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1"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2783A2-1F31-4F88-9BA8-6EB175083AA9}"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B43BF-5274-4306-84DA-E3C49DC2366E}" type="slidenum">
              <a:rPr lang="en-US" smtClean="0"/>
              <a:t>‹#›</a:t>
            </a:fld>
            <a:endParaRPr lang="en-US"/>
          </a:p>
        </p:txBody>
      </p:sp>
    </p:spTree>
    <p:extLst>
      <p:ext uri="{BB962C8B-B14F-4D97-AF65-F5344CB8AC3E}">
        <p14:creationId xmlns:p14="http://schemas.microsoft.com/office/powerpoint/2010/main" val="203294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2783A2-1F31-4F88-9BA8-6EB175083AA9}"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B43BF-5274-4306-84DA-E3C49DC2366E}" type="slidenum">
              <a:rPr lang="en-US" smtClean="0"/>
              <a:t>‹#›</a:t>
            </a:fld>
            <a:endParaRPr lang="en-US"/>
          </a:p>
        </p:txBody>
      </p:sp>
    </p:spTree>
    <p:extLst>
      <p:ext uri="{BB962C8B-B14F-4D97-AF65-F5344CB8AC3E}">
        <p14:creationId xmlns:p14="http://schemas.microsoft.com/office/powerpoint/2010/main" val="386040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62783A2-1F31-4F88-9BA8-6EB175083AA9}"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B43BF-5274-4306-84DA-E3C49DC2366E}" type="slidenum">
              <a:rPr lang="en-US" smtClean="0"/>
              <a:t>‹#›</a:t>
            </a:fld>
            <a:endParaRPr lang="en-US"/>
          </a:p>
        </p:txBody>
      </p:sp>
    </p:spTree>
    <p:extLst>
      <p:ext uri="{BB962C8B-B14F-4D97-AF65-F5344CB8AC3E}">
        <p14:creationId xmlns:p14="http://schemas.microsoft.com/office/powerpoint/2010/main" val="27781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62783A2-1F31-4F88-9BA8-6EB175083AA9}"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B43BF-5274-4306-84DA-E3C49DC2366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85986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2783A2-1F31-4F88-9BA8-6EB175083AA9}"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B43BF-5274-4306-84DA-E3C49DC2366E}" type="slidenum">
              <a:rPr lang="en-US" smtClean="0"/>
              <a:t>‹#›</a:t>
            </a:fld>
            <a:endParaRPr lang="en-US"/>
          </a:p>
        </p:txBody>
      </p:sp>
    </p:spTree>
    <p:extLst>
      <p:ext uri="{BB962C8B-B14F-4D97-AF65-F5344CB8AC3E}">
        <p14:creationId xmlns:p14="http://schemas.microsoft.com/office/powerpoint/2010/main" val="1204747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2783A2-1F31-4F88-9BA8-6EB175083AA9}" type="datetimeFigureOut">
              <a:rPr lang="en-US" smtClean="0"/>
              <a:t>4/12/2019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B43BF-5274-4306-84DA-E3C49DC2366E}" type="slidenum">
              <a:rPr lang="en-US" smtClean="0"/>
              <a:t>‹#›</a:t>
            </a:fld>
            <a:endParaRPr lang="en-US"/>
          </a:p>
        </p:txBody>
      </p:sp>
    </p:spTree>
    <p:extLst>
      <p:ext uri="{BB962C8B-B14F-4D97-AF65-F5344CB8AC3E}">
        <p14:creationId xmlns:p14="http://schemas.microsoft.com/office/powerpoint/2010/main" val="3848711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2783A2-1F31-4F88-9BA8-6EB175083AA9}" type="datetimeFigureOut">
              <a:rPr lang="en-US" smtClean="0"/>
              <a:t>4/12/2019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B43BF-5274-4306-84DA-E3C49DC2366E}" type="slidenum">
              <a:rPr lang="en-US" smtClean="0"/>
              <a:t>‹#›</a:t>
            </a:fld>
            <a:endParaRPr lang="en-US"/>
          </a:p>
        </p:txBody>
      </p:sp>
    </p:spTree>
    <p:extLst>
      <p:ext uri="{BB962C8B-B14F-4D97-AF65-F5344CB8AC3E}">
        <p14:creationId xmlns:p14="http://schemas.microsoft.com/office/powerpoint/2010/main" val="3798649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2783A2-1F31-4F88-9BA8-6EB175083AA9}"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B43BF-5274-4306-84DA-E3C49DC2366E}" type="slidenum">
              <a:rPr lang="en-US" smtClean="0"/>
              <a:t>‹#›</a:t>
            </a:fld>
            <a:endParaRPr lang="en-US"/>
          </a:p>
        </p:txBody>
      </p:sp>
    </p:spTree>
    <p:extLst>
      <p:ext uri="{BB962C8B-B14F-4D97-AF65-F5344CB8AC3E}">
        <p14:creationId xmlns:p14="http://schemas.microsoft.com/office/powerpoint/2010/main" val="734343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2783A2-1F31-4F88-9BA8-6EB175083AA9}"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B43BF-5274-4306-84DA-E3C49DC2366E}" type="slidenum">
              <a:rPr lang="en-US" smtClean="0"/>
              <a:t>‹#›</a:t>
            </a:fld>
            <a:endParaRPr lang="en-US"/>
          </a:p>
        </p:txBody>
      </p:sp>
    </p:spTree>
    <p:extLst>
      <p:ext uri="{BB962C8B-B14F-4D97-AF65-F5344CB8AC3E}">
        <p14:creationId xmlns:p14="http://schemas.microsoft.com/office/powerpoint/2010/main" val="216726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62783A2-1F31-4F88-9BA8-6EB175083AA9}"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B43BF-5274-4306-84DA-E3C49DC2366E}" type="slidenum">
              <a:rPr lang="en-US" smtClean="0"/>
              <a:t>‹#›</a:t>
            </a:fld>
            <a:endParaRPr lang="en-US"/>
          </a:p>
        </p:txBody>
      </p:sp>
    </p:spTree>
    <p:extLst>
      <p:ext uri="{BB962C8B-B14F-4D97-AF65-F5344CB8AC3E}">
        <p14:creationId xmlns:p14="http://schemas.microsoft.com/office/powerpoint/2010/main" val="61225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2783A2-1F31-4F88-9BA8-6EB175083AA9}"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B43BF-5274-4306-84DA-E3C49DC2366E}" type="slidenum">
              <a:rPr lang="en-US" smtClean="0"/>
              <a:t>‹#›</a:t>
            </a:fld>
            <a:endParaRPr lang="en-US"/>
          </a:p>
        </p:txBody>
      </p:sp>
    </p:spTree>
    <p:extLst>
      <p:ext uri="{BB962C8B-B14F-4D97-AF65-F5344CB8AC3E}">
        <p14:creationId xmlns:p14="http://schemas.microsoft.com/office/powerpoint/2010/main" val="207474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2783A2-1F31-4F88-9BA8-6EB175083AA9}"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B43BF-5274-4306-84DA-E3C49DC2366E}" type="slidenum">
              <a:rPr lang="en-US" smtClean="0"/>
              <a:t>‹#›</a:t>
            </a:fld>
            <a:endParaRPr lang="en-US"/>
          </a:p>
        </p:txBody>
      </p:sp>
    </p:spTree>
    <p:extLst>
      <p:ext uri="{BB962C8B-B14F-4D97-AF65-F5344CB8AC3E}">
        <p14:creationId xmlns:p14="http://schemas.microsoft.com/office/powerpoint/2010/main" val="100780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2783A2-1F31-4F88-9BA8-6EB175083AA9}"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AB43BF-5274-4306-84DA-E3C49DC2366E}" type="slidenum">
              <a:rPr lang="en-US" smtClean="0"/>
              <a:t>‹#›</a:t>
            </a:fld>
            <a:endParaRPr lang="en-US"/>
          </a:p>
        </p:txBody>
      </p:sp>
    </p:spTree>
    <p:extLst>
      <p:ext uri="{BB962C8B-B14F-4D97-AF65-F5344CB8AC3E}">
        <p14:creationId xmlns:p14="http://schemas.microsoft.com/office/powerpoint/2010/main" val="423175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62783A2-1F31-4F88-9BA8-6EB175083AA9}" type="datetimeFigureOut">
              <a:rPr lang="en-US" smtClean="0"/>
              <a:t>4/12/2019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DAB43BF-5274-4306-84DA-E3C49DC2366E}" type="slidenum">
              <a:rPr lang="en-US" smtClean="0"/>
              <a:t>‹#›</a:t>
            </a:fld>
            <a:endParaRPr lang="en-US"/>
          </a:p>
        </p:txBody>
      </p:sp>
    </p:spTree>
    <p:extLst>
      <p:ext uri="{BB962C8B-B14F-4D97-AF65-F5344CB8AC3E}">
        <p14:creationId xmlns:p14="http://schemas.microsoft.com/office/powerpoint/2010/main" val="292952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62783A2-1F31-4F88-9BA8-6EB175083AA9}" type="datetimeFigureOut">
              <a:rPr lang="en-US" smtClean="0"/>
              <a:t>4/12/2019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DAB43BF-5274-4306-84DA-E3C49DC2366E}" type="slidenum">
              <a:rPr lang="en-US" smtClean="0"/>
              <a:t>‹#›</a:t>
            </a:fld>
            <a:endParaRPr lang="en-US"/>
          </a:p>
        </p:txBody>
      </p:sp>
    </p:spTree>
    <p:extLst>
      <p:ext uri="{BB962C8B-B14F-4D97-AF65-F5344CB8AC3E}">
        <p14:creationId xmlns:p14="http://schemas.microsoft.com/office/powerpoint/2010/main" val="3179786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862783A2-1F31-4F88-9BA8-6EB175083AA9}" type="datetimeFigureOut">
              <a:rPr lang="en-US" smtClean="0"/>
              <a:t>4/12/2019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DAB43BF-5274-4306-84DA-E3C49DC2366E}" type="slidenum">
              <a:rPr lang="en-US" smtClean="0"/>
              <a:t>‹#›</a:t>
            </a:fld>
            <a:endParaRPr lang="en-US"/>
          </a:p>
        </p:txBody>
      </p:sp>
    </p:spTree>
    <p:extLst>
      <p:ext uri="{BB962C8B-B14F-4D97-AF65-F5344CB8AC3E}">
        <p14:creationId xmlns:p14="http://schemas.microsoft.com/office/powerpoint/2010/main" val="370344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2783A2-1F31-4F88-9BA8-6EB175083AA9}"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B43BF-5274-4306-84DA-E3C49DC2366E}" type="slidenum">
              <a:rPr lang="en-US" smtClean="0"/>
              <a:t>‹#›</a:t>
            </a:fld>
            <a:endParaRPr lang="en-US"/>
          </a:p>
        </p:txBody>
      </p:sp>
    </p:spTree>
    <p:extLst>
      <p:ext uri="{BB962C8B-B14F-4D97-AF65-F5344CB8AC3E}">
        <p14:creationId xmlns:p14="http://schemas.microsoft.com/office/powerpoint/2010/main" val="187858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62783A2-1F31-4F88-9BA8-6EB175083AA9}" type="datetimeFigureOut">
              <a:rPr lang="en-US" smtClean="0"/>
              <a:t>4/12/2019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AB43BF-5274-4306-84DA-E3C49DC2366E}" type="slidenum">
              <a:rPr lang="en-US" smtClean="0"/>
              <a:t>‹#›</a:t>
            </a:fld>
            <a:endParaRPr lang="en-US"/>
          </a:p>
        </p:txBody>
      </p:sp>
    </p:spTree>
    <p:extLst>
      <p:ext uri="{BB962C8B-B14F-4D97-AF65-F5344CB8AC3E}">
        <p14:creationId xmlns:p14="http://schemas.microsoft.com/office/powerpoint/2010/main" val="22041761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a:t>THE PVA’S ROLE IN THE </a:t>
            </a:r>
            <a:r>
              <a:rPr lang="en-US" sz="4800" dirty="0"/>
              <a:t/>
            </a:r>
            <a:br>
              <a:rPr lang="en-US" sz="4800" dirty="0"/>
            </a:br>
            <a:r>
              <a:rPr lang="en-US" sz="4800" b="1" dirty="0"/>
              <a:t>PROPERTY TAX ASSESSMENT APPEAL </a:t>
            </a:r>
            <a:r>
              <a:rPr lang="en-US" sz="4800" b="1" dirty="0" smtClean="0"/>
              <a:t>PROCESS</a:t>
            </a:r>
            <a:endParaRPr lang="en-US" sz="4800" dirty="0"/>
          </a:p>
        </p:txBody>
      </p:sp>
    </p:spTree>
    <p:extLst>
      <p:ext uri="{BB962C8B-B14F-4D97-AF65-F5344CB8AC3E}">
        <p14:creationId xmlns:p14="http://schemas.microsoft.com/office/powerpoint/2010/main" val="65382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Many taxpayer representatives will contact the Office of Property Valuation directly to receive a letter that states they are authorized to appear on behalf of their clients at conferences and appeal hearings.  When this occurs, the representative’s credentials are reviewed and, if they are judged to meet the requirements of the statute, a letter is issued to the representative which states he or she is qualified to appear on behalf of clients in Kentucky.  The representative is required to produce this letter upon request of the PVA or appeals board</a:t>
            </a:r>
            <a:r>
              <a:rPr lang="en-US" dirty="0" smtClean="0"/>
              <a:t>.</a:t>
            </a:r>
          </a:p>
          <a:p>
            <a:r>
              <a:rPr lang="en-US" dirty="0" smtClean="0"/>
              <a:t>Taxpayer representative needs to have a letter of authorization from the property owner before they are eligible to have a conference.  </a:t>
            </a:r>
            <a:endParaRPr lang="en-US" dirty="0"/>
          </a:p>
        </p:txBody>
      </p:sp>
      <p:sp>
        <p:nvSpPr>
          <p:cNvPr id="5" name="Title 1"/>
          <p:cNvSpPr>
            <a:spLocks noGrp="1"/>
          </p:cNvSpPr>
          <p:nvPr>
            <p:ph type="title"/>
          </p:nvPr>
        </p:nvSpPr>
        <p:spPr>
          <a:xfrm>
            <a:off x="387927" y="409688"/>
            <a:ext cx="11391696" cy="1400530"/>
          </a:xfrm>
        </p:spPr>
        <p:txBody>
          <a:bodyPr/>
          <a:lstStyle/>
          <a:p>
            <a:r>
              <a:rPr lang="en-US" sz="3600" b="1" dirty="0"/>
              <a:t>Conferences with Taxpayer Representatives </a:t>
            </a:r>
            <a:r>
              <a:rPr lang="en-US" sz="2800" b="1" dirty="0"/>
              <a:t>(</a:t>
            </a:r>
            <a:r>
              <a:rPr lang="en-US" sz="2800" b="1" dirty="0" smtClean="0"/>
              <a:t>cont’d)</a:t>
            </a:r>
            <a:r>
              <a:rPr lang="en-US" dirty="0"/>
              <a:t/>
            </a:r>
            <a:br>
              <a:rPr lang="en-US" dirty="0"/>
            </a:br>
            <a:endParaRPr lang="en-US" dirty="0"/>
          </a:p>
        </p:txBody>
      </p:sp>
    </p:spTree>
    <p:extLst>
      <p:ext uri="{BB962C8B-B14F-4D97-AF65-F5344CB8AC3E}">
        <p14:creationId xmlns:p14="http://schemas.microsoft.com/office/powerpoint/2010/main" val="57048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Filing of Appeals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All appeals are filed in the county clerk’s office. The clerk is required to provide a copy of each appeal to the PVA.  Revenue Form 62F031 is provided for the county clerk’s use to document each appeal that is filed.</a:t>
            </a:r>
          </a:p>
          <a:p>
            <a:pPr marL="0" indent="0">
              <a:buNone/>
            </a:pPr>
            <a:r>
              <a:rPr lang="en-US" dirty="0"/>
              <a:t> </a:t>
            </a:r>
          </a:p>
          <a:p>
            <a:r>
              <a:rPr lang="en-US" dirty="0"/>
              <a:t>The county clerk will then schedule the appeal hearings before the local board of assessment </a:t>
            </a:r>
            <a:r>
              <a:rPr lang="en-US" dirty="0" smtClean="0"/>
              <a:t>appeals</a:t>
            </a:r>
            <a:r>
              <a:rPr lang="en-US" dirty="0"/>
              <a:t>. </a:t>
            </a:r>
          </a:p>
          <a:p>
            <a:endParaRPr lang="en-US" dirty="0"/>
          </a:p>
        </p:txBody>
      </p:sp>
    </p:spTree>
    <p:extLst>
      <p:ext uri="{BB962C8B-B14F-4D97-AF65-F5344CB8AC3E}">
        <p14:creationId xmlns:p14="http://schemas.microsoft.com/office/powerpoint/2010/main" val="347049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550" y="80448"/>
            <a:ext cx="5212261" cy="674527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7465" y="80448"/>
            <a:ext cx="5211715" cy="6745278"/>
          </a:xfrm>
          <a:prstGeom prst="rect">
            <a:avLst/>
          </a:prstGeom>
        </p:spPr>
      </p:pic>
    </p:spTree>
    <p:extLst>
      <p:ext uri="{BB962C8B-B14F-4D97-AF65-F5344CB8AC3E}">
        <p14:creationId xmlns:p14="http://schemas.microsoft.com/office/powerpoint/2010/main" val="4130014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Request for Information</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a:p>
            <a:r>
              <a:rPr lang="en-US" dirty="0"/>
              <a:t>Upon being notified of an appeal being filed, the PVA then requests the property owner to provide documentation to support his or her claim of value stated in the appeal filing.  This evidence does not have to be made available until the actual appeal hearing.  Revenue Form 62A302 can be used to make this information request.</a:t>
            </a:r>
          </a:p>
          <a:p>
            <a:endParaRPr lang="en-US" dirty="0"/>
          </a:p>
        </p:txBody>
      </p:sp>
    </p:spTree>
    <p:extLst>
      <p:ext uri="{BB962C8B-B14F-4D97-AF65-F5344CB8AC3E}">
        <p14:creationId xmlns:p14="http://schemas.microsoft.com/office/powerpoint/2010/main" val="2862166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7226" y="97715"/>
            <a:ext cx="5149042" cy="6663466"/>
          </a:xfrm>
          <a:prstGeom prst="rect">
            <a:avLst/>
          </a:prstGeom>
        </p:spPr>
      </p:pic>
    </p:spTree>
    <p:extLst>
      <p:ext uri="{BB962C8B-B14F-4D97-AF65-F5344CB8AC3E}">
        <p14:creationId xmlns:p14="http://schemas.microsoft.com/office/powerpoint/2010/main" val="297204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Composition of the Local Board of Assessment Appeals</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The county board of assessment appeals is composed of 3 reputable real property owners who have resided in the county for at least 5 years.</a:t>
            </a:r>
          </a:p>
          <a:p>
            <a:endParaRPr lang="en-US" dirty="0"/>
          </a:p>
          <a:p>
            <a:r>
              <a:rPr lang="en-US" dirty="0"/>
              <a:t>If qualified people cannot be found within the county, then qualified property owners residing in adjacent counties can be appointed to the local board.</a:t>
            </a:r>
          </a:p>
          <a:p>
            <a:endParaRPr lang="en-US" dirty="0"/>
          </a:p>
          <a:p>
            <a:r>
              <a:rPr lang="en-US" dirty="0"/>
              <a:t>One board member is appointed by the fiscal court, another member is appointed by the county judge/executive and the third member is appointed by the mayor of the city with the largest assessment using the county tax roll.</a:t>
            </a:r>
          </a:p>
          <a:p>
            <a:endParaRPr lang="en-US" dirty="0"/>
          </a:p>
          <a:p>
            <a:r>
              <a:rPr lang="en-US" dirty="0"/>
              <a:t>The terms of the board members should already be set up so that they are staggered and one member will leave each year.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31748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Composition of the Local Board of Assessment Appeals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The term of a newly appointed member shall be for 3 years.  </a:t>
            </a:r>
          </a:p>
          <a:p>
            <a:endParaRPr lang="en-US" dirty="0"/>
          </a:p>
          <a:p>
            <a:r>
              <a:rPr lang="en-US" dirty="0"/>
              <a:t>A board member who has served a full term shall not be eligible for reappointment for 3 years.</a:t>
            </a:r>
          </a:p>
          <a:p>
            <a:endParaRPr lang="en-US" dirty="0"/>
          </a:p>
          <a:p>
            <a:r>
              <a:rPr lang="en-US" dirty="0"/>
              <a:t>The board members should have extensive knowledge of real estate values in the county, preferably through real estate appraisal, sales, management, financing or construction.</a:t>
            </a:r>
          </a:p>
          <a:p>
            <a:endParaRPr lang="en-US" dirty="0"/>
          </a:p>
          <a:p>
            <a:r>
              <a:rPr lang="en-US" dirty="0"/>
              <a:t>If the PVA believes a board member is not qualified to serve, the Office of Property Valuation needs to be contacted.  The board member will then be requested to produce evidence of his or her qualifications and a determination will be made.</a:t>
            </a:r>
          </a:p>
          <a:p>
            <a:endParaRPr lang="en-US" dirty="0"/>
          </a:p>
        </p:txBody>
      </p:sp>
    </p:spTree>
    <p:extLst>
      <p:ext uri="{BB962C8B-B14F-4D97-AF65-F5344CB8AC3E}">
        <p14:creationId xmlns:p14="http://schemas.microsoft.com/office/powerpoint/2010/main" val="2895798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Hearings Before the Local Board</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The first day of the local board of assessment appeals is initially devoted to the orientation and training program conducted by the PVA.  The Office of Property Valuation furnishes the training materials for the PVA’s use.  </a:t>
            </a:r>
          </a:p>
          <a:p>
            <a:endParaRPr lang="en-US" dirty="0"/>
          </a:p>
          <a:p>
            <a:r>
              <a:rPr lang="en-US" dirty="0"/>
              <a:t>The board will then review the assessments of the property owned by the PVA and each of the deputies.  Adjustments can be made to these assessments by the board.</a:t>
            </a:r>
          </a:p>
          <a:p>
            <a:pPr marL="0" indent="0">
              <a:buNone/>
            </a:pPr>
            <a:r>
              <a:rPr lang="en-US" dirty="0"/>
              <a:t> </a:t>
            </a:r>
          </a:p>
          <a:p>
            <a:r>
              <a:rPr lang="en-US" dirty="0"/>
              <a:t>Upon completion of these tasks, the local board can begin hearing appeals if any have been filed.</a:t>
            </a:r>
          </a:p>
          <a:p>
            <a:pPr marL="0" indent="0">
              <a:buNone/>
            </a:pPr>
            <a:endParaRPr lang="en-US" dirty="0"/>
          </a:p>
        </p:txBody>
      </p:sp>
    </p:spTree>
    <p:extLst>
      <p:ext uri="{BB962C8B-B14F-4D97-AF65-F5344CB8AC3E}">
        <p14:creationId xmlns:p14="http://schemas.microsoft.com/office/powerpoint/2010/main" val="3993422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Hearings Before the Local Board</a:t>
            </a:r>
            <a:r>
              <a:rPr lang="en-US" dirty="0"/>
              <a:t/>
            </a:r>
            <a:br>
              <a:rPr lang="en-US" dirty="0"/>
            </a:br>
            <a:endParaRPr lang="en-US" dirty="0"/>
          </a:p>
        </p:txBody>
      </p:sp>
      <p:sp>
        <p:nvSpPr>
          <p:cNvPr id="3" name="Content Placeholder 2"/>
          <p:cNvSpPr>
            <a:spLocks noGrp="1"/>
          </p:cNvSpPr>
          <p:nvPr>
            <p:ph idx="1"/>
          </p:nvPr>
        </p:nvSpPr>
        <p:spPr>
          <a:xfrm>
            <a:off x="1103312" y="1853248"/>
            <a:ext cx="9708123" cy="4395151"/>
          </a:xfrm>
        </p:spPr>
        <p:txBody>
          <a:bodyPr>
            <a:normAutofit fontScale="92500" lnSpcReduction="20000"/>
          </a:bodyPr>
          <a:lstStyle/>
          <a:p>
            <a:r>
              <a:rPr lang="en-US" dirty="0" smtClean="0"/>
              <a:t>At </a:t>
            </a:r>
            <a:r>
              <a:rPr lang="en-US" dirty="0"/>
              <a:t>the appeal hearing, the taxpayer shall provide factual evidence to support his or her appeal.  If the taxpayer fails to provide reasonable information pertaining to the value of the property that has been requested by the PVA, the Department of Revenue or any member of the local board, the taxpayer’s appeal shall be denied.</a:t>
            </a:r>
          </a:p>
          <a:p>
            <a:pPr marL="0" indent="0">
              <a:buNone/>
            </a:pPr>
            <a:endParaRPr lang="en-US" dirty="0"/>
          </a:p>
          <a:p>
            <a:r>
              <a:rPr lang="en-US" dirty="0"/>
              <a:t>After the taxpayer has finished, the PVA will then provide evidence to support the assessment that was made for the property. </a:t>
            </a:r>
          </a:p>
          <a:p>
            <a:endParaRPr lang="en-US" dirty="0"/>
          </a:p>
          <a:p>
            <a:r>
              <a:rPr lang="en-US" dirty="0"/>
              <a:t>The local board shall only hear and consider evidence that has been submitted to it in the presence of both the PVA and taxpayer or their authorized representatives.</a:t>
            </a:r>
          </a:p>
          <a:p>
            <a:pPr marL="0" indent="0">
              <a:buNone/>
            </a:pPr>
            <a:endParaRPr lang="en-US" dirty="0"/>
          </a:p>
          <a:p>
            <a:r>
              <a:rPr lang="en-US" dirty="0"/>
              <a:t>The local board will make a decision and it is the county clerk’s job to notify the taxpayer and PVA of that determination.</a:t>
            </a:r>
          </a:p>
          <a:p>
            <a:endParaRPr lang="en-US" dirty="0"/>
          </a:p>
        </p:txBody>
      </p:sp>
    </p:spTree>
    <p:extLst>
      <p:ext uri="{BB962C8B-B14F-4D97-AF65-F5344CB8AC3E}">
        <p14:creationId xmlns:p14="http://schemas.microsoft.com/office/powerpoint/2010/main" val="3712083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Appeals of the Local Board’s Decision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Either the taxpayer or the PVA can appeal a decision by the local board of assessment appeals.  These appeals go to the Kentucky Claims Commission (KCC) and must be made within 30 days of the date the local board of assessment appeals made its decision.</a:t>
            </a:r>
          </a:p>
          <a:p>
            <a:endParaRPr lang="en-US" dirty="0"/>
          </a:p>
          <a:p>
            <a:r>
              <a:rPr lang="en-US" dirty="0"/>
              <a:t>If a PVA wants to continue the appeal process to the KCC, the county attorney must represent the PVA – unless the county attorney has a conflict of interest.  The county attorney </a:t>
            </a:r>
            <a:r>
              <a:rPr lang="en-US" dirty="0" smtClean="0"/>
              <a:t>shall handle </a:t>
            </a:r>
            <a:r>
              <a:rPr lang="en-US" dirty="0"/>
              <a:t>the legal filings required of the KCC.  The Office of Property Valuation can also be consulted if there are any questions about filing an appeal with the KCC.</a:t>
            </a:r>
          </a:p>
          <a:p>
            <a:endParaRPr lang="en-US" dirty="0"/>
          </a:p>
        </p:txBody>
      </p:sp>
    </p:spTree>
    <p:extLst>
      <p:ext uri="{BB962C8B-B14F-4D97-AF65-F5344CB8AC3E}">
        <p14:creationId xmlns:p14="http://schemas.microsoft.com/office/powerpoint/2010/main" val="115771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Reassessment of Real Property</a:t>
            </a:r>
            <a:r>
              <a:rPr lang="en-US" dirty="0"/>
              <a:t/>
            </a:r>
            <a:br>
              <a:rPr lang="en-US" dirty="0"/>
            </a:br>
            <a:endParaRPr lang="en-US" dirty="0"/>
          </a:p>
        </p:txBody>
      </p:sp>
      <p:sp>
        <p:nvSpPr>
          <p:cNvPr id="5" name="Content Placeholder 4"/>
          <p:cNvSpPr>
            <a:spLocks noGrp="1"/>
          </p:cNvSpPr>
          <p:nvPr>
            <p:ph idx="1"/>
          </p:nvPr>
        </p:nvSpPr>
        <p:spPr/>
        <p:txBody>
          <a:bodyPr/>
          <a:lstStyle/>
          <a:p>
            <a:r>
              <a:rPr lang="en-US" dirty="0"/>
              <a:t>Each year the property valuation administrator is responsible for ensuring all real property is assessed at its estimated fair cash value.  For any property that is reassessed, a notice of the reassessment must be sent to the property owner.  Revenue Form 62A352 is provided for the PVAs to use for this purpose and is shown on the next slide. </a:t>
            </a:r>
          </a:p>
          <a:p>
            <a:endParaRPr lang="en-US" dirty="0"/>
          </a:p>
          <a:p>
            <a:r>
              <a:rPr lang="en-US" dirty="0"/>
              <a:t>The notice will not only inform the property owner of the proposed new assessment, but it will also provide instructions on how the appeal process works and the timeframe for filing an appeal.</a:t>
            </a:r>
          </a:p>
          <a:p>
            <a:endParaRPr lang="en-US" dirty="0"/>
          </a:p>
        </p:txBody>
      </p:sp>
    </p:spTree>
    <p:extLst>
      <p:ext uri="{BB962C8B-B14F-4D97-AF65-F5344CB8AC3E}">
        <p14:creationId xmlns:p14="http://schemas.microsoft.com/office/powerpoint/2010/main" val="2789491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310" y="80682"/>
            <a:ext cx="8698454" cy="6651759"/>
          </a:xfrm>
          <a:prstGeom prst="rect">
            <a:avLst/>
          </a:prstGeom>
        </p:spPr>
      </p:pic>
    </p:spTree>
    <p:extLst>
      <p:ext uri="{BB962C8B-B14F-4D97-AF65-F5344CB8AC3E}">
        <p14:creationId xmlns:p14="http://schemas.microsoft.com/office/powerpoint/2010/main" val="155755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smtClean="0"/>
              <a:t>Tax </a:t>
            </a:r>
            <a:r>
              <a:rPr lang="en-US" b="1" dirty="0"/>
              <a:t>Roll Inspection Period</a:t>
            </a:r>
            <a:r>
              <a:rPr lang="en-US" dirty="0"/>
              <a:t/>
            </a:r>
            <a:br>
              <a:rPr lang="en-US" dirty="0"/>
            </a:br>
            <a:endParaRPr lang="en-US" dirty="0"/>
          </a:p>
        </p:txBody>
      </p:sp>
      <p:sp>
        <p:nvSpPr>
          <p:cNvPr id="3" name="Content Placeholder 2"/>
          <p:cNvSpPr>
            <a:spLocks noGrp="1"/>
          </p:cNvSpPr>
          <p:nvPr>
            <p:ph idx="1"/>
          </p:nvPr>
        </p:nvSpPr>
        <p:spPr>
          <a:xfrm>
            <a:off x="1103312" y="1602890"/>
            <a:ext cx="9675850" cy="4645510"/>
          </a:xfrm>
        </p:spPr>
        <p:txBody>
          <a:bodyPr>
            <a:normAutofit fontScale="85000" lnSpcReduction="10000"/>
          </a:bodyPr>
          <a:lstStyle/>
          <a:p>
            <a:r>
              <a:rPr lang="en-US" dirty="0"/>
              <a:t>In accordance with the statutory property tax calendar, the real property tax roll inspection period is scheduled to begin the first Monday in May and run for 13 days.  Typically, the inspection period will go Monday through Saturday the first two full weeks of May and conclude on the third Monday in May</a:t>
            </a:r>
            <a:r>
              <a:rPr lang="en-US" dirty="0" smtClean="0"/>
              <a:t>.</a:t>
            </a:r>
          </a:p>
          <a:p>
            <a:endParaRPr lang="en-US" dirty="0"/>
          </a:p>
          <a:p>
            <a:r>
              <a:rPr lang="en-US" dirty="0" smtClean="0"/>
              <a:t>For </a:t>
            </a:r>
            <a:r>
              <a:rPr lang="en-US" dirty="0"/>
              <a:t>2019, the tax roll inspection period is scheduled for May 6 – 20.</a:t>
            </a:r>
          </a:p>
          <a:p>
            <a:endParaRPr lang="en-US" dirty="0" smtClean="0"/>
          </a:p>
          <a:p>
            <a:r>
              <a:rPr lang="en-US" dirty="0" smtClean="0"/>
              <a:t>The </a:t>
            </a:r>
            <a:r>
              <a:rPr lang="en-US" dirty="0"/>
              <a:t>tax roll inspection period can be rescheduled for a later time period if </a:t>
            </a:r>
            <a:r>
              <a:rPr lang="en-US" dirty="0" smtClean="0"/>
              <a:t>necessary</a:t>
            </a:r>
            <a:r>
              <a:rPr lang="en-US" dirty="0"/>
              <a:t>.</a:t>
            </a:r>
          </a:p>
          <a:p>
            <a:endParaRPr lang="en-US" dirty="0"/>
          </a:p>
          <a:p>
            <a:r>
              <a:rPr lang="en-US" dirty="0"/>
              <a:t>The inspection period does not have to begin on a Monday.</a:t>
            </a:r>
          </a:p>
          <a:p>
            <a:endParaRPr lang="en-US" dirty="0"/>
          </a:p>
          <a:p>
            <a:r>
              <a:rPr lang="en-US" dirty="0"/>
              <a:t>The inspection period cannot end on a Saturday, Sunday or legal holiday.</a:t>
            </a:r>
          </a:p>
          <a:p>
            <a:endParaRPr lang="en-US" dirty="0"/>
          </a:p>
          <a:p>
            <a:r>
              <a:rPr lang="en-US" dirty="0"/>
              <a:t>The tax roll inspection period must be advertised in the local newspaper.</a:t>
            </a:r>
          </a:p>
          <a:p>
            <a:endParaRPr lang="en-US" dirty="0"/>
          </a:p>
        </p:txBody>
      </p:sp>
    </p:spTree>
    <p:extLst>
      <p:ext uri="{BB962C8B-B14F-4D97-AF65-F5344CB8AC3E}">
        <p14:creationId xmlns:p14="http://schemas.microsoft.com/office/powerpoint/2010/main" val="1097788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085" y="161364"/>
            <a:ext cx="5096698" cy="659443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3757" y="161364"/>
            <a:ext cx="5095702" cy="6594438"/>
          </a:xfrm>
          <a:prstGeom prst="rect">
            <a:avLst/>
          </a:prstGeom>
        </p:spPr>
      </p:pic>
    </p:spTree>
    <p:extLst>
      <p:ext uri="{BB962C8B-B14F-4D97-AF65-F5344CB8AC3E}">
        <p14:creationId xmlns:p14="http://schemas.microsoft.com/office/powerpoint/2010/main" val="190408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Conferences with Property </a:t>
            </a:r>
            <a:r>
              <a:rPr lang="en-US" b="1" dirty="0" smtClean="0"/>
              <a:t>Owners</a:t>
            </a:r>
            <a:endParaRPr lang="en-US" dirty="0"/>
          </a:p>
        </p:txBody>
      </p:sp>
      <p:sp>
        <p:nvSpPr>
          <p:cNvPr id="3" name="Content Placeholder 2"/>
          <p:cNvSpPr>
            <a:spLocks noGrp="1"/>
          </p:cNvSpPr>
          <p:nvPr>
            <p:ph idx="1"/>
          </p:nvPr>
        </p:nvSpPr>
        <p:spPr>
          <a:xfrm>
            <a:off x="1103312" y="1753496"/>
            <a:ext cx="9654335" cy="4840942"/>
          </a:xfrm>
        </p:spPr>
        <p:txBody>
          <a:bodyPr>
            <a:normAutofit fontScale="77500" lnSpcReduction="20000"/>
          </a:bodyPr>
          <a:lstStyle/>
          <a:p>
            <a:r>
              <a:rPr lang="en-US" dirty="0" smtClean="0"/>
              <a:t>Any </a:t>
            </a:r>
            <a:r>
              <a:rPr lang="en-US" dirty="0"/>
              <a:t>time prior to or during the tax roll inspection period, a property owner may schedule a time to meet with the PVA to discuss his or her property’s assessed value.  </a:t>
            </a:r>
          </a:p>
          <a:p>
            <a:endParaRPr lang="en-US" dirty="0"/>
          </a:p>
          <a:p>
            <a:r>
              <a:rPr lang="en-US" dirty="0"/>
              <a:t>At the conference, the PVA will provide documentation to support the property’s assessment.  The taxpayer should bring evidence of why he or she believes the assessment is too high.</a:t>
            </a:r>
          </a:p>
          <a:p>
            <a:endParaRPr lang="en-US" dirty="0"/>
          </a:p>
          <a:p>
            <a:r>
              <a:rPr lang="en-US" dirty="0"/>
              <a:t>If the PVA and property owner can reach an agreement on the assessed value, then the agreed upon assessment is documented on the conference record form and the property owner’s tax bill will be based upon that assessed value.</a:t>
            </a:r>
          </a:p>
          <a:p>
            <a:endParaRPr lang="en-US" dirty="0"/>
          </a:p>
          <a:p>
            <a:r>
              <a:rPr lang="en-US" dirty="0"/>
              <a:t>If no agreement is reached, then that is also documented on the conference record form.  The taxpayer is then eligible to file an appeal in the county clerk’s office</a:t>
            </a:r>
            <a:r>
              <a:rPr lang="en-US" dirty="0" smtClean="0"/>
              <a:t>.</a:t>
            </a:r>
          </a:p>
          <a:p>
            <a:endParaRPr lang="en-US" dirty="0"/>
          </a:p>
          <a:p>
            <a:r>
              <a:rPr lang="en-US" dirty="0" smtClean="0"/>
              <a:t>Occasionally the agreed upon assessment amount at the conference does not get reflected on th</a:t>
            </a:r>
            <a:r>
              <a:rPr lang="en-US" dirty="0" smtClean="0"/>
              <a:t>e updated tax roll or the tax bill received in the fall by the property owner.  For this reason, the documentation received from the property owner during the conference needs to be retained by the PVA just in case an exoneration needs to be completed.  </a:t>
            </a:r>
            <a:endParaRPr lang="en-US" dirty="0"/>
          </a:p>
          <a:p>
            <a:endParaRPr lang="en-US" dirty="0"/>
          </a:p>
        </p:txBody>
      </p:sp>
    </p:spTree>
    <p:extLst>
      <p:ext uri="{BB962C8B-B14F-4D97-AF65-F5344CB8AC3E}">
        <p14:creationId xmlns:p14="http://schemas.microsoft.com/office/powerpoint/2010/main" val="1534739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60946" y="75306"/>
            <a:ext cx="5166687" cy="6686302"/>
          </a:xfrm>
        </p:spPr>
      </p:pic>
    </p:spTree>
    <p:extLst>
      <p:ext uri="{BB962C8B-B14F-4D97-AF65-F5344CB8AC3E}">
        <p14:creationId xmlns:p14="http://schemas.microsoft.com/office/powerpoint/2010/main" val="69413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43" y="452718"/>
            <a:ext cx="11284120" cy="1096383"/>
          </a:xfrm>
        </p:spPr>
        <p:txBody>
          <a:bodyPr/>
          <a:lstStyle/>
          <a:p>
            <a:r>
              <a:rPr lang="en-US" sz="3600" b="1" dirty="0"/>
              <a:t>Conferences with Taxpayer Representatives</a:t>
            </a:r>
            <a:r>
              <a:rPr lang="en-US" dirty="0"/>
              <a:t/>
            </a:r>
            <a:br>
              <a:rPr lang="en-US" dirty="0"/>
            </a:br>
            <a:endParaRPr lang="en-US" dirty="0"/>
          </a:p>
        </p:txBody>
      </p:sp>
      <p:sp>
        <p:nvSpPr>
          <p:cNvPr id="3" name="Content Placeholder 2"/>
          <p:cNvSpPr>
            <a:spLocks noGrp="1"/>
          </p:cNvSpPr>
          <p:nvPr>
            <p:ph idx="1"/>
          </p:nvPr>
        </p:nvSpPr>
        <p:spPr>
          <a:xfrm>
            <a:off x="753035" y="1376980"/>
            <a:ext cx="10693101" cy="5185186"/>
          </a:xfrm>
        </p:spPr>
        <p:txBody>
          <a:bodyPr>
            <a:normAutofit fontScale="92500"/>
          </a:bodyPr>
          <a:lstStyle/>
          <a:p>
            <a:r>
              <a:rPr lang="en-US" dirty="0"/>
              <a:t>Some taxpayers – especially large commercial property owners – will have a compensated representative hold a conference on their behalf with the PVA.  </a:t>
            </a:r>
          </a:p>
          <a:p>
            <a:r>
              <a:rPr lang="en-US" dirty="0"/>
              <a:t>In accordance with KRS 133.120, these representatives must be one of the </a:t>
            </a:r>
            <a:r>
              <a:rPr lang="en-US" dirty="0" smtClean="0"/>
              <a:t>following:</a:t>
            </a:r>
            <a:endParaRPr lang="en-US" dirty="0"/>
          </a:p>
          <a:p>
            <a:pPr lvl="1"/>
            <a:r>
              <a:rPr lang="en-US" dirty="0" smtClean="0"/>
              <a:t>An </a:t>
            </a:r>
            <a:r>
              <a:rPr lang="en-US" dirty="0"/>
              <a:t>attorney</a:t>
            </a:r>
            <a:r>
              <a:rPr lang="en-US" dirty="0" smtClean="0"/>
              <a:t>;</a:t>
            </a:r>
          </a:p>
          <a:p>
            <a:pPr lvl="1"/>
            <a:r>
              <a:rPr lang="en-US" dirty="0"/>
              <a:t>	A certified public accountant;</a:t>
            </a:r>
          </a:p>
          <a:p>
            <a:pPr lvl="1"/>
            <a:r>
              <a:rPr lang="en-US" dirty="0"/>
              <a:t>	A certified real estate broker;</a:t>
            </a:r>
          </a:p>
          <a:p>
            <a:pPr lvl="1"/>
            <a:r>
              <a:rPr lang="en-US" dirty="0"/>
              <a:t>	A Kentucky licensed real estate broker;</a:t>
            </a:r>
          </a:p>
          <a:p>
            <a:pPr lvl="1"/>
            <a:r>
              <a:rPr lang="en-US" dirty="0"/>
              <a:t>	An employee of the property owner;</a:t>
            </a:r>
          </a:p>
          <a:p>
            <a:pPr lvl="1"/>
            <a:r>
              <a:rPr lang="en-US" dirty="0"/>
              <a:t>	A licensed or certified Kentucky real estate appraiser;</a:t>
            </a:r>
          </a:p>
          <a:p>
            <a:pPr lvl="1"/>
            <a:r>
              <a:rPr lang="en-US" dirty="0"/>
              <a:t>An appraiser who possesses a temporary practice permit or reciprocal license or certification in Kentucky to perform appraisals and whose license or certification requires him or her to conform to the Uniform Standards of Professional Appraisal Practice; or</a:t>
            </a:r>
          </a:p>
          <a:p>
            <a:pPr lvl="1"/>
            <a:r>
              <a:rPr lang="en-US" dirty="0"/>
              <a:t>Any other individual possessing a professional appraisal designation recognized by the Department.</a:t>
            </a:r>
          </a:p>
          <a:p>
            <a:endParaRPr lang="en-US" dirty="0"/>
          </a:p>
        </p:txBody>
      </p:sp>
    </p:spTree>
    <p:extLst>
      <p:ext uri="{BB962C8B-B14F-4D97-AF65-F5344CB8AC3E}">
        <p14:creationId xmlns:p14="http://schemas.microsoft.com/office/powerpoint/2010/main" val="246043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70" y="251890"/>
            <a:ext cx="11499272" cy="734141"/>
          </a:xfrm>
        </p:spPr>
        <p:txBody>
          <a:bodyPr/>
          <a:lstStyle/>
          <a:p>
            <a:r>
              <a:rPr lang="en-US" sz="3600" b="1" dirty="0"/>
              <a:t>Conferences with Taxpayer Representatives </a:t>
            </a:r>
            <a:r>
              <a:rPr lang="en-US" sz="2800" b="1" dirty="0"/>
              <a:t>(</a:t>
            </a:r>
            <a:r>
              <a:rPr lang="en-US" sz="2800" b="1" dirty="0" smtClean="0"/>
              <a:t>cont’d)</a:t>
            </a:r>
            <a:r>
              <a:rPr lang="en-US" dirty="0"/>
              <a:t/>
            </a:r>
            <a:br>
              <a:rPr lang="en-US" dirty="0"/>
            </a:br>
            <a:endParaRPr lang="en-US" dirty="0"/>
          </a:p>
        </p:txBody>
      </p:sp>
      <p:sp>
        <p:nvSpPr>
          <p:cNvPr id="3" name="Content Placeholder 2"/>
          <p:cNvSpPr>
            <a:spLocks noGrp="1"/>
          </p:cNvSpPr>
          <p:nvPr>
            <p:ph idx="1"/>
          </p:nvPr>
        </p:nvSpPr>
        <p:spPr>
          <a:xfrm>
            <a:off x="236668" y="1069421"/>
            <a:ext cx="11639774" cy="837353"/>
          </a:xfrm>
        </p:spPr>
        <p:txBody>
          <a:bodyPr>
            <a:noAutofit/>
          </a:bodyPr>
          <a:lstStyle/>
          <a:p>
            <a:pPr marL="0" indent="0" algn="ctr">
              <a:buNone/>
            </a:pPr>
            <a:r>
              <a:rPr lang="en-US" sz="1800" b="1" dirty="0"/>
              <a:t>The Office of Property Valuation has developed a list of designations that, if held by a taxpayer representative, will qualify the representative to appear before the PVA.  This list includes the following</a:t>
            </a:r>
            <a:r>
              <a:rPr lang="en-US" sz="1800" b="1" dirty="0" smtClean="0"/>
              <a:t>:</a:t>
            </a:r>
          </a:p>
        </p:txBody>
      </p:sp>
      <p:sp>
        <p:nvSpPr>
          <p:cNvPr id="9" name="Content Placeholder 3"/>
          <p:cNvSpPr txBox="1">
            <a:spLocks/>
          </p:cNvSpPr>
          <p:nvPr/>
        </p:nvSpPr>
        <p:spPr>
          <a:xfrm>
            <a:off x="1146668" y="1933575"/>
            <a:ext cx="5690143" cy="4924425"/>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spcBef>
                <a:spcPts val="0"/>
              </a:spcBef>
            </a:pPr>
            <a:r>
              <a:rPr lang="en-US" sz="1200" dirty="0" smtClean="0"/>
              <a:t>American Association of Certified Appraisers</a:t>
            </a:r>
          </a:p>
          <a:p>
            <a:pPr lvl="1">
              <a:spcBef>
                <a:spcPts val="0"/>
              </a:spcBef>
            </a:pPr>
            <a:r>
              <a:rPr lang="en-US" sz="1200" dirty="0" smtClean="0"/>
              <a:t>Certified Form -Appraiser -CF -A</a:t>
            </a:r>
          </a:p>
          <a:p>
            <a:pPr lvl="1">
              <a:spcBef>
                <a:spcPts val="0"/>
              </a:spcBef>
            </a:pPr>
            <a:r>
              <a:rPr lang="en-US" sz="1200" dirty="0" smtClean="0"/>
              <a:t>Certified Appraiser - Farm and Land - CA - FL</a:t>
            </a:r>
          </a:p>
          <a:p>
            <a:pPr lvl="1">
              <a:spcBef>
                <a:spcPts val="0"/>
              </a:spcBef>
            </a:pPr>
            <a:r>
              <a:rPr lang="en-US" sz="1200" dirty="0" smtClean="0"/>
              <a:t>Certified Appraiser -Residential -CA - R</a:t>
            </a:r>
          </a:p>
          <a:p>
            <a:pPr lvl="1">
              <a:spcBef>
                <a:spcPts val="0"/>
              </a:spcBef>
            </a:pPr>
            <a:r>
              <a:rPr lang="en-US" sz="1200" dirty="0" smtClean="0"/>
              <a:t>Certified Appraiser - Senior -CA -S</a:t>
            </a:r>
          </a:p>
          <a:p>
            <a:pPr lvl="1">
              <a:spcBef>
                <a:spcPts val="0"/>
              </a:spcBef>
            </a:pPr>
            <a:r>
              <a:rPr lang="en-US" sz="1200" dirty="0" smtClean="0"/>
              <a:t>Certified Appraiser - Consultant - CA – C</a:t>
            </a:r>
          </a:p>
          <a:p>
            <a:pPr>
              <a:spcBef>
                <a:spcPts val="0"/>
              </a:spcBef>
            </a:pPr>
            <a:r>
              <a:rPr lang="en-US" sz="1200" dirty="0" smtClean="0"/>
              <a:t>American Society of Appraisers</a:t>
            </a:r>
          </a:p>
          <a:p>
            <a:pPr lvl="1">
              <a:spcBef>
                <a:spcPts val="0"/>
              </a:spcBef>
            </a:pPr>
            <a:r>
              <a:rPr lang="en-US" sz="1200" dirty="0" smtClean="0"/>
              <a:t>Accredited Member -AM</a:t>
            </a:r>
          </a:p>
          <a:p>
            <a:pPr lvl="1">
              <a:spcBef>
                <a:spcPts val="0"/>
              </a:spcBef>
            </a:pPr>
            <a:r>
              <a:rPr lang="en-US" sz="1200" dirty="0" smtClean="0"/>
              <a:t>Accredited Senior Appraiser - ASA</a:t>
            </a:r>
          </a:p>
          <a:p>
            <a:pPr lvl="1">
              <a:spcBef>
                <a:spcPts val="0"/>
              </a:spcBef>
            </a:pPr>
            <a:r>
              <a:rPr lang="en-US" sz="1200" dirty="0" smtClean="0"/>
              <a:t>Accredited Agricultural Consultant - AAC</a:t>
            </a:r>
          </a:p>
          <a:p>
            <a:pPr lvl="1">
              <a:spcBef>
                <a:spcPts val="0"/>
              </a:spcBef>
            </a:pPr>
            <a:r>
              <a:rPr lang="en-US" sz="1200" dirty="0" smtClean="0"/>
              <a:t>Accredited Farm Manager-AFM</a:t>
            </a:r>
          </a:p>
          <a:p>
            <a:pPr lvl="1">
              <a:spcBef>
                <a:spcPts val="0"/>
              </a:spcBef>
            </a:pPr>
            <a:r>
              <a:rPr lang="en-US" sz="1200" dirty="0" smtClean="0"/>
              <a:t>Accredited Rural Appraiser - ARA</a:t>
            </a:r>
          </a:p>
          <a:p>
            <a:pPr lvl="1">
              <a:spcBef>
                <a:spcPts val="0"/>
              </a:spcBef>
            </a:pPr>
            <a:r>
              <a:rPr lang="en-US" sz="1200" dirty="0" smtClean="0"/>
              <a:t>Accredited Real Property Review Appraiser - RPRA</a:t>
            </a:r>
          </a:p>
          <a:p>
            <a:pPr lvl="1">
              <a:spcBef>
                <a:spcPts val="0"/>
              </a:spcBef>
            </a:pPr>
            <a:r>
              <a:rPr lang="en-US" sz="1200" dirty="0" smtClean="0"/>
              <a:t>Professional Member</a:t>
            </a:r>
          </a:p>
          <a:p>
            <a:pPr>
              <a:spcBef>
                <a:spcPts val="0"/>
              </a:spcBef>
            </a:pPr>
            <a:r>
              <a:rPr lang="en-US" sz="1200" dirty="0" smtClean="0"/>
              <a:t>Appraisal Institute</a:t>
            </a:r>
          </a:p>
          <a:p>
            <a:pPr lvl="1">
              <a:spcBef>
                <a:spcPts val="0"/>
              </a:spcBef>
            </a:pPr>
            <a:r>
              <a:rPr lang="en-US" sz="1200" dirty="0" smtClean="0"/>
              <a:t>MAI -Commercial Appraisal</a:t>
            </a:r>
          </a:p>
          <a:p>
            <a:pPr lvl="1">
              <a:spcBef>
                <a:spcPts val="0"/>
              </a:spcBef>
            </a:pPr>
            <a:r>
              <a:rPr lang="en-US" sz="1200" dirty="0" smtClean="0"/>
              <a:t>SRPA - Residential Appraiser</a:t>
            </a:r>
          </a:p>
          <a:p>
            <a:pPr lvl="1">
              <a:spcBef>
                <a:spcPts val="0"/>
              </a:spcBef>
            </a:pPr>
            <a:r>
              <a:rPr lang="en-US" sz="1200" dirty="0" smtClean="0"/>
              <a:t>SREA - Residential Appraiser</a:t>
            </a:r>
          </a:p>
          <a:p>
            <a:pPr lvl="1">
              <a:spcBef>
                <a:spcPts val="0"/>
              </a:spcBef>
            </a:pPr>
            <a:r>
              <a:rPr lang="en-US" sz="1200" dirty="0" smtClean="0"/>
              <a:t>SRA - Residential Appraiser</a:t>
            </a:r>
          </a:p>
          <a:p>
            <a:pPr lvl="1">
              <a:spcBef>
                <a:spcPts val="0"/>
              </a:spcBef>
            </a:pPr>
            <a:r>
              <a:rPr lang="en-US" sz="1200" dirty="0" smtClean="0"/>
              <a:t>RM - Residential Appraiser</a:t>
            </a:r>
          </a:p>
          <a:p>
            <a:pPr>
              <a:spcBef>
                <a:spcPts val="0"/>
              </a:spcBef>
            </a:pPr>
            <a:r>
              <a:rPr lang="en-US" sz="1200" dirty="0" smtClean="0"/>
              <a:t>International Association of Assessing Officers</a:t>
            </a:r>
          </a:p>
          <a:p>
            <a:pPr lvl="1">
              <a:spcBef>
                <a:spcPts val="0"/>
              </a:spcBef>
            </a:pPr>
            <a:r>
              <a:rPr lang="en-US" sz="1200" dirty="0" smtClean="0"/>
              <a:t>Certified Assessment Evaluator - CAE</a:t>
            </a:r>
          </a:p>
          <a:p>
            <a:pPr lvl="1">
              <a:spcBef>
                <a:spcPts val="0"/>
              </a:spcBef>
            </a:pPr>
            <a:r>
              <a:rPr lang="en-US" sz="1200" dirty="0" smtClean="0"/>
              <a:t>Residential Evaluation Specialist -RES</a:t>
            </a:r>
          </a:p>
          <a:p>
            <a:pPr lvl="1">
              <a:spcBef>
                <a:spcPts val="0"/>
              </a:spcBef>
            </a:pPr>
            <a:r>
              <a:rPr lang="en-US" sz="1200" dirty="0" smtClean="0"/>
              <a:t>Cadastral Mapping Specialist - CMS</a:t>
            </a:r>
          </a:p>
          <a:p>
            <a:pPr lvl="1">
              <a:spcBef>
                <a:spcPts val="0"/>
              </a:spcBef>
            </a:pPr>
            <a:r>
              <a:rPr lang="en-US" sz="1200" dirty="0" smtClean="0"/>
              <a:t>Personal Property Specialist - PPS</a:t>
            </a:r>
          </a:p>
          <a:p>
            <a:pPr lvl="1">
              <a:spcBef>
                <a:spcPts val="0"/>
              </a:spcBef>
            </a:pPr>
            <a:r>
              <a:rPr lang="en-US" sz="1200" dirty="0" smtClean="0"/>
              <a:t>Assessment Administration Specialist -A</a:t>
            </a:r>
            <a:r>
              <a:rPr lang="en-US" sz="1400" dirty="0" smtClean="0"/>
              <a:t>AS</a:t>
            </a:r>
          </a:p>
        </p:txBody>
      </p:sp>
      <p:sp>
        <p:nvSpPr>
          <p:cNvPr id="10" name="Content Placeholder 3"/>
          <p:cNvSpPr txBox="1">
            <a:spLocks/>
          </p:cNvSpPr>
          <p:nvPr/>
        </p:nvSpPr>
        <p:spPr>
          <a:xfrm>
            <a:off x="6515079" y="1990165"/>
            <a:ext cx="5361363" cy="4524315"/>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spcBef>
                <a:spcPts val="0"/>
              </a:spcBef>
            </a:pPr>
            <a:r>
              <a:rPr lang="en-US" sz="1200" dirty="0"/>
              <a:t>International Right of Way Association</a:t>
            </a:r>
          </a:p>
          <a:p>
            <a:pPr lvl="1">
              <a:spcBef>
                <a:spcPts val="0"/>
              </a:spcBef>
            </a:pPr>
            <a:r>
              <a:rPr lang="en-US" sz="1200" dirty="0"/>
              <a:t>Senior Right of Way Agent </a:t>
            </a:r>
            <a:r>
              <a:rPr lang="en-US" sz="1200" dirty="0" smtClean="0"/>
              <a:t>–SRWA</a:t>
            </a:r>
          </a:p>
          <a:p>
            <a:pPr>
              <a:spcBef>
                <a:spcPts val="0"/>
              </a:spcBef>
            </a:pPr>
            <a:r>
              <a:rPr lang="en-US" sz="1200" dirty="0"/>
              <a:t>National Association of Independent Fee </a:t>
            </a:r>
            <a:r>
              <a:rPr lang="en-US" sz="1200" dirty="0" smtClean="0"/>
              <a:t>Appraisers</a:t>
            </a:r>
          </a:p>
          <a:p>
            <a:pPr lvl="1">
              <a:spcBef>
                <a:spcPts val="0"/>
              </a:spcBef>
            </a:pPr>
            <a:r>
              <a:rPr lang="en-US" sz="1200" dirty="0" smtClean="0"/>
              <a:t>Member- </a:t>
            </a:r>
            <a:r>
              <a:rPr lang="en-US" sz="1200" dirty="0" err="1" smtClean="0"/>
              <a:t>lFA</a:t>
            </a:r>
            <a:endParaRPr lang="en-US" sz="1200" dirty="0" smtClean="0"/>
          </a:p>
          <a:p>
            <a:pPr lvl="1">
              <a:spcBef>
                <a:spcPts val="0"/>
              </a:spcBef>
            </a:pPr>
            <a:r>
              <a:rPr lang="en-US" sz="1200" dirty="0" smtClean="0"/>
              <a:t>Member/Agriculture –IFAA</a:t>
            </a:r>
          </a:p>
          <a:p>
            <a:pPr lvl="1">
              <a:spcBef>
                <a:spcPts val="0"/>
              </a:spcBef>
            </a:pPr>
            <a:r>
              <a:rPr lang="en-US" sz="1200" dirty="0" smtClean="0"/>
              <a:t>Senior </a:t>
            </a:r>
            <a:r>
              <a:rPr lang="en-US" sz="1200" dirty="0"/>
              <a:t>Member </a:t>
            </a:r>
            <a:r>
              <a:rPr lang="en-US" sz="1200" dirty="0" smtClean="0"/>
              <a:t>– IFAS</a:t>
            </a:r>
          </a:p>
          <a:p>
            <a:pPr lvl="1">
              <a:spcBef>
                <a:spcPts val="0"/>
              </a:spcBef>
            </a:pPr>
            <a:r>
              <a:rPr lang="en-US" sz="1200" dirty="0" smtClean="0"/>
              <a:t>Appraiser </a:t>
            </a:r>
            <a:r>
              <a:rPr lang="en-US" sz="1200" dirty="0"/>
              <a:t>Counselor </a:t>
            </a:r>
            <a:r>
              <a:rPr lang="en-US" sz="1200" dirty="0" smtClean="0"/>
              <a:t>– MSA</a:t>
            </a:r>
          </a:p>
          <a:p>
            <a:pPr>
              <a:spcBef>
                <a:spcPts val="0"/>
              </a:spcBef>
            </a:pPr>
            <a:r>
              <a:rPr lang="en-US" sz="1200" dirty="0"/>
              <a:t>National Association of Master </a:t>
            </a:r>
            <a:r>
              <a:rPr lang="en-US" sz="1200" dirty="0" smtClean="0"/>
              <a:t>Appraisers</a:t>
            </a:r>
          </a:p>
          <a:p>
            <a:pPr lvl="1">
              <a:spcBef>
                <a:spcPts val="0"/>
              </a:spcBef>
            </a:pPr>
            <a:r>
              <a:rPr lang="en-US" sz="1200" dirty="0" smtClean="0"/>
              <a:t>Master </a:t>
            </a:r>
            <a:r>
              <a:rPr lang="en-US" sz="1200" dirty="0"/>
              <a:t>Residential Appraiser- MRA</a:t>
            </a:r>
          </a:p>
          <a:p>
            <a:pPr lvl="1">
              <a:spcBef>
                <a:spcPts val="0"/>
              </a:spcBef>
            </a:pPr>
            <a:r>
              <a:rPr lang="en-US" sz="1200" dirty="0" smtClean="0"/>
              <a:t>Master </a:t>
            </a:r>
            <a:r>
              <a:rPr lang="en-US" sz="1200" dirty="0"/>
              <a:t>Farm and Land Appraiser - MFLA</a:t>
            </a:r>
          </a:p>
          <a:p>
            <a:pPr lvl="1">
              <a:spcBef>
                <a:spcPts val="0"/>
              </a:spcBef>
            </a:pPr>
            <a:r>
              <a:rPr lang="en-US" sz="1200" dirty="0" smtClean="0"/>
              <a:t>Master </a:t>
            </a:r>
            <a:r>
              <a:rPr lang="en-US" sz="1200" dirty="0"/>
              <a:t>Senior Appraiser </a:t>
            </a:r>
            <a:r>
              <a:rPr lang="en-US" sz="1200" dirty="0" smtClean="0"/>
              <a:t>– MSA</a:t>
            </a:r>
          </a:p>
          <a:p>
            <a:pPr>
              <a:spcBef>
                <a:spcPts val="0"/>
              </a:spcBef>
            </a:pPr>
            <a:r>
              <a:rPr lang="en-US" sz="1200" dirty="0"/>
              <a:t>Appraisal Institute of </a:t>
            </a:r>
            <a:r>
              <a:rPr lang="en-US" sz="1200" dirty="0" smtClean="0"/>
              <a:t>Canada</a:t>
            </a:r>
          </a:p>
          <a:p>
            <a:pPr lvl="1">
              <a:spcBef>
                <a:spcPts val="0"/>
              </a:spcBef>
            </a:pPr>
            <a:r>
              <a:rPr lang="en-US" sz="1200" dirty="0" smtClean="0"/>
              <a:t>Canadian </a:t>
            </a:r>
            <a:r>
              <a:rPr lang="en-US" sz="1200" dirty="0"/>
              <a:t>Residential Appraiser - CRA</a:t>
            </a:r>
          </a:p>
          <a:p>
            <a:pPr lvl="1">
              <a:spcBef>
                <a:spcPts val="0"/>
              </a:spcBef>
            </a:pPr>
            <a:r>
              <a:rPr lang="en-US" sz="1200" dirty="0" smtClean="0"/>
              <a:t>Accredited </a:t>
            </a:r>
            <a:r>
              <a:rPr lang="en-US" sz="1200" dirty="0"/>
              <a:t>Appraiser Canadian Institute </a:t>
            </a:r>
            <a:r>
              <a:rPr lang="en-US" sz="1200" dirty="0" smtClean="0"/>
              <a:t>– AACI</a:t>
            </a:r>
          </a:p>
          <a:p>
            <a:pPr>
              <a:spcBef>
                <a:spcPts val="0"/>
              </a:spcBef>
            </a:pPr>
            <a:r>
              <a:rPr lang="en-US" sz="1200" dirty="0"/>
              <a:t> The Institute of Property </a:t>
            </a:r>
            <a:r>
              <a:rPr lang="en-US" sz="1200" dirty="0" smtClean="0"/>
              <a:t>Taxation</a:t>
            </a:r>
          </a:p>
          <a:p>
            <a:pPr lvl="1">
              <a:spcBef>
                <a:spcPts val="0"/>
              </a:spcBef>
            </a:pPr>
            <a:r>
              <a:rPr lang="en-US" sz="1200" dirty="0"/>
              <a:t>Certified Member of the Institute </a:t>
            </a:r>
            <a:r>
              <a:rPr lang="en-US" sz="1200" dirty="0" smtClean="0"/>
              <a:t>– CMI</a:t>
            </a:r>
          </a:p>
          <a:p>
            <a:pPr>
              <a:spcBef>
                <a:spcPts val="0"/>
              </a:spcBef>
            </a:pPr>
            <a:r>
              <a:rPr lang="en-US" sz="1200" dirty="0"/>
              <a:t>Kentucky Real Estate Appraisal Board</a:t>
            </a:r>
          </a:p>
          <a:p>
            <a:pPr lvl="1">
              <a:spcBef>
                <a:spcPts val="0"/>
              </a:spcBef>
            </a:pPr>
            <a:r>
              <a:rPr lang="en-US" sz="1200" dirty="0" smtClean="0"/>
              <a:t>Appraiser </a:t>
            </a:r>
            <a:r>
              <a:rPr lang="en-US" sz="1200" dirty="0"/>
              <a:t>Trainee License</a:t>
            </a:r>
          </a:p>
          <a:p>
            <a:pPr lvl="1">
              <a:spcBef>
                <a:spcPts val="0"/>
              </a:spcBef>
            </a:pPr>
            <a:r>
              <a:rPr lang="en-US" sz="1200" dirty="0" smtClean="0"/>
              <a:t>Licensed </a:t>
            </a:r>
            <a:r>
              <a:rPr lang="en-US" sz="1200" dirty="0"/>
              <a:t>Real Property Appraiser</a:t>
            </a:r>
          </a:p>
          <a:p>
            <a:pPr lvl="1">
              <a:spcBef>
                <a:spcPts val="0"/>
              </a:spcBef>
            </a:pPr>
            <a:r>
              <a:rPr lang="en-US" sz="1200" dirty="0" smtClean="0"/>
              <a:t>Certified </a:t>
            </a:r>
            <a:r>
              <a:rPr lang="en-US" sz="1200" dirty="0"/>
              <a:t>Residential Appraiser</a:t>
            </a:r>
          </a:p>
          <a:p>
            <a:pPr lvl="1">
              <a:spcBef>
                <a:spcPts val="0"/>
              </a:spcBef>
            </a:pPr>
            <a:r>
              <a:rPr lang="en-US" sz="1200" dirty="0" smtClean="0"/>
              <a:t>Certified </a:t>
            </a:r>
            <a:r>
              <a:rPr lang="en-US" sz="1200" dirty="0"/>
              <a:t>General </a:t>
            </a:r>
            <a:r>
              <a:rPr lang="en-US" sz="1200" dirty="0" smtClean="0"/>
              <a:t>Appraiser</a:t>
            </a:r>
          </a:p>
          <a:p>
            <a:pPr>
              <a:spcBef>
                <a:spcPts val="0"/>
              </a:spcBef>
            </a:pPr>
            <a:r>
              <a:rPr lang="en-US" sz="1200" dirty="0"/>
              <a:t>Kentucky Department of </a:t>
            </a:r>
            <a:r>
              <a:rPr lang="en-US" sz="1200" dirty="0" smtClean="0"/>
              <a:t>Revenue</a:t>
            </a:r>
          </a:p>
          <a:p>
            <a:pPr lvl="1">
              <a:spcBef>
                <a:spcPts val="0"/>
              </a:spcBef>
            </a:pPr>
            <a:r>
              <a:rPr lang="en-US" sz="1200" dirty="0" smtClean="0"/>
              <a:t>Senior </a:t>
            </a:r>
            <a:r>
              <a:rPr lang="en-US" sz="1200" dirty="0"/>
              <a:t>Kentucky Assessor</a:t>
            </a:r>
          </a:p>
          <a:p>
            <a:pPr lvl="1">
              <a:spcBef>
                <a:spcPts val="0"/>
              </a:spcBef>
            </a:pPr>
            <a:r>
              <a:rPr lang="en-US" sz="1200" dirty="0" smtClean="0"/>
              <a:t>Certified </a:t>
            </a:r>
            <a:r>
              <a:rPr lang="en-US" sz="1200" dirty="0"/>
              <a:t>Kentucky Assessor</a:t>
            </a:r>
          </a:p>
        </p:txBody>
      </p:sp>
    </p:spTree>
    <p:extLst>
      <p:ext uri="{BB962C8B-B14F-4D97-AF65-F5344CB8AC3E}">
        <p14:creationId xmlns:p14="http://schemas.microsoft.com/office/powerpoint/2010/main" val="4064205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36F2D1B3-1DDB-4DA8-8D05-D61B7EA550DE}"/>
</file>

<file path=customXml/itemProps2.xml><?xml version="1.0" encoding="utf-8"?>
<ds:datastoreItem xmlns:ds="http://schemas.openxmlformats.org/officeDocument/2006/customXml" ds:itemID="{0616D9E4-1D50-4E43-A0A5-74ADE8EE0763}"/>
</file>

<file path=customXml/itemProps3.xml><?xml version="1.0" encoding="utf-8"?>
<ds:datastoreItem xmlns:ds="http://schemas.openxmlformats.org/officeDocument/2006/customXml" ds:itemID="{BD4A41AD-D73A-4681-8EF6-867339CFAE13}"/>
</file>

<file path=docProps/app.xml><?xml version="1.0" encoding="utf-8"?>
<Properties xmlns="http://schemas.openxmlformats.org/officeDocument/2006/extended-properties" xmlns:vt="http://schemas.openxmlformats.org/officeDocument/2006/docPropsVTypes">
  <Template>Ion</Template>
  <TotalTime>1067</TotalTime>
  <Words>1578</Words>
  <Application>Microsoft Office PowerPoint</Application>
  <PresentationFormat>Widescreen</PresentationFormat>
  <Paragraphs>135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Ion</vt:lpstr>
      <vt:lpstr>THE PVA’S ROLE IN THE  PROPERTY TAX ASSESSMENT APPEAL PROCESS</vt:lpstr>
      <vt:lpstr>Reassessment of Real Property </vt:lpstr>
      <vt:lpstr>PowerPoint Presentation</vt:lpstr>
      <vt:lpstr> Tax Roll Inspection Period </vt:lpstr>
      <vt:lpstr>PowerPoint Presentation</vt:lpstr>
      <vt:lpstr>Conferences with Property Owners</vt:lpstr>
      <vt:lpstr>PowerPoint Presentation</vt:lpstr>
      <vt:lpstr>Conferences with Taxpayer Representatives </vt:lpstr>
      <vt:lpstr>Conferences with Taxpayer Representatives (cont’d) </vt:lpstr>
      <vt:lpstr>Conferences with Taxpayer Representatives (cont’d) </vt:lpstr>
      <vt:lpstr>Filing of Appeals </vt:lpstr>
      <vt:lpstr>PowerPoint Presentation</vt:lpstr>
      <vt:lpstr>Request for Information </vt:lpstr>
      <vt:lpstr>PowerPoint Presentation</vt:lpstr>
      <vt:lpstr>Composition of the Local Board of Assessment Appeals </vt:lpstr>
      <vt:lpstr>Composition of the Local Board of Assessment Appeals </vt:lpstr>
      <vt:lpstr>Hearings Before the Local Board </vt:lpstr>
      <vt:lpstr>Hearings Before the Local Board </vt:lpstr>
      <vt:lpstr>Appeals of the Local Board’s Decision </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PVA’S ROLE IN THE  PROPERTY TAX ASSESSMENT APPEAL PROCESS</dc:title>
  <dc:creator>Klink, Melissa (DOR)</dc:creator>
  <cp:keywords/>
  <dc:description/>
  <cp:lastModifiedBy>Klink, Melissa (DOR)</cp:lastModifiedBy>
  <cp:revision>11</cp:revision>
  <dcterms:created xsi:type="dcterms:W3CDTF">2019-04-10T19:53:48Z</dcterms:created>
  <dcterms:modified xsi:type="dcterms:W3CDTF">2019-04-12T19:07:09Z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