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73" r:id="rId3"/>
    <p:sldId id="263" r:id="rId4"/>
    <p:sldId id="264" r:id="rId5"/>
    <p:sldId id="301" r:id="rId6"/>
    <p:sldId id="302" r:id="rId7"/>
    <p:sldId id="324" r:id="rId8"/>
    <p:sldId id="325" r:id="rId9"/>
    <p:sldId id="265" r:id="rId10"/>
    <p:sldId id="304" r:id="rId11"/>
    <p:sldId id="267" r:id="rId12"/>
    <p:sldId id="268" r:id="rId13"/>
    <p:sldId id="269" r:id="rId14"/>
    <p:sldId id="305" r:id="rId15"/>
    <p:sldId id="270" r:id="rId16"/>
    <p:sldId id="271" r:id="rId17"/>
    <p:sldId id="306" r:id="rId18"/>
    <p:sldId id="307" r:id="rId19"/>
    <p:sldId id="308" r:id="rId20"/>
    <p:sldId id="272" r:id="rId21"/>
    <p:sldId id="327" r:id="rId22"/>
    <p:sldId id="273" r:id="rId23"/>
    <p:sldId id="274" r:id="rId24"/>
    <p:sldId id="275" r:id="rId25"/>
    <p:sldId id="276" r:id="rId26"/>
    <p:sldId id="277" r:id="rId27"/>
    <p:sldId id="278" r:id="rId28"/>
    <p:sldId id="309" r:id="rId29"/>
    <p:sldId id="310" r:id="rId30"/>
    <p:sldId id="280" r:id="rId31"/>
    <p:sldId id="281" r:id="rId32"/>
    <p:sldId id="282" r:id="rId33"/>
    <p:sldId id="311" r:id="rId34"/>
    <p:sldId id="283" r:id="rId35"/>
    <p:sldId id="284" r:id="rId36"/>
    <p:sldId id="285" r:id="rId37"/>
    <p:sldId id="286" r:id="rId38"/>
    <p:sldId id="288" r:id="rId39"/>
    <p:sldId id="329" r:id="rId40"/>
    <p:sldId id="331" r:id="rId41"/>
    <p:sldId id="333" r:id="rId42"/>
    <p:sldId id="335" r:id="rId43"/>
    <p:sldId id="354" r:id="rId44"/>
    <p:sldId id="355" r:id="rId45"/>
    <p:sldId id="356" r:id="rId46"/>
    <p:sldId id="357" r:id="rId47"/>
    <p:sldId id="37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127" d="100"/>
          <a:sy n="127" d="100"/>
        </p:scale>
        <p:origin x="1160" y="80"/>
      </p:cViewPr>
      <p:guideLst>
        <p:guide orient="horz" pos="2160"/>
        <p:guide pos="2880"/>
      </p:guideLst>
    </p:cSldViewPr>
  </p:slideViewPr>
  <p:outlineViewPr>
    <p:cViewPr>
      <p:scale>
        <a:sx n="33" d="100"/>
        <a:sy n="33" d="100"/>
      </p:scale>
      <p:origin x="48" y="226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F62158-868C-4066-BB4D-A014790910CC}" type="datetimeFigureOut">
              <a:rPr lang="en-US" smtClean="0"/>
              <a:pPr/>
              <a:t>4/14/2021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A2C467-B61A-49D3-A2B8-27DBEC36D7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4CBEAF9-9E58-4CC8-A6FF-6DD8A58DEEA4}" type="datetimeFigureOut">
              <a:rPr lang="en-US" smtClean="0"/>
              <a:pPr/>
              <a:t>4/14/2021</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4/14/2021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4/14/2021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pPr/>
              <a:t>4/14/2021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pPr/>
              <a:t>4/14/2021</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4CBEAF9-9E58-4CC8-A6FF-6DD8A58DEEA4}" type="datetimeFigureOut">
              <a:rPr lang="en-US" smtClean="0"/>
              <a:pPr/>
              <a:t>4/14/2021</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4CBEAF9-9E58-4CC8-A6FF-6DD8A58DEEA4}" type="datetimeFigureOut">
              <a:rPr lang="en-US" smtClean="0"/>
              <a:pPr/>
              <a:t>4/14/2021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kumimoji="0" lang="en-US" smtClean="0"/>
              <a:pPr/>
              <a:t>‹#›</a:t>
            </a:fld>
            <a:endParaRPr kumimoji="0"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4CBEAF9-9E58-4CC8-A6FF-6DD8A58DEEA4}" type="datetimeFigureOut">
              <a:rPr lang="en-US" smtClean="0"/>
              <a:pPr/>
              <a:t>4/14/2021</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pPr/>
              <a:t>4/14/2021</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pPr/>
              <a:t>4/14/2021</a:t>
            </a:fld>
            <a:endParaRPr lang="en-US"/>
          </a:p>
        </p:txBody>
      </p:sp>
      <p:sp>
        <p:nvSpPr>
          <p:cNvPr id="29" name="Footer Placeholder 28"/>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4CBEAF9-9E58-4CC8-A6FF-6DD8A58DEEA4}" type="datetimeFigureOut">
              <a:rPr lang="en-US" smtClean="0"/>
              <a:pPr/>
              <a:t>4/14/2021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4/14/2021</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revenue.ky.gov/CLERKNetwor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revenue.ky.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revenue.ky.gov/property+ta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2025"/>
            <a:ext cx="8458200" cy="1450975"/>
          </a:xfrm>
        </p:spPr>
        <p:txBody>
          <a:bodyPr>
            <a:noAutofit/>
          </a:bodyPr>
          <a:lstStyle/>
          <a:p>
            <a:r>
              <a:rPr lang="en-US" sz="4000" dirty="0" smtClean="0"/>
              <a:t>SALE OF DELINQUENT PROPERTY TAX BILLS IN KENTUCKY</a:t>
            </a:r>
            <a:endParaRPr lang="en-US" sz="4000" dirty="0"/>
          </a:p>
        </p:txBody>
      </p:sp>
      <p:sp>
        <p:nvSpPr>
          <p:cNvPr id="3" name="Subtitle 2"/>
          <p:cNvSpPr>
            <a:spLocks noGrp="1"/>
          </p:cNvSpPr>
          <p:nvPr>
            <p:ph type="subTitle" idx="1"/>
          </p:nvPr>
        </p:nvSpPr>
        <p:spPr>
          <a:xfrm>
            <a:off x="457200" y="2133600"/>
            <a:ext cx="8458200" cy="914400"/>
          </a:xfrm>
        </p:spPr>
        <p:txBody>
          <a:bodyPr>
            <a:normAutofit/>
          </a:bodyPr>
          <a:lstStyle/>
          <a:p>
            <a:r>
              <a:rPr lang="en-US" sz="3200" dirty="0" smtClean="0"/>
              <a:t>County Clerk Training – April 2021</a:t>
            </a:r>
            <a:endParaRPr lang="en-US" sz="3200" dirty="0"/>
          </a:p>
        </p:txBody>
      </p:sp>
      <p:sp>
        <p:nvSpPr>
          <p:cNvPr id="4" name="Title 1"/>
          <p:cNvSpPr txBox="1">
            <a:spLocks/>
          </p:cNvSpPr>
          <p:nvPr/>
        </p:nvSpPr>
        <p:spPr>
          <a:xfrm>
            <a:off x="381000" y="5407025"/>
            <a:ext cx="8458200" cy="1298575"/>
          </a:xfrm>
          <a:prstGeom prst="rect">
            <a:avLst/>
          </a:prstGeom>
        </p:spPr>
        <p:txBody>
          <a:bodyPr vert="horz" anchor="t">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Department of Revenue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cap="all" dirty="0" smtClean="0">
                <a:solidFill>
                  <a:schemeClr val="tx2"/>
                </a:solidFill>
                <a:effectLst>
                  <a:reflection blurRad="12700" stA="48000" endA="300" endPos="55000" dir="5400000" sy="-90000" algn="bl" rotWithShape="0"/>
                </a:effectLst>
                <a:latin typeface="+mj-lt"/>
                <a:ea typeface="+mj-ea"/>
                <a:cs typeface="+mj-cs"/>
              </a:rPr>
              <a:t>Office of Property Valuation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http://revenue.ky.gov/clerknetwork</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r>
              <a:rPr lang="en-US" sz="2800" dirty="0" smtClean="0"/>
              <a:t>County Clerk Responsibilities</a:t>
            </a:r>
            <a:endParaRPr lang="en-US" sz="2800" dirty="0"/>
          </a:p>
        </p:txBody>
      </p:sp>
      <p:sp>
        <p:nvSpPr>
          <p:cNvPr id="3" name="Content Placeholder 2"/>
          <p:cNvSpPr>
            <a:spLocks noGrp="1"/>
          </p:cNvSpPr>
          <p:nvPr>
            <p:ph idx="1"/>
          </p:nvPr>
        </p:nvSpPr>
        <p:spPr>
          <a:xfrm>
            <a:off x="228600" y="1981200"/>
            <a:ext cx="8686800" cy="4572000"/>
          </a:xfrm>
        </p:spPr>
        <p:txBody>
          <a:bodyPr>
            <a:normAutofit/>
          </a:bodyPr>
          <a:lstStyle/>
          <a:p>
            <a:pPr>
              <a:defRPr/>
            </a:pPr>
            <a:r>
              <a:rPr lang="en-US" sz="2400" dirty="0" smtClean="0"/>
              <a:t>Notify the Department of Revenue of the sale date</a:t>
            </a:r>
          </a:p>
          <a:p>
            <a:pPr lvl="1">
              <a:defRPr/>
            </a:pPr>
            <a:r>
              <a:rPr lang="en-US" sz="2000" dirty="0" smtClean="0"/>
              <a:t>Contact </a:t>
            </a:r>
            <a:r>
              <a:rPr lang="en-US" sz="2000" dirty="0" smtClean="0"/>
              <a:t>Maurette Harris</a:t>
            </a:r>
            <a:endParaRPr lang="en-US" sz="2000" dirty="0" smtClean="0"/>
          </a:p>
          <a:p>
            <a:pPr marL="457200" lvl="1" indent="0">
              <a:buNone/>
              <a:defRPr/>
            </a:pPr>
            <a:endParaRPr lang="en-US" sz="2000" dirty="0" smtClean="0"/>
          </a:p>
          <a:p>
            <a:pPr>
              <a:defRPr/>
            </a:pPr>
            <a:r>
              <a:rPr lang="en-US" sz="2400" dirty="0" smtClean="0"/>
              <a:t>The Department will publish a schedule of all tax sales on its website and on the County Clerk’s website – </a:t>
            </a:r>
          </a:p>
          <a:p>
            <a:pPr>
              <a:buNone/>
              <a:defRPr/>
            </a:pPr>
            <a:r>
              <a:rPr lang="en-US" sz="2400" dirty="0" smtClean="0"/>
              <a:t>			</a:t>
            </a:r>
            <a:r>
              <a:rPr lang="en-US" sz="2400" dirty="0" smtClean="0">
                <a:hlinkClick r:id="rId2"/>
              </a:rPr>
              <a:t>www.revenue.ky.gov/CLERKNetwork</a:t>
            </a:r>
            <a:endParaRPr lang="en-US" sz="2400" dirty="0" smtClean="0"/>
          </a:p>
          <a:p>
            <a:pPr>
              <a:buNone/>
              <a:defRPr/>
            </a:pPr>
            <a:endParaRPr lang="en-US" sz="2400" dirty="0" smtClean="0"/>
          </a:p>
          <a:p>
            <a:pPr>
              <a:lnSpc>
                <a:spcPct val="90000"/>
              </a:lnSpc>
              <a:buNone/>
              <a:defRPr/>
            </a:pPr>
            <a:endParaRPr lang="en-US" sz="3600" dirty="0" smtClean="0"/>
          </a:p>
        </p:txBody>
      </p:sp>
      <p:sp>
        <p:nvSpPr>
          <p:cNvPr id="4" name="Content Placeholder 2"/>
          <p:cNvSpPr txBox="1">
            <a:spLocks/>
          </p:cNvSpPr>
          <p:nvPr/>
        </p:nvSpPr>
        <p:spPr>
          <a:xfrm>
            <a:off x="457200" y="1295400"/>
            <a:ext cx="8229600" cy="762000"/>
          </a:xfrm>
          <a:prstGeom prst="rect">
            <a:avLst/>
          </a:prstGeom>
        </p:spPr>
        <p:txBody>
          <a:bodyPr vert="horz">
            <a:norm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US"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n-lt"/>
                <a:ea typeface="+mn-ea"/>
                <a:cs typeface="+mn-cs"/>
              </a:rPr>
              <a:t>Establishment of a</a:t>
            </a:r>
            <a:r>
              <a:rPr kumimoji="0" lang="en-US" sz="3200" b="1" i="0" u="none" strike="noStrike" kern="1200" cap="none" spc="0" normalizeH="0" noProof="0" dirty="0" smtClean="0">
                <a:ln>
                  <a:noFill/>
                </a:ln>
                <a:solidFill>
                  <a:schemeClr val="tx2"/>
                </a:solidFill>
                <a:effectLst>
                  <a:outerShdw blurRad="38100" dist="38100" dir="2700000" algn="tl">
                    <a:srgbClr val="000000">
                      <a:alpha val="43137"/>
                    </a:srgbClr>
                  </a:outerShdw>
                </a:effectLst>
                <a:uLnTx/>
                <a:uFillTx/>
                <a:latin typeface="+mn-lt"/>
                <a:ea typeface="+mn-ea"/>
                <a:cs typeface="+mn-cs"/>
              </a:rPr>
              <a:t> Tax Sale Date</a:t>
            </a:r>
            <a:endParaRPr kumimoji="0" lang="en-US"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2800" dirty="0" smtClean="0"/>
              <a:t>County Clerk Responsibilities</a:t>
            </a:r>
            <a:endParaRPr lang="en-US" sz="2800" dirty="0"/>
          </a:p>
        </p:txBody>
      </p:sp>
      <p:sp>
        <p:nvSpPr>
          <p:cNvPr id="3" name="Content Placeholder 2"/>
          <p:cNvSpPr>
            <a:spLocks noGrp="1"/>
          </p:cNvSpPr>
          <p:nvPr>
            <p:ph idx="1"/>
          </p:nvPr>
        </p:nvSpPr>
        <p:spPr>
          <a:xfrm>
            <a:off x="304800" y="1371600"/>
            <a:ext cx="8686800" cy="5151438"/>
          </a:xfrm>
        </p:spPr>
        <p:txBody>
          <a:bodyPr>
            <a:normAutofit/>
          </a:bodyPr>
          <a:lstStyle/>
          <a:p>
            <a:pPr>
              <a:defRPr/>
            </a:pPr>
            <a:r>
              <a:rPr lang="en-US" sz="2400" dirty="0" smtClean="0"/>
              <a:t>All certificates of delinquency must be advertised in the local newspaper and on a county sponsored website</a:t>
            </a:r>
          </a:p>
          <a:p>
            <a:pPr>
              <a:defRPr/>
            </a:pPr>
            <a:endParaRPr lang="en-US" sz="2400" dirty="0" smtClean="0"/>
          </a:p>
          <a:p>
            <a:pPr>
              <a:defRPr/>
            </a:pPr>
            <a:r>
              <a:rPr lang="en-US" sz="2400" dirty="0" smtClean="0"/>
              <a:t>Although the county clerk is responsible for the content of the advertisement, the county will pay the cost of the advertisement</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2800" dirty="0" smtClean="0"/>
              <a:t>County Clerk Responsibilities</a:t>
            </a:r>
            <a:endParaRPr lang="en-US" sz="2800" dirty="0"/>
          </a:p>
        </p:txBody>
      </p:sp>
      <p:sp>
        <p:nvSpPr>
          <p:cNvPr id="3" name="Content Placeholder 2"/>
          <p:cNvSpPr>
            <a:spLocks noGrp="1"/>
          </p:cNvSpPr>
          <p:nvPr>
            <p:ph idx="1"/>
          </p:nvPr>
        </p:nvSpPr>
        <p:spPr>
          <a:xfrm>
            <a:off x="304800" y="1447800"/>
            <a:ext cx="8686800" cy="5151438"/>
          </a:xfrm>
        </p:spPr>
        <p:txBody>
          <a:bodyPr>
            <a:normAutofit/>
          </a:bodyPr>
          <a:lstStyle/>
          <a:p>
            <a:pPr>
              <a:defRPr/>
            </a:pPr>
            <a:r>
              <a:rPr lang="en-US" sz="2400" dirty="0" smtClean="0"/>
              <a:t>There are actually 2 advertisements that are required to run in the local newspaper</a:t>
            </a:r>
          </a:p>
          <a:p>
            <a:pPr lvl="1">
              <a:defRPr/>
            </a:pPr>
            <a:endParaRPr lang="en-US" sz="2400" dirty="0" smtClean="0"/>
          </a:p>
          <a:p>
            <a:pPr lvl="1">
              <a:defRPr/>
            </a:pPr>
            <a:r>
              <a:rPr lang="en-US" sz="2400" dirty="0" smtClean="0"/>
              <a:t>The first, which runs the week before the advertisement that contains a listing of the certificates of delinquency – must be ½ page and contain the following: </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2800" dirty="0" smtClean="0"/>
              <a:t>County Clerk Responsibilities</a:t>
            </a:r>
            <a:endParaRPr lang="en-US" sz="2800" dirty="0"/>
          </a:p>
        </p:txBody>
      </p:sp>
      <p:sp>
        <p:nvSpPr>
          <p:cNvPr id="3" name="Content Placeholder 2"/>
          <p:cNvSpPr>
            <a:spLocks noGrp="1"/>
          </p:cNvSpPr>
          <p:nvPr>
            <p:ph idx="1"/>
          </p:nvPr>
        </p:nvSpPr>
        <p:spPr>
          <a:xfrm>
            <a:off x="304800" y="1554162"/>
            <a:ext cx="8686800" cy="5151438"/>
          </a:xfrm>
        </p:spPr>
        <p:txBody>
          <a:bodyPr>
            <a:normAutofit/>
          </a:bodyPr>
          <a:lstStyle/>
          <a:p>
            <a:pPr lvl="2">
              <a:defRPr/>
            </a:pPr>
            <a:r>
              <a:rPr lang="en-US" sz="2200" dirty="0" smtClean="0"/>
              <a:t>That the actual list of certificates of delinquency will be published the following week</a:t>
            </a:r>
          </a:p>
          <a:p>
            <a:pPr lvl="2">
              <a:defRPr/>
            </a:pPr>
            <a:r>
              <a:rPr lang="en-US" sz="2200" dirty="0" smtClean="0"/>
              <a:t>That the list of delinquent tax bills is available for public inspection during normal business hours</a:t>
            </a:r>
          </a:p>
          <a:p>
            <a:pPr lvl="2">
              <a:defRPr/>
            </a:pPr>
            <a:r>
              <a:rPr lang="en-US" sz="2200" dirty="0" smtClean="0"/>
              <a:t>The business hours and address of the county clerk’s office</a:t>
            </a:r>
          </a:p>
          <a:p>
            <a:pPr lvl="2">
              <a:defRPr/>
            </a:pPr>
            <a:r>
              <a:rPr lang="en-US" sz="2200" dirty="0" smtClean="0"/>
              <a:t>That the list will be posted on the internet and the website address where the list may be accessed</a:t>
            </a:r>
          </a:p>
          <a:p>
            <a:pPr lvl="2">
              <a:defRPr/>
            </a:pPr>
            <a:r>
              <a:rPr lang="en-US" sz="2200" dirty="0" smtClean="0"/>
              <a:t>The date and time of the tax sale</a:t>
            </a:r>
          </a:p>
          <a:p>
            <a:pPr lvl="2">
              <a:defRPr/>
            </a:pPr>
            <a:r>
              <a:rPr lang="en-US" sz="2200" dirty="0" smtClean="0"/>
              <a:t>Payment information for taxpayers who want to pay their certificate of delinquency prior to the sale</a:t>
            </a:r>
          </a:p>
          <a:p>
            <a:pPr lvl="2">
              <a:defRPr/>
            </a:pPr>
            <a:r>
              <a:rPr lang="en-US" sz="2200" dirty="0" smtClean="0"/>
              <a:t>Registration and payment requirements for individuals and entities who want to participate in the tax sale</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mHalfPageAd.pdf - Adobe Acrobat Pro DC"/>
          <p:cNvPicPr>
            <a:picLocks noChangeAspect="1"/>
          </p:cNvPicPr>
          <p:nvPr/>
        </p:nvPicPr>
        <p:blipFill rotWithShape="1">
          <a:blip r:embed="rId2">
            <a:extLst>
              <a:ext uri="{28A0092B-C50C-407E-A947-70E740481C1C}">
                <a14:useLocalDpi xmlns:a14="http://schemas.microsoft.com/office/drawing/2010/main" val="0"/>
              </a:ext>
            </a:extLst>
          </a:blip>
          <a:srcRect l="23334" t="15373" r="40000"/>
          <a:stretch/>
        </p:blipFill>
        <p:spPr>
          <a:xfrm>
            <a:off x="1981200" y="152400"/>
            <a:ext cx="4774122" cy="6629400"/>
          </a:xfrm>
          <a:prstGeom prst="rect">
            <a:avLst/>
          </a:prstGeom>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r>
              <a:rPr lang="en-US" dirty="0" smtClean="0"/>
              <a:t>County Clerk Responsibilities</a:t>
            </a:r>
            <a:endParaRPr lang="en-US" dirty="0"/>
          </a:p>
        </p:txBody>
      </p:sp>
      <p:sp>
        <p:nvSpPr>
          <p:cNvPr id="3" name="Content Placeholder 2"/>
          <p:cNvSpPr>
            <a:spLocks noGrp="1"/>
          </p:cNvSpPr>
          <p:nvPr>
            <p:ph idx="1"/>
          </p:nvPr>
        </p:nvSpPr>
        <p:spPr/>
        <p:txBody>
          <a:bodyPr/>
          <a:lstStyle/>
          <a:p>
            <a:r>
              <a:rPr lang="en-US" sz="2800" dirty="0" smtClean="0"/>
              <a:t>The second newspaper publication shall include all of the information listed in the initial advertisement and the actual list of the certificates of delinquency to be sold</a:t>
            </a:r>
          </a:p>
          <a:p>
            <a:pPr lvl="1"/>
            <a:endParaRPr lang="en-US" dirty="0" smtClean="0"/>
          </a:p>
          <a:p>
            <a:r>
              <a:rPr lang="en-US" sz="2800" dirty="0" smtClean="0"/>
              <a:t>This advertisement needs to appear in the local newspaper at least 30 days but not more than 45 days before the scheduled sale date</a:t>
            </a:r>
          </a:p>
          <a:p>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2800" dirty="0" smtClean="0"/>
              <a:t>County Clerk Responsibilities</a:t>
            </a:r>
            <a:endParaRPr lang="en-US" sz="2800" dirty="0"/>
          </a:p>
        </p:txBody>
      </p:sp>
      <p:sp>
        <p:nvSpPr>
          <p:cNvPr id="3" name="Content Placeholder 2"/>
          <p:cNvSpPr>
            <a:spLocks noGrp="1"/>
          </p:cNvSpPr>
          <p:nvPr>
            <p:ph idx="1"/>
          </p:nvPr>
        </p:nvSpPr>
        <p:spPr>
          <a:xfrm>
            <a:off x="304800" y="1554162"/>
            <a:ext cx="8686800" cy="5151438"/>
          </a:xfrm>
        </p:spPr>
        <p:txBody>
          <a:bodyPr>
            <a:normAutofit/>
          </a:bodyPr>
          <a:lstStyle/>
          <a:p>
            <a:pPr>
              <a:defRPr/>
            </a:pPr>
            <a:r>
              <a:rPr lang="en-US" sz="2400" dirty="0" smtClean="0"/>
              <a:t>The listing of the certificates of delinquency shall be posted to the county sponsored website at least 30 days prior to the sale date</a:t>
            </a:r>
          </a:p>
          <a:p>
            <a:pPr>
              <a:defRPr/>
            </a:pPr>
            <a:endParaRPr lang="en-US" sz="2400" dirty="0" smtClean="0"/>
          </a:p>
          <a:p>
            <a:pPr>
              <a:defRPr/>
            </a:pPr>
            <a:r>
              <a:rPr lang="en-US" sz="2400" dirty="0" smtClean="0"/>
              <a:t>Updates for payments need to be made to the website on at least a weekly basis</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1143000"/>
            <a:ext cx="8686800" cy="838200"/>
          </a:xfrm>
        </p:spPr>
        <p:txBody>
          <a:bodyPr/>
          <a:lstStyle/>
          <a:p>
            <a:r>
              <a:rPr lang="en-US" sz="3600" b="1" dirty="0"/>
              <a:t>Recovering Advertising Costs</a:t>
            </a:r>
          </a:p>
        </p:txBody>
      </p:sp>
      <p:sp>
        <p:nvSpPr>
          <p:cNvPr id="26627" name="Rectangle 3"/>
          <p:cNvSpPr>
            <a:spLocks noGrp="1" noChangeArrowheads="1"/>
          </p:cNvSpPr>
          <p:nvPr>
            <p:ph type="body" idx="1"/>
          </p:nvPr>
        </p:nvSpPr>
        <p:spPr>
          <a:xfrm>
            <a:off x="457200" y="1981200"/>
            <a:ext cx="8229600" cy="4800600"/>
          </a:xfrm>
        </p:spPr>
        <p:txBody>
          <a:bodyPr/>
          <a:lstStyle/>
          <a:p>
            <a:pPr>
              <a:lnSpc>
                <a:spcPct val="80000"/>
              </a:lnSpc>
            </a:pPr>
            <a:r>
              <a:rPr lang="en-US" sz="2400" dirty="0"/>
              <a:t>The cost incurred for the advertising of the certificates of delinquency can be added to each certificate on a pro-rata </a:t>
            </a:r>
            <a:r>
              <a:rPr lang="en-US" sz="2400" dirty="0" smtClean="0"/>
              <a:t>basis</a:t>
            </a:r>
            <a:endParaRPr lang="en-US" sz="2400" dirty="0"/>
          </a:p>
          <a:p>
            <a:pPr>
              <a:lnSpc>
                <a:spcPct val="80000"/>
              </a:lnSpc>
            </a:pPr>
            <a:endParaRPr lang="en-US" sz="2400" dirty="0"/>
          </a:p>
          <a:p>
            <a:pPr>
              <a:lnSpc>
                <a:spcPct val="80000"/>
              </a:lnSpc>
            </a:pPr>
            <a:r>
              <a:rPr lang="en-US" sz="2400" dirty="0"/>
              <a:t>KRS 134.128(5)( c) allows a factor to be applied to the base cost of advertising to allow for the certificates of delinquency that will remain </a:t>
            </a:r>
            <a:r>
              <a:rPr lang="en-US" sz="2400" dirty="0" smtClean="0"/>
              <a:t>unpaid</a:t>
            </a:r>
            <a:endParaRPr lang="en-US" sz="2400" dirty="0"/>
          </a:p>
          <a:p>
            <a:pPr>
              <a:lnSpc>
                <a:spcPct val="80000"/>
              </a:lnSpc>
            </a:pPr>
            <a:endParaRPr lang="en-US" sz="2400" dirty="0"/>
          </a:p>
          <a:p>
            <a:pPr>
              <a:lnSpc>
                <a:spcPct val="80000"/>
              </a:lnSpc>
            </a:pPr>
            <a:r>
              <a:rPr lang="en-US" sz="2400" dirty="0"/>
              <a:t>For the </a:t>
            </a:r>
            <a:r>
              <a:rPr lang="en-US" sz="2400" dirty="0" smtClean="0"/>
              <a:t>2020 </a:t>
            </a:r>
            <a:r>
              <a:rPr lang="en-US" sz="2400" dirty="0"/>
              <a:t>certificates of delinquency, it is estimated that </a:t>
            </a:r>
            <a:r>
              <a:rPr lang="en-US" sz="2400" dirty="0" smtClean="0"/>
              <a:t>55% </a:t>
            </a:r>
            <a:r>
              <a:rPr lang="en-US" sz="2400" dirty="0"/>
              <a:t>of the certificates of delinquency will not be </a:t>
            </a:r>
            <a:r>
              <a:rPr lang="en-US" sz="2400" dirty="0" smtClean="0"/>
              <a:t>paid</a:t>
            </a:r>
            <a:endParaRPr lang="en-US" sz="2400" dirty="0"/>
          </a:p>
          <a:p>
            <a:pPr>
              <a:lnSpc>
                <a:spcPct val="80000"/>
              </a:lnSpc>
            </a:pPr>
            <a:endParaRPr lang="en-US" sz="2400" dirty="0"/>
          </a:p>
          <a:p>
            <a:pPr>
              <a:lnSpc>
                <a:spcPct val="80000"/>
              </a:lnSpc>
            </a:pPr>
            <a:r>
              <a:rPr lang="en-US" sz="2400" dirty="0"/>
              <a:t>Adjustments will be made in future years based on actual </a:t>
            </a:r>
            <a:r>
              <a:rPr lang="en-US" sz="2400" dirty="0" smtClean="0"/>
              <a:t>experience</a:t>
            </a:r>
            <a:endParaRPr lang="en-US" sz="2400" dirty="0"/>
          </a:p>
        </p:txBody>
      </p:sp>
      <p:sp>
        <p:nvSpPr>
          <p:cNvPr id="4" name="Rectangle 2"/>
          <p:cNvSpPr txBox="1">
            <a:spLocks noChangeArrowheads="1"/>
          </p:cNvSpPr>
          <p:nvPr/>
        </p:nvSpPr>
        <p:spPr>
          <a:xfrm>
            <a:off x="381000" y="152400"/>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County Clerk Responsibilities</a:t>
            </a:r>
            <a:endParaRPr kumimoji="0" lang="en-US" sz="36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1000" fill="hold"/>
                                        <p:tgtEl>
                                          <p:spTgt spid="26626"/>
                                        </p:tgtEl>
                                        <p:attrNameLst>
                                          <p:attrName>ppt_x</p:attrName>
                                        </p:attrNameLst>
                                      </p:cBhvr>
                                      <p:tavLst>
                                        <p:tav tm="0">
                                          <p:val>
                                            <p:strVal val="#ppt_x"/>
                                          </p:val>
                                        </p:tav>
                                        <p:tav tm="100000">
                                          <p:val>
                                            <p:strVal val="#ppt_x"/>
                                          </p:val>
                                        </p:tav>
                                      </p:tavLst>
                                    </p:anim>
                                    <p:anim calcmode="lin" valueType="num">
                                      <p:cBhvr additive="base">
                                        <p:cTn id="8" dur="10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7">
                                            <p:txEl>
                                              <p:pRg st="4" end="4"/>
                                            </p:txEl>
                                          </p:spTgt>
                                        </p:tgtEl>
                                        <p:attrNameLst>
                                          <p:attrName>style.visibility</p:attrName>
                                        </p:attrNameLst>
                                      </p:cBhvr>
                                      <p:to>
                                        <p:strVal val="visible"/>
                                      </p:to>
                                    </p:set>
                                    <p:anim calcmode="lin" valueType="num">
                                      <p:cBhvr additive="base">
                                        <p:cTn id="25"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anim calcmode="lin" valueType="num">
                                      <p:cBhvr additive="base">
                                        <p:cTn id="31" dur="10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1143000"/>
            <a:ext cx="8229600" cy="914400"/>
          </a:xfrm>
          <a:noFill/>
        </p:spPr>
        <p:txBody>
          <a:bodyPr/>
          <a:lstStyle/>
          <a:p>
            <a:r>
              <a:rPr lang="en-US" sz="4000" b="1" dirty="0"/>
              <a:t>Recovering Advertising Costs</a:t>
            </a:r>
          </a:p>
        </p:txBody>
      </p:sp>
      <p:sp>
        <p:nvSpPr>
          <p:cNvPr id="27651" name="Rectangle 3"/>
          <p:cNvSpPr>
            <a:spLocks noGrp="1" noChangeArrowheads="1"/>
          </p:cNvSpPr>
          <p:nvPr>
            <p:ph type="body" idx="1"/>
          </p:nvPr>
        </p:nvSpPr>
        <p:spPr>
          <a:xfrm>
            <a:off x="304800" y="2408237"/>
            <a:ext cx="8686800" cy="3916363"/>
          </a:xfrm>
        </p:spPr>
        <p:txBody>
          <a:bodyPr/>
          <a:lstStyle/>
          <a:p>
            <a:r>
              <a:rPr lang="en-US" sz="2400" dirty="0"/>
              <a:t>The formula to use to determine the amount to add to each certificate of delinquency for the advertising costs is as follows:</a:t>
            </a:r>
          </a:p>
          <a:p>
            <a:pPr lvl="1"/>
            <a:endParaRPr lang="en-US" sz="2400" dirty="0"/>
          </a:p>
          <a:p>
            <a:pPr lvl="1"/>
            <a:r>
              <a:rPr lang="en-US" sz="2400" dirty="0"/>
              <a:t>Total Ad Costs divided by number of Certificates</a:t>
            </a:r>
          </a:p>
          <a:p>
            <a:pPr lvl="1"/>
            <a:endParaRPr lang="en-US" sz="2400" dirty="0"/>
          </a:p>
          <a:p>
            <a:pPr lvl="1"/>
            <a:r>
              <a:rPr lang="en-US" sz="2400" dirty="0"/>
              <a:t>That amount is multiplied by </a:t>
            </a:r>
            <a:r>
              <a:rPr lang="en-US" sz="2400" dirty="0" smtClean="0"/>
              <a:t>1.55</a:t>
            </a:r>
            <a:endParaRPr lang="en-US" sz="2400" dirty="0"/>
          </a:p>
          <a:p>
            <a:pPr lvl="1"/>
            <a:endParaRPr lang="en-US" sz="2400" dirty="0"/>
          </a:p>
          <a:p>
            <a:pPr lvl="1"/>
            <a:r>
              <a:rPr lang="en-US" sz="2400" dirty="0"/>
              <a:t>The result can then be rounded up to the next dollar.</a:t>
            </a:r>
          </a:p>
        </p:txBody>
      </p:sp>
      <p:sp>
        <p:nvSpPr>
          <p:cNvPr id="4" name="Rectangle 2"/>
          <p:cNvSpPr txBox="1">
            <a:spLocks noChangeArrowheads="1"/>
          </p:cNvSpPr>
          <p:nvPr/>
        </p:nvSpPr>
        <p:spPr>
          <a:xfrm>
            <a:off x="381000" y="152400"/>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County Clerk Responsibilities</a:t>
            </a:r>
            <a:endParaRPr kumimoji="0" lang="en-US" sz="36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anim calcmode="lin" valueType="num">
                                      <p:cBhvr additive="base">
                                        <p:cTn id="13"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anim calcmode="lin" valueType="num">
                                      <p:cBhvr additive="base">
                                        <p:cTn id="31" dur="10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143000"/>
            <a:ext cx="8229600" cy="914400"/>
          </a:xfrm>
          <a:noFill/>
        </p:spPr>
        <p:txBody>
          <a:bodyPr/>
          <a:lstStyle/>
          <a:p>
            <a:r>
              <a:rPr lang="en-US" sz="4000" b="1" dirty="0"/>
              <a:t>Recovering Advertising Costs</a:t>
            </a:r>
          </a:p>
        </p:txBody>
      </p:sp>
      <p:sp>
        <p:nvSpPr>
          <p:cNvPr id="28675" name="Rectangle 3"/>
          <p:cNvSpPr>
            <a:spLocks noGrp="1" noChangeArrowheads="1"/>
          </p:cNvSpPr>
          <p:nvPr>
            <p:ph type="body" idx="1"/>
          </p:nvPr>
        </p:nvSpPr>
        <p:spPr>
          <a:xfrm>
            <a:off x="457200" y="2133600"/>
            <a:ext cx="8229600" cy="4191000"/>
          </a:xfrm>
        </p:spPr>
        <p:txBody>
          <a:bodyPr/>
          <a:lstStyle/>
          <a:p>
            <a:r>
              <a:rPr lang="en-US" sz="2800" dirty="0"/>
              <a:t>The following example will illustrate how to compute the advertising cost to add to each certificate.</a:t>
            </a:r>
          </a:p>
          <a:p>
            <a:endParaRPr lang="en-US" sz="2400" dirty="0"/>
          </a:p>
          <a:p>
            <a:pPr lvl="1"/>
            <a:r>
              <a:rPr lang="en-US" sz="2400" dirty="0"/>
              <a:t>Advertising cost paid - $5,500</a:t>
            </a:r>
          </a:p>
          <a:p>
            <a:pPr lvl="1"/>
            <a:r>
              <a:rPr lang="en-US" sz="2400" dirty="0"/>
              <a:t>Number of certificates – 475</a:t>
            </a:r>
          </a:p>
          <a:p>
            <a:pPr lvl="1"/>
            <a:r>
              <a:rPr lang="en-US" sz="2400" dirty="0"/>
              <a:t>$5,500 / 475 = $11.58</a:t>
            </a:r>
          </a:p>
          <a:p>
            <a:pPr lvl="1"/>
            <a:r>
              <a:rPr lang="en-US" sz="2400" dirty="0"/>
              <a:t>$11.58 x </a:t>
            </a:r>
            <a:r>
              <a:rPr lang="en-US" sz="2400" dirty="0" smtClean="0"/>
              <a:t>1.55 </a:t>
            </a:r>
            <a:r>
              <a:rPr lang="en-US" sz="2400" dirty="0"/>
              <a:t>= </a:t>
            </a:r>
            <a:r>
              <a:rPr lang="en-US" sz="2400" dirty="0" smtClean="0"/>
              <a:t>$17.95</a:t>
            </a:r>
            <a:endParaRPr lang="en-US" sz="2400" dirty="0"/>
          </a:p>
          <a:p>
            <a:pPr lvl="1"/>
            <a:r>
              <a:rPr lang="en-US" sz="2400" dirty="0" smtClean="0"/>
              <a:t>$17.95 </a:t>
            </a:r>
            <a:r>
              <a:rPr lang="en-US" sz="2400" dirty="0"/>
              <a:t>can be rounded up to $</a:t>
            </a:r>
            <a:r>
              <a:rPr lang="en-US" sz="2400" dirty="0" smtClean="0"/>
              <a:t>18.00</a:t>
            </a:r>
            <a:endParaRPr lang="en-US" sz="2400" dirty="0"/>
          </a:p>
        </p:txBody>
      </p:sp>
      <p:sp>
        <p:nvSpPr>
          <p:cNvPr id="4" name="Rectangle 2"/>
          <p:cNvSpPr txBox="1">
            <a:spLocks noChangeArrowheads="1"/>
          </p:cNvSpPr>
          <p:nvPr/>
        </p:nvSpPr>
        <p:spPr>
          <a:xfrm>
            <a:off x="381000" y="152400"/>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County Clerk Responsibilities</a:t>
            </a:r>
            <a:endParaRPr kumimoji="0" lang="en-US" sz="36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 calcmode="lin" valueType="num">
                                      <p:cBhvr additive="base">
                                        <p:cTn id="13"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10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675">
                                            <p:txEl>
                                              <p:pRg st="6" end="6"/>
                                            </p:txEl>
                                          </p:spTgt>
                                        </p:tgtEl>
                                        <p:attrNameLst>
                                          <p:attrName>style.visibility</p:attrName>
                                        </p:attrNameLst>
                                      </p:cBhvr>
                                      <p:to>
                                        <p:strVal val="visible"/>
                                      </p:to>
                                    </p:set>
                                    <p:anim calcmode="lin" valueType="num">
                                      <p:cBhvr additive="base">
                                        <p:cTn id="43" dur="10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2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62000"/>
          </a:xfrm>
        </p:spPr>
        <p:txBody>
          <a:bodyPr>
            <a:normAutofit/>
          </a:bodyPr>
          <a:lstStyle/>
          <a:p>
            <a:r>
              <a:rPr lang="en-US" dirty="0" smtClean="0"/>
              <a:t>Property Tax Calendar</a:t>
            </a:r>
            <a:endParaRPr lang="en-US" dirty="0"/>
          </a:p>
        </p:txBody>
      </p:sp>
      <p:pic>
        <p:nvPicPr>
          <p:cNvPr id="1026" name="Picture 2"/>
          <p:cNvPicPr>
            <a:picLocks noGrp="1" noChangeAspect="1" noChangeArrowheads="1"/>
          </p:cNvPicPr>
          <p:nvPr>
            <p:ph idx="1"/>
          </p:nvPr>
        </p:nvPicPr>
        <p:blipFill>
          <a:blip r:embed="rId2" cstate="print"/>
          <a:srcRect l="6253" t="3524" r="8282" b="8370"/>
          <a:stretch>
            <a:fillRect/>
          </a:stretch>
        </p:blipFill>
        <p:spPr bwMode="auto">
          <a:xfrm>
            <a:off x="1981200" y="685800"/>
            <a:ext cx="5029200" cy="6133171"/>
          </a:xfrm>
          <a:prstGeom prst="rect">
            <a:avLst/>
          </a:prstGeom>
          <a:noFill/>
          <a:ln w="9525">
            <a:noFill/>
            <a:miter lim="800000"/>
            <a:headEnd/>
            <a:tailEnd/>
          </a:ln>
        </p:spPr>
      </p:pic>
    </p:spTree>
    <p:extLst>
      <p:ext uri="{BB962C8B-B14F-4D97-AF65-F5344CB8AC3E}">
        <p14:creationId xmlns:p14="http://schemas.microsoft.com/office/powerpoint/2010/main" val="3389901300"/>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r>
              <a:rPr lang="en-US" dirty="0" smtClean="0"/>
              <a:t>State Registration</a:t>
            </a:r>
            <a:endParaRPr lang="en-US" dirty="0"/>
          </a:p>
        </p:txBody>
      </p:sp>
      <p:sp>
        <p:nvSpPr>
          <p:cNvPr id="3" name="Content Placeholder 2"/>
          <p:cNvSpPr>
            <a:spLocks noGrp="1"/>
          </p:cNvSpPr>
          <p:nvPr>
            <p:ph idx="1"/>
          </p:nvPr>
        </p:nvSpPr>
        <p:spPr>
          <a:xfrm>
            <a:off x="304800" y="1554162"/>
            <a:ext cx="8686800" cy="5151438"/>
          </a:xfrm>
        </p:spPr>
        <p:txBody>
          <a:bodyPr>
            <a:normAutofit/>
          </a:bodyPr>
          <a:lstStyle/>
          <a:p>
            <a:pPr>
              <a:defRPr/>
            </a:pPr>
            <a:r>
              <a:rPr lang="en-US" sz="2400" dirty="0" smtClean="0"/>
              <a:t>A third party purchaser must first register with the Department of Revenue if they want to acquire:</a:t>
            </a:r>
          </a:p>
          <a:p>
            <a:pPr lvl="1">
              <a:defRPr/>
            </a:pPr>
            <a:r>
              <a:rPr lang="en-US" sz="2000" dirty="0" smtClean="0"/>
              <a:t>more than 3 certificates in any county </a:t>
            </a:r>
          </a:p>
          <a:p>
            <a:pPr lvl="1">
              <a:defRPr/>
            </a:pPr>
            <a:r>
              <a:rPr lang="en-US" sz="2000" dirty="0" smtClean="0"/>
              <a:t>more than 5 certificates statewide</a:t>
            </a:r>
          </a:p>
          <a:p>
            <a:pPr lvl="1">
              <a:defRPr/>
            </a:pPr>
            <a:r>
              <a:rPr lang="en-US" sz="2000" dirty="0" smtClean="0"/>
              <a:t>or spend more than $10,000</a:t>
            </a:r>
          </a:p>
          <a:p>
            <a:pPr lvl="1">
              <a:defRPr/>
            </a:pPr>
            <a:endParaRPr lang="en-US" sz="2400" dirty="0" smtClean="0"/>
          </a:p>
          <a:p>
            <a:pPr>
              <a:defRPr/>
            </a:pPr>
            <a:r>
              <a:rPr lang="en-US" sz="2400" dirty="0" smtClean="0"/>
              <a:t>If approved, can purchase 60 days after application has been received</a:t>
            </a:r>
          </a:p>
          <a:p>
            <a:pPr>
              <a:buNone/>
              <a:defRPr/>
            </a:pPr>
            <a:endParaRPr lang="en-US" sz="2400" dirty="0" smtClean="0"/>
          </a:p>
          <a:p>
            <a:pPr>
              <a:defRPr/>
            </a:pPr>
            <a:r>
              <a:rPr lang="en-US" sz="2400" dirty="0" smtClean="0"/>
              <a:t>A Certificate of Registration</a:t>
            </a:r>
            <a:endParaRPr lang="en-US" sz="2000" dirty="0" smtClean="0"/>
          </a:p>
          <a:p>
            <a:pPr lvl="2">
              <a:defRPr/>
            </a:pPr>
            <a:r>
              <a:rPr lang="en-US" sz="2000" dirty="0" smtClean="0"/>
              <a:t>Purchasing Date</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r>
              <a:rPr lang="en-US" dirty="0" smtClean="0"/>
              <a:t>State Registration</a:t>
            </a:r>
            <a:endParaRPr lang="en-US" dirty="0"/>
          </a:p>
        </p:txBody>
      </p:sp>
      <p:pic>
        <p:nvPicPr>
          <p:cNvPr id="3" name="Picture 2"/>
          <p:cNvPicPr>
            <a:picLocks noChangeAspect="1"/>
          </p:cNvPicPr>
          <p:nvPr/>
        </p:nvPicPr>
        <p:blipFill>
          <a:blip r:embed="rId2"/>
          <a:stretch>
            <a:fillRect/>
          </a:stretch>
        </p:blipFill>
        <p:spPr>
          <a:xfrm>
            <a:off x="2514600" y="1066800"/>
            <a:ext cx="4402170" cy="5715000"/>
          </a:xfrm>
          <a:prstGeom prst="rect">
            <a:avLst/>
          </a:prstGeom>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sz="2800" dirty="0" smtClean="0"/>
              <a:t>county Registration</a:t>
            </a:r>
            <a:endParaRPr lang="en-US" sz="2800" dirty="0"/>
          </a:p>
        </p:txBody>
      </p:sp>
      <p:sp>
        <p:nvSpPr>
          <p:cNvPr id="3" name="Content Placeholder 2"/>
          <p:cNvSpPr>
            <a:spLocks noGrp="1"/>
          </p:cNvSpPr>
          <p:nvPr>
            <p:ph idx="1"/>
          </p:nvPr>
        </p:nvSpPr>
        <p:spPr>
          <a:xfrm>
            <a:off x="304800" y="1554162"/>
            <a:ext cx="8686800" cy="5151438"/>
          </a:xfrm>
        </p:spPr>
        <p:txBody>
          <a:bodyPr>
            <a:normAutofit/>
          </a:bodyPr>
          <a:lstStyle/>
          <a:p>
            <a:pPr>
              <a:lnSpc>
                <a:spcPct val="80000"/>
              </a:lnSpc>
              <a:defRPr/>
            </a:pPr>
            <a:r>
              <a:rPr lang="en-US" sz="2400" dirty="0" smtClean="0"/>
              <a:t>At least 10 calendar days before the date of the tax sale, each individual or entity seeking to participate in the sale shall register with the county clerk</a:t>
            </a:r>
          </a:p>
          <a:p>
            <a:pPr>
              <a:lnSpc>
                <a:spcPct val="80000"/>
              </a:lnSpc>
              <a:buNone/>
              <a:defRPr/>
            </a:pPr>
            <a:endParaRPr lang="en-US" sz="2400" dirty="0" smtClean="0"/>
          </a:p>
          <a:p>
            <a:pPr>
              <a:lnSpc>
                <a:spcPct val="80000"/>
              </a:lnSpc>
              <a:defRPr/>
            </a:pPr>
            <a:r>
              <a:rPr lang="en-US" sz="2400" dirty="0" smtClean="0"/>
              <a:t>The information to be provided is as follows:</a:t>
            </a:r>
          </a:p>
          <a:p>
            <a:pPr lvl="1">
              <a:lnSpc>
                <a:spcPct val="80000"/>
              </a:lnSpc>
              <a:defRPr/>
            </a:pPr>
            <a:r>
              <a:rPr lang="en-US" sz="2000" dirty="0" smtClean="0"/>
              <a:t>Purchaser’s name</a:t>
            </a:r>
          </a:p>
          <a:p>
            <a:pPr lvl="1">
              <a:lnSpc>
                <a:spcPct val="80000"/>
              </a:lnSpc>
              <a:defRPr/>
            </a:pPr>
            <a:r>
              <a:rPr lang="en-US" sz="2000" dirty="0" smtClean="0"/>
              <a:t>Street address</a:t>
            </a:r>
          </a:p>
          <a:p>
            <a:pPr lvl="1">
              <a:lnSpc>
                <a:spcPct val="80000"/>
              </a:lnSpc>
              <a:defRPr/>
            </a:pPr>
            <a:r>
              <a:rPr lang="en-US" sz="2000" dirty="0" smtClean="0"/>
              <a:t>Mailing address – if different from the street address</a:t>
            </a:r>
          </a:p>
          <a:p>
            <a:pPr lvl="1">
              <a:lnSpc>
                <a:spcPct val="80000"/>
              </a:lnSpc>
              <a:defRPr/>
            </a:pPr>
            <a:r>
              <a:rPr lang="en-US" sz="2000" dirty="0" smtClean="0"/>
              <a:t>Telephone number</a:t>
            </a:r>
          </a:p>
          <a:p>
            <a:pPr lvl="1">
              <a:lnSpc>
                <a:spcPct val="80000"/>
              </a:lnSpc>
              <a:defRPr/>
            </a:pPr>
            <a:r>
              <a:rPr lang="en-US" sz="2000" dirty="0" smtClean="0"/>
              <a:t>If the purchaser is an entity, the name of a contact person shall also be provided</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sz="2800" dirty="0" smtClean="0"/>
              <a:t>county Registration</a:t>
            </a:r>
            <a:endParaRPr lang="en-US" sz="2800" dirty="0"/>
          </a:p>
        </p:txBody>
      </p:sp>
      <p:sp>
        <p:nvSpPr>
          <p:cNvPr id="3" name="Content Placeholder 2"/>
          <p:cNvSpPr>
            <a:spLocks noGrp="1"/>
          </p:cNvSpPr>
          <p:nvPr>
            <p:ph idx="1"/>
          </p:nvPr>
        </p:nvSpPr>
        <p:spPr>
          <a:xfrm>
            <a:off x="304800" y="1554162"/>
            <a:ext cx="8686800" cy="5151438"/>
          </a:xfrm>
        </p:spPr>
        <p:txBody>
          <a:bodyPr>
            <a:normAutofit/>
          </a:bodyPr>
          <a:lstStyle/>
          <a:p>
            <a:pPr>
              <a:lnSpc>
                <a:spcPct val="80000"/>
              </a:lnSpc>
              <a:defRPr/>
            </a:pPr>
            <a:r>
              <a:rPr lang="en-US" sz="2400" dirty="0" smtClean="0"/>
              <a:t>A potential purchaser shall also submit an affidavit affirming that the purchaser is not related to any other individual or entity that will be participating in the sale</a:t>
            </a:r>
          </a:p>
          <a:p>
            <a:pPr>
              <a:lnSpc>
                <a:spcPct val="80000"/>
              </a:lnSpc>
              <a:buNone/>
              <a:defRPr/>
            </a:pPr>
            <a:endParaRPr lang="en-US" sz="2400" dirty="0" smtClean="0"/>
          </a:p>
          <a:p>
            <a:pPr>
              <a:lnSpc>
                <a:spcPct val="80000"/>
              </a:lnSpc>
              <a:defRPr/>
            </a:pPr>
            <a:r>
              <a:rPr lang="en-US" sz="2400" dirty="0" smtClean="0"/>
              <a:t>The following should be considered related entities:</a:t>
            </a:r>
          </a:p>
          <a:p>
            <a:pPr lvl="1">
              <a:lnSpc>
                <a:spcPct val="80000"/>
              </a:lnSpc>
              <a:defRPr/>
            </a:pPr>
            <a:r>
              <a:rPr lang="en-US" sz="2000" dirty="0" smtClean="0"/>
              <a:t>Members of the same family; and</a:t>
            </a:r>
          </a:p>
          <a:p>
            <a:pPr lvl="1">
              <a:lnSpc>
                <a:spcPct val="80000"/>
              </a:lnSpc>
              <a:defRPr/>
            </a:pPr>
            <a:r>
              <a:rPr lang="en-US" sz="2000" dirty="0" smtClean="0"/>
              <a:t>Entities</a:t>
            </a:r>
          </a:p>
          <a:p>
            <a:pPr lvl="2">
              <a:lnSpc>
                <a:spcPct val="80000"/>
              </a:lnSpc>
              <a:defRPr/>
            </a:pPr>
            <a:r>
              <a:rPr lang="en-US" sz="1800" dirty="0" smtClean="0"/>
              <a:t>With common ownership or management</a:t>
            </a:r>
          </a:p>
          <a:p>
            <a:pPr lvl="2">
              <a:lnSpc>
                <a:spcPct val="80000"/>
              </a:lnSpc>
              <a:defRPr/>
            </a:pPr>
            <a:r>
              <a:rPr lang="en-US" sz="1800" dirty="0" smtClean="0"/>
              <a:t>Having been formed by one or more of the same entities</a:t>
            </a:r>
          </a:p>
          <a:p>
            <a:pPr lvl="2">
              <a:lnSpc>
                <a:spcPct val="80000"/>
              </a:lnSpc>
              <a:defRPr/>
            </a:pPr>
            <a:r>
              <a:rPr lang="en-US" sz="1800" dirty="0" smtClean="0"/>
              <a:t>Having one or more of the same investors</a:t>
            </a:r>
          </a:p>
          <a:p>
            <a:pPr lvl="2">
              <a:lnSpc>
                <a:spcPct val="80000"/>
              </a:lnSpc>
              <a:defRPr/>
            </a:pPr>
            <a:r>
              <a:rPr lang="en-US" sz="1800" dirty="0" smtClean="0"/>
              <a:t>Having one or more of the same directors, members, partners or officers</a:t>
            </a:r>
          </a:p>
          <a:p>
            <a:pPr lvl="2">
              <a:lnSpc>
                <a:spcPct val="80000"/>
              </a:lnSpc>
              <a:defRPr/>
            </a:pPr>
            <a:r>
              <a:rPr lang="en-US" sz="1800" dirty="0" smtClean="0"/>
              <a:t>Having more than one client registered for that county’s sale</a:t>
            </a:r>
          </a:p>
          <a:p>
            <a:pPr>
              <a:lnSpc>
                <a:spcPct val="80000"/>
              </a:lnSpc>
              <a:defRPr/>
            </a:pPr>
            <a:endParaRPr lang="en-US" sz="2400" dirty="0" smtClean="0"/>
          </a:p>
          <a:p>
            <a:pPr>
              <a:lnSpc>
                <a:spcPct val="80000"/>
              </a:lnSpc>
              <a:defRPr/>
            </a:pPr>
            <a:r>
              <a:rPr lang="en-US" sz="2400" dirty="0" smtClean="0"/>
              <a:t>Regulations for related entities 103 KAR 5:180</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sz="2800" dirty="0" smtClean="0"/>
              <a:t>county Registration</a:t>
            </a:r>
            <a:endParaRPr lang="en-US" sz="2800" dirty="0"/>
          </a:p>
        </p:txBody>
      </p:sp>
      <p:sp>
        <p:nvSpPr>
          <p:cNvPr id="3" name="Content Placeholder 2"/>
          <p:cNvSpPr>
            <a:spLocks noGrp="1"/>
          </p:cNvSpPr>
          <p:nvPr>
            <p:ph idx="1"/>
          </p:nvPr>
        </p:nvSpPr>
        <p:spPr>
          <a:xfrm>
            <a:off x="304800" y="1554162"/>
            <a:ext cx="8686800" cy="5151438"/>
          </a:xfrm>
        </p:spPr>
        <p:txBody>
          <a:bodyPr>
            <a:normAutofit/>
          </a:bodyPr>
          <a:lstStyle/>
          <a:p>
            <a:pPr>
              <a:defRPr/>
            </a:pPr>
            <a:r>
              <a:rPr lang="en-US" sz="2400" dirty="0" smtClean="0"/>
              <a:t>The county clerk will charge each third party purchaser a registration fee.  The fee(s) shall be: </a:t>
            </a:r>
          </a:p>
          <a:p>
            <a:pPr>
              <a:buNone/>
              <a:defRPr/>
            </a:pPr>
            <a:endParaRPr lang="en-US" sz="2400" dirty="0" smtClean="0"/>
          </a:p>
          <a:p>
            <a:pPr lvl="1">
              <a:defRPr/>
            </a:pPr>
            <a:r>
              <a:rPr lang="en-US" sz="2000" dirty="0" smtClean="0"/>
              <a:t>$5.00 for each certificate of delinquency on purchaser’s priority list </a:t>
            </a:r>
          </a:p>
          <a:p>
            <a:pPr lvl="1">
              <a:defRPr/>
            </a:pPr>
            <a:r>
              <a:rPr lang="en-US" sz="2000" dirty="0" smtClean="0"/>
              <a:t>$10.00 for each certificate of delinquency on purchaser’s list of current certificates.  </a:t>
            </a:r>
          </a:p>
          <a:p>
            <a:pPr lvl="1">
              <a:defRPr/>
            </a:pPr>
            <a:r>
              <a:rPr lang="en-US" sz="2000" dirty="0" smtClean="0"/>
              <a:t>Total registration fee shall not exceed $250</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sz="2800" dirty="0" smtClean="0"/>
              <a:t>county Registration</a:t>
            </a:r>
            <a:endParaRPr lang="en-US" sz="2800" dirty="0"/>
          </a:p>
        </p:txBody>
      </p:sp>
      <p:sp>
        <p:nvSpPr>
          <p:cNvPr id="3" name="Content Placeholder 2"/>
          <p:cNvSpPr>
            <a:spLocks noGrp="1"/>
          </p:cNvSpPr>
          <p:nvPr>
            <p:ph idx="1"/>
          </p:nvPr>
        </p:nvSpPr>
        <p:spPr>
          <a:xfrm>
            <a:off x="304800" y="1554162"/>
            <a:ext cx="8686800" cy="5151438"/>
          </a:xfrm>
        </p:spPr>
        <p:txBody>
          <a:bodyPr>
            <a:normAutofit/>
          </a:bodyPr>
          <a:lstStyle/>
          <a:p>
            <a:pPr>
              <a:lnSpc>
                <a:spcPct val="90000"/>
              </a:lnSpc>
              <a:defRPr/>
            </a:pPr>
            <a:r>
              <a:rPr lang="en-US" sz="2400" dirty="0" smtClean="0"/>
              <a:t>Third party purchasers holding a certificate of delinquency from a prior year shall submit to the county clerk a separate list of current year certificates they wish to purchase that relate to the property for which they hold the prior year certificate of delinquency</a:t>
            </a:r>
          </a:p>
          <a:p>
            <a:pPr>
              <a:lnSpc>
                <a:spcPct val="90000"/>
              </a:lnSpc>
              <a:defRPr/>
            </a:pPr>
            <a:endParaRPr lang="en-US" sz="2400" dirty="0" smtClean="0"/>
          </a:p>
          <a:p>
            <a:pPr>
              <a:lnSpc>
                <a:spcPct val="90000"/>
              </a:lnSpc>
              <a:defRPr/>
            </a:pPr>
            <a:r>
              <a:rPr lang="en-US" sz="2400" dirty="0" smtClean="0"/>
              <a:t>This list shall be submitted at least 10 days before the sale date</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sz="2800" dirty="0" smtClean="0"/>
              <a:t>county Registration</a:t>
            </a:r>
            <a:endParaRPr lang="en-US" sz="2800" dirty="0"/>
          </a:p>
        </p:txBody>
      </p:sp>
      <p:sp>
        <p:nvSpPr>
          <p:cNvPr id="3" name="Content Placeholder 2"/>
          <p:cNvSpPr>
            <a:spLocks noGrp="1"/>
          </p:cNvSpPr>
          <p:nvPr>
            <p:ph idx="1"/>
          </p:nvPr>
        </p:nvSpPr>
        <p:spPr>
          <a:xfrm>
            <a:off x="304800" y="1554162"/>
            <a:ext cx="8686800" cy="5151438"/>
          </a:xfrm>
        </p:spPr>
        <p:txBody>
          <a:bodyPr>
            <a:normAutofit/>
          </a:bodyPr>
          <a:lstStyle/>
          <a:p>
            <a:pPr>
              <a:lnSpc>
                <a:spcPct val="80000"/>
              </a:lnSpc>
              <a:defRPr/>
            </a:pPr>
            <a:r>
              <a:rPr lang="en-US" sz="2800" dirty="0" smtClean="0"/>
              <a:t>This list shall be clearly identified as a prior year certificate of delinquency list and shall include the following information:</a:t>
            </a:r>
          </a:p>
          <a:p>
            <a:pPr lvl="1">
              <a:lnSpc>
                <a:spcPct val="80000"/>
              </a:lnSpc>
              <a:buNone/>
              <a:defRPr/>
            </a:pPr>
            <a:endParaRPr lang="en-US" sz="2400" dirty="0" smtClean="0"/>
          </a:p>
          <a:p>
            <a:pPr lvl="1">
              <a:lnSpc>
                <a:spcPct val="80000"/>
              </a:lnSpc>
              <a:defRPr/>
            </a:pPr>
            <a:r>
              <a:rPr lang="en-US" sz="2400" dirty="0" smtClean="0"/>
              <a:t>The current year’s tax bill number;</a:t>
            </a:r>
          </a:p>
          <a:p>
            <a:pPr lvl="1">
              <a:lnSpc>
                <a:spcPct val="80000"/>
              </a:lnSpc>
              <a:defRPr/>
            </a:pPr>
            <a:r>
              <a:rPr lang="en-US" sz="2400" dirty="0" smtClean="0"/>
              <a:t>The amount due for each current year’s tax bill; </a:t>
            </a:r>
          </a:p>
          <a:p>
            <a:pPr lvl="1">
              <a:lnSpc>
                <a:spcPct val="80000"/>
              </a:lnSpc>
              <a:defRPr/>
            </a:pPr>
            <a:r>
              <a:rPr lang="en-US" sz="2400" dirty="0" smtClean="0"/>
              <a:t>The prior year claim’s tax bill number;</a:t>
            </a:r>
          </a:p>
          <a:p>
            <a:pPr lvl="1">
              <a:lnSpc>
                <a:spcPct val="80000"/>
              </a:lnSpc>
              <a:defRPr/>
            </a:pPr>
            <a:r>
              <a:rPr lang="en-US" sz="2400" dirty="0" smtClean="0"/>
              <a:t>The prior year claim’s tax year;</a:t>
            </a:r>
          </a:p>
          <a:p>
            <a:pPr lvl="1">
              <a:lnSpc>
                <a:spcPct val="80000"/>
              </a:lnSpc>
              <a:defRPr/>
            </a:pPr>
            <a:r>
              <a:rPr lang="en-US" sz="2400" dirty="0" smtClean="0"/>
              <a:t>The book and page numbers where the prior year claim is filed, if applicable; and</a:t>
            </a:r>
          </a:p>
          <a:p>
            <a:pPr lvl="1">
              <a:lnSpc>
                <a:spcPct val="80000"/>
              </a:lnSpc>
              <a:defRPr/>
            </a:pPr>
            <a:r>
              <a:rPr lang="en-US" sz="2400" dirty="0" smtClean="0"/>
              <a:t>The account or parcel identification number, if applicable</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sz="2800" dirty="0" smtClean="0"/>
              <a:t>county Registration</a:t>
            </a:r>
            <a:endParaRPr lang="en-US" sz="2800" dirty="0"/>
          </a:p>
        </p:txBody>
      </p:sp>
      <p:sp>
        <p:nvSpPr>
          <p:cNvPr id="3" name="Content Placeholder 2"/>
          <p:cNvSpPr>
            <a:spLocks noGrp="1"/>
          </p:cNvSpPr>
          <p:nvPr>
            <p:ph idx="1"/>
          </p:nvPr>
        </p:nvSpPr>
        <p:spPr>
          <a:xfrm>
            <a:off x="304800" y="1554162"/>
            <a:ext cx="8686800" cy="5151438"/>
          </a:xfrm>
        </p:spPr>
        <p:txBody>
          <a:bodyPr>
            <a:normAutofit/>
          </a:bodyPr>
          <a:lstStyle/>
          <a:p>
            <a:pPr>
              <a:defRPr/>
            </a:pPr>
            <a:r>
              <a:rPr lang="en-US" sz="2400" dirty="0" smtClean="0"/>
              <a:t>The county clerk can request the third party purchaser to provide a copy of the prior year certificate of delinquency</a:t>
            </a:r>
          </a:p>
          <a:p>
            <a:pPr>
              <a:defRPr/>
            </a:pPr>
            <a:endParaRPr lang="en-US" sz="2400" dirty="0" smtClean="0"/>
          </a:p>
          <a:p>
            <a:pPr>
              <a:defRPr/>
            </a:pPr>
            <a:r>
              <a:rPr lang="en-US" sz="2400" dirty="0" smtClean="0"/>
              <a:t>A deposit of 100% of the total amount due on the certificates of delinquency included on the priority list is required</a:t>
            </a:r>
          </a:p>
          <a:p>
            <a:pPr>
              <a:defRPr/>
            </a:pPr>
            <a:endParaRPr lang="en-US" sz="2400" dirty="0" smtClean="0"/>
          </a:p>
          <a:p>
            <a:pPr>
              <a:defRPr/>
            </a:pPr>
            <a:r>
              <a:rPr lang="en-US" sz="2400" dirty="0" smtClean="0"/>
              <a:t>Payment of the deposit shall be made in accordance with KRS 134.126(1)(b)</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1143000"/>
            <a:ext cx="8229600" cy="1096565"/>
          </a:xfrm>
          <a:noFill/>
        </p:spPr>
        <p:txBody>
          <a:bodyPr>
            <a:noAutofit/>
          </a:bodyPr>
          <a:lstStyle/>
          <a:p>
            <a:r>
              <a:rPr lang="en-US" sz="2800" dirty="0"/>
              <a:t>Purchase Process for Third Party Purchasers With Prior Year </a:t>
            </a:r>
            <a:r>
              <a:rPr lang="en-US" sz="2800" dirty="0" smtClean="0"/>
              <a:t>Certificates</a:t>
            </a:r>
            <a:endParaRPr lang="en-US" sz="2400" dirty="0"/>
          </a:p>
        </p:txBody>
      </p:sp>
      <p:sp>
        <p:nvSpPr>
          <p:cNvPr id="32771" name="Rectangle 3"/>
          <p:cNvSpPr>
            <a:spLocks noGrp="1" noChangeArrowheads="1"/>
          </p:cNvSpPr>
          <p:nvPr>
            <p:ph type="body" idx="1"/>
          </p:nvPr>
        </p:nvSpPr>
        <p:spPr>
          <a:xfrm>
            <a:off x="457200" y="2362200"/>
            <a:ext cx="8229600" cy="3352800"/>
          </a:xfrm>
        </p:spPr>
        <p:txBody>
          <a:bodyPr>
            <a:normAutofit/>
          </a:bodyPr>
          <a:lstStyle/>
          <a:p>
            <a:pPr>
              <a:lnSpc>
                <a:spcPct val="90000"/>
              </a:lnSpc>
            </a:pPr>
            <a:r>
              <a:rPr lang="en-US" sz="2400" dirty="0"/>
              <a:t>During the time period between the submission of the lists and the tax sale date, the county clerk shall review the lists to identify which third party purchaser holds the most recent prior year tax claim.</a:t>
            </a:r>
          </a:p>
          <a:p>
            <a:pPr>
              <a:lnSpc>
                <a:spcPct val="90000"/>
              </a:lnSpc>
            </a:pPr>
            <a:endParaRPr lang="en-US" sz="2400" dirty="0"/>
          </a:p>
          <a:p>
            <a:pPr>
              <a:lnSpc>
                <a:spcPct val="90000"/>
              </a:lnSpc>
            </a:pPr>
            <a:r>
              <a:rPr lang="en-US" sz="2400" dirty="0"/>
              <a:t>The current year certificates that are verified to have a valid prior year claim will then be sold to the appropriate third party purchaser on the tax sale date.</a:t>
            </a:r>
          </a:p>
        </p:txBody>
      </p:sp>
      <p:sp>
        <p:nvSpPr>
          <p:cNvPr id="4" name="Title 1"/>
          <p:cNvSpPr txBox="1">
            <a:spLocks/>
          </p:cNvSpPr>
          <p:nvPr/>
        </p:nvSpPr>
        <p:spPr>
          <a:xfrm>
            <a:off x="304800" y="152400"/>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county Registration</a:t>
            </a:r>
            <a:endParaRPr kumimoji="0" lang="en-US" sz="28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1000" fill="hold"/>
                                        <p:tgtEl>
                                          <p:spTgt spid="32770"/>
                                        </p:tgtEl>
                                        <p:attrNameLst>
                                          <p:attrName>ppt_x</p:attrName>
                                        </p:attrNameLst>
                                      </p:cBhvr>
                                      <p:tavLst>
                                        <p:tav tm="0">
                                          <p:val>
                                            <p:strVal val="#ppt_x"/>
                                          </p:val>
                                        </p:tav>
                                        <p:tav tm="100000">
                                          <p:val>
                                            <p:strVal val="#ppt_x"/>
                                          </p:val>
                                        </p:tav>
                                      </p:tavLst>
                                    </p:anim>
                                    <p:anim calcmode="lin" valueType="num">
                                      <p:cBhvr additive="base">
                                        <p:cTn id="8" dur="10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0" end="0"/>
                                            </p:txEl>
                                          </p:spTgt>
                                        </p:tgtEl>
                                        <p:attrNameLst>
                                          <p:attrName>style.visibility</p:attrName>
                                        </p:attrNameLst>
                                      </p:cBhvr>
                                      <p:to>
                                        <p:strVal val="visible"/>
                                      </p:to>
                                    </p:set>
                                    <p:anim calcmode="lin" valueType="num">
                                      <p:cBhvr additive="base">
                                        <p:cTn id="13"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533400" y="2438400"/>
            <a:ext cx="8229600" cy="4114800"/>
          </a:xfrm>
        </p:spPr>
        <p:txBody>
          <a:bodyPr>
            <a:noAutofit/>
          </a:bodyPr>
          <a:lstStyle/>
          <a:p>
            <a:r>
              <a:rPr lang="en-US" sz="2400" dirty="0"/>
              <a:t>If a purchaser holding a certificate of delinquency from the most recent tax year declines to purchase the current year’s certificate of delinquency, the purchaser holding a prior certificate of delinquency from the next most recent year shall be allowed to purchase the certificate of delinquency, if it is included on their list of priority certificates of delinquency.  If no purchaser has included the certificate of delinquency on a priority list, the certificate of delinquency will then be placed in the pool of certificates to be sold at the tax sale.  </a:t>
            </a:r>
          </a:p>
        </p:txBody>
      </p:sp>
      <p:sp>
        <p:nvSpPr>
          <p:cNvPr id="4" name="Rectangle 2"/>
          <p:cNvSpPr txBox="1">
            <a:spLocks noChangeArrowheads="1"/>
          </p:cNvSpPr>
          <p:nvPr/>
        </p:nvSpPr>
        <p:spPr>
          <a:xfrm>
            <a:off x="533400" y="1219200"/>
            <a:ext cx="8229600" cy="1096565"/>
          </a:xfrm>
          <a:prstGeom prst="rect">
            <a:avLst/>
          </a:prstGeom>
          <a:noFill/>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Purchase Process for Third Party Purchasers With Prior Year Certificates</a:t>
            </a:r>
            <a:endParaRPr kumimoji="0" lang="en-US" sz="24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5" name="Title 1"/>
          <p:cNvSpPr>
            <a:spLocks noGrp="1"/>
          </p:cNvSpPr>
          <p:nvPr>
            <p:ph type="title"/>
          </p:nvPr>
        </p:nvSpPr>
        <p:spPr>
          <a:xfrm>
            <a:off x="304800" y="228600"/>
            <a:ext cx="8686800" cy="838200"/>
          </a:xfrm>
        </p:spPr>
        <p:txBody>
          <a:bodyPr>
            <a:normAutofit/>
          </a:bodyPr>
          <a:lstStyle/>
          <a:p>
            <a:r>
              <a:rPr lang="en-US" sz="2800" dirty="0" smtClean="0"/>
              <a:t>county Registration</a:t>
            </a:r>
            <a:endParaRPr lang="en-US" sz="28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 calcmode="lin" valueType="num">
                                      <p:cBhvr additive="base">
                                        <p:cTn id="13"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r>
              <a:rPr lang="en-US" dirty="0" smtClean="0"/>
              <a:t>County Clerk Responsibilities</a:t>
            </a:r>
            <a:endParaRPr lang="en-US" dirty="0"/>
          </a:p>
        </p:txBody>
      </p:sp>
      <p:sp>
        <p:nvSpPr>
          <p:cNvPr id="3" name="Content Placeholder 2"/>
          <p:cNvSpPr>
            <a:spLocks noGrp="1"/>
          </p:cNvSpPr>
          <p:nvPr>
            <p:ph idx="1"/>
          </p:nvPr>
        </p:nvSpPr>
        <p:spPr>
          <a:xfrm>
            <a:off x="304800" y="1554162"/>
            <a:ext cx="8686800" cy="5151438"/>
          </a:xfrm>
        </p:spPr>
        <p:txBody>
          <a:bodyPr>
            <a:normAutofit lnSpcReduction="10000"/>
          </a:bodyPr>
          <a:lstStyle/>
          <a:p>
            <a:pPr>
              <a:lnSpc>
                <a:spcPct val="80000"/>
              </a:lnSpc>
              <a:defRPr/>
            </a:pPr>
            <a:r>
              <a:rPr lang="en-US" dirty="0" smtClean="0"/>
              <a:t>Accept delinquent tax bills from the sheriff as of the close of business on April 15</a:t>
            </a:r>
            <a:r>
              <a:rPr lang="en-US" baseline="30000" dirty="0" smtClean="0"/>
              <a:t>th</a:t>
            </a:r>
            <a:endParaRPr lang="en-US" dirty="0" smtClean="0"/>
          </a:p>
          <a:p>
            <a:pPr>
              <a:lnSpc>
                <a:spcPct val="80000"/>
              </a:lnSpc>
              <a:defRPr/>
            </a:pPr>
            <a:endParaRPr lang="en-US" dirty="0" smtClean="0"/>
          </a:p>
          <a:p>
            <a:pPr>
              <a:lnSpc>
                <a:spcPct val="80000"/>
              </a:lnSpc>
              <a:defRPr/>
            </a:pPr>
            <a:r>
              <a:rPr lang="en-US" dirty="0" smtClean="0"/>
              <a:t>Must submit or arrange to submit to DOR a list of all certificates of delinquency received from the Sheriff</a:t>
            </a:r>
          </a:p>
          <a:p>
            <a:pPr>
              <a:lnSpc>
                <a:spcPct val="80000"/>
              </a:lnSpc>
              <a:buNone/>
              <a:defRPr/>
            </a:pPr>
            <a:endParaRPr lang="en-US" dirty="0" smtClean="0"/>
          </a:p>
          <a:p>
            <a:pPr>
              <a:lnSpc>
                <a:spcPct val="80000"/>
              </a:lnSpc>
              <a:defRPr/>
            </a:pPr>
            <a:r>
              <a:rPr lang="en-US" dirty="0" smtClean="0"/>
              <a:t>Update office records and distribute payments to the various taxing districts and local officials</a:t>
            </a:r>
          </a:p>
          <a:p>
            <a:pPr>
              <a:lnSpc>
                <a:spcPct val="80000"/>
              </a:lnSpc>
              <a:defRPr/>
            </a:pPr>
            <a:endParaRPr lang="en-US" dirty="0" smtClean="0"/>
          </a:p>
          <a:p>
            <a:pPr>
              <a:lnSpc>
                <a:spcPct val="80000"/>
              </a:lnSpc>
              <a:defRPr/>
            </a:pPr>
            <a:r>
              <a:rPr lang="en-US" dirty="0" smtClean="0"/>
              <a:t>Work with the Department of Revenue to set a tax sale date</a:t>
            </a:r>
          </a:p>
          <a:p>
            <a:pPr>
              <a:lnSpc>
                <a:spcPct val="80000"/>
              </a:lnSpc>
              <a:buNone/>
              <a:defRPr/>
            </a:pPr>
            <a:endParaRPr lang="en-US" sz="3600" dirty="0" smtClean="0"/>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r>
              <a:rPr lang="en-US" sz="2800" dirty="0" smtClean="0"/>
              <a:t>county Registration</a:t>
            </a:r>
            <a:endParaRPr lang="en-US" sz="2800" dirty="0"/>
          </a:p>
        </p:txBody>
      </p:sp>
      <p:sp>
        <p:nvSpPr>
          <p:cNvPr id="3" name="Content Placeholder 2"/>
          <p:cNvSpPr>
            <a:spLocks noGrp="1"/>
          </p:cNvSpPr>
          <p:nvPr>
            <p:ph idx="1"/>
          </p:nvPr>
        </p:nvSpPr>
        <p:spPr>
          <a:xfrm>
            <a:off x="304800" y="1554162"/>
            <a:ext cx="8686800" cy="5151438"/>
          </a:xfrm>
        </p:spPr>
        <p:txBody>
          <a:bodyPr>
            <a:normAutofit/>
          </a:bodyPr>
          <a:lstStyle/>
          <a:p>
            <a:pPr>
              <a:defRPr/>
            </a:pPr>
            <a:r>
              <a:rPr lang="en-US" sz="2400" dirty="0" smtClean="0"/>
              <a:t>Third party purchasers shall submit a list of certificates of delinquency that they are interested in purchasing at the tax sale at least 10 calendar days prior to the sale date.  The list shall be prepared in an order as determined by the county clerk and shall include:</a:t>
            </a:r>
          </a:p>
          <a:p>
            <a:pPr>
              <a:buNone/>
              <a:defRPr/>
            </a:pPr>
            <a:endParaRPr lang="en-US" sz="2000" dirty="0" smtClean="0"/>
          </a:p>
          <a:p>
            <a:pPr lvl="1">
              <a:defRPr/>
            </a:pPr>
            <a:r>
              <a:rPr lang="en-US" sz="2000" dirty="0" smtClean="0"/>
              <a:t>The tax bill number;</a:t>
            </a:r>
          </a:p>
          <a:p>
            <a:pPr lvl="1">
              <a:defRPr/>
            </a:pPr>
            <a:r>
              <a:rPr lang="en-US" sz="2000" dirty="0" smtClean="0"/>
              <a:t>The taxpayer name;</a:t>
            </a:r>
          </a:p>
          <a:p>
            <a:pPr lvl="1">
              <a:defRPr/>
            </a:pPr>
            <a:r>
              <a:rPr lang="en-US" sz="2000" dirty="0" smtClean="0"/>
              <a:t>The amount due on the certificate of delinquency; and</a:t>
            </a:r>
          </a:p>
          <a:p>
            <a:pPr lvl="1">
              <a:defRPr/>
            </a:pPr>
            <a:r>
              <a:rPr lang="en-US" sz="2000" dirty="0" smtClean="0"/>
              <a:t>A total amount of all certificates of delinquency</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r>
              <a:rPr lang="en-US" sz="2800" dirty="0" smtClean="0"/>
              <a:t>county Registration</a:t>
            </a:r>
            <a:endParaRPr lang="en-US" sz="2800" dirty="0"/>
          </a:p>
        </p:txBody>
      </p:sp>
      <p:sp>
        <p:nvSpPr>
          <p:cNvPr id="3" name="Content Placeholder 2"/>
          <p:cNvSpPr>
            <a:spLocks noGrp="1"/>
          </p:cNvSpPr>
          <p:nvPr>
            <p:ph idx="1"/>
          </p:nvPr>
        </p:nvSpPr>
        <p:spPr>
          <a:xfrm>
            <a:off x="304800" y="1554162"/>
            <a:ext cx="8686800" cy="5151438"/>
          </a:xfrm>
        </p:spPr>
        <p:txBody>
          <a:bodyPr>
            <a:normAutofit/>
          </a:bodyPr>
          <a:lstStyle/>
          <a:p>
            <a:pPr>
              <a:defRPr/>
            </a:pPr>
            <a:r>
              <a:rPr lang="en-US" sz="2400" dirty="0" smtClean="0"/>
              <a:t>A deposit of 25% of the total amount due on the certificates of delinquency on this list is required</a:t>
            </a:r>
          </a:p>
          <a:p>
            <a:pPr>
              <a:buNone/>
              <a:defRPr/>
            </a:pPr>
            <a:endParaRPr lang="en-US" sz="2400" dirty="0" smtClean="0"/>
          </a:p>
          <a:p>
            <a:pPr>
              <a:defRPr/>
            </a:pPr>
            <a:r>
              <a:rPr lang="en-US" sz="2400" dirty="0" smtClean="0"/>
              <a:t>Payment of the deposit shall be made in accordance with KRS 134.126 (1)(b)</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r>
              <a:rPr lang="en-US" sz="2800" dirty="0" smtClean="0"/>
              <a:t>county Registration</a:t>
            </a:r>
            <a:endParaRPr lang="en-US" sz="2800" dirty="0"/>
          </a:p>
        </p:txBody>
      </p:sp>
      <p:sp>
        <p:nvSpPr>
          <p:cNvPr id="3" name="Content Placeholder 2"/>
          <p:cNvSpPr>
            <a:spLocks noGrp="1"/>
          </p:cNvSpPr>
          <p:nvPr>
            <p:ph idx="1"/>
          </p:nvPr>
        </p:nvSpPr>
        <p:spPr>
          <a:xfrm>
            <a:off x="304800" y="1371600"/>
            <a:ext cx="8686800" cy="5334000"/>
          </a:xfrm>
        </p:spPr>
        <p:txBody>
          <a:bodyPr>
            <a:normAutofit fontScale="92500" lnSpcReduction="20000"/>
          </a:bodyPr>
          <a:lstStyle/>
          <a:p>
            <a:pPr>
              <a:defRPr/>
            </a:pPr>
            <a:r>
              <a:rPr lang="en-US" sz="2000" dirty="0" smtClean="0"/>
              <a:t>KRS 134.126 (1)(b) states that the county clerk may accept payment by any commercially acceptable means.  However, the county clerk may limit the acceptable method of payment to those that ensure the payment cannot be reversed or nullified due to insufficient funds</a:t>
            </a:r>
          </a:p>
          <a:p>
            <a:pPr>
              <a:defRPr/>
            </a:pPr>
            <a:endParaRPr lang="en-US" sz="2000" dirty="0" smtClean="0"/>
          </a:p>
          <a:p>
            <a:pPr>
              <a:defRPr/>
            </a:pPr>
            <a:r>
              <a:rPr lang="en-US" sz="2000" dirty="0" smtClean="0"/>
              <a:t>The county clerk cannot require the deposit to be made in cash</a:t>
            </a:r>
          </a:p>
          <a:p>
            <a:pPr>
              <a:buNone/>
              <a:defRPr/>
            </a:pPr>
            <a:endParaRPr lang="en-US" sz="2000" dirty="0" smtClean="0"/>
          </a:p>
          <a:p>
            <a:pPr>
              <a:defRPr/>
            </a:pPr>
            <a:r>
              <a:rPr lang="en-US" sz="2000" dirty="0" smtClean="0"/>
              <a:t>The deposit is calculated based upon the value of the certificates of delinquency listed on the third party purchaser’s lists </a:t>
            </a:r>
          </a:p>
          <a:p>
            <a:pPr>
              <a:defRPr/>
            </a:pPr>
            <a:endParaRPr lang="en-US" sz="2000" dirty="0" smtClean="0"/>
          </a:p>
          <a:p>
            <a:pPr>
              <a:defRPr/>
            </a:pPr>
            <a:r>
              <a:rPr lang="en-US" sz="2000" dirty="0" smtClean="0"/>
              <a:t>All deposits are due at least 10 calendar days prior to the tax sale date</a:t>
            </a:r>
          </a:p>
          <a:p>
            <a:pPr>
              <a:buNone/>
              <a:defRPr/>
            </a:pPr>
            <a:endParaRPr lang="en-US" sz="2000" dirty="0" smtClean="0"/>
          </a:p>
          <a:p>
            <a:pPr>
              <a:defRPr/>
            </a:pPr>
            <a:r>
              <a:rPr lang="en-US" sz="2000" dirty="0" smtClean="0"/>
              <a:t>If the county clerk determines that a third party purchaser’s deposit is inadequate, the clerk shall allow the third party purchaser until the day of the tax sale to make an additional payment so that the deposit is correct</a:t>
            </a:r>
          </a:p>
          <a:p>
            <a:pPr>
              <a:buNone/>
              <a:defRPr/>
            </a:pPr>
            <a:endParaRPr lang="en-US" sz="2000" dirty="0" smtClean="0"/>
          </a:p>
          <a:p>
            <a:pPr>
              <a:defRPr/>
            </a:pPr>
            <a:r>
              <a:rPr lang="en-US" sz="2000" dirty="0" smtClean="0"/>
              <a:t>The county clerk will be required to refund any unused portion of a deposit made by a third party purchaser no later than 10 business days after completion of the tax sale</a:t>
            </a:r>
          </a:p>
          <a:p>
            <a:pPr>
              <a:lnSpc>
                <a:spcPct val="90000"/>
              </a:lnSpc>
              <a:buNone/>
              <a:defRPr/>
            </a:pPr>
            <a:endParaRPr lang="en-US" sz="28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4485028"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4495800" y="0"/>
            <a:ext cx="4663607"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r>
              <a:rPr lang="en-US" sz="2800" dirty="0" smtClean="0"/>
              <a:t>Tax Sale Procedures</a:t>
            </a:r>
            <a:endParaRPr lang="en-US" sz="2800" dirty="0"/>
          </a:p>
        </p:txBody>
      </p:sp>
      <p:sp>
        <p:nvSpPr>
          <p:cNvPr id="3" name="Content Placeholder 2"/>
          <p:cNvSpPr>
            <a:spLocks noGrp="1"/>
          </p:cNvSpPr>
          <p:nvPr>
            <p:ph idx="1"/>
          </p:nvPr>
        </p:nvSpPr>
        <p:spPr>
          <a:xfrm>
            <a:off x="304800" y="1554162"/>
            <a:ext cx="8686800" cy="5151438"/>
          </a:xfrm>
        </p:spPr>
        <p:txBody>
          <a:bodyPr>
            <a:normAutofit/>
          </a:bodyPr>
          <a:lstStyle/>
          <a:p>
            <a:pPr>
              <a:lnSpc>
                <a:spcPct val="90000"/>
              </a:lnSpc>
              <a:defRPr/>
            </a:pPr>
            <a:r>
              <a:rPr lang="en-US" sz="2400" dirty="0" smtClean="0"/>
              <a:t>The sale shall be conducted in a manner similar to a professional sports draft with each purchaser having an opportunity to purchase certificates in turn through several rounds</a:t>
            </a:r>
          </a:p>
          <a:p>
            <a:pPr>
              <a:lnSpc>
                <a:spcPct val="90000"/>
              </a:lnSpc>
              <a:defRPr/>
            </a:pPr>
            <a:endParaRPr lang="en-US" sz="2400" dirty="0" smtClean="0"/>
          </a:p>
          <a:p>
            <a:pPr>
              <a:lnSpc>
                <a:spcPct val="90000"/>
              </a:lnSpc>
              <a:defRPr/>
            </a:pPr>
            <a:r>
              <a:rPr lang="en-US" sz="2400" dirty="0" smtClean="0"/>
              <a:t>The order of selection shall be determined by a random drawing with the purchaser drawing the lowest number going first</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sz="2800" dirty="0" smtClean="0"/>
              <a:t>Tax Sale Procedures</a:t>
            </a:r>
            <a:endParaRPr lang="en-US" sz="2800" dirty="0"/>
          </a:p>
        </p:txBody>
      </p:sp>
      <p:sp>
        <p:nvSpPr>
          <p:cNvPr id="3" name="Content Placeholder 2"/>
          <p:cNvSpPr>
            <a:spLocks noGrp="1"/>
          </p:cNvSpPr>
          <p:nvPr>
            <p:ph idx="1"/>
          </p:nvPr>
        </p:nvSpPr>
        <p:spPr>
          <a:xfrm>
            <a:off x="304800" y="1554162"/>
            <a:ext cx="8686800" cy="5151438"/>
          </a:xfrm>
        </p:spPr>
        <p:txBody>
          <a:bodyPr>
            <a:normAutofit/>
          </a:bodyPr>
          <a:lstStyle/>
          <a:p>
            <a:pPr>
              <a:lnSpc>
                <a:spcPct val="80000"/>
              </a:lnSpc>
              <a:defRPr/>
            </a:pPr>
            <a:r>
              <a:rPr lang="en-US" sz="2400" dirty="0" smtClean="0"/>
              <a:t>Purchase rounds shall continue until all certificates have been sold or all purchasers have withdrawn from the sale</a:t>
            </a:r>
          </a:p>
          <a:p>
            <a:pPr>
              <a:lnSpc>
                <a:spcPct val="80000"/>
              </a:lnSpc>
              <a:defRPr/>
            </a:pPr>
            <a:endParaRPr lang="en-US" sz="2400" dirty="0" smtClean="0"/>
          </a:p>
          <a:p>
            <a:pPr>
              <a:lnSpc>
                <a:spcPct val="80000"/>
              </a:lnSpc>
              <a:defRPr/>
            </a:pPr>
            <a:r>
              <a:rPr lang="en-US" sz="2400" dirty="0" smtClean="0"/>
              <a:t>When a purchaser withdraws from the sale, no other purchaser may take the place of the withdrawing purchaser</a:t>
            </a:r>
          </a:p>
          <a:p>
            <a:pPr>
              <a:lnSpc>
                <a:spcPct val="80000"/>
              </a:lnSpc>
              <a:defRPr/>
            </a:pPr>
            <a:endParaRPr lang="en-US" sz="2400" dirty="0" smtClean="0"/>
          </a:p>
          <a:p>
            <a:pPr>
              <a:lnSpc>
                <a:spcPct val="80000"/>
              </a:lnSpc>
              <a:defRPr/>
            </a:pPr>
            <a:r>
              <a:rPr lang="en-US" sz="2400" dirty="0" smtClean="0"/>
              <a:t>Purchasers shall only be allowed to purchase those certificates included on their previously submitted list</a:t>
            </a:r>
          </a:p>
          <a:p>
            <a:pPr lvl="1">
              <a:lnSpc>
                <a:spcPct val="80000"/>
              </a:lnSpc>
              <a:defRPr/>
            </a:pPr>
            <a:r>
              <a:rPr lang="en-US" sz="2000" dirty="0" smtClean="0"/>
              <a:t>Unless certificates remain after all purchasers have withdrawn.  Those certificates can be sold to any purchaser</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sz="2800" dirty="0" smtClean="0"/>
              <a:t>Tax Sale Procedures</a:t>
            </a:r>
            <a:endParaRPr lang="en-US" sz="2800" dirty="0"/>
          </a:p>
        </p:txBody>
      </p:sp>
      <p:sp>
        <p:nvSpPr>
          <p:cNvPr id="3" name="Content Placeholder 2"/>
          <p:cNvSpPr>
            <a:spLocks noGrp="1"/>
          </p:cNvSpPr>
          <p:nvPr>
            <p:ph idx="1"/>
          </p:nvPr>
        </p:nvSpPr>
        <p:spPr>
          <a:xfrm>
            <a:off x="304800" y="1554162"/>
            <a:ext cx="8686800" cy="5151438"/>
          </a:xfrm>
        </p:spPr>
        <p:txBody>
          <a:bodyPr>
            <a:normAutofit/>
          </a:bodyPr>
          <a:lstStyle/>
          <a:p>
            <a:pPr>
              <a:defRPr/>
            </a:pPr>
            <a:r>
              <a:rPr lang="en-US" sz="2400" dirty="0" smtClean="0"/>
              <a:t>The county clerk may impose a time limit on purchasers during each round</a:t>
            </a:r>
          </a:p>
          <a:p>
            <a:pPr>
              <a:buNone/>
              <a:defRPr/>
            </a:pPr>
            <a:endParaRPr lang="en-US" sz="2400" dirty="0" smtClean="0"/>
          </a:p>
          <a:p>
            <a:pPr>
              <a:defRPr/>
            </a:pPr>
            <a:r>
              <a:rPr lang="en-US" sz="2400" dirty="0" smtClean="0"/>
              <a:t>The county clerk may allow a purchaser to select another certificate if the certificate selected has already been chosen earlier. However, any alternate selection must be done within the time limit imposed</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sz="2800" dirty="0" smtClean="0"/>
              <a:t>Tax Sale Procedures</a:t>
            </a:r>
            <a:endParaRPr lang="en-US" sz="2800" dirty="0"/>
          </a:p>
        </p:txBody>
      </p:sp>
      <p:sp>
        <p:nvSpPr>
          <p:cNvPr id="3" name="Content Placeholder 2"/>
          <p:cNvSpPr>
            <a:spLocks noGrp="1"/>
          </p:cNvSpPr>
          <p:nvPr>
            <p:ph idx="1"/>
          </p:nvPr>
        </p:nvSpPr>
        <p:spPr>
          <a:xfrm>
            <a:off x="152400" y="1066800"/>
            <a:ext cx="8839200" cy="5638800"/>
          </a:xfrm>
        </p:spPr>
        <p:txBody>
          <a:bodyPr>
            <a:normAutofit/>
          </a:bodyPr>
          <a:lstStyle/>
          <a:p>
            <a:pPr>
              <a:lnSpc>
                <a:spcPct val="90000"/>
              </a:lnSpc>
              <a:defRPr/>
            </a:pPr>
            <a:r>
              <a:rPr lang="en-US" sz="2400" dirty="0" smtClean="0"/>
              <a:t>The county clerk shall determine how many certificates may be purchased in each round based on the following guidelines:</a:t>
            </a:r>
          </a:p>
          <a:p>
            <a:pPr lvl="1">
              <a:lnSpc>
                <a:spcPct val="90000"/>
              </a:lnSpc>
              <a:defRPr/>
            </a:pPr>
            <a:r>
              <a:rPr lang="en-US" sz="2400" dirty="0" smtClean="0"/>
              <a:t>In counties with 500 or fewer certificates, they may be sold in lots of up to 5;</a:t>
            </a:r>
          </a:p>
          <a:p>
            <a:pPr lvl="1">
              <a:lnSpc>
                <a:spcPct val="90000"/>
              </a:lnSpc>
              <a:defRPr/>
            </a:pPr>
            <a:r>
              <a:rPr lang="en-US" sz="2400" dirty="0" smtClean="0"/>
              <a:t>In counties with 501 – 1,000 certificates, they may be sold in lots of up to 10;</a:t>
            </a:r>
          </a:p>
          <a:p>
            <a:pPr lvl="1">
              <a:lnSpc>
                <a:spcPct val="90000"/>
              </a:lnSpc>
              <a:defRPr/>
            </a:pPr>
            <a:r>
              <a:rPr lang="en-US" sz="2400" dirty="0" smtClean="0"/>
              <a:t>In counties with 1,001 – 2,500 certificates, they may be sold in lots of up to 25;</a:t>
            </a:r>
          </a:p>
          <a:p>
            <a:pPr lvl="1">
              <a:defRPr/>
            </a:pPr>
            <a:r>
              <a:rPr lang="en-US" sz="2400" dirty="0" smtClean="0"/>
              <a:t>In counties with 2,501 – 7,500 certificates, they may be sold in lots of up to 50.</a:t>
            </a:r>
          </a:p>
          <a:p>
            <a:pPr lvl="1">
              <a:defRPr/>
            </a:pPr>
            <a:r>
              <a:rPr lang="en-US" sz="2400" dirty="0" smtClean="0"/>
              <a:t>In counties with more than 7,500 certificates, they may be sold in lots of up to 50 for the first 4 rounds.  For all subsequent rounds, they may be sold in lots not to exceed 2% of the total number of certificates in the sale pool.</a:t>
            </a:r>
          </a:p>
          <a:p>
            <a:pPr lvl="1">
              <a:lnSpc>
                <a:spcPct val="90000"/>
              </a:lnSpc>
              <a:defRPr/>
            </a:pPr>
            <a:endParaRPr lang="en-US" sz="2000" dirty="0" smtClean="0"/>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r>
              <a:rPr lang="en-US" sz="2800" dirty="0" smtClean="0"/>
              <a:t>Tax Sale Procedures</a:t>
            </a:r>
            <a:endParaRPr lang="en-US" sz="2800" dirty="0"/>
          </a:p>
        </p:txBody>
      </p:sp>
      <p:sp>
        <p:nvSpPr>
          <p:cNvPr id="3" name="Content Placeholder 2"/>
          <p:cNvSpPr>
            <a:spLocks noGrp="1"/>
          </p:cNvSpPr>
          <p:nvPr>
            <p:ph idx="1"/>
          </p:nvPr>
        </p:nvSpPr>
        <p:spPr>
          <a:xfrm>
            <a:off x="304800" y="1554162"/>
            <a:ext cx="8686800" cy="5151438"/>
          </a:xfrm>
        </p:spPr>
        <p:txBody>
          <a:bodyPr>
            <a:normAutofit/>
          </a:bodyPr>
          <a:lstStyle/>
          <a:p>
            <a:pPr>
              <a:lnSpc>
                <a:spcPct val="80000"/>
              </a:lnSpc>
              <a:defRPr/>
            </a:pPr>
            <a:r>
              <a:rPr lang="en-US" sz="2400" dirty="0" smtClean="0"/>
              <a:t>A purchaser may opt out of the purchase process at any time prior to the completion of the sale</a:t>
            </a:r>
          </a:p>
          <a:p>
            <a:pPr lvl="1">
              <a:lnSpc>
                <a:spcPct val="80000"/>
              </a:lnSpc>
              <a:defRPr/>
            </a:pPr>
            <a:r>
              <a:rPr lang="en-US" sz="2000" dirty="0" smtClean="0"/>
              <a:t>If a purchaser does not complete 3 consecutive full turns they are to be considered withdrawn</a:t>
            </a:r>
          </a:p>
          <a:p>
            <a:pPr>
              <a:lnSpc>
                <a:spcPct val="80000"/>
              </a:lnSpc>
              <a:defRPr/>
            </a:pPr>
            <a:endParaRPr lang="en-US" sz="2400" dirty="0" smtClean="0"/>
          </a:p>
          <a:p>
            <a:pPr>
              <a:lnSpc>
                <a:spcPct val="80000"/>
              </a:lnSpc>
              <a:defRPr/>
            </a:pPr>
            <a:r>
              <a:rPr lang="en-US" sz="2400" dirty="0" smtClean="0"/>
              <a:t>Payment shall be made at the time of the sale and shall be submitted in the form required by the county clerk</a:t>
            </a:r>
          </a:p>
          <a:p>
            <a:pPr>
              <a:lnSpc>
                <a:spcPct val="80000"/>
              </a:lnSpc>
              <a:defRPr/>
            </a:pPr>
            <a:endParaRPr lang="en-US" sz="2400" dirty="0" smtClean="0"/>
          </a:p>
          <a:p>
            <a:pPr>
              <a:lnSpc>
                <a:spcPct val="80000"/>
              </a:lnSpc>
              <a:defRPr/>
            </a:pPr>
            <a:r>
              <a:rPr lang="en-US" sz="2400" dirty="0" smtClean="0"/>
              <a:t>The county clerk shall have the final say on any questions regarding the sale process</a:t>
            </a:r>
          </a:p>
          <a:p>
            <a:pPr>
              <a:lnSpc>
                <a:spcPct val="80000"/>
              </a:lnSpc>
              <a:defRPr/>
            </a:pPr>
            <a:endParaRPr lang="en-US" sz="2400" dirty="0" smtClean="0"/>
          </a:p>
          <a:p>
            <a:pPr>
              <a:lnSpc>
                <a:spcPct val="80000"/>
              </a:lnSpc>
              <a:defRPr/>
            </a:pPr>
            <a:r>
              <a:rPr lang="en-US" sz="2400" dirty="0" smtClean="0"/>
              <a:t>Refunds of unused deposits shall be issued by the County Clerk within 10 business days after the tax sale date</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3276600"/>
          </a:xfrm>
        </p:spPr>
        <p:txBody>
          <a:bodyPr>
            <a:normAutofit/>
          </a:bodyPr>
          <a:lstStyle/>
          <a:p>
            <a:r>
              <a:rPr lang="en-US" sz="6000" dirty="0" smtClean="0"/>
              <a:t>County Clerks and the Local Board of Assessment Appeals</a:t>
            </a:r>
            <a:endParaRPr lang="en-US" sz="6000" dirty="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r>
              <a:rPr lang="en-US" dirty="0" smtClean="0"/>
              <a:t>County Clerk Responsibilities</a:t>
            </a:r>
            <a:endParaRPr lang="en-US" dirty="0"/>
          </a:p>
        </p:txBody>
      </p:sp>
      <p:sp>
        <p:nvSpPr>
          <p:cNvPr id="3" name="Content Placeholder 2"/>
          <p:cNvSpPr>
            <a:spLocks noGrp="1"/>
          </p:cNvSpPr>
          <p:nvPr>
            <p:ph idx="1"/>
          </p:nvPr>
        </p:nvSpPr>
        <p:spPr>
          <a:xfrm>
            <a:off x="304800" y="1371600"/>
            <a:ext cx="8686800" cy="5151438"/>
          </a:xfrm>
        </p:spPr>
        <p:txBody>
          <a:bodyPr>
            <a:normAutofit fontScale="92500"/>
          </a:bodyPr>
          <a:lstStyle/>
          <a:p>
            <a:pPr>
              <a:lnSpc>
                <a:spcPct val="80000"/>
              </a:lnSpc>
              <a:defRPr/>
            </a:pPr>
            <a:r>
              <a:rPr lang="en-US" sz="2600" dirty="0" smtClean="0"/>
              <a:t>Will need to advertise the certificates of delinquency on a county sponsored website.</a:t>
            </a:r>
          </a:p>
          <a:p>
            <a:pPr>
              <a:lnSpc>
                <a:spcPct val="80000"/>
              </a:lnSpc>
              <a:defRPr/>
            </a:pPr>
            <a:endParaRPr lang="en-US" sz="2600" dirty="0" smtClean="0"/>
          </a:p>
          <a:p>
            <a:pPr>
              <a:lnSpc>
                <a:spcPct val="80000"/>
              </a:lnSpc>
              <a:defRPr/>
            </a:pPr>
            <a:r>
              <a:rPr lang="en-US" sz="2600" dirty="0" smtClean="0"/>
              <a:t>The certificates of delinquency will also need to be advertised in the local newspaper.</a:t>
            </a:r>
          </a:p>
          <a:p>
            <a:pPr>
              <a:lnSpc>
                <a:spcPct val="80000"/>
              </a:lnSpc>
              <a:defRPr/>
            </a:pPr>
            <a:endParaRPr lang="en-US" sz="2600" dirty="0" smtClean="0"/>
          </a:p>
          <a:p>
            <a:pPr>
              <a:lnSpc>
                <a:spcPct val="80000"/>
              </a:lnSpc>
              <a:defRPr/>
            </a:pPr>
            <a:r>
              <a:rPr lang="en-US" sz="2600" dirty="0" smtClean="0"/>
              <a:t>Communicate with county attorney regarding bills under installment payment plans and other “Protected Certificates of Delinquency.” </a:t>
            </a:r>
          </a:p>
          <a:p>
            <a:pPr>
              <a:lnSpc>
                <a:spcPct val="80000"/>
              </a:lnSpc>
              <a:defRPr/>
            </a:pPr>
            <a:endParaRPr lang="en-US" sz="2600" dirty="0" smtClean="0"/>
          </a:p>
          <a:p>
            <a:pPr>
              <a:lnSpc>
                <a:spcPct val="80000"/>
              </a:lnSpc>
              <a:defRPr/>
            </a:pPr>
            <a:r>
              <a:rPr lang="en-US" sz="2600" dirty="0" smtClean="0"/>
              <a:t>Review lists submitted by third parties and process payments for prior year preferences the morning of the tax sale.</a:t>
            </a:r>
          </a:p>
          <a:p>
            <a:pPr>
              <a:lnSpc>
                <a:spcPct val="80000"/>
              </a:lnSpc>
              <a:defRPr/>
            </a:pPr>
            <a:endParaRPr lang="en-US" sz="2600" dirty="0" smtClean="0"/>
          </a:p>
          <a:p>
            <a:pPr>
              <a:lnSpc>
                <a:spcPct val="80000"/>
              </a:lnSpc>
              <a:defRPr/>
            </a:pPr>
            <a:r>
              <a:rPr lang="en-US" sz="2600" dirty="0" smtClean="0"/>
              <a:t>Conduct the tax sale in accordance with established procedures.</a:t>
            </a:r>
          </a:p>
          <a:p>
            <a:pPr>
              <a:lnSpc>
                <a:spcPct val="90000"/>
              </a:lnSpc>
              <a:buNone/>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Appeals Process</a:t>
            </a:r>
            <a:endParaRPr lang="en-US" dirty="0"/>
          </a:p>
        </p:txBody>
      </p:sp>
      <p:sp>
        <p:nvSpPr>
          <p:cNvPr id="3" name="Content Placeholder 2"/>
          <p:cNvSpPr>
            <a:spLocks noGrp="1"/>
          </p:cNvSpPr>
          <p:nvPr>
            <p:ph idx="1"/>
          </p:nvPr>
        </p:nvSpPr>
        <p:spPr/>
        <p:txBody>
          <a:bodyPr>
            <a:normAutofit/>
          </a:bodyPr>
          <a:lstStyle/>
          <a:p>
            <a:r>
              <a:rPr lang="en-US" sz="2800" dirty="0" smtClean="0"/>
              <a:t>PVA mails assessment notices.</a:t>
            </a:r>
          </a:p>
          <a:p>
            <a:r>
              <a:rPr lang="en-US" sz="2800" dirty="0" smtClean="0"/>
              <a:t>Inspection Period held beginning first Monday in May. (May 3, 2021) unless extension approved. </a:t>
            </a:r>
          </a:p>
          <a:p>
            <a:r>
              <a:rPr lang="en-US" sz="2800" dirty="0" smtClean="0"/>
              <a:t>PVA holds conference with property owners.</a:t>
            </a:r>
          </a:p>
          <a:p>
            <a:r>
              <a:rPr lang="en-US" sz="2800" dirty="0" smtClean="0"/>
              <a:t>Any appeals are filed with the </a:t>
            </a:r>
            <a:r>
              <a:rPr lang="en-US" sz="2800" b="1" dirty="0" smtClean="0">
                <a:solidFill>
                  <a:srgbClr val="FF0000"/>
                </a:solidFill>
              </a:rPr>
              <a:t>county clerk</a:t>
            </a:r>
            <a:r>
              <a:rPr lang="en-US" sz="2800" dirty="0" smtClean="0"/>
              <a:t>.</a:t>
            </a:r>
          </a:p>
          <a:p>
            <a:r>
              <a:rPr lang="en-US" sz="2800" dirty="0" smtClean="0"/>
              <a:t>Appeals are heard by the local board of assessment appeals, 25-35 days after the end of the Inspection Period.</a:t>
            </a:r>
          </a:p>
          <a:p>
            <a:endParaRPr lang="en-US" dirty="0"/>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r>
              <a:rPr lang="en-US" dirty="0" smtClean="0">
                <a:solidFill>
                  <a:schemeClr val="tx1"/>
                </a:solidFill>
              </a:rPr>
              <a:t>Clerk’s Duties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b="1" dirty="0" smtClean="0"/>
              <a:t>The county clerk, or a representative of the office, serves as the clerk of the board of assessment appeals and any temporary panels</a:t>
            </a:r>
            <a:r>
              <a:rPr lang="en-US" b="1" dirty="0" smtClean="0"/>
              <a:t>. This is authorized by KRS 133.125(1).</a:t>
            </a:r>
            <a:endParaRPr lang="en-US" b="1" dirty="0" smtClean="0"/>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Clerk’s Duties</a:t>
            </a:r>
            <a:endParaRPr lang="en-US" dirty="0">
              <a:solidFill>
                <a:schemeClr val="tx1"/>
              </a:solidFill>
            </a:endParaRPr>
          </a:p>
        </p:txBody>
      </p:sp>
      <p:sp>
        <p:nvSpPr>
          <p:cNvPr id="3" name="Content Placeholder 2"/>
          <p:cNvSpPr>
            <a:spLocks noGrp="1"/>
          </p:cNvSpPr>
          <p:nvPr>
            <p:ph idx="1"/>
          </p:nvPr>
        </p:nvSpPr>
        <p:spPr>
          <a:xfrm>
            <a:off x="457200" y="1371600"/>
            <a:ext cx="8229600" cy="4754563"/>
          </a:xfrm>
        </p:spPr>
        <p:txBody>
          <a:bodyPr>
            <a:normAutofit/>
          </a:bodyPr>
          <a:lstStyle/>
          <a:p>
            <a:pPr>
              <a:buNone/>
            </a:pPr>
            <a:r>
              <a:rPr lang="en-US" sz="2400" dirty="0" smtClean="0"/>
              <a:t>The clerk has </a:t>
            </a:r>
            <a:r>
              <a:rPr lang="en-US" sz="2400" b="1" u="sng" dirty="0" smtClean="0"/>
              <a:t>three (3) working days </a:t>
            </a:r>
            <a:r>
              <a:rPr lang="en-US" sz="2400" dirty="0" smtClean="0"/>
              <a:t>after the expiration of the inspection period to provide a copy to the property valuation administrator of each appeal petition and a summary of the appeals filed with the county board of assessment appeals. The summary shall be in a format, or on a form, provided or approved by the Department of Revenue. –KRS 133.125(1)</a:t>
            </a:r>
          </a:p>
          <a:p>
            <a:pPr>
              <a:buNone/>
            </a:pPr>
            <a:endParaRPr lang="en-US" sz="2400" dirty="0" smtClean="0"/>
          </a:p>
          <a:p>
            <a:pPr>
              <a:buNone/>
            </a:pPr>
            <a:r>
              <a:rPr lang="en-US" sz="2400" dirty="0" smtClean="0"/>
              <a:t>The form “Summary of Appeals Filed With the County Board of Assessment Appeals” (Form 62A303-B) should be used</a:t>
            </a:r>
            <a:r>
              <a:rPr lang="en-US" sz="2400" dirty="0" smtClean="0"/>
              <a:t>.</a:t>
            </a:r>
            <a:endParaRPr lang="en-US" sz="2400" dirty="0" smtClean="0"/>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rPr>
              <a:t>Clerk’s Duties</a:t>
            </a:r>
            <a:endParaRPr lang="en-US" dirty="0">
              <a:solidFill>
                <a:schemeClr val="tx1"/>
              </a:solidFill>
            </a:endParaRPr>
          </a:p>
        </p:txBody>
      </p:sp>
      <p:sp>
        <p:nvSpPr>
          <p:cNvPr id="3" name="Content Placeholder 2"/>
          <p:cNvSpPr>
            <a:spLocks noGrp="1"/>
          </p:cNvSpPr>
          <p:nvPr>
            <p:ph idx="1"/>
          </p:nvPr>
        </p:nvSpPr>
        <p:spPr>
          <a:xfrm>
            <a:off x="457200" y="1219200"/>
            <a:ext cx="8229600" cy="5638800"/>
          </a:xfrm>
        </p:spPr>
        <p:txBody>
          <a:bodyPr>
            <a:noAutofit/>
          </a:bodyPr>
          <a:lstStyle/>
          <a:p>
            <a:r>
              <a:rPr lang="en-US" sz="2000" dirty="0" smtClean="0"/>
              <a:t>Decisions of the local board of assessment appeals should be mailed within </a:t>
            </a:r>
            <a:r>
              <a:rPr lang="en-US" sz="2000" b="1" u="sng" dirty="0" smtClean="0"/>
              <a:t>three (3) working days </a:t>
            </a:r>
            <a:r>
              <a:rPr lang="en-US" sz="2000" dirty="0" smtClean="0"/>
              <a:t>to the property owner </a:t>
            </a:r>
            <a:r>
              <a:rPr lang="en-US" sz="2000" b="1" u="sng" dirty="0" smtClean="0"/>
              <a:t>by certified mail</a:t>
            </a:r>
            <a:r>
              <a:rPr lang="en-US" sz="2000" dirty="0" smtClean="0"/>
              <a:t>.  The correct form to use is </a:t>
            </a:r>
            <a:r>
              <a:rPr lang="en-US" sz="2000" i="1" dirty="0" smtClean="0"/>
              <a:t>Notice to Property Owners of Final Decision of Board of Assessment Appeals</a:t>
            </a:r>
            <a:r>
              <a:rPr lang="en-US" sz="2000" dirty="0" smtClean="0"/>
              <a:t>, Form 62A354. </a:t>
            </a:r>
          </a:p>
          <a:p>
            <a:pPr>
              <a:buNone/>
            </a:pPr>
            <a:endParaRPr lang="en-US" sz="2000" dirty="0" smtClean="0"/>
          </a:p>
          <a:p>
            <a:r>
              <a:rPr lang="en-US" sz="2000" dirty="0" smtClean="0">
                <a:cs typeface="Times New Roman" pitchFamily="18" charset="0"/>
              </a:rPr>
              <a:t>Any state or county agency charged with the administration of any taxing or licensing measure which is under the jurisdiction of the board shall mail by certified mail notice of its ruling, order, or determination within three (3) working days from the date of the decision. </a:t>
            </a:r>
          </a:p>
          <a:p>
            <a:pPr>
              <a:buNone/>
            </a:pPr>
            <a:r>
              <a:rPr lang="en-US" sz="2000" dirty="0" smtClean="0">
                <a:cs typeface="Times New Roman" pitchFamily="18" charset="0"/>
              </a:rPr>
              <a:t>						           	</a:t>
            </a:r>
            <a:r>
              <a:rPr lang="en-US" sz="2000" i="1" dirty="0" smtClean="0">
                <a:cs typeface="Times New Roman" pitchFamily="18" charset="0"/>
              </a:rPr>
              <a:t>–KRS </a:t>
            </a:r>
            <a:r>
              <a:rPr lang="en-US" sz="2000" i="1" dirty="0" smtClean="0">
                <a:cs typeface="Times New Roman" pitchFamily="18" charset="0"/>
              </a:rPr>
              <a:t>49.220</a:t>
            </a:r>
            <a:endParaRPr lang="en-US" sz="2000" i="1" dirty="0" smtClean="0">
              <a:cs typeface="Times New Roman" pitchFamily="18" charset="0"/>
            </a:endParaRPr>
          </a:p>
          <a:p>
            <a:pPr>
              <a:buNone/>
            </a:pPr>
            <a:endParaRPr lang="en-US" sz="2000" dirty="0" smtClean="0"/>
          </a:p>
          <a:p>
            <a:r>
              <a:rPr lang="en-US" sz="2000" dirty="0" smtClean="0"/>
              <a:t>The clerk shall certify to the judge/executive the number of days the board was in session for payment due the board members and the clerk shall be paid in the same manner as a member of the board.  (</a:t>
            </a:r>
            <a:r>
              <a:rPr lang="en-US" sz="2000" i="1" dirty="0" smtClean="0"/>
              <a:t>Certification</a:t>
            </a:r>
            <a:r>
              <a:rPr lang="en-US" sz="2000" dirty="0" smtClean="0"/>
              <a:t>, Form 62A303-A)</a:t>
            </a:r>
            <a:endParaRPr lang="en-US" sz="2000" i="1"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solidFill>
                  <a:schemeClr val="tx1"/>
                </a:solidFill>
              </a:rPr>
              <a:t>Clerk’s Duties</a:t>
            </a:r>
            <a:endParaRPr lang="en-US" dirty="0">
              <a:solidFill>
                <a:schemeClr val="tx1"/>
              </a:solidFill>
            </a:endParaRPr>
          </a:p>
        </p:txBody>
      </p:sp>
      <p:sp>
        <p:nvSpPr>
          <p:cNvPr id="3" name="Content Placeholder 2"/>
          <p:cNvSpPr>
            <a:spLocks noGrp="1"/>
          </p:cNvSpPr>
          <p:nvPr>
            <p:ph idx="1"/>
          </p:nvPr>
        </p:nvSpPr>
        <p:spPr>
          <a:xfrm>
            <a:off x="457200" y="1143000"/>
            <a:ext cx="8229600" cy="4983163"/>
          </a:xfrm>
        </p:spPr>
        <p:txBody>
          <a:bodyPr>
            <a:normAutofit/>
          </a:bodyPr>
          <a:lstStyle/>
          <a:p>
            <a:pPr>
              <a:buNone/>
            </a:pPr>
            <a:r>
              <a:rPr lang="en-US" sz="2200" i="1" u="sng" dirty="0" smtClean="0"/>
              <a:t>Minutes of the Board of Assessment Appeals</a:t>
            </a:r>
            <a:r>
              <a:rPr lang="en-US" sz="2200" i="1" dirty="0" smtClean="0"/>
              <a:t>, </a:t>
            </a:r>
            <a:r>
              <a:rPr lang="en-US" sz="2200" dirty="0" smtClean="0"/>
              <a:t>Form </a:t>
            </a:r>
            <a:r>
              <a:rPr lang="en-US" sz="2200" dirty="0" smtClean="0"/>
              <a:t>62A303</a:t>
            </a:r>
            <a:endParaRPr lang="en-US" sz="2200" dirty="0" smtClean="0"/>
          </a:p>
          <a:p>
            <a:r>
              <a:rPr lang="en-US" sz="2200" dirty="0" smtClean="0"/>
              <a:t>An accurate record of the proceedings and orders of the board and of each of its authorized panels shall be kept and shall show the name of the owner of the property, the description, the type of property, the amount of the assessment the property valuation administrator placed on the property, and the amount of change made in the assessment by the board. (KRS 133.125(2))</a:t>
            </a:r>
          </a:p>
          <a:p>
            <a:pPr>
              <a:buNone/>
            </a:pPr>
            <a:endParaRPr lang="en-US" sz="2200" dirty="0" smtClean="0"/>
          </a:p>
          <a:p>
            <a:pPr>
              <a:buNone/>
            </a:pPr>
            <a:r>
              <a:rPr lang="en-US" sz="2200" i="1" u="sng" dirty="0" smtClean="0"/>
              <a:t>Certification</a:t>
            </a:r>
            <a:r>
              <a:rPr lang="en-US" sz="2200" dirty="0" smtClean="0"/>
              <a:t>, Form </a:t>
            </a:r>
            <a:r>
              <a:rPr lang="en-US" sz="2200" dirty="0" smtClean="0"/>
              <a:t>62A303-A</a:t>
            </a:r>
            <a:endParaRPr lang="en-US" sz="2200" dirty="0" smtClean="0"/>
          </a:p>
          <a:p>
            <a:r>
              <a:rPr lang="en-US" sz="2200" dirty="0" smtClean="0"/>
              <a:t>A copy certified by the chairman of the board and attested by the county clerk shall be filed by the clerk with the property valuation administrator and with the Department of Revenue </a:t>
            </a:r>
            <a:r>
              <a:rPr lang="en-US" sz="2200" u="sng" dirty="0" smtClean="0"/>
              <a:t>within five (5) days after the adjournment of the board</a:t>
            </a:r>
            <a:r>
              <a:rPr lang="en-US" sz="2200" dirty="0" smtClean="0"/>
              <a:t>. </a:t>
            </a:r>
            <a:r>
              <a:rPr lang="en-US" sz="2200" i="1" dirty="0" smtClean="0"/>
              <a:t>(KRS 133.125(2))</a:t>
            </a: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Clerk’s Duties</a:t>
            </a:r>
            <a:endParaRPr lang="en-US" dirty="0">
              <a:solidFill>
                <a:schemeClr val="tx1"/>
              </a:solidFill>
            </a:endParaRPr>
          </a:p>
        </p:txBody>
      </p:sp>
      <p:sp>
        <p:nvSpPr>
          <p:cNvPr id="3" name="Content Placeholder 2"/>
          <p:cNvSpPr>
            <a:spLocks noGrp="1"/>
          </p:cNvSpPr>
          <p:nvPr>
            <p:ph idx="1"/>
          </p:nvPr>
        </p:nvSpPr>
        <p:spPr/>
        <p:txBody>
          <a:bodyPr>
            <a:normAutofit/>
          </a:bodyPr>
          <a:lstStyle/>
          <a:p>
            <a:pPr>
              <a:buNone/>
            </a:pPr>
            <a:r>
              <a:rPr lang="en-US" sz="2400" i="1" u="sng" dirty="0" smtClean="0"/>
              <a:t>Order of Allowance</a:t>
            </a:r>
            <a:r>
              <a:rPr lang="en-US" sz="2400" dirty="0" smtClean="0"/>
              <a:t>, Form 62A1092</a:t>
            </a:r>
          </a:p>
          <a:p>
            <a:r>
              <a:rPr lang="en-US" sz="2000" dirty="0" smtClean="0"/>
              <a:t>The county clerk shall certify to the county judge/executive the number of days during which the board was in session, and the court shall enter this fact of record along with the amount due the board members for their services. On a presentation of a copy of the order, the Finance and Administration Cabinet shall draw a warrant on the State Treasurer in favor of the board members and clerk for the amount due for their services.  </a:t>
            </a:r>
            <a:endParaRPr lang="en-US" sz="2400" dirty="0" smtClean="0"/>
          </a:p>
          <a:p>
            <a:pPr lvl="4">
              <a:buNone/>
            </a:pPr>
            <a:r>
              <a:rPr lang="en-US" sz="2400" dirty="0" smtClean="0"/>
              <a:t>					-KRS 133.125(3)</a:t>
            </a:r>
          </a:p>
          <a:p>
            <a:pPr lvl="6">
              <a:buFont typeface="Wingdings" pitchFamily="2" charset="2"/>
              <a:buChar char="§"/>
            </a:pPr>
            <a:endParaRPr lang="en-US" sz="800" dirty="0"/>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Compensation for the Clerk</a:t>
            </a:r>
            <a:endParaRPr lang="en-US" dirty="0"/>
          </a:p>
        </p:txBody>
      </p:sp>
      <p:sp>
        <p:nvSpPr>
          <p:cNvPr id="3" name="Content Placeholder 2"/>
          <p:cNvSpPr>
            <a:spLocks noGrp="1"/>
          </p:cNvSpPr>
          <p:nvPr>
            <p:ph idx="1"/>
          </p:nvPr>
        </p:nvSpPr>
        <p:spPr/>
        <p:txBody>
          <a:bodyPr>
            <a:normAutofit/>
          </a:bodyPr>
          <a:lstStyle/>
          <a:p>
            <a:r>
              <a:rPr lang="en-US" sz="2200" dirty="0" smtClean="0"/>
              <a:t>The county clerk and any authorized deputies serving as clerk of the board or a panel thereof shall be allowed the same compensation per day for their services as is allowed to members of the board of their county, and they shall be paid in the same manner as members of the board are paid. The county clerk and his authorized deputies shall be allowed compensation for completing and filing the record of the board in the same manner as allowed for their services while acting as clerk of the board or clerk of a panel of the board.</a:t>
            </a:r>
          </a:p>
          <a:p>
            <a:pPr>
              <a:buNone/>
            </a:pPr>
            <a:r>
              <a:rPr lang="en-US" sz="2000" i="1" dirty="0" smtClean="0"/>
              <a:t>								-KRS 133.125(4)</a:t>
            </a: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	</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For more information go to the </a:t>
            </a:r>
          </a:p>
          <a:p>
            <a:pPr>
              <a:buNone/>
            </a:pPr>
            <a:r>
              <a:rPr lang="en-US" dirty="0" smtClean="0"/>
              <a:t>	Kentucky Department of Revenue website: </a:t>
            </a:r>
            <a:r>
              <a:rPr lang="en-US" dirty="0" smtClean="0">
                <a:hlinkClick r:id="rId2"/>
              </a:rPr>
              <a:t>http://www.revenue.ky.gov</a:t>
            </a:r>
            <a:r>
              <a:rPr lang="en-US" dirty="0" smtClean="0"/>
              <a:t>  </a:t>
            </a:r>
          </a:p>
          <a:p>
            <a:pPr>
              <a:buNone/>
            </a:pPr>
            <a:endParaRPr lang="en-US" sz="3500" dirty="0" smtClean="0"/>
          </a:p>
          <a:p>
            <a:pPr algn="ctr">
              <a:buNone/>
            </a:pPr>
            <a:r>
              <a:rPr lang="en-US" sz="3900" u="sng" dirty="0" smtClean="0">
                <a:effectLst>
                  <a:outerShdw blurRad="38100" dist="38100" dir="2700000" algn="tl">
                    <a:srgbClr val="000000">
                      <a:alpha val="43137"/>
                    </a:srgbClr>
                  </a:outerShdw>
                </a:effectLst>
              </a:rPr>
              <a:t>or Contact:</a:t>
            </a:r>
          </a:p>
          <a:p>
            <a:pPr algn="ctr">
              <a:buNone/>
            </a:pPr>
            <a:r>
              <a:rPr lang="en-US" dirty="0" smtClean="0"/>
              <a:t>Tom Crawford at 502-564-7179</a:t>
            </a:r>
          </a:p>
          <a:p>
            <a:pPr algn="ctr">
              <a:buNone/>
            </a:pPr>
            <a:r>
              <a:rPr lang="en-US" dirty="0" smtClean="0"/>
              <a:t>Melissa Klink at 502-564-7191</a:t>
            </a:r>
          </a:p>
          <a:p>
            <a:pPr algn="ctr">
              <a:buNone/>
            </a:pPr>
            <a:r>
              <a:rPr lang="en-US" dirty="0" smtClean="0"/>
              <a:t>Maurette Harris at 502-564-7230</a:t>
            </a:r>
          </a:p>
          <a:p>
            <a:endParaRPr lang="en-US" dirty="0"/>
          </a:p>
        </p:txBody>
      </p:sp>
    </p:spTree>
    <p:extLst>
      <p:ext uri="{BB962C8B-B14F-4D97-AF65-F5344CB8AC3E}">
        <p14:creationId xmlns:p14="http://schemas.microsoft.com/office/powerpoint/2010/main" val="1877664866"/>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2" name="Picture 4"/>
          <p:cNvPicPr>
            <a:picLocks noChangeAspect="1" noChangeArrowheads="1"/>
          </p:cNvPicPr>
          <p:nvPr/>
        </p:nvPicPr>
        <p:blipFill>
          <a:blip r:embed="rId2" cstate="print"/>
          <a:srcRect l="2854" t="1014" r="2973" b="14808"/>
          <a:stretch>
            <a:fillRect/>
          </a:stretch>
        </p:blipFill>
        <p:spPr bwMode="auto">
          <a:xfrm>
            <a:off x="2057400" y="-1"/>
            <a:ext cx="5181600" cy="6858001"/>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2" name="Picture 4"/>
          <p:cNvPicPr>
            <a:picLocks noChangeAspect="1" noChangeArrowheads="1"/>
          </p:cNvPicPr>
          <p:nvPr/>
        </p:nvPicPr>
        <p:blipFill>
          <a:blip r:embed="rId2" cstate="print"/>
          <a:srcRect l="5473" t="5715" r="6956" b="9698"/>
          <a:stretch>
            <a:fillRect/>
          </a:stretch>
        </p:blipFill>
        <p:spPr bwMode="auto">
          <a:xfrm>
            <a:off x="1981200" y="-1"/>
            <a:ext cx="5181600" cy="6872287"/>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r>
              <a:rPr lang="en-US" dirty="0" smtClean="0"/>
              <a:t>county clerk responsibilities</a:t>
            </a:r>
            <a:endParaRPr lang="en-US" dirty="0"/>
          </a:p>
        </p:txBody>
      </p:sp>
      <p:sp>
        <p:nvSpPr>
          <p:cNvPr id="3" name="Content Placeholder 2"/>
          <p:cNvSpPr>
            <a:spLocks noGrp="1"/>
          </p:cNvSpPr>
          <p:nvPr>
            <p:ph idx="1"/>
          </p:nvPr>
        </p:nvSpPr>
        <p:spPr/>
        <p:txBody>
          <a:bodyPr>
            <a:normAutofit/>
          </a:bodyPr>
          <a:lstStyle/>
          <a:p>
            <a:r>
              <a:rPr lang="en-US" dirty="0" smtClean="0"/>
              <a:t>Must submit or arrange to submit to DOR a list of all certificates of delinquency received from the Sheriff</a:t>
            </a:r>
          </a:p>
          <a:p>
            <a:pPr lvl="1"/>
            <a:r>
              <a:rPr lang="en-US" dirty="0" smtClean="0"/>
              <a:t>This list must be submitted by May 15 each year</a:t>
            </a:r>
          </a:p>
          <a:p>
            <a:pPr lvl="1"/>
            <a:r>
              <a:rPr lang="en-US" dirty="0" smtClean="0"/>
              <a:t>This list shall include the property owner name, property address and parcel number or lot number if available</a:t>
            </a:r>
          </a:p>
          <a:p>
            <a:pPr lvl="1"/>
            <a:r>
              <a:rPr lang="en-US" dirty="0" smtClean="0"/>
              <a:t>Tax bill number should be included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r>
              <a:rPr lang="en-US" dirty="0" smtClean="0"/>
              <a:t>County Clerk Responsibilities</a:t>
            </a:r>
            <a:endParaRPr lang="en-US" dirty="0"/>
          </a:p>
        </p:txBody>
      </p:sp>
      <p:sp>
        <p:nvSpPr>
          <p:cNvPr id="3" name="Content Placeholder 2"/>
          <p:cNvSpPr>
            <a:spLocks noGrp="1"/>
          </p:cNvSpPr>
          <p:nvPr>
            <p:ph idx="1"/>
          </p:nvPr>
        </p:nvSpPr>
        <p:spPr/>
        <p:txBody>
          <a:bodyPr/>
          <a:lstStyle/>
          <a:p>
            <a:r>
              <a:rPr lang="en-US" dirty="0" smtClean="0"/>
              <a:t>By June 1 of each year the DOR will publish each county’s list on its website:</a:t>
            </a:r>
          </a:p>
          <a:p>
            <a:pPr lvl="1"/>
            <a:r>
              <a:rPr lang="en-US" dirty="0" smtClean="0">
                <a:hlinkClick r:id="rId2"/>
              </a:rPr>
              <a:t>www.revenue.ky.gov/property+tax/</a:t>
            </a:r>
            <a:endParaRPr lang="en-US" dirty="0" smtClean="0"/>
          </a:p>
          <a:p>
            <a:r>
              <a:rPr lang="en-US" dirty="0" smtClean="0"/>
              <a:t>DOR and County Clerk shall be held harmless regarding the content or any omission relating to the information provided</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2800" dirty="0" smtClean="0"/>
              <a:t>County Clerk Responsibilities</a:t>
            </a:r>
            <a:endParaRPr lang="en-US" sz="2800" dirty="0"/>
          </a:p>
        </p:txBody>
      </p:sp>
      <p:sp>
        <p:nvSpPr>
          <p:cNvPr id="3" name="Content Placeholder 2"/>
          <p:cNvSpPr>
            <a:spLocks noGrp="1"/>
          </p:cNvSpPr>
          <p:nvPr>
            <p:ph idx="1"/>
          </p:nvPr>
        </p:nvSpPr>
        <p:spPr>
          <a:xfrm>
            <a:off x="228600" y="1981200"/>
            <a:ext cx="8686800" cy="4572000"/>
          </a:xfrm>
        </p:spPr>
        <p:txBody>
          <a:bodyPr>
            <a:normAutofit fontScale="92500" lnSpcReduction="10000"/>
          </a:bodyPr>
          <a:lstStyle/>
          <a:p>
            <a:pPr>
              <a:defRPr/>
            </a:pPr>
            <a:r>
              <a:rPr lang="en-US" sz="2400" dirty="0" smtClean="0"/>
              <a:t>Beginning 90 days after the delinquent tax bills are transferred from the sheriff’s office to the county clerk’s office, there is an initial 45 day time period during which the tax sale must be held</a:t>
            </a:r>
          </a:p>
          <a:p>
            <a:pPr>
              <a:defRPr/>
            </a:pPr>
            <a:endParaRPr lang="en-US" sz="2400" dirty="0" smtClean="0"/>
          </a:p>
          <a:p>
            <a:pPr>
              <a:defRPr/>
            </a:pPr>
            <a:r>
              <a:rPr lang="en-US" sz="2400" dirty="0" smtClean="0"/>
              <a:t>In counties on a normal collection schedule, the delinquent tax bills will be transferred to the county clerk’s office at the close of business on April 15</a:t>
            </a:r>
            <a:r>
              <a:rPr lang="en-US" sz="2400" baseline="30000" dirty="0" smtClean="0"/>
              <a:t>th</a:t>
            </a:r>
            <a:r>
              <a:rPr lang="en-US" sz="2400" dirty="0" smtClean="0"/>
              <a:t>. This means that the tax sale will need to be scheduled between July 14</a:t>
            </a:r>
            <a:r>
              <a:rPr lang="en-US" sz="2400" baseline="30000" dirty="0" smtClean="0"/>
              <a:t>th</a:t>
            </a:r>
            <a:r>
              <a:rPr lang="en-US" sz="2400" dirty="0" smtClean="0"/>
              <a:t> and August 28</a:t>
            </a:r>
            <a:r>
              <a:rPr lang="en-US" sz="2400" baseline="30000" dirty="0" smtClean="0"/>
              <a:t>th</a:t>
            </a:r>
            <a:r>
              <a:rPr lang="en-US" sz="2400" dirty="0" smtClean="0"/>
              <a:t> </a:t>
            </a:r>
          </a:p>
          <a:p>
            <a:pPr>
              <a:buNone/>
              <a:defRPr/>
            </a:pPr>
            <a:endParaRPr lang="en-US" sz="2400" dirty="0" smtClean="0"/>
          </a:p>
          <a:p>
            <a:pPr>
              <a:defRPr/>
            </a:pPr>
            <a:r>
              <a:rPr lang="en-US" sz="2400" dirty="0" smtClean="0"/>
              <a:t>County clerks who have delinquent oil and gas or </a:t>
            </a:r>
            <a:r>
              <a:rPr lang="en-US" sz="2400" dirty="0" err="1" smtClean="0"/>
              <a:t>unmined</a:t>
            </a:r>
            <a:r>
              <a:rPr lang="en-US" sz="2400" dirty="0" smtClean="0"/>
              <a:t> mineral tax bill have up to an additional 60 days to schedule their tax sale since these are typically on a delayed schedule.  The additional time means the tax sale can be scheduled as late as October 27</a:t>
            </a:r>
          </a:p>
          <a:p>
            <a:pPr>
              <a:lnSpc>
                <a:spcPct val="90000"/>
              </a:lnSpc>
              <a:buNone/>
              <a:defRPr/>
            </a:pPr>
            <a:endParaRPr lang="en-US" sz="3600" dirty="0" smtClean="0"/>
          </a:p>
        </p:txBody>
      </p:sp>
      <p:sp>
        <p:nvSpPr>
          <p:cNvPr id="4" name="Content Placeholder 2"/>
          <p:cNvSpPr txBox="1">
            <a:spLocks/>
          </p:cNvSpPr>
          <p:nvPr/>
        </p:nvSpPr>
        <p:spPr>
          <a:xfrm>
            <a:off x="457200" y="1295400"/>
            <a:ext cx="8229600" cy="762000"/>
          </a:xfrm>
          <a:prstGeom prst="rect">
            <a:avLst/>
          </a:prstGeom>
        </p:spPr>
        <p:txBody>
          <a:bodyPr vert="horz">
            <a:norm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US"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n-lt"/>
                <a:ea typeface="+mn-ea"/>
                <a:cs typeface="+mn-cs"/>
              </a:rPr>
              <a:t>Establishment of a</a:t>
            </a:r>
            <a:r>
              <a:rPr kumimoji="0" lang="en-US" sz="3200" b="1" i="0" u="none" strike="noStrike" kern="1200" cap="none" spc="0" normalizeH="0" noProof="0" dirty="0" smtClean="0">
                <a:ln>
                  <a:noFill/>
                </a:ln>
                <a:solidFill>
                  <a:schemeClr val="tx2"/>
                </a:solidFill>
                <a:effectLst>
                  <a:outerShdw blurRad="38100" dist="38100" dir="2700000" algn="tl">
                    <a:srgbClr val="000000">
                      <a:alpha val="43137"/>
                    </a:srgbClr>
                  </a:outerShdw>
                </a:effectLst>
                <a:uLnTx/>
                <a:uFillTx/>
                <a:latin typeface="+mn-lt"/>
                <a:ea typeface="+mn-ea"/>
                <a:cs typeface="+mn-cs"/>
              </a:rPr>
              <a:t> Tax Sale Date</a:t>
            </a:r>
            <a:endParaRPr kumimoji="0" lang="en-US"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68B4130E2B2CC64F9D3DB6C5022964C7" ma:contentTypeVersion="1" ma:contentTypeDescription="Upload an image." ma:contentTypeScope="" ma:versionID="37af6ebccf178ed2d19d258cb5699581">
  <xsd:schema xmlns:xsd="http://www.w3.org/2001/XMLSchema" xmlns:xs="http://www.w3.org/2001/XMLSchema" xmlns:p="http://schemas.microsoft.com/office/2006/metadata/properties" xmlns:ns1="http://schemas.microsoft.com/sharepoint/v3" xmlns:ns2="5B650B4E-A193-46C5-8C7D-9610CBF622AC" xmlns:ns3="http://schemas.microsoft.com/sharepoint/v3/fields" targetNamespace="http://schemas.microsoft.com/office/2006/metadata/properties" ma:root="true" ma:fieldsID="d2d0244243dc18e01c064402a530d1ba" ns1:_="" ns2:_="" ns3:_="">
    <xsd:import namespace="http://schemas.microsoft.com/sharepoint/v3"/>
    <xsd:import namespace="5B650B4E-A193-46C5-8C7D-9610CBF622AC"/>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650B4E-A193-46C5-8C7D-9610CBF622AC"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wic_System_Copyright xmlns="http://schemas.microsoft.com/sharepoint/v3/fields" xsi:nil="true"/>
    <ImageCreateDate xmlns="5B650B4E-A193-46C5-8C7D-9610CBF622AC" xsi:nil="true"/>
  </documentManagement>
</p:properties>
</file>

<file path=customXml/itemProps1.xml><?xml version="1.0" encoding="utf-8"?>
<ds:datastoreItem xmlns:ds="http://schemas.openxmlformats.org/officeDocument/2006/customXml" ds:itemID="{7806C6C1-EF9D-41E8-B77B-F22577499F8F}"/>
</file>

<file path=customXml/itemProps2.xml><?xml version="1.0" encoding="utf-8"?>
<ds:datastoreItem xmlns:ds="http://schemas.openxmlformats.org/officeDocument/2006/customXml" ds:itemID="{94581269-EFF2-4509-972F-38C9883BD4F7}"/>
</file>

<file path=customXml/itemProps3.xml><?xml version="1.0" encoding="utf-8"?>
<ds:datastoreItem xmlns:ds="http://schemas.openxmlformats.org/officeDocument/2006/customXml" ds:itemID="{00065BB3-EB3F-4B4E-A5B3-70736054749A}"/>
</file>

<file path=docProps/app.xml><?xml version="1.0" encoding="utf-8"?>
<Properties xmlns="http://schemas.openxmlformats.org/officeDocument/2006/extended-properties" xmlns:vt="http://schemas.openxmlformats.org/officeDocument/2006/docPropsVTypes">
  <Template>Trek</Template>
  <TotalTime>1038</TotalTime>
  <Words>3067</Words>
  <Application>Microsoft Office PowerPoint</Application>
  <PresentationFormat>On-screen Show (4:3)</PresentationFormat>
  <Paragraphs>260</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Calibri</vt:lpstr>
      <vt:lpstr>Franklin Gothic Book</vt:lpstr>
      <vt:lpstr>Franklin Gothic Medium</vt:lpstr>
      <vt:lpstr>Times New Roman</vt:lpstr>
      <vt:lpstr>Wingdings</vt:lpstr>
      <vt:lpstr>Wingdings 2</vt:lpstr>
      <vt:lpstr>Trek</vt:lpstr>
      <vt:lpstr>SALE OF DELINQUENT PROPERTY TAX BILLS IN KENTUCKY</vt:lpstr>
      <vt:lpstr>Property Tax Calendar</vt:lpstr>
      <vt:lpstr>County Clerk Responsibilities</vt:lpstr>
      <vt:lpstr>County Clerk Responsibilities</vt:lpstr>
      <vt:lpstr>PowerPoint Presentation</vt:lpstr>
      <vt:lpstr>PowerPoint Presentation</vt:lpstr>
      <vt:lpstr>county clerk responsibilities</vt:lpstr>
      <vt:lpstr>County Clerk Responsibilities</vt:lpstr>
      <vt:lpstr>County Clerk Responsibilities</vt:lpstr>
      <vt:lpstr>County Clerk Responsibilities</vt:lpstr>
      <vt:lpstr>County Clerk Responsibilities</vt:lpstr>
      <vt:lpstr>County Clerk Responsibilities</vt:lpstr>
      <vt:lpstr>County Clerk Responsibilities</vt:lpstr>
      <vt:lpstr>PowerPoint Presentation</vt:lpstr>
      <vt:lpstr>County Clerk Responsibilities</vt:lpstr>
      <vt:lpstr>County Clerk Responsibilities</vt:lpstr>
      <vt:lpstr>Recovering Advertising Costs</vt:lpstr>
      <vt:lpstr>Recovering Advertising Costs</vt:lpstr>
      <vt:lpstr>Recovering Advertising Costs</vt:lpstr>
      <vt:lpstr>State Registration</vt:lpstr>
      <vt:lpstr>State Registration</vt:lpstr>
      <vt:lpstr>county Registration</vt:lpstr>
      <vt:lpstr>county Registration</vt:lpstr>
      <vt:lpstr>county Registration</vt:lpstr>
      <vt:lpstr>county Registration</vt:lpstr>
      <vt:lpstr>county Registration</vt:lpstr>
      <vt:lpstr>county Registration</vt:lpstr>
      <vt:lpstr>Purchase Process for Third Party Purchasers With Prior Year Certificates</vt:lpstr>
      <vt:lpstr>county Registration</vt:lpstr>
      <vt:lpstr>county Registration</vt:lpstr>
      <vt:lpstr>county Registration</vt:lpstr>
      <vt:lpstr>county Registration</vt:lpstr>
      <vt:lpstr>PowerPoint Presentation</vt:lpstr>
      <vt:lpstr>Tax Sale Procedures</vt:lpstr>
      <vt:lpstr>Tax Sale Procedures</vt:lpstr>
      <vt:lpstr>Tax Sale Procedures</vt:lpstr>
      <vt:lpstr>Tax Sale Procedures</vt:lpstr>
      <vt:lpstr>Tax Sale Procedures</vt:lpstr>
      <vt:lpstr>County Clerks and the Local Board of Assessment Appeals</vt:lpstr>
      <vt:lpstr>Summary of Appeals Process</vt:lpstr>
      <vt:lpstr>Clerk’s Duties</vt:lpstr>
      <vt:lpstr>Clerk’s Duties</vt:lpstr>
      <vt:lpstr>Clerk’s Duties</vt:lpstr>
      <vt:lpstr>Clerk’s Duties</vt:lpstr>
      <vt:lpstr>Clerk’s Duties</vt:lpstr>
      <vt:lpstr>Compensation for the Clerk</vt:lpstr>
      <vt:lpstr>Contact information </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 OF DELINQUENT PROPERTY TAX BILLS IN KENTUCKY</dc:title>
  <dc:creator>rev4701</dc:creator>
  <cp:lastModifiedBy>Klink, Melissa R (DOR)</cp:lastModifiedBy>
  <cp:revision>121</cp:revision>
  <dcterms:created xsi:type="dcterms:W3CDTF">2011-06-09T17:23:53Z</dcterms:created>
  <dcterms:modified xsi:type="dcterms:W3CDTF">2021-04-14T18:28:40Z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0x0101009148F5A04DDD49CBA7127AADA5FB792B00AADE34325A8B49CDA8BB4DB53328F2140068B4130E2B2CC64F9D3DB6C5022964C7</vt:lpwstr>
  </property>
</Properties>
</file>