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23"/>
  </p:notesMasterIdLst>
  <p:sldIdLst>
    <p:sldId id="256" r:id="rId2"/>
    <p:sldId id="258" r:id="rId3"/>
    <p:sldId id="270" r:id="rId4"/>
    <p:sldId id="259" r:id="rId5"/>
    <p:sldId id="260" r:id="rId6"/>
    <p:sldId id="261" r:id="rId7"/>
    <p:sldId id="263" r:id="rId8"/>
    <p:sldId id="264" r:id="rId9"/>
    <p:sldId id="265" r:id="rId10"/>
    <p:sldId id="266" r:id="rId11"/>
    <p:sldId id="268" r:id="rId12"/>
    <p:sldId id="267" r:id="rId13"/>
    <p:sldId id="277" r:id="rId14"/>
    <p:sldId id="278" r:id="rId15"/>
    <p:sldId id="279" r:id="rId16"/>
    <p:sldId id="283" r:id="rId17"/>
    <p:sldId id="280" r:id="rId18"/>
    <p:sldId id="282" r:id="rId19"/>
    <p:sldId id="284" r:id="rId20"/>
    <p:sldId id="285" r:id="rId21"/>
    <p:sldId id="269"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B4AB759-B505-4753-98D2-FA848939C38F}" type="datetimeFigureOut">
              <a:rPr lang="en-US" smtClean="0"/>
              <a:t>11/17/2019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F486E76-A305-4E5C-A707-CAAB93E68EBA}" type="slidenum">
              <a:rPr lang="en-US" smtClean="0"/>
              <a:t>‹#›</a:t>
            </a:fld>
            <a:endParaRPr lang="en-US"/>
          </a:p>
        </p:txBody>
      </p:sp>
    </p:spTree>
    <p:extLst>
      <p:ext uri="{BB962C8B-B14F-4D97-AF65-F5344CB8AC3E}">
        <p14:creationId xmlns:p14="http://schemas.microsoft.com/office/powerpoint/2010/main" val="363300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52DB8A6-0DA7-40C4-853F-20E3931A457E}" type="slidenum">
              <a:rPr lang="en-US" smtClean="0"/>
              <a:t>‹#›</a:t>
            </a:fld>
            <a:endParaRPr lang="en-US"/>
          </a:p>
        </p:txBody>
      </p:sp>
    </p:spTree>
    <p:extLst>
      <p:ext uri="{BB962C8B-B14F-4D97-AF65-F5344CB8AC3E}">
        <p14:creationId xmlns:p14="http://schemas.microsoft.com/office/powerpoint/2010/main" val="87047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8A6788-DDF1-4EBC-B3F3-41EA29B1BF0A}"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401432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109593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430587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64135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8A6788-DDF1-4EBC-B3F3-41EA29B1BF0A}"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5736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8A6788-DDF1-4EBC-B3F3-41EA29B1BF0A}"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80686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143158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10665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153556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8A6788-DDF1-4EBC-B3F3-41EA29B1BF0A}"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76036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8A6788-DDF1-4EBC-B3F3-41EA29B1BF0A}"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8500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8A6788-DDF1-4EBC-B3F3-41EA29B1BF0A}"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348179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8A6788-DDF1-4EBC-B3F3-41EA29B1BF0A}"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653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A6788-DDF1-4EBC-B3F3-41EA29B1BF0A}"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83164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8A6788-DDF1-4EBC-B3F3-41EA29B1BF0A}"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185021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8A6788-DDF1-4EBC-B3F3-41EA29B1BF0A}"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DB8A6-0DA7-40C4-853F-20E3931A457E}" type="slidenum">
              <a:rPr lang="en-US" smtClean="0"/>
              <a:t>‹#›</a:t>
            </a:fld>
            <a:endParaRPr lang="en-US"/>
          </a:p>
        </p:txBody>
      </p:sp>
    </p:spTree>
    <p:extLst>
      <p:ext uri="{BB962C8B-B14F-4D97-AF65-F5344CB8AC3E}">
        <p14:creationId xmlns:p14="http://schemas.microsoft.com/office/powerpoint/2010/main" val="298118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98A6788-DDF1-4EBC-B3F3-41EA29B1BF0A}" type="datetimeFigureOut">
              <a:rPr lang="en-US" smtClean="0"/>
              <a:t>11/17/2019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52DB8A6-0DA7-40C4-853F-20E3931A457E}" type="slidenum">
              <a:rPr lang="en-US" smtClean="0"/>
              <a:t>‹#›</a:t>
            </a:fld>
            <a:endParaRPr lang="en-US"/>
          </a:p>
        </p:txBody>
      </p:sp>
    </p:spTree>
    <p:extLst>
      <p:ext uri="{BB962C8B-B14F-4D97-AF65-F5344CB8AC3E}">
        <p14:creationId xmlns:p14="http://schemas.microsoft.com/office/powerpoint/2010/main" val="41042437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revenue.ky.gov/Pages/index.aspx"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369" y="1658299"/>
            <a:ext cx="8825658" cy="2677648"/>
          </a:xfrm>
        </p:spPr>
        <p:txBody>
          <a:bodyPr/>
          <a:lstStyle/>
          <a:p>
            <a:pPr algn="ctr"/>
            <a:r>
              <a:rPr lang="en-US" b="1" dirty="0" smtClean="0"/>
              <a:t>Monthly Ad Valorem Report &amp; ACH payment</a:t>
            </a:r>
            <a:endParaRPr lang="en-US" b="1" dirty="0"/>
          </a:p>
        </p:txBody>
      </p:sp>
      <p:sp>
        <p:nvSpPr>
          <p:cNvPr id="3" name="Rectangle 2"/>
          <p:cNvSpPr/>
          <p:nvPr/>
        </p:nvSpPr>
        <p:spPr>
          <a:xfrm>
            <a:off x="1033434" y="5345845"/>
            <a:ext cx="10096275" cy="369332"/>
          </a:xfrm>
          <a:prstGeom prst="rect">
            <a:avLst/>
          </a:prstGeom>
        </p:spPr>
        <p:txBody>
          <a:bodyPr wrap="square">
            <a:spAutoFit/>
          </a:bodyPr>
          <a:lstStyle/>
          <a:p>
            <a:pPr lvl="0" algn="ctr" defTabSz="914400">
              <a:defRPr/>
            </a:pPr>
            <a:r>
              <a:rPr lang="en-US" dirty="0">
                <a:solidFill>
                  <a:schemeClr val="bg1"/>
                </a:solidFill>
                <a:latin typeface="Franklin Gothic Demi" panose="020B0703020102020204" pitchFamily="34" charset="0"/>
              </a:rPr>
              <a:t>Kentucky Department of Revenue </a:t>
            </a:r>
            <a:r>
              <a:rPr lang="en-US" dirty="0">
                <a:solidFill>
                  <a:schemeClr val="bg1"/>
                </a:solidFill>
                <a:latin typeface="Franklin Gothic Demi" panose="020B0703020102020204" pitchFamily="34" charset="0"/>
                <a:sym typeface="Wingdings" panose="05000000000000000000" pitchFamily="2" charset="2"/>
              </a:rPr>
              <a:t> 501 High Street, St 32  Frankfort, KY 40601 </a:t>
            </a:r>
            <a:endParaRPr lang="en-US" dirty="0">
              <a:solidFill>
                <a:schemeClr val="bg1"/>
              </a:solidFill>
              <a:latin typeface="Franklin Gothic Demi" panose="020B0703020102020204" pitchFamily="34" charset="0"/>
            </a:endParaRPr>
          </a:p>
        </p:txBody>
      </p:sp>
      <p:sp>
        <p:nvSpPr>
          <p:cNvPr id="4" name="TextBox 3"/>
          <p:cNvSpPr txBox="1"/>
          <p:nvPr/>
        </p:nvSpPr>
        <p:spPr>
          <a:xfrm>
            <a:off x="4400550" y="4656230"/>
            <a:ext cx="2671763" cy="369332"/>
          </a:xfrm>
          <a:prstGeom prst="rect">
            <a:avLst/>
          </a:prstGeom>
          <a:noFill/>
        </p:spPr>
        <p:txBody>
          <a:bodyPr wrap="square" rtlCol="0">
            <a:spAutoFit/>
          </a:bodyPr>
          <a:lstStyle/>
          <a:p>
            <a:pPr algn="ctr"/>
            <a:r>
              <a:rPr lang="en-US" b="1" dirty="0" smtClean="0">
                <a:solidFill>
                  <a:schemeClr val="bg1"/>
                </a:solidFill>
              </a:rPr>
              <a:t>November 20, 2019</a:t>
            </a:r>
          </a:p>
        </p:txBody>
      </p:sp>
    </p:spTree>
    <p:extLst>
      <p:ext uri="{BB962C8B-B14F-4D97-AF65-F5344CB8AC3E}">
        <p14:creationId xmlns:p14="http://schemas.microsoft.com/office/powerpoint/2010/main" val="253078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325" y="662152"/>
            <a:ext cx="8713076" cy="584775"/>
          </a:xfrm>
          <a:prstGeom prst="rect">
            <a:avLst/>
          </a:prstGeom>
          <a:noFill/>
        </p:spPr>
        <p:txBody>
          <a:bodyPr wrap="square" rtlCol="0">
            <a:spAutoFit/>
          </a:bodyPr>
          <a:lstStyle/>
          <a:p>
            <a:pPr algn="ctr"/>
            <a:r>
              <a:rPr lang="en-US" sz="3200" b="1" dirty="0" smtClean="0">
                <a:solidFill>
                  <a:schemeClr val="bg1"/>
                </a:solidFill>
              </a:rPr>
              <a:t>Finalizing ACH Payment</a:t>
            </a:r>
            <a:endParaRPr lang="en-US" sz="3200" b="1" dirty="0">
              <a:solidFill>
                <a:schemeClr val="bg1"/>
              </a:solidFill>
            </a:endParaRPr>
          </a:p>
        </p:txBody>
      </p:sp>
      <p:pic>
        <p:nvPicPr>
          <p:cNvPr id="5" name="Picture 4"/>
          <p:cNvPicPr>
            <a:picLocks noChangeAspect="1"/>
          </p:cNvPicPr>
          <p:nvPr/>
        </p:nvPicPr>
        <p:blipFill>
          <a:blip r:embed="rId2"/>
          <a:stretch>
            <a:fillRect/>
          </a:stretch>
        </p:blipFill>
        <p:spPr>
          <a:xfrm>
            <a:off x="620111" y="1511354"/>
            <a:ext cx="4219575" cy="1838325"/>
          </a:xfrm>
          <a:prstGeom prst="rect">
            <a:avLst/>
          </a:prstGeom>
        </p:spPr>
      </p:pic>
      <p:pic>
        <p:nvPicPr>
          <p:cNvPr id="6" name="Picture 5"/>
          <p:cNvPicPr>
            <a:picLocks noChangeAspect="1"/>
          </p:cNvPicPr>
          <p:nvPr/>
        </p:nvPicPr>
        <p:blipFill>
          <a:blip r:embed="rId3"/>
          <a:stretch>
            <a:fillRect/>
          </a:stretch>
        </p:blipFill>
        <p:spPr>
          <a:xfrm>
            <a:off x="620111" y="3859597"/>
            <a:ext cx="8648700" cy="2228850"/>
          </a:xfrm>
          <a:prstGeom prst="rect">
            <a:avLst/>
          </a:prstGeom>
        </p:spPr>
      </p:pic>
      <p:sp>
        <p:nvSpPr>
          <p:cNvPr id="7" name="TextBox 6"/>
          <p:cNvSpPr txBox="1"/>
          <p:nvPr/>
        </p:nvSpPr>
        <p:spPr>
          <a:xfrm>
            <a:off x="5428592" y="1922684"/>
            <a:ext cx="4151587" cy="1384995"/>
          </a:xfrm>
          <a:prstGeom prst="rect">
            <a:avLst/>
          </a:prstGeom>
          <a:noFill/>
        </p:spPr>
        <p:txBody>
          <a:bodyPr wrap="square" rtlCol="0">
            <a:spAutoFit/>
          </a:bodyPr>
          <a:lstStyle/>
          <a:p>
            <a:pPr algn="ctr"/>
            <a:r>
              <a:rPr lang="en-US" sz="2800" dirty="0" smtClean="0">
                <a:solidFill>
                  <a:srgbClr val="FFFF00"/>
                </a:solidFill>
              </a:rPr>
              <a:t>Both State and Out of County payments will appear in your cart.</a:t>
            </a:r>
            <a:endParaRPr lang="en-US" sz="2800" dirty="0">
              <a:solidFill>
                <a:srgbClr val="FFFF00"/>
              </a:solidFill>
            </a:endParaRPr>
          </a:p>
        </p:txBody>
      </p:sp>
      <p:sp>
        <p:nvSpPr>
          <p:cNvPr id="8" name="Right Arrow 7"/>
          <p:cNvSpPr/>
          <p:nvPr/>
        </p:nvSpPr>
        <p:spPr>
          <a:xfrm rot="10800000">
            <a:off x="2540712" y="4484032"/>
            <a:ext cx="654433" cy="189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1473912" y="5769278"/>
            <a:ext cx="654433" cy="189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89131" y="4393959"/>
            <a:ext cx="4897821" cy="369332"/>
          </a:xfrm>
          <a:prstGeom prst="rect">
            <a:avLst/>
          </a:prstGeom>
          <a:noFill/>
        </p:spPr>
        <p:txBody>
          <a:bodyPr wrap="square" rtlCol="0">
            <a:spAutoFit/>
          </a:bodyPr>
          <a:lstStyle/>
          <a:p>
            <a:r>
              <a:rPr lang="en-US" b="1" dirty="0" smtClean="0">
                <a:solidFill>
                  <a:srgbClr val="FF0000"/>
                </a:solidFill>
              </a:rPr>
              <a:t>Select the bank account you wish to use</a:t>
            </a:r>
            <a:endParaRPr lang="en-US" b="1" dirty="0">
              <a:solidFill>
                <a:srgbClr val="FF0000"/>
              </a:solidFill>
            </a:endParaRPr>
          </a:p>
        </p:txBody>
      </p:sp>
      <p:sp>
        <p:nvSpPr>
          <p:cNvPr id="11" name="TextBox 10"/>
          <p:cNvSpPr txBox="1"/>
          <p:nvPr/>
        </p:nvSpPr>
        <p:spPr>
          <a:xfrm>
            <a:off x="2540711" y="5623034"/>
            <a:ext cx="4963675" cy="369332"/>
          </a:xfrm>
          <a:prstGeom prst="rect">
            <a:avLst/>
          </a:prstGeom>
          <a:noFill/>
        </p:spPr>
        <p:txBody>
          <a:bodyPr wrap="square" rtlCol="0">
            <a:spAutoFit/>
          </a:bodyPr>
          <a:lstStyle/>
          <a:p>
            <a:r>
              <a:rPr lang="en-US" b="1" dirty="0" smtClean="0">
                <a:solidFill>
                  <a:srgbClr val="FF0000"/>
                </a:solidFill>
              </a:rPr>
              <a:t>Click the ‘Pay’ button to submit payment </a:t>
            </a:r>
            <a:endParaRPr lang="en-US" b="1" dirty="0">
              <a:solidFill>
                <a:srgbClr val="FF0000"/>
              </a:solidFill>
            </a:endParaRPr>
          </a:p>
        </p:txBody>
      </p:sp>
    </p:spTree>
    <p:extLst>
      <p:ext uri="{BB962C8B-B14F-4D97-AF65-F5344CB8AC3E}">
        <p14:creationId xmlns:p14="http://schemas.microsoft.com/office/powerpoint/2010/main" val="229496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1049" y="714703"/>
            <a:ext cx="7367751" cy="584775"/>
          </a:xfrm>
          <a:prstGeom prst="rect">
            <a:avLst/>
          </a:prstGeom>
          <a:noFill/>
        </p:spPr>
        <p:txBody>
          <a:bodyPr wrap="square" rtlCol="0">
            <a:spAutoFit/>
          </a:bodyPr>
          <a:lstStyle/>
          <a:p>
            <a:pPr algn="ctr"/>
            <a:r>
              <a:rPr lang="en-US" sz="3200" b="1" dirty="0" smtClean="0">
                <a:solidFill>
                  <a:schemeClr val="bg1"/>
                </a:solidFill>
              </a:rPr>
              <a:t>Payment Confirmation</a:t>
            </a:r>
            <a:endParaRPr lang="en-US" sz="3200" b="1" dirty="0">
              <a:solidFill>
                <a:schemeClr val="bg1"/>
              </a:solidFill>
            </a:endParaRPr>
          </a:p>
        </p:txBody>
      </p:sp>
      <p:pic>
        <p:nvPicPr>
          <p:cNvPr id="5" name="Picture 4"/>
          <p:cNvPicPr>
            <a:picLocks noChangeAspect="1"/>
          </p:cNvPicPr>
          <p:nvPr/>
        </p:nvPicPr>
        <p:blipFill>
          <a:blip r:embed="rId2"/>
          <a:stretch>
            <a:fillRect/>
          </a:stretch>
        </p:blipFill>
        <p:spPr>
          <a:xfrm>
            <a:off x="3100552" y="1822460"/>
            <a:ext cx="5612524" cy="3472750"/>
          </a:xfrm>
          <a:prstGeom prst="rect">
            <a:avLst/>
          </a:prstGeom>
        </p:spPr>
      </p:pic>
      <p:sp>
        <p:nvSpPr>
          <p:cNvPr id="6" name="Right Arrow 5"/>
          <p:cNvSpPr/>
          <p:nvPr/>
        </p:nvSpPr>
        <p:spPr>
          <a:xfrm rot="10800000">
            <a:off x="4519446" y="4277710"/>
            <a:ext cx="945932" cy="2207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80690" y="4099034"/>
            <a:ext cx="2795751" cy="923330"/>
          </a:xfrm>
          <a:prstGeom prst="rect">
            <a:avLst/>
          </a:prstGeom>
          <a:noFill/>
        </p:spPr>
        <p:txBody>
          <a:bodyPr wrap="square" rtlCol="0">
            <a:spAutoFit/>
          </a:bodyPr>
          <a:lstStyle/>
          <a:p>
            <a:pPr algn="ctr"/>
            <a:r>
              <a:rPr lang="en-US" dirty="0" smtClean="0">
                <a:solidFill>
                  <a:srgbClr val="FF0000"/>
                </a:solidFill>
              </a:rPr>
              <a:t>Click here for payment details &amp; to print confirmation</a:t>
            </a:r>
            <a:endParaRPr lang="en-US" dirty="0">
              <a:solidFill>
                <a:srgbClr val="FF0000"/>
              </a:solidFill>
            </a:endParaRPr>
          </a:p>
        </p:txBody>
      </p:sp>
    </p:spTree>
    <p:extLst>
      <p:ext uri="{BB962C8B-B14F-4D97-AF65-F5344CB8AC3E}">
        <p14:creationId xmlns:p14="http://schemas.microsoft.com/office/powerpoint/2010/main" val="57022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325" y="662152"/>
            <a:ext cx="8713076" cy="584775"/>
          </a:xfrm>
          <a:prstGeom prst="rect">
            <a:avLst/>
          </a:prstGeom>
          <a:noFill/>
        </p:spPr>
        <p:txBody>
          <a:bodyPr wrap="square" rtlCol="0">
            <a:spAutoFit/>
          </a:bodyPr>
          <a:lstStyle/>
          <a:p>
            <a:pPr algn="ctr"/>
            <a:r>
              <a:rPr lang="en-US" sz="3200" dirty="0" smtClean="0">
                <a:solidFill>
                  <a:schemeClr val="bg1"/>
                </a:solidFill>
              </a:rPr>
              <a:t>Payment Confirmation</a:t>
            </a:r>
            <a:endParaRPr lang="en-US" sz="3200" dirty="0">
              <a:solidFill>
                <a:schemeClr val="bg1"/>
              </a:solidFill>
            </a:endParaRPr>
          </a:p>
        </p:txBody>
      </p:sp>
      <p:pic>
        <p:nvPicPr>
          <p:cNvPr id="5" name="Picture 4"/>
          <p:cNvPicPr>
            <a:picLocks noChangeAspect="1"/>
          </p:cNvPicPr>
          <p:nvPr/>
        </p:nvPicPr>
        <p:blipFill>
          <a:blip r:embed="rId2"/>
          <a:stretch>
            <a:fillRect/>
          </a:stretch>
        </p:blipFill>
        <p:spPr>
          <a:xfrm>
            <a:off x="1024430" y="1385971"/>
            <a:ext cx="10085005" cy="4592443"/>
          </a:xfrm>
          <a:prstGeom prst="rect">
            <a:avLst/>
          </a:prstGeom>
        </p:spPr>
      </p:pic>
    </p:spTree>
    <p:extLst>
      <p:ext uri="{BB962C8B-B14F-4D97-AF65-F5344CB8AC3E}">
        <p14:creationId xmlns:p14="http://schemas.microsoft.com/office/powerpoint/2010/main" val="423123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9749" y="1064307"/>
            <a:ext cx="7687206" cy="707886"/>
          </a:xfrm>
          <a:prstGeom prst="rect">
            <a:avLst/>
          </a:prstGeom>
        </p:spPr>
        <p:txBody>
          <a:bodyPr wrap="square">
            <a:spAutoFit/>
          </a:bodyPr>
          <a:lstStyle/>
          <a:p>
            <a:pPr algn="ctr"/>
            <a:r>
              <a:rPr lang="en-US" sz="4000" b="1" cap="small" spc="300" dirty="0">
                <a:solidFill>
                  <a:schemeClr val="bg1"/>
                </a:solidFill>
                <a:latin typeface="Century Gothic" panose="020B0502020202020204" pitchFamily="34" charset="0"/>
              </a:rPr>
              <a:t>VEHICLE TRANSACTIONS</a:t>
            </a:r>
            <a:endParaRPr lang="en-US" sz="4000" b="1" dirty="0">
              <a:latin typeface="Century Gothic" panose="020B0502020202020204" pitchFamily="34" charset="0"/>
            </a:endParaRPr>
          </a:p>
        </p:txBody>
      </p:sp>
      <p:sp>
        <p:nvSpPr>
          <p:cNvPr id="3" name="Rectangle 2"/>
          <p:cNvSpPr/>
          <p:nvPr/>
        </p:nvSpPr>
        <p:spPr>
          <a:xfrm>
            <a:off x="1144514" y="2163840"/>
            <a:ext cx="10294570" cy="1323439"/>
          </a:xfrm>
          <a:prstGeom prst="rect">
            <a:avLst/>
          </a:prstGeom>
        </p:spPr>
        <p:txBody>
          <a:bodyPr wrap="square">
            <a:spAutoFit/>
          </a:bodyPr>
          <a:lstStyle/>
          <a:p>
            <a:pPr lvl="0" algn="ctr">
              <a:spcBef>
                <a:spcPts val="1000"/>
              </a:spcBef>
              <a:buClr>
                <a:srgbClr val="B31166"/>
              </a:buClr>
              <a:buSzPct val="80000"/>
            </a:pPr>
            <a:r>
              <a:rPr lang="en-US" sz="4000" b="1" cap="all" dirty="0">
                <a:solidFill>
                  <a:prstClr val="white"/>
                </a:solidFill>
              </a:rPr>
              <a:t>Sales prior to assessment date </a:t>
            </a:r>
            <a:r>
              <a:rPr lang="en-US" sz="4000" b="1" cap="all" dirty="0" smtClean="0">
                <a:solidFill>
                  <a:prstClr val="white"/>
                </a:solidFill>
              </a:rPr>
              <a:t> </a:t>
            </a:r>
            <a:r>
              <a:rPr lang="en-US" sz="4000" b="1" cap="all" dirty="0">
                <a:solidFill>
                  <a:prstClr val="white"/>
                </a:solidFill>
              </a:rPr>
              <a:t>titling occurs after assessment date</a:t>
            </a:r>
            <a:endParaRPr lang="en-US" sz="4000" b="1" cap="all" dirty="0">
              <a:solidFill>
                <a:prstClr val="white"/>
              </a:solidFill>
              <a:latin typeface="Franklin Gothic Demi" panose="020B0703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63123" y="4110306"/>
            <a:ext cx="3355848" cy="1891481"/>
          </a:xfrm>
          <a:prstGeom prst="rect">
            <a:avLst/>
          </a:prstGeom>
        </p:spPr>
      </p:pic>
      <p:pic>
        <p:nvPicPr>
          <p:cNvPr id="7" name="Picture 6"/>
          <p:cNvPicPr>
            <a:picLocks noChangeAspect="1"/>
          </p:cNvPicPr>
          <p:nvPr/>
        </p:nvPicPr>
        <p:blipFill>
          <a:blip r:embed="rId3"/>
          <a:stretch>
            <a:fillRect/>
          </a:stretch>
        </p:blipFill>
        <p:spPr>
          <a:xfrm>
            <a:off x="6837358" y="4102784"/>
            <a:ext cx="2804625" cy="1886038"/>
          </a:xfrm>
          <a:prstGeom prst="rect">
            <a:avLst/>
          </a:prstGeom>
        </p:spPr>
      </p:pic>
    </p:spTree>
    <p:extLst>
      <p:ext uri="{BB962C8B-B14F-4D97-AF65-F5344CB8AC3E}">
        <p14:creationId xmlns:p14="http://schemas.microsoft.com/office/powerpoint/2010/main" val="421201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4425" y="-297"/>
            <a:ext cx="5883150" cy="6858594"/>
          </a:xfrm>
          <a:prstGeom prst="rect">
            <a:avLst/>
          </a:prstGeom>
        </p:spPr>
      </p:pic>
      <p:sp>
        <p:nvSpPr>
          <p:cNvPr id="3" name="Right Arrow Callout 2"/>
          <p:cNvSpPr/>
          <p:nvPr/>
        </p:nvSpPr>
        <p:spPr>
          <a:xfrm>
            <a:off x="763010" y="2616032"/>
            <a:ext cx="2676587" cy="10763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Sale Date prior to January 1</a:t>
            </a:r>
            <a:endParaRPr lang="en-US" dirty="0"/>
          </a:p>
        </p:txBody>
      </p:sp>
      <p:sp>
        <p:nvSpPr>
          <p:cNvPr id="6" name="Right Arrow Callout 5"/>
          <p:cNvSpPr/>
          <p:nvPr/>
        </p:nvSpPr>
        <p:spPr>
          <a:xfrm>
            <a:off x="763009" y="5093794"/>
            <a:ext cx="2676587" cy="10763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Attest to date prior to January 1</a:t>
            </a:r>
            <a:endParaRPr lang="en-US" dirty="0"/>
          </a:p>
        </p:txBody>
      </p:sp>
    </p:spTree>
    <p:extLst>
      <p:ext uri="{BB962C8B-B14F-4D97-AF65-F5344CB8AC3E}">
        <p14:creationId xmlns:p14="http://schemas.microsoft.com/office/powerpoint/2010/main" val="66769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957" y="1428232"/>
            <a:ext cx="10058400" cy="4798237"/>
          </a:xfrm>
          <a:prstGeom prst="rect">
            <a:avLst/>
          </a:prstGeom>
        </p:spPr>
        <p:txBody>
          <a:bodyPr wrap="square">
            <a:spAutoFit/>
          </a:bodyPr>
          <a:lstStyle/>
          <a:p>
            <a:pPr marL="338138" lvl="0" indent="-338138" defTabSz="914400">
              <a:lnSpc>
                <a:spcPct val="90000"/>
              </a:lnSpc>
              <a:spcBef>
                <a:spcPts val="1000"/>
              </a:spcBef>
              <a:buFont typeface="Arial" panose="020B0604020202020204" pitchFamily="34" charset="0"/>
              <a:buChar char="•"/>
              <a:defRPr/>
            </a:pPr>
            <a:r>
              <a:rPr lang="en-US" sz="2600" b="1" dirty="0">
                <a:solidFill>
                  <a:schemeClr val="bg1"/>
                </a:solidFill>
                <a:latin typeface="Century Gothic" panose="020B0502020202020204" pitchFamily="34" charset="0"/>
              </a:rPr>
              <a:t>These transactions can occur throughout the year but primarily in January - February</a:t>
            </a:r>
          </a:p>
          <a:p>
            <a:pPr marL="338138" lvl="0" indent="-338138" defTabSz="914400">
              <a:lnSpc>
                <a:spcPct val="90000"/>
              </a:lnSpc>
              <a:spcBef>
                <a:spcPts val="1000"/>
              </a:spcBef>
              <a:buFont typeface="Arial" panose="020B0604020202020204" pitchFamily="34" charset="0"/>
              <a:buChar char="•"/>
              <a:defRPr/>
            </a:pPr>
            <a:r>
              <a:rPr lang="en-US" sz="2600" b="1" dirty="0">
                <a:solidFill>
                  <a:schemeClr val="bg1"/>
                </a:solidFill>
                <a:latin typeface="Century Gothic" panose="020B0502020202020204" pitchFamily="34" charset="0"/>
              </a:rPr>
              <a:t>These transactions without manual intervention will not be assessed and taxes collected for the current year.</a:t>
            </a:r>
          </a:p>
          <a:p>
            <a:pPr marL="338138" lvl="0" indent="-338138" defTabSz="914400">
              <a:lnSpc>
                <a:spcPct val="90000"/>
              </a:lnSpc>
              <a:spcBef>
                <a:spcPts val="1000"/>
              </a:spcBef>
              <a:buFont typeface="Arial" panose="020B0604020202020204" pitchFamily="34" charset="0"/>
              <a:buChar char="•"/>
              <a:defRPr/>
            </a:pPr>
            <a:r>
              <a:rPr lang="en-US" sz="2600" b="1" dirty="0">
                <a:solidFill>
                  <a:schemeClr val="bg1"/>
                </a:solidFill>
                <a:latin typeface="Century Gothic" panose="020B0502020202020204" pitchFamily="34" charset="0"/>
              </a:rPr>
              <a:t>These transactions will not occur on the current year motor vehicle and boat projection reports unless segments are created prior to April 30</a:t>
            </a:r>
            <a:r>
              <a:rPr lang="en-US" sz="2600" b="1" baseline="30000" dirty="0">
                <a:solidFill>
                  <a:schemeClr val="bg1"/>
                </a:solidFill>
                <a:latin typeface="Century Gothic" panose="020B0502020202020204" pitchFamily="34" charset="0"/>
              </a:rPr>
              <a:t>th</a:t>
            </a:r>
            <a:r>
              <a:rPr lang="en-US" sz="2600" b="1" dirty="0">
                <a:solidFill>
                  <a:schemeClr val="bg1"/>
                </a:solidFill>
                <a:latin typeface="Century Gothic" panose="020B0502020202020204" pitchFamily="34" charset="0"/>
              </a:rPr>
              <a:t>.</a:t>
            </a:r>
          </a:p>
          <a:p>
            <a:pPr marL="338138" lvl="0" indent="-338138" defTabSz="914400">
              <a:lnSpc>
                <a:spcPct val="90000"/>
              </a:lnSpc>
              <a:spcBef>
                <a:spcPts val="1000"/>
              </a:spcBef>
              <a:buFont typeface="Arial" panose="020B0604020202020204" pitchFamily="34" charset="0"/>
              <a:buChar char="•"/>
              <a:defRPr/>
            </a:pPr>
            <a:r>
              <a:rPr lang="en-US" sz="2600" b="1" dirty="0">
                <a:solidFill>
                  <a:schemeClr val="bg1"/>
                </a:solidFill>
                <a:latin typeface="Century Gothic" panose="020B0502020202020204" pitchFamily="34" charset="0"/>
              </a:rPr>
              <a:t>Some counties work with the County Clerk to get them to provide copies of these VTR’s or they provide title numbers so the PVA offices can find in PODD and create the segments for the current year via F3 screen and update any segments related to trade-ins.</a:t>
            </a:r>
          </a:p>
        </p:txBody>
      </p:sp>
      <p:sp>
        <p:nvSpPr>
          <p:cNvPr id="3" name="TextBox 2"/>
          <p:cNvSpPr txBox="1"/>
          <p:nvPr/>
        </p:nvSpPr>
        <p:spPr>
          <a:xfrm>
            <a:off x="267246" y="474125"/>
            <a:ext cx="11202914" cy="461665"/>
          </a:xfrm>
          <a:prstGeom prst="rect">
            <a:avLst/>
          </a:prstGeom>
          <a:noFill/>
        </p:spPr>
        <p:txBody>
          <a:bodyPr wrap="square" rtlCol="0">
            <a:spAutoFit/>
          </a:bodyPr>
          <a:lstStyle/>
          <a:p>
            <a:pPr lvl="0" algn="ctr" defTabSz="914400">
              <a:defRPr/>
            </a:pPr>
            <a:r>
              <a:rPr lang="en-US" sz="2400" b="1" dirty="0">
                <a:solidFill>
                  <a:prstClr val="white"/>
                </a:solidFill>
                <a:latin typeface="Century Gothic" panose="020B0502020202020204" pitchFamily="34" charset="0"/>
              </a:rPr>
              <a:t>Sales </a:t>
            </a:r>
            <a:r>
              <a:rPr lang="en-US" sz="2400" b="1" dirty="0" smtClean="0">
                <a:solidFill>
                  <a:prstClr val="white"/>
                </a:solidFill>
                <a:latin typeface="Century Gothic" panose="020B0502020202020204" pitchFamily="34" charset="0"/>
              </a:rPr>
              <a:t>Prior </a:t>
            </a:r>
            <a:r>
              <a:rPr lang="en-US" sz="2400" b="1" dirty="0">
                <a:solidFill>
                  <a:prstClr val="white"/>
                </a:solidFill>
                <a:latin typeface="Century Gothic" panose="020B0502020202020204" pitchFamily="34" charset="0"/>
              </a:rPr>
              <a:t>to </a:t>
            </a:r>
            <a:r>
              <a:rPr lang="en-US" sz="2400" b="1" dirty="0" smtClean="0">
                <a:solidFill>
                  <a:prstClr val="white"/>
                </a:solidFill>
                <a:latin typeface="Century Gothic" panose="020B0502020202020204" pitchFamily="34" charset="0"/>
              </a:rPr>
              <a:t>Assessment Date -Titling Occurs After Assessment Date</a:t>
            </a:r>
            <a:endParaRPr lang="en-US" sz="24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1816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05" y="1096936"/>
            <a:ext cx="11106025" cy="5761064"/>
          </a:xfrm>
          <a:prstGeom prst="rect">
            <a:avLst/>
          </a:prstGeom>
          <a:noFill/>
        </p:spPr>
        <p:txBody>
          <a:bodyPr wrap="square" rtlCol="0">
            <a:spAutoFit/>
          </a:bodyPr>
          <a:lstStyle/>
          <a:p>
            <a:pPr marL="338138" lvl="0"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County Clerks and PVAs working together to get these transactions when the taxpayer (customer) makes application for title benefits everyone.</a:t>
            </a:r>
          </a:p>
          <a:p>
            <a:pPr marL="795338" lvl="1"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Confuses taxpayers when they get a bill for a motor vehicle from the State.</a:t>
            </a:r>
          </a:p>
          <a:p>
            <a:pPr marL="795338" lvl="1"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State issued bills for motor vehicles are not included in projection reports.</a:t>
            </a:r>
          </a:p>
          <a:p>
            <a:pPr marL="795338" lvl="1"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The correct vehicle can be assessed and any trade-ins can be removed, if applicable.</a:t>
            </a:r>
          </a:p>
          <a:p>
            <a:pPr marL="795338" lvl="1"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Enhanced collection when locally done. Delinquent state motor vehicle bills do not stop taxpayer from renewing future vehicles as local delinquent bills do.</a:t>
            </a:r>
          </a:p>
          <a:p>
            <a:pPr marL="338138" lvl="0" indent="-338138" defTabSz="914400">
              <a:lnSpc>
                <a:spcPct val="90000"/>
              </a:lnSpc>
              <a:spcBef>
                <a:spcPts val="1000"/>
              </a:spcBef>
              <a:buFont typeface="Arial" panose="020B0604020202020204" pitchFamily="34" charset="0"/>
              <a:buChar char="•"/>
              <a:defRPr/>
            </a:pPr>
            <a:endParaRPr lang="en-US" sz="2700" dirty="0" smtClean="0">
              <a:solidFill>
                <a:schemeClr val="bg1"/>
              </a:solidFill>
              <a:latin typeface="Franklin Gothic Demi" panose="020B0703020102020204" pitchFamily="34" charset="0"/>
            </a:endParaRPr>
          </a:p>
        </p:txBody>
      </p:sp>
      <p:sp>
        <p:nvSpPr>
          <p:cNvPr id="5" name="TextBox 4"/>
          <p:cNvSpPr txBox="1"/>
          <p:nvPr/>
        </p:nvSpPr>
        <p:spPr>
          <a:xfrm>
            <a:off x="593452" y="514728"/>
            <a:ext cx="10900132" cy="523220"/>
          </a:xfrm>
          <a:prstGeom prst="rect">
            <a:avLst/>
          </a:prstGeom>
          <a:noFill/>
        </p:spPr>
        <p:txBody>
          <a:bodyPr wrap="square" rtlCol="0">
            <a:spAutoFit/>
          </a:bodyPr>
          <a:lstStyle/>
          <a:p>
            <a:pPr algn="ctr">
              <a:defRPr/>
            </a:pPr>
            <a:r>
              <a:rPr lang="en-US" sz="2800" b="1" dirty="0">
                <a:solidFill>
                  <a:prstClr val="white"/>
                </a:solidFill>
              </a:rPr>
              <a:t>JUSTIFICATION AND BENEFITS TO ALL STAKEHOLDERS</a:t>
            </a:r>
          </a:p>
        </p:txBody>
      </p:sp>
    </p:spTree>
    <p:extLst>
      <p:ext uri="{BB962C8B-B14F-4D97-AF65-F5344CB8AC3E}">
        <p14:creationId xmlns:p14="http://schemas.microsoft.com/office/powerpoint/2010/main" val="255122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52" y="514728"/>
            <a:ext cx="10900132" cy="523220"/>
          </a:xfrm>
          <a:prstGeom prst="rect">
            <a:avLst/>
          </a:prstGeom>
          <a:noFill/>
        </p:spPr>
        <p:txBody>
          <a:bodyPr wrap="square" rtlCol="0">
            <a:spAutoFit/>
          </a:bodyPr>
          <a:lstStyle/>
          <a:p>
            <a:pPr lvl="0" algn="ctr" defTabSz="914400">
              <a:defRPr/>
            </a:pPr>
            <a:r>
              <a:rPr lang="en-US" sz="2800" b="1" dirty="0" smtClean="0">
                <a:solidFill>
                  <a:prstClr val="white"/>
                </a:solidFill>
                <a:latin typeface="Century Gothic" panose="020B0502020202020204" pitchFamily="34" charset="0"/>
              </a:rPr>
              <a:t>JUSTIFICATION AND BENEFITS TO ALL STAKEHOLDERS</a:t>
            </a:r>
            <a:endParaRPr lang="en-US" sz="2800" b="1" dirty="0">
              <a:solidFill>
                <a:prstClr val="white"/>
              </a:solidFill>
              <a:latin typeface="Century Gothic" panose="020B0502020202020204" pitchFamily="34" charset="0"/>
            </a:endParaRPr>
          </a:p>
        </p:txBody>
      </p:sp>
      <p:sp>
        <p:nvSpPr>
          <p:cNvPr id="4" name="TextBox 3"/>
          <p:cNvSpPr txBox="1"/>
          <p:nvPr/>
        </p:nvSpPr>
        <p:spPr>
          <a:xfrm>
            <a:off x="979148" y="1477107"/>
            <a:ext cx="10128739" cy="4290918"/>
          </a:xfrm>
          <a:prstGeom prst="rect">
            <a:avLst/>
          </a:prstGeom>
          <a:noFill/>
        </p:spPr>
        <p:txBody>
          <a:bodyPr wrap="square" rtlCol="0">
            <a:spAutoFit/>
          </a:bodyPr>
          <a:lstStyle/>
          <a:p>
            <a:pPr marL="795338" lvl="1" indent="-338138">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County Clerk will receive Commission for collection</a:t>
            </a:r>
            <a:r>
              <a:rPr lang="en-US" sz="2800" b="1" dirty="0" smtClean="0">
                <a:solidFill>
                  <a:schemeClr val="bg1"/>
                </a:solidFill>
                <a:latin typeface="Century Gothic" panose="020B0502020202020204" pitchFamily="34" charset="0"/>
              </a:rPr>
              <a:t>.</a:t>
            </a:r>
          </a:p>
          <a:p>
            <a:pPr marL="795338" lvl="1" indent="-338138">
              <a:lnSpc>
                <a:spcPct val="90000"/>
              </a:lnSpc>
              <a:spcBef>
                <a:spcPts val="1000"/>
              </a:spcBef>
              <a:buFont typeface="Arial" panose="020B0604020202020204" pitchFamily="34" charset="0"/>
              <a:buChar char="•"/>
              <a:defRPr/>
            </a:pPr>
            <a:r>
              <a:rPr lang="en-US" sz="2800" b="1" dirty="0" smtClean="0">
                <a:solidFill>
                  <a:schemeClr val="bg1"/>
                </a:solidFill>
                <a:latin typeface="Century Gothic" panose="020B0502020202020204" pitchFamily="34" charset="0"/>
              </a:rPr>
              <a:t>Will </a:t>
            </a:r>
            <a:r>
              <a:rPr lang="en-US" sz="2800" b="1" dirty="0">
                <a:solidFill>
                  <a:schemeClr val="bg1"/>
                </a:solidFill>
                <a:latin typeface="Century Gothic" panose="020B0502020202020204" pitchFamily="34" charset="0"/>
              </a:rPr>
              <a:t>be included on projection reports in segments added prior to April 30</a:t>
            </a:r>
            <a:r>
              <a:rPr lang="en-US" sz="2800" b="1" baseline="30000" dirty="0">
                <a:solidFill>
                  <a:schemeClr val="bg1"/>
                </a:solidFill>
                <a:latin typeface="Century Gothic" panose="020B0502020202020204" pitchFamily="34" charset="0"/>
              </a:rPr>
              <a:t>th</a:t>
            </a:r>
            <a:r>
              <a:rPr lang="en-US" sz="2800" b="1" dirty="0">
                <a:solidFill>
                  <a:schemeClr val="bg1"/>
                </a:solidFill>
                <a:latin typeface="Century Gothic" panose="020B0502020202020204" pitchFamily="34" charset="0"/>
              </a:rPr>
              <a:t>.</a:t>
            </a:r>
          </a:p>
          <a:p>
            <a:pPr marL="1252538" lvl="2" indent="-338138">
              <a:lnSpc>
                <a:spcPct val="90000"/>
              </a:lnSpc>
              <a:spcBef>
                <a:spcPts val="500"/>
              </a:spcBef>
              <a:buFont typeface="Arial" panose="020B0604020202020204" pitchFamily="34" charset="0"/>
              <a:buChar char="•"/>
              <a:defRPr/>
            </a:pPr>
            <a:r>
              <a:rPr lang="en-US" sz="2800" b="1" dirty="0">
                <a:solidFill>
                  <a:schemeClr val="bg1"/>
                </a:solidFill>
                <a:latin typeface="Century Gothic" panose="020B0502020202020204" pitchFamily="34" charset="0"/>
              </a:rPr>
              <a:t>Benefit to PVA since projection is part of County budget allocation.</a:t>
            </a:r>
          </a:p>
          <a:p>
            <a:pPr marL="1252538" lvl="2" indent="-338138">
              <a:lnSpc>
                <a:spcPct val="90000"/>
              </a:lnSpc>
              <a:spcBef>
                <a:spcPts val="500"/>
              </a:spcBef>
              <a:buFont typeface="Arial" panose="020B0604020202020204" pitchFamily="34" charset="0"/>
              <a:buChar char="•"/>
              <a:defRPr/>
            </a:pPr>
            <a:r>
              <a:rPr lang="en-US" sz="2800" b="1" dirty="0">
                <a:solidFill>
                  <a:schemeClr val="bg1"/>
                </a:solidFill>
                <a:latin typeface="Century Gothic" panose="020B0502020202020204" pitchFamily="34" charset="0"/>
              </a:rPr>
              <a:t>Benefit to local taxing jurisdictions for budgeting and tax rate setting process.</a:t>
            </a:r>
          </a:p>
          <a:p>
            <a:pPr marL="1252538" lvl="2" indent="-338138">
              <a:lnSpc>
                <a:spcPct val="90000"/>
              </a:lnSpc>
              <a:spcBef>
                <a:spcPts val="500"/>
              </a:spcBef>
              <a:buFont typeface="Arial" panose="020B0604020202020204" pitchFamily="34" charset="0"/>
              <a:buChar char="•"/>
              <a:defRPr/>
            </a:pPr>
            <a:r>
              <a:rPr lang="en-US" sz="2800" b="1" dirty="0">
                <a:solidFill>
                  <a:schemeClr val="bg1"/>
                </a:solidFill>
                <a:latin typeface="Century Gothic" panose="020B0502020202020204" pitchFamily="34" charset="0"/>
              </a:rPr>
              <a:t>Benefit to local taxing jurisdictions to include valuation since Apportioned Vehicle money is spread based on the projection report</a:t>
            </a:r>
            <a:r>
              <a:rPr lang="en-US" sz="2800" b="1" dirty="0" smtClean="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5309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52" y="514728"/>
            <a:ext cx="10900132" cy="954107"/>
          </a:xfrm>
          <a:prstGeom prst="rect">
            <a:avLst/>
          </a:prstGeom>
          <a:noFill/>
        </p:spPr>
        <p:txBody>
          <a:bodyPr wrap="square" rtlCol="0">
            <a:spAutoFit/>
          </a:bodyPr>
          <a:lstStyle/>
          <a:p>
            <a:pPr algn="ctr" defTabSz="914400">
              <a:defRPr/>
            </a:pPr>
            <a:r>
              <a:rPr lang="en-US" sz="2800" b="1" dirty="0">
                <a:solidFill>
                  <a:prstClr val="white"/>
                </a:solidFill>
                <a:latin typeface="Century Gothic" panose="020B0502020202020204" pitchFamily="34" charset="0"/>
              </a:rPr>
              <a:t>FIRST QUARTER TRANSACTIONS</a:t>
            </a:r>
          </a:p>
          <a:p>
            <a:pPr lvl="0" algn="ctr" defTabSz="914400">
              <a:defRPr/>
            </a:pPr>
            <a:endParaRPr lang="en-US" sz="2800" b="1" dirty="0">
              <a:solidFill>
                <a:prstClr val="white"/>
              </a:solidFill>
              <a:latin typeface="Calibri" panose="020F0502020204030204"/>
            </a:endParaRPr>
          </a:p>
        </p:txBody>
      </p:sp>
      <p:sp>
        <p:nvSpPr>
          <p:cNvPr id="2" name="Rectangle 1"/>
          <p:cNvSpPr/>
          <p:nvPr/>
        </p:nvSpPr>
        <p:spPr>
          <a:xfrm>
            <a:off x="938623" y="1379721"/>
            <a:ext cx="10458071" cy="2547364"/>
          </a:xfrm>
          <a:prstGeom prst="rect">
            <a:avLst/>
          </a:prstGeom>
        </p:spPr>
        <p:txBody>
          <a:bodyPr wrap="square">
            <a:spAutoFit/>
          </a:bodyPr>
          <a:lstStyle/>
          <a:p>
            <a:pPr marL="338138" lvl="0" indent="-338138" defTabSz="914400">
              <a:lnSpc>
                <a:spcPct val="90000"/>
              </a:lnSpc>
              <a:spcBef>
                <a:spcPts val="1000"/>
              </a:spcBef>
              <a:buFont typeface="Arial" panose="020B0604020202020204" pitchFamily="34" charset="0"/>
              <a:buChar char="•"/>
              <a:defRPr/>
            </a:pPr>
            <a:r>
              <a:rPr lang="en-US" sz="2800" b="1" dirty="0">
                <a:solidFill>
                  <a:schemeClr val="bg1"/>
                </a:solidFill>
                <a:latin typeface="Century Gothic" panose="020B0502020202020204" pitchFamily="34" charset="0"/>
              </a:rPr>
              <a:t>Transactions with birth months in January and February and some March.</a:t>
            </a:r>
          </a:p>
          <a:p>
            <a:pPr marL="795338" lvl="1" indent="-338138" defTabSz="914400">
              <a:lnSpc>
                <a:spcPct val="90000"/>
              </a:lnSpc>
              <a:spcBef>
                <a:spcPts val="500"/>
              </a:spcBef>
              <a:buFont typeface="Arial" panose="020B0604020202020204" pitchFamily="34" charset="0"/>
              <a:buChar char="•"/>
              <a:defRPr/>
            </a:pPr>
            <a:r>
              <a:rPr lang="en-US" sz="2800" b="1" dirty="0">
                <a:solidFill>
                  <a:schemeClr val="bg1"/>
                </a:solidFill>
                <a:latin typeface="Century Gothic" panose="020B0502020202020204" pitchFamily="34" charset="0"/>
              </a:rPr>
              <a:t>DOR can create a special </a:t>
            </a:r>
            <a:r>
              <a:rPr lang="en-US" sz="2800" b="1" dirty="0" smtClean="0">
                <a:solidFill>
                  <a:schemeClr val="bg1"/>
                </a:solidFill>
                <a:latin typeface="Century Gothic" panose="020B0502020202020204" pitchFamily="34" charset="0"/>
              </a:rPr>
              <a:t>segment with </a:t>
            </a:r>
            <a:r>
              <a:rPr lang="en-US" sz="2800" b="1" dirty="0">
                <a:solidFill>
                  <a:schemeClr val="bg1"/>
                </a:solidFill>
                <a:latin typeface="Century Gothic" panose="020B0502020202020204" pitchFamily="34" charset="0"/>
              </a:rPr>
              <a:t>an alternative date for collection the first year which will revert to birth month the following year.</a:t>
            </a:r>
          </a:p>
          <a:p>
            <a:pPr marL="795338" lvl="1" indent="-338138" defTabSz="914400">
              <a:lnSpc>
                <a:spcPct val="90000"/>
              </a:lnSpc>
              <a:spcBef>
                <a:spcPts val="500"/>
              </a:spcBef>
              <a:buFont typeface="Arial" panose="020B0604020202020204" pitchFamily="34" charset="0"/>
              <a:buChar char="•"/>
              <a:defRPr/>
            </a:pPr>
            <a:r>
              <a:rPr lang="en-US" sz="2800" b="1" dirty="0">
                <a:solidFill>
                  <a:schemeClr val="bg1"/>
                </a:solidFill>
                <a:latin typeface="Century Gothic" panose="020B0502020202020204" pitchFamily="34" charset="0"/>
              </a:rPr>
              <a:t>PVA can fax to DOR and we can handle these.</a:t>
            </a:r>
          </a:p>
        </p:txBody>
      </p:sp>
    </p:spTree>
    <p:extLst>
      <p:ext uri="{BB962C8B-B14F-4D97-AF65-F5344CB8AC3E}">
        <p14:creationId xmlns:p14="http://schemas.microsoft.com/office/powerpoint/2010/main" val="233983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291" y="0"/>
            <a:ext cx="5504567" cy="6858000"/>
          </a:xfrm>
          <a:prstGeom prst="rect">
            <a:avLst/>
          </a:prstGeom>
        </p:spPr>
      </p:pic>
      <p:sp>
        <p:nvSpPr>
          <p:cNvPr id="7" name="TextBox 6"/>
          <p:cNvSpPr txBox="1"/>
          <p:nvPr/>
        </p:nvSpPr>
        <p:spPr>
          <a:xfrm>
            <a:off x="6624858" y="594599"/>
            <a:ext cx="4521083" cy="3785652"/>
          </a:xfrm>
          <a:prstGeom prst="rect">
            <a:avLst/>
          </a:prstGeom>
          <a:noFill/>
        </p:spPr>
        <p:txBody>
          <a:bodyPr wrap="square" rtlCol="0">
            <a:spAutoFit/>
          </a:bodyPr>
          <a:lstStyle/>
          <a:p>
            <a:r>
              <a:rPr lang="en-US" sz="1600" b="1" dirty="0">
                <a:solidFill>
                  <a:schemeClr val="bg1"/>
                </a:solidFill>
              </a:rPr>
              <a:t>62A645 End of Year Motor Vehicle Transfers not Titled until next year.</a:t>
            </a:r>
          </a:p>
          <a:p>
            <a:endParaRPr lang="en-US" sz="1600" b="1" dirty="0">
              <a:solidFill>
                <a:schemeClr val="bg1"/>
              </a:solidFill>
            </a:endParaRPr>
          </a:p>
          <a:p>
            <a:r>
              <a:rPr lang="en-US" sz="1600" b="1" dirty="0">
                <a:solidFill>
                  <a:schemeClr val="bg1"/>
                </a:solidFill>
              </a:rPr>
              <a:t>Can copy title from mainframe system directly into PDF fillable form.</a:t>
            </a:r>
          </a:p>
          <a:p>
            <a:endParaRPr lang="en-US" sz="1600" b="1" dirty="0">
              <a:solidFill>
                <a:schemeClr val="bg1"/>
              </a:solidFill>
            </a:endParaRPr>
          </a:p>
          <a:p>
            <a:r>
              <a:rPr lang="en-US" sz="1600" b="1" dirty="0">
                <a:solidFill>
                  <a:schemeClr val="bg1"/>
                </a:solidFill>
              </a:rPr>
              <a:t>Share with PVA who can look up title in PODD and create current year segments.</a:t>
            </a:r>
          </a:p>
          <a:p>
            <a:endParaRPr lang="en-US" sz="1600" b="1" dirty="0">
              <a:solidFill>
                <a:schemeClr val="bg1"/>
              </a:solidFill>
            </a:endParaRPr>
          </a:p>
          <a:p>
            <a:r>
              <a:rPr lang="en-US" sz="1600" b="1" dirty="0">
                <a:solidFill>
                  <a:schemeClr val="bg1"/>
                </a:solidFill>
              </a:rPr>
              <a:t>Can take out trade-ins if applicable</a:t>
            </a:r>
            <a:r>
              <a:rPr lang="en-US" sz="1600" b="1" dirty="0" smtClean="0">
                <a:solidFill>
                  <a:schemeClr val="bg1"/>
                </a:solidFill>
              </a:rPr>
              <a:t>.</a:t>
            </a:r>
          </a:p>
          <a:p>
            <a:endParaRPr lang="en-US" sz="1600" dirty="0">
              <a:solidFill>
                <a:schemeClr val="bg1"/>
              </a:solidFill>
            </a:endParaRPr>
          </a:p>
          <a:p>
            <a:r>
              <a:rPr lang="en-US" sz="1600" b="1" dirty="0" smtClean="0">
                <a:solidFill>
                  <a:schemeClr val="bg1"/>
                </a:solidFill>
                <a:hlinkClick r:id="rId3"/>
              </a:rPr>
              <a:t>https://revenue.ky.gov/Pages/index.aspx</a:t>
            </a:r>
            <a:endParaRPr lang="en-US" sz="1600" b="1" dirty="0" smtClean="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pic>
        <p:nvPicPr>
          <p:cNvPr id="2" name="Picture 1"/>
          <p:cNvPicPr>
            <a:picLocks noChangeAspect="1"/>
          </p:cNvPicPr>
          <p:nvPr/>
        </p:nvPicPr>
        <p:blipFill>
          <a:blip r:embed="rId4"/>
          <a:stretch>
            <a:fillRect/>
          </a:stretch>
        </p:blipFill>
        <p:spPr>
          <a:xfrm>
            <a:off x="6784956" y="3966007"/>
            <a:ext cx="4360985" cy="2272868"/>
          </a:xfrm>
          <a:prstGeom prst="rect">
            <a:avLst/>
          </a:prstGeom>
        </p:spPr>
      </p:pic>
      <p:sp>
        <p:nvSpPr>
          <p:cNvPr id="15" name="Left-Up Arrow 14"/>
          <p:cNvSpPr/>
          <p:nvPr/>
        </p:nvSpPr>
        <p:spPr>
          <a:xfrm>
            <a:off x="10324848" y="3572821"/>
            <a:ext cx="635841" cy="2718978"/>
          </a:xfrm>
          <a:prstGeom prst="leftUpArrow">
            <a:avLst>
              <a:gd name="adj1" fmla="val 25000"/>
              <a:gd name="adj2" fmla="val 33095"/>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99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1130" y="580560"/>
            <a:ext cx="5150069" cy="5757846"/>
          </a:xfrm>
          <a:prstGeom prst="rect">
            <a:avLst/>
          </a:prstGeom>
        </p:spPr>
      </p:pic>
      <p:sp>
        <p:nvSpPr>
          <p:cNvPr id="6" name="TextBox 5"/>
          <p:cNvSpPr txBox="1"/>
          <p:nvPr/>
        </p:nvSpPr>
        <p:spPr>
          <a:xfrm>
            <a:off x="5948855" y="3005959"/>
            <a:ext cx="5559973" cy="1077218"/>
          </a:xfrm>
          <a:prstGeom prst="rect">
            <a:avLst/>
          </a:prstGeom>
          <a:noFill/>
        </p:spPr>
        <p:txBody>
          <a:bodyPr wrap="square" rtlCol="0">
            <a:spAutoFit/>
          </a:bodyPr>
          <a:lstStyle/>
          <a:p>
            <a:r>
              <a:rPr lang="en-US" sz="3200" b="1" dirty="0" smtClean="0">
                <a:solidFill>
                  <a:schemeClr val="bg1"/>
                </a:solidFill>
              </a:rPr>
              <a:t>Updated Form- 62A394-MV</a:t>
            </a:r>
          </a:p>
          <a:p>
            <a:pPr algn="ctr"/>
            <a:r>
              <a:rPr lang="en-US" sz="3200" b="1" dirty="0" smtClean="0">
                <a:solidFill>
                  <a:schemeClr val="bg1"/>
                </a:solidFill>
              </a:rPr>
              <a:t>PDF Version</a:t>
            </a:r>
            <a:endParaRPr lang="en-US" sz="3200" b="1" dirty="0">
              <a:solidFill>
                <a:schemeClr val="bg1"/>
              </a:solidFill>
            </a:endParaRPr>
          </a:p>
        </p:txBody>
      </p:sp>
    </p:spTree>
    <p:extLst>
      <p:ext uri="{BB962C8B-B14F-4D97-AF65-F5344CB8AC3E}">
        <p14:creationId xmlns:p14="http://schemas.microsoft.com/office/powerpoint/2010/main" val="1696607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08959" y="1911927"/>
            <a:ext cx="5843847" cy="2984269"/>
          </a:xfrm>
          <a:prstGeom prst="rect">
            <a:avLst/>
          </a:prstGeom>
        </p:spPr>
      </p:pic>
    </p:spTree>
    <p:extLst>
      <p:ext uri="{BB962C8B-B14F-4D97-AF65-F5344CB8AC3E}">
        <p14:creationId xmlns:p14="http://schemas.microsoft.com/office/powerpoint/2010/main" val="422479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5325" y="662152"/>
            <a:ext cx="8713076" cy="830997"/>
          </a:xfrm>
          <a:prstGeom prst="rect">
            <a:avLst/>
          </a:prstGeom>
          <a:noFill/>
        </p:spPr>
        <p:txBody>
          <a:bodyPr wrap="square" rtlCol="0">
            <a:spAutoFit/>
          </a:bodyPr>
          <a:lstStyle/>
          <a:p>
            <a:pPr algn="ctr"/>
            <a:r>
              <a:rPr lang="en-US" sz="4800" b="1" dirty="0" smtClean="0">
                <a:solidFill>
                  <a:schemeClr val="bg1"/>
                </a:solidFill>
              </a:rPr>
              <a:t>Questions</a:t>
            </a:r>
            <a:endParaRPr lang="en-US" sz="48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47" y="1656474"/>
            <a:ext cx="3321268" cy="4128521"/>
          </a:xfrm>
          <a:prstGeom prst="rect">
            <a:avLst/>
          </a:prstGeom>
        </p:spPr>
      </p:pic>
      <p:sp>
        <p:nvSpPr>
          <p:cNvPr id="7" name="TextBox 6"/>
          <p:cNvSpPr txBox="1"/>
          <p:nvPr/>
        </p:nvSpPr>
        <p:spPr>
          <a:xfrm>
            <a:off x="5906815" y="2768171"/>
            <a:ext cx="5665076" cy="2215991"/>
          </a:xfrm>
          <a:prstGeom prst="rect">
            <a:avLst/>
          </a:prstGeom>
          <a:noFill/>
        </p:spPr>
        <p:txBody>
          <a:bodyPr wrap="square" rtlCol="0">
            <a:spAutoFit/>
          </a:bodyPr>
          <a:lstStyle/>
          <a:p>
            <a:r>
              <a:rPr lang="en-US" sz="2200" b="1" dirty="0" smtClean="0">
                <a:solidFill>
                  <a:schemeClr val="bg1"/>
                </a:solidFill>
              </a:rPr>
              <a:t>Lindsey Brown- Section Supervisor       502-564-7384</a:t>
            </a:r>
          </a:p>
          <a:p>
            <a:endParaRPr lang="en-US" sz="2800" b="1" dirty="0">
              <a:solidFill>
                <a:schemeClr val="bg1"/>
              </a:solidFill>
            </a:endParaRPr>
          </a:p>
          <a:p>
            <a:r>
              <a:rPr lang="en-US" sz="2200" b="1" dirty="0" smtClean="0">
                <a:solidFill>
                  <a:schemeClr val="bg1"/>
                </a:solidFill>
              </a:rPr>
              <a:t>Jehna Cornish- Branch Manager       502-782-2507</a:t>
            </a:r>
          </a:p>
          <a:p>
            <a:endParaRPr lang="en-US" sz="2200" b="1" dirty="0">
              <a:solidFill>
                <a:schemeClr val="accent1">
                  <a:lumMod val="60000"/>
                  <a:lumOff val="40000"/>
                </a:schemeClr>
              </a:solidFill>
            </a:endParaRPr>
          </a:p>
        </p:txBody>
      </p:sp>
    </p:spTree>
    <p:extLst>
      <p:ext uri="{BB962C8B-B14F-4D97-AF65-F5344CB8AC3E}">
        <p14:creationId xmlns:p14="http://schemas.microsoft.com/office/powerpoint/2010/main" val="119005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1806" y="2816773"/>
            <a:ext cx="5559973" cy="1077218"/>
          </a:xfrm>
          <a:prstGeom prst="rect">
            <a:avLst/>
          </a:prstGeom>
          <a:noFill/>
        </p:spPr>
        <p:txBody>
          <a:bodyPr wrap="square" rtlCol="0">
            <a:spAutoFit/>
          </a:bodyPr>
          <a:lstStyle/>
          <a:p>
            <a:r>
              <a:rPr lang="en-US" sz="3200" b="1" dirty="0" smtClean="0">
                <a:solidFill>
                  <a:schemeClr val="bg1"/>
                </a:solidFill>
              </a:rPr>
              <a:t>Updated Form- 62A394-MV</a:t>
            </a:r>
          </a:p>
          <a:p>
            <a:pPr algn="ctr"/>
            <a:r>
              <a:rPr lang="en-US" sz="3200" b="1" dirty="0" smtClean="0">
                <a:solidFill>
                  <a:schemeClr val="bg1"/>
                </a:solidFill>
              </a:rPr>
              <a:t>Excel Version</a:t>
            </a:r>
            <a:endParaRPr lang="en-US" sz="3200" b="1" dirty="0">
              <a:solidFill>
                <a:schemeClr val="bg1"/>
              </a:solidFill>
            </a:endParaRPr>
          </a:p>
        </p:txBody>
      </p:sp>
      <p:sp>
        <p:nvSpPr>
          <p:cNvPr id="6" name="TextBox 5"/>
          <p:cNvSpPr txBox="1"/>
          <p:nvPr/>
        </p:nvSpPr>
        <p:spPr>
          <a:xfrm>
            <a:off x="5584278" y="4267972"/>
            <a:ext cx="5654565" cy="1569660"/>
          </a:xfrm>
          <a:prstGeom prst="rect">
            <a:avLst/>
          </a:prstGeom>
          <a:noFill/>
        </p:spPr>
        <p:txBody>
          <a:bodyPr wrap="square" rtlCol="0">
            <a:spAutoFit/>
          </a:bodyPr>
          <a:lstStyle/>
          <a:p>
            <a:pPr algn="ctr"/>
            <a:r>
              <a:rPr lang="en-US" sz="2400" b="1" dirty="0" smtClean="0">
                <a:solidFill>
                  <a:srgbClr val="FFFF00"/>
                </a:solidFill>
              </a:rPr>
              <a:t>NOTE: The excel version doesn’t include a ‘Submit’ button. You MUST email the form to MVPropTaxClerkRep@ky.gov</a:t>
            </a:r>
            <a:endParaRPr lang="en-US" sz="2400" b="1" dirty="0">
              <a:solidFill>
                <a:srgbClr val="FFFF00"/>
              </a:solidFill>
            </a:endParaRPr>
          </a:p>
        </p:txBody>
      </p:sp>
      <p:pic>
        <p:nvPicPr>
          <p:cNvPr id="3" name="Picture 2"/>
          <p:cNvPicPr>
            <a:picLocks noChangeAspect="1"/>
          </p:cNvPicPr>
          <p:nvPr/>
        </p:nvPicPr>
        <p:blipFill>
          <a:blip r:embed="rId2"/>
          <a:stretch>
            <a:fillRect/>
          </a:stretch>
        </p:blipFill>
        <p:spPr>
          <a:xfrm>
            <a:off x="602290" y="607955"/>
            <a:ext cx="4789516" cy="5603659"/>
          </a:xfrm>
          <a:prstGeom prst="rect">
            <a:avLst/>
          </a:prstGeom>
        </p:spPr>
      </p:pic>
    </p:spTree>
    <p:extLst>
      <p:ext uri="{BB962C8B-B14F-4D97-AF65-F5344CB8AC3E}">
        <p14:creationId xmlns:p14="http://schemas.microsoft.com/office/powerpoint/2010/main" val="75581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1589" y="636304"/>
            <a:ext cx="8825658" cy="861420"/>
          </a:xfrm>
        </p:spPr>
        <p:txBody>
          <a:bodyPr>
            <a:noAutofit/>
          </a:bodyPr>
          <a:lstStyle/>
          <a:p>
            <a:pPr algn="ctr"/>
            <a:r>
              <a:rPr lang="en-US" sz="2800" b="1" dirty="0" smtClean="0">
                <a:solidFill>
                  <a:schemeClr val="bg1"/>
                </a:solidFill>
              </a:rPr>
              <a:t>Inputting AVIs &amp; KAVIS information on the 62A394-MV</a:t>
            </a:r>
            <a:endParaRPr lang="en-US" sz="2800" b="1" dirty="0">
              <a:solidFill>
                <a:schemeClr val="bg1"/>
              </a:solidFill>
            </a:endParaRPr>
          </a:p>
        </p:txBody>
      </p:sp>
      <p:pic>
        <p:nvPicPr>
          <p:cNvPr id="8" name="Picture 7"/>
          <p:cNvPicPr>
            <a:picLocks noChangeAspect="1"/>
          </p:cNvPicPr>
          <p:nvPr/>
        </p:nvPicPr>
        <p:blipFill>
          <a:blip r:embed="rId2"/>
          <a:stretch>
            <a:fillRect/>
          </a:stretch>
        </p:blipFill>
        <p:spPr>
          <a:xfrm>
            <a:off x="689610" y="1623060"/>
            <a:ext cx="5438692" cy="4669154"/>
          </a:xfrm>
          <a:prstGeom prst="rect">
            <a:avLst/>
          </a:prstGeom>
        </p:spPr>
      </p:pic>
      <p:pic>
        <p:nvPicPr>
          <p:cNvPr id="9" name="Picture 8"/>
          <p:cNvPicPr>
            <a:picLocks noChangeAspect="1"/>
          </p:cNvPicPr>
          <p:nvPr/>
        </p:nvPicPr>
        <p:blipFill>
          <a:blip r:embed="rId3"/>
          <a:stretch>
            <a:fillRect/>
          </a:stretch>
        </p:blipFill>
        <p:spPr>
          <a:xfrm>
            <a:off x="6229350" y="2674620"/>
            <a:ext cx="5457691" cy="2804160"/>
          </a:xfrm>
          <a:prstGeom prst="rect">
            <a:avLst/>
          </a:prstGeom>
        </p:spPr>
      </p:pic>
      <p:sp>
        <p:nvSpPr>
          <p:cNvPr id="10" name="Oval 9"/>
          <p:cNvSpPr/>
          <p:nvPr/>
        </p:nvSpPr>
        <p:spPr>
          <a:xfrm>
            <a:off x="5383530" y="5029200"/>
            <a:ext cx="744772" cy="331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Elbow Connector 11"/>
          <p:cNvCxnSpPr/>
          <p:nvPr/>
        </p:nvCxnSpPr>
        <p:spPr>
          <a:xfrm flipV="1">
            <a:off x="6229350" y="3463291"/>
            <a:ext cx="3669030" cy="1731644"/>
          </a:xfrm>
          <a:prstGeom prst="bentConnector3">
            <a:avLst>
              <a:gd name="adj1" fmla="val 53738"/>
            </a:avLst>
          </a:prstGeom>
          <a:ln w="38100">
            <a:solidFill>
              <a:srgbClr val="FF000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383530" y="4306253"/>
            <a:ext cx="744772" cy="368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p:nvPr/>
        </p:nvCxnSpPr>
        <p:spPr>
          <a:xfrm flipV="1">
            <a:off x="6252211" y="4076700"/>
            <a:ext cx="5103494" cy="413861"/>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V="1">
            <a:off x="11094721" y="3815714"/>
            <a:ext cx="521970" cy="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67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7835" y="685440"/>
            <a:ext cx="8825658" cy="861420"/>
          </a:xfrm>
        </p:spPr>
        <p:txBody>
          <a:bodyPr>
            <a:normAutofit fontScale="92500" lnSpcReduction="10000"/>
          </a:bodyPr>
          <a:lstStyle/>
          <a:p>
            <a:pPr algn="ctr"/>
            <a:r>
              <a:rPr lang="en-US" sz="2800" b="1" dirty="0">
                <a:solidFill>
                  <a:schemeClr val="bg1"/>
                </a:solidFill>
              </a:rPr>
              <a:t>Inputting AVIs &amp; KAVIS information on the 62A394-MV</a:t>
            </a:r>
          </a:p>
          <a:p>
            <a:endParaRPr lang="en-US" dirty="0"/>
          </a:p>
        </p:txBody>
      </p:sp>
      <p:pic>
        <p:nvPicPr>
          <p:cNvPr id="5" name="Picture 4"/>
          <p:cNvPicPr>
            <a:picLocks noChangeAspect="1"/>
          </p:cNvPicPr>
          <p:nvPr/>
        </p:nvPicPr>
        <p:blipFill>
          <a:blip r:embed="rId2"/>
          <a:stretch>
            <a:fillRect/>
          </a:stretch>
        </p:blipFill>
        <p:spPr>
          <a:xfrm>
            <a:off x="510541" y="1657350"/>
            <a:ext cx="5558790" cy="4423410"/>
          </a:xfrm>
          <a:prstGeom prst="rect">
            <a:avLst/>
          </a:prstGeom>
        </p:spPr>
      </p:pic>
      <p:pic>
        <p:nvPicPr>
          <p:cNvPr id="7" name="Picture 6"/>
          <p:cNvPicPr>
            <a:picLocks noChangeAspect="1"/>
          </p:cNvPicPr>
          <p:nvPr/>
        </p:nvPicPr>
        <p:blipFill>
          <a:blip r:embed="rId3"/>
          <a:stretch>
            <a:fillRect/>
          </a:stretch>
        </p:blipFill>
        <p:spPr>
          <a:xfrm>
            <a:off x="6149341" y="2480310"/>
            <a:ext cx="5584506" cy="2857500"/>
          </a:xfrm>
          <a:prstGeom prst="rect">
            <a:avLst/>
          </a:prstGeom>
        </p:spPr>
      </p:pic>
      <p:sp>
        <p:nvSpPr>
          <p:cNvPr id="8" name="Oval 7"/>
          <p:cNvSpPr/>
          <p:nvPr/>
        </p:nvSpPr>
        <p:spPr>
          <a:xfrm>
            <a:off x="4069080" y="4446270"/>
            <a:ext cx="480060" cy="51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flipV="1">
            <a:off x="4640580" y="3817620"/>
            <a:ext cx="6915150" cy="885825"/>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11430000" y="3646170"/>
            <a:ext cx="251460" cy="127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69080" y="5071110"/>
            <a:ext cx="480060" cy="586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p:nvPr/>
        </p:nvCxnSpPr>
        <p:spPr>
          <a:xfrm flipV="1">
            <a:off x="4640580" y="3486150"/>
            <a:ext cx="5440680" cy="192024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73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704" y="779358"/>
            <a:ext cx="8825659" cy="928862"/>
          </a:xfrm>
        </p:spPr>
        <p:txBody>
          <a:bodyPr>
            <a:normAutofit fontScale="90000"/>
          </a:bodyPr>
          <a:lstStyle/>
          <a:p>
            <a:pPr algn="ctr"/>
            <a:r>
              <a:rPr lang="en-US" b="1" dirty="0" smtClean="0">
                <a:solidFill>
                  <a:schemeClr val="bg1"/>
                </a:solidFill>
              </a:rPr>
              <a:t>How to Submit</a:t>
            </a:r>
            <a:br>
              <a:rPr lang="en-US" b="1" dirty="0" smtClean="0">
                <a:solidFill>
                  <a:schemeClr val="bg1"/>
                </a:solidFill>
              </a:rPr>
            </a:br>
            <a:r>
              <a:rPr lang="en-US" b="1" dirty="0" smtClean="0">
                <a:solidFill>
                  <a:schemeClr val="bg1"/>
                </a:solidFill>
              </a:rPr>
              <a:t>the Completed Form to DOR</a:t>
            </a:r>
            <a:endParaRPr lang="en-US" b="1" dirty="0">
              <a:solidFill>
                <a:schemeClr val="bg1"/>
              </a:solidFill>
            </a:endParaRPr>
          </a:p>
        </p:txBody>
      </p:sp>
      <p:sp>
        <p:nvSpPr>
          <p:cNvPr id="5" name="Text Placeholder 4"/>
          <p:cNvSpPr>
            <a:spLocks noGrp="1"/>
          </p:cNvSpPr>
          <p:nvPr>
            <p:ph type="body" idx="1"/>
          </p:nvPr>
        </p:nvSpPr>
        <p:spPr/>
        <p:txBody>
          <a:bodyPr/>
          <a:lstStyle/>
          <a:p>
            <a:pPr algn="ctr"/>
            <a:r>
              <a:rPr lang="en-US" dirty="0" smtClean="0"/>
              <a:t>Click the submit button</a:t>
            </a:r>
          </a:p>
        </p:txBody>
      </p:sp>
      <p:sp>
        <p:nvSpPr>
          <p:cNvPr id="6" name="Text Placeholder 5"/>
          <p:cNvSpPr>
            <a:spLocks noGrp="1"/>
          </p:cNvSpPr>
          <p:nvPr>
            <p:ph type="body" sz="quarter" idx="3"/>
          </p:nvPr>
        </p:nvSpPr>
        <p:spPr>
          <a:xfrm>
            <a:off x="4510585" y="2891631"/>
            <a:ext cx="3147009" cy="576262"/>
          </a:xfrm>
        </p:spPr>
        <p:txBody>
          <a:bodyPr/>
          <a:lstStyle/>
          <a:p>
            <a:pPr algn="ctr"/>
            <a:r>
              <a:rPr lang="en-US" dirty="0" smtClean="0"/>
              <a:t>Automatically attach file to default email</a:t>
            </a:r>
            <a:endParaRPr lang="en-US" dirty="0"/>
          </a:p>
        </p:txBody>
      </p:sp>
      <p:sp>
        <p:nvSpPr>
          <p:cNvPr id="7" name="Text Placeholder 6"/>
          <p:cNvSpPr>
            <a:spLocks noGrp="1"/>
          </p:cNvSpPr>
          <p:nvPr>
            <p:ph type="body" sz="quarter" idx="13"/>
          </p:nvPr>
        </p:nvSpPr>
        <p:spPr/>
        <p:txBody>
          <a:bodyPr/>
          <a:lstStyle/>
          <a:p>
            <a:pPr algn="ctr"/>
            <a:r>
              <a:rPr lang="en-US" dirty="0" smtClean="0"/>
              <a:t>Click Send</a:t>
            </a:r>
          </a:p>
        </p:txBody>
      </p:sp>
      <p:pic>
        <p:nvPicPr>
          <p:cNvPr id="11" name="Picture 10"/>
          <p:cNvPicPr>
            <a:picLocks noChangeAspect="1"/>
          </p:cNvPicPr>
          <p:nvPr/>
        </p:nvPicPr>
        <p:blipFill>
          <a:blip r:embed="rId2"/>
          <a:stretch>
            <a:fillRect/>
          </a:stretch>
        </p:blipFill>
        <p:spPr>
          <a:xfrm>
            <a:off x="1107251" y="3255620"/>
            <a:ext cx="3206564" cy="2695575"/>
          </a:xfrm>
          <a:prstGeom prst="rect">
            <a:avLst/>
          </a:prstGeom>
        </p:spPr>
      </p:pic>
      <p:pic>
        <p:nvPicPr>
          <p:cNvPr id="2" name="Picture 1"/>
          <p:cNvPicPr>
            <a:picLocks noChangeAspect="1"/>
          </p:cNvPicPr>
          <p:nvPr/>
        </p:nvPicPr>
        <p:blipFill>
          <a:blip r:embed="rId3"/>
          <a:stretch>
            <a:fillRect/>
          </a:stretch>
        </p:blipFill>
        <p:spPr>
          <a:xfrm>
            <a:off x="4424521" y="3467893"/>
            <a:ext cx="3319135" cy="2281266"/>
          </a:xfrm>
          <a:prstGeom prst="rect">
            <a:avLst/>
          </a:prstGeom>
        </p:spPr>
      </p:pic>
      <p:pic>
        <p:nvPicPr>
          <p:cNvPr id="3" name="Picture 2"/>
          <p:cNvPicPr>
            <a:picLocks noChangeAspect="1"/>
          </p:cNvPicPr>
          <p:nvPr/>
        </p:nvPicPr>
        <p:blipFill>
          <a:blip r:embed="rId3"/>
          <a:stretch>
            <a:fillRect/>
          </a:stretch>
        </p:blipFill>
        <p:spPr>
          <a:xfrm>
            <a:off x="7888135" y="3382858"/>
            <a:ext cx="4209144" cy="2366301"/>
          </a:xfrm>
          <a:prstGeom prst="rect">
            <a:avLst/>
          </a:prstGeom>
        </p:spPr>
      </p:pic>
      <p:sp>
        <p:nvSpPr>
          <p:cNvPr id="8" name="Oval 7"/>
          <p:cNvSpPr/>
          <p:nvPr/>
        </p:nvSpPr>
        <p:spPr>
          <a:xfrm>
            <a:off x="7829720" y="3382859"/>
            <a:ext cx="536514" cy="10525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5188" y="5620572"/>
            <a:ext cx="3394841" cy="1077218"/>
          </a:xfrm>
          <a:prstGeom prst="rect">
            <a:avLst/>
          </a:prstGeom>
          <a:noFill/>
        </p:spPr>
        <p:txBody>
          <a:bodyPr wrap="square" rtlCol="0">
            <a:spAutoFit/>
          </a:bodyPr>
          <a:lstStyle/>
          <a:p>
            <a:pPr algn="ctr"/>
            <a:r>
              <a:rPr lang="en-US" sz="1600" dirty="0">
                <a:solidFill>
                  <a:srgbClr val="FF0000"/>
                </a:solidFill>
              </a:rPr>
              <a:t>NOTE: The excel version doesn’t include a ‘Submit’ button. You </a:t>
            </a:r>
            <a:r>
              <a:rPr lang="en-US" sz="1600" b="1" dirty="0">
                <a:solidFill>
                  <a:srgbClr val="FF0000"/>
                </a:solidFill>
              </a:rPr>
              <a:t>MUST</a:t>
            </a:r>
            <a:r>
              <a:rPr lang="en-US" sz="1600" dirty="0">
                <a:solidFill>
                  <a:srgbClr val="FF0000"/>
                </a:solidFill>
              </a:rPr>
              <a:t> email the form to </a:t>
            </a:r>
            <a:r>
              <a:rPr lang="en-US" sz="1600" dirty="0" smtClean="0">
                <a:solidFill>
                  <a:srgbClr val="FF0000"/>
                </a:solidFill>
              </a:rPr>
              <a:t>MVPropTaxClerkRep@ky.gov</a:t>
            </a:r>
            <a:endParaRPr lang="en-US" sz="1600" dirty="0">
              <a:solidFill>
                <a:srgbClr val="FF0000"/>
              </a:solidFill>
            </a:endParaRPr>
          </a:p>
        </p:txBody>
      </p:sp>
    </p:spTree>
    <p:extLst>
      <p:ext uri="{BB962C8B-B14F-4D97-AF65-F5344CB8AC3E}">
        <p14:creationId xmlns:p14="http://schemas.microsoft.com/office/powerpoint/2010/main" val="60588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30447"/>
            <a:ext cx="8761413" cy="706964"/>
          </a:xfrm>
        </p:spPr>
        <p:txBody>
          <a:bodyPr>
            <a:normAutofit fontScale="90000"/>
          </a:bodyPr>
          <a:lstStyle/>
          <a:p>
            <a:pPr algn="ctr"/>
            <a:r>
              <a:rPr lang="en-US" b="1" dirty="0" smtClean="0">
                <a:solidFill>
                  <a:schemeClr val="bg1"/>
                </a:solidFill>
              </a:rPr>
              <a:t/>
            </a:r>
            <a:br>
              <a:rPr lang="en-US" b="1" dirty="0" smtClean="0">
                <a:solidFill>
                  <a:schemeClr val="bg1"/>
                </a:solidFill>
              </a:rPr>
            </a:br>
            <a:r>
              <a:rPr lang="en-US" b="1" dirty="0" smtClean="0">
                <a:solidFill>
                  <a:schemeClr val="bg1"/>
                </a:solidFill>
              </a:rPr>
              <a:t>How </a:t>
            </a:r>
            <a:r>
              <a:rPr lang="en-US" b="1" dirty="0">
                <a:solidFill>
                  <a:schemeClr val="bg1"/>
                </a:solidFill>
              </a:rPr>
              <a:t>to </a:t>
            </a:r>
            <a:r>
              <a:rPr lang="en-US" b="1" dirty="0" smtClean="0">
                <a:solidFill>
                  <a:schemeClr val="bg1"/>
                </a:solidFill>
              </a:rPr>
              <a:t>Submit ACH Payment</a:t>
            </a:r>
            <a:r>
              <a:rPr lang="en-US" b="1" dirty="0">
                <a:solidFill>
                  <a:schemeClr val="bg1"/>
                </a:solidFill>
              </a:rPr>
              <a:t/>
            </a:r>
            <a:br>
              <a:rPr lang="en-US" b="1" dirty="0">
                <a:solidFill>
                  <a:schemeClr val="bg1"/>
                </a:solidFill>
              </a:rPr>
            </a:br>
            <a:endParaRPr lang="en-US" b="1" dirty="0">
              <a:solidFill>
                <a:schemeClr val="bg1"/>
              </a:solidFill>
            </a:endParaRPr>
          </a:p>
        </p:txBody>
      </p:sp>
      <p:sp>
        <p:nvSpPr>
          <p:cNvPr id="3" name="Text Placeholder 2"/>
          <p:cNvSpPr>
            <a:spLocks noGrp="1"/>
          </p:cNvSpPr>
          <p:nvPr>
            <p:ph type="body" idx="1"/>
          </p:nvPr>
        </p:nvSpPr>
        <p:spPr/>
        <p:txBody>
          <a:bodyPr/>
          <a:lstStyle/>
          <a:p>
            <a:pPr algn="ctr"/>
            <a:r>
              <a:rPr lang="en-US" b="1" dirty="0" smtClean="0"/>
              <a:t>Click the link at the bottom of the form</a:t>
            </a:r>
            <a:endParaRPr lang="en-US" b="1" dirty="0"/>
          </a:p>
        </p:txBody>
      </p:sp>
      <p:pic>
        <p:nvPicPr>
          <p:cNvPr id="9" name="Content Placeholder 8"/>
          <p:cNvPicPr>
            <a:picLocks noGrp="1" noChangeAspect="1"/>
          </p:cNvPicPr>
          <p:nvPr>
            <p:ph sz="half" idx="2"/>
          </p:nvPr>
        </p:nvPicPr>
        <p:blipFill>
          <a:blip r:embed="rId2"/>
          <a:stretch>
            <a:fillRect/>
          </a:stretch>
        </p:blipFill>
        <p:spPr>
          <a:xfrm>
            <a:off x="1393503" y="3179763"/>
            <a:ext cx="4348806" cy="2840037"/>
          </a:xfrm>
          <a:prstGeom prst="rect">
            <a:avLst/>
          </a:prstGeom>
        </p:spPr>
      </p:pic>
      <p:sp>
        <p:nvSpPr>
          <p:cNvPr id="5" name="Text Placeholder 4"/>
          <p:cNvSpPr>
            <a:spLocks noGrp="1"/>
          </p:cNvSpPr>
          <p:nvPr>
            <p:ph type="body" sz="quarter" idx="3"/>
          </p:nvPr>
        </p:nvSpPr>
        <p:spPr>
          <a:xfrm>
            <a:off x="6282285" y="2333324"/>
            <a:ext cx="4825159" cy="576262"/>
          </a:xfrm>
        </p:spPr>
        <p:txBody>
          <a:bodyPr/>
          <a:lstStyle/>
          <a:p>
            <a:pPr algn="ctr"/>
            <a:r>
              <a:rPr lang="en-US" b="1" dirty="0" smtClean="0"/>
              <a:t>Login to account</a:t>
            </a:r>
            <a:endParaRPr lang="en-US" b="1" dirty="0"/>
          </a:p>
        </p:txBody>
      </p:sp>
      <p:pic>
        <p:nvPicPr>
          <p:cNvPr id="13" name="Content Placeholder 12"/>
          <p:cNvPicPr>
            <a:picLocks noGrp="1" noChangeAspect="1"/>
          </p:cNvPicPr>
          <p:nvPr>
            <p:ph sz="quarter" idx="4"/>
          </p:nvPr>
        </p:nvPicPr>
        <p:blipFill>
          <a:blip r:embed="rId3"/>
          <a:stretch>
            <a:fillRect/>
          </a:stretch>
        </p:blipFill>
        <p:spPr>
          <a:xfrm>
            <a:off x="7654721" y="3179763"/>
            <a:ext cx="1932396" cy="2840037"/>
          </a:xfrm>
          <a:prstGeom prst="rect">
            <a:avLst/>
          </a:prstGeom>
        </p:spPr>
      </p:pic>
      <p:sp>
        <p:nvSpPr>
          <p:cNvPr id="11" name="Right Arrow 10"/>
          <p:cNvSpPr/>
          <p:nvPr/>
        </p:nvSpPr>
        <p:spPr>
          <a:xfrm>
            <a:off x="998482" y="4399333"/>
            <a:ext cx="903890" cy="400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974174" y="4399332"/>
            <a:ext cx="912280" cy="400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501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2835" y="1481959"/>
            <a:ext cx="6249910" cy="4666593"/>
          </a:xfrm>
          <a:prstGeom prst="rect">
            <a:avLst/>
          </a:prstGeom>
        </p:spPr>
      </p:pic>
      <p:sp>
        <p:nvSpPr>
          <p:cNvPr id="5" name="TextBox 4"/>
          <p:cNvSpPr txBox="1"/>
          <p:nvPr/>
        </p:nvSpPr>
        <p:spPr>
          <a:xfrm>
            <a:off x="1345326" y="536027"/>
            <a:ext cx="8671034" cy="646331"/>
          </a:xfrm>
          <a:prstGeom prst="rect">
            <a:avLst/>
          </a:prstGeom>
          <a:noFill/>
        </p:spPr>
        <p:txBody>
          <a:bodyPr wrap="square" rtlCol="0">
            <a:spAutoFit/>
          </a:bodyPr>
          <a:lstStyle/>
          <a:p>
            <a:pPr algn="ctr"/>
            <a:r>
              <a:rPr lang="en-US" sz="3600" b="1" dirty="0" smtClean="0">
                <a:solidFill>
                  <a:schemeClr val="bg1"/>
                </a:solidFill>
              </a:rPr>
              <a:t>How to Submit ACH payment-</a:t>
            </a:r>
            <a:r>
              <a:rPr lang="en-US" sz="3600" b="1" dirty="0" smtClean="0">
                <a:solidFill>
                  <a:srgbClr val="FFFF00"/>
                </a:solidFill>
              </a:rPr>
              <a:t>STATE</a:t>
            </a:r>
            <a:endParaRPr lang="en-US" sz="3600" b="1" dirty="0">
              <a:solidFill>
                <a:srgbClr val="FFFF00"/>
              </a:solidFill>
            </a:endParaRPr>
          </a:p>
        </p:txBody>
      </p:sp>
      <p:pic>
        <p:nvPicPr>
          <p:cNvPr id="6" name="Picture 5"/>
          <p:cNvPicPr>
            <a:picLocks noChangeAspect="1"/>
          </p:cNvPicPr>
          <p:nvPr/>
        </p:nvPicPr>
        <p:blipFill>
          <a:blip r:embed="rId3"/>
          <a:stretch>
            <a:fillRect/>
          </a:stretch>
        </p:blipFill>
        <p:spPr>
          <a:xfrm>
            <a:off x="7004323" y="1182358"/>
            <a:ext cx="4409911" cy="3540688"/>
          </a:xfrm>
          <a:prstGeom prst="rect">
            <a:avLst/>
          </a:prstGeom>
        </p:spPr>
      </p:pic>
      <p:cxnSp>
        <p:nvCxnSpPr>
          <p:cNvPr id="10" name="Elbow Connector 9"/>
          <p:cNvCxnSpPr/>
          <p:nvPr/>
        </p:nvCxnSpPr>
        <p:spPr>
          <a:xfrm rot="10800000">
            <a:off x="1345327" y="4414346"/>
            <a:ext cx="5938343" cy="147145"/>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1219202" y="4235669"/>
            <a:ext cx="252248" cy="127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271641" y="4004441"/>
            <a:ext cx="1030014" cy="409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p:nvPr/>
        </p:nvCxnSpPr>
        <p:spPr>
          <a:xfrm rot="10800000">
            <a:off x="4298732" y="3993932"/>
            <a:ext cx="3867807" cy="210207"/>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0800000">
            <a:off x="1338976" y="5728137"/>
            <a:ext cx="367862"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2175641" y="2680136"/>
            <a:ext cx="378372" cy="63063"/>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04323" y="4866290"/>
            <a:ext cx="458858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FF00"/>
                </a:solidFill>
              </a:rPr>
              <a:t>Select-DOR Motor Vehicle Property Tax</a:t>
            </a:r>
          </a:p>
          <a:p>
            <a:pPr marL="285750" indent="-285750">
              <a:buFont typeface="Arial" panose="020B0604020202020204" pitchFamily="34" charset="0"/>
              <a:buChar char="•"/>
            </a:pPr>
            <a:r>
              <a:rPr lang="en-US" sz="1600" dirty="0" smtClean="0">
                <a:solidFill>
                  <a:srgbClr val="FFFF00"/>
                </a:solidFill>
              </a:rPr>
              <a:t>Select- MVPTAX02 for State portion</a:t>
            </a:r>
          </a:p>
          <a:p>
            <a:pPr marL="285750" indent="-285750">
              <a:buFont typeface="Arial" panose="020B0604020202020204" pitchFamily="34" charset="0"/>
              <a:buChar char="•"/>
            </a:pPr>
            <a:r>
              <a:rPr lang="en-US" sz="1600" dirty="0" smtClean="0">
                <a:solidFill>
                  <a:srgbClr val="FFFF00"/>
                </a:solidFill>
              </a:rPr>
              <a:t>Enter payment amount from the form</a:t>
            </a:r>
          </a:p>
          <a:p>
            <a:pPr marL="285750" indent="-285750">
              <a:buFont typeface="Arial" panose="020B0604020202020204" pitchFamily="34" charset="0"/>
              <a:buChar char="•"/>
            </a:pPr>
            <a:r>
              <a:rPr lang="en-US" sz="1600" dirty="0" smtClean="0">
                <a:solidFill>
                  <a:srgbClr val="FFFF00"/>
                </a:solidFill>
              </a:rPr>
              <a:t>Select Month</a:t>
            </a:r>
          </a:p>
          <a:p>
            <a:pPr marL="285750" indent="-285750">
              <a:buFont typeface="Arial" panose="020B0604020202020204" pitchFamily="34" charset="0"/>
              <a:buChar char="•"/>
            </a:pPr>
            <a:r>
              <a:rPr lang="en-US" sz="1600" dirty="0" smtClean="0">
                <a:solidFill>
                  <a:srgbClr val="FFFF00"/>
                </a:solidFill>
              </a:rPr>
              <a:t>Click ‘Add Item’</a:t>
            </a:r>
            <a:endParaRPr lang="en-US" sz="1600" dirty="0">
              <a:solidFill>
                <a:srgbClr val="FFFF00"/>
              </a:solidFill>
            </a:endParaRPr>
          </a:p>
        </p:txBody>
      </p:sp>
    </p:spTree>
    <p:extLst>
      <p:ext uri="{BB962C8B-B14F-4D97-AF65-F5344CB8AC3E}">
        <p14:creationId xmlns:p14="http://schemas.microsoft.com/office/powerpoint/2010/main" val="1481010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4178" y="597583"/>
            <a:ext cx="9764110" cy="584775"/>
          </a:xfrm>
          <a:prstGeom prst="rect">
            <a:avLst/>
          </a:prstGeom>
          <a:noFill/>
        </p:spPr>
        <p:txBody>
          <a:bodyPr wrap="square" rtlCol="0">
            <a:spAutoFit/>
          </a:bodyPr>
          <a:lstStyle/>
          <a:p>
            <a:pPr algn="ctr"/>
            <a:r>
              <a:rPr lang="en-US" sz="3200" b="1" dirty="0" smtClean="0">
                <a:solidFill>
                  <a:schemeClr val="bg1"/>
                </a:solidFill>
              </a:rPr>
              <a:t>How to Submit ACH payment-</a:t>
            </a:r>
            <a:r>
              <a:rPr lang="en-US" sz="3200" b="1" dirty="0" smtClean="0">
                <a:solidFill>
                  <a:srgbClr val="FFFF00"/>
                </a:solidFill>
              </a:rPr>
              <a:t>Other County</a:t>
            </a:r>
            <a:endParaRPr lang="en-US" sz="3200" b="1" dirty="0">
              <a:solidFill>
                <a:srgbClr val="FFFF00"/>
              </a:solidFill>
            </a:endParaRPr>
          </a:p>
        </p:txBody>
      </p:sp>
      <p:pic>
        <p:nvPicPr>
          <p:cNvPr id="6" name="Picture 5"/>
          <p:cNvPicPr>
            <a:picLocks noChangeAspect="1"/>
          </p:cNvPicPr>
          <p:nvPr/>
        </p:nvPicPr>
        <p:blipFill>
          <a:blip r:embed="rId2"/>
          <a:stretch>
            <a:fillRect/>
          </a:stretch>
        </p:blipFill>
        <p:spPr>
          <a:xfrm>
            <a:off x="7096699" y="1182358"/>
            <a:ext cx="4409911" cy="3494745"/>
          </a:xfrm>
          <a:prstGeom prst="rect">
            <a:avLst/>
          </a:prstGeom>
        </p:spPr>
      </p:pic>
      <p:pic>
        <p:nvPicPr>
          <p:cNvPr id="8" name="Picture 7"/>
          <p:cNvPicPr>
            <a:picLocks noChangeAspect="1"/>
          </p:cNvPicPr>
          <p:nvPr/>
        </p:nvPicPr>
        <p:blipFill>
          <a:blip r:embed="rId3"/>
          <a:stretch>
            <a:fillRect/>
          </a:stretch>
        </p:blipFill>
        <p:spPr>
          <a:xfrm>
            <a:off x="530279" y="1182358"/>
            <a:ext cx="6293215" cy="5113339"/>
          </a:xfrm>
          <a:prstGeom prst="rect">
            <a:avLst/>
          </a:prstGeom>
        </p:spPr>
      </p:pic>
      <p:sp>
        <p:nvSpPr>
          <p:cNvPr id="9" name="Rectangle 8"/>
          <p:cNvSpPr/>
          <p:nvPr/>
        </p:nvSpPr>
        <p:spPr>
          <a:xfrm>
            <a:off x="6823494" y="4738659"/>
            <a:ext cx="6096000" cy="1477328"/>
          </a:xfrm>
          <a:prstGeom prst="rect">
            <a:avLst/>
          </a:prstGeom>
        </p:spPr>
        <p:txBody>
          <a:bodyPr>
            <a:spAutoFit/>
          </a:bodyPr>
          <a:lstStyle/>
          <a:p>
            <a:pPr marL="285750" indent="-285750">
              <a:buFont typeface="Arial" panose="020B0604020202020204" pitchFamily="34" charset="0"/>
              <a:buChar char="•"/>
            </a:pPr>
            <a:r>
              <a:rPr lang="en-US" dirty="0">
                <a:solidFill>
                  <a:srgbClr val="FFFF00"/>
                </a:solidFill>
              </a:rPr>
              <a:t>Select-DOR Motor Vehicle Property Tax</a:t>
            </a:r>
          </a:p>
          <a:p>
            <a:pPr marL="285750" indent="-285750">
              <a:buFont typeface="Arial" panose="020B0604020202020204" pitchFamily="34" charset="0"/>
              <a:buChar char="•"/>
            </a:pPr>
            <a:r>
              <a:rPr lang="en-US" dirty="0">
                <a:solidFill>
                  <a:srgbClr val="FFFF00"/>
                </a:solidFill>
              </a:rPr>
              <a:t>Select- </a:t>
            </a:r>
            <a:r>
              <a:rPr lang="en-US" sz="1600" dirty="0" smtClean="0">
                <a:solidFill>
                  <a:srgbClr val="FFFF00"/>
                </a:solidFill>
              </a:rPr>
              <a:t>MVPTAX03 </a:t>
            </a:r>
            <a:r>
              <a:rPr lang="en-US" sz="1600" dirty="0">
                <a:solidFill>
                  <a:srgbClr val="FFFF00"/>
                </a:solidFill>
              </a:rPr>
              <a:t>for </a:t>
            </a:r>
            <a:r>
              <a:rPr lang="en-US" sz="1600" dirty="0" smtClean="0">
                <a:solidFill>
                  <a:srgbClr val="FFFF00"/>
                </a:solidFill>
              </a:rPr>
              <a:t>Out of County </a:t>
            </a:r>
            <a:r>
              <a:rPr lang="en-US" sz="1600" dirty="0">
                <a:solidFill>
                  <a:srgbClr val="FFFF00"/>
                </a:solidFill>
              </a:rPr>
              <a:t>portion</a:t>
            </a:r>
          </a:p>
          <a:p>
            <a:pPr marL="285750" indent="-285750">
              <a:buFont typeface="Arial" panose="020B0604020202020204" pitchFamily="34" charset="0"/>
              <a:buChar char="•"/>
            </a:pPr>
            <a:r>
              <a:rPr lang="en-US" dirty="0">
                <a:solidFill>
                  <a:srgbClr val="FFFF00"/>
                </a:solidFill>
              </a:rPr>
              <a:t>Enter payment amount from the form</a:t>
            </a:r>
          </a:p>
          <a:p>
            <a:pPr marL="285750" indent="-285750">
              <a:buFont typeface="Arial" panose="020B0604020202020204" pitchFamily="34" charset="0"/>
              <a:buChar char="•"/>
            </a:pPr>
            <a:r>
              <a:rPr lang="en-US" dirty="0">
                <a:solidFill>
                  <a:srgbClr val="FFFF00"/>
                </a:solidFill>
              </a:rPr>
              <a:t>Select Month</a:t>
            </a:r>
          </a:p>
          <a:p>
            <a:pPr marL="285750" indent="-285750">
              <a:buFont typeface="Arial" panose="020B0604020202020204" pitchFamily="34" charset="0"/>
              <a:buChar char="•"/>
            </a:pPr>
            <a:r>
              <a:rPr lang="en-US" dirty="0">
                <a:solidFill>
                  <a:srgbClr val="FFFF00"/>
                </a:solidFill>
              </a:rPr>
              <a:t>Click ‘Add Item’</a:t>
            </a:r>
          </a:p>
        </p:txBody>
      </p:sp>
      <p:sp>
        <p:nvSpPr>
          <p:cNvPr id="10" name="Right Arrow 9"/>
          <p:cNvSpPr/>
          <p:nvPr/>
        </p:nvSpPr>
        <p:spPr>
          <a:xfrm rot="10800000">
            <a:off x="2175641" y="2469929"/>
            <a:ext cx="378372" cy="63063"/>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1208689" y="6022425"/>
            <a:ext cx="378372" cy="63063"/>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310647" y="3972910"/>
            <a:ext cx="1072055" cy="409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p:cNvCxnSpPr/>
          <p:nvPr/>
        </p:nvCxnSpPr>
        <p:spPr>
          <a:xfrm rot="10800000">
            <a:off x="4298733" y="3993934"/>
            <a:ext cx="6011914" cy="210205"/>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a:off x="1492469" y="4477407"/>
            <a:ext cx="7977352" cy="73572"/>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flipV="1">
            <a:off x="1372695" y="4314155"/>
            <a:ext cx="252248" cy="127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55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FFFFF"/>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8B4130E2B2CC64F9D3DB6C5022964C7" ma:contentTypeVersion="1" ma:contentTypeDescription="Upload an image." ma:contentTypeScope="" ma:versionID="37af6ebccf178ed2d19d258cb5699581">
  <xsd:schema xmlns:xsd="http://www.w3.org/2001/XMLSchema" xmlns:xs="http://www.w3.org/2001/XMLSchema" xmlns:p="http://schemas.microsoft.com/office/2006/metadata/properties" xmlns:ns1="http://schemas.microsoft.com/sharepoint/v3" xmlns:ns2="5B650B4E-A193-46C5-8C7D-9610CBF622AC" xmlns:ns3="http://schemas.microsoft.com/sharepoint/v3/fields" targetNamespace="http://schemas.microsoft.com/office/2006/metadata/properties" ma:root="true" ma:fieldsID="d2d0244243dc18e01c064402a530d1ba" ns1:_="" ns2:_="" ns3:_="">
    <xsd:import namespace="http://schemas.microsoft.com/sharepoint/v3"/>
    <xsd:import namespace="5B650B4E-A193-46C5-8C7D-9610CBF622AC"/>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650B4E-A193-46C5-8C7D-9610CBF622AC"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5B650B4E-A193-46C5-8C7D-9610CBF622AC"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8149022-1501-4345-8230-7BC659C90476}"/>
</file>

<file path=customXml/itemProps2.xml><?xml version="1.0" encoding="utf-8"?>
<ds:datastoreItem xmlns:ds="http://schemas.openxmlformats.org/officeDocument/2006/customXml" ds:itemID="{683F49F4-126B-4D39-B447-9E47CD36C15B}"/>
</file>

<file path=customXml/itemProps3.xml><?xml version="1.0" encoding="utf-8"?>
<ds:datastoreItem xmlns:ds="http://schemas.openxmlformats.org/officeDocument/2006/customXml" ds:itemID="{C77FDE52-D11A-4FF5-BE32-7F4738BFEB8F}"/>
</file>

<file path=docProps/app.xml><?xml version="1.0" encoding="utf-8"?>
<Properties xmlns="http://schemas.openxmlformats.org/officeDocument/2006/extended-properties" xmlns:vt="http://schemas.openxmlformats.org/officeDocument/2006/docPropsVTypes">
  <Template/>
  <TotalTime>1319</TotalTime>
  <Words>647</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Franklin Gothic Demi</vt:lpstr>
      <vt:lpstr>Wingdings</vt:lpstr>
      <vt:lpstr>Wingdings 3</vt:lpstr>
      <vt:lpstr>Ion Boardroom</vt:lpstr>
      <vt:lpstr>Monthly Ad Valorem Report &amp; ACH payment</vt:lpstr>
      <vt:lpstr>PowerPoint Presentation</vt:lpstr>
      <vt:lpstr>PowerPoint Presentation</vt:lpstr>
      <vt:lpstr>PowerPoint Presentation</vt:lpstr>
      <vt:lpstr>PowerPoint Presentation</vt:lpstr>
      <vt:lpstr>How to Submit the Completed Form to DOR</vt:lpstr>
      <vt:lpstr> How to Submit ACH Payment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Ad Valorem Report &amp; ACH payment</dc:title>
  <dc:creator>Cornish, Jehna R (DOR)</dc:creator>
  <cp:keywords/>
  <dc:description/>
  <cp:lastModifiedBy>Brown, Lindsey N (DOR)</cp:lastModifiedBy>
  <cp:revision>53</cp:revision>
  <cp:lastPrinted>2019-11-15T14:12:23Z</cp:lastPrinted>
  <dcterms:created xsi:type="dcterms:W3CDTF">2019-11-08T16:01:33Z</dcterms:created>
  <dcterms:modified xsi:type="dcterms:W3CDTF">2019-11-18T03:03:33Z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0x0101009148F5A04DDD49CBA7127AADA5FB792B00AADE34325A8B49CDA8BB4DB53328F2140068B4130E2B2CC64F9D3DB6C5022964C7</vt:lpwstr>
  </property>
</Properties>
</file>