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19"/>
  </p:notesMasterIdLst>
  <p:sldIdLst>
    <p:sldId id="284" r:id="rId5"/>
    <p:sldId id="265" r:id="rId6"/>
    <p:sldId id="268" r:id="rId7"/>
    <p:sldId id="279" r:id="rId8"/>
    <p:sldId id="269" r:id="rId9"/>
    <p:sldId id="277" r:id="rId10"/>
    <p:sldId id="278" r:id="rId11"/>
    <p:sldId id="271" r:id="rId12"/>
    <p:sldId id="280" r:id="rId13"/>
    <p:sldId id="283" r:id="rId14"/>
    <p:sldId id="282" r:id="rId15"/>
    <p:sldId id="272" r:id="rId16"/>
    <p:sldId id="274"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6FD"/>
    <a:srgbClr val="D3E1FD"/>
    <a:srgbClr val="ECF2FE"/>
    <a:srgbClr val="F2F2F2"/>
    <a:srgbClr val="FFFFFF"/>
    <a:srgbClr val="F6F7F8"/>
    <a:srgbClr val="F1F2F3"/>
    <a:srgbClr val="04256C"/>
    <a:srgbClr val="BDD6F5"/>
    <a:srgbClr val="4A9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50" d="100"/>
          <a:sy n="50" d="100"/>
        </p:scale>
        <p:origin x="48" y="9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C523-136A-415E-943C-A30B0FA9C635}" type="datetimeFigureOut">
              <a:rPr lang="en-US" smtClean="0"/>
              <a:t>10/29/2019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14ECD-79CC-4776-91DA-F6C9F42A4ECD}" type="slidenum">
              <a:rPr lang="en-US" smtClean="0"/>
              <a:t>‹#›</a:t>
            </a:fld>
            <a:endParaRPr lang="en-US"/>
          </a:p>
        </p:txBody>
      </p:sp>
    </p:spTree>
    <p:extLst>
      <p:ext uri="{BB962C8B-B14F-4D97-AF65-F5344CB8AC3E}">
        <p14:creationId xmlns:p14="http://schemas.microsoft.com/office/powerpoint/2010/main" val="241951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1EC92E-1E5D-4FCD-8787-D8EB958774CA}" type="datetime1">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D7AFF-C726-45C9-9212-35FDD074A2BC}" type="datetime1">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36146-2FAF-483C-B113-B30BFE868BBA}" type="datetime1">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99F92-DFD0-4F1E-A7B8-C28404EFA2D6}" type="datetime1">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609028-14D8-4152-B066-5170BB796E78}" type="datetime1">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1F034D-3026-4A1B-801C-1CDC296519D8}" type="datetime1">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2ADDB3-9F9F-4DEF-B96F-2AA26AD02C47}" type="datetime1">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591B9E-04EC-4E84-9A28-A02D806D41CD}" type="datetime1">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980DA-FC60-4B4B-844C-60F1AD5E4D19}" type="datetime1">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180FB9-3900-446F-A50B-6A0EC34341E3}" type="datetime1">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42AF1C-412A-402C-839A-3717348305D3}" type="datetime1">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9D517-CC6E-4403-8B7B-CBDF3D39D14E}" type="datetime1">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3853" y="2635736"/>
            <a:ext cx="9706535" cy="2252494"/>
          </a:xfrm>
          <a:prstGeom prst="rect">
            <a:avLst/>
          </a:prstGeom>
        </p:spPr>
        <p:txBody>
          <a:bodyPr vert="horz" wrap="square" lIns="0" tIns="2241" rIns="0" bIns="0" rtlCol="0">
            <a:spAutoFit/>
          </a:bodyPr>
          <a:lstStyle/>
          <a:p>
            <a:pPr marL="11206" marR="4483" algn="just">
              <a:lnSpc>
                <a:spcPct val="103400"/>
              </a:lnSpc>
              <a:spcBef>
                <a:spcPts val="18"/>
              </a:spcBef>
            </a:pPr>
            <a:r>
              <a:rPr sz="1765" dirty="0">
                <a:latin typeface="Arial"/>
                <a:cs typeface="Arial"/>
              </a:rPr>
              <a:t>The </a:t>
            </a:r>
            <a:r>
              <a:rPr sz="1765" spc="-4" dirty="0">
                <a:latin typeface="Arial"/>
                <a:cs typeface="Arial"/>
              </a:rPr>
              <a:t>Kentucky Department </a:t>
            </a:r>
            <a:r>
              <a:rPr sz="1765" dirty="0">
                <a:latin typeface="Arial"/>
                <a:cs typeface="Arial"/>
              </a:rPr>
              <a:t>of Revenue presented the following information at </a:t>
            </a:r>
            <a:r>
              <a:rPr lang="en-US" sz="1765" dirty="0" smtClean="0">
                <a:latin typeface="Arial"/>
                <a:cs typeface="Arial"/>
              </a:rPr>
              <a:t>the KY Tax Conference hosted by the </a:t>
            </a:r>
            <a:r>
              <a:rPr lang="en-US" sz="1765" dirty="0" smtClean="0">
                <a:latin typeface="Arial"/>
                <a:cs typeface="Arial"/>
              </a:rPr>
              <a:t>Kentucky Chamber of Commerce </a:t>
            </a:r>
            <a:r>
              <a:rPr lang="en-US" sz="1765" dirty="0" smtClean="0">
                <a:latin typeface="Arial"/>
                <a:cs typeface="Arial"/>
              </a:rPr>
              <a:t>on November 12, </a:t>
            </a:r>
            <a:r>
              <a:rPr lang="en-US" sz="1765" dirty="0" smtClean="0">
                <a:latin typeface="Arial"/>
                <a:cs typeface="Arial"/>
              </a:rPr>
              <a:t>2019</a:t>
            </a:r>
            <a:r>
              <a:rPr sz="1765" dirty="0" smtClean="0">
                <a:latin typeface="Arial"/>
                <a:cs typeface="Arial"/>
              </a:rPr>
              <a:t>. Th</a:t>
            </a:r>
            <a:r>
              <a:rPr lang="en-US" sz="1765" dirty="0" smtClean="0">
                <a:latin typeface="Arial"/>
                <a:cs typeface="Arial"/>
              </a:rPr>
              <a:t>i</a:t>
            </a:r>
            <a:r>
              <a:rPr sz="1765" dirty="0" smtClean="0">
                <a:latin typeface="Arial"/>
                <a:cs typeface="Arial"/>
              </a:rPr>
              <a:t>s</a:t>
            </a:r>
            <a:r>
              <a:rPr lang="en-US" sz="1765" dirty="0" smtClean="0">
                <a:latin typeface="Arial"/>
                <a:cs typeface="Arial"/>
              </a:rPr>
              <a:t> presentation</a:t>
            </a:r>
            <a:r>
              <a:rPr sz="1765" spc="-4" dirty="0" smtClean="0">
                <a:latin typeface="Arial"/>
                <a:cs typeface="Arial"/>
              </a:rPr>
              <a:t> </a:t>
            </a:r>
            <a:r>
              <a:rPr sz="1765" dirty="0" smtClean="0">
                <a:latin typeface="Arial"/>
                <a:cs typeface="Arial"/>
              </a:rPr>
              <a:t>covered </a:t>
            </a:r>
            <a:r>
              <a:rPr lang="en-US" sz="1765" dirty="0" smtClean="0">
                <a:latin typeface="Arial"/>
                <a:cs typeface="Arial"/>
              </a:rPr>
              <a:t>a general overview and introduction to </a:t>
            </a:r>
            <a:r>
              <a:rPr sz="1765" dirty="0" smtClean="0">
                <a:latin typeface="Arial"/>
                <a:cs typeface="Arial"/>
              </a:rPr>
              <a:t>the </a:t>
            </a:r>
            <a:r>
              <a:rPr sz="1765" dirty="0">
                <a:latin typeface="Arial"/>
                <a:cs typeface="Arial"/>
              </a:rPr>
              <a:t>Department </a:t>
            </a:r>
            <a:r>
              <a:rPr sz="1765">
                <a:latin typeface="Arial"/>
                <a:cs typeface="Arial"/>
              </a:rPr>
              <a:t>of </a:t>
            </a:r>
            <a:r>
              <a:rPr sz="1765" spc="-4" smtClean="0">
                <a:latin typeface="Arial"/>
                <a:cs typeface="Arial"/>
              </a:rPr>
              <a:t>Revenue</a:t>
            </a:r>
            <a:r>
              <a:rPr sz="1765" smtClean="0">
                <a:latin typeface="Arial"/>
                <a:cs typeface="Arial"/>
              </a:rPr>
              <a:t>.</a:t>
            </a:r>
            <a:endParaRPr sz="1765" dirty="0">
              <a:latin typeface="Arial"/>
              <a:cs typeface="Arial"/>
            </a:endParaRPr>
          </a:p>
          <a:p>
            <a:pPr>
              <a:spcBef>
                <a:spcPts val="18"/>
              </a:spcBef>
            </a:pPr>
            <a:endParaRPr sz="1897" dirty="0">
              <a:latin typeface="Times New Roman"/>
              <a:cs typeface="Times New Roman"/>
            </a:endParaRPr>
          </a:p>
          <a:p>
            <a:pPr marL="11206" marR="5603" algn="just">
              <a:lnSpc>
                <a:spcPct val="103200"/>
              </a:lnSpc>
            </a:pPr>
            <a:r>
              <a:rPr sz="1765" dirty="0">
                <a:latin typeface="Arial"/>
                <a:cs typeface="Arial"/>
              </a:rPr>
              <a:t>The </a:t>
            </a:r>
            <a:r>
              <a:rPr sz="1765" spc="-4" dirty="0">
                <a:latin typeface="Arial"/>
                <a:cs typeface="Arial"/>
              </a:rPr>
              <a:t>information </a:t>
            </a:r>
            <a:r>
              <a:rPr sz="1765" dirty="0">
                <a:latin typeface="Arial"/>
                <a:cs typeface="Arial"/>
              </a:rPr>
              <a:t>in this </a:t>
            </a:r>
            <a:r>
              <a:rPr sz="1765" spc="-4" dirty="0">
                <a:latin typeface="Arial"/>
                <a:cs typeface="Arial"/>
              </a:rPr>
              <a:t>presentation </a:t>
            </a:r>
            <a:r>
              <a:rPr sz="1765" dirty="0">
                <a:latin typeface="Arial"/>
                <a:cs typeface="Arial"/>
              </a:rPr>
              <a:t>was </a:t>
            </a:r>
            <a:r>
              <a:rPr sz="1765" spc="-4" dirty="0">
                <a:latin typeface="Arial"/>
                <a:cs typeface="Arial"/>
              </a:rPr>
              <a:t>prepared </a:t>
            </a:r>
            <a:r>
              <a:rPr sz="1765" dirty="0">
                <a:latin typeface="Arial"/>
                <a:cs typeface="Arial"/>
              </a:rPr>
              <a:t>from </a:t>
            </a:r>
            <a:r>
              <a:rPr sz="1765" spc="-4" dirty="0">
                <a:latin typeface="Arial"/>
                <a:cs typeface="Arial"/>
              </a:rPr>
              <a:t>information </a:t>
            </a:r>
            <a:r>
              <a:rPr sz="1765" dirty="0">
                <a:latin typeface="Arial"/>
                <a:cs typeface="Arial"/>
              </a:rPr>
              <a:t>the </a:t>
            </a:r>
            <a:r>
              <a:rPr sz="1765" spc="-4" dirty="0">
                <a:latin typeface="Arial"/>
                <a:cs typeface="Arial"/>
              </a:rPr>
              <a:t>Department </a:t>
            </a:r>
            <a:r>
              <a:rPr sz="1765" dirty="0">
                <a:latin typeface="Arial"/>
                <a:cs typeface="Arial"/>
              </a:rPr>
              <a:t>of Revenue  possessed </a:t>
            </a:r>
            <a:r>
              <a:rPr sz="1765" spc="-4" dirty="0">
                <a:latin typeface="Arial"/>
                <a:cs typeface="Arial"/>
              </a:rPr>
              <a:t>and </a:t>
            </a:r>
            <a:r>
              <a:rPr sz="1765" dirty="0">
                <a:latin typeface="Arial"/>
                <a:cs typeface="Arial"/>
              </a:rPr>
              <a:t>believed </a:t>
            </a:r>
            <a:r>
              <a:rPr sz="1765" spc="-9" dirty="0">
                <a:latin typeface="Arial"/>
                <a:cs typeface="Arial"/>
              </a:rPr>
              <a:t>to </a:t>
            </a:r>
            <a:r>
              <a:rPr sz="1765" dirty="0">
                <a:latin typeface="Arial"/>
                <a:cs typeface="Arial"/>
              </a:rPr>
              <a:t>be </a:t>
            </a:r>
            <a:r>
              <a:rPr sz="1765" spc="-4" dirty="0">
                <a:latin typeface="Arial"/>
                <a:cs typeface="Arial"/>
              </a:rPr>
              <a:t>accurate </a:t>
            </a:r>
            <a:r>
              <a:rPr sz="1765" dirty="0">
                <a:latin typeface="Arial"/>
                <a:cs typeface="Arial"/>
              </a:rPr>
              <a:t>and relevant on </a:t>
            </a:r>
            <a:r>
              <a:rPr sz="1765" spc="9" dirty="0">
                <a:latin typeface="Arial"/>
                <a:cs typeface="Arial"/>
              </a:rPr>
              <a:t>the </a:t>
            </a:r>
            <a:r>
              <a:rPr sz="1765" spc="-4" dirty="0">
                <a:latin typeface="Arial"/>
                <a:cs typeface="Arial"/>
              </a:rPr>
              <a:t>date </a:t>
            </a:r>
            <a:r>
              <a:rPr sz="1765" dirty="0">
                <a:latin typeface="Arial"/>
                <a:cs typeface="Arial"/>
              </a:rPr>
              <a:t>of the </a:t>
            </a:r>
            <a:r>
              <a:rPr sz="1765" spc="-4" dirty="0">
                <a:latin typeface="Arial"/>
                <a:cs typeface="Arial"/>
              </a:rPr>
              <a:t>meeting. </a:t>
            </a:r>
            <a:r>
              <a:rPr sz="1765" dirty="0">
                <a:latin typeface="Arial"/>
                <a:cs typeface="Arial"/>
              </a:rPr>
              <a:t>This </a:t>
            </a:r>
            <a:r>
              <a:rPr sz="1765" spc="-4" dirty="0">
                <a:latin typeface="Arial"/>
                <a:cs typeface="Arial"/>
              </a:rPr>
              <a:t>information  does</a:t>
            </a:r>
            <a:r>
              <a:rPr sz="1765" spc="-53" dirty="0">
                <a:latin typeface="Arial"/>
                <a:cs typeface="Arial"/>
              </a:rPr>
              <a:t> </a:t>
            </a:r>
            <a:r>
              <a:rPr sz="1765" dirty="0">
                <a:latin typeface="Arial"/>
                <a:cs typeface="Arial"/>
              </a:rPr>
              <a:t>not</a:t>
            </a:r>
            <a:r>
              <a:rPr sz="1765" spc="-53" dirty="0">
                <a:latin typeface="Arial"/>
                <a:cs typeface="Arial"/>
              </a:rPr>
              <a:t> </a:t>
            </a:r>
            <a:r>
              <a:rPr sz="1765" dirty="0">
                <a:latin typeface="Arial"/>
                <a:cs typeface="Arial"/>
              </a:rPr>
              <a:t>constitute</a:t>
            </a:r>
            <a:r>
              <a:rPr sz="1765" spc="-53" dirty="0">
                <a:latin typeface="Arial"/>
                <a:cs typeface="Arial"/>
              </a:rPr>
              <a:t> </a:t>
            </a:r>
            <a:r>
              <a:rPr sz="1765" dirty="0">
                <a:latin typeface="Arial"/>
                <a:cs typeface="Arial"/>
              </a:rPr>
              <a:t>a</a:t>
            </a:r>
            <a:r>
              <a:rPr sz="1765" spc="-53" dirty="0">
                <a:latin typeface="Arial"/>
                <a:cs typeface="Arial"/>
              </a:rPr>
              <a:t> </a:t>
            </a:r>
            <a:r>
              <a:rPr sz="1765" dirty="0">
                <a:latin typeface="Arial"/>
                <a:cs typeface="Arial"/>
              </a:rPr>
              <a:t>final</a:t>
            </a:r>
            <a:r>
              <a:rPr sz="1765" spc="-57" dirty="0">
                <a:latin typeface="Arial"/>
                <a:cs typeface="Arial"/>
              </a:rPr>
              <a:t> </a:t>
            </a:r>
            <a:r>
              <a:rPr sz="1765" dirty="0">
                <a:latin typeface="Arial"/>
                <a:cs typeface="Arial"/>
              </a:rPr>
              <a:t>ruling,</a:t>
            </a:r>
            <a:r>
              <a:rPr sz="1765" spc="-62" dirty="0">
                <a:latin typeface="Arial"/>
                <a:cs typeface="Arial"/>
              </a:rPr>
              <a:t> </a:t>
            </a:r>
            <a:r>
              <a:rPr sz="1765" dirty="0">
                <a:latin typeface="Arial"/>
                <a:cs typeface="Arial"/>
              </a:rPr>
              <a:t>order,</a:t>
            </a:r>
            <a:r>
              <a:rPr sz="1765" spc="-53" dirty="0">
                <a:latin typeface="Arial"/>
                <a:cs typeface="Arial"/>
              </a:rPr>
              <a:t> </a:t>
            </a:r>
            <a:r>
              <a:rPr sz="1765" spc="-4" dirty="0">
                <a:latin typeface="Arial"/>
                <a:cs typeface="Arial"/>
              </a:rPr>
              <a:t>or</a:t>
            </a:r>
            <a:r>
              <a:rPr sz="1765" spc="-49" dirty="0">
                <a:latin typeface="Arial"/>
                <a:cs typeface="Arial"/>
              </a:rPr>
              <a:t> </a:t>
            </a:r>
            <a:r>
              <a:rPr sz="1765" spc="-4" dirty="0">
                <a:latin typeface="Arial"/>
                <a:cs typeface="Arial"/>
              </a:rPr>
              <a:t>determination</a:t>
            </a:r>
            <a:r>
              <a:rPr sz="1765" spc="-53" dirty="0">
                <a:latin typeface="Arial"/>
                <a:cs typeface="Arial"/>
              </a:rPr>
              <a:t> </a:t>
            </a:r>
            <a:r>
              <a:rPr sz="1765" dirty="0">
                <a:latin typeface="Arial"/>
                <a:cs typeface="Arial"/>
              </a:rPr>
              <a:t>of</a:t>
            </a:r>
            <a:r>
              <a:rPr sz="1765" spc="-57" dirty="0">
                <a:latin typeface="Arial"/>
                <a:cs typeface="Arial"/>
              </a:rPr>
              <a:t> </a:t>
            </a:r>
            <a:r>
              <a:rPr sz="1765" dirty="0">
                <a:latin typeface="Arial"/>
                <a:cs typeface="Arial"/>
              </a:rPr>
              <a:t>the</a:t>
            </a:r>
            <a:r>
              <a:rPr sz="1765" spc="-57" dirty="0">
                <a:latin typeface="Arial"/>
                <a:cs typeface="Arial"/>
              </a:rPr>
              <a:t> </a:t>
            </a:r>
            <a:r>
              <a:rPr sz="1765" dirty="0">
                <a:latin typeface="Arial"/>
                <a:cs typeface="Arial"/>
              </a:rPr>
              <a:t>Department</a:t>
            </a:r>
            <a:r>
              <a:rPr sz="1765" spc="-57" dirty="0">
                <a:latin typeface="Arial"/>
                <a:cs typeface="Arial"/>
              </a:rPr>
              <a:t> </a:t>
            </a:r>
            <a:r>
              <a:rPr sz="1765" dirty="0">
                <a:latin typeface="Arial"/>
                <a:cs typeface="Arial"/>
              </a:rPr>
              <a:t>of</a:t>
            </a:r>
            <a:r>
              <a:rPr sz="1765" spc="-57" dirty="0">
                <a:latin typeface="Arial"/>
                <a:cs typeface="Arial"/>
              </a:rPr>
              <a:t> </a:t>
            </a:r>
            <a:r>
              <a:rPr sz="1765" dirty="0">
                <a:latin typeface="Arial"/>
                <a:cs typeface="Arial"/>
              </a:rPr>
              <a:t>Revenue</a:t>
            </a:r>
            <a:r>
              <a:rPr sz="1765" spc="-53" dirty="0">
                <a:latin typeface="Arial"/>
                <a:cs typeface="Arial"/>
              </a:rPr>
              <a:t> </a:t>
            </a:r>
            <a:r>
              <a:rPr sz="1765" spc="-4" dirty="0">
                <a:latin typeface="Arial"/>
                <a:cs typeface="Arial"/>
              </a:rPr>
              <a:t>and</a:t>
            </a:r>
            <a:r>
              <a:rPr sz="1765" spc="-53" dirty="0">
                <a:latin typeface="Arial"/>
                <a:cs typeface="Arial"/>
              </a:rPr>
              <a:t> </a:t>
            </a:r>
            <a:r>
              <a:rPr sz="1765" dirty="0">
                <a:latin typeface="Arial"/>
                <a:cs typeface="Arial"/>
              </a:rPr>
              <a:t>cannot  be</a:t>
            </a:r>
            <a:r>
              <a:rPr sz="1765" spc="-4" dirty="0">
                <a:latin typeface="Arial"/>
                <a:cs typeface="Arial"/>
              </a:rPr>
              <a:t> </a:t>
            </a:r>
            <a:r>
              <a:rPr sz="1765" dirty="0">
                <a:latin typeface="Arial"/>
                <a:cs typeface="Arial"/>
              </a:rPr>
              <a:t>appealed.</a:t>
            </a:r>
          </a:p>
        </p:txBody>
      </p:sp>
      <p:sp>
        <p:nvSpPr>
          <p:cNvPr id="3" name="object 3"/>
          <p:cNvSpPr/>
          <p:nvPr/>
        </p:nvSpPr>
        <p:spPr>
          <a:xfrm>
            <a:off x="4524376" y="1058843"/>
            <a:ext cx="3135966" cy="1243629"/>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69244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Revenue </a:t>
            </a:r>
            <a:r>
              <a:rPr lang="en-US" sz="4400" smtClean="0">
                <a:solidFill>
                  <a:schemeClr val="bg1"/>
                </a:solidFill>
                <a:latin typeface="Franklin Gothic Demi" panose="020B0703020102020204" pitchFamily="34" charset="0"/>
              </a:rPr>
              <a:t>Procedure KY-RP-19-03</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400050" y="1360440"/>
            <a:ext cx="10127536" cy="5186351"/>
          </a:xfrm>
        </p:spPr>
        <p:txBody>
          <a:bodyPr>
            <a:normAutofit fontScale="92500"/>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Authorized by KRS 131.130(8)</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Background information on RPs, TAMs, PLRs, and GILs</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Distinguishes regulations from guidance</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Guidance does not have the force and effect of law</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Defines and provides reasons for issuance or denial</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Outlines the process and content requirements for guidance requests</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Provides procedures for issuing guidance</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2019 revision provides for publication of PLRs and minor updates</a:t>
            </a:r>
          </a:p>
          <a:p>
            <a:pPr algn="l"/>
            <a:r>
              <a:rPr lang="en-US" sz="2000" dirty="0" smtClean="0">
                <a:solidFill>
                  <a:srgbClr val="0E266E"/>
                </a:solidFill>
                <a:latin typeface="Franklin Gothic Demi" panose="020B0703020102020204" pitchFamily="34" charset="0"/>
              </a:rPr>
              <a:t>Guidance  does not constitute a final ruling, order, or determination of KDOR. Therefore, KDOR guidance cannot be appealed to the Kentucky Claims Commission, Tax Appeals, not may a taxpayer file a protest based on issuance of KDOR guidance.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759532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Revenue Guidance Project</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360440"/>
            <a:ext cx="9508914" cy="5353184"/>
          </a:xfrm>
        </p:spPr>
        <p:txBody>
          <a:bodyPr>
            <a:normAutofit lnSpcReduction="10000"/>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Revenue Procedure (RP)</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Provides procedural guidance to assist in the administration of laws and regulations by providing direction that may be followed in order to comply with the law.</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Technical Advice Memorandum (TAM)</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Guidance that applies principles of tax law to a set of facts or general category of taxpayer.</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Format: Issue – Facts and Discussion – Law – Conclusion </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Private Letter Ruling (PLR)</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Issued upon taxpayer request and are based on specific factual situations provided by the taxpayer.</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Are publicly available in redacted form after October 1, 2019</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General Information Letter (GIL)</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Anonymous PLRs hat are no binding on KDOR</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41306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Recent Tax Law Changes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652504"/>
            <a:ext cx="9508914" cy="4727275"/>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487 from 2018</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Move from income to consumption tax</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Lowered income tax rates and expanded sales tax base</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354 from 2019</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Responded to unpopular changes in HB 487</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Repealed bank franchise tax</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458 from 2019</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Provided clarity for unitary groups definitions and NOL sharing</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573849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Major KDOR Initiatives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652504"/>
            <a:ext cx="9508914" cy="4727275"/>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Integrated Tax System (ITS)</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Moves KDOR from 150+ applications to 1 system</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Will allow taxpayer account access online</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“One Department One Team”</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Culture shift away from “silo” mentality</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More consistent responses from all KDOR areas</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Tax Guidance</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KRS 131.130(8) allows KDOR to issue non-binding guidance setting forth its interpretation of statutes </a:t>
            </a:r>
            <a:r>
              <a:rPr lang="en-US" sz="2400" smtClean="0">
                <a:solidFill>
                  <a:srgbClr val="0E266E"/>
                </a:solidFill>
                <a:latin typeface="Franklin Gothic Demi" panose="020B0703020102020204" pitchFamily="34" charset="0"/>
              </a:rPr>
              <a:t>and regulations</a:t>
            </a: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421347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69" y="311484"/>
            <a:ext cx="9282630" cy="804135"/>
          </a:xfrm>
        </p:spPr>
        <p:txBody>
          <a:bodyPr>
            <a:normAutofit fontScale="90000"/>
          </a:bodyPr>
          <a:lstStyle/>
          <a:p>
            <a:r>
              <a:rPr lang="en-US" dirty="0" smtClean="0">
                <a:latin typeface="Franklin Gothic Medium" panose="020B0603020102020204" pitchFamily="34" charset="0"/>
              </a:rPr>
              <a:t>Getting to Know the KY Department of Revenue</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2071170" y="1547936"/>
            <a:ext cx="9282629" cy="1528015"/>
          </a:xfrm>
        </p:spPr>
        <p:txBody>
          <a:bodyPr/>
          <a:lstStyle/>
          <a:p>
            <a:pPr marL="0" indent="0">
              <a:spcAft>
                <a:spcPts val="400"/>
              </a:spcAft>
              <a:buNone/>
            </a:pPr>
            <a:r>
              <a:rPr lang="en-US" dirty="0" smtClean="0">
                <a:latin typeface="Franklin Gothic Medium" panose="020B0603020102020204" pitchFamily="34" charset="0"/>
              </a:rPr>
              <a:t>Daniel P. Bork, Commissioner</a:t>
            </a:r>
          </a:p>
          <a:p>
            <a:pPr marL="0" indent="0">
              <a:lnSpc>
                <a:spcPts val="2600"/>
              </a:lnSpc>
              <a:spcBef>
                <a:spcPts val="0"/>
              </a:spcBef>
              <a:buNone/>
              <a:tabLst>
                <a:tab pos="517525" algn="l"/>
              </a:tabLst>
            </a:pPr>
            <a:r>
              <a:rPr lang="en-US" sz="2000" dirty="0" smtClean="0">
                <a:latin typeface="Franklin Gothic Medium" panose="020B0603020102020204" pitchFamily="34" charset="0"/>
                <a:sym typeface="Wingdings" panose="05000000000000000000" pitchFamily="2" charset="2"/>
              </a:rPr>
              <a:t>	Dan.Bork@ky.gov</a:t>
            </a:r>
            <a:endParaRPr lang="en-US" sz="2000" dirty="0" smtClean="0">
              <a:latin typeface="Franklin Gothic Medium" panose="020B0603020102020204" pitchFamily="34" charset="0"/>
            </a:endParaRPr>
          </a:p>
          <a:p>
            <a:pPr marL="0" indent="0">
              <a:lnSpc>
                <a:spcPts val="2600"/>
              </a:lnSpc>
              <a:spcBef>
                <a:spcPts val="0"/>
              </a:spcBef>
              <a:buNone/>
              <a:tabLst>
                <a:tab pos="517525" algn="l"/>
              </a:tabLst>
            </a:pPr>
            <a:r>
              <a:rPr lang="en-US" sz="2000" dirty="0" smtClean="0">
                <a:latin typeface="Franklin Gothic Medium" panose="020B0603020102020204" pitchFamily="34" charset="0"/>
                <a:sym typeface="Wingdings" panose="05000000000000000000" pitchFamily="2" charset="2"/>
              </a:rPr>
              <a:t>	(502) 564-3226</a:t>
            </a:r>
            <a:endParaRPr lang="en-US" sz="2000" dirty="0">
              <a:latin typeface="Franklin Gothic Medium" panose="020B06030201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016084" y="1374261"/>
            <a:ext cx="82296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5486398"/>
            <a:ext cx="12192000" cy="984885"/>
          </a:xfrm>
          <a:prstGeom prst="rect">
            <a:avLst/>
          </a:prstGeom>
          <a:noFill/>
        </p:spPr>
        <p:txBody>
          <a:bodyPr wrap="square" rtlCol="0">
            <a:spAutoFit/>
          </a:bodyPr>
          <a:lstStyle/>
          <a:p>
            <a:pPr algn="ctr"/>
            <a:r>
              <a:rPr lang="en-US" sz="2200" dirty="0" smtClean="0">
                <a:solidFill>
                  <a:srgbClr val="242F6B"/>
                </a:solidFill>
                <a:latin typeface="Franklin Gothic Demi" panose="020B0703020102020204" pitchFamily="34" charset="0"/>
              </a:rPr>
              <a:t>Kentucky Department of Revenue</a:t>
            </a:r>
          </a:p>
          <a:p>
            <a:pPr algn="ctr"/>
            <a:r>
              <a:rPr lang="en-US" dirty="0" smtClean="0">
                <a:solidFill>
                  <a:srgbClr val="242F6B"/>
                </a:solidFill>
                <a:latin typeface="Franklin Gothic Demi" panose="020B0703020102020204" pitchFamily="34" charset="0"/>
                <a:sym typeface="Wingdings" panose="05000000000000000000" pitchFamily="2" charset="2"/>
              </a:rPr>
              <a:t>501 High Street  Frankfort, KY 40601</a:t>
            </a:r>
          </a:p>
          <a:p>
            <a:pPr algn="ctr"/>
            <a:r>
              <a:rPr lang="en-US" dirty="0" smtClean="0">
                <a:solidFill>
                  <a:srgbClr val="242F6B"/>
                </a:solidFill>
                <a:latin typeface="Franklin Gothic Demi" panose="020B0703020102020204" pitchFamily="34" charset="0"/>
                <a:sym typeface="Wingdings" panose="05000000000000000000" pitchFamily="2" charset="2"/>
              </a:rPr>
              <a:t>(502) 564-4581</a:t>
            </a:r>
            <a:endParaRPr lang="en-US" dirty="0">
              <a:solidFill>
                <a:srgbClr val="242F6B"/>
              </a:solidFill>
              <a:latin typeface="Franklin Gothic Demi" panose="020B0703020102020204" pitchFamily="34" charset="0"/>
            </a:endParaRPr>
          </a:p>
        </p:txBody>
      </p:sp>
      <p:sp>
        <p:nvSpPr>
          <p:cNvPr id="9" name="TextBox 8"/>
          <p:cNvSpPr txBox="1"/>
          <p:nvPr/>
        </p:nvSpPr>
        <p:spPr>
          <a:xfrm>
            <a:off x="2005067" y="3198215"/>
            <a:ext cx="8229600" cy="1918474"/>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for educational and informational purposes </a:t>
            </a:r>
            <a:r>
              <a:rPr lang="en-US" sz="1400" dirty="0" smtClean="0">
                <a:latin typeface="Franklin Gothic Book" panose="020B0503020102020204" pitchFamily="34" charset="0"/>
              </a:rPr>
              <a:t>only and does </a:t>
            </a:r>
            <a:r>
              <a:rPr lang="en-US" sz="1400" dirty="0">
                <a:latin typeface="Franklin Gothic Book" panose="020B0503020102020204" pitchFamily="34" charset="0"/>
              </a:rPr>
              <a:t>not constitute legal advice. Information is presented as an overall review that is subject to law changes and may not apply to all states. For accurate information on issues related to </a:t>
            </a:r>
            <a:r>
              <a:rPr lang="en-US" sz="1400" dirty="0" smtClean="0">
                <a:latin typeface="Franklin Gothic Book" panose="020B0503020102020204" pitchFamily="34" charset="0"/>
              </a:rPr>
              <a:t>the Kentucky Department of Revenue, </a:t>
            </a:r>
            <a:r>
              <a:rPr lang="en-US" sz="1400" dirty="0">
                <a:latin typeface="Franklin Gothic Book" panose="020B0503020102020204" pitchFamily="34" charset="0"/>
              </a:rPr>
              <a:t>please reference </a:t>
            </a:r>
            <a:r>
              <a:rPr lang="en-US" sz="1400" dirty="0" smtClean="0">
                <a:latin typeface="Franklin Gothic Book" panose="020B0503020102020204" pitchFamily="34" charset="0"/>
              </a:rPr>
              <a:t>KRS Title XI and KAR Chapter 103.</a:t>
            </a:r>
            <a:endParaRPr lang="en-US" sz="1400" dirty="0">
              <a:latin typeface="Franklin Gothic Book" panose="020B0503020102020204" pitchFamily="34" charset="0"/>
            </a:endParaRPr>
          </a:p>
          <a:p>
            <a:r>
              <a:rPr lang="en-US" sz="1400" dirty="0" smtClean="0">
                <a:latin typeface="Franklin Gothic Book" panose="020B0503020102020204" pitchFamily="34" charset="0"/>
              </a:rPr>
              <a:t>Information </a:t>
            </a:r>
            <a:r>
              <a:rPr lang="en-US" sz="1400" dirty="0">
                <a:latin typeface="Franklin Gothic Book" panose="020B0503020102020204" pitchFamily="34" charset="0"/>
              </a:rPr>
              <a:t>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believed to be accurate as of the date of publication. In the event that any information 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later determined to be in error,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cannot be used by taxpayers in supporting a specific position or issue before the Department of Revenue, as it does not have the statutory or regulatory authority.</a:t>
            </a:r>
          </a:p>
        </p:txBody>
      </p:sp>
    </p:spTree>
    <p:extLst>
      <p:ext uri="{BB962C8B-B14F-4D97-AF65-F5344CB8AC3E}">
        <p14:creationId xmlns:p14="http://schemas.microsoft.com/office/powerpoint/2010/main" val="3596918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92727"/>
            <a:ext cx="12192000" cy="133389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15" y="1493621"/>
            <a:ext cx="2300276" cy="2308614"/>
          </a:xfrm>
          <a:prstGeom prst="rect">
            <a:avLst/>
          </a:prstGeom>
        </p:spPr>
      </p:pic>
      <p:sp>
        <p:nvSpPr>
          <p:cNvPr id="2" name="Title 1"/>
          <p:cNvSpPr>
            <a:spLocks noGrp="1"/>
          </p:cNvSpPr>
          <p:nvPr>
            <p:ph type="ctrTitle"/>
          </p:nvPr>
        </p:nvSpPr>
        <p:spPr>
          <a:xfrm>
            <a:off x="2995885" y="1215178"/>
            <a:ext cx="9537009" cy="1325086"/>
          </a:xfrm>
        </p:spPr>
        <p:txBody>
          <a:bodyPr>
            <a:normAutofit/>
          </a:bodyPr>
          <a:lstStyle/>
          <a:p>
            <a:pPr algn="l"/>
            <a:r>
              <a:rPr lang="en-US" sz="7200" cap="small" spc="300" dirty="0" smtClean="0">
                <a:solidFill>
                  <a:schemeClr val="bg1"/>
                </a:solidFill>
                <a:latin typeface="Franklin Gothic Demi" panose="020B0703020102020204" pitchFamily="34" charset="0"/>
              </a:rPr>
              <a:t>KY Tax Conference</a:t>
            </a:r>
            <a:endParaRPr lang="en-US" sz="72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3092115" y="2768959"/>
            <a:ext cx="8514347" cy="1165367"/>
          </a:xfrm>
        </p:spPr>
        <p:txBody>
          <a:bodyPr>
            <a:normAutofit fontScale="85000" lnSpcReduction="10000"/>
          </a:bodyPr>
          <a:lstStyle/>
          <a:p>
            <a:pPr algn="l"/>
            <a:r>
              <a:rPr lang="en-US" sz="3600" dirty="0" smtClean="0">
                <a:solidFill>
                  <a:schemeClr val="bg1"/>
                </a:solidFill>
                <a:latin typeface="Franklin Gothic Demi" panose="020B0703020102020204" pitchFamily="34" charset="0"/>
              </a:rPr>
              <a:t>Getting to Know the KY Department of Revenue</a:t>
            </a:r>
          </a:p>
          <a:p>
            <a:pPr algn="l"/>
            <a:r>
              <a:rPr lang="en-US" sz="3600" dirty="0" smtClean="0">
                <a:solidFill>
                  <a:schemeClr val="bg1"/>
                </a:solidFill>
                <a:latin typeface="Franklin Gothic Demi" panose="020B0703020102020204" pitchFamily="34" charset="0"/>
              </a:rPr>
              <a:t>Presentation Date: November 12, 2019</a:t>
            </a:r>
            <a:endParaRPr lang="en-US" sz="3600" dirty="0">
              <a:solidFill>
                <a:schemeClr val="bg1"/>
              </a:solidFill>
              <a:latin typeface="Franklin Gothic Demi" panose="020B0703020102020204" pitchFamily="34" charset="0"/>
            </a:endParaRPr>
          </a:p>
        </p:txBody>
      </p:sp>
      <p:sp>
        <p:nvSpPr>
          <p:cNvPr id="13" name="Rectangle 12"/>
          <p:cNvSpPr/>
          <p:nvPr/>
        </p:nvSpPr>
        <p:spPr>
          <a:xfrm>
            <a:off x="0" y="6617368"/>
            <a:ext cx="12192000" cy="10426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smtClean="0">
                <a:latin typeface="Franklin Gothic Demi" panose="020B0703020102020204" pitchFamily="34" charset="0"/>
              </a:rPr>
              <a:t>Kentucky Department of Revenue </a:t>
            </a:r>
            <a:r>
              <a:rPr lang="en-US" dirty="0" smtClean="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80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fontScale="90000"/>
          </a:bodyPr>
          <a:lstStyle/>
          <a:p>
            <a:pPr algn="l"/>
            <a:r>
              <a:rPr lang="en-US" sz="4400" dirty="0" smtClean="0">
                <a:solidFill>
                  <a:schemeClr val="bg1"/>
                </a:solidFill>
                <a:latin typeface="Franklin Gothic Demi" panose="020B0703020102020204" pitchFamily="34" charset="0"/>
              </a:rPr>
              <a:t>Why would anyone want to know the </a:t>
            </a:r>
            <a:r>
              <a:rPr lang="en-US" sz="4400" dirty="0">
                <a:solidFill>
                  <a:schemeClr val="bg1"/>
                </a:solidFill>
                <a:latin typeface="Franklin Gothic Demi" panose="020B0703020102020204" pitchFamily="34" charset="0"/>
              </a:rPr>
              <a:t>K</a:t>
            </a:r>
            <a:r>
              <a:rPr lang="en-US" sz="4400" dirty="0" smtClean="0">
                <a:solidFill>
                  <a:schemeClr val="bg1"/>
                </a:solidFill>
                <a:latin typeface="Franklin Gothic Demi" panose="020B0703020102020204" pitchFamily="34" charset="0"/>
              </a:rPr>
              <a:t>DOR?</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652504"/>
            <a:ext cx="9508914" cy="4465329"/>
          </a:xfrm>
        </p:spPr>
        <p:txBody>
          <a:bodyPr>
            <a:normAutofit fontScale="92500"/>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The Kentucky Department of Revenue (KDOR) implements all tax laws passed by the Kentucky General Assembly.</a:t>
            </a: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KDOR collects all General Fund and most Road Fund taxes.</a:t>
            </a: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KDOR performs compliance and audits of taxpayers.</a:t>
            </a:r>
          </a:p>
          <a:p>
            <a:pPr marL="338138" indent="-338138" algn="l">
              <a:buFont typeface="Arial" panose="020B0604020202020204" pitchFamily="34" charset="0"/>
              <a:buChar char="•"/>
            </a:pPr>
            <a:endParaRPr lang="en-US" sz="28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KDOR touches virtually every citizens and business in the Commonwealth.</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426420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16" y="100359"/>
            <a:ext cx="10058400" cy="6443996"/>
          </a:xfrm>
          <a:prstGeom prst="rect">
            <a:avLst/>
          </a:prstGeom>
        </p:spPr>
      </p:pic>
    </p:spTree>
    <p:extLst>
      <p:ext uri="{BB962C8B-B14F-4D97-AF65-F5344CB8AC3E}">
        <p14:creationId xmlns:p14="http://schemas.microsoft.com/office/powerpoint/2010/main" val="63283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Taxpayer Service Centers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192" y="1424386"/>
            <a:ext cx="8370016" cy="5054524"/>
          </a:xfrm>
          <a:prstGeom prst="rect">
            <a:avLst/>
          </a:prstGeom>
        </p:spPr>
      </p:pic>
    </p:spTree>
    <p:extLst>
      <p:ext uri="{BB962C8B-B14F-4D97-AF65-F5344CB8AC3E}">
        <p14:creationId xmlns:p14="http://schemas.microsoft.com/office/powerpoint/2010/main" val="282343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Outside Organizations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935136"/>
            <a:ext cx="9508914" cy="3958587"/>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Federation of Tax Administrators (FTA)</a:t>
            </a: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Southeast Association of Tax Administrators (SEATA)</a:t>
            </a:r>
          </a:p>
          <a:p>
            <a:pPr marL="338138" indent="-338138" algn="l">
              <a:buFont typeface="Arial" panose="020B0604020202020204" pitchFamily="34" charset="0"/>
              <a:buChar char="•"/>
            </a:pPr>
            <a:endParaRPr lang="en-US" sz="28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Streamlined Sales Tax Governing Board (SSUTA)</a:t>
            </a: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Multistate Tax Commission (MTC)</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27973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Statutes and Regulations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652504"/>
            <a:ext cx="9508914" cy="4465329"/>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“Revenue and Taxation” statutes appear in Title XI of the Kentucky Revised Statutes (KRS)</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Title XI includes KRS Chapters 131 through 145</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General Assembly updates tax statutes annually</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Regulations appear in Title 103 of the Kentucky Administrative Regulations (KAR)</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KDOR updates KAR through the General Assembly</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4 from 2019 significantly increased regulation promulgation timing</a:t>
            </a: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3542421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New Regulation Process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420415" y="1481960"/>
            <a:ext cx="11342456" cy="4897820"/>
          </a:xfrm>
        </p:spPr>
        <p:txBody>
          <a:bodyPr>
            <a:normAutofit/>
          </a:bodyPr>
          <a:lstStyle/>
          <a:p>
            <a:pPr algn="l"/>
            <a:r>
              <a:rPr lang="en-US" sz="2800" dirty="0" smtClean="0">
                <a:solidFill>
                  <a:srgbClr val="0E266E"/>
                </a:solidFill>
                <a:latin typeface="Franklin Gothic Demi" panose="020B0703020102020204" pitchFamily="34" charset="0"/>
              </a:rPr>
              <a:t>New Regulation Rules</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Regulations must be amended or re-certified every 7 years</a:t>
            </a:r>
          </a:p>
          <a:p>
            <a:pPr marL="338138" indent="-338138" algn="l">
              <a:buFont typeface="Arial" panose="020B0604020202020204" pitchFamily="34" charset="0"/>
              <a:buChar char="•"/>
            </a:pPr>
            <a:r>
              <a:rPr lang="en-US" dirty="0">
                <a:solidFill>
                  <a:srgbClr val="0E266E"/>
                </a:solidFill>
                <a:latin typeface="Franklin Gothic Demi" panose="020B0703020102020204" pitchFamily="34" charset="0"/>
              </a:rPr>
              <a:t>General Assembly can review any regulation in committee at any time</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LRC will publish a list of regulation deficiencies every December</a:t>
            </a:r>
          </a:p>
          <a:p>
            <a:pPr marL="795338" lvl="1" indent="-338138" algn="l">
              <a:buFont typeface="Arial" panose="020B0604020202020204" pitchFamily="34" charset="0"/>
              <a:buChar char="•"/>
            </a:pPr>
            <a:r>
              <a:rPr lang="en-US" dirty="0" smtClean="0">
                <a:solidFill>
                  <a:srgbClr val="0E266E"/>
                </a:solidFill>
                <a:latin typeface="Franklin Gothic Demi" panose="020B0703020102020204" pitchFamily="34" charset="0"/>
              </a:rPr>
              <a:t>Governor can retain regulation as written, require agency amendment, or defer to legislature</a:t>
            </a:r>
          </a:p>
          <a:p>
            <a:pPr marL="795338" lvl="1" indent="-338138" algn="l">
              <a:buFont typeface="Arial" panose="020B0604020202020204" pitchFamily="34" charset="0"/>
              <a:buChar char="•"/>
            </a:pPr>
            <a:r>
              <a:rPr lang="en-US" dirty="0" smtClean="0">
                <a:solidFill>
                  <a:srgbClr val="0E266E"/>
                </a:solidFill>
                <a:latin typeface="Franklin Gothic Demi" panose="020B0703020102020204" pitchFamily="34" charset="0"/>
              </a:rPr>
              <a:t>Legislature can work with agency to </a:t>
            </a:r>
            <a:r>
              <a:rPr lang="en-US" dirty="0">
                <a:solidFill>
                  <a:srgbClr val="0E266E"/>
                </a:solidFill>
                <a:latin typeface="Franklin Gothic Demi" panose="020B0703020102020204" pitchFamily="34" charset="0"/>
              </a:rPr>
              <a:t>amend or </a:t>
            </a:r>
            <a:r>
              <a:rPr lang="en-US" dirty="0" smtClean="0">
                <a:solidFill>
                  <a:srgbClr val="0E266E"/>
                </a:solidFill>
                <a:latin typeface="Franklin Gothic Demi" panose="020B0703020102020204" pitchFamily="34" charset="0"/>
              </a:rPr>
              <a:t>void regulation</a:t>
            </a:r>
          </a:p>
          <a:p>
            <a:pPr marL="338138" indent="-338138" algn="l">
              <a:buFont typeface="Arial" panose="020B0604020202020204" pitchFamily="34" charset="0"/>
              <a:buChar char="•"/>
            </a:pPr>
            <a:endParaRPr lang="en-US" dirty="0" smtClean="0">
              <a:solidFill>
                <a:srgbClr val="0E266E"/>
              </a:solidFill>
              <a:latin typeface="Franklin Gothic Demi" panose="020B0703020102020204" pitchFamily="34" charset="0"/>
            </a:endParaRPr>
          </a:p>
          <a:p>
            <a:pPr algn="l"/>
            <a:r>
              <a:rPr lang="en-US" sz="2800" dirty="0" smtClean="0">
                <a:solidFill>
                  <a:srgbClr val="0E266E"/>
                </a:solidFill>
                <a:latin typeface="Franklin Gothic Demi" panose="020B0703020102020204" pitchFamily="34" charset="0"/>
              </a:rPr>
              <a:t>New Regulation Process</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Still filed by 15</a:t>
            </a:r>
            <a:r>
              <a:rPr lang="en-US" baseline="30000" dirty="0" smtClean="0">
                <a:solidFill>
                  <a:srgbClr val="0E266E"/>
                </a:solidFill>
                <a:latin typeface="Franklin Gothic Demi" panose="020B0703020102020204" pitchFamily="34" charset="0"/>
              </a:rPr>
              <a:t>th</a:t>
            </a:r>
            <a:r>
              <a:rPr lang="en-US" dirty="0" smtClean="0">
                <a:solidFill>
                  <a:srgbClr val="0E266E"/>
                </a:solidFill>
                <a:latin typeface="Franklin Gothic Demi" panose="020B0703020102020204" pitchFamily="34" charset="0"/>
              </a:rPr>
              <a:t> of each month</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Public comment period extended by one month</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Secondary review committee now has 90- not 30-days to review</a:t>
            </a:r>
          </a:p>
          <a:p>
            <a:pPr marL="338138" indent="-338138" algn="l">
              <a:buFont typeface="Arial" panose="020B0604020202020204" pitchFamily="34" charset="0"/>
              <a:buChar char="•"/>
            </a:pPr>
            <a:endParaRPr lang="en-US"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3453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Regulation Changes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462456" y="1412040"/>
            <a:ext cx="11300414" cy="5287489"/>
          </a:xfrm>
        </p:spPr>
        <p:txBody>
          <a:bodyPr>
            <a:normAutofit/>
          </a:bodyPr>
          <a:lstStyle/>
          <a:p>
            <a:pPr marL="338138" indent="-338138" algn="l">
              <a:buFont typeface="Arial" panose="020B0604020202020204" pitchFamily="34" charset="0"/>
              <a:buChar char="•"/>
            </a:pPr>
            <a:r>
              <a:rPr lang="en-US" sz="2800" dirty="0">
                <a:solidFill>
                  <a:srgbClr val="0E266E"/>
                </a:solidFill>
                <a:latin typeface="Franklin Gothic Demi" panose="020B0703020102020204" pitchFamily="34" charset="0"/>
              </a:rPr>
              <a:t>Great collaboration with </a:t>
            </a:r>
            <a:r>
              <a:rPr lang="en-US" sz="2800" dirty="0" smtClean="0">
                <a:solidFill>
                  <a:srgbClr val="0E266E"/>
                </a:solidFill>
                <a:latin typeface="Franklin Gothic Demi" panose="020B0703020102020204" pitchFamily="34" charset="0"/>
              </a:rPr>
              <a:t>Chamber, </a:t>
            </a:r>
            <a:r>
              <a:rPr lang="en-US" sz="2800" dirty="0" err="1" smtClean="0">
                <a:solidFill>
                  <a:srgbClr val="0E266E"/>
                </a:solidFill>
                <a:latin typeface="Franklin Gothic Demi" panose="020B0703020102020204" pitchFamily="34" charset="0"/>
              </a:rPr>
              <a:t>KyCPA</a:t>
            </a:r>
            <a:r>
              <a:rPr lang="en-US" sz="2800" dirty="0" smtClean="0">
                <a:solidFill>
                  <a:srgbClr val="0E266E"/>
                </a:solidFill>
                <a:latin typeface="Franklin Gothic Demi" panose="020B0703020102020204" pitchFamily="34" charset="0"/>
              </a:rPr>
              <a:t>, and other industry groups.</a:t>
            </a:r>
            <a:endParaRPr lang="en-US" sz="28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KAR updates through October 2019 below.</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Effort will continue through year end.</a:t>
            </a:r>
          </a:p>
          <a:p>
            <a:pPr marL="338138" indent="-338138" algn="l">
              <a:buFont typeface="Arial" panose="020B0604020202020204" pitchFamily="34" charset="0"/>
              <a:buChar char="•"/>
            </a:pPr>
            <a:endParaRPr lang="en-US" sz="28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17958545"/>
              </p:ext>
            </p:extLst>
          </p:nvPr>
        </p:nvGraphicFramePr>
        <p:xfrm>
          <a:off x="1761360" y="2991129"/>
          <a:ext cx="8128001" cy="18542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211771692"/>
                    </a:ext>
                  </a:extLst>
                </a:gridCol>
                <a:gridCol w="1161143">
                  <a:extLst>
                    <a:ext uri="{9D8B030D-6E8A-4147-A177-3AD203B41FA5}">
                      <a16:colId xmlns:a16="http://schemas.microsoft.com/office/drawing/2014/main" val="3684647321"/>
                    </a:ext>
                  </a:extLst>
                </a:gridCol>
                <a:gridCol w="1161143">
                  <a:extLst>
                    <a:ext uri="{9D8B030D-6E8A-4147-A177-3AD203B41FA5}">
                      <a16:colId xmlns:a16="http://schemas.microsoft.com/office/drawing/2014/main" val="22067226"/>
                    </a:ext>
                  </a:extLst>
                </a:gridCol>
                <a:gridCol w="1161143">
                  <a:extLst>
                    <a:ext uri="{9D8B030D-6E8A-4147-A177-3AD203B41FA5}">
                      <a16:colId xmlns:a16="http://schemas.microsoft.com/office/drawing/2014/main" val="1905654159"/>
                    </a:ext>
                  </a:extLst>
                </a:gridCol>
                <a:gridCol w="1161143">
                  <a:extLst>
                    <a:ext uri="{9D8B030D-6E8A-4147-A177-3AD203B41FA5}">
                      <a16:colId xmlns:a16="http://schemas.microsoft.com/office/drawing/2014/main" val="964144672"/>
                    </a:ext>
                  </a:extLst>
                </a:gridCol>
                <a:gridCol w="1161143">
                  <a:extLst>
                    <a:ext uri="{9D8B030D-6E8A-4147-A177-3AD203B41FA5}">
                      <a16:colId xmlns:a16="http://schemas.microsoft.com/office/drawing/2014/main" val="3245054739"/>
                    </a:ext>
                  </a:extLst>
                </a:gridCol>
                <a:gridCol w="1161143">
                  <a:extLst>
                    <a:ext uri="{9D8B030D-6E8A-4147-A177-3AD203B41FA5}">
                      <a16:colId xmlns:a16="http://schemas.microsoft.com/office/drawing/2014/main" val="3919829700"/>
                    </a:ext>
                  </a:extLst>
                </a:gridCol>
              </a:tblGrid>
              <a:tr h="370840">
                <a:tc>
                  <a:txBody>
                    <a:bodyPr/>
                    <a:lstStyle/>
                    <a:p>
                      <a:pPr algn="ctr" fontAlgn="b"/>
                      <a:endParaRPr lang="en-US" sz="11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Administrative</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Income</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Miscellaneous*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Sales*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Property</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9525" marR="9525" marT="9525" marB="0" anchor="b"/>
                </a:tc>
                <a:extLst>
                  <a:ext uri="{0D108BD9-81ED-4DB2-BD59-A6C34878D82A}">
                    <a16:rowId xmlns:a16="http://schemas.microsoft.com/office/drawing/2014/main" val="718456166"/>
                  </a:ext>
                </a:extLst>
              </a:tr>
              <a:tr h="370840">
                <a:tc>
                  <a:txBody>
                    <a:bodyPr/>
                    <a:lstStyle/>
                    <a:p>
                      <a:pPr algn="l" fontAlgn="b"/>
                      <a:r>
                        <a:rPr lang="en-US" sz="1100" b="0" i="0" u="none" strike="noStrike">
                          <a:solidFill>
                            <a:srgbClr val="000000"/>
                          </a:solidFill>
                          <a:effectLst/>
                          <a:latin typeface="Calibri" panose="020F0502020204030204" pitchFamily="34" charset="0"/>
                        </a:rPr>
                        <a:t>Beginning</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59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35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62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14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178 </a:t>
                      </a:r>
                    </a:p>
                  </a:txBody>
                  <a:tcPr marL="9525" marR="9525" marT="9525" marB="0" anchor="b"/>
                </a:tc>
                <a:extLst>
                  <a:ext uri="{0D108BD9-81ED-4DB2-BD59-A6C34878D82A}">
                    <a16:rowId xmlns:a16="http://schemas.microsoft.com/office/drawing/2014/main" val="542128966"/>
                  </a:ext>
                </a:extLst>
              </a:tr>
              <a:tr h="370840">
                <a:tc>
                  <a:txBody>
                    <a:bodyPr/>
                    <a:lstStyle/>
                    <a:p>
                      <a:pPr algn="l" fontAlgn="b"/>
                      <a:r>
                        <a:rPr lang="en-US" sz="1100" b="0" i="0" u="none" strike="noStrike">
                          <a:solidFill>
                            <a:srgbClr val="000000"/>
                          </a:solidFill>
                          <a:effectLst/>
                          <a:latin typeface="Calibri" panose="020F0502020204030204" pitchFamily="34" charset="0"/>
                        </a:rPr>
                        <a:t>New</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 </a:t>
                      </a:r>
                    </a:p>
                  </a:txBody>
                  <a:tcPr marL="9525" marR="9525" marT="9525" marB="0" anchor="b"/>
                </a:tc>
                <a:extLst>
                  <a:ext uri="{0D108BD9-81ED-4DB2-BD59-A6C34878D82A}">
                    <a16:rowId xmlns:a16="http://schemas.microsoft.com/office/drawing/2014/main" val="3708309318"/>
                  </a:ext>
                </a:extLst>
              </a:tr>
              <a:tr h="370840">
                <a:tc>
                  <a:txBody>
                    <a:bodyPr/>
                    <a:lstStyle/>
                    <a:p>
                      <a:pPr algn="l" fontAlgn="b"/>
                      <a:r>
                        <a:rPr lang="en-US" sz="1100" b="0" i="0" u="none" strike="noStrike">
                          <a:solidFill>
                            <a:srgbClr val="000000"/>
                          </a:solidFill>
                          <a:effectLst/>
                          <a:latin typeface="Calibri" panose="020F0502020204030204" pitchFamily="34" charset="0"/>
                        </a:rPr>
                        <a:t>Repealed</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(22)</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(7)</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(36)</a:t>
                      </a:r>
                    </a:p>
                  </a:txBody>
                  <a:tcPr marL="9525" marR="9525" marT="9525" marB="0" anchor="b"/>
                </a:tc>
                <a:extLst>
                  <a:ext uri="{0D108BD9-81ED-4DB2-BD59-A6C34878D82A}">
                    <a16:rowId xmlns:a16="http://schemas.microsoft.com/office/drawing/2014/main" val="1534336306"/>
                  </a:ext>
                </a:extLst>
              </a:tr>
              <a:tr h="370840">
                <a:tc>
                  <a:txBody>
                    <a:bodyPr/>
                    <a:lstStyle/>
                    <a:p>
                      <a:pPr algn="l" fontAlgn="b"/>
                      <a:r>
                        <a:rPr lang="en-US" sz="1100" b="0" i="0" u="none" strike="noStrike">
                          <a:solidFill>
                            <a:srgbClr val="000000"/>
                          </a:solidFill>
                          <a:effectLst/>
                          <a:latin typeface="Calibri" panose="020F0502020204030204" pitchFamily="34" charset="0"/>
                        </a:rPr>
                        <a:t>Ending</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11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148 </a:t>
                      </a:r>
                    </a:p>
                  </a:txBody>
                  <a:tcPr marL="9525" marR="9525" marT="9525" marB="0" anchor="b"/>
                </a:tc>
                <a:extLst>
                  <a:ext uri="{0D108BD9-81ED-4DB2-BD59-A6C34878D82A}">
                    <a16:rowId xmlns:a16="http://schemas.microsoft.com/office/drawing/2014/main" val="34057661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03408839"/>
              </p:ext>
            </p:extLst>
          </p:nvPr>
        </p:nvGraphicFramePr>
        <p:xfrm>
          <a:off x="1761361" y="4845329"/>
          <a:ext cx="8128001" cy="18542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241768605"/>
                    </a:ext>
                  </a:extLst>
                </a:gridCol>
                <a:gridCol w="1161143">
                  <a:extLst>
                    <a:ext uri="{9D8B030D-6E8A-4147-A177-3AD203B41FA5}">
                      <a16:colId xmlns:a16="http://schemas.microsoft.com/office/drawing/2014/main" val="3724903185"/>
                    </a:ext>
                  </a:extLst>
                </a:gridCol>
                <a:gridCol w="1161143">
                  <a:extLst>
                    <a:ext uri="{9D8B030D-6E8A-4147-A177-3AD203B41FA5}">
                      <a16:colId xmlns:a16="http://schemas.microsoft.com/office/drawing/2014/main" val="324975043"/>
                    </a:ext>
                  </a:extLst>
                </a:gridCol>
                <a:gridCol w="1161143">
                  <a:extLst>
                    <a:ext uri="{9D8B030D-6E8A-4147-A177-3AD203B41FA5}">
                      <a16:colId xmlns:a16="http://schemas.microsoft.com/office/drawing/2014/main" val="3222972443"/>
                    </a:ext>
                  </a:extLst>
                </a:gridCol>
                <a:gridCol w="1161143">
                  <a:extLst>
                    <a:ext uri="{9D8B030D-6E8A-4147-A177-3AD203B41FA5}">
                      <a16:colId xmlns:a16="http://schemas.microsoft.com/office/drawing/2014/main" val="150197695"/>
                    </a:ext>
                  </a:extLst>
                </a:gridCol>
                <a:gridCol w="1161143">
                  <a:extLst>
                    <a:ext uri="{9D8B030D-6E8A-4147-A177-3AD203B41FA5}">
                      <a16:colId xmlns:a16="http://schemas.microsoft.com/office/drawing/2014/main" val="3258209410"/>
                    </a:ext>
                  </a:extLst>
                </a:gridCol>
                <a:gridCol w="1161143">
                  <a:extLst>
                    <a:ext uri="{9D8B030D-6E8A-4147-A177-3AD203B41FA5}">
                      <a16:colId xmlns:a16="http://schemas.microsoft.com/office/drawing/2014/main" val="428877102"/>
                    </a:ext>
                  </a:extLst>
                </a:gridCol>
              </a:tblGrid>
              <a:tr h="370840">
                <a:tc>
                  <a:txBody>
                    <a:bodyPr/>
                    <a:lstStyle/>
                    <a:p>
                      <a:pPr algn="ctr" fontAlgn="b"/>
                      <a:endParaRPr lang="en-US" sz="11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Administrative</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Income</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Miscellaneous*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Sales*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Property</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9525" marR="9525" marT="9525" marB="0" anchor="b"/>
                </a:tc>
                <a:extLst>
                  <a:ext uri="{0D108BD9-81ED-4DB2-BD59-A6C34878D82A}">
                    <a16:rowId xmlns:a16="http://schemas.microsoft.com/office/drawing/2014/main" val="3653930834"/>
                  </a:ext>
                </a:extLst>
              </a:tr>
              <a:tr h="370840">
                <a:tc>
                  <a:txBody>
                    <a:bodyPr/>
                    <a:lstStyle/>
                    <a:p>
                      <a:pPr algn="l" fontAlgn="b"/>
                      <a:r>
                        <a:rPr lang="en-US" sz="1100" b="0" i="0" u="none" strike="noStrike">
                          <a:solidFill>
                            <a:srgbClr val="000000"/>
                          </a:solidFill>
                          <a:effectLst/>
                          <a:latin typeface="Calibri" panose="020F0502020204030204" pitchFamily="34" charset="0"/>
                        </a:rPr>
                        <a:t>New</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 </a:t>
                      </a:r>
                    </a:p>
                  </a:txBody>
                  <a:tcPr marL="9525" marR="9525" marT="9525" marB="0" anchor="b"/>
                </a:tc>
                <a:extLst>
                  <a:ext uri="{0D108BD9-81ED-4DB2-BD59-A6C34878D82A}">
                    <a16:rowId xmlns:a16="http://schemas.microsoft.com/office/drawing/2014/main" val="4122092212"/>
                  </a:ext>
                </a:extLst>
              </a:tr>
              <a:tr h="370840">
                <a:tc>
                  <a:txBody>
                    <a:bodyPr/>
                    <a:lstStyle/>
                    <a:p>
                      <a:pPr algn="l" fontAlgn="b"/>
                      <a:r>
                        <a:rPr lang="en-US" sz="1100" b="0" i="0" u="none" strike="noStrike">
                          <a:solidFill>
                            <a:srgbClr val="000000"/>
                          </a:solidFill>
                          <a:effectLst/>
                          <a:latin typeface="Calibri" panose="020F0502020204030204" pitchFamily="34" charset="0"/>
                        </a:rPr>
                        <a:t>Amended</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11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45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99 </a:t>
                      </a:r>
                    </a:p>
                  </a:txBody>
                  <a:tcPr marL="9525" marR="9525" marT="9525" marB="0" anchor="b"/>
                </a:tc>
                <a:extLst>
                  <a:ext uri="{0D108BD9-81ED-4DB2-BD59-A6C34878D82A}">
                    <a16:rowId xmlns:a16="http://schemas.microsoft.com/office/drawing/2014/main" val="144211596"/>
                  </a:ext>
                </a:extLst>
              </a:tr>
              <a:tr h="370840">
                <a:tc>
                  <a:txBody>
                    <a:bodyPr/>
                    <a:lstStyle/>
                    <a:p>
                      <a:pPr algn="l" fontAlgn="b"/>
                      <a:r>
                        <a:rPr lang="en-US" sz="1100" b="0" i="0" u="none" strike="noStrike">
                          <a:solidFill>
                            <a:srgbClr val="000000"/>
                          </a:solidFill>
                          <a:effectLst/>
                          <a:latin typeface="Calibri" panose="020F0502020204030204" pitchFamily="34" charset="0"/>
                        </a:rPr>
                        <a:t>No Change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17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15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43 </a:t>
                      </a:r>
                    </a:p>
                  </a:txBody>
                  <a:tcPr marL="9525" marR="9525" marT="9525" marB="0" anchor="b"/>
                </a:tc>
                <a:extLst>
                  <a:ext uri="{0D108BD9-81ED-4DB2-BD59-A6C34878D82A}">
                    <a16:rowId xmlns:a16="http://schemas.microsoft.com/office/drawing/2014/main" val="2990207621"/>
                  </a:ext>
                </a:extLst>
              </a:tr>
              <a:tr h="370840">
                <a:tc>
                  <a:txBody>
                    <a:bodyPr/>
                    <a:lstStyle/>
                    <a:p>
                      <a:pPr algn="l" fontAlgn="b"/>
                      <a:r>
                        <a:rPr lang="en-US" sz="1100" b="0" i="0" u="none" strike="noStrike">
                          <a:solidFill>
                            <a:srgbClr val="000000"/>
                          </a:solidFill>
                          <a:effectLst/>
                          <a:latin typeface="Calibri" panose="020F0502020204030204" pitchFamily="34" charset="0"/>
                        </a:rPr>
                        <a:t>Total</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11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148 </a:t>
                      </a:r>
                    </a:p>
                  </a:txBody>
                  <a:tcPr marL="9525" marR="9525" marT="9525" marB="0" anchor="b"/>
                </a:tc>
                <a:extLst>
                  <a:ext uri="{0D108BD9-81ED-4DB2-BD59-A6C34878D82A}">
                    <a16:rowId xmlns:a16="http://schemas.microsoft.com/office/drawing/2014/main" val="3009284071"/>
                  </a:ext>
                </a:extLst>
              </a:tr>
            </a:tbl>
          </a:graphicData>
        </a:graphic>
      </p:graphicFrame>
    </p:spTree>
    <p:extLst>
      <p:ext uri="{BB962C8B-B14F-4D97-AF65-F5344CB8AC3E}">
        <p14:creationId xmlns:p14="http://schemas.microsoft.com/office/powerpoint/2010/main" val="4003559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778CE00890380B4FBEA1B2D13FF059C4" ma:contentTypeVersion="18" ma:contentTypeDescription="Fill out this form." ma:contentTypeScope="" ma:versionID="bc0f1d4d5dd2ac90203c1eeeaf612df3">
  <xsd:schema xmlns:xsd="http://www.w3.org/2001/XMLSchema" xmlns:xs="http://www.w3.org/2001/XMLSchema" xmlns:p="http://schemas.microsoft.com/office/2006/metadata/properties" xmlns:ns1="http://schemas.microsoft.com/sharepoint/v3" xmlns:ns2="7e321fc4-19ae-4bf6-a368-fbf5df7dff1b" targetNamespace="http://schemas.microsoft.com/office/2006/metadata/properties" ma:root="true" ma:fieldsID="4c94b270a5bfd0575719b31c8ea78157" ns1:_="" ns2:_="">
    <xsd:import namespace="http://schemas.microsoft.com/sharepoint/v3"/>
    <xsd:import namespace="7e321fc4-19ae-4bf6-a368-fbf5df7dff1b"/>
    <xsd:element name="properties">
      <xsd:complexType>
        <xsd:sequence>
          <xsd:element name="documentManagement">
            <xsd:complexType>
              <xsd:all>
                <xsd:element ref="ns2:Number" minOccurs="0"/>
                <xsd:element ref="ns2:Main_x0020_Topic" minOccurs="0"/>
                <xsd:element ref="ns2:Type_x0020_of_x0020_Material" minOccurs="0"/>
                <xsd:element ref="ns2:Status" minOccurs="0"/>
                <xsd:element ref="ns2:Tax_x0020_Type" minOccurs="0"/>
                <xsd:element ref="ns2:Status_x0020_Date" minOccurs="0"/>
                <xsd:element ref="ns2:Expiration_x0020_Date0" minOccurs="0"/>
                <xsd:element ref="ns2:Comments_x002f_Notes" minOccurs="0"/>
                <xsd:element ref="ns2:Document_x0020_Owner" minOccurs="0"/>
                <xsd:element ref="ns1:TemplateUrl" minOccurs="0"/>
                <xsd:element ref="ns1:xd_ProgID" minOccurs="0"/>
                <xsd:element ref="ns1:ShowRepairView" minOccurs="0"/>
                <xsd:element ref="ns1:ShowCombineView" minOccurs="0"/>
                <xsd:element ref="ns2:Publication" minOccurs="0"/>
                <xsd:element ref="ns2:New_x0020_Tax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emplateUrl" ma:index="12" nillable="true" ma:displayName="Template Link" ma:hidden="true" ma:internalName="TemplateUrl">
      <xsd:simpleType>
        <xsd:restriction base="dms:Text"/>
      </xsd:simpleType>
    </xsd:element>
    <xsd:element name="xd_ProgID" ma:index="13" nillable="true" ma:displayName="HTML File Link" ma:hidden="true" ma:internalName="xd_ProgID">
      <xsd:simpleType>
        <xsd:restriction base="dms:Text"/>
      </xsd:simpleType>
    </xsd:element>
    <xsd:element name="ShowRepairView" ma:index="14" nillable="true" ma:displayName="Show Repair View" ma:hidden="true" ma:internalName="ShowRepairView">
      <xsd:simpleType>
        <xsd:restriction base="dms:Text"/>
      </xsd:simpleType>
    </xsd:element>
    <xsd:element name="ShowCombineView" ma:index="15" nillable="true" ma:displayName="Show Combine View" ma:hidden="true" ma:internalName="ShowCombineView">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21fc4-19ae-4bf6-a368-fbf5df7dff1b" elementFormDefault="qualified">
    <xsd:import namespace="http://schemas.microsoft.com/office/2006/documentManagement/types"/>
    <xsd:import namespace="http://schemas.microsoft.com/office/infopath/2007/PartnerControls"/>
    <xsd:element name="Number" ma:index="1" nillable="true" ma:displayName="Number" ma:internalName="Number">
      <xsd:simpleType>
        <xsd:restriction base="dms:Text">
          <xsd:maxLength value="255"/>
        </xsd:restriction>
      </xsd:simpleType>
    </xsd:element>
    <xsd:element name="Main_x0020_Topic" ma:index="2" nillable="true" ma:displayName="Main Topic" ma:description="Document Title or Specific Topic Covered" ma:internalName="Main_x0020_Topic">
      <xsd:simpleType>
        <xsd:restriction base="dms:Text">
          <xsd:maxLength value="255"/>
        </xsd:restriction>
      </xsd:simpleType>
    </xsd:element>
    <xsd:element name="Type_x0020_of_x0020_Material" ma:index="3" nillable="true" ma:displayName="Document Type" ma:format="Dropdown" ma:internalName="Type_x0020_of_x0020_Material">
      <xsd:simpleType>
        <xsd:restriction base="dms:Choice">
          <xsd:enumeration value="TAM"/>
          <xsd:enumeration value="GIL"/>
          <xsd:enumeration value="RP"/>
          <xsd:enumeration value="PLR"/>
          <xsd:enumeration value="Policy"/>
          <xsd:enumeration value="Circular"/>
          <xsd:enumeration value="DOR Memo"/>
          <xsd:enumeration value="OLSR Memo"/>
          <xsd:enumeration value="Agreement"/>
          <xsd:enumeration value="Regulation"/>
          <xsd:enumeration value="Releases"/>
          <xsd:enumeration value="Ruling"/>
          <xsd:enumeration value="Procedure"/>
          <xsd:enumeration value="Publication"/>
          <xsd:enumeration value="Presentation"/>
          <xsd:enumeration value="Training Manual"/>
          <xsd:enumeration value="User Manual"/>
          <xsd:enumeration value="Other"/>
        </xsd:restriction>
      </xsd:simpleType>
    </xsd:element>
    <xsd:element name="Status" ma:index="4" nillable="true" ma:displayName="Status" ma:default="Draft" ma:format="Dropdown" ma:internalName="Status">
      <xsd:simpleType>
        <xsd:restriction base="dms:Choice">
          <xsd:enumeration value="Draft"/>
          <xsd:enumeration value="Current"/>
          <xsd:enumeration value="Superseded"/>
        </xsd:restriction>
      </xsd:simpleType>
    </xsd:element>
    <xsd:element name="Tax_x0020_Type" ma:index="5" nillable="true" ma:displayName="Tax Type" ma:internalName="Tax_x0020_Type">
      <xsd:complexType>
        <xsd:complexContent>
          <xsd:extension base="dms:MultiChoice">
            <xsd:sequence>
              <xsd:element name="Value" maxOccurs="unbounded" minOccurs="0" nillable="true">
                <xsd:simpleType>
                  <xsd:restriction base="dms:Choice">
                    <xsd:enumeration value="1 - Individual Income Tax"/>
                    <xsd:enumeration value="2 - Employers Withholding Tax"/>
                    <xsd:enumeration value="3 - Fiduciary Tax"/>
                    <xsd:enumeration value="4 - Non-Resident Withholding"/>
                    <xsd:enumeration value="5 - Corporation Income Tax"/>
                    <xsd:enumeration value="6 - Corporation License Tax"/>
                    <xsd:enumeration value="7 - Business Development Tax"/>
                    <xsd:enumeration value="8 - Limited Liability Entity Tax"/>
                    <xsd:enumeration value="9 - Revenue Surety Tax"/>
                    <xsd:enumeration value="10 - Sales and Use Tax"/>
                    <xsd:enumeration value="11 - Coal Severance Tax"/>
                    <xsd:enumeration value="12 - Cigarette Enforcement and Administration"/>
                    <xsd:enumeration value="13 - Lien Fee"/>
                    <xsd:enumeration value="14 - Legal Process/County Clerk"/>
                    <xsd:enumeration value="15 - Amusement Machine License Tax"/>
                    <xsd:enumeration value="16 - Cigarette Tax"/>
                    <xsd:enumeration value="17 - Cigarette License Tax"/>
                    <xsd:enumeration value="18 - Malt Beverage Consumer Tax"/>
                    <xsd:enumeration value="19 - Distilled Spirits Case Sales Tax"/>
                    <xsd:enumeration value="20 - Distilled Spirits Consumer Tax"/>
                    <xsd:enumeration value="21 - Wine Consumer"/>
                    <xsd:enumeration value="22 - Distilled Spirits Wholesale Tax"/>
                    <xsd:enumeration value="23 - Beer Wholesale Tax"/>
                    <xsd:enumeration value="24 - Wine Wholesale Tax"/>
                    <xsd:enumeration value="25 - General Business License Fee"/>
                    <xsd:enumeration value="26 - PSC Certification Fee"/>
                    <xsd:enumeration value="27 - Rural Cooperative Tax"/>
                    <xsd:enumeration value="28 - Racing Pari-Mutuel Tax"/>
                    <xsd:enumeration value="29 - Racing License Tax"/>
                    <xsd:enumeration value="30 - Racing Admission Tax"/>
                    <xsd:enumeration value="31 - Radioactive Waste Tax"/>
                    <xsd:enumeration value="32 - Insurance Tax"/>
                    <xsd:enumeration value="33 - PSC Commission Assessment"/>
                    <xsd:enumeration value="34 - Omitted Intangible Tax"/>
                    <xsd:enumeration value="35 - Public Service Company Tax"/>
                    <xsd:enumeration value="36 - Irregular Route Truck Tax"/>
                    <xsd:enumeration value="37 - Railroad Carline Company Tax"/>
                    <xsd:enumeration value="38 - Nonresident Watercraft Tax"/>
                    <xsd:enumeration value="39 - Building and Loan Association Tax"/>
                    <xsd:enumeration value="40 - Marginal Accounts Tax"/>
                    <xsd:enumeration value="41 - Distilled Spirits – Ad Valorem"/>
                    <xsd:enumeration value="42 - Abandoned Property"/>
                    <xsd:enumeration value="43 - TVA – In Lieu of Tax"/>
                    <xsd:enumeration value="44 - FHA – In Lieu of Tax"/>
                    <xsd:enumeration value="45 - Firefighter/Law Enforcement Fund"/>
                    <xsd:enumeration value="46 - Inheritance and Estate Tax"/>
                    <xsd:enumeration value="47 - Volunteer Fire Department Aid Fund"/>
                    <xsd:enumeration value="48 - Bank Deposits Tax"/>
                    <xsd:enumeration value="49 - General Real Property Tax"/>
                    <xsd:enumeration value="50 - General Tangible Property Tax"/>
                    <xsd:enumeration value="51 - General Intangible Property Tax"/>
                    <xsd:enumeration value="52 - Delinquent Property Tax"/>
                    <xsd:enumeration value="53 - Administrative and Court Costs"/>
                    <xsd:enumeration value="54 - Gasoline Tax"/>
                    <xsd:enumeration value="55 - Special Fuels Tax"/>
                    <xsd:enumeration value="56 - Liquefied Petroleum Tax"/>
                    <xsd:enumeration value="57 - Oil Production Tax"/>
                    <xsd:enumeration value="58 - Revenue Undetermined Receipts"/>
                    <xsd:enumeration value="59 - Motor Vehicle Usage Tax"/>
                    <xsd:enumeration value="60 - Motor Vehicle Rental Usage Tax"/>
                    <xsd:enumeration value="61 - Minerals Severance Tax"/>
                    <xsd:enumeration value="62 - Natural Gas Severance Tax"/>
                    <xsd:enumeration value="63 - Hazardous Waste Assessment"/>
                    <xsd:enumeration value="64 - Motor Vehicles Tax – Normal Use"/>
                    <xsd:enumeration value="65 - Distilled Spirits Floor Stocks Tax"/>
                    <xsd:enumeration value="66 - Beer Floor Stocks Tax"/>
                    <xsd:enumeration value="67 - Wine Floor Stocks Tax"/>
                    <xsd:enumeration value="68 - Spouse Abuse Shelter Fund"/>
                    <xsd:enumeration value="69 - Judgment Penalty Fee"/>
                    <xsd:enumeration value="70 - PVA – Deputy Cost (Local)"/>
                    <xsd:enumeration value="71 - PVA – Settlement"/>
                    <xsd:enumeration value="72 - PVA – Suspense"/>
                    <xsd:enumeration value="73 - Alcohol Producer License Tax"/>
                    <xsd:enumeration value="74 - Special Fuels Floor Stock Tax"/>
                    <xsd:enumeration value="75 - Offers in Settlement Escrow"/>
                    <xsd:enumeration value="76 - Omitted Tangible Property Tax"/>
                    <xsd:enumeration value="77 - Petroleum Storage Environmental Fee"/>
                    <xsd:enumeration value="78 - Waste Tire Trust Fund"/>
                    <xsd:enumeration value="79 - Apportioned Vehicle Property Tax"/>
                    <xsd:enumeration value="80 - Unmined Coal Property Tax"/>
                    <xsd:enumeration value="81 - Breeder’s Award Fund"/>
                    <xsd:enumeration value="82 - Health Care Provider Tax"/>
                    <xsd:enumeration value="83 - Marijuana and Controlled Substance Tax"/>
                    <xsd:enumeration value="84 - Unhonored Check Penalty"/>
                    <xsd:enumeration value="85 - CARS 202 Account"/>
                    <xsd:enumeration value="86 - Heritage Land Conservation Fund"/>
                    <xsd:enumeration value="87 - Criminal Investigation Escrow"/>
                    <xsd:enumeration value="88 - Bank Franchise Tax"/>
                    <xsd:enumeration value="89 - Concealed Weapons Tax"/>
                    <xsd:enumeration value="90 - Lottery Tax"/>
                    <xsd:enumeration value="91 - Collection Agency – Direct Pay"/>
                    <xsd:enumeration value="92 - Motor Fuels Transporters Tax"/>
                    <xsd:enumeration value="93 - Child Support"/>
                    <xsd:enumeration value="94 - Environmental Remediation"/>
                    <xsd:enumeration value="95 - Utilities Gross Receipts License Tax"/>
                    <xsd:enumeration value="96 -  Future use"/>
                    <xsd:enumeration value="97 -  Future use"/>
                    <xsd:enumeration value="98 -  Future use"/>
                    <xsd:enumeration value="99 -  Future use"/>
                    <xsd:enumeration value="100 - Transient Room Tax"/>
                    <xsd:enumeration value="101 - Other Tobacco Products and Snuff"/>
                    <xsd:enumeration value="102 - Telecommunications Tax"/>
                    <xsd:enumeration value="103 - Sales Tax Equine Breeders"/>
                    <xsd:enumeration value="104 -  Telecommunications Property Tax"/>
                    <xsd:enumeration value="105 - Commercial Watercraft Tax"/>
                    <xsd:enumeration value="106 - Cigarette Papers Tax"/>
                    <xsd:enumeration value="107 - Affordable Housing Fee"/>
                    <xsd:enumeration value="108  - Advanced Deposit Wagering Tax"/>
                    <xsd:enumeration value="109 - Commercial Mobile Radio  Service"/>
                    <xsd:enumeration value="110 - Municipal Solids"/>
                    <xsd:enumeration value="998 – All Taxes"/>
                    <xsd:enumeration value="999 - None"/>
                  </xsd:restriction>
                </xsd:simpleType>
              </xsd:element>
            </xsd:sequence>
          </xsd:extension>
        </xsd:complexContent>
      </xsd:complexType>
    </xsd:element>
    <xsd:element name="Status_x0020_Date" ma:index="6" nillable="true" ma:displayName="Issuance Date" ma:description="The effective date of the document" ma:format="DateOnly" ma:internalName="Status_x0020_Date">
      <xsd:simpleType>
        <xsd:restriction base="dms:DateTime"/>
      </xsd:simpleType>
    </xsd:element>
    <xsd:element name="Expiration_x0020_Date0" ma:index="7" nillable="true" ma:displayName="Expiration Date" ma:description="The date the document was superseded or will expire" ma:format="DateOnly" ma:internalName="Expiration_x0020_Date0">
      <xsd:simpleType>
        <xsd:restriction base="dms:DateTime"/>
      </xsd:simpleType>
    </xsd:element>
    <xsd:element name="Comments_x002f_Notes" ma:index="8" nillable="true" ma:displayName="Keywords" ma:description="List words to describe the document, to assist with searching, separated by commas." ma:internalName="Comments_x002f_Notes">
      <xsd:simpleType>
        <xsd:restriction base="dms:Text">
          <xsd:maxLength value="255"/>
        </xsd:restriction>
      </xsd:simpleType>
    </xsd:element>
    <xsd:element name="Document_x0020_Owner" ma:index="9" nillable="true" ma:displayName="Document Owner" ma:description="Person primarily responsible for the document"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 ma:index="22" nillable="true" ma:displayName="Publication" ma:default="Internal" ma:format="Dropdown" ma:internalName="Publication">
      <xsd:simpleType>
        <xsd:restriction base="dms:Choice">
          <xsd:enumeration value="Internal"/>
          <xsd:enumeration value="Public"/>
        </xsd:restriction>
      </xsd:simpleType>
    </xsd:element>
    <xsd:element name="New_x0020_Tax_x0020_Type" ma:index="23" nillable="true" ma:displayName="Tax Type" ma:internalName="New_x0020_Tax_x0020_Type">
      <xsd:complexType>
        <xsd:complexContent>
          <xsd:extension base="dms:MultiChoice">
            <xsd:sequence>
              <xsd:element name="Value" maxOccurs="unbounded" minOccurs="0" nillable="true">
                <xsd:simpleType>
                  <xsd:restriction base="dms:Choice">
                    <xsd:enumeration value="All"/>
                    <xsd:enumeration value="None"/>
                    <xsd:enumeration value="Administrative"/>
                    <xsd:enumeration value="Alcohol"/>
                    <xsd:enumeration value="Bank Franchise Tax"/>
                    <xsd:enumeration value="Cigarette"/>
                    <xsd:enumeration value="Collections"/>
                    <xsd:enumeration value="Corporation Income"/>
                    <xsd:enumeration value="Corporation License"/>
                    <xsd:enumeration value="Employers Withholding"/>
                    <xsd:enumeration value="Fiduciary"/>
                    <xsd:enumeration value="Funds"/>
                    <xsd:enumeration value="Gasoline and Special Fuels"/>
                    <xsd:enumeration value="General Property"/>
                    <xsd:enumeration value="General Real Property"/>
                    <xsd:enumeration value="Individual Income"/>
                    <xsd:enumeration value="Inheritance and Estate"/>
                    <xsd:enumeration value="Insurance Premiums/Surcharge"/>
                    <xsd:enumeration value="Intangible Property"/>
                    <xsd:enumeration value="Limited Liability Entity"/>
                    <xsd:enumeration value="Miscellaneous"/>
                    <xsd:enumeration value="Motor Vehicle"/>
                    <xsd:enumeration value="Non-resident Withholding"/>
                    <xsd:enumeration value="Pari-Mutuel Betting"/>
                    <xsd:enumeration value="Public Service Company"/>
                    <xsd:enumeration value="Sales and Use"/>
                    <xsd:enumeration value="Tangible Property"/>
                    <xsd:enumeration value="Telecommunication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Owner xmlns="7e321fc4-19ae-4bf6-a368-fbf5df7dff1b">
      <UserInfo>
        <DisplayName>Daniel P Bork</DisplayName>
        <AccountId>134</AccountId>
        <AccountType/>
      </UserInfo>
    </Document_x0020_Owner>
    <Comments_x002f_Notes xmlns="7e321fc4-19ae-4bf6-a368-fbf5df7dff1b">Slide deck for Chamber of Commerce KY Tax Conference</Comments_x002f_Notes>
    <ShowRepairView xmlns="http://schemas.microsoft.com/sharepoint/v3" xsi:nil="true"/>
    <xd_ProgID xmlns="http://schemas.microsoft.com/sharepoint/v3" xsi:nil="true"/>
    <Main_x0020_Topic xmlns="7e321fc4-19ae-4bf6-a368-fbf5df7dff1b">Getting to Know the KY Department of Revenue</Main_x0020_Topic>
    <Number xmlns="7e321fc4-19ae-4bf6-a368-fbf5df7dff1b" xsi:nil="true"/>
    <Type_x0020_of_x0020_Material xmlns="7e321fc4-19ae-4bf6-a368-fbf5df7dff1b">Presentation</Type_x0020_of_x0020_Material>
    <Publication xmlns="7e321fc4-19ae-4bf6-a368-fbf5df7dff1b">Public</Publication>
    <Status xmlns="7e321fc4-19ae-4bf6-a368-fbf5df7dff1b">Current</Status>
    <Status_x0020_Date xmlns="7e321fc4-19ae-4bf6-a368-fbf5df7dff1b">2019-11-12T05:00:00+00:00</Status_x0020_Date>
    <TemplateUrl xmlns="http://schemas.microsoft.com/sharepoint/v3" xsi:nil="true"/>
    <ShowCombineView xmlns="http://schemas.microsoft.com/sharepoint/v3" xsi:nil="true"/>
    <Expiration_x0020_Date0 xmlns="7e321fc4-19ae-4bf6-a368-fbf5df7dff1b">2023-11-12T05:00:00+00:00</Expiration_x0020_Date0>
    <Tax_x0020_Type xmlns="7e321fc4-19ae-4bf6-a368-fbf5df7dff1b" xsi:nil="true"/>
    <New_x0020_Tax_x0020_Type xmlns="7e321fc4-19ae-4bf6-a368-fbf5df7dff1b">
      <Value>All</Value>
    </New_x0020_Tax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20B73F-6154-4907-A56E-B5F44CC3D029}"/>
</file>

<file path=customXml/itemProps2.xml><?xml version="1.0" encoding="utf-8"?>
<ds:datastoreItem xmlns:ds="http://schemas.openxmlformats.org/officeDocument/2006/customXml" ds:itemID="{6C9B0918-B255-4F4E-BA09-63F8EB5D8B76}"/>
</file>

<file path=customXml/itemProps3.xml><?xml version="1.0" encoding="utf-8"?>
<ds:datastoreItem xmlns:ds="http://schemas.openxmlformats.org/officeDocument/2006/customXml" ds:itemID="{52525F3E-7EA0-45DD-A5AF-789CFDCAD370}"/>
</file>

<file path=docProps/app.xml><?xml version="1.0" encoding="utf-8"?>
<Properties xmlns="http://schemas.openxmlformats.org/officeDocument/2006/extended-properties" xmlns:vt="http://schemas.openxmlformats.org/officeDocument/2006/docPropsVTypes">
  <Template>TM03457515[[fn=View]]</Template>
  <TotalTime>1576</TotalTime>
  <Words>1033</Words>
  <Application>Microsoft Office PowerPoint</Application>
  <PresentationFormat>Widescreen</PresentationFormat>
  <Paragraphs>173</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Franklin Gothic Book</vt:lpstr>
      <vt:lpstr>Franklin Gothic Demi</vt:lpstr>
      <vt:lpstr>Franklin Gothic Medium</vt:lpstr>
      <vt:lpstr>Times New Roman</vt:lpstr>
      <vt:lpstr>Wingdings</vt:lpstr>
      <vt:lpstr>Office Theme</vt:lpstr>
      <vt:lpstr>PowerPoint Presentation</vt:lpstr>
      <vt:lpstr>KY Tax Conference</vt:lpstr>
      <vt:lpstr>Why would anyone want to know the KDOR?</vt:lpstr>
      <vt:lpstr>PowerPoint Presentation</vt:lpstr>
      <vt:lpstr>Taxpayer Service Centers</vt:lpstr>
      <vt:lpstr>Outside Organizations</vt:lpstr>
      <vt:lpstr>Statutes and Regulations</vt:lpstr>
      <vt:lpstr>New Regulation Process</vt:lpstr>
      <vt:lpstr>Regulation Changes</vt:lpstr>
      <vt:lpstr>Revenue Procedure KY-RP-19-03</vt:lpstr>
      <vt:lpstr>Revenue Guidance Project</vt:lpstr>
      <vt:lpstr>Recent Tax Law Changes</vt:lpstr>
      <vt:lpstr>Major KDOR Initiatives</vt:lpstr>
      <vt:lpstr>Getting to Know the KY Department of Revenue</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Renner, Todd (DOR)</cp:lastModifiedBy>
  <cp:revision>105</cp:revision>
  <cp:lastPrinted>2019-10-18T12:03:10Z</cp:lastPrinted>
  <dcterms:created xsi:type="dcterms:W3CDTF">2018-07-23T13:55:37Z</dcterms:created>
  <dcterms:modified xsi:type="dcterms:W3CDTF">2019-10-29T13:06:13Z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0x01010100778CE00890380B4FBEA1B2D13FF059C4</vt:lpwstr>
  </property>
  <property fmtid="{D5CDD505-2E9C-101B-9397-08002B2CF9AE}" pid="3" name="Copy new and modified public documents">
    <vt:lpwstr>, </vt:lpwstr>
  </property>
  <property fmtid="{D5CDD505-2E9C-101B-9397-08002B2CF9AE}" pid="4" name="New Tax Type">
    <vt:lpwstr>;#All;#</vt:lpwstr>
  </property>
</Properties>
</file>