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8"/>
  </p:notesMasterIdLst>
  <p:handoutMasterIdLst>
    <p:handoutMasterId r:id="rId29"/>
  </p:handoutMasterIdLst>
  <p:sldIdLst>
    <p:sldId id="303" r:id="rId2"/>
    <p:sldId id="337" r:id="rId3"/>
    <p:sldId id="348" r:id="rId4"/>
    <p:sldId id="354" r:id="rId5"/>
    <p:sldId id="355" r:id="rId6"/>
    <p:sldId id="357" r:id="rId7"/>
    <p:sldId id="356" r:id="rId8"/>
    <p:sldId id="359" r:id="rId9"/>
    <p:sldId id="358" r:id="rId10"/>
    <p:sldId id="388" r:id="rId11"/>
    <p:sldId id="360" r:id="rId12"/>
    <p:sldId id="361" r:id="rId13"/>
    <p:sldId id="387" r:id="rId14"/>
    <p:sldId id="381" r:id="rId15"/>
    <p:sldId id="362" r:id="rId16"/>
    <p:sldId id="363" r:id="rId17"/>
    <p:sldId id="382" r:id="rId18"/>
    <p:sldId id="384" r:id="rId19"/>
    <p:sldId id="383" r:id="rId20"/>
    <p:sldId id="385" r:id="rId21"/>
    <p:sldId id="386" r:id="rId22"/>
    <p:sldId id="389" r:id="rId23"/>
    <p:sldId id="380" r:id="rId24"/>
    <p:sldId id="377" r:id="rId25"/>
    <p:sldId id="379" r:id="rId26"/>
    <p:sldId id="266" r:id="rId27"/>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4" autoAdjust="0"/>
    <p:restoredTop sz="94660"/>
  </p:normalViewPr>
  <p:slideViewPr>
    <p:cSldViewPr snapToGrid="0">
      <p:cViewPr>
        <p:scale>
          <a:sx n="80" d="100"/>
          <a:sy n="80" d="100"/>
        </p:scale>
        <p:origin x="900" y="5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7311"/>
          </a:xfrm>
          <a:prstGeom prst="rect">
            <a:avLst/>
          </a:prstGeom>
        </p:spPr>
        <p:txBody>
          <a:bodyPr vert="horz" lIns="91440" tIns="45720" rIns="91440" bIns="45720" rtlCol="0"/>
          <a:lstStyle>
            <a:lvl1pPr algn="r">
              <a:defRPr sz="1200"/>
            </a:lvl1pPr>
          </a:lstStyle>
          <a:p>
            <a:fld id="{5E74195D-AE63-4A11-B748-D2EB086BD657}" type="datetimeFigureOut">
              <a:rPr lang="en-US" smtClean="0"/>
              <a:t>8/30/2024</a:t>
            </a:fld>
            <a:endParaRPr lang="en-US" dirty="0"/>
          </a:p>
        </p:txBody>
      </p:sp>
      <p:sp>
        <p:nvSpPr>
          <p:cNvPr id="4" name="Footer Placeholder 3"/>
          <p:cNvSpPr>
            <a:spLocks noGrp="1"/>
          </p:cNvSpPr>
          <p:nvPr>
            <p:ph type="ftr" sz="quarter" idx="2"/>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46554"/>
            <a:ext cx="2971800" cy="467310"/>
          </a:xfrm>
          <a:prstGeom prst="rect">
            <a:avLst/>
          </a:prstGeom>
        </p:spPr>
        <p:txBody>
          <a:bodyPr vert="horz" lIns="91440" tIns="45720" rIns="91440" bIns="45720" rtlCol="0" anchor="b"/>
          <a:lstStyle>
            <a:lvl1pPr algn="r">
              <a:defRPr sz="1200"/>
            </a:lvl1pPr>
          </a:lstStyle>
          <a:p>
            <a:fld id="{D2221C8C-2C70-4038-B9B8-89E92E91E10F}" type="slidenum">
              <a:rPr lang="en-US" smtClean="0"/>
              <a:t>‹#›</a:t>
            </a:fld>
            <a:endParaRPr lang="en-US" dirty="0"/>
          </a:p>
        </p:txBody>
      </p:sp>
    </p:spTree>
    <p:extLst>
      <p:ext uri="{BB962C8B-B14F-4D97-AF65-F5344CB8AC3E}">
        <p14:creationId xmlns:p14="http://schemas.microsoft.com/office/powerpoint/2010/main" val="3265254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6DA0F48D-D821-4E1B-A175-3B7187FD09EC}" type="datetimeFigureOut">
              <a:rPr lang="en-US" smtClean="0"/>
              <a:t>8/30/2024</a:t>
            </a:fld>
            <a:endParaRPr lang="en-US" dirty="0"/>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81513"/>
            <a:ext cx="5486400" cy="36687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7138"/>
            <a:ext cx="2971800"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7138"/>
            <a:ext cx="2971800" cy="466725"/>
          </a:xfrm>
          <a:prstGeom prst="rect">
            <a:avLst/>
          </a:prstGeom>
        </p:spPr>
        <p:txBody>
          <a:bodyPr vert="horz" lIns="91440" tIns="45720" rIns="91440" bIns="45720" rtlCol="0" anchor="b"/>
          <a:lstStyle>
            <a:lvl1pPr algn="r">
              <a:defRPr sz="1200"/>
            </a:lvl1pPr>
          </a:lstStyle>
          <a:p>
            <a:fld id="{B9470540-46BC-496A-B8C1-0F7D728BCB97}" type="slidenum">
              <a:rPr lang="en-US" smtClean="0"/>
              <a:t>‹#›</a:t>
            </a:fld>
            <a:endParaRPr lang="en-US" dirty="0"/>
          </a:p>
        </p:txBody>
      </p:sp>
    </p:spTree>
    <p:extLst>
      <p:ext uri="{BB962C8B-B14F-4D97-AF65-F5344CB8AC3E}">
        <p14:creationId xmlns:p14="http://schemas.microsoft.com/office/powerpoint/2010/main" val="2712432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470540-46BC-496A-B8C1-0F7D728BCB97}" type="slidenum">
              <a:rPr lang="en-US" smtClean="0"/>
              <a:t>1</a:t>
            </a:fld>
            <a:endParaRPr lang="en-US" dirty="0"/>
          </a:p>
        </p:txBody>
      </p:sp>
    </p:spTree>
    <p:extLst>
      <p:ext uri="{BB962C8B-B14F-4D97-AF65-F5344CB8AC3E}">
        <p14:creationId xmlns:p14="http://schemas.microsoft.com/office/powerpoint/2010/main" val="3187716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470540-46BC-496A-B8C1-0F7D728BCB97}" type="slidenum">
              <a:rPr lang="en-US" smtClean="0"/>
              <a:t>2</a:t>
            </a:fld>
            <a:endParaRPr lang="en-US" dirty="0"/>
          </a:p>
        </p:txBody>
      </p:sp>
    </p:spTree>
    <p:extLst>
      <p:ext uri="{BB962C8B-B14F-4D97-AF65-F5344CB8AC3E}">
        <p14:creationId xmlns:p14="http://schemas.microsoft.com/office/powerpoint/2010/main" val="4231763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470540-46BC-496A-B8C1-0F7D728BCB97}" type="slidenum">
              <a:rPr lang="en-US" smtClean="0"/>
              <a:t>23</a:t>
            </a:fld>
            <a:endParaRPr lang="en-US" dirty="0"/>
          </a:p>
        </p:txBody>
      </p:sp>
    </p:spTree>
    <p:extLst>
      <p:ext uri="{BB962C8B-B14F-4D97-AF65-F5344CB8AC3E}">
        <p14:creationId xmlns:p14="http://schemas.microsoft.com/office/powerpoint/2010/main" val="676122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470540-46BC-496A-B8C1-0F7D728BCB97}" type="slidenum">
              <a:rPr lang="en-US" smtClean="0"/>
              <a:t>24</a:t>
            </a:fld>
            <a:endParaRPr lang="en-US" dirty="0"/>
          </a:p>
        </p:txBody>
      </p:sp>
    </p:spTree>
    <p:extLst>
      <p:ext uri="{BB962C8B-B14F-4D97-AF65-F5344CB8AC3E}">
        <p14:creationId xmlns:p14="http://schemas.microsoft.com/office/powerpoint/2010/main" val="2725664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470540-46BC-496A-B8C1-0F7D728BCB97}" type="slidenum">
              <a:rPr lang="en-US" smtClean="0"/>
              <a:t>25</a:t>
            </a:fld>
            <a:endParaRPr lang="en-US" dirty="0"/>
          </a:p>
        </p:txBody>
      </p:sp>
    </p:spTree>
    <p:extLst>
      <p:ext uri="{BB962C8B-B14F-4D97-AF65-F5344CB8AC3E}">
        <p14:creationId xmlns:p14="http://schemas.microsoft.com/office/powerpoint/2010/main" val="1191662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470540-46BC-496A-B8C1-0F7D728BCB97}" type="slidenum">
              <a:rPr lang="en-US" smtClean="0"/>
              <a:t>26</a:t>
            </a:fld>
            <a:endParaRPr lang="en-US" dirty="0"/>
          </a:p>
        </p:txBody>
      </p:sp>
    </p:spTree>
    <p:extLst>
      <p:ext uri="{BB962C8B-B14F-4D97-AF65-F5344CB8AC3E}">
        <p14:creationId xmlns:p14="http://schemas.microsoft.com/office/powerpoint/2010/main" val="3549632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6540F-D057-D66E-1432-4DF5FE5ECB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1A30FF-F8EE-BD38-F498-99980E3164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DA2753-6974-61E8-CFA1-0E815263ED7E}"/>
              </a:ext>
            </a:extLst>
          </p:cNvPr>
          <p:cNvSpPr>
            <a:spLocks noGrp="1"/>
          </p:cNvSpPr>
          <p:nvPr>
            <p:ph type="dt" sz="half" idx="10"/>
          </p:nvPr>
        </p:nvSpPr>
        <p:spPr/>
        <p:txBody>
          <a:bodyPr/>
          <a:lstStyle/>
          <a:p>
            <a:fld id="{D07439E5-5BF7-4146-95E9-60119A18B848}" type="datetimeFigureOut">
              <a:rPr lang="en-US" smtClean="0"/>
              <a:t>8/30/2024</a:t>
            </a:fld>
            <a:endParaRPr lang="en-US" dirty="0"/>
          </a:p>
        </p:txBody>
      </p:sp>
      <p:sp>
        <p:nvSpPr>
          <p:cNvPr id="5" name="Footer Placeholder 4">
            <a:extLst>
              <a:ext uri="{FF2B5EF4-FFF2-40B4-BE49-F238E27FC236}">
                <a16:creationId xmlns:a16="http://schemas.microsoft.com/office/drawing/2014/main" id="{981C4A4E-0846-D9C7-0163-A75FAE01D7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2570B5-27C0-229F-BF2E-24A1FD34074C}"/>
              </a:ext>
            </a:extLst>
          </p:cNvPr>
          <p:cNvSpPr>
            <a:spLocks noGrp="1"/>
          </p:cNvSpPr>
          <p:nvPr>
            <p:ph type="sldNum" sz="quarter" idx="12"/>
          </p:nvPr>
        </p:nvSpPr>
        <p:spPr/>
        <p:txBody>
          <a:bodyPr/>
          <a:lstStyle/>
          <a:p>
            <a:fld id="{34680672-E2DC-4039-9033-520592E84ADE}" type="slidenum">
              <a:rPr lang="en-US" smtClean="0"/>
              <a:t>‹#›</a:t>
            </a:fld>
            <a:endParaRPr lang="en-US" dirty="0"/>
          </a:p>
        </p:txBody>
      </p:sp>
    </p:spTree>
    <p:extLst>
      <p:ext uri="{BB962C8B-B14F-4D97-AF65-F5344CB8AC3E}">
        <p14:creationId xmlns:p14="http://schemas.microsoft.com/office/powerpoint/2010/main" val="356686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FABAF-1C75-855D-CE1B-4087809071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58ED9E-7187-28F3-231E-3DFD4728F9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374423-C83C-C2C0-4C82-469F89F9BEE7}"/>
              </a:ext>
            </a:extLst>
          </p:cNvPr>
          <p:cNvSpPr>
            <a:spLocks noGrp="1"/>
          </p:cNvSpPr>
          <p:nvPr>
            <p:ph type="dt" sz="half" idx="10"/>
          </p:nvPr>
        </p:nvSpPr>
        <p:spPr/>
        <p:txBody>
          <a:bodyPr/>
          <a:lstStyle/>
          <a:p>
            <a:fld id="{D07439E5-5BF7-4146-95E9-60119A18B848}" type="datetimeFigureOut">
              <a:rPr lang="en-US" smtClean="0"/>
              <a:t>8/30/2024</a:t>
            </a:fld>
            <a:endParaRPr lang="en-US" dirty="0"/>
          </a:p>
        </p:txBody>
      </p:sp>
      <p:sp>
        <p:nvSpPr>
          <p:cNvPr id="5" name="Footer Placeholder 4">
            <a:extLst>
              <a:ext uri="{FF2B5EF4-FFF2-40B4-BE49-F238E27FC236}">
                <a16:creationId xmlns:a16="http://schemas.microsoft.com/office/drawing/2014/main" id="{A383580D-58E1-A8A9-4BC3-8432B7C957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215A86-75FA-79AD-EB85-E6E9B3301C35}"/>
              </a:ext>
            </a:extLst>
          </p:cNvPr>
          <p:cNvSpPr>
            <a:spLocks noGrp="1"/>
          </p:cNvSpPr>
          <p:nvPr>
            <p:ph type="sldNum" sz="quarter" idx="12"/>
          </p:nvPr>
        </p:nvSpPr>
        <p:spPr/>
        <p:txBody>
          <a:bodyPr/>
          <a:lstStyle/>
          <a:p>
            <a:fld id="{34680672-E2DC-4039-9033-520592E84ADE}" type="slidenum">
              <a:rPr lang="en-US" smtClean="0"/>
              <a:t>‹#›</a:t>
            </a:fld>
            <a:endParaRPr lang="en-US" dirty="0"/>
          </a:p>
        </p:txBody>
      </p:sp>
    </p:spTree>
    <p:extLst>
      <p:ext uri="{BB962C8B-B14F-4D97-AF65-F5344CB8AC3E}">
        <p14:creationId xmlns:p14="http://schemas.microsoft.com/office/powerpoint/2010/main" val="1359348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1EB665-A76F-822D-58ED-AF00747D98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7FDF8A-DF58-D31C-7E05-D4135E9543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D20633-57D5-0321-419C-1D7149DCFAEE}"/>
              </a:ext>
            </a:extLst>
          </p:cNvPr>
          <p:cNvSpPr>
            <a:spLocks noGrp="1"/>
          </p:cNvSpPr>
          <p:nvPr>
            <p:ph type="dt" sz="half" idx="10"/>
          </p:nvPr>
        </p:nvSpPr>
        <p:spPr/>
        <p:txBody>
          <a:bodyPr/>
          <a:lstStyle/>
          <a:p>
            <a:fld id="{D07439E5-5BF7-4146-95E9-60119A18B848}" type="datetimeFigureOut">
              <a:rPr lang="en-US" smtClean="0"/>
              <a:t>8/30/2024</a:t>
            </a:fld>
            <a:endParaRPr lang="en-US" dirty="0"/>
          </a:p>
        </p:txBody>
      </p:sp>
      <p:sp>
        <p:nvSpPr>
          <p:cNvPr id="5" name="Footer Placeholder 4">
            <a:extLst>
              <a:ext uri="{FF2B5EF4-FFF2-40B4-BE49-F238E27FC236}">
                <a16:creationId xmlns:a16="http://schemas.microsoft.com/office/drawing/2014/main" id="{41348BC0-C2BE-F414-5F05-D71B22BF84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470957-D75F-A9A9-92B8-354441D917A6}"/>
              </a:ext>
            </a:extLst>
          </p:cNvPr>
          <p:cNvSpPr>
            <a:spLocks noGrp="1"/>
          </p:cNvSpPr>
          <p:nvPr>
            <p:ph type="sldNum" sz="quarter" idx="12"/>
          </p:nvPr>
        </p:nvSpPr>
        <p:spPr/>
        <p:txBody>
          <a:bodyPr/>
          <a:lstStyle/>
          <a:p>
            <a:fld id="{34680672-E2DC-4039-9033-520592E84ADE}" type="slidenum">
              <a:rPr lang="en-US" smtClean="0"/>
              <a:t>‹#›</a:t>
            </a:fld>
            <a:endParaRPr lang="en-US" dirty="0"/>
          </a:p>
        </p:txBody>
      </p:sp>
    </p:spTree>
    <p:extLst>
      <p:ext uri="{BB962C8B-B14F-4D97-AF65-F5344CB8AC3E}">
        <p14:creationId xmlns:p14="http://schemas.microsoft.com/office/powerpoint/2010/main" val="1661782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B078D7-488F-FFA2-1E3D-A48DC54B5AF1}"/>
              </a:ext>
            </a:extLst>
          </p:cNvPr>
          <p:cNvSpPr/>
          <p:nvPr userDrawn="1"/>
        </p:nvSpPr>
        <p:spPr>
          <a:xfrm>
            <a:off x="0" y="1192727"/>
            <a:ext cx="12192000" cy="133389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FA26284-8271-79E6-7E75-F9BB910E1705}"/>
              </a:ext>
            </a:extLst>
          </p:cNvPr>
          <p:cNvSpPr/>
          <p:nvPr userDrawn="1"/>
        </p:nvSpPr>
        <p:spPr>
          <a:xfrm>
            <a:off x="0" y="6617368"/>
            <a:ext cx="12192000" cy="10426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6BCBD01-DCF1-7E79-D005-3FA39B8E4144}"/>
              </a:ext>
            </a:extLst>
          </p:cNvPr>
          <p:cNvSpPr txBox="1"/>
          <p:nvPr userDrawn="1"/>
        </p:nvSpPr>
        <p:spPr>
          <a:xfrm>
            <a:off x="1" y="6136108"/>
            <a:ext cx="12192000" cy="369332"/>
          </a:xfrm>
          <a:prstGeom prst="rect">
            <a:avLst/>
          </a:prstGeom>
          <a:noFill/>
        </p:spPr>
        <p:txBody>
          <a:bodyPr wrap="square" rtlCol="0">
            <a:spAutoFit/>
          </a:bodyPr>
          <a:lstStyle/>
          <a:p>
            <a:pPr algn="ctr"/>
            <a:r>
              <a:rPr lang="en-US" dirty="0">
                <a:latin typeface="Franklin Gothic Demi" panose="020B0703020102020204" pitchFamily="34" charset="0"/>
              </a:rPr>
              <a:t>Kentucky Department of Revenue </a:t>
            </a:r>
            <a:r>
              <a:rPr lang="en-US" dirty="0">
                <a:latin typeface="Franklin Gothic Demi" panose="020B0703020102020204" pitchFamily="34" charset="0"/>
                <a:sym typeface="Wingdings" panose="05000000000000000000" pitchFamily="2" charset="2"/>
              </a:rPr>
              <a:t> 501 High Street  Frankfort, KY 40601  (502) 564-4581</a:t>
            </a:r>
            <a:endParaRPr lang="en-US" dirty="0">
              <a:latin typeface="Franklin Gothic Demi" panose="020B0703020102020204" pitchFamily="34" charset="0"/>
            </a:endParaRPr>
          </a:p>
        </p:txBody>
      </p:sp>
      <p:sp>
        <p:nvSpPr>
          <p:cNvPr id="9" name="Rectangle 8">
            <a:extLst>
              <a:ext uri="{FF2B5EF4-FFF2-40B4-BE49-F238E27FC236}">
                <a16:creationId xmlns:a16="http://schemas.microsoft.com/office/drawing/2014/main" id="{E72F11AE-D5AB-A54D-3D87-D08FEED6221D}"/>
              </a:ext>
            </a:extLst>
          </p:cNvPr>
          <p:cNvSpPr/>
          <p:nvPr userDrawn="1"/>
        </p:nvSpPr>
        <p:spPr>
          <a:xfrm>
            <a:off x="0" y="6521373"/>
            <a:ext cx="12192000" cy="54864"/>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A67CD601-9156-5541-9F9C-D3478478C0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2811" y="5094745"/>
            <a:ext cx="3123947" cy="959328"/>
          </a:xfrm>
          <a:prstGeom prst="rect">
            <a:avLst/>
          </a:prstGeom>
        </p:spPr>
      </p:pic>
      <p:sp>
        <p:nvSpPr>
          <p:cNvPr id="11" name="Rectangle 10">
            <a:extLst>
              <a:ext uri="{FF2B5EF4-FFF2-40B4-BE49-F238E27FC236}">
                <a16:creationId xmlns:a16="http://schemas.microsoft.com/office/drawing/2014/main" id="{96AB6D74-B3FB-79D3-918E-6DD13A618DA3}"/>
              </a:ext>
            </a:extLst>
          </p:cNvPr>
          <p:cNvSpPr/>
          <p:nvPr userDrawn="1"/>
        </p:nvSpPr>
        <p:spPr>
          <a:xfrm>
            <a:off x="0" y="2684619"/>
            <a:ext cx="12192000" cy="1251291"/>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0E70641-60B0-9C0C-D504-3133B5C78A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1063" y="1528542"/>
            <a:ext cx="2127947" cy="2127947"/>
          </a:xfrm>
          <a:prstGeom prst="rect">
            <a:avLst/>
          </a:prstGeom>
          <a:effectLst>
            <a:outerShdw blurRad="50800" dist="38100" dir="2700000" algn="tl" rotWithShape="0">
              <a:prstClr val="black">
                <a:alpha val="40000"/>
              </a:prstClr>
            </a:outerShdw>
          </a:effectLst>
        </p:spPr>
      </p:pic>
      <p:sp>
        <p:nvSpPr>
          <p:cNvPr id="16" name="Text Placeholder 15">
            <a:extLst>
              <a:ext uri="{FF2B5EF4-FFF2-40B4-BE49-F238E27FC236}">
                <a16:creationId xmlns:a16="http://schemas.microsoft.com/office/drawing/2014/main" id="{F3C90057-FBE7-EFE5-3DAE-71EE0DB368B7}"/>
              </a:ext>
            </a:extLst>
          </p:cNvPr>
          <p:cNvSpPr>
            <a:spLocks noGrp="1"/>
          </p:cNvSpPr>
          <p:nvPr>
            <p:ph type="body" sz="quarter" idx="10" hasCustomPrompt="1"/>
          </p:nvPr>
        </p:nvSpPr>
        <p:spPr>
          <a:xfrm>
            <a:off x="2584379" y="2736192"/>
            <a:ext cx="9491663" cy="1148143"/>
          </a:xfrm>
          <a:prstGeom prst="rect">
            <a:avLst/>
          </a:prstGeom>
        </p:spPr>
        <p:txBody>
          <a:bodyPr anchor="ctr"/>
          <a:lstStyle>
            <a:lvl1pPr algn="ctr">
              <a:defRPr/>
            </a:lvl1pPr>
          </a:lstStyle>
          <a:p>
            <a:pPr lvl="0"/>
            <a:r>
              <a:rPr lang="en-US" dirty="0"/>
              <a:t>Click to add subtitle</a:t>
            </a:r>
          </a:p>
        </p:txBody>
      </p:sp>
      <p:sp>
        <p:nvSpPr>
          <p:cNvPr id="3" name="Text Placeholder 2">
            <a:extLst>
              <a:ext uri="{FF2B5EF4-FFF2-40B4-BE49-F238E27FC236}">
                <a16:creationId xmlns:a16="http://schemas.microsoft.com/office/drawing/2014/main" id="{D37D4434-26E7-836F-F85D-48D1F2367653}"/>
              </a:ext>
            </a:extLst>
          </p:cNvPr>
          <p:cNvSpPr>
            <a:spLocks noGrp="1"/>
          </p:cNvSpPr>
          <p:nvPr>
            <p:ph type="body" sz="quarter" idx="11" hasCustomPrompt="1"/>
          </p:nvPr>
        </p:nvSpPr>
        <p:spPr>
          <a:xfrm>
            <a:off x="2584378" y="1222161"/>
            <a:ext cx="9491663" cy="1251292"/>
          </a:xfrm>
          <a:prstGeom prst="rect">
            <a:avLst/>
          </a:prstGeom>
        </p:spPr>
        <p:txBody>
          <a:bodyPr anchor="ctr"/>
          <a:lstStyle>
            <a:lvl1pPr>
              <a:defRPr sz="4400"/>
            </a:lvl1pPr>
          </a:lstStyle>
          <a:p>
            <a:pPr lvl="0"/>
            <a:r>
              <a:rPr lang="en-US" dirty="0"/>
              <a:t>Click to add title</a:t>
            </a:r>
          </a:p>
        </p:txBody>
      </p:sp>
    </p:spTree>
    <p:extLst>
      <p:ext uri="{BB962C8B-B14F-4D97-AF65-F5344CB8AC3E}">
        <p14:creationId xmlns:p14="http://schemas.microsoft.com/office/powerpoint/2010/main" val="3560543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D0268-D9E1-949C-FFAF-AFFAECEF27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DCD0F9-2F75-B711-0490-B679F50428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BF94A-9C42-8ED0-0403-F7B7DE529429}"/>
              </a:ext>
            </a:extLst>
          </p:cNvPr>
          <p:cNvSpPr>
            <a:spLocks noGrp="1"/>
          </p:cNvSpPr>
          <p:nvPr>
            <p:ph type="dt" sz="half" idx="10"/>
          </p:nvPr>
        </p:nvSpPr>
        <p:spPr/>
        <p:txBody>
          <a:bodyPr/>
          <a:lstStyle/>
          <a:p>
            <a:fld id="{D07439E5-5BF7-4146-95E9-60119A18B848}" type="datetimeFigureOut">
              <a:rPr lang="en-US" smtClean="0"/>
              <a:t>8/30/2024</a:t>
            </a:fld>
            <a:endParaRPr lang="en-US" dirty="0"/>
          </a:p>
        </p:txBody>
      </p:sp>
      <p:sp>
        <p:nvSpPr>
          <p:cNvPr id="5" name="Footer Placeholder 4">
            <a:extLst>
              <a:ext uri="{FF2B5EF4-FFF2-40B4-BE49-F238E27FC236}">
                <a16:creationId xmlns:a16="http://schemas.microsoft.com/office/drawing/2014/main" id="{C87F0652-9E27-4366-63CA-DB035261FD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8F38F3-F594-C8E0-7DF0-F52407A23225}"/>
              </a:ext>
            </a:extLst>
          </p:cNvPr>
          <p:cNvSpPr>
            <a:spLocks noGrp="1"/>
          </p:cNvSpPr>
          <p:nvPr>
            <p:ph type="sldNum" sz="quarter" idx="12"/>
          </p:nvPr>
        </p:nvSpPr>
        <p:spPr/>
        <p:txBody>
          <a:bodyPr/>
          <a:lstStyle/>
          <a:p>
            <a:fld id="{34680672-E2DC-4039-9033-520592E84ADE}" type="slidenum">
              <a:rPr lang="en-US" smtClean="0"/>
              <a:t>‹#›</a:t>
            </a:fld>
            <a:endParaRPr lang="en-US" dirty="0"/>
          </a:p>
        </p:txBody>
      </p:sp>
    </p:spTree>
    <p:extLst>
      <p:ext uri="{BB962C8B-B14F-4D97-AF65-F5344CB8AC3E}">
        <p14:creationId xmlns:p14="http://schemas.microsoft.com/office/powerpoint/2010/main" val="3058939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3C593-1C2B-00EC-3371-4B1F3170D6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72AA0E-254D-AC1A-DC2C-74C701957B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67E2EB-95CD-27C9-F6F9-6045125C2929}"/>
              </a:ext>
            </a:extLst>
          </p:cNvPr>
          <p:cNvSpPr>
            <a:spLocks noGrp="1"/>
          </p:cNvSpPr>
          <p:nvPr>
            <p:ph type="dt" sz="half" idx="10"/>
          </p:nvPr>
        </p:nvSpPr>
        <p:spPr/>
        <p:txBody>
          <a:bodyPr/>
          <a:lstStyle/>
          <a:p>
            <a:fld id="{D07439E5-5BF7-4146-95E9-60119A18B848}" type="datetimeFigureOut">
              <a:rPr lang="en-US" smtClean="0"/>
              <a:t>8/30/2024</a:t>
            </a:fld>
            <a:endParaRPr lang="en-US" dirty="0"/>
          </a:p>
        </p:txBody>
      </p:sp>
      <p:sp>
        <p:nvSpPr>
          <p:cNvPr id="5" name="Footer Placeholder 4">
            <a:extLst>
              <a:ext uri="{FF2B5EF4-FFF2-40B4-BE49-F238E27FC236}">
                <a16:creationId xmlns:a16="http://schemas.microsoft.com/office/drawing/2014/main" id="{147F2689-678C-D3ED-2809-AD69888AED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1B4F9E-2F11-5BCF-5D70-47ACF15C70FF}"/>
              </a:ext>
            </a:extLst>
          </p:cNvPr>
          <p:cNvSpPr>
            <a:spLocks noGrp="1"/>
          </p:cNvSpPr>
          <p:nvPr>
            <p:ph type="sldNum" sz="quarter" idx="12"/>
          </p:nvPr>
        </p:nvSpPr>
        <p:spPr/>
        <p:txBody>
          <a:bodyPr/>
          <a:lstStyle/>
          <a:p>
            <a:fld id="{34680672-E2DC-4039-9033-520592E84ADE}" type="slidenum">
              <a:rPr lang="en-US" smtClean="0"/>
              <a:t>‹#›</a:t>
            </a:fld>
            <a:endParaRPr lang="en-US" dirty="0"/>
          </a:p>
        </p:txBody>
      </p:sp>
    </p:spTree>
    <p:extLst>
      <p:ext uri="{BB962C8B-B14F-4D97-AF65-F5344CB8AC3E}">
        <p14:creationId xmlns:p14="http://schemas.microsoft.com/office/powerpoint/2010/main" val="157850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097A1-BED5-81A8-94DD-390507D377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09DBAD-7DC9-C3FA-1728-C3FB716439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119D3D-4AD4-0D67-851A-F1756501C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6445F5-9B65-9F2A-CA4E-6B77E8807FC0}"/>
              </a:ext>
            </a:extLst>
          </p:cNvPr>
          <p:cNvSpPr>
            <a:spLocks noGrp="1"/>
          </p:cNvSpPr>
          <p:nvPr>
            <p:ph type="dt" sz="half" idx="10"/>
          </p:nvPr>
        </p:nvSpPr>
        <p:spPr/>
        <p:txBody>
          <a:bodyPr/>
          <a:lstStyle/>
          <a:p>
            <a:fld id="{D07439E5-5BF7-4146-95E9-60119A18B848}" type="datetimeFigureOut">
              <a:rPr lang="en-US" smtClean="0"/>
              <a:t>8/30/2024</a:t>
            </a:fld>
            <a:endParaRPr lang="en-US" dirty="0"/>
          </a:p>
        </p:txBody>
      </p:sp>
      <p:sp>
        <p:nvSpPr>
          <p:cNvPr id="6" name="Footer Placeholder 5">
            <a:extLst>
              <a:ext uri="{FF2B5EF4-FFF2-40B4-BE49-F238E27FC236}">
                <a16:creationId xmlns:a16="http://schemas.microsoft.com/office/drawing/2014/main" id="{300B17B7-AE85-7E8C-0209-DF3F9244F9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FDBA6A-5EA2-5175-F742-A8D8C0C85EE7}"/>
              </a:ext>
            </a:extLst>
          </p:cNvPr>
          <p:cNvSpPr>
            <a:spLocks noGrp="1"/>
          </p:cNvSpPr>
          <p:nvPr>
            <p:ph type="sldNum" sz="quarter" idx="12"/>
          </p:nvPr>
        </p:nvSpPr>
        <p:spPr/>
        <p:txBody>
          <a:bodyPr/>
          <a:lstStyle/>
          <a:p>
            <a:fld id="{34680672-E2DC-4039-9033-520592E84ADE}" type="slidenum">
              <a:rPr lang="en-US" smtClean="0"/>
              <a:t>‹#›</a:t>
            </a:fld>
            <a:endParaRPr lang="en-US" dirty="0"/>
          </a:p>
        </p:txBody>
      </p:sp>
    </p:spTree>
    <p:extLst>
      <p:ext uri="{BB962C8B-B14F-4D97-AF65-F5344CB8AC3E}">
        <p14:creationId xmlns:p14="http://schemas.microsoft.com/office/powerpoint/2010/main" val="148782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54A9C-9DB8-C4D7-64F9-6FBE9984B7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43617F-0E17-FDCF-9E4E-F18998208E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D40396-2711-D3F6-BC80-99FC8E84A1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95D292-E7BE-9643-8198-55005543FB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2D2089-8C79-1C95-3291-3C7396833A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511E72-77B1-2F66-3308-5CF45AD24761}"/>
              </a:ext>
            </a:extLst>
          </p:cNvPr>
          <p:cNvSpPr>
            <a:spLocks noGrp="1"/>
          </p:cNvSpPr>
          <p:nvPr>
            <p:ph type="dt" sz="half" idx="10"/>
          </p:nvPr>
        </p:nvSpPr>
        <p:spPr/>
        <p:txBody>
          <a:bodyPr/>
          <a:lstStyle/>
          <a:p>
            <a:fld id="{D07439E5-5BF7-4146-95E9-60119A18B848}" type="datetimeFigureOut">
              <a:rPr lang="en-US" smtClean="0"/>
              <a:t>8/30/2024</a:t>
            </a:fld>
            <a:endParaRPr lang="en-US" dirty="0"/>
          </a:p>
        </p:txBody>
      </p:sp>
      <p:sp>
        <p:nvSpPr>
          <p:cNvPr id="8" name="Footer Placeholder 7">
            <a:extLst>
              <a:ext uri="{FF2B5EF4-FFF2-40B4-BE49-F238E27FC236}">
                <a16:creationId xmlns:a16="http://schemas.microsoft.com/office/drawing/2014/main" id="{9F7D5CEF-153C-D7AE-A9EB-EE5A447D24E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6B459AF-A052-D67C-4093-BA327B22A641}"/>
              </a:ext>
            </a:extLst>
          </p:cNvPr>
          <p:cNvSpPr>
            <a:spLocks noGrp="1"/>
          </p:cNvSpPr>
          <p:nvPr>
            <p:ph type="sldNum" sz="quarter" idx="12"/>
          </p:nvPr>
        </p:nvSpPr>
        <p:spPr/>
        <p:txBody>
          <a:bodyPr/>
          <a:lstStyle/>
          <a:p>
            <a:fld id="{34680672-E2DC-4039-9033-520592E84ADE}" type="slidenum">
              <a:rPr lang="en-US" smtClean="0"/>
              <a:t>‹#›</a:t>
            </a:fld>
            <a:endParaRPr lang="en-US" dirty="0"/>
          </a:p>
        </p:txBody>
      </p:sp>
    </p:spTree>
    <p:extLst>
      <p:ext uri="{BB962C8B-B14F-4D97-AF65-F5344CB8AC3E}">
        <p14:creationId xmlns:p14="http://schemas.microsoft.com/office/powerpoint/2010/main" val="1509519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B6FD-6B33-2685-BF04-90229468AF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1F3CAA-07BA-3A4A-3A11-92C8BB8BDB7D}"/>
              </a:ext>
            </a:extLst>
          </p:cNvPr>
          <p:cNvSpPr>
            <a:spLocks noGrp="1"/>
          </p:cNvSpPr>
          <p:nvPr>
            <p:ph type="dt" sz="half" idx="10"/>
          </p:nvPr>
        </p:nvSpPr>
        <p:spPr/>
        <p:txBody>
          <a:bodyPr/>
          <a:lstStyle/>
          <a:p>
            <a:fld id="{D07439E5-5BF7-4146-95E9-60119A18B848}" type="datetimeFigureOut">
              <a:rPr lang="en-US" smtClean="0"/>
              <a:t>8/30/2024</a:t>
            </a:fld>
            <a:endParaRPr lang="en-US" dirty="0"/>
          </a:p>
        </p:txBody>
      </p:sp>
      <p:sp>
        <p:nvSpPr>
          <p:cNvPr id="4" name="Footer Placeholder 3">
            <a:extLst>
              <a:ext uri="{FF2B5EF4-FFF2-40B4-BE49-F238E27FC236}">
                <a16:creationId xmlns:a16="http://schemas.microsoft.com/office/drawing/2014/main" id="{62A736C4-4845-2044-13CF-E77D163B8ED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CC07845-1351-B9C3-41E2-8DF52B08DF65}"/>
              </a:ext>
            </a:extLst>
          </p:cNvPr>
          <p:cNvSpPr>
            <a:spLocks noGrp="1"/>
          </p:cNvSpPr>
          <p:nvPr>
            <p:ph type="sldNum" sz="quarter" idx="12"/>
          </p:nvPr>
        </p:nvSpPr>
        <p:spPr/>
        <p:txBody>
          <a:bodyPr/>
          <a:lstStyle/>
          <a:p>
            <a:fld id="{34680672-E2DC-4039-9033-520592E84ADE}" type="slidenum">
              <a:rPr lang="en-US" smtClean="0"/>
              <a:t>‹#›</a:t>
            </a:fld>
            <a:endParaRPr lang="en-US" dirty="0"/>
          </a:p>
        </p:txBody>
      </p:sp>
    </p:spTree>
    <p:extLst>
      <p:ext uri="{BB962C8B-B14F-4D97-AF65-F5344CB8AC3E}">
        <p14:creationId xmlns:p14="http://schemas.microsoft.com/office/powerpoint/2010/main" val="2848159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ABE0A2-F28C-B6F2-99AF-B9215628EDDA}"/>
              </a:ext>
            </a:extLst>
          </p:cNvPr>
          <p:cNvSpPr>
            <a:spLocks noGrp="1"/>
          </p:cNvSpPr>
          <p:nvPr>
            <p:ph type="dt" sz="half" idx="10"/>
          </p:nvPr>
        </p:nvSpPr>
        <p:spPr/>
        <p:txBody>
          <a:bodyPr/>
          <a:lstStyle/>
          <a:p>
            <a:fld id="{D07439E5-5BF7-4146-95E9-60119A18B848}" type="datetimeFigureOut">
              <a:rPr lang="en-US" smtClean="0"/>
              <a:t>8/30/2024</a:t>
            </a:fld>
            <a:endParaRPr lang="en-US" dirty="0"/>
          </a:p>
        </p:txBody>
      </p:sp>
      <p:sp>
        <p:nvSpPr>
          <p:cNvPr id="3" name="Footer Placeholder 2">
            <a:extLst>
              <a:ext uri="{FF2B5EF4-FFF2-40B4-BE49-F238E27FC236}">
                <a16:creationId xmlns:a16="http://schemas.microsoft.com/office/drawing/2014/main" id="{DF2C920C-51E5-607A-481C-ED4768226BB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3066E4-7E9B-03EE-482C-420E79EB466B}"/>
              </a:ext>
            </a:extLst>
          </p:cNvPr>
          <p:cNvSpPr>
            <a:spLocks noGrp="1"/>
          </p:cNvSpPr>
          <p:nvPr>
            <p:ph type="sldNum" sz="quarter" idx="12"/>
          </p:nvPr>
        </p:nvSpPr>
        <p:spPr/>
        <p:txBody>
          <a:bodyPr/>
          <a:lstStyle/>
          <a:p>
            <a:fld id="{34680672-E2DC-4039-9033-520592E84ADE}" type="slidenum">
              <a:rPr lang="en-US" smtClean="0"/>
              <a:t>‹#›</a:t>
            </a:fld>
            <a:endParaRPr lang="en-US" dirty="0"/>
          </a:p>
        </p:txBody>
      </p:sp>
    </p:spTree>
    <p:extLst>
      <p:ext uri="{BB962C8B-B14F-4D97-AF65-F5344CB8AC3E}">
        <p14:creationId xmlns:p14="http://schemas.microsoft.com/office/powerpoint/2010/main" val="3806968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F31B-6B4C-A982-5C9B-D9F17CBF27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9D88EE-B827-6AC6-9B7D-099616AC83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83F22B-B96E-E959-87ED-F962E56AD5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F3C84F-F19F-B6C3-E7FC-83E6BD92B0DC}"/>
              </a:ext>
            </a:extLst>
          </p:cNvPr>
          <p:cNvSpPr>
            <a:spLocks noGrp="1"/>
          </p:cNvSpPr>
          <p:nvPr>
            <p:ph type="dt" sz="half" idx="10"/>
          </p:nvPr>
        </p:nvSpPr>
        <p:spPr/>
        <p:txBody>
          <a:bodyPr/>
          <a:lstStyle/>
          <a:p>
            <a:fld id="{D07439E5-5BF7-4146-95E9-60119A18B848}" type="datetimeFigureOut">
              <a:rPr lang="en-US" smtClean="0"/>
              <a:t>8/30/2024</a:t>
            </a:fld>
            <a:endParaRPr lang="en-US" dirty="0"/>
          </a:p>
        </p:txBody>
      </p:sp>
      <p:sp>
        <p:nvSpPr>
          <p:cNvPr id="6" name="Footer Placeholder 5">
            <a:extLst>
              <a:ext uri="{FF2B5EF4-FFF2-40B4-BE49-F238E27FC236}">
                <a16:creationId xmlns:a16="http://schemas.microsoft.com/office/drawing/2014/main" id="{09EE2A32-8266-A8A2-D254-12E4E09706D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6F4D16-6ED0-7CB2-52BB-98125BC3CFAD}"/>
              </a:ext>
            </a:extLst>
          </p:cNvPr>
          <p:cNvSpPr>
            <a:spLocks noGrp="1"/>
          </p:cNvSpPr>
          <p:nvPr>
            <p:ph type="sldNum" sz="quarter" idx="12"/>
          </p:nvPr>
        </p:nvSpPr>
        <p:spPr/>
        <p:txBody>
          <a:bodyPr/>
          <a:lstStyle/>
          <a:p>
            <a:fld id="{34680672-E2DC-4039-9033-520592E84ADE}" type="slidenum">
              <a:rPr lang="en-US" smtClean="0"/>
              <a:t>‹#›</a:t>
            </a:fld>
            <a:endParaRPr lang="en-US" dirty="0"/>
          </a:p>
        </p:txBody>
      </p:sp>
    </p:spTree>
    <p:extLst>
      <p:ext uri="{BB962C8B-B14F-4D97-AF65-F5344CB8AC3E}">
        <p14:creationId xmlns:p14="http://schemas.microsoft.com/office/powerpoint/2010/main" val="2499171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B84E2-6D2D-121C-0416-B5CD85BD3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6AAA91-42A9-6854-30EB-395A21A1CC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60AC836-6383-C29E-3BA5-7C64A2A3F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5B9C0F-7F15-4B99-99BE-B5CA58D00C18}"/>
              </a:ext>
            </a:extLst>
          </p:cNvPr>
          <p:cNvSpPr>
            <a:spLocks noGrp="1"/>
          </p:cNvSpPr>
          <p:nvPr>
            <p:ph type="dt" sz="half" idx="10"/>
          </p:nvPr>
        </p:nvSpPr>
        <p:spPr/>
        <p:txBody>
          <a:bodyPr/>
          <a:lstStyle/>
          <a:p>
            <a:fld id="{D07439E5-5BF7-4146-95E9-60119A18B848}" type="datetimeFigureOut">
              <a:rPr lang="en-US" smtClean="0"/>
              <a:t>8/30/2024</a:t>
            </a:fld>
            <a:endParaRPr lang="en-US" dirty="0"/>
          </a:p>
        </p:txBody>
      </p:sp>
      <p:sp>
        <p:nvSpPr>
          <p:cNvPr id="6" name="Footer Placeholder 5">
            <a:extLst>
              <a:ext uri="{FF2B5EF4-FFF2-40B4-BE49-F238E27FC236}">
                <a16:creationId xmlns:a16="http://schemas.microsoft.com/office/drawing/2014/main" id="{5B07D897-11DC-5C87-597D-DA2730A9DF5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FE91EC2-5B15-646A-5E2F-281221B6A9D1}"/>
              </a:ext>
            </a:extLst>
          </p:cNvPr>
          <p:cNvSpPr>
            <a:spLocks noGrp="1"/>
          </p:cNvSpPr>
          <p:nvPr>
            <p:ph type="sldNum" sz="quarter" idx="12"/>
          </p:nvPr>
        </p:nvSpPr>
        <p:spPr/>
        <p:txBody>
          <a:bodyPr/>
          <a:lstStyle/>
          <a:p>
            <a:fld id="{34680672-E2DC-4039-9033-520592E84ADE}" type="slidenum">
              <a:rPr lang="en-US" smtClean="0"/>
              <a:t>‹#›</a:t>
            </a:fld>
            <a:endParaRPr lang="en-US" dirty="0"/>
          </a:p>
        </p:txBody>
      </p:sp>
    </p:spTree>
    <p:extLst>
      <p:ext uri="{BB962C8B-B14F-4D97-AF65-F5344CB8AC3E}">
        <p14:creationId xmlns:p14="http://schemas.microsoft.com/office/powerpoint/2010/main" val="53810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76FBF-4E52-F49A-E61B-65EB784CFD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56E01D-1EA4-2416-BFCF-DB4EC6E814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145A6-445B-A457-744E-2A91BA1367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439E5-5BF7-4146-95E9-60119A18B848}" type="datetimeFigureOut">
              <a:rPr lang="en-US" smtClean="0"/>
              <a:t>8/30/2024</a:t>
            </a:fld>
            <a:endParaRPr lang="en-US" dirty="0"/>
          </a:p>
        </p:txBody>
      </p:sp>
      <p:sp>
        <p:nvSpPr>
          <p:cNvPr id="5" name="Footer Placeholder 4">
            <a:extLst>
              <a:ext uri="{FF2B5EF4-FFF2-40B4-BE49-F238E27FC236}">
                <a16:creationId xmlns:a16="http://schemas.microsoft.com/office/drawing/2014/main" id="{D37A2474-2A59-D210-2275-FECE88F5FF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5EC5237-54BD-E097-F288-F8BCDB6D74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80672-E2DC-4039-9033-520592E84ADE}" type="slidenum">
              <a:rPr lang="en-US" smtClean="0"/>
              <a:t>‹#›</a:t>
            </a:fld>
            <a:endParaRPr lang="en-US" dirty="0"/>
          </a:p>
        </p:txBody>
      </p:sp>
    </p:spTree>
    <p:extLst>
      <p:ext uri="{BB962C8B-B14F-4D97-AF65-F5344CB8AC3E}">
        <p14:creationId xmlns:p14="http://schemas.microsoft.com/office/powerpoint/2010/main" val="57843641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mailto:Ellen.Long2@ky.gov" TargetMode="Externa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C368EC-3D62-0E7A-7CC1-024BDEF0D711}"/>
              </a:ext>
            </a:extLst>
          </p:cNvPr>
          <p:cNvSpPr>
            <a:spLocks noGrp="1"/>
          </p:cNvSpPr>
          <p:nvPr>
            <p:ph type="body" sz="quarter" idx="11"/>
          </p:nvPr>
        </p:nvSpPr>
        <p:spPr>
          <a:xfrm>
            <a:off x="2955162" y="1230550"/>
            <a:ext cx="6281672" cy="1251292"/>
          </a:xfrm>
        </p:spPr>
        <p:txBody>
          <a:bodyPr>
            <a:normAutofit/>
          </a:bodyPr>
          <a:lstStyle/>
          <a:p>
            <a:pPr marL="0" indent="0" algn="ctr">
              <a:buNone/>
            </a:pPr>
            <a:r>
              <a:rPr lang="en-US" b="1" dirty="0">
                <a:solidFill>
                  <a:schemeClr val="bg1"/>
                </a:solidFill>
              </a:rPr>
              <a:t>Tax Collection Topics</a:t>
            </a:r>
          </a:p>
        </p:txBody>
      </p:sp>
      <p:sp>
        <p:nvSpPr>
          <p:cNvPr id="4" name="TextBox 3">
            <a:extLst>
              <a:ext uri="{FF2B5EF4-FFF2-40B4-BE49-F238E27FC236}">
                <a16:creationId xmlns:a16="http://schemas.microsoft.com/office/drawing/2014/main" id="{31314FB0-20AE-EB45-5AF8-055773EC7EBA}"/>
              </a:ext>
            </a:extLst>
          </p:cNvPr>
          <p:cNvSpPr txBox="1"/>
          <p:nvPr/>
        </p:nvSpPr>
        <p:spPr>
          <a:xfrm>
            <a:off x="2827788" y="2763753"/>
            <a:ext cx="6536421" cy="954107"/>
          </a:xfrm>
          <a:prstGeom prst="rect">
            <a:avLst/>
          </a:prstGeom>
          <a:noFill/>
        </p:spPr>
        <p:txBody>
          <a:bodyPr wrap="square" rtlCol="0">
            <a:spAutoFit/>
          </a:bodyPr>
          <a:lstStyle/>
          <a:p>
            <a:pPr algn="ctr"/>
            <a:r>
              <a:rPr lang="en-US" sz="2800" b="1" dirty="0">
                <a:solidFill>
                  <a:schemeClr val="bg1"/>
                </a:solidFill>
              </a:rPr>
              <a:t>2024 </a:t>
            </a:r>
          </a:p>
          <a:p>
            <a:pPr algn="ctr"/>
            <a:r>
              <a:rPr lang="en-US" sz="2800" b="1" dirty="0">
                <a:solidFill>
                  <a:schemeClr val="bg1"/>
                </a:solidFill>
              </a:rPr>
              <a:t>Kentucky Sheriff’s Association Conference</a:t>
            </a:r>
          </a:p>
        </p:txBody>
      </p:sp>
      <p:sp>
        <p:nvSpPr>
          <p:cNvPr id="2" name="TextBox 1">
            <a:extLst>
              <a:ext uri="{FF2B5EF4-FFF2-40B4-BE49-F238E27FC236}">
                <a16:creationId xmlns:a16="http://schemas.microsoft.com/office/drawing/2014/main" id="{D3A6BC94-25B9-E514-80B1-0563614055D4}"/>
              </a:ext>
            </a:extLst>
          </p:cNvPr>
          <p:cNvSpPr txBox="1"/>
          <p:nvPr/>
        </p:nvSpPr>
        <p:spPr>
          <a:xfrm>
            <a:off x="4682453" y="4169328"/>
            <a:ext cx="2827090" cy="461665"/>
          </a:xfrm>
          <a:prstGeom prst="rect">
            <a:avLst/>
          </a:prstGeom>
          <a:noFill/>
        </p:spPr>
        <p:txBody>
          <a:bodyPr wrap="square" rtlCol="0">
            <a:spAutoFit/>
          </a:bodyPr>
          <a:lstStyle/>
          <a:p>
            <a:r>
              <a:rPr lang="en-US" sz="2400" b="1" dirty="0">
                <a:solidFill>
                  <a:schemeClr val="accent1">
                    <a:lumMod val="50000"/>
                  </a:schemeClr>
                </a:solidFill>
              </a:rPr>
              <a:t>September 11, 2024</a:t>
            </a:r>
          </a:p>
        </p:txBody>
      </p:sp>
    </p:spTree>
    <p:extLst>
      <p:ext uri="{BB962C8B-B14F-4D97-AF65-F5344CB8AC3E}">
        <p14:creationId xmlns:p14="http://schemas.microsoft.com/office/powerpoint/2010/main" val="343635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579" y="1623217"/>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0" y="0"/>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Franklin Gothic Demi" panose="020B0703020102020204" pitchFamily="34" charset="0"/>
              </a:rPr>
              <a:t>Exonerations</a:t>
            </a:r>
          </a:p>
        </p:txBody>
      </p:sp>
      <p:sp>
        <p:nvSpPr>
          <p:cNvPr id="10" name="Content Placeholder 9">
            <a:extLst>
              <a:ext uri="{FF2B5EF4-FFF2-40B4-BE49-F238E27FC236}">
                <a16:creationId xmlns:a16="http://schemas.microsoft.com/office/drawing/2014/main" id="{1168931B-A5C4-57A9-3BEA-E6C997EF9309}"/>
              </a:ext>
            </a:extLst>
          </p:cNvPr>
          <p:cNvSpPr>
            <a:spLocks noGrp="1"/>
          </p:cNvSpPr>
          <p:nvPr>
            <p:ph idx="1"/>
          </p:nvPr>
        </p:nvSpPr>
        <p:spPr>
          <a:xfrm>
            <a:off x="836234" y="1261640"/>
            <a:ext cx="10515600" cy="5416170"/>
          </a:xfrm>
        </p:spPr>
        <p:txBody>
          <a:bodyPr>
            <a:normAutofit/>
          </a:bodyPr>
          <a:lstStyle/>
          <a:p>
            <a:pPr marL="342900" indent="-342900">
              <a:buFont typeface="Arial" panose="020B0604020202020204" pitchFamily="34" charset="0"/>
              <a:buChar char="•"/>
            </a:pPr>
            <a:r>
              <a:rPr lang="en-US" sz="2800" dirty="0"/>
              <a:t>Attach a copy of the bill before the exoneration is entered and another copy of the bill after the exoneration is entered. (recommended)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2800" dirty="0"/>
              <a:t>Verify that the exoneration forms are filled ou</a:t>
            </a:r>
            <a:r>
              <a:rPr lang="en-US" dirty="0"/>
              <a:t>t completely and correctly.</a:t>
            </a:r>
          </a:p>
          <a:p>
            <a:pPr marL="342900" indent="-342900">
              <a:buFont typeface="Arial" panose="020B0604020202020204" pitchFamily="34" charset="0"/>
              <a:buChar char="•"/>
            </a:pPr>
            <a:endParaRPr lang="en-US" dirty="0"/>
          </a:p>
          <a:p>
            <a:pPr marL="342900" indent="-342900"/>
            <a:r>
              <a:rPr lang="en-US" dirty="0"/>
              <a:t>Verify the correct Homestead Exemption amount is used for the corresponding year. </a:t>
            </a:r>
            <a:endParaRPr lang="en-US" sz="2800" dirty="0"/>
          </a:p>
          <a:p>
            <a:pPr marL="0" indent="0">
              <a:buNone/>
            </a:pPr>
            <a:endParaRPr lang="en-US" sz="2800" dirty="0"/>
          </a:p>
          <a:p>
            <a:pPr marL="342900" indent="-342900">
              <a:buFont typeface="Arial" panose="020B0604020202020204" pitchFamily="34" charset="0"/>
              <a:buChar char="•"/>
            </a:pPr>
            <a:r>
              <a:rPr lang="en-US" dirty="0"/>
              <a:t>Verify that the math on the exoneration form is correct.</a:t>
            </a:r>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596548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579" y="1623217"/>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8D48B6B8-C980-411B-80DF-5EF77DE9B91E}"/>
              </a:ext>
            </a:extLst>
          </p:cNvPr>
          <p:cNvSpPr/>
          <p:nvPr/>
        </p:nvSpPr>
        <p:spPr>
          <a:xfrm>
            <a:off x="0" y="0"/>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Franklin Gothic Demi" panose="020B0703020102020204" pitchFamily="34" charset="0"/>
              </a:rPr>
              <a:t>Exonerations Form</a:t>
            </a:r>
          </a:p>
        </p:txBody>
      </p:sp>
      <p:graphicFrame>
        <p:nvGraphicFramePr>
          <p:cNvPr id="3" name="Object 2">
            <a:extLst>
              <a:ext uri="{FF2B5EF4-FFF2-40B4-BE49-F238E27FC236}">
                <a16:creationId xmlns:a16="http://schemas.microsoft.com/office/drawing/2014/main" id="{05099AD8-87E4-7243-EF27-CC3F50385E7C}"/>
              </a:ext>
            </a:extLst>
          </p:cNvPr>
          <p:cNvGraphicFramePr>
            <a:graphicFrameLocks noChangeAspect="1"/>
          </p:cNvGraphicFramePr>
          <p:nvPr/>
        </p:nvGraphicFramePr>
        <p:xfrm>
          <a:off x="3972978" y="1148834"/>
          <a:ext cx="4246044" cy="5495544"/>
        </p:xfrm>
        <a:graphic>
          <a:graphicData uri="http://schemas.openxmlformats.org/presentationml/2006/ole">
            <mc:AlternateContent xmlns:mc="http://schemas.openxmlformats.org/markup-compatibility/2006">
              <mc:Choice xmlns:v="urn:schemas-microsoft-com:vml" Requires="v">
                <p:oleObj name="Acrobat Document" r:id="rId4" imgW="5829120" imgH="7543640" progId="Acrobat.Document.DC">
                  <p:embed/>
                </p:oleObj>
              </mc:Choice>
              <mc:Fallback>
                <p:oleObj name="Acrobat Document" r:id="rId4" imgW="5829120" imgH="7543640" progId="Acrobat.Document.DC">
                  <p:embed/>
                  <p:pic>
                    <p:nvPicPr>
                      <p:cNvPr id="3" name="Object 2">
                        <a:extLst>
                          <a:ext uri="{FF2B5EF4-FFF2-40B4-BE49-F238E27FC236}">
                            <a16:creationId xmlns:a16="http://schemas.microsoft.com/office/drawing/2014/main" id="{05099AD8-87E4-7243-EF27-CC3F50385E7C}"/>
                          </a:ext>
                        </a:extLst>
                      </p:cNvPr>
                      <p:cNvPicPr/>
                      <p:nvPr/>
                    </p:nvPicPr>
                    <p:blipFill>
                      <a:blip r:embed="rId5"/>
                      <a:stretch>
                        <a:fillRect/>
                      </a:stretch>
                    </p:blipFill>
                    <p:spPr>
                      <a:xfrm>
                        <a:off x="3972978" y="1148834"/>
                        <a:ext cx="4246044" cy="5495544"/>
                      </a:xfrm>
                      <a:prstGeom prst="rect">
                        <a:avLst/>
                      </a:prstGeom>
                      <a:ln w="31750">
                        <a:solidFill>
                          <a:schemeClr val="tx1"/>
                        </a:solidFill>
                      </a:ln>
                    </p:spPr>
                  </p:pic>
                </p:oleObj>
              </mc:Fallback>
            </mc:AlternateContent>
          </a:graphicData>
        </a:graphic>
      </p:graphicFrame>
    </p:spTree>
    <p:extLst>
      <p:ext uri="{BB962C8B-B14F-4D97-AF65-F5344CB8AC3E}">
        <p14:creationId xmlns:p14="http://schemas.microsoft.com/office/powerpoint/2010/main" val="1891699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579" y="1623217"/>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0" y="0"/>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Franklin Gothic Demi" panose="020B0703020102020204" pitchFamily="34" charset="0"/>
              </a:rPr>
              <a:t>Refunds</a:t>
            </a:r>
          </a:p>
        </p:txBody>
      </p:sp>
      <p:sp>
        <p:nvSpPr>
          <p:cNvPr id="10" name="Content Placeholder 9">
            <a:extLst>
              <a:ext uri="{FF2B5EF4-FFF2-40B4-BE49-F238E27FC236}">
                <a16:creationId xmlns:a16="http://schemas.microsoft.com/office/drawing/2014/main" id="{1168931B-A5C4-57A9-3BEA-E6C997EF9309}"/>
              </a:ext>
            </a:extLst>
          </p:cNvPr>
          <p:cNvSpPr>
            <a:spLocks noGrp="1"/>
          </p:cNvSpPr>
          <p:nvPr>
            <p:ph idx="1"/>
          </p:nvPr>
        </p:nvSpPr>
        <p:spPr>
          <a:xfrm>
            <a:off x="503064" y="1304185"/>
            <a:ext cx="11184118" cy="4894918"/>
          </a:xfrm>
        </p:spPr>
        <p:txBody>
          <a:bodyPr>
            <a:normAutofit fontScale="92500" lnSpcReduction="10000"/>
          </a:bodyPr>
          <a:lstStyle/>
          <a:p>
            <a:pPr marL="342900" indent="-342900">
              <a:buFont typeface="Arial" panose="020B0604020202020204" pitchFamily="34" charset="0"/>
              <a:buChar char="•"/>
            </a:pPr>
            <a:r>
              <a:rPr lang="en-US" sz="2800" dirty="0"/>
              <a:t>Refund exonerations are used when a decrease in assessment needs to be made to a tax bill after it has already been paid.</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All refund exonerations are generated in the PVA Office or by the Department of Revenue.</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The taxpayer has two years from the date of payment to request a refund.               </a:t>
            </a:r>
            <a:endParaRPr lang="en-US" dirty="0"/>
          </a:p>
          <a:p>
            <a:pPr marL="0" indent="0">
              <a:buNone/>
            </a:pPr>
            <a:r>
              <a:rPr lang="en-US" sz="2800" dirty="0"/>
              <a:t>     (KRS 134.590)</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The amount that is refunded needs to reflect any discounts or penalties applicable to the time frame in which the tax bill was paid. </a:t>
            </a:r>
          </a:p>
          <a:p>
            <a:endParaRPr lang="en-US" dirty="0"/>
          </a:p>
        </p:txBody>
      </p:sp>
    </p:spTree>
    <p:extLst>
      <p:ext uri="{BB962C8B-B14F-4D97-AF65-F5344CB8AC3E}">
        <p14:creationId xmlns:p14="http://schemas.microsoft.com/office/powerpoint/2010/main" val="1159965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579" y="1623217"/>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0" y="0"/>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Franklin Gothic Demi" panose="020B0703020102020204" pitchFamily="34" charset="0"/>
              </a:rPr>
              <a:t>Refunds</a:t>
            </a:r>
          </a:p>
        </p:txBody>
      </p:sp>
      <p:sp>
        <p:nvSpPr>
          <p:cNvPr id="10" name="Content Placeholder 9">
            <a:extLst>
              <a:ext uri="{FF2B5EF4-FFF2-40B4-BE49-F238E27FC236}">
                <a16:creationId xmlns:a16="http://schemas.microsoft.com/office/drawing/2014/main" id="{1168931B-A5C4-57A9-3BEA-E6C997EF9309}"/>
              </a:ext>
            </a:extLst>
          </p:cNvPr>
          <p:cNvSpPr>
            <a:spLocks noGrp="1"/>
          </p:cNvSpPr>
          <p:nvPr>
            <p:ph idx="1"/>
          </p:nvPr>
        </p:nvSpPr>
        <p:spPr>
          <a:xfrm>
            <a:off x="503064" y="1304185"/>
            <a:ext cx="11184118" cy="4894918"/>
          </a:xfrm>
        </p:spPr>
        <p:txBody>
          <a:bodyPr>
            <a:normAutofit lnSpcReduction="10000"/>
          </a:bodyPr>
          <a:lstStyle/>
          <a:p>
            <a:pPr marL="342900" indent="-342900">
              <a:buFont typeface="Arial" panose="020B0604020202020204" pitchFamily="34" charset="0"/>
              <a:buChar char="•"/>
            </a:pPr>
            <a:r>
              <a:rPr lang="en-US" sz="2800" dirty="0"/>
              <a:t>Verify that the refund forms are filled ou</a:t>
            </a:r>
            <a:r>
              <a:rPr lang="en-US" dirty="0"/>
              <a:t>t completely and correctly.</a:t>
            </a:r>
          </a:p>
          <a:p>
            <a:pPr marL="342900" indent="-342900">
              <a:buFont typeface="Arial" panose="020B0604020202020204" pitchFamily="34" charset="0"/>
              <a:buChar char="•"/>
            </a:pPr>
            <a:endParaRPr lang="en-US" dirty="0"/>
          </a:p>
          <a:p>
            <a:pPr marL="342900" indent="-342900"/>
            <a:r>
              <a:rPr lang="en-US" dirty="0"/>
              <a:t>Verify the correct Homestead Exemption amount is used for the corresponding year. </a:t>
            </a:r>
            <a:endParaRPr lang="en-US" sz="2800" dirty="0"/>
          </a:p>
          <a:p>
            <a:pPr marL="0" indent="0">
              <a:buNone/>
            </a:pPr>
            <a:endParaRPr lang="en-US" sz="2800" dirty="0"/>
          </a:p>
          <a:p>
            <a:pPr marL="342900" indent="-342900">
              <a:buFont typeface="Arial" panose="020B0604020202020204" pitchFamily="34" charset="0"/>
              <a:buChar char="•"/>
            </a:pPr>
            <a:r>
              <a:rPr lang="en-US" dirty="0"/>
              <a:t>Verify that the math on the refund form is correct.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2800" dirty="0"/>
              <a:t>A copy of the paid tax bill should be attached to the refund form.</a:t>
            </a:r>
          </a:p>
          <a:p>
            <a:endParaRPr lang="en-US" sz="2800" dirty="0"/>
          </a:p>
          <a:p>
            <a:pPr marL="342900" indent="-342900">
              <a:buFont typeface="Arial" panose="020B0604020202020204" pitchFamily="34" charset="0"/>
              <a:buChar char="•"/>
            </a:pPr>
            <a:r>
              <a:rPr lang="en-US" sz="2800" dirty="0"/>
              <a:t>Refunds are reduced from the districts monthly collection report. </a:t>
            </a:r>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538142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579" y="1623217"/>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0" y="0"/>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Franklin Gothic Demi" panose="020B0703020102020204" pitchFamily="34" charset="0"/>
              </a:rPr>
              <a:t>Refunds</a:t>
            </a:r>
          </a:p>
        </p:txBody>
      </p:sp>
      <p:sp>
        <p:nvSpPr>
          <p:cNvPr id="10" name="Content Placeholder 9">
            <a:extLst>
              <a:ext uri="{FF2B5EF4-FFF2-40B4-BE49-F238E27FC236}">
                <a16:creationId xmlns:a16="http://schemas.microsoft.com/office/drawing/2014/main" id="{1168931B-A5C4-57A9-3BEA-E6C997EF9309}"/>
              </a:ext>
            </a:extLst>
          </p:cNvPr>
          <p:cNvSpPr>
            <a:spLocks noGrp="1"/>
          </p:cNvSpPr>
          <p:nvPr>
            <p:ph idx="1"/>
          </p:nvPr>
        </p:nvSpPr>
        <p:spPr>
          <a:xfrm>
            <a:off x="503941" y="1548166"/>
            <a:ext cx="11184118" cy="4894918"/>
          </a:xfrm>
        </p:spPr>
        <p:txBody>
          <a:bodyPr>
            <a:normAutofit fontScale="85000" lnSpcReduction="20000"/>
          </a:bodyPr>
          <a:lstStyle/>
          <a:p>
            <a:r>
              <a:rPr lang="en-US" dirty="0"/>
              <a:t>When processing a refund, do </a:t>
            </a:r>
            <a:r>
              <a:rPr lang="en-US" b="1" u="sng" dirty="0">
                <a:highlight>
                  <a:srgbClr val="FFFF00"/>
                </a:highlight>
              </a:rPr>
              <a:t>NOT</a:t>
            </a:r>
            <a:r>
              <a:rPr lang="en-US" dirty="0"/>
              <a:t> </a:t>
            </a:r>
            <a:r>
              <a:rPr lang="en-US" dirty="0" err="1"/>
              <a:t>unpay</a:t>
            </a:r>
            <a:r>
              <a:rPr lang="en-US" dirty="0"/>
              <a:t> or exonerate the paid tax bill. </a:t>
            </a:r>
          </a:p>
          <a:p>
            <a:endParaRPr lang="en-US" dirty="0"/>
          </a:p>
          <a:p>
            <a:r>
              <a:rPr lang="en-US" dirty="0"/>
              <a:t>This will cause credit for the refund to be given multiple times.</a:t>
            </a:r>
          </a:p>
          <a:p>
            <a:endParaRPr lang="en-US" dirty="0"/>
          </a:p>
          <a:p>
            <a:r>
              <a:rPr lang="en-US" dirty="0"/>
              <a:t>Just put it on the refund list/spreadsheet.</a:t>
            </a:r>
          </a:p>
          <a:p>
            <a:endParaRPr lang="en-US" dirty="0"/>
          </a:p>
          <a:p>
            <a:r>
              <a:rPr lang="en-US" dirty="0"/>
              <a:t>If you utilize your tax collection program’s refund option, just enter it in there. </a:t>
            </a:r>
          </a:p>
          <a:p>
            <a:endParaRPr lang="en-US" dirty="0"/>
          </a:p>
          <a:p>
            <a:r>
              <a:rPr lang="en-US" dirty="0"/>
              <a:t>Include the tax year and bill number on the refund check memo line, especially on those that are going to the mortgage company.</a:t>
            </a:r>
          </a:p>
          <a:p>
            <a:endParaRPr lang="en-US" dirty="0"/>
          </a:p>
          <a:p>
            <a:r>
              <a:rPr lang="en-US" dirty="0"/>
              <a:t>Checks that are written for an overpayment should not be included on the refund list. Just write overpayment, not refund on the memo line. </a:t>
            </a:r>
          </a:p>
        </p:txBody>
      </p:sp>
    </p:spTree>
    <p:extLst>
      <p:ext uri="{BB962C8B-B14F-4D97-AF65-F5344CB8AC3E}">
        <p14:creationId xmlns:p14="http://schemas.microsoft.com/office/powerpoint/2010/main" val="3154871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579" y="1623217"/>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8D48B6B8-C980-411B-80DF-5EF77DE9B91E}"/>
              </a:ext>
            </a:extLst>
          </p:cNvPr>
          <p:cNvSpPr/>
          <p:nvPr/>
        </p:nvSpPr>
        <p:spPr>
          <a:xfrm>
            <a:off x="0" y="0"/>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Franklin Gothic Demi" panose="020B0703020102020204" pitchFamily="34" charset="0"/>
              </a:rPr>
              <a:t>Refund Form</a:t>
            </a:r>
          </a:p>
        </p:txBody>
      </p:sp>
      <p:graphicFrame>
        <p:nvGraphicFramePr>
          <p:cNvPr id="3" name="Object 2">
            <a:extLst>
              <a:ext uri="{FF2B5EF4-FFF2-40B4-BE49-F238E27FC236}">
                <a16:creationId xmlns:a16="http://schemas.microsoft.com/office/drawing/2014/main" id="{8C47AE51-B5E8-CFBC-C76C-AF6F10183FF4}"/>
              </a:ext>
            </a:extLst>
          </p:cNvPr>
          <p:cNvGraphicFramePr>
            <a:graphicFrameLocks noChangeAspect="1"/>
          </p:cNvGraphicFramePr>
          <p:nvPr/>
        </p:nvGraphicFramePr>
        <p:xfrm>
          <a:off x="3972977" y="1148834"/>
          <a:ext cx="4246045" cy="5495544"/>
        </p:xfrm>
        <a:graphic>
          <a:graphicData uri="http://schemas.openxmlformats.org/presentationml/2006/ole">
            <mc:AlternateContent xmlns:mc="http://schemas.openxmlformats.org/markup-compatibility/2006">
              <mc:Choice xmlns:v="urn:schemas-microsoft-com:vml" Requires="v">
                <p:oleObj name="Acrobat Document" r:id="rId4" imgW="5829120" imgH="7543640" progId="Acrobat.Document.DC">
                  <p:embed/>
                </p:oleObj>
              </mc:Choice>
              <mc:Fallback>
                <p:oleObj name="Acrobat Document" r:id="rId4" imgW="5829120" imgH="7543640" progId="Acrobat.Document.DC">
                  <p:embed/>
                  <p:pic>
                    <p:nvPicPr>
                      <p:cNvPr id="3" name="Object 2">
                        <a:extLst>
                          <a:ext uri="{FF2B5EF4-FFF2-40B4-BE49-F238E27FC236}">
                            <a16:creationId xmlns:a16="http://schemas.microsoft.com/office/drawing/2014/main" id="{8C47AE51-B5E8-CFBC-C76C-AF6F10183FF4}"/>
                          </a:ext>
                        </a:extLst>
                      </p:cNvPr>
                      <p:cNvPicPr/>
                      <p:nvPr/>
                    </p:nvPicPr>
                    <p:blipFill>
                      <a:blip r:embed="rId5"/>
                      <a:stretch>
                        <a:fillRect/>
                      </a:stretch>
                    </p:blipFill>
                    <p:spPr>
                      <a:xfrm>
                        <a:off x="3972977" y="1148834"/>
                        <a:ext cx="4246045" cy="5495544"/>
                      </a:xfrm>
                      <a:prstGeom prst="rect">
                        <a:avLst/>
                      </a:prstGeom>
                      <a:ln w="31750">
                        <a:solidFill>
                          <a:schemeClr val="tx1"/>
                        </a:solidFill>
                      </a:ln>
                    </p:spPr>
                  </p:pic>
                </p:oleObj>
              </mc:Fallback>
            </mc:AlternateContent>
          </a:graphicData>
        </a:graphic>
      </p:graphicFrame>
    </p:spTree>
    <p:extLst>
      <p:ext uri="{BB962C8B-B14F-4D97-AF65-F5344CB8AC3E}">
        <p14:creationId xmlns:p14="http://schemas.microsoft.com/office/powerpoint/2010/main" val="262798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8D48B6B8-C980-411B-80DF-5EF77DE9B91E}"/>
              </a:ext>
            </a:extLst>
          </p:cNvPr>
          <p:cNvSpPr/>
          <p:nvPr/>
        </p:nvSpPr>
        <p:spPr>
          <a:xfrm>
            <a:off x="0" y="0"/>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Franklin Gothic Demi" panose="020B0703020102020204" pitchFamily="34" charset="0"/>
              </a:rPr>
              <a:t>Refund Recap Spreadsheet</a:t>
            </a:r>
          </a:p>
        </p:txBody>
      </p:sp>
      <p:pic>
        <p:nvPicPr>
          <p:cNvPr id="6" name="Picture 5">
            <a:extLst>
              <a:ext uri="{FF2B5EF4-FFF2-40B4-BE49-F238E27FC236}">
                <a16:creationId xmlns:a16="http://schemas.microsoft.com/office/drawing/2014/main" id="{6260E917-1E3D-A5B9-8A37-9D9340B489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331535" y="334933"/>
            <a:ext cx="5528929" cy="7132320"/>
          </a:xfrm>
          <a:prstGeom prst="rect">
            <a:avLst/>
          </a:prstGeom>
          <a:ln w="31750">
            <a:solidFill>
              <a:schemeClr val="tx1"/>
            </a:solidFill>
          </a:ln>
        </p:spPr>
      </p:pic>
    </p:spTree>
    <p:extLst>
      <p:ext uri="{BB962C8B-B14F-4D97-AF65-F5344CB8AC3E}">
        <p14:creationId xmlns:p14="http://schemas.microsoft.com/office/powerpoint/2010/main" val="4114554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579" y="1623217"/>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0" y="0"/>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Franklin Gothic Demi" panose="020B0703020102020204" pitchFamily="34" charset="0"/>
              </a:rPr>
              <a:t>Tangible Refunds</a:t>
            </a:r>
          </a:p>
        </p:txBody>
      </p:sp>
      <p:sp>
        <p:nvSpPr>
          <p:cNvPr id="10" name="Content Placeholder 9">
            <a:extLst>
              <a:ext uri="{FF2B5EF4-FFF2-40B4-BE49-F238E27FC236}">
                <a16:creationId xmlns:a16="http://schemas.microsoft.com/office/drawing/2014/main" id="{1168931B-A5C4-57A9-3BEA-E6C997EF9309}"/>
              </a:ext>
            </a:extLst>
          </p:cNvPr>
          <p:cNvSpPr>
            <a:spLocks noGrp="1"/>
          </p:cNvSpPr>
          <p:nvPr>
            <p:ph idx="1"/>
          </p:nvPr>
        </p:nvSpPr>
        <p:spPr>
          <a:xfrm>
            <a:off x="503941" y="1548166"/>
            <a:ext cx="11184118" cy="4894918"/>
          </a:xfrm>
        </p:spPr>
        <p:txBody>
          <a:bodyPr>
            <a:normAutofit/>
          </a:bodyPr>
          <a:lstStyle/>
          <a:p>
            <a:r>
              <a:rPr lang="en-US" dirty="0"/>
              <a:t>When you receive a tangible refund that is from an audit, contact your State Field Representative.  </a:t>
            </a:r>
          </a:p>
          <a:p>
            <a:endParaRPr lang="en-US" dirty="0"/>
          </a:p>
          <a:p>
            <a:r>
              <a:rPr lang="en-US" dirty="0"/>
              <a:t>They will look over the refund to ensure that all adjustments are being accounted for and that it is processed correctly. </a:t>
            </a:r>
          </a:p>
          <a:p>
            <a:endParaRPr lang="en-US" dirty="0"/>
          </a:p>
          <a:p>
            <a:r>
              <a:rPr lang="en-US" dirty="0"/>
              <a:t>These can be large amounts that include some categories that decrease in value and some categories that increase in value. </a:t>
            </a:r>
          </a:p>
          <a:p>
            <a:endParaRPr lang="en-US" dirty="0"/>
          </a:p>
          <a:p>
            <a:pPr marL="0" indent="0">
              <a:buNone/>
            </a:pPr>
            <a:endParaRPr lang="en-US" dirty="0"/>
          </a:p>
        </p:txBody>
      </p:sp>
    </p:spTree>
    <p:extLst>
      <p:ext uri="{BB962C8B-B14F-4D97-AF65-F5344CB8AC3E}">
        <p14:creationId xmlns:p14="http://schemas.microsoft.com/office/powerpoint/2010/main" val="976197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579" y="1623217"/>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0" y="0"/>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Franklin Gothic Demi" panose="020B0703020102020204" pitchFamily="34" charset="0"/>
              </a:rPr>
              <a:t>Tangible Refunds</a:t>
            </a:r>
          </a:p>
        </p:txBody>
      </p:sp>
      <p:sp>
        <p:nvSpPr>
          <p:cNvPr id="10" name="Content Placeholder 9">
            <a:extLst>
              <a:ext uri="{FF2B5EF4-FFF2-40B4-BE49-F238E27FC236}">
                <a16:creationId xmlns:a16="http://schemas.microsoft.com/office/drawing/2014/main" id="{1168931B-A5C4-57A9-3BEA-E6C997EF9309}"/>
              </a:ext>
            </a:extLst>
          </p:cNvPr>
          <p:cNvSpPr>
            <a:spLocks noGrp="1"/>
          </p:cNvSpPr>
          <p:nvPr>
            <p:ph idx="1"/>
          </p:nvPr>
        </p:nvSpPr>
        <p:spPr>
          <a:xfrm>
            <a:off x="503941" y="1548166"/>
            <a:ext cx="11184118" cy="4894918"/>
          </a:xfrm>
        </p:spPr>
        <p:txBody>
          <a:bodyPr>
            <a:normAutofit/>
          </a:bodyPr>
          <a:lstStyle/>
          <a:p>
            <a:endParaRPr lang="en-US" dirty="0"/>
          </a:p>
          <a:p>
            <a:pPr marL="0" indent="0">
              <a:buNone/>
            </a:pPr>
            <a:endParaRPr lang="en-US" dirty="0"/>
          </a:p>
        </p:txBody>
      </p:sp>
      <p:pic>
        <p:nvPicPr>
          <p:cNvPr id="4" name="Picture 3" descr="Table&#10;&#10;Description automatically generated">
            <a:extLst>
              <a:ext uri="{FF2B5EF4-FFF2-40B4-BE49-F238E27FC236}">
                <a16:creationId xmlns:a16="http://schemas.microsoft.com/office/drawing/2014/main" id="{F3327F64-2E2A-6909-1BA7-96D5D52832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6131" y="1206705"/>
            <a:ext cx="4339737" cy="5577840"/>
          </a:xfrm>
          <a:prstGeom prst="rect">
            <a:avLst/>
          </a:prstGeom>
          <a:ln w="31750">
            <a:solidFill>
              <a:schemeClr val="tx1"/>
            </a:solidFill>
          </a:ln>
        </p:spPr>
      </p:pic>
      <p:sp>
        <p:nvSpPr>
          <p:cNvPr id="11" name="Rectangle: Rounded Corners 10">
            <a:extLst>
              <a:ext uri="{FF2B5EF4-FFF2-40B4-BE49-F238E27FC236}">
                <a16:creationId xmlns:a16="http://schemas.microsoft.com/office/drawing/2014/main" id="{67C5C3CA-3B02-43B0-7259-D869D5A503E7}"/>
              </a:ext>
            </a:extLst>
          </p:cNvPr>
          <p:cNvSpPr/>
          <p:nvPr/>
        </p:nvSpPr>
        <p:spPr>
          <a:xfrm>
            <a:off x="5090474" y="2109430"/>
            <a:ext cx="914400" cy="839349"/>
          </a:xfrm>
          <a:prstGeom prst="round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8F7182C8-C077-0F9B-FF4E-97CDEE4E4C46}"/>
              </a:ext>
            </a:extLst>
          </p:cNvPr>
          <p:cNvSpPr/>
          <p:nvPr/>
        </p:nvSpPr>
        <p:spPr>
          <a:xfrm>
            <a:off x="7169217" y="2285998"/>
            <a:ext cx="914400" cy="226243"/>
          </a:xfrm>
          <a:prstGeom prst="round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1757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579" y="1623217"/>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10693318" y="6363992"/>
            <a:ext cx="1394987" cy="305901"/>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0" y="0"/>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Franklin Gothic Demi" panose="020B0703020102020204" pitchFamily="34" charset="0"/>
              </a:rPr>
              <a:t>Omitted Mineral Bills</a:t>
            </a:r>
          </a:p>
        </p:txBody>
      </p:sp>
      <p:sp>
        <p:nvSpPr>
          <p:cNvPr id="10" name="Content Placeholder 9">
            <a:extLst>
              <a:ext uri="{FF2B5EF4-FFF2-40B4-BE49-F238E27FC236}">
                <a16:creationId xmlns:a16="http://schemas.microsoft.com/office/drawing/2014/main" id="{1168931B-A5C4-57A9-3BEA-E6C997EF9309}"/>
              </a:ext>
            </a:extLst>
          </p:cNvPr>
          <p:cNvSpPr>
            <a:spLocks noGrp="1"/>
          </p:cNvSpPr>
          <p:nvPr>
            <p:ph idx="1"/>
          </p:nvPr>
        </p:nvSpPr>
        <p:spPr>
          <a:xfrm>
            <a:off x="503941" y="1548166"/>
            <a:ext cx="11184118" cy="4894918"/>
          </a:xfrm>
        </p:spPr>
        <p:txBody>
          <a:bodyPr>
            <a:normAutofit/>
          </a:bodyPr>
          <a:lstStyle/>
          <a:p>
            <a:endParaRPr lang="en-US" dirty="0"/>
          </a:p>
          <a:p>
            <a:pPr marL="0" indent="0">
              <a:buNone/>
            </a:pPr>
            <a:endParaRPr lang="en-US" dirty="0"/>
          </a:p>
        </p:txBody>
      </p:sp>
      <p:graphicFrame>
        <p:nvGraphicFramePr>
          <p:cNvPr id="3" name="Object 2">
            <a:extLst>
              <a:ext uri="{FF2B5EF4-FFF2-40B4-BE49-F238E27FC236}">
                <a16:creationId xmlns:a16="http://schemas.microsoft.com/office/drawing/2014/main" id="{64485709-DBA6-10D3-01F7-A286A3F55DAA}"/>
              </a:ext>
            </a:extLst>
          </p:cNvPr>
          <p:cNvGraphicFramePr>
            <a:graphicFrameLocks noChangeAspect="1"/>
          </p:cNvGraphicFramePr>
          <p:nvPr>
            <p:extLst>
              <p:ext uri="{D42A27DB-BD31-4B8C-83A1-F6EECF244321}">
                <p14:modId xmlns:p14="http://schemas.microsoft.com/office/powerpoint/2010/main" val="1078595100"/>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Acrobat Document" r:id="rId4" imgW="0" imgH="0" progId="AcroExch.Document.DC">
                  <p:embed/>
                </p:oleObj>
              </mc:Choice>
              <mc:Fallback>
                <p:oleObj name="Acrobat Document" r:id="rId4" imgW="0" imgH="0" progId="AcroExch.Document.DC">
                  <p:embed/>
                  <p:pic>
                    <p:nvPicPr>
                      <p:cNvPr id="0" name=""/>
                      <p:cNvPicPr/>
                      <p:nvPr/>
                    </p:nvPicPr>
                    <p:blipFill/>
                    <p:spPr>
                      <a:xfrm>
                        <a:off x="2032000" y="719138"/>
                        <a:ext cx="8128000" cy="5418137"/>
                      </a:xfrm>
                      <a:prstGeom prst="rect">
                        <a:avLst/>
                      </a:prstGeom>
                    </p:spPr>
                  </p:pic>
                </p:oleObj>
              </mc:Fallback>
            </mc:AlternateContent>
          </a:graphicData>
        </a:graphic>
      </p:graphicFrame>
      <p:pic>
        <p:nvPicPr>
          <p:cNvPr id="6" name="Picture 5" descr="A black and white document&#10;&#10;Description automatically generated with low confidence">
            <a:extLst>
              <a:ext uri="{FF2B5EF4-FFF2-40B4-BE49-F238E27FC236}">
                <a16:creationId xmlns:a16="http://schemas.microsoft.com/office/drawing/2014/main" id="{702B170B-B44E-0FED-0874-4275727432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7982" y="1290770"/>
            <a:ext cx="4122535" cy="5303520"/>
          </a:xfrm>
          <a:prstGeom prst="rect">
            <a:avLst/>
          </a:prstGeom>
          <a:ln w="31750">
            <a:solidFill>
              <a:schemeClr val="tx1"/>
            </a:solidFill>
          </a:ln>
        </p:spPr>
      </p:pic>
      <p:pic>
        <p:nvPicPr>
          <p:cNvPr id="13" name="Picture 12" descr="Text, letter&#10;&#10;Description automatically generated">
            <a:extLst>
              <a:ext uri="{FF2B5EF4-FFF2-40B4-BE49-F238E27FC236}">
                <a16:creationId xmlns:a16="http://schemas.microsoft.com/office/drawing/2014/main" id="{0AC1E2D3-6D1C-A24A-1D21-C6021AC942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1484" y="1290770"/>
            <a:ext cx="4111256" cy="5303520"/>
          </a:xfrm>
          <a:prstGeom prst="rect">
            <a:avLst/>
          </a:prstGeom>
          <a:ln w="31750">
            <a:solidFill>
              <a:schemeClr val="tx1"/>
            </a:solidFill>
          </a:ln>
        </p:spPr>
      </p:pic>
    </p:spTree>
    <p:extLst>
      <p:ext uri="{BB962C8B-B14F-4D97-AF65-F5344CB8AC3E}">
        <p14:creationId xmlns:p14="http://schemas.microsoft.com/office/powerpoint/2010/main" val="3545499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579" y="1623217"/>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0" y="0"/>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Franklin Gothic Demi" panose="020B0703020102020204" pitchFamily="34" charset="0"/>
              </a:rPr>
              <a:t>Sheriff’s Official Receipt</a:t>
            </a:r>
            <a:endParaRPr lang="en-US" sz="4000" dirty="0">
              <a:latin typeface="Franklin Gothic Demi" panose="020B0703020102020204" pitchFamily="34" charset="0"/>
            </a:endParaRPr>
          </a:p>
        </p:txBody>
      </p:sp>
      <p:sp>
        <p:nvSpPr>
          <p:cNvPr id="4" name="Content Placeholder 3">
            <a:extLst>
              <a:ext uri="{FF2B5EF4-FFF2-40B4-BE49-F238E27FC236}">
                <a16:creationId xmlns:a16="http://schemas.microsoft.com/office/drawing/2014/main" id="{6B9D4911-F34E-067B-8295-8B0FD8CC8C7F}"/>
              </a:ext>
            </a:extLst>
          </p:cNvPr>
          <p:cNvSpPr>
            <a:spLocks noGrp="1"/>
          </p:cNvSpPr>
          <p:nvPr>
            <p:ph idx="1"/>
          </p:nvPr>
        </p:nvSpPr>
        <p:spPr>
          <a:xfrm>
            <a:off x="125835" y="1208015"/>
            <a:ext cx="11945923" cy="5570290"/>
          </a:xfrm>
        </p:spPr>
        <p:txBody>
          <a:bodyPr>
            <a:normAutofit fontScale="85000" lnSpcReduction="10000"/>
          </a:bodyPr>
          <a:lstStyle/>
          <a:p>
            <a:pPr marL="342900" indent="-342900">
              <a:buFont typeface="Arial" panose="020B0604020202020204" pitchFamily="34" charset="0"/>
              <a:buChar char="•"/>
            </a:pPr>
            <a:r>
              <a:rPr lang="en-US" sz="2800" dirty="0"/>
              <a:t>After the tax bills have been prepared, a receipt which details the total amount of taxes due to each district must be prepared. (Revenue Form 62A385 Sheriff’s Official Receipt)</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This is normally done through the computer software that is used to print the tax bills. </a:t>
            </a:r>
          </a:p>
          <a:p>
            <a:pPr marL="0" indent="0">
              <a:buNone/>
            </a:pPr>
            <a:endParaRPr lang="en-US" sz="2800" dirty="0"/>
          </a:p>
          <a:p>
            <a:pPr marL="342900" indent="-342900">
              <a:buFont typeface="Arial" panose="020B0604020202020204" pitchFamily="34" charset="0"/>
              <a:buChar char="•"/>
            </a:pPr>
            <a:r>
              <a:rPr lang="en-US" sz="2800" dirty="0"/>
              <a:t>It is important to verify the accuracy of the receipt since the Sheriff will be charged with collecting the amounts shown on the receipt.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This receipt </a:t>
            </a:r>
            <a:r>
              <a:rPr lang="en-US" b="1" dirty="0">
                <a:highlight>
                  <a:srgbClr val="FFFF00"/>
                </a:highlight>
              </a:rPr>
              <a:t>MUST</a:t>
            </a:r>
            <a:r>
              <a:rPr lang="en-US" dirty="0"/>
              <a:t> be</a:t>
            </a:r>
            <a:r>
              <a:rPr lang="en-US" sz="2800" dirty="0"/>
              <a:t> signed by the Sheriff and County Clerk, then entered into the fiscal court order book.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The receipt should be signed before tax bills are collected.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2800" dirty="0"/>
              <a:t>KRS 133.220(3)</a:t>
            </a:r>
          </a:p>
          <a:p>
            <a:endParaRPr lang="en-US" dirty="0"/>
          </a:p>
        </p:txBody>
      </p:sp>
    </p:spTree>
    <p:extLst>
      <p:ext uri="{BB962C8B-B14F-4D97-AF65-F5344CB8AC3E}">
        <p14:creationId xmlns:p14="http://schemas.microsoft.com/office/powerpoint/2010/main" val="2108160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579" y="1623217"/>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0" y="0"/>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Franklin Gothic Demi" panose="020B0703020102020204" pitchFamily="34" charset="0"/>
              </a:rPr>
              <a:t>Omitted Mineral Bills</a:t>
            </a:r>
          </a:p>
        </p:txBody>
      </p:sp>
      <p:sp>
        <p:nvSpPr>
          <p:cNvPr id="10" name="Content Placeholder 9">
            <a:extLst>
              <a:ext uri="{FF2B5EF4-FFF2-40B4-BE49-F238E27FC236}">
                <a16:creationId xmlns:a16="http://schemas.microsoft.com/office/drawing/2014/main" id="{1168931B-A5C4-57A9-3BEA-E6C997EF9309}"/>
              </a:ext>
            </a:extLst>
          </p:cNvPr>
          <p:cNvSpPr>
            <a:spLocks noGrp="1"/>
          </p:cNvSpPr>
          <p:nvPr>
            <p:ph idx="1"/>
          </p:nvPr>
        </p:nvSpPr>
        <p:spPr>
          <a:xfrm>
            <a:off x="503941" y="1548166"/>
            <a:ext cx="11184118" cy="4894918"/>
          </a:xfrm>
        </p:spPr>
        <p:txBody>
          <a:bodyPr>
            <a:normAutofit/>
          </a:bodyPr>
          <a:lstStyle/>
          <a:p>
            <a:endParaRPr lang="en-US" dirty="0"/>
          </a:p>
          <a:p>
            <a:pPr marL="0" indent="0">
              <a:buNone/>
            </a:pPr>
            <a:endParaRPr lang="en-US" dirty="0"/>
          </a:p>
        </p:txBody>
      </p:sp>
      <p:pic>
        <p:nvPicPr>
          <p:cNvPr id="6" name="Picture 5" descr="A black and white document&#10;&#10;Description automatically generated with low confidence">
            <a:extLst>
              <a:ext uri="{FF2B5EF4-FFF2-40B4-BE49-F238E27FC236}">
                <a16:creationId xmlns:a16="http://schemas.microsoft.com/office/drawing/2014/main" id="{31FE2FB5-3BC4-E2E1-4E74-2D79430937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152" t="10483" r="17806" b="23656"/>
          <a:stretch/>
        </p:blipFill>
        <p:spPr>
          <a:xfrm>
            <a:off x="228932" y="1196180"/>
            <a:ext cx="4823834" cy="5481630"/>
          </a:xfrm>
          <a:prstGeom prst="rect">
            <a:avLst/>
          </a:prstGeom>
          <a:ln w="31750">
            <a:solidFill>
              <a:schemeClr val="tx1"/>
            </a:solidFill>
          </a:ln>
        </p:spPr>
      </p:pic>
      <p:sp>
        <p:nvSpPr>
          <p:cNvPr id="11" name="TextBox 10">
            <a:extLst>
              <a:ext uri="{FF2B5EF4-FFF2-40B4-BE49-F238E27FC236}">
                <a16:creationId xmlns:a16="http://schemas.microsoft.com/office/drawing/2014/main" id="{E30B7769-CBB2-B7A2-64E6-F71BFCD3B8D3}"/>
              </a:ext>
            </a:extLst>
          </p:cNvPr>
          <p:cNvSpPr txBox="1"/>
          <p:nvPr/>
        </p:nvSpPr>
        <p:spPr>
          <a:xfrm>
            <a:off x="5958496" y="2485018"/>
            <a:ext cx="4823833" cy="3970318"/>
          </a:xfrm>
          <a:prstGeom prst="rect">
            <a:avLst/>
          </a:prstGeom>
          <a:noFill/>
        </p:spPr>
        <p:txBody>
          <a:bodyPr wrap="square" rtlCol="0">
            <a:spAutoFit/>
          </a:bodyPr>
          <a:lstStyle/>
          <a:p>
            <a:pPr algn="ctr"/>
            <a:r>
              <a:rPr lang="en-US" sz="2800" b="1" u="sng" dirty="0"/>
              <a:t>20% for Each Taxing District</a:t>
            </a:r>
          </a:p>
          <a:p>
            <a:pPr algn="ctr"/>
            <a:r>
              <a:rPr lang="en-US" sz="2800" dirty="0"/>
              <a:t>State = $90.74</a:t>
            </a:r>
          </a:p>
          <a:p>
            <a:pPr algn="ctr"/>
            <a:r>
              <a:rPr lang="en-US" sz="2800" dirty="0"/>
              <a:t>County = $81.98</a:t>
            </a:r>
          </a:p>
          <a:p>
            <a:pPr algn="ctr"/>
            <a:r>
              <a:rPr lang="en-US" sz="2800" dirty="0"/>
              <a:t>Library = $65.27</a:t>
            </a:r>
          </a:p>
          <a:p>
            <a:pPr algn="ctr"/>
            <a:r>
              <a:rPr lang="en-US" sz="2800" dirty="0"/>
              <a:t>Health = $27.06</a:t>
            </a:r>
          </a:p>
          <a:p>
            <a:pPr algn="ctr"/>
            <a:r>
              <a:rPr lang="en-US" sz="2800" dirty="0"/>
              <a:t>Extension = $42.98</a:t>
            </a:r>
          </a:p>
          <a:p>
            <a:pPr algn="ctr"/>
            <a:r>
              <a:rPr lang="en-US" sz="2800" dirty="0"/>
              <a:t>Ambulance = $74.82</a:t>
            </a:r>
          </a:p>
          <a:p>
            <a:pPr algn="ctr"/>
            <a:r>
              <a:rPr lang="en-US" sz="2800" u="sng" dirty="0"/>
              <a:t>School = $437.78</a:t>
            </a:r>
          </a:p>
          <a:p>
            <a:pPr algn="ctr"/>
            <a:r>
              <a:rPr lang="en-US" sz="2800" b="1" dirty="0"/>
              <a:t>Total = $820.64</a:t>
            </a:r>
          </a:p>
        </p:txBody>
      </p:sp>
      <p:sp>
        <p:nvSpPr>
          <p:cNvPr id="13" name="TextBox 12">
            <a:extLst>
              <a:ext uri="{FF2B5EF4-FFF2-40B4-BE49-F238E27FC236}">
                <a16:creationId xmlns:a16="http://schemas.microsoft.com/office/drawing/2014/main" id="{5990D15D-3110-7E71-F892-410BE41FCCCA}"/>
              </a:ext>
            </a:extLst>
          </p:cNvPr>
          <p:cNvSpPr txBox="1"/>
          <p:nvPr/>
        </p:nvSpPr>
        <p:spPr>
          <a:xfrm>
            <a:off x="6016551" y="1380411"/>
            <a:ext cx="4707723" cy="523220"/>
          </a:xfrm>
          <a:prstGeom prst="rect">
            <a:avLst/>
          </a:prstGeom>
          <a:noFill/>
        </p:spPr>
        <p:txBody>
          <a:bodyPr wrap="square" rtlCol="0">
            <a:spAutoFit/>
          </a:bodyPr>
          <a:lstStyle/>
          <a:p>
            <a:r>
              <a:rPr lang="en-US" sz="2800" b="1" dirty="0"/>
              <a:t>State - $453.70 x 20% = $90.74</a:t>
            </a:r>
          </a:p>
        </p:txBody>
      </p:sp>
    </p:spTree>
    <p:extLst>
      <p:ext uri="{BB962C8B-B14F-4D97-AF65-F5344CB8AC3E}">
        <p14:creationId xmlns:p14="http://schemas.microsoft.com/office/powerpoint/2010/main" val="21555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579" y="1623217"/>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0" y="0"/>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Franklin Gothic Demi" panose="020B0703020102020204" pitchFamily="34" charset="0"/>
              </a:rPr>
              <a:t>State Settlement </a:t>
            </a:r>
          </a:p>
        </p:txBody>
      </p:sp>
      <p:sp>
        <p:nvSpPr>
          <p:cNvPr id="10" name="Content Placeholder 9">
            <a:extLst>
              <a:ext uri="{FF2B5EF4-FFF2-40B4-BE49-F238E27FC236}">
                <a16:creationId xmlns:a16="http://schemas.microsoft.com/office/drawing/2014/main" id="{1168931B-A5C4-57A9-3BEA-E6C997EF9309}"/>
              </a:ext>
            </a:extLst>
          </p:cNvPr>
          <p:cNvSpPr>
            <a:spLocks noGrp="1"/>
          </p:cNvSpPr>
          <p:nvPr>
            <p:ph idx="1"/>
          </p:nvPr>
        </p:nvSpPr>
        <p:spPr>
          <a:xfrm>
            <a:off x="503064" y="1197971"/>
            <a:ext cx="11184118" cy="4894918"/>
          </a:xfrm>
        </p:spPr>
        <p:txBody>
          <a:bodyPr>
            <a:normAutofit fontScale="77500" lnSpcReduction="20000"/>
          </a:bodyPr>
          <a:lstStyle/>
          <a:p>
            <a:r>
              <a:rPr lang="en-US" dirty="0"/>
              <a:t>The yearly State Settlement may be started after the delinquent tax bills have been transferred to the County Clerk’s office (April 16th) and the April monthly disbursement has been made. </a:t>
            </a:r>
          </a:p>
          <a:p>
            <a:endParaRPr lang="en-US" dirty="0"/>
          </a:p>
          <a:p>
            <a:r>
              <a:rPr lang="en-US" dirty="0"/>
              <a:t>The yearly State Settlement and the yearly Local Settlement are independent of each other. </a:t>
            </a:r>
          </a:p>
          <a:p>
            <a:endParaRPr lang="en-US" dirty="0"/>
          </a:p>
          <a:p>
            <a:r>
              <a:rPr lang="en-US" dirty="0"/>
              <a:t>Your State Department of Revenue Field Representative should contact you and set up a date to start the settlement. </a:t>
            </a:r>
          </a:p>
          <a:p>
            <a:endParaRPr lang="en-US" dirty="0"/>
          </a:p>
          <a:p>
            <a:r>
              <a:rPr lang="en-US" dirty="0"/>
              <a:t>When a date is scheduled for us to start the State Settlement, please make every attempt to be there and to be available.</a:t>
            </a:r>
          </a:p>
          <a:p>
            <a:endParaRPr lang="en-US" dirty="0"/>
          </a:p>
          <a:p>
            <a:r>
              <a:rPr lang="en-US" dirty="0"/>
              <a:t>If plans change, please contact us to reschedule. </a:t>
            </a:r>
          </a:p>
          <a:p>
            <a:endParaRPr lang="en-US" dirty="0"/>
          </a:p>
          <a:p>
            <a:r>
              <a:rPr lang="en-US" dirty="0"/>
              <a:t>If copies of reports or other information needs to be made, please have those made prior to the schedule start date. </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402034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579" y="1623217"/>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0" y="0"/>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Franklin Gothic Demi" panose="020B0703020102020204" pitchFamily="34" charset="0"/>
              </a:rPr>
              <a:t>Information for the State Settlement </a:t>
            </a:r>
          </a:p>
        </p:txBody>
      </p:sp>
      <p:sp>
        <p:nvSpPr>
          <p:cNvPr id="10" name="Content Placeholder 9">
            <a:extLst>
              <a:ext uri="{FF2B5EF4-FFF2-40B4-BE49-F238E27FC236}">
                <a16:creationId xmlns:a16="http://schemas.microsoft.com/office/drawing/2014/main" id="{1168931B-A5C4-57A9-3BEA-E6C997EF9309}"/>
              </a:ext>
            </a:extLst>
          </p:cNvPr>
          <p:cNvSpPr>
            <a:spLocks noGrp="1"/>
          </p:cNvSpPr>
          <p:nvPr>
            <p:ph idx="1"/>
          </p:nvPr>
        </p:nvSpPr>
        <p:spPr>
          <a:xfrm>
            <a:off x="503064" y="1041831"/>
            <a:ext cx="11184118" cy="5816170"/>
          </a:xfrm>
        </p:spPr>
        <p:txBody>
          <a:bodyPr>
            <a:normAutofit/>
          </a:bodyPr>
          <a:lstStyle/>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Copy of the Official Receipt (Signed by Sheriff &amp; Clerk and Recorded)</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Copy of the Oil/LSG/Clay/Gas Official Receipts (with signature page)</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Decrease Exoneration Report (Both Real &amp; Tangible)</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Increase Exoneration Report (Both Real &amp; Tangible)</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Copy of all exonerations. (We just need to verify them not a copy to keep.)</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Delinquent Bill Report (Both Real &amp; Tangible)</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Delinquent Bill Report for Prior Year Additional Bills (Both Real &amp; Tangible)</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Copy of Receipt(s) transferring delinquent bills to the Clerk. </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Refund Report (Both Current &amp; Prior Year Refunds)</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Copy of the Refund Form from the PVA for all refunds (Both Current &amp; Prior Year Refunds) (We just need to verify them not a copy to keep.)</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Additional Bill List (Both Current &amp; Prior Year Bills)</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Copy of Additional Bill Authorization Form from PVA</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Copy of Official Receipt for all Additional Bills (Signed by Sheriff &amp; Clerk)</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Copy of newspaper article advertising the Due Date of Taxes</a:t>
            </a:r>
          </a:p>
          <a:p>
            <a:pPr marL="342900" marR="0" lvl="0" indent="-342900">
              <a:lnSpc>
                <a:spcPct val="115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Copy of Local Settlement</a:t>
            </a:r>
          </a:p>
          <a:p>
            <a:pPr marL="342900" marR="0" lvl="0" indent="-342900">
              <a:lnSpc>
                <a:spcPct val="115000"/>
              </a:lnSpc>
              <a:spcBef>
                <a:spcPts val="0"/>
              </a:spcBef>
              <a:spcAft>
                <a:spcPts val="10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Copy of Fiscal Court Order Approving Local Settlement</a:t>
            </a:r>
            <a:endParaRPr lang="en-US" dirty="0"/>
          </a:p>
          <a:p>
            <a:endParaRPr lang="en-US" dirty="0"/>
          </a:p>
          <a:p>
            <a:pPr marL="0" indent="0">
              <a:buNone/>
            </a:pPr>
            <a:endParaRPr lang="en-US" dirty="0"/>
          </a:p>
        </p:txBody>
      </p:sp>
    </p:spTree>
    <p:extLst>
      <p:ext uri="{BB962C8B-B14F-4D97-AF65-F5344CB8AC3E}">
        <p14:creationId xmlns:p14="http://schemas.microsoft.com/office/powerpoint/2010/main" val="334895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8D48B6B8-C980-411B-80DF-5EF77DE9B91E}"/>
              </a:ext>
            </a:extLst>
          </p:cNvPr>
          <p:cNvSpPr/>
          <p:nvPr/>
        </p:nvSpPr>
        <p:spPr>
          <a:xfrm>
            <a:off x="0" y="0"/>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Franklin Gothic Demi" panose="020B0703020102020204" pitchFamily="34" charset="0"/>
              </a:rPr>
              <a:t>Sheriff Refund Request Form</a:t>
            </a:r>
          </a:p>
        </p:txBody>
      </p:sp>
      <p:pic>
        <p:nvPicPr>
          <p:cNvPr id="6" name="Picture 5">
            <a:extLst>
              <a:ext uri="{FF2B5EF4-FFF2-40B4-BE49-F238E27FC236}">
                <a16:creationId xmlns:a16="http://schemas.microsoft.com/office/drawing/2014/main" id="{B0051E96-C96C-B2AA-B40C-679AA0FEDAE2}"/>
              </a:ext>
            </a:extLst>
          </p:cNvPr>
          <p:cNvPicPr>
            <a:picLocks noChangeAspect="1"/>
          </p:cNvPicPr>
          <p:nvPr/>
        </p:nvPicPr>
        <p:blipFill>
          <a:blip r:embed="rId5"/>
          <a:stretch>
            <a:fillRect/>
          </a:stretch>
        </p:blipFill>
        <p:spPr>
          <a:xfrm>
            <a:off x="4152731" y="1413448"/>
            <a:ext cx="3886537" cy="5029636"/>
          </a:xfrm>
          <a:prstGeom prst="rect">
            <a:avLst/>
          </a:prstGeom>
          <a:ln w="31750">
            <a:solidFill>
              <a:schemeClr val="tx1"/>
            </a:solidFill>
          </a:ln>
        </p:spPr>
      </p:pic>
      <p:sp>
        <p:nvSpPr>
          <p:cNvPr id="13" name="Star: 5 Points 12">
            <a:extLst>
              <a:ext uri="{FF2B5EF4-FFF2-40B4-BE49-F238E27FC236}">
                <a16:creationId xmlns:a16="http://schemas.microsoft.com/office/drawing/2014/main" id="{CABC4AD9-8118-B804-01C5-C4B53D4B34D4}"/>
              </a:ext>
            </a:extLst>
          </p:cNvPr>
          <p:cNvSpPr/>
          <p:nvPr/>
        </p:nvSpPr>
        <p:spPr>
          <a:xfrm rot="20303422">
            <a:off x="368030" y="1915404"/>
            <a:ext cx="3380764" cy="3431097"/>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20C29A4-D3A3-557F-6ACC-4CAD69B8D17C}"/>
              </a:ext>
            </a:extLst>
          </p:cNvPr>
          <p:cNvSpPr txBox="1"/>
          <p:nvPr/>
        </p:nvSpPr>
        <p:spPr>
          <a:xfrm rot="20289893">
            <a:off x="1197230" y="3123120"/>
            <a:ext cx="1722361" cy="1015663"/>
          </a:xfrm>
          <a:prstGeom prst="rect">
            <a:avLst/>
          </a:prstGeom>
          <a:noFill/>
        </p:spPr>
        <p:txBody>
          <a:bodyPr wrap="square" rtlCol="0">
            <a:spAutoFit/>
          </a:bodyPr>
          <a:lstStyle/>
          <a:p>
            <a:r>
              <a:rPr lang="en-US" sz="6000" b="1" dirty="0"/>
              <a:t>New</a:t>
            </a:r>
          </a:p>
        </p:txBody>
      </p:sp>
    </p:spTree>
    <p:extLst>
      <p:ext uri="{BB962C8B-B14F-4D97-AF65-F5344CB8AC3E}">
        <p14:creationId xmlns:p14="http://schemas.microsoft.com/office/powerpoint/2010/main" val="588361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579" y="1623217"/>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0" y="0"/>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Franklin Gothic Demi" panose="020B0703020102020204" pitchFamily="34" charset="0"/>
              </a:rPr>
              <a:t>Sheriff Refund Request</a:t>
            </a:r>
          </a:p>
        </p:txBody>
      </p:sp>
      <p:sp>
        <p:nvSpPr>
          <p:cNvPr id="10" name="Content Placeholder 9">
            <a:extLst>
              <a:ext uri="{FF2B5EF4-FFF2-40B4-BE49-F238E27FC236}">
                <a16:creationId xmlns:a16="http://schemas.microsoft.com/office/drawing/2014/main" id="{1168931B-A5C4-57A9-3BEA-E6C997EF9309}"/>
              </a:ext>
            </a:extLst>
          </p:cNvPr>
          <p:cNvSpPr>
            <a:spLocks noGrp="1"/>
          </p:cNvSpPr>
          <p:nvPr>
            <p:ph idx="1"/>
          </p:nvPr>
        </p:nvSpPr>
        <p:spPr>
          <a:xfrm>
            <a:off x="263967" y="1225485"/>
            <a:ext cx="11633112" cy="5542960"/>
          </a:xfrm>
        </p:spPr>
        <p:txBody>
          <a:bodyPr>
            <a:normAutofit fontScale="77500" lnSpcReduction="20000"/>
          </a:bodyPr>
          <a:lstStyle/>
          <a:p>
            <a:r>
              <a:rPr lang="en-US" sz="2900" dirty="0"/>
              <a:t>The Sheriff or Bookkeeper will complete the Refund Request Form once their audit has been completed and the Auditor’s office has published the audit showing a refund is due to the Sheriff. </a:t>
            </a:r>
          </a:p>
          <a:p>
            <a:endParaRPr lang="en-US" sz="2900" dirty="0"/>
          </a:p>
          <a:p>
            <a:r>
              <a:rPr lang="en-US" sz="2900" dirty="0"/>
              <a:t>The Refund Request Form will be sent to the appropriate Office of Property Valuation Field Representative.  </a:t>
            </a:r>
          </a:p>
          <a:p>
            <a:endParaRPr lang="en-US" sz="2900" dirty="0"/>
          </a:p>
          <a:p>
            <a:r>
              <a:rPr lang="en-US" sz="2900" dirty="0"/>
              <a:t>The Field Representative will verify the Auditor’s website to confirm that the audit has been published and the refund amount that was determined is due. </a:t>
            </a:r>
          </a:p>
          <a:p>
            <a:endParaRPr lang="en-US" sz="2900" dirty="0"/>
          </a:p>
          <a:p>
            <a:r>
              <a:rPr lang="en-US" sz="2900" dirty="0"/>
              <a:t>The Field Representative will then compare the refund amount on Refund Request Form to the amount on the State Settlement. </a:t>
            </a:r>
          </a:p>
          <a:p>
            <a:endParaRPr lang="en-US" sz="2900" dirty="0"/>
          </a:p>
          <a:p>
            <a:r>
              <a:rPr lang="en-US" sz="2900" dirty="0"/>
              <a:t>If the amounts match, then the refund request will be submitted. </a:t>
            </a:r>
          </a:p>
          <a:p>
            <a:endParaRPr lang="en-US" sz="2900" dirty="0"/>
          </a:p>
          <a:p>
            <a:r>
              <a:rPr lang="en-US" sz="2900" dirty="0"/>
              <a:t>If the amounts are different, then the Field Representative will determine the discrepancy before the request can be submitted.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076234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579" y="1623217"/>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0" y="0"/>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Franklin Gothic Demi" panose="020B0703020102020204" pitchFamily="34" charset="0"/>
              </a:rPr>
              <a:t>Resources</a:t>
            </a:r>
          </a:p>
        </p:txBody>
      </p:sp>
      <p:sp>
        <p:nvSpPr>
          <p:cNvPr id="10" name="Content Placeholder 9">
            <a:extLst>
              <a:ext uri="{FF2B5EF4-FFF2-40B4-BE49-F238E27FC236}">
                <a16:creationId xmlns:a16="http://schemas.microsoft.com/office/drawing/2014/main" id="{1168931B-A5C4-57A9-3BEA-E6C997EF9309}"/>
              </a:ext>
            </a:extLst>
          </p:cNvPr>
          <p:cNvSpPr>
            <a:spLocks noGrp="1"/>
          </p:cNvSpPr>
          <p:nvPr>
            <p:ph idx="1"/>
          </p:nvPr>
        </p:nvSpPr>
        <p:spPr>
          <a:xfrm>
            <a:off x="838200" y="1441830"/>
            <a:ext cx="10515600" cy="4351338"/>
          </a:xfrm>
        </p:spPr>
        <p:txBody>
          <a:bodyPr/>
          <a:lstStyle/>
          <a:p>
            <a:pPr marL="342900" indent="-342900">
              <a:buFont typeface="Arial" panose="020B0604020202020204" pitchFamily="34" charset="0"/>
              <a:buChar char="•"/>
            </a:pPr>
            <a:r>
              <a:rPr lang="en-US" sz="2800" u="sng" dirty="0"/>
              <a:t>Frankfort Contact</a:t>
            </a:r>
          </a:p>
          <a:p>
            <a:pPr marL="0" indent="0">
              <a:buNone/>
            </a:pPr>
            <a:r>
              <a:rPr lang="en-US" sz="2800" dirty="0"/>
              <a:t>	Ellen Long </a:t>
            </a:r>
          </a:p>
          <a:p>
            <a:pPr marL="0" indent="0">
              <a:buNone/>
            </a:pPr>
            <a:r>
              <a:rPr lang="en-US" sz="2800" dirty="0"/>
              <a:t>	P.O. Box 1727</a:t>
            </a:r>
          </a:p>
          <a:p>
            <a:pPr marL="0" indent="0">
              <a:buNone/>
            </a:pPr>
            <a:r>
              <a:rPr lang="en-US" sz="2800" dirty="0"/>
              <a:t>	Frankfort, KY 40602</a:t>
            </a:r>
          </a:p>
          <a:p>
            <a:pPr marL="0" indent="0">
              <a:buNone/>
            </a:pPr>
            <a:r>
              <a:rPr lang="en-US" sz="2800" dirty="0"/>
              <a:t>	</a:t>
            </a:r>
            <a:r>
              <a:rPr lang="en-US" sz="2800" dirty="0">
                <a:hlinkClick r:id="rId5"/>
              </a:rPr>
              <a:t>Ellen.Long2@ky.gov</a:t>
            </a:r>
            <a:endParaRPr lang="en-US" sz="2800" dirty="0"/>
          </a:p>
          <a:p>
            <a:endParaRPr lang="en-US" sz="2800" dirty="0"/>
          </a:p>
          <a:p>
            <a:pPr marL="342900" indent="-342900">
              <a:buFont typeface="Arial" panose="020B0604020202020204" pitchFamily="34" charset="0"/>
              <a:buChar char="•"/>
            </a:pPr>
            <a:r>
              <a:rPr lang="en-US" sz="2800" dirty="0"/>
              <a:t>www.revenue.ky.gov/sheriffnetwork </a:t>
            </a:r>
          </a:p>
          <a:p>
            <a:endParaRPr lang="en-US" dirty="0"/>
          </a:p>
        </p:txBody>
      </p:sp>
    </p:spTree>
    <p:extLst>
      <p:ext uri="{BB962C8B-B14F-4D97-AF65-F5344CB8AC3E}">
        <p14:creationId xmlns:p14="http://schemas.microsoft.com/office/powerpoint/2010/main" val="2056052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69" y="471138"/>
            <a:ext cx="9540260" cy="804135"/>
          </a:xfrm>
        </p:spPr>
        <p:txBody>
          <a:bodyPr>
            <a:normAutofit/>
          </a:bodyPr>
          <a:lstStyle/>
          <a:p>
            <a:pPr algn="ctr"/>
            <a:r>
              <a:rPr lang="en-US" dirty="0">
                <a:latin typeface="Franklin Gothic Medium" panose="020B0603020102020204" pitchFamily="34" charset="0"/>
              </a:rPr>
              <a:t>Tax Collection Topics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35" b="1012"/>
          <a:stretch/>
        </p:blipFill>
        <p:spPr>
          <a:xfrm>
            <a:off x="-22034" y="-1"/>
            <a:ext cx="1781068" cy="6880035"/>
          </a:xfrm>
          <a:prstGeom prst="rect">
            <a:avLst/>
          </a:prstGeom>
        </p:spPr>
      </p:pic>
      <p:sp>
        <p:nvSpPr>
          <p:cNvPr id="7" name="Rectangle 6"/>
          <p:cNvSpPr/>
          <p:nvPr/>
        </p:nvSpPr>
        <p:spPr>
          <a:xfrm>
            <a:off x="2269299" y="1330486"/>
            <a:ext cx="9144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2251" y="3424380"/>
            <a:ext cx="9540260" cy="1918474"/>
          </a:xfrm>
          <a:prstGeom prst="rect">
            <a:avLst/>
          </a:prstGeom>
          <a:solidFill>
            <a:srgbClr val="DBE6FD">
              <a:alpha val="45882"/>
            </a:srgbClr>
          </a:solidFill>
        </p:spPr>
        <p:txBody>
          <a:bodyPr wrap="square" rtlCol="0">
            <a:spAutoFit/>
          </a:bodyPr>
          <a:lstStyle/>
          <a:p>
            <a:pPr>
              <a:spcAft>
                <a:spcPts val="800"/>
              </a:spcAft>
            </a:pPr>
            <a:r>
              <a:rPr lang="en-US" sz="1400" dirty="0">
                <a:latin typeface="Franklin Gothic Book" panose="020B0503020102020204" pitchFamily="34" charset="0"/>
              </a:rPr>
              <a:t>The information in this presentation is for educational and informational purposes only and does not constitute legal advice. Information is presented as an overall review that is subject to law changes and may not apply to all states. For accurate information on issues related to State Real Property Tax Rate, please reference KRS 132.020.</a:t>
            </a:r>
          </a:p>
          <a:p>
            <a:r>
              <a:rPr lang="en-US" sz="1400" dirty="0">
                <a:latin typeface="Franklin Gothic Book" panose="020B0503020102020204" pitchFamily="34" charset="0"/>
              </a:rPr>
              <a:t>Information in this presentation is believed to be accurate as of the date of publication. However, any statement in error that may occur during presentations made by the Department of Revenue as part of its tax education program shall not expressly or impliedly supersede the Department of Revenue’s official interpretation of the law or its policies utilized in administering state revenue and tax laws.</a:t>
            </a:r>
            <a:endParaRPr lang="en-US" sz="1400" strike="sngStrike" dirty="0">
              <a:latin typeface="Franklin Gothic Book" panose="020B0503020102020204" pitchFamily="34" charset="0"/>
            </a:endParaRPr>
          </a:p>
          <a:p>
            <a:endParaRPr lang="en-US" sz="1400" dirty="0">
              <a:latin typeface="Franklin Gothic Book" panose="020B0503020102020204" pitchFamily="34" charset="0"/>
            </a:endParaRPr>
          </a:p>
        </p:txBody>
      </p:sp>
      <p:sp>
        <p:nvSpPr>
          <p:cNvPr id="19" name="TextBox 18"/>
          <p:cNvSpPr txBox="1"/>
          <p:nvPr/>
        </p:nvSpPr>
        <p:spPr>
          <a:xfrm>
            <a:off x="2071169" y="6368333"/>
            <a:ext cx="9540260" cy="369332"/>
          </a:xfrm>
          <a:prstGeom prst="rect">
            <a:avLst/>
          </a:prstGeom>
          <a:noFill/>
        </p:spPr>
        <p:txBody>
          <a:bodyPr wrap="square" rtlCol="0">
            <a:spAutoFit/>
          </a:bodyPr>
          <a:lstStyle/>
          <a:p>
            <a:pPr algn="ctr"/>
            <a:r>
              <a:rPr lang="en-US" dirty="0">
                <a:solidFill>
                  <a:srgbClr val="222E68"/>
                </a:solidFill>
                <a:latin typeface="Franklin Gothic Demi" panose="020B0703020102020204" pitchFamily="34" charset="0"/>
              </a:rPr>
              <a:t>Kentucky Department of Revenue </a:t>
            </a:r>
            <a:r>
              <a:rPr lang="en-US" dirty="0">
                <a:solidFill>
                  <a:srgbClr val="222E68"/>
                </a:solidFill>
                <a:latin typeface="Franklin Gothic Demi" panose="020B0703020102020204" pitchFamily="34" charset="0"/>
                <a:sym typeface="Wingdings" panose="05000000000000000000" pitchFamily="2" charset="2"/>
              </a:rPr>
              <a:t> 501 High Street  Frankfort, KY 40601  (502) 564-8338</a:t>
            </a:r>
            <a:endParaRPr lang="en-US" dirty="0">
              <a:solidFill>
                <a:srgbClr val="222E68"/>
              </a:solidFill>
              <a:latin typeface="Franklin Gothic Demi" panose="020B0703020102020204" pitchFamily="34" charset="0"/>
            </a:endParaRPr>
          </a:p>
        </p:txBody>
      </p:sp>
      <p:grpSp>
        <p:nvGrpSpPr>
          <p:cNvPr id="21" name="Group 20"/>
          <p:cNvGrpSpPr>
            <a:grpSpLocks noChangeAspect="1"/>
          </p:cNvGrpSpPr>
          <p:nvPr/>
        </p:nvGrpSpPr>
        <p:grpSpPr>
          <a:xfrm>
            <a:off x="4756353" y="5222266"/>
            <a:ext cx="4169892" cy="914400"/>
            <a:chOff x="4766776" y="6262420"/>
            <a:chExt cx="2414265" cy="527049"/>
          </a:xfrm>
        </p:grpSpPr>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23" name="Group 22"/>
            <p:cNvGrpSpPr/>
            <p:nvPr/>
          </p:nvGrpSpPr>
          <p:grpSpPr>
            <a:xfrm>
              <a:off x="6694938" y="6295182"/>
              <a:ext cx="486103" cy="480540"/>
              <a:chOff x="5869964" y="6290830"/>
              <a:chExt cx="506776" cy="500976"/>
            </a:xfrm>
          </p:grpSpPr>
          <p:sp>
            <p:nvSpPr>
              <p:cNvPr id="25" name="Oval 24"/>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24" name="Straight Connector 23"/>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5" name="Content Placeholder 9"/>
          <p:cNvSpPr txBox="1">
            <a:spLocks/>
          </p:cNvSpPr>
          <p:nvPr/>
        </p:nvSpPr>
        <p:spPr>
          <a:xfrm>
            <a:off x="3929922" y="1399951"/>
            <a:ext cx="2479058" cy="13343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70000"/>
              </a:lnSpc>
              <a:spcAft>
                <a:spcPts val="400"/>
              </a:spcAft>
              <a:buFont typeface="Arial" panose="020B0604020202020204" pitchFamily="34" charset="0"/>
              <a:buNone/>
            </a:pPr>
            <a:endParaRPr lang="en-US" sz="1500" dirty="0">
              <a:solidFill>
                <a:srgbClr val="222E68"/>
              </a:solidFill>
              <a:latin typeface="Franklin Gothic Medium" panose="020B0603020102020204" pitchFamily="34" charset="0"/>
            </a:endParaRPr>
          </a:p>
        </p:txBody>
      </p:sp>
      <p:sp>
        <p:nvSpPr>
          <p:cNvPr id="16" name="Content Placeholder 9"/>
          <p:cNvSpPr txBox="1">
            <a:spLocks/>
          </p:cNvSpPr>
          <p:nvPr/>
        </p:nvSpPr>
        <p:spPr>
          <a:xfrm>
            <a:off x="8926245" y="1446727"/>
            <a:ext cx="2952775" cy="13343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400"/>
              </a:spcAft>
              <a:buFont typeface="Arial" panose="020B0604020202020204" pitchFamily="34" charset="0"/>
              <a:buNone/>
            </a:pPr>
            <a:r>
              <a:rPr lang="en-US" sz="1500" dirty="0">
                <a:solidFill>
                  <a:srgbClr val="222E68"/>
                </a:solidFill>
                <a:latin typeface="Franklin Gothic Medium" panose="020B0603020102020204" pitchFamily="34" charset="0"/>
              </a:rPr>
              <a:t>           </a:t>
            </a:r>
          </a:p>
        </p:txBody>
      </p:sp>
      <p:sp>
        <p:nvSpPr>
          <p:cNvPr id="5" name="TextBox 4">
            <a:extLst>
              <a:ext uri="{FF2B5EF4-FFF2-40B4-BE49-F238E27FC236}">
                <a16:creationId xmlns:a16="http://schemas.microsoft.com/office/drawing/2014/main" id="{9AD70393-40DB-AACA-4D54-2D59DE0CBD4A}"/>
              </a:ext>
            </a:extLst>
          </p:cNvPr>
          <p:cNvSpPr txBox="1"/>
          <p:nvPr/>
        </p:nvSpPr>
        <p:spPr>
          <a:xfrm>
            <a:off x="6604000" y="1401552"/>
            <a:ext cx="2620096" cy="323165"/>
          </a:xfrm>
          <a:prstGeom prst="rect">
            <a:avLst/>
          </a:prstGeom>
          <a:noFill/>
        </p:spPr>
        <p:txBody>
          <a:bodyPr wrap="square" rtlCol="0">
            <a:spAutoFit/>
          </a:bodyPr>
          <a:lstStyle/>
          <a:p>
            <a:pPr algn="ctr"/>
            <a:r>
              <a:rPr lang="en-US" sz="1500" b="1" dirty="0">
                <a:solidFill>
                  <a:srgbClr val="222E68"/>
                </a:solidFill>
                <a:latin typeface="Franklin Gothic Medium" panose="020B0603020102020204" pitchFamily="34" charset="0"/>
              </a:rPr>
              <a:t>       </a:t>
            </a:r>
          </a:p>
        </p:txBody>
      </p:sp>
      <p:sp>
        <p:nvSpPr>
          <p:cNvPr id="4" name="TextBox 3">
            <a:extLst>
              <a:ext uri="{FF2B5EF4-FFF2-40B4-BE49-F238E27FC236}">
                <a16:creationId xmlns:a16="http://schemas.microsoft.com/office/drawing/2014/main" id="{4DF68C82-5BBD-BA49-7F5C-5436A0381EB5}"/>
              </a:ext>
            </a:extLst>
          </p:cNvPr>
          <p:cNvSpPr txBox="1"/>
          <p:nvPr/>
        </p:nvSpPr>
        <p:spPr>
          <a:xfrm>
            <a:off x="7013338" y="1431419"/>
            <a:ext cx="2743925" cy="1461939"/>
          </a:xfrm>
          <a:prstGeom prst="rect">
            <a:avLst/>
          </a:prstGeom>
          <a:noFill/>
        </p:spPr>
        <p:txBody>
          <a:bodyPr wrap="square" rtlCol="0">
            <a:spAutoFit/>
          </a:bodyPr>
          <a:lstStyle/>
          <a:p>
            <a:pPr algn="ctr"/>
            <a:r>
              <a:rPr lang="en-US" sz="1500" b="1" dirty="0">
                <a:solidFill>
                  <a:srgbClr val="222E68"/>
                </a:solidFill>
                <a:latin typeface="Franklin Gothic Medium" panose="020B0603020102020204" pitchFamily="34" charset="0"/>
              </a:rPr>
              <a:t>  Martha Tapley</a:t>
            </a:r>
          </a:p>
          <a:p>
            <a:pPr algn="ctr"/>
            <a:r>
              <a:rPr lang="en-US" sz="1500" b="1" dirty="0">
                <a:solidFill>
                  <a:srgbClr val="222E68"/>
                </a:solidFill>
                <a:latin typeface="Franklin Gothic Medium" panose="020B0603020102020204" pitchFamily="34" charset="0"/>
              </a:rPr>
              <a:t>  Revenue Branch Manager</a:t>
            </a:r>
          </a:p>
          <a:p>
            <a:pPr algn="ctr"/>
            <a:r>
              <a:rPr lang="en-US" sz="1500" b="1" dirty="0">
                <a:solidFill>
                  <a:srgbClr val="222E68"/>
                </a:solidFill>
                <a:latin typeface="Franklin Gothic Medium" panose="020B0603020102020204" pitchFamily="34" charset="0"/>
              </a:rPr>
              <a:t>   KY Department of Revenue</a:t>
            </a:r>
          </a:p>
          <a:p>
            <a:pPr algn="ctr"/>
            <a:r>
              <a:rPr lang="en-US" sz="1500" b="1" dirty="0">
                <a:solidFill>
                  <a:srgbClr val="222E68"/>
                </a:solidFill>
                <a:latin typeface="Franklin Gothic Medium" panose="020B0603020102020204" pitchFamily="34" charset="0"/>
              </a:rPr>
              <a:t>       606-307-6058</a:t>
            </a:r>
          </a:p>
          <a:p>
            <a:pPr algn="ctr"/>
            <a:r>
              <a:rPr lang="en-US" sz="1500" b="1" dirty="0">
                <a:solidFill>
                  <a:srgbClr val="222E68"/>
                </a:solidFill>
                <a:latin typeface="Franklin Gothic Medium" panose="020B0603020102020204" pitchFamily="34" charset="0"/>
              </a:rPr>
              <a:t> martha.tapley@ky.gov</a:t>
            </a:r>
          </a:p>
          <a:p>
            <a:endParaRPr lang="en-US" sz="1400" dirty="0"/>
          </a:p>
        </p:txBody>
      </p:sp>
      <p:sp>
        <p:nvSpPr>
          <p:cNvPr id="17" name="TextBox 16">
            <a:extLst>
              <a:ext uri="{FF2B5EF4-FFF2-40B4-BE49-F238E27FC236}">
                <a16:creationId xmlns:a16="http://schemas.microsoft.com/office/drawing/2014/main" id="{73A35E2F-6395-1780-A882-AE6BAC2968AA}"/>
              </a:ext>
            </a:extLst>
          </p:cNvPr>
          <p:cNvSpPr txBox="1"/>
          <p:nvPr/>
        </p:nvSpPr>
        <p:spPr>
          <a:xfrm>
            <a:off x="2844687" y="1449702"/>
            <a:ext cx="3155313" cy="12464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solidFill>
                  <a:srgbClr val="222E68"/>
                </a:solidFill>
                <a:latin typeface="Franklin Gothic Medium" panose="020B0603020102020204" pitchFamily="34" charset="0"/>
              </a:rPr>
              <a:t>Ben Williams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solidFill>
                  <a:srgbClr val="222E68"/>
                </a:solidFill>
                <a:latin typeface="Franklin Gothic Medium" panose="020B0603020102020204" pitchFamily="34" charset="0"/>
              </a:rPr>
              <a:t>Property Assessment Coordinator IV</a:t>
            </a:r>
            <a:endParaRPr kumimoji="0" lang="en-US" sz="1500" b="1" i="0" u="none" strike="noStrike" kern="1200" cap="none" spc="0" normalizeH="0" baseline="0" noProof="0" dirty="0">
              <a:ln>
                <a:noFill/>
              </a:ln>
              <a:solidFill>
                <a:srgbClr val="222E68"/>
              </a:solidFill>
              <a:effectLst/>
              <a:uLnTx/>
              <a:uFillTx/>
              <a:latin typeface="Franklin Gothic Medium" panose="020B06030201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solidFill>
                  <a:srgbClr val="222E68"/>
                </a:solidFill>
                <a:latin typeface="Franklin Gothic Medium" panose="020B0603020102020204" pitchFamily="34" charset="0"/>
              </a:rPr>
              <a:t>KY Department of Revenue</a:t>
            </a:r>
            <a:endParaRPr kumimoji="0" lang="en-US" sz="1500" b="1" i="0" u="none" strike="noStrike" kern="1200" cap="none" spc="0" normalizeH="0" baseline="0" noProof="0" dirty="0">
              <a:ln>
                <a:noFill/>
              </a:ln>
              <a:solidFill>
                <a:srgbClr val="222E68"/>
              </a:solidFill>
              <a:effectLst/>
              <a:uLnTx/>
              <a:uFillTx/>
              <a:latin typeface="Franklin Gothic Medium" panose="020B06030201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222E68"/>
                </a:solidFill>
                <a:effectLst/>
                <a:uLnTx/>
                <a:uFillTx/>
                <a:latin typeface="Franklin Gothic Medium" panose="020B0603020102020204" pitchFamily="34" charset="0"/>
              </a:rPr>
              <a:t>606-425-6634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solidFill>
                  <a:srgbClr val="222E68"/>
                </a:solidFill>
                <a:latin typeface="Franklin Gothic Medium" panose="020B0603020102020204" pitchFamily="34" charset="0"/>
              </a:rPr>
              <a:t>b</a:t>
            </a:r>
            <a:r>
              <a:rPr kumimoji="0" lang="en-US" sz="1500" b="1" i="0" u="none" strike="noStrike" kern="1200" cap="none" spc="0" normalizeH="0" baseline="0" noProof="0" dirty="0">
                <a:ln>
                  <a:noFill/>
                </a:ln>
                <a:solidFill>
                  <a:srgbClr val="222E68"/>
                </a:solidFill>
                <a:effectLst/>
                <a:uLnTx/>
                <a:uFillTx/>
                <a:latin typeface="Franklin Gothic Medium" panose="020B0603020102020204" pitchFamily="34" charset="0"/>
              </a:rPr>
              <a:t>en.williams@ky.gov</a:t>
            </a:r>
          </a:p>
        </p:txBody>
      </p:sp>
    </p:spTree>
    <p:extLst>
      <p:ext uri="{BB962C8B-B14F-4D97-AF65-F5344CB8AC3E}">
        <p14:creationId xmlns:p14="http://schemas.microsoft.com/office/powerpoint/2010/main" val="3596918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8D48B6B8-C980-411B-80DF-5EF77DE9B91E}"/>
              </a:ext>
            </a:extLst>
          </p:cNvPr>
          <p:cNvSpPr/>
          <p:nvPr/>
        </p:nvSpPr>
        <p:spPr>
          <a:xfrm>
            <a:off x="0" y="0"/>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Franklin Gothic Demi" panose="020B0703020102020204" pitchFamily="34" charset="0"/>
              </a:rPr>
              <a:t>Sheriff’s Official Receipt</a:t>
            </a:r>
          </a:p>
        </p:txBody>
      </p:sp>
      <p:pic>
        <p:nvPicPr>
          <p:cNvPr id="6" name="Picture 5">
            <a:extLst>
              <a:ext uri="{FF2B5EF4-FFF2-40B4-BE49-F238E27FC236}">
                <a16:creationId xmlns:a16="http://schemas.microsoft.com/office/drawing/2014/main" id="{20B8E2C1-07D0-5E8F-1C8C-F466390953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051" y="1170014"/>
            <a:ext cx="4267897" cy="5495544"/>
          </a:xfrm>
          <a:prstGeom prst="rect">
            <a:avLst/>
          </a:prstGeom>
          <a:ln w="31750">
            <a:solidFill>
              <a:schemeClr val="tx1"/>
            </a:solidFill>
          </a:ln>
        </p:spPr>
      </p:pic>
    </p:spTree>
    <p:extLst>
      <p:ext uri="{BB962C8B-B14F-4D97-AF65-F5344CB8AC3E}">
        <p14:creationId xmlns:p14="http://schemas.microsoft.com/office/powerpoint/2010/main" val="3586622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579" y="1623217"/>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0" y="0"/>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Franklin Gothic Demi" panose="020B0703020102020204" pitchFamily="34" charset="0"/>
              </a:rPr>
              <a:t>Additional, Supplemental &amp; Omitted Tax Bills</a:t>
            </a:r>
          </a:p>
        </p:txBody>
      </p:sp>
      <p:sp>
        <p:nvSpPr>
          <p:cNvPr id="10" name="Content Placeholder 9">
            <a:extLst>
              <a:ext uri="{FF2B5EF4-FFF2-40B4-BE49-F238E27FC236}">
                <a16:creationId xmlns:a16="http://schemas.microsoft.com/office/drawing/2014/main" id="{1168931B-A5C4-57A9-3BEA-E6C997EF9309}"/>
              </a:ext>
            </a:extLst>
          </p:cNvPr>
          <p:cNvSpPr>
            <a:spLocks noGrp="1"/>
          </p:cNvSpPr>
          <p:nvPr>
            <p:ph idx="1"/>
          </p:nvPr>
        </p:nvSpPr>
        <p:spPr>
          <a:xfrm>
            <a:off x="91127" y="1253331"/>
            <a:ext cx="12009745" cy="4855238"/>
          </a:xfrm>
        </p:spPr>
        <p:txBody>
          <a:bodyPr>
            <a:normAutofit fontScale="77500" lnSpcReduction="20000"/>
          </a:bodyPr>
          <a:lstStyle/>
          <a:p>
            <a:pPr marL="285750" indent="-285750">
              <a:buFont typeface="Arial" panose="020B0604020202020204" pitchFamily="34" charset="0"/>
              <a:buChar char="•"/>
            </a:pPr>
            <a:r>
              <a:rPr lang="en-US" sz="2800" b="1" u="sng" dirty="0">
                <a:effectLst>
                  <a:outerShdw blurRad="38100" dist="38100" dir="2700000" algn="tl">
                    <a:srgbClr val="000000">
                      <a:alpha val="43137"/>
                    </a:srgbClr>
                  </a:outerShdw>
                </a:effectLst>
              </a:rPr>
              <a:t>Additional Bills</a:t>
            </a:r>
            <a:r>
              <a:rPr lang="en-US" sz="2800" b="1" dirty="0">
                <a:effectLst>
                  <a:outerShdw blurRad="38100" dist="38100" dir="2700000" algn="tl">
                    <a:srgbClr val="000000">
                      <a:alpha val="43137"/>
                    </a:srgbClr>
                  </a:outerShdw>
                </a:effectLst>
              </a:rPr>
              <a:t> </a:t>
            </a:r>
            <a:r>
              <a:rPr lang="en-US" sz="2800" dirty="0"/>
              <a:t>– Bills that are prepared when a taxpayer does not receive a tax bill for a property. Regardless of what phase the tax collection is in, the additional bill must have a 30 day time period for each collection period.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b="1" u="sng" dirty="0">
                <a:effectLst>
                  <a:outerShdw blurRad="38100" dist="38100" dir="2700000" algn="tl">
                    <a:srgbClr val="000000">
                      <a:alpha val="43137"/>
                    </a:srgbClr>
                  </a:outerShdw>
                </a:effectLst>
              </a:rPr>
              <a:t>Supplemental Bills</a:t>
            </a:r>
            <a:r>
              <a:rPr lang="en-US" sz="2800" b="1" dirty="0">
                <a:effectLst>
                  <a:outerShdw blurRad="38100" dist="38100" dir="2700000" algn="tl">
                    <a:srgbClr val="000000">
                      <a:alpha val="43137"/>
                    </a:srgbClr>
                  </a:outerShdw>
                </a:effectLst>
              </a:rPr>
              <a:t> </a:t>
            </a:r>
            <a:r>
              <a:rPr lang="en-US" sz="2800" dirty="0"/>
              <a:t>– Bills that result from the property assessment appeals process. While an appeal is pending, KRS 133.120(9) entitles a taxpayer to pay property tax on his or her claim of value. When a final decision has been reached for the assessed value, if it is higher than the taxpayer’s claim of value, a supplemental tax bill must be prepared. Interest maybe applied to the bill based on the date of the final decision.</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b="1" u="sng" dirty="0">
                <a:effectLst>
                  <a:outerShdw blurRad="38100" dist="38100" dir="2700000" algn="tl">
                    <a:srgbClr val="000000">
                      <a:alpha val="43137"/>
                    </a:srgbClr>
                  </a:outerShdw>
                </a:effectLst>
              </a:rPr>
              <a:t>Omitted Bills</a:t>
            </a:r>
            <a:r>
              <a:rPr lang="en-US" sz="2800" b="1" dirty="0">
                <a:effectLst>
                  <a:outerShdw blurRad="38100" dist="38100" dir="2700000" algn="tl">
                    <a:srgbClr val="000000">
                      <a:alpha val="43137"/>
                    </a:srgbClr>
                  </a:outerShdw>
                </a:effectLst>
              </a:rPr>
              <a:t> </a:t>
            </a:r>
            <a:r>
              <a:rPr lang="en-US" sz="2800" dirty="0"/>
              <a:t>– Bills that are prepared when the PVA has determined that a parcel has been left off of the property tax roll. Omitted property taxes can be levied against a taxpayer for up to five years and have penalty and interest added.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An Official Receipt </a:t>
            </a:r>
            <a:r>
              <a:rPr lang="en-US" sz="2800" b="1" u="sng" dirty="0">
                <a:highlight>
                  <a:srgbClr val="FFFF00"/>
                </a:highlight>
              </a:rPr>
              <a:t>MUST</a:t>
            </a:r>
            <a:r>
              <a:rPr lang="en-US" sz="2800" dirty="0"/>
              <a:t> be prepared with </a:t>
            </a:r>
            <a:r>
              <a:rPr lang="en-US" sz="2800" b="1" u="sng" dirty="0">
                <a:highlight>
                  <a:srgbClr val="FFFF00"/>
                </a:highlight>
              </a:rPr>
              <a:t>ALL</a:t>
            </a:r>
            <a:r>
              <a:rPr lang="en-US" sz="2800" dirty="0"/>
              <a:t> Additional, Supplemental &amp; Omitted tax bills and </a:t>
            </a:r>
            <a:r>
              <a:rPr lang="en-US" sz="2800" b="1" u="sng" dirty="0">
                <a:highlight>
                  <a:srgbClr val="FFFF00"/>
                </a:highlight>
              </a:rPr>
              <a:t>MUST</a:t>
            </a:r>
            <a:r>
              <a:rPr lang="en-US" sz="2800" dirty="0"/>
              <a:t> be signed by the Sheriff &amp; Clerk.  </a:t>
            </a:r>
          </a:p>
          <a:p>
            <a:endParaRPr lang="en-US" dirty="0"/>
          </a:p>
        </p:txBody>
      </p:sp>
    </p:spTree>
    <p:extLst>
      <p:ext uri="{BB962C8B-B14F-4D97-AF65-F5344CB8AC3E}">
        <p14:creationId xmlns:p14="http://schemas.microsoft.com/office/powerpoint/2010/main" val="2652000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8D48B6B8-C980-411B-80DF-5EF77DE9B91E}"/>
              </a:ext>
            </a:extLst>
          </p:cNvPr>
          <p:cNvSpPr/>
          <p:nvPr/>
        </p:nvSpPr>
        <p:spPr>
          <a:xfrm>
            <a:off x="0" y="0"/>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Franklin Gothic Demi" panose="020B0703020102020204" pitchFamily="34" charset="0"/>
              </a:rPr>
              <a:t>Additional/Supplemental Bill Form</a:t>
            </a:r>
          </a:p>
        </p:txBody>
      </p:sp>
      <p:graphicFrame>
        <p:nvGraphicFramePr>
          <p:cNvPr id="6" name="Object 5">
            <a:extLst>
              <a:ext uri="{FF2B5EF4-FFF2-40B4-BE49-F238E27FC236}">
                <a16:creationId xmlns:a16="http://schemas.microsoft.com/office/drawing/2014/main" id="{9F102FCB-75A7-2347-2EBF-D8701F2B0A04}"/>
              </a:ext>
            </a:extLst>
          </p:cNvPr>
          <p:cNvGraphicFramePr>
            <a:graphicFrameLocks noChangeAspect="1"/>
          </p:cNvGraphicFramePr>
          <p:nvPr/>
        </p:nvGraphicFramePr>
        <p:xfrm>
          <a:off x="3972978" y="1170014"/>
          <a:ext cx="4246044" cy="5495544"/>
        </p:xfrm>
        <a:graphic>
          <a:graphicData uri="http://schemas.openxmlformats.org/presentationml/2006/ole">
            <mc:AlternateContent xmlns:mc="http://schemas.openxmlformats.org/markup-compatibility/2006">
              <mc:Choice xmlns:v="urn:schemas-microsoft-com:vml" Requires="v">
                <p:oleObj name="Acrobat Document" r:id="rId4" imgW="5829120" imgH="7543640" progId="Acrobat.Document.DC">
                  <p:embed/>
                </p:oleObj>
              </mc:Choice>
              <mc:Fallback>
                <p:oleObj name="Acrobat Document" r:id="rId4" imgW="5829120" imgH="7543640" progId="Acrobat.Document.DC">
                  <p:embed/>
                  <p:pic>
                    <p:nvPicPr>
                      <p:cNvPr id="6" name="Object 5">
                        <a:extLst>
                          <a:ext uri="{FF2B5EF4-FFF2-40B4-BE49-F238E27FC236}">
                            <a16:creationId xmlns:a16="http://schemas.microsoft.com/office/drawing/2014/main" id="{9F102FCB-75A7-2347-2EBF-D8701F2B0A04}"/>
                          </a:ext>
                        </a:extLst>
                      </p:cNvPr>
                      <p:cNvPicPr/>
                      <p:nvPr/>
                    </p:nvPicPr>
                    <p:blipFill>
                      <a:blip r:embed="rId5"/>
                      <a:stretch>
                        <a:fillRect/>
                      </a:stretch>
                    </p:blipFill>
                    <p:spPr>
                      <a:xfrm>
                        <a:off x="3972978" y="1170014"/>
                        <a:ext cx="4246044" cy="5495544"/>
                      </a:xfrm>
                      <a:prstGeom prst="rect">
                        <a:avLst/>
                      </a:prstGeom>
                      <a:ln w="31750">
                        <a:solidFill>
                          <a:schemeClr val="tx1"/>
                        </a:solidFill>
                      </a:ln>
                    </p:spPr>
                  </p:pic>
                </p:oleObj>
              </mc:Fallback>
            </mc:AlternateContent>
          </a:graphicData>
        </a:graphic>
      </p:graphicFrame>
    </p:spTree>
    <p:extLst>
      <p:ext uri="{BB962C8B-B14F-4D97-AF65-F5344CB8AC3E}">
        <p14:creationId xmlns:p14="http://schemas.microsoft.com/office/powerpoint/2010/main" val="2673676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8D48B6B8-C980-411B-80DF-5EF77DE9B91E}"/>
              </a:ext>
            </a:extLst>
          </p:cNvPr>
          <p:cNvSpPr/>
          <p:nvPr/>
        </p:nvSpPr>
        <p:spPr>
          <a:xfrm>
            <a:off x="0" y="0"/>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Franklin Gothic Demi" panose="020B0703020102020204" pitchFamily="34" charset="0"/>
              </a:rPr>
              <a:t>Additional/Supplemental Official Receipt</a:t>
            </a:r>
          </a:p>
        </p:txBody>
      </p:sp>
      <p:graphicFrame>
        <p:nvGraphicFramePr>
          <p:cNvPr id="2" name="Object 1">
            <a:extLst>
              <a:ext uri="{FF2B5EF4-FFF2-40B4-BE49-F238E27FC236}">
                <a16:creationId xmlns:a16="http://schemas.microsoft.com/office/drawing/2014/main" id="{0952942D-2CD4-4264-8A2A-9CBC036A31BA}"/>
              </a:ext>
            </a:extLst>
          </p:cNvPr>
          <p:cNvGraphicFramePr>
            <a:graphicFrameLocks noChangeAspect="1"/>
          </p:cNvGraphicFramePr>
          <p:nvPr/>
        </p:nvGraphicFramePr>
        <p:xfrm>
          <a:off x="3965731" y="1148834"/>
          <a:ext cx="4260537" cy="5495544"/>
        </p:xfrm>
        <a:graphic>
          <a:graphicData uri="http://schemas.openxmlformats.org/presentationml/2006/ole">
            <mc:AlternateContent xmlns:mc="http://schemas.openxmlformats.org/markup-compatibility/2006">
              <mc:Choice xmlns:v="urn:schemas-microsoft-com:vml" Requires="v">
                <p:oleObj name="Acrobat Document" r:id="rId4" imgW="5819520" imgH="7505664" progId="Acrobat.Document.DC">
                  <p:embed/>
                </p:oleObj>
              </mc:Choice>
              <mc:Fallback>
                <p:oleObj name="Acrobat Document" r:id="rId4" imgW="5819520" imgH="7505664" progId="Acrobat.Document.DC">
                  <p:embed/>
                  <p:pic>
                    <p:nvPicPr>
                      <p:cNvPr id="2" name="Object 1">
                        <a:extLst>
                          <a:ext uri="{FF2B5EF4-FFF2-40B4-BE49-F238E27FC236}">
                            <a16:creationId xmlns:a16="http://schemas.microsoft.com/office/drawing/2014/main" id="{0952942D-2CD4-4264-8A2A-9CBC036A31BA}"/>
                          </a:ext>
                        </a:extLst>
                      </p:cNvPr>
                      <p:cNvPicPr/>
                      <p:nvPr/>
                    </p:nvPicPr>
                    <p:blipFill>
                      <a:blip r:embed="rId5"/>
                      <a:stretch>
                        <a:fillRect/>
                      </a:stretch>
                    </p:blipFill>
                    <p:spPr>
                      <a:xfrm>
                        <a:off x="3965731" y="1148834"/>
                        <a:ext cx="4260537" cy="5495544"/>
                      </a:xfrm>
                      <a:prstGeom prst="rect">
                        <a:avLst/>
                      </a:prstGeom>
                      <a:ln w="31750">
                        <a:solidFill>
                          <a:schemeClr val="tx1"/>
                        </a:solidFill>
                      </a:ln>
                    </p:spPr>
                  </p:pic>
                </p:oleObj>
              </mc:Fallback>
            </mc:AlternateContent>
          </a:graphicData>
        </a:graphic>
      </p:graphicFrame>
    </p:spTree>
    <p:extLst>
      <p:ext uri="{BB962C8B-B14F-4D97-AF65-F5344CB8AC3E}">
        <p14:creationId xmlns:p14="http://schemas.microsoft.com/office/powerpoint/2010/main" val="1266161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8D48B6B8-C980-411B-80DF-5EF77DE9B91E}"/>
              </a:ext>
            </a:extLst>
          </p:cNvPr>
          <p:cNvSpPr/>
          <p:nvPr/>
        </p:nvSpPr>
        <p:spPr>
          <a:xfrm>
            <a:off x="0" y="0"/>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Franklin Gothic Demi" panose="020B0703020102020204" pitchFamily="34" charset="0"/>
              </a:rPr>
              <a:t>Omitted Bill Form</a:t>
            </a:r>
          </a:p>
        </p:txBody>
      </p:sp>
      <p:pic>
        <p:nvPicPr>
          <p:cNvPr id="6" name="Picture 5">
            <a:extLst>
              <a:ext uri="{FF2B5EF4-FFF2-40B4-BE49-F238E27FC236}">
                <a16:creationId xmlns:a16="http://schemas.microsoft.com/office/drawing/2014/main" id="{AA59943C-24C6-F4F0-0491-9D1EDB917F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5944" y="1148834"/>
            <a:ext cx="4260112" cy="5495544"/>
          </a:xfrm>
          <a:prstGeom prst="rect">
            <a:avLst/>
          </a:prstGeom>
          <a:ln w="31750">
            <a:solidFill>
              <a:schemeClr val="tx1"/>
            </a:solidFill>
          </a:ln>
        </p:spPr>
      </p:pic>
    </p:spTree>
    <p:extLst>
      <p:ext uri="{BB962C8B-B14F-4D97-AF65-F5344CB8AC3E}">
        <p14:creationId xmlns:p14="http://schemas.microsoft.com/office/powerpoint/2010/main" val="2146022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8D48B6B8-C980-411B-80DF-5EF77DE9B91E}"/>
              </a:ext>
            </a:extLst>
          </p:cNvPr>
          <p:cNvSpPr/>
          <p:nvPr/>
        </p:nvSpPr>
        <p:spPr>
          <a:xfrm>
            <a:off x="0" y="0"/>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Franklin Gothic Demi" panose="020B0703020102020204" pitchFamily="34" charset="0"/>
              </a:rPr>
              <a:t>Omitted Bill Official Receipt</a:t>
            </a:r>
          </a:p>
        </p:txBody>
      </p:sp>
      <p:pic>
        <p:nvPicPr>
          <p:cNvPr id="2" name="Picture 1">
            <a:extLst>
              <a:ext uri="{FF2B5EF4-FFF2-40B4-BE49-F238E27FC236}">
                <a16:creationId xmlns:a16="http://schemas.microsoft.com/office/drawing/2014/main" id="{C4D76016-0AEF-E421-28CC-7FAF28567C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0100" y="1148834"/>
            <a:ext cx="4271799" cy="5495544"/>
          </a:xfrm>
          <a:prstGeom prst="rect">
            <a:avLst/>
          </a:prstGeom>
          <a:ln w="31750">
            <a:solidFill>
              <a:schemeClr val="tx1"/>
            </a:solidFill>
          </a:ln>
        </p:spPr>
      </p:pic>
    </p:spTree>
    <p:extLst>
      <p:ext uri="{BB962C8B-B14F-4D97-AF65-F5344CB8AC3E}">
        <p14:creationId xmlns:p14="http://schemas.microsoft.com/office/powerpoint/2010/main" val="3011462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579" y="1623217"/>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0" y="0"/>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Franklin Gothic Demi" panose="020B0703020102020204" pitchFamily="34" charset="0"/>
              </a:rPr>
              <a:t>Exonerations</a:t>
            </a:r>
          </a:p>
        </p:txBody>
      </p:sp>
      <p:sp>
        <p:nvSpPr>
          <p:cNvPr id="10" name="Content Placeholder 9">
            <a:extLst>
              <a:ext uri="{FF2B5EF4-FFF2-40B4-BE49-F238E27FC236}">
                <a16:creationId xmlns:a16="http://schemas.microsoft.com/office/drawing/2014/main" id="{1168931B-A5C4-57A9-3BEA-E6C997EF9309}"/>
              </a:ext>
            </a:extLst>
          </p:cNvPr>
          <p:cNvSpPr>
            <a:spLocks noGrp="1"/>
          </p:cNvSpPr>
          <p:nvPr>
            <p:ph idx="1"/>
          </p:nvPr>
        </p:nvSpPr>
        <p:spPr>
          <a:xfrm>
            <a:off x="836234" y="1261640"/>
            <a:ext cx="10515600" cy="5416170"/>
          </a:xfrm>
        </p:spPr>
        <p:txBody>
          <a:bodyPr>
            <a:normAutofit/>
          </a:bodyPr>
          <a:lstStyle/>
          <a:p>
            <a:pPr marL="342900" indent="-342900">
              <a:buFont typeface="Arial" panose="020B0604020202020204" pitchFamily="34" charset="0"/>
              <a:buChar char="•"/>
            </a:pPr>
            <a:r>
              <a:rPr lang="en-US" sz="2800" dirty="0"/>
              <a:t>Exonerations are used when an adjustment needs to be made to a tax bill after it has been prepared and mailed.</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All exonerations are generated in the PVA Office or by the Department of Revenue.</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No bill can be adjusted unless an exoneration is issued by the PVA or by the Department of Revenue.</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Exonerations can either decrease or increase the assessment of the bill. The majority of exonerations are decreases.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3906290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86BAC5C119EB4EB6212802C45BF0E8" ma:contentTypeVersion="3" ma:contentTypeDescription="Create a new document." ma:contentTypeScope="" ma:versionID="8e01eab6b792de232f24f5877f7e0034">
  <xsd:schema xmlns:xsd="http://www.w3.org/2001/XMLSchema" xmlns:xs="http://www.w3.org/2001/XMLSchema" xmlns:p="http://schemas.microsoft.com/office/2006/metadata/properties" xmlns:ns1="http://schemas.microsoft.com/sharepoint/v3" xmlns:ns2="f94b9277-b0a3-4d91-bade-04ea91219630" targetNamespace="http://schemas.microsoft.com/office/2006/metadata/properties" ma:root="true" ma:fieldsID="777e2631990641258cef9b775d4e202b" ns1:_="" ns2:_="">
    <xsd:import namespace="http://schemas.microsoft.com/sharepoint/v3"/>
    <xsd:import namespace="f94b9277-b0a3-4d91-bade-04ea91219630"/>
    <xsd:element name="properties">
      <xsd:complexType>
        <xsd:sequence>
          <xsd:element name="documentManagement">
            <xsd:complexType>
              <xsd:all>
                <xsd:element ref="ns1:PublishingStartDate" minOccurs="0"/>
                <xsd:element ref="ns1:PublishingExpirationDate" minOccurs="0"/>
                <xsd:element ref="ns2:Tax_x0020_Typ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4b9277-b0a3-4d91-bade-04ea91219630" elementFormDefault="qualified">
    <xsd:import namespace="http://schemas.microsoft.com/office/2006/documentManagement/types"/>
    <xsd:import namespace="http://schemas.microsoft.com/office/infopath/2007/PartnerControls"/>
    <xsd:element name="Tax_x0020_Type" ma:index="10" nillable="true" ma:displayName="Tax Type" ma:list="{a499e157-f90d-4867-adae-51d6838e018c}" ma:internalName="Tax_x0020_Type" ma:showField="Title" ma:web="f94b9277-b0a3-4d91-bade-04ea91219630">
      <xsd:simpleType>
        <xsd:restriction base="dms:Lookup"/>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_x0020_Type xmlns="f94b9277-b0a3-4d91-bade-04ea91219630"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0F3E7DA-0A63-4BC5-8B8A-CB024CF68596}"/>
</file>

<file path=customXml/itemProps2.xml><?xml version="1.0" encoding="utf-8"?>
<ds:datastoreItem xmlns:ds="http://schemas.openxmlformats.org/officeDocument/2006/customXml" ds:itemID="{80DA4D5F-AA6D-48CF-88A9-5CD439ADDA46}"/>
</file>

<file path=customXml/itemProps3.xml><?xml version="1.0" encoding="utf-8"?>
<ds:datastoreItem xmlns:ds="http://schemas.openxmlformats.org/officeDocument/2006/customXml" ds:itemID="{BBA40CD8-D78C-4FC5-94FB-514236A834EF}"/>
</file>

<file path=docProps/app.xml><?xml version="1.0" encoding="utf-8"?>
<Properties xmlns="http://schemas.openxmlformats.org/officeDocument/2006/extended-properties" xmlns:vt="http://schemas.openxmlformats.org/officeDocument/2006/docPropsVTypes">
  <Template/>
  <TotalTime>3487</TotalTime>
  <Words>1591</Words>
  <Application>Microsoft Office PowerPoint</Application>
  <PresentationFormat>Widescreen</PresentationFormat>
  <Paragraphs>191</Paragraphs>
  <Slides>26</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4" baseType="lpstr">
      <vt:lpstr>Arial</vt:lpstr>
      <vt:lpstr>Calibri</vt:lpstr>
      <vt:lpstr>Calibri Light</vt:lpstr>
      <vt:lpstr>Franklin Gothic Book</vt:lpstr>
      <vt:lpstr>Franklin Gothic Demi</vt:lpstr>
      <vt:lpstr>Franklin Gothic Medium</vt:lpstr>
      <vt:lpstr>Office Theme</vt:lpstr>
      <vt:lpstr>Acrobat Document</vt:lpstr>
      <vt:lpstr>PowerPoint Presentation</vt:lpstr>
      <vt:lpstr> </vt:lpstr>
      <vt:lpstr>PowerPoint Presentation</vt:lpstr>
      <vt:lpstr> </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 </vt:lpstr>
      <vt:lpstr> </vt:lpstr>
      <vt:lpstr> </vt:lpstr>
      <vt:lpstr> </vt:lpstr>
      <vt:lpstr> </vt:lpstr>
      <vt:lpstr> </vt:lpstr>
      <vt:lpstr>PowerPoint Presentation</vt:lpstr>
      <vt:lpstr> </vt:lpstr>
      <vt:lpstr> </vt:lpstr>
      <vt:lpstr>Tax Collection Topics</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Kentucky Sheriffs’ Association Conference</dc:title>
  <dc:creator>Williams, Ben T (DOR)</dc:creator>
  <cp:lastModifiedBy>Bertelson, Richard  (Finance)</cp:lastModifiedBy>
  <cp:revision>137</cp:revision>
  <cp:lastPrinted>2024-07-31T17:20:10Z</cp:lastPrinted>
  <dcterms:created xsi:type="dcterms:W3CDTF">2021-08-13T18:04:49Z</dcterms:created>
  <dcterms:modified xsi:type="dcterms:W3CDTF">2024-08-30T20:19:29Z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0x010100B086BAC5C119EB4EB6212802C45BF0E8</vt:lpwstr>
  </property>
</Properties>
</file>