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comments/modernComment_19D_1DE79D27.xml" ContentType="application/vnd.ms-powerpoint.comments+xml"/>
  <Override PartName="/ppt/comments/modernComment_1CA_7FE72B61.xml" ContentType="application/vnd.ms-powerpoint.comments+xml"/>
  <Override PartName="/ppt/authors.xml" ContentType="application/vnd.ms-powerpoint.authors+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302" r:id="rId2"/>
    <p:sldId id="392" r:id="rId3"/>
    <p:sldId id="419" r:id="rId4"/>
    <p:sldId id="310" r:id="rId5"/>
    <p:sldId id="416" r:id="rId6"/>
    <p:sldId id="413" r:id="rId7"/>
    <p:sldId id="463" r:id="rId8"/>
    <p:sldId id="465" r:id="rId9"/>
    <p:sldId id="464" r:id="rId10"/>
    <p:sldId id="467" r:id="rId11"/>
    <p:sldId id="471" r:id="rId12"/>
    <p:sldId id="440" r:id="rId13"/>
    <p:sldId id="468" r:id="rId14"/>
    <p:sldId id="472" r:id="rId15"/>
    <p:sldId id="410" r:id="rId16"/>
    <p:sldId id="469" r:id="rId17"/>
    <p:sldId id="372" r:id="rId18"/>
    <p:sldId id="457" r:id="rId19"/>
    <p:sldId id="458" r:id="rId20"/>
    <p:sldId id="381" r:id="rId21"/>
    <p:sldId id="427" r:id="rId22"/>
    <p:sldId id="428" r:id="rId23"/>
    <p:sldId id="454" r:id="rId24"/>
    <p:sldId id="450" r:id="rId25"/>
    <p:sldId id="425" r:id="rId26"/>
    <p:sldId id="460" r:id="rId27"/>
    <p:sldId id="461" r:id="rId28"/>
    <p:sldId id="462" r:id="rId29"/>
    <p:sldId id="373" r:id="rId30"/>
    <p:sldId id="332" r:id="rId31"/>
    <p:sldId id="473" r:id="rId32"/>
    <p:sldId id="334" r:id="rId33"/>
    <p:sldId id="470" r:id="rId34"/>
    <p:sldId id="474" r:id="rId35"/>
    <p:sldId id="335" r:id="rId36"/>
    <p:sldId id="336" r:id="rId37"/>
    <p:sldId id="337" r:id="rId38"/>
    <p:sldId id="391" r:id="rId39"/>
    <p:sldId id="281"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EC0BF13-586A-9E6F-E99E-BD90E42B3215}" name="Asher, Brad (DOR)" initials="AB(" userId="S::Brad.Asher@ky.gov::66d66905-d724-4bd7-bef0-d9c29a04362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47" Type="http://schemas.openxmlformats.org/officeDocument/2006/relationships/customXml" Target="../customXml/item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48" Type="http://schemas.openxmlformats.org/officeDocument/2006/relationships/customXml" Target="../customXml/item2.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8/10/relationships/authors" Target="authors.xml"/><Relationship Id="rId20" Type="http://schemas.openxmlformats.org/officeDocument/2006/relationships/slide" Target="slides/slide19.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s>
</file>

<file path=ppt/comments/modernComment_19D_1DE79D27.xml><?xml version="1.0" encoding="utf-8"?>
<p188:cmLst xmlns:a="http://schemas.openxmlformats.org/drawingml/2006/main" xmlns:r="http://schemas.openxmlformats.org/officeDocument/2006/relationships" xmlns:p188="http://schemas.microsoft.com/office/powerpoint/2018/8/main">
  <p188:cm id="{C191F65A-7009-4023-AE6A-D7F468AE287D}" authorId="{2EC0BF13-586A-9E6F-E99E-BD90E42B3215}" status="resolved" created="2024-09-19T19:03:11.628" complete="100000">
    <ac:deMkLst xmlns:ac="http://schemas.microsoft.com/office/drawing/2013/main/command">
      <pc:docMk xmlns:pc="http://schemas.microsoft.com/office/powerpoint/2013/main/command"/>
      <pc:sldMk xmlns:pc="http://schemas.microsoft.com/office/powerpoint/2013/main/command" cId="501718311" sldId="413"/>
      <ac:spMk id="5" creationId="{FD6B79B7-06EE-EA50-F973-5F1AC20B60F7}"/>
    </ac:deMkLst>
    <p188:pos x="7337425" y="3360940"/>
    <p188:txBody>
      <a:bodyPr/>
      <a:lstStyle/>
      <a:p>
        <a:r>
          <a:rPr lang="en-US"/>
          <a:t>Delete period after "government"</a:t>
        </a:r>
      </a:p>
    </p188:txBody>
  </p188:cm>
</p188:cmLst>
</file>

<file path=ppt/comments/modernComment_1CA_7FE72B61.xml><?xml version="1.0" encoding="utf-8"?>
<p188:cmLst xmlns:a="http://schemas.openxmlformats.org/drawingml/2006/main" xmlns:r="http://schemas.openxmlformats.org/officeDocument/2006/relationships" xmlns:p188="http://schemas.microsoft.com/office/powerpoint/2018/8/main">
  <p188:cm id="{815BB616-2D28-495B-B62F-0A093FC30E12}" authorId="{2EC0BF13-586A-9E6F-E99E-BD90E42B3215}" created="2024-09-19T19:12:31.701">
    <ac:deMkLst xmlns:ac="http://schemas.microsoft.com/office/drawing/2013/main/command">
      <pc:docMk xmlns:pc="http://schemas.microsoft.com/office/powerpoint/2013/main/command"/>
      <pc:sldMk xmlns:pc="http://schemas.microsoft.com/office/powerpoint/2013/main/command" cId="2145856353" sldId="458"/>
      <ac:spMk id="3" creationId="{FF2EE4D3-64C3-2121-C01E-501F61A54AE1}"/>
    </ac:deMkLst>
    <p188:pos x="9698612" y="1992973"/>
    <p188:txBody>
      <a:bodyPr/>
      <a:lstStyle/>
      <a:p>
        <a:r>
          <a:rPr lang="en-US"/>
          <a:t>Delete periods</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D23244-6F29-45DE-8E91-18A4CB77995F}" type="datetimeFigureOut">
              <a:rPr lang="en-US" smtClean="0"/>
              <a:t>10/22/2024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4EE46B-5475-40C6-A1B6-50D3B2D4A4B1}" type="slidenum">
              <a:rPr lang="en-US" smtClean="0"/>
              <a:t>‹#›</a:t>
            </a:fld>
            <a:endParaRPr lang="en-US"/>
          </a:p>
        </p:txBody>
      </p:sp>
    </p:spTree>
    <p:extLst>
      <p:ext uri="{BB962C8B-B14F-4D97-AF65-F5344CB8AC3E}">
        <p14:creationId xmlns:p14="http://schemas.microsoft.com/office/powerpoint/2010/main" val="26208951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638927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092557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221580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424005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248930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336332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017159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496569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8436732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460804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667292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794231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039806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936281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936281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76236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165285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116527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342162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153892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602104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810688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183036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6084029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430522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816690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072222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364880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482248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014303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4D6523-6517-7C5A-45B0-C5CF59973B8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FD711DE-8FDA-0F63-E0F9-D9705E68F03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17B5285-F370-8982-FD9B-3038F66D0FD5}"/>
              </a:ext>
            </a:extLst>
          </p:cNvPr>
          <p:cNvSpPr>
            <a:spLocks noGrp="1"/>
          </p:cNvSpPr>
          <p:nvPr>
            <p:ph type="dt" sz="half" idx="10"/>
          </p:nvPr>
        </p:nvSpPr>
        <p:spPr/>
        <p:txBody>
          <a:bodyPr/>
          <a:lstStyle/>
          <a:p>
            <a:fld id="{C748C2D7-3128-4886-A833-567156A780A3}" type="datetimeFigureOut">
              <a:rPr lang="en-US" smtClean="0"/>
              <a:t>10/22/2024</a:t>
            </a:fld>
            <a:endParaRPr lang="en-US"/>
          </a:p>
        </p:txBody>
      </p:sp>
      <p:sp>
        <p:nvSpPr>
          <p:cNvPr id="5" name="Footer Placeholder 4">
            <a:extLst>
              <a:ext uri="{FF2B5EF4-FFF2-40B4-BE49-F238E27FC236}">
                <a16:creationId xmlns:a16="http://schemas.microsoft.com/office/drawing/2014/main" id="{833C61E4-580F-FCA5-A3EE-16050233902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2A7E9B-C8B5-7297-C919-66DDEBF18FCC}"/>
              </a:ext>
            </a:extLst>
          </p:cNvPr>
          <p:cNvSpPr>
            <a:spLocks noGrp="1"/>
          </p:cNvSpPr>
          <p:nvPr>
            <p:ph type="sldNum" sz="quarter" idx="12"/>
          </p:nvPr>
        </p:nvSpPr>
        <p:spPr/>
        <p:txBody>
          <a:bodyPr/>
          <a:lstStyle/>
          <a:p>
            <a:fld id="{46E00CEE-B1A3-41C5-B34D-5CBB26E5A72D}" type="slidenum">
              <a:rPr lang="en-US" smtClean="0"/>
              <a:t>‹#›</a:t>
            </a:fld>
            <a:endParaRPr lang="en-US"/>
          </a:p>
        </p:txBody>
      </p:sp>
    </p:spTree>
    <p:extLst>
      <p:ext uri="{BB962C8B-B14F-4D97-AF65-F5344CB8AC3E}">
        <p14:creationId xmlns:p14="http://schemas.microsoft.com/office/powerpoint/2010/main" val="8584917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B0516-822A-C721-A19A-81DFBBF2055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6A40A26-7AC4-0277-F4A0-E08F1E5DA51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4C0A33-FC5B-7237-4E16-B02E9209A029}"/>
              </a:ext>
            </a:extLst>
          </p:cNvPr>
          <p:cNvSpPr>
            <a:spLocks noGrp="1"/>
          </p:cNvSpPr>
          <p:nvPr>
            <p:ph type="dt" sz="half" idx="10"/>
          </p:nvPr>
        </p:nvSpPr>
        <p:spPr/>
        <p:txBody>
          <a:bodyPr/>
          <a:lstStyle/>
          <a:p>
            <a:fld id="{C748C2D7-3128-4886-A833-567156A780A3}" type="datetimeFigureOut">
              <a:rPr lang="en-US" smtClean="0"/>
              <a:t>10/22/2024</a:t>
            </a:fld>
            <a:endParaRPr lang="en-US"/>
          </a:p>
        </p:txBody>
      </p:sp>
      <p:sp>
        <p:nvSpPr>
          <p:cNvPr id="5" name="Footer Placeholder 4">
            <a:extLst>
              <a:ext uri="{FF2B5EF4-FFF2-40B4-BE49-F238E27FC236}">
                <a16:creationId xmlns:a16="http://schemas.microsoft.com/office/drawing/2014/main" id="{308B3A57-78E0-80B7-7D0E-5B97C04687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09FAD5-A4B5-8B50-8027-69E501946878}"/>
              </a:ext>
            </a:extLst>
          </p:cNvPr>
          <p:cNvSpPr>
            <a:spLocks noGrp="1"/>
          </p:cNvSpPr>
          <p:nvPr>
            <p:ph type="sldNum" sz="quarter" idx="12"/>
          </p:nvPr>
        </p:nvSpPr>
        <p:spPr/>
        <p:txBody>
          <a:bodyPr/>
          <a:lstStyle/>
          <a:p>
            <a:fld id="{46E00CEE-B1A3-41C5-B34D-5CBB26E5A72D}" type="slidenum">
              <a:rPr lang="en-US" smtClean="0"/>
              <a:t>‹#›</a:t>
            </a:fld>
            <a:endParaRPr lang="en-US"/>
          </a:p>
        </p:txBody>
      </p:sp>
    </p:spTree>
    <p:extLst>
      <p:ext uri="{BB962C8B-B14F-4D97-AF65-F5344CB8AC3E}">
        <p14:creationId xmlns:p14="http://schemas.microsoft.com/office/powerpoint/2010/main" val="31481574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D380C72-7B10-4EDA-7CF7-50E25047C0C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BCA976F-BFFB-2F96-CFCF-05AF1ED3638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4D5982-BE09-E7BE-382B-83E784EC1CDC}"/>
              </a:ext>
            </a:extLst>
          </p:cNvPr>
          <p:cNvSpPr>
            <a:spLocks noGrp="1"/>
          </p:cNvSpPr>
          <p:nvPr>
            <p:ph type="dt" sz="half" idx="10"/>
          </p:nvPr>
        </p:nvSpPr>
        <p:spPr/>
        <p:txBody>
          <a:bodyPr/>
          <a:lstStyle/>
          <a:p>
            <a:fld id="{C748C2D7-3128-4886-A833-567156A780A3}" type="datetimeFigureOut">
              <a:rPr lang="en-US" smtClean="0"/>
              <a:t>10/22/2024</a:t>
            </a:fld>
            <a:endParaRPr lang="en-US"/>
          </a:p>
        </p:txBody>
      </p:sp>
      <p:sp>
        <p:nvSpPr>
          <p:cNvPr id="5" name="Footer Placeholder 4">
            <a:extLst>
              <a:ext uri="{FF2B5EF4-FFF2-40B4-BE49-F238E27FC236}">
                <a16:creationId xmlns:a16="http://schemas.microsoft.com/office/drawing/2014/main" id="{8A6A7DBF-B536-F267-9030-FB77CCACE7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36B855-1621-D9A9-67B4-4C8D8755BEED}"/>
              </a:ext>
            </a:extLst>
          </p:cNvPr>
          <p:cNvSpPr>
            <a:spLocks noGrp="1"/>
          </p:cNvSpPr>
          <p:nvPr>
            <p:ph type="sldNum" sz="quarter" idx="12"/>
          </p:nvPr>
        </p:nvSpPr>
        <p:spPr/>
        <p:txBody>
          <a:bodyPr/>
          <a:lstStyle/>
          <a:p>
            <a:fld id="{46E00CEE-B1A3-41C5-B34D-5CBB26E5A72D}" type="slidenum">
              <a:rPr lang="en-US" smtClean="0"/>
              <a:t>‹#›</a:t>
            </a:fld>
            <a:endParaRPr lang="en-US"/>
          </a:p>
        </p:txBody>
      </p:sp>
    </p:spTree>
    <p:extLst>
      <p:ext uri="{BB962C8B-B14F-4D97-AF65-F5344CB8AC3E}">
        <p14:creationId xmlns:p14="http://schemas.microsoft.com/office/powerpoint/2010/main" val="19278142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6850C9-1FC8-28C8-5222-58B623CD0F3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9DC2F26-FABB-9A6C-AF9B-FA4A4FCC910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E94636-1A0B-39A3-3041-252ABED82A27}"/>
              </a:ext>
            </a:extLst>
          </p:cNvPr>
          <p:cNvSpPr>
            <a:spLocks noGrp="1"/>
          </p:cNvSpPr>
          <p:nvPr>
            <p:ph type="dt" sz="half" idx="10"/>
          </p:nvPr>
        </p:nvSpPr>
        <p:spPr/>
        <p:txBody>
          <a:bodyPr/>
          <a:lstStyle/>
          <a:p>
            <a:fld id="{C748C2D7-3128-4886-A833-567156A780A3}" type="datetimeFigureOut">
              <a:rPr lang="en-US" smtClean="0"/>
              <a:t>10/22/2024</a:t>
            </a:fld>
            <a:endParaRPr lang="en-US"/>
          </a:p>
        </p:txBody>
      </p:sp>
      <p:sp>
        <p:nvSpPr>
          <p:cNvPr id="5" name="Footer Placeholder 4">
            <a:extLst>
              <a:ext uri="{FF2B5EF4-FFF2-40B4-BE49-F238E27FC236}">
                <a16:creationId xmlns:a16="http://schemas.microsoft.com/office/drawing/2014/main" id="{029A427B-851E-351C-4F33-184FDB230F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4C1DFC-5B0A-B098-C2A0-755C22E82888}"/>
              </a:ext>
            </a:extLst>
          </p:cNvPr>
          <p:cNvSpPr>
            <a:spLocks noGrp="1"/>
          </p:cNvSpPr>
          <p:nvPr>
            <p:ph type="sldNum" sz="quarter" idx="12"/>
          </p:nvPr>
        </p:nvSpPr>
        <p:spPr/>
        <p:txBody>
          <a:bodyPr/>
          <a:lstStyle/>
          <a:p>
            <a:fld id="{46E00CEE-B1A3-41C5-B34D-5CBB26E5A72D}" type="slidenum">
              <a:rPr lang="en-US" smtClean="0"/>
              <a:t>‹#›</a:t>
            </a:fld>
            <a:endParaRPr lang="en-US"/>
          </a:p>
        </p:txBody>
      </p:sp>
    </p:spTree>
    <p:extLst>
      <p:ext uri="{BB962C8B-B14F-4D97-AF65-F5344CB8AC3E}">
        <p14:creationId xmlns:p14="http://schemas.microsoft.com/office/powerpoint/2010/main" val="21675801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6B37C1-DF82-CF29-B02B-69F9AF5F0E7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74A5581-B2C0-660A-52C3-48712536974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2BEDE0F-665A-EBC0-8141-67173E0FDEB8}"/>
              </a:ext>
            </a:extLst>
          </p:cNvPr>
          <p:cNvSpPr>
            <a:spLocks noGrp="1"/>
          </p:cNvSpPr>
          <p:nvPr>
            <p:ph type="dt" sz="half" idx="10"/>
          </p:nvPr>
        </p:nvSpPr>
        <p:spPr/>
        <p:txBody>
          <a:bodyPr/>
          <a:lstStyle/>
          <a:p>
            <a:fld id="{C748C2D7-3128-4886-A833-567156A780A3}" type="datetimeFigureOut">
              <a:rPr lang="en-US" smtClean="0"/>
              <a:t>10/22/2024</a:t>
            </a:fld>
            <a:endParaRPr lang="en-US"/>
          </a:p>
        </p:txBody>
      </p:sp>
      <p:sp>
        <p:nvSpPr>
          <p:cNvPr id="5" name="Footer Placeholder 4">
            <a:extLst>
              <a:ext uri="{FF2B5EF4-FFF2-40B4-BE49-F238E27FC236}">
                <a16:creationId xmlns:a16="http://schemas.microsoft.com/office/drawing/2014/main" id="{5A1D88AA-970C-2E70-C50D-AE88C95055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117552-0873-A48D-2CC0-4C0109411060}"/>
              </a:ext>
            </a:extLst>
          </p:cNvPr>
          <p:cNvSpPr>
            <a:spLocks noGrp="1"/>
          </p:cNvSpPr>
          <p:nvPr>
            <p:ph type="sldNum" sz="quarter" idx="12"/>
          </p:nvPr>
        </p:nvSpPr>
        <p:spPr/>
        <p:txBody>
          <a:bodyPr/>
          <a:lstStyle/>
          <a:p>
            <a:fld id="{46E00CEE-B1A3-41C5-B34D-5CBB26E5A72D}" type="slidenum">
              <a:rPr lang="en-US" smtClean="0"/>
              <a:t>‹#›</a:t>
            </a:fld>
            <a:endParaRPr lang="en-US"/>
          </a:p>
        </p:txBody>
      </p:sp>
    </p:spTree>
    <p:extLst>
      <p:ext uri="{BB962C8B-B14F-4D97-AF65-F5344CB8AC3E}">
        <p14:creationId xmlns:p14="http://schemas.microsoft.com/office/powerpoint/2010/main" val="28911519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4E2D61-1C82-1308-9E0C-6C743E1EA98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90D3E72-2C54-EAD7-9B1E-273EB12F283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755D8C5-A9AC-7A6C-2478-42A163E5F52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4074A60-BF79-2184-EC41-88ABE89F71A1}"/>
              </a:ext>
            </a:extLst>
          </p:cNvPr>
          <p:cNvSpPr>
            <a:spLocks noGrp="1"/>
          </p:cNvSpPr>
          <p:nvPr>
            <p:ph type="dt" sz="half" idx="10"/>
          </p:nvPr>
        </p:nvSpPr>
        <p:spPr/>
        <p:txBody>
          <a:bodyPr/>
          <a:lstStyle/>
          <a:p>
            <a:fld id="{C748C2D7-3128-4886-A833-567156A780A3}" type="datetimeFigureOut">
              <a:rPr lang="en-US" smtClean="0"/>
              <a:t>10/22/2024</a:t>
            </a:fld>
            <a:endParaRPr lang="en-US"/>
          </a:p>
        </p:txBody>
      </p:sp>
      <p:sp>
        <p:nvSpPr>
          <p:cNvPr id="6" name="Footer Placeholder 5">
            <a:extLst>
              <a:ext uri="{FF2B5EF4-FFF2-40B4-BE49-F238E27FC236}">
                <a16:creationId xmlns:a16="http://schemas.microsoft.com/office/drawing/2014/main" id="{C036D1C9-87C4-FADE-7DB8-92286F08BEB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6DD4BD-62D1-A15E-07B4-2A659B3A86DE}"/>
              </a:ext>
            </a:extLst>
          </p:cNvPr>
          <p:cNvSpPr>
            <a:spLocks noGrp="1"/>
          </p:cNvSpPr>
          <p:nvPr>
            <p:ph type="sldNum" sz="quarter" idx="12"/>
          </p:nvPr>
        </p:nvSpPr>
        <p:spPr/>
        <p:txBody>
          <a:bodyPr/>
          <a:lstStyle/>
          <a:p>
            <a:fld id="{46E00CEE-B1A3-41C5-B34D-5CBB26E5A72D}" type="slidenum">
              <a:rPr lang="en-US" smtClean="0"/>
              <a:t>‹#›</a:t>
            </a:fld>
            <a:endParaRPr lang="en-US"/>
          </a:p>
        </p:txBody>
      </p:sp>
    </p:spTree>
    <p:extLst>
      <p:ext uri="{BB962C8B-B14F-4D97-AF65-F5344CB8AC3E}">
        <p14:creationId xmlns:p14="http://schemas.microsoft.com/office/powerpoint/2010/main" val="37160043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D6D21-9EEE-D099-0583-758E324B209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6AF7DB0-2967-075C-C172-E513909A481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F781E57-44FC-6F85-0F7D-F7758D82F2D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2C6A9F9-3CFC-9C4C-B106-B6A596336CE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CD4266C-134A-5869-E3C5-C6527A423CC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7825B3F-E322-8212-F061-293FAF212110}"/>
              </a:ext>
            </a:extLst>
          </p:cNvPr>
          <p:cNvSpPr>
            <a:spLocks noGrp="1"/>
          </p:cNvSpPr>
          <p:nvPr>
            <p:ph type="dt" sz="half" idx="10"/>
          </p:nvPr>
        </p:nvSpPr>
        <p:spPr/>
        <p:txBody>
          <a:bodyPr/>
          <a:lstStyle/>
          <a:p>
            <a:fld id="{C748C2D7-3128-4886-A833-567156A780A3}" type="datetimeFigureOut">
              <a:rPr lang="en-US" smtClean="0"/>
              <a:t>10/22/2024</a:t>
            </a:fld>
            <a:endParaRPr lang="en-US"/>
          </a:p>
        </p:txBody>
      </p:sp>
      <p:sp>
        <p:nvSpPr>
          <p:cNvPr id="8" name="Footer Placeholder 7">
            <a:extLst>
              <a:ext uri="{FF2B5EF4-FFF2-40B4-BE49-F238E27FC236}">
                <a16:creationId xmlns:a16="http://schemas.microsoft.com/office/drawing/2014/main" id="{71E70AEC-7000-CD43-00C1-4D783E66A9F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491331C-65F8-7A97-FC10-7E0688AA2967}"/>
              </a:ext>
            </a:extLst>
          </p:cNvPr>
          <p:cNvSpPr>
            <a:spLocks noGrp="1"/>
          </p:cNvSpPr>
          <p:nvPr>
            <p:ph type="sldNum" sz="quarter" idx="12"/>
          </p:nvPr>
        </p:nvSpPr>
        <p:spPr/>
        <p:txBody>
          <a:bodyPr/>
          <a:lstStyle/>
          <a:p>
            <a:fld id="{46E00CEE-B1A3-41C5-B34D-5CBB26E5A72D}" type="slidenum">
              <a:rPr lang="en-US" smtClean="0"/>
              <a:t>‹#›</a:t>
            </a:fld>
            <a:endParaRPr lang="en-US"/>
          </a:p>
        </p:txBody>
      </p:sp>
    </p:spTree>
    <p:extLst>
      <p:ext uri="{BB962C8B-B14F-4D97-AF65-F5344CB8AC3E}">
        <p14:creationId xmlns:p14="http://schemas.microsoft.com/office/powerpoint/2010/main" val="21316543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319D5C-4D4A-3FC5-82E1-73AFE60B150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B0A8FF5-6D9C-7E11-7F81-D74F9FFEC2E6}"/>
              </a:ext>
            </a:extLst>
          </p:cNvPr>
          <p:cNvSpPr>
            <a:spLocks noGrp="1"/>
          </p:cNvSpPr>
          <p:nvPr>
            <p:ph type="dt" sz="half" idx="10"/>
          </p:nvPr>
        </p:nvSpPr>
        <p:spPr/>
        <p:txBody>
          <a:bodyPr/>
          <a:lstStyle/>
          <a:p>
            <a:fld id="{C748C2D7-3128-4886-A833-567156A780A3}" type="datetimeFigureOut">
              <a:rPr lang="en-US" smtClean="0"/>
              <a:t>10/22/2024</a:t>
            </a:fld>
            <a:endParaRPr lang="en-US"/>
          </a:p>
        </p:txBody>
      </p:sp>
      <p:sp>
        <p:nvSpPr>
          <p:cNvPr id="4" name="Footer Placeholder 3">
            <a:extLst>
              <a:ext uri="{FF2B5EF4-FFF2-40B4-BE49-F238E27FC236}">
                <a16:creationId xmlns:a16="http://schemas.microsoft.com/office/drawing/2014/main" id="{FB6D3359-4AD2-F0E5-3986-9F821A67E71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5CCE39F-B45C-3BE1-DDDB-E9D9673896F2}"/>
              </a:ext>
            </a:extLst>
          </p:cNvPr>
          <p:cNvSpPr>
            <a:spLocks noGrp="1"/>
          </p:cNvSpPr>
          <p:nvPr>
            <p:ph type="sldNum" sz="quarter" idx="12"/>
          </p:nvPr>
        </p:nvSpPr>
        <p:spPr/>
        <p:txBody>
          <a:bodyPr/>
          <a:lstStyle/>
          <a:p>
            <a:fld id="{46E00CEE-B1A3-41C5-B34D-5CBB26E5A72D}" type="slidenum">
              <a:rPr lang="en-US" smtClean="0"/>
              <a:t>‹#›</a:t>
            </a:fld>
            <a:endParaRPr lang="en-US"/>
          </a:p>
        </p:txBody>
      </p:sp>
    </p:spTree>
    <p:extLst>
      <p:ext uri="{BB962C8B-B14F-4D97-AF65-F5344CB8AC3E}">
        <p14:creationId xmlns:p14="http://schemas.microsoft.com/office/powerpoint/2010/main" val="18326325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6AC280C-09BD-9ED8-AE7B-016359E7E85A}"/>
              </a:ext>
            </a:extLst>
          </p:cNvPr>
          <p:cNvSpPr>
            <a:spLocks noGrp="1"/>
          </p:cNvSpPr>
          <p:nvPr>
            <p:ph type="dt" sz="half" idx="10"/>
          </p:nvPr>
        </p:nvSpPr>
        <p:spPr/>
        <p:txBody>
          <a:bodyPr/>
          <a:lstStyle/>
          <a:p>
            <a:fld id="{C748C2D7-3128-4886-A833-567156A780A3}" type="datetimeFigureOut">
              <a:rPr lang="en-US" smtClean="0"/>
              <a:t>10/22/2024</a:t>
            </a:fld>
            <a:endParaRPr lang="en-US"/>
          </a:p>
        </p:txBody>
      </p:sp>
      <p:sp>
        <p:nvSpPr>
          <p:cNvPr id="3" name="Footer Placeholder 2">
            <a:extLst>
              <a:ext uri="{FF2B5EF4-FFF2-40B4-BE49-F238E27FC236}">
                <a16:creationId xmlns:a16="http://schemas.microsoft.com/office/drawing/2014/main" id="{507F95D6-5D0C-56A3-9162-1A69058EA5D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6E859AE-B112-7438-2637-BD6C80480F27}"/>
              </a:ext>
            </a:extLst>
          </p:cNvPr>
          <p:cNvSpPr>
            <a:spLocks noGrp="1"/>
          </p:cNvSpPr>
          <p:nvPr>
            <p:ph type="sldNum" sz="quarter" idx="12"/>
          </p:nvPr>
        </p:nvSpPr>
        <p:spPr/>
        <p:txBody>
          <a:bodyPr/>
          <a:lstStyle/>
          <a:p>
            <a:fld id="{46E00CEE-B1A3-41C5-B34D-5CBB26E5A72D}" type="slidenum">
              <a:rPr lang="en-US" smtClean="0"/>
              <a:t>‹#›</a:t>
            </a:fld>
            <a:endParaRPr lang="en-US"/>
          </a:p>
        </p:txBody>
      </p:sp>
    </p:spTree>
    <p:extLst>
      <p:ext uri="{BB962C8B-B14F-4D97-AF65-F5344CB8AC3E}">
        <p14:creationId xmlns:p14="http://schemas.microsoft.com/office/powerpoint/2010/main" val="3239038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A0F88-D32E-5D53-9345-2B4AFF8086C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DF0C300-4986-57FA-4D37-E587CC8974B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E0F989C-B89A-A4EB-7A95-FE7661D60E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FD6ED74-FA1D-C1A3-027A-3AE2A7FEADA3}"/>
              </a:ext>
            </a:extLst>
          </p:cNvPr>
          <p:cNvSpPr>
            <a:spLocks noGrp="1"/>
          </p:cNvSpPr>
          <p:nvPr>
            <p:ph type="dt" sz="half" idx="10"/>
          </p:nvPr>
        </p:nvSpPr>
        <p:spPr/>
        <p:txBody>
          <a:bodyPr/>
          <a:lstStyle/>
          <a:p>
            <a:fld id="{C748C2D7-3128-4886-A833-567156A780A3}" type="datetimeFigureOut">
              <a:rPr lang="en-US" smtClean="0"/>
              <a:t>10/22/2024</a:t>
            </a:fld>
            <a:endParaRPr lang="en-US"/>
          </a:p>
        </p:txBody>
      </p:sp>
      <p:sp>
        <p:nvSpPr>
          <p:cNvPr id="6" name="Footer Placeholder 5">
            <a:extLst>
              <a:ext uri="{FF2B5EF4-FFF2-40B4-BE49-F238E27FC236}">
                <a16:creationId xmlns:a16="http://schemas.microsoft.com/office/drawing/2014/main" id="{2DB194B4-9427-CEB3-90EB-B78447018D3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2EF90F2-7279-3D09-131A-EB07318BABEC}"/>
              </a:ext>
            </a:extLst>
          </p:cNvPr>
          <p:cNvSpPr>
            <a:spLocks noGrp="1"/>
          </p:cNvSpPr>
          <p:nvPr>
            <p:ph type="sldNum" sz="quarter" idx="12"/>
          </p:nvPr>
        </p:nvSpPr>
        <p:spPr/>
        <p:txBody>
          <a:bodyPr/>
          <a:lstStyle/>
          <a:p>
            <a:fld id="{46E00CEE-B1A3-41C5-B34D-5CBB26E5A72D}" type="slidenum">
              <a:rPr lang="en-US" smtClean="0"/>
              <a:t>‹#›</a:t>
            </a:fld>
            <a:endParaRPr lang="en-US"/>
          </a:p>
        </p:txBody>
      </p:sp>
    </p:spTree>
    <p:extLst>
      <p:ext uri="{BB962C8B-B14F-4D97-AF65-F5344CB8AC3E}">
        <p14:creationId xmlns:p14="http://schemas.microsoft.com/office/powerpoint/2010/main" val="23788353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CEFD3-F9D1-94D7-02B6-5F7A36646E9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BBD085A-A94C-23C5-C548-EA9F890716A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81DB7BD-4F8F-C3A4-3185-866C2C9B502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2C1A94F-2C0B-1597-B6E0-0EEFF11D744A}"/>
              </a:ext>
            </a:extLst>
          </p:cNvPr>
          <p:cNvSpPr>
            <a:spLocks noGrp="1"/>
          </p:cNvSpPr>
          <p:nvPr>
            <p:ph type="dt" sz="half" idx="10"/>
          </p:nvPr>
        </p:nvSpPr>
        <p:spPr/>
        <p:txBody>
          <a:bodyPr/>
          <a:lstStyle/>
          <a:p>
            <a:fld id="{C748C2D7-3128-4886-A833-567156A780A3}" type="datetimeFigureOut">
              <a:rPr lang="en-US" smtClean="0"/>
              <a:t>10/22/2024</a:t>
            </a:fld>
            <a:endParaRPr lang="en-US"/>
          </a:p>
        </p:txBody>
      </p:sp>
      <p:sp>
        <p:nvSpPr>
          <p:cNvPr id="6" name="Footer Placeholder 5">
            <a:extLst>
              <a:ext uri="{FF2B5EF4-FFF2-40B4-BE49-F238E27FC236}">
                <a16:creationId xmlns:a16="http://schemas.microsoft.com/office/drawing/2014/main" id="{BDB0A34D-CF4B-69B7-DE40-97B4251A6A8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CAFB82F-DD9D-F861-902B-CB47EB946F8C}"/>
              </a:ext>
            </a:extLst>
          </p:cNvPr>
          <p:cNvSpPr>
            <a:spLocks noGrp="1"/>
          </p:cNvSpPr>
          <p:nvPr>
            <p:ph type="sldNum" sz="quarter" idx="12"/>
          </p:nvPr>
        </p:nvSpPr>
        <p:spPr/>
        <p:txBody>
          <a:bodyPr/>
          <a:lstStyle/>
          <a:p>
            <a:fld id="{46E00CEE-B1A3-41C5-B34D-5CBB26E5A72D}" type="slidenum">
              <a:rPr lang="en-US" smtClean="0"/>
              <a:t>‹#›</a:t>
            </a:fld>
            <a:endParaRPr lang="en-US"/>
          </a:p>
        </p:txBody>
      </p:sp>
    </p:spTree>
    <p:extLst>
      <p:ext uri="{BB962C8B-B14F-4D97-AF65-F5344CB8AC3E}">
        <p14:creationId xmlns:p14="http://schemas.microsoft.com/office/powerpoint/2010/main" val="5326563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96DCFE-7D9A-475A-47B9-4712FCC6294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5B8F057-87EA-41F8-59FF-AEFE22CF37C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CAB99A-517C-7498-8719-B4165D89BE8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48C2D7-3128-4886-A833-567156A780A3}" type="datetimeFigureOut">
              <a:rPr lang="en-US" smtClean="0"/>
              <a:t>10/22/2024</a:t>
            </a:fld>
            <a:endParaRPr lang="en-US"/>
          </a:p>
        </p:txBody>
      </p:sp>
      <p:sp>
        <p:nvSpPr>
          <p:cNvPr id="5" name="Footer Placeholder 4">
            <a:extLst>
              <a:ext uri="{FF2B5EF4-FFF2-40B4-BE49-F238E27FC236}">
                <a16:creationId xmlns:a16="http://schemas.microsoft.com/office/drawing/2014/main" id="{E6CE3724-5D10-90A2-3A4D-94F55A4EAE1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DF1C81A-D426-5972-73F7-E973631A375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E00CEE-B1A3-41C5-B34D-5CBB26E5A72D}" type="slidenum">
              <a:rPr lang="en-US" smtClean="0"/>
              <a:t>‹#›</a:t>
            </a:fld>
            <a:endParaRPr lang="en-US"/>
          </a:p>
        </p:txBody>
      </p:sp>
    </p:spTree>
    <p:extLst>
      <p:ext uri="{BB962C8B-B14F-4D97-AF65-F5344CB8AC3E}">
        <p14:creationId xmlns:p14="http://schemas.microsoft.com/office/powerpoint/2010/main" val="32394718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microsoft.com/office/2018/10/relationships/comments" Target="../comments/modernComment_1CA_7FE72B61.xml"/><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5.png"/></Relationships>
</file>

<file path=ppt/slides/_rels/slide32.xml.rels><?xml version="1.0" encoding="UTF-8" standalone="yes"?>
<Relationships xmlns="http://schemas.openxmlformats.org/package/2006/relationships"><Relationship Id="rId3" Type="http://schemas.openxmlformats.org/officeDocument/2006/relationships/hyperlink" Target="https://onestop.ky.gov/" TargetMode="External"/><Relationship Id="rId7" Type="http://schemas.openxmlformats.org/officeDocument/2006/relationships/image" Target="../media/image19.png"/><Relationship Id="rId2" Type="http://schemas.openxmlformats.org/officeDocument/2006/relationships/hyperlink" Target="https://revenue.ky.gov/" TargetMode="Externa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8.png"/></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5.png"/></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1.jpe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microsoft.com/office/2018/10/relationships/comments" Target="../comments/modernComment_19D_1DE79D27.xm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2683035"/>
            <a:ext cx="12192000" cy="1251291"/>
          </a:xfrm>
          <a:prstGeom prst="rect">
            <a:avLst/>
          </a:prstGeom>
          <a:solidFill>
            <a:srgbClr val="3771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1192727"/>
            <a:ext cx="12192000" cy="1333894"/>
          </a:xfrm>
          <a:prstGeom prst="rect">
            <a:avLst/>
          </a:prstGeom>
          <a:solidFill>
            <a:srgbClr val="0E2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2367642" y="1036313"/>
            <a:ext cx="9824358" cy="1325086"/>
          </a:xfrm>
        </p:spPr>
        <p:txBody>
          <a:bodyPr>
            <a:noAutofit/>
          </a:bodyPr>
          <a:lstStyle/>
          <a:p>
            <a:pPr algn="l"/>
            <a:r>
              <a:rPr lang="en-US" sz="4400" cap="small" spc="300" dirty="0">
                <a:solidFill>
                  <a:schemeClr val="bg1"/>
                </a:solidFill>
                <a:latin typeface="Franklin Gothic Demi" panose="020B0703020102020204" pitchFamily="34" charset="0"/>
              </a:rPr>
              <a:t>2024 Kentucky Income Tax Changes</a:t>
            </a:r>
          </a:p>
        </p:txBody>
      </p:sp>
      <p:sp>
        <p:nvSpPr>
          <p:cNvPr id="13" name="Rectangle 12"/>
          <p:cNvSpPr/>
          <p:nvPr/>
        </p:nvSpPr>
        <p:spPr>
          <a:xfrm>
            <a:off x="0" y="6617368"/>
            <a:ext cx="12192000" cy="104264"/>
          </a:xfrm>
          <a:prstGeom prst="rect">
            <a:avLst/>
          </a:prstGeom>
          <a:solidFill>
            <a:srgbClr val="0E2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p:cNvSpPr txBox="1"/>
          <p:nvPr/>
        </p:nvSpPr>
        <p:spPr>
          <a:xfrm>
            <a:off x="1" y="6136108"/>
            <a:ext cx="12192000" cy="369332"/>
          </a:xfrm>
          <a:prstGeom prst="rect">
            <a:avLst/>
          </a:prstGeom>
          <a:noFill/>
        </p:spPr>
        <p:txBody>
          <a:bodyPr wrap="square" rtlCol="0">
            <a:spAutoFit/>
          </a:bodyPr>
          <a:lstStyle/>
          <a:p>
            <a:pPr algn="ctr"/>
            <a:r>
              <a:rPr lang="en-US" dirty="0">
                <a:latin typeface="Franklin Gothic Demi" panose="020B0703020102020204" pitchFamily="34" charset="0"/>
              </a:rPr>
              <a:t>Kentucky Department of Revenue </a:t>
            </a:r>
            <a:r>
              <a:rPr lang="en-US" dirty="0">
                <a:latin typeface="Franklin Gothic Demi" panose="020B0703020102020204" pitchFamily="34" charset="0"/>
                <a:sym typeface="Wingdings" panose="05000000000000000000" pitchFamily="2" charset="2"/>
              </a:rPr>
              <a:t> 501 High Street  Frankfort, KY 40601  (502) 564-3226</a:t>
            </a:r>
            <a:endParaRPr lang="en-US" dirty="0">
              <a:latin typeface="Franklin Gothic Demi" panose="020B0703020102020204" pitchFamily="34" charset="0"/>
            </a:endParaRPr>
          </a:p>
        </p:txBody>
      </p:sp>
      <p:sp>
        <p:nvSpPr>
          <p:cNvPr id="15" name="Rectangle 14"/>
          <p:cNvSpPr/>
          <p:nvPr/>
        </p:nvSpPr>
        <p:spPr>
          <a:xfrm>
            <a:off x="0" y="6521373"/>
            <a:ext cx="12192000" cy="54864"/>
          </a:xfrm>
          <a:prstGeom prst="rect">
            <a:avLst/>
          </a:prstGeom>
          <a:solidFill>
            <a:srgbClr val="3771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ubtitle 2"/>
          <p:cNvSpPr>
            <a:spLocks noGrp="1"/>
          </p:cNvSpPr>
          <p:nvPr>
            <p:ph type="subTitle" idx="1"/>
          </p:nvPr>
        </p:nvSpPr>
        <p:spPr>
          <a:xfrm>
            <a:off x="2367642" y="3010742"/>
            <a:ext cx="10072456" cy="880415"/>
          </a:xfrm>
        </p:spPr>
        <p:txBody>
          <a:bodyPr>
            <a:noAutofit/>
          </a:bodyPr>
          <a:lstStyle/>
          <a:p>
            <a:pPr algn="l"/>
            <a:r>
              <a:rPr lang="en-US" sz="4000" dirty="0">
                <a:solidFill>
                  <a:schemeClr val="bg1"/>
                </a:solidFill>
                <a:latin typeface="Franklin Gothic Demi" panose="020B0703020102020204" pitchFamily="34" charset="0"/>
              </a:rPr>
              <a:t>University of Kentucky Income Tax Seminar</a:t>
            </a:r>
          </a:p>
        </p:txBody>
      </p:sp>
      <p:pic>
        <p:nvPicPr>
          <p:cNvPr id="16" name="Picture 15"/>
          <p:cNvPicPr/>
          <p:nvPr/>
        </p:nvPicPr>
        <p:blipFill>
          <a:blip r:embed="rId3" cstate="print">
            <a:extLst>
              <a:ext uri="{28A0092B-C50C-407E-A947-70E740481C1C}">
                <a14:useLocalDpi xmlns:a14="http://schemas.microsoft.com/office/drawing/2010/main" val="0"/>
              </a:ext>
            </a:extLst>
          </a:blip>
          <a:stretch>
            <a:fillRect/>
          </a:stretch>
        </p:blipFill>
        <p:spPr bwMode="auto">
          <a:xfrm>
            <a:off x="255685" y="-7223154"/>
            <a:ext cx="45719" cy="136954"/>
          </a:xfrm>
          <a:prstGeom prst="rect">
            <a:avLst/>
          </a:prstGeom>
          <a:noFill/>
          <a:ln>
            <a:noFill/>
          </a:ln>
        </p:spPr>
      </p:pic>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3619" y="1548320"/>
            <a:ext cx="2100405" cy="2100405"/>
          </a:xfrm>
          <a:prstGeom prst="rect">
            <a:avLst/>
          </a:prstGeom>
          <a:effectLst>
            <a:outerShdw blurRad="50800" dist="38100" dir="2700000" algn="tl" rotWithShape="0">
              <a:prstClr val="black">
                <a:alpha val="40000"/>
              </a:prstClr>
            </a:outerShdw>
          </a:effectLst>
        </p:spPr>
      </p:pic>
      <p:pic>
        <p:nvPicPr>
          <p:cNvPr id="18" name="Pictur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34026" y="5103138"/>
            <a:ext cx="3123947" cy="959328"/>
          </a:xfrm>
          <a:prstGeom prst="rect">
            <a:avLst/>
          </a:prstGeom>
        </p:spPr>
      </p:pic>
    </p:spTree>
    <p:extLst>
      <p:ext uri="{BB962C8B-B14F-4D97-AF65-F5344CB8AC3E}">
        <p14:creationId xmlns:p14="http://schemas.microsoft.com/office/powerpoint/2010/main" val="28988654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80360" y="1499893"/>
            <a:ext cx="10622668" cy="5002809"/>
          </a:xfrm>
        </p:spPr>
        <p:txBody>
          <a:bodyPr>
            <a:normAutofit/>
          </a:bodyPr>
          <a:lstStyle/>
          <a:p>
            <a:pPr marL="0" indent="0">
              <a:buNone/>
            </a:pPr>
            <a:endParaRPr lang="en-US" dirty="0">
              <a:latin typeface="Franklin Gothic Demi" panose="020B0703020102020204" pitchFamily="34" charset="0"/>
            </a:endParaRPr>
          </a:p>
          <a:p>
            <a:endParaRPr lang="en-US" dirty="0">
              <a:latin typeface="Franklin Gothic Demi" panose="020B0703020102020204" pitchFamily="34" charset="0"/>
            </a:endParaRPr>
          </a:p>
          <a:p>
            <a:endParaRPr lang="en-US" dirty="0">
              <a:latin typeface="Franklin Gothic Demi" panose="020B0703020102020204" pitchFamily="34" charset="0"/>
            </a:endParaRPr>
          </a:p>
          <a:p>
            <a:pPr marL="457200" lvl="1" indent="0">
              <a:buNone/>
            </a:pPr>
            <a:endParaRPr lang="en-US" dirty="0">
              <a:latin typeface="Franklin Gothic Demi" panose="020B0703020102020204" pitchFamily="34" charset="0"/>
            </a:endParaRPr>
          </a:p>
        </p:txBody>
      </p:sp>
      <p:sp>
        <p:nvSpPr>
          <p:cNvPr id="4" name="Title 3"/>
          <p:cNvSpPr>
            <a:spLocks noGrp="1"/>
          </p:cNvSpPr>
          <p:nvPr>
            <p:ph type="title"/>
          </p:nvPr>
        </p:nvSpPr>
        <p:spPr>
          <a:xfrm>
            <a:off x="0" y="160362"/>
            <a:ext cx="12192000" cy="1128609"/>
          </a:xfrm>
          <a:prstGeom prst="rect">
            <a:avLst/>
          </a:prstGeom>
          <a:solidFill>
            <a:srgbClr val="0425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0000"/>
          </a:bodyPr>
          <a:lstStyle/>
          <a:p>
            <a:pPr marL="342900" indent="-342900"/>
            <a:r>
              <a:rPr lang="en-US" sz="4400" b="1" dirty="0">
                <a:latin typeface="Franklin Gothic Medium" panose="020B0603020102020204" pitchFamily="34" charset="0"/>
              </a:rPr>
              <a:t>	</a:t>
            </a:r>
            <a:br>
              <a:rPr lang="en-US" sz="4400" b="1" dirty="0">
                <a:latin typeface="Franklin Gothic Medium" panose="020B0603020102020204" pitchFamily="34" charset="0"/>
              </a:rPr>
            </a:br>
            <a:r>
              <a:rPr lang="en-US" b="1" dirty="0">
                <a:latin typeface="Franklin Gothic Medium" panose="020B0603020102020204" pitchFamily="34" charset="0"/>
              </a:rPr>
              <a:t>Broadband Expansion Tax Credit KRS 141.391</a:t>
            </a:r>
            <a:br>
              <a:rPr lang="en-US" b="1" dirty="0">
                <a:latin typeface="Franklin Gothic Medium" panose="020B0603020102020204" pitchFamily="34" charset="0"/>
              </a:rPr>
            </a:br>
            <a:endParaRPr lang="en-US" sz="3700" b="1" dirty="0"/>
          </a:p>
        </p:txBody>
      </p:sp>
      <p:sp>
        <p:nvSpPr>
          <p:cNvPr id="6" name="Rectangle 5"/>
          <p:cNvSpPr/>
          <p:nvPr/>
        </p:nvSpPr>
        <p:spPr>
          <a:xfrm>
            <a:off x="0" y="6713624"/>
            <a:ext cx="12192000" cy="45720"/>
          </a:xfrm>
          <a:prstGeom prst="rect">
            <a:avLst/>
          </a:prstGeom>
          <a:solidFill>
            <a:srgbClr val="0E2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p:cNvGrpSpPr>
            <a:grpSpLocks noChangeAspect="1"/>
          </p:cNvGrpSpPr>
          <p:nvPr/>
        </p:nvGrpSpPr>
        <p:grpSpPr>
          <a:xfrm>
            <a:off x="9812132" y="6220610"/>
            <a:ext cx="2084948" cy="457200"/>
            <a:chOff x="4766776" y="6262420"/>
            <a:chExt cx="2414265" cy="527049"/>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10" name="Group 9"/>
            <p:cNvGrpSpPr/>
            <p:nvPr/>
          </p:nvGrpSpPr>
          <p:grpSpPr>
            <a:xfrm>
              <a:off x="6694938" y="6295182"/>
              <a:ext cx="486103" cy="480540"/>
              <a:chOff x="5869964" y="6290830"/>
              <a:chExt cx="506776" cy="500976"/>
            </a:xfrm>
          </p:grpSpPr>
          <p:sp>
            <p:nvSpPr>
              <p:cNvPr id="12" name="Oval 11"/>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256C"/>
                  </a:solidFill>
                </a:endParaRPr>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1" name="Straight Connector 10"/>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pic>
        <p:nvPicPr>
          <p:cNvPr id="7" name="Picture 6">
            <a:extLst>
              <a:ext uri="{FF2B5EF4-FFF2-40B4-BE49-F238E27FC236}">
                <a16:creationId xmlns:a16="http://schemas.microsoft.com/office/drawing/2014/main" id="{9CB5CFEF-6481-2282-75EE-4B62524CBE17}"/>
              </a:ext>
            </a:extLst>
          </p:cNvPr>
          <p:cNvPicPr>
            <a:picLocks noChangeAspect="1"/>
          </p:cNvPicPr>
          <p:nvPr/>
        </p:nvPicPr>
        <p:blipFill>
          <a:blip r:embed="rId5"/>
          <a:stretch>
            <a:fillRect/>
          </a:stretch>
        </p:blipFill>
        <p:spPr>
          <a:xfrm>
            <a:off x="3066412" y="1386494"/>
            <a:ext cx="5817529" cy="4727227"/>
          </a:xfrm>
          <a:prstGeom prst="rect">
            <a:avLst/>
          </a:prstGeom>
        </p:spPr>
      </p:pic>
    </p:spTree>
    <p:extLst>
      <p:ext uri="{BB962C8B-B14F-4D97-AF65-F5344CB8AC3E}">
        <p14:creationId xmlns:p14="http://schemas.microsoft.com/office/powerpoint/2010/main" val="22728399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4920" y="1434554"/>
            <a:ext cx="10850525" cy="5002809"/>
          </a:xfrm>
        </p:spPr>
        <p:txBody>
          <a:bodyPr>
            <a:normAutofit lnSpcReduction="10000"/>
          </a:bodyPr>
          <a:lstStyle/>
          <a:p>
            <a:pPr marL="0" indent="0">
              <a:buNone/>
            </a:pPr>
            <a:r>
              <a:rPr lang="en-US" sz="3200" dirty="0">
                <a:latin typeface="Franklin Gothic Demi" panose="020B0703020102020204" pitchFamily="34" charset="0"/>
              </a:rPr>
              <a:t>Distilled Spirits Tax Credit</a:t>
            </a:r>
          </a:p>
          <a:p>
            <a:pPr marL="457200" lvl="1" indent="0">
              <a:buNone/>
            </a:pPr>
            <a:r>
              <a:rPr lang="en-US" sz="2800" dirty="0">
                <a:latin typeface="Franklin Gothic Demi" panose="020B0703020102020204" pitchFamily="34" charset="0"/>
              </a:rPr>
              <a:t>For tax years beginning on or after January 1, 2024, eligible taxpayers may elect to:</a:t>
            </a:r>
          </a:p>
          <a:p>
            <a:pPr marL="457200" lvl="1" indent="0">
              <a:buNone/>
            </a:pPr>
            <a:endParaRPr lang="en-US" sz="2800" dirty="0">
              <a:latin typeface="Franklin Gothic Demi" panose="020B0703020102020204" pitchFamily="34" charset="0"/>
            </a:endParaRPr>
          </a:p>
          <a:p>
            <a:pPr marL="971550" lvl="1" indent="-514350">
              <a:buAutoNum type="alphaLcParenR"/>
            </a:pPr>
            <a:r>
              <a:rPr lang="en-US" sz="2800" dirty="0">
                <a:latin typeface="Franklin Gothic Demi" panose="020B0703020102020204" pitchFamily="34" charset="0"/>
              </a:rPr>
              <a:t>Waive any accumulated credits and claim a nonrefundable and nontransferable tax credit of 100% of the property taxes timely paid on up to 25,000 barrels of distilled spirits in a bonded warehouse; or</a:t>
            </a:r>
          </a:p>
          <a:p>
            <a:pPr marL="971550" lvl="1" indent="-514350">
              <a:buAutoNum type="alphaLcParenR"/>
            </a:pPr>
            <a:endParaRPr lang="en-US" sz="2800" dirty="0">
              <a:latin typeface="Franklin Gothic Demi" panose="020B0703020102020204" pitchFamily="34" charset="0"/>
            </a:endParaRPr>
          </a:p>
          <a:p>
            <a:pPr marL="971550" lvl="1" indent="-514350">
              <a:buAutoNum type="alphaLcParenR"/>
            </a:pPr>
            <a:r>
              <a:rPr lang="en-US" sz="2800" dirty="0">
                <a:latin typeface="Franklin Gothic Demi" panose="020B0703020102020204" pitchFamily="34" charset="0"/>
              </a:rPr>
              <a:t>Waive all future tax credits and claim a refundable credit against sales and use tax and employee withholding taxes resulting from capital projects that meet specific investment and employment requirements.</a:t>
            </a:r>
          </a:p>
          <a:p>
            <a:pPr lvl="1"/>
            <a:endParaRPr lang="en-US" sz="3200" dirty="0">
              <a:latin typeface="Franklin Gothic Demi" panose="020B0703020102020204" pitchFamily="34" charset="0"/>
            </a:endParaRPr>
          </a:p>
          <a:p>
            <a:endParaRPr lang="en-US" sz="2200" dirty="0">
              <a:latin typeface="Franklin Gothic Demi" panose="020B0703020102020204" pitchFamily="34" charset="0"/>
            </a:endParaRPr>
          </a:p>
        </p:txBody>
      </p:sp>
      <p:sp>
        <p:nvSpPr>
          <p:cNvPr id="4" name="Title 3"/>
          <p:cNvSpPr>
            <a:spLocks noGrp="1"/>
          </p:cNvSpPr>
          <p:nvPr>
            <p:ph type="title"/>
          </p:nvPr>
        </p:nvSpPr>
        <p:spPr>
          <a:xfrm>
            <a:off x="0" y="93058"/>
            <a:ext cx="12192000" cy="1128609"/>
          </a:xfrm>
          <a:prstGeom prst="rect">
            <a:avLst/>
          </a:prstGeom>
          <a:solidFill>
            <a:srgbClr val="0425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r>
              <a:rPr lang="en-US" sz="3700" b="1" dirty="0">
                <a:latin typeface="Franklin Gothic Medium" panose="020B0603020102020204" pitchFamily="34" charset="0"/>
              </a:rPr>
              <a:t>	From the 2023 Legislative Session</a:t>
            </a:r>
          </a:p>
        </p:txBody>
      </p:sp>
      <p:sp>
        <p:nvSpPr>
          <p:cNvPr id="6" name="Rectangle 5"/>
          <p:cNvSpPr/>
          <p:nvPr/>
        </p:nvSpPr>
        <p:spPr>
          <a:xfrm>
            <a:off x="0" y="6713624"/>
            <a:ext cx="12192000" cy="45720"/>
          </a:xfrm>
          <a:prstGeom prst="rect">
            <a:avLst/>
          </a:prstGeom>
          <a:solidFill>
            <a:srgbClr val="0E2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p:cNvGrpSpPr>
            <a:grpSpLocks noChangeAspect="1"/>
          </p:cNvGrpSpPr>
          <p:nvPr/>
        </p:nvGrpSpPr>
        <p:grpSpPr>
          <a:xfrm>
            <a:off x="9812132" y="6220610"/>
            <a:ext cx="2084948" cy="457200"/>
            <a:chOff x="4766776" y="6262420"/>
            <a:chExt cx="2414265" cy="527049"/>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10" name="Group 9"/>
            <p:cNvGrpSpPr/>
            <p:nvPr/>
          </p:nvGrpSpPr>
          <p:grpSpPr>
            <a:xfrm>
              <a:off x="6694938" y="6295182"/>
              <a:ext cx="486103" cy="480540"/>
              <a:chOff x="5869964" y="6290830"/>
              <a:chExt cx="506776" cy="500976"/>
            </a:xfrm>
          </p:grpSpPr>
          <p:sp>
            <p:nvSpPr>
              <p:cNvPr id="12" name="Oval 11"/>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256C"/>
                  </a:solidFill>
                </a:endParaRPr>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1" name="Straight Connector 10"/>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312789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696719"/>
            <a:ext cx="4268969" cy="5002809"/>
          </a:xfrm>
        </p:spPr>
        <p:txBody>
          <a:bodyPr>
            <a:normAutofit/>
          </a:bodyPr>
          <a:lstStyle/>
          <a:p>
            <a:r>
              <a:rPr lang="en-US" sz="3600" dirty="0">
                <a:latin typeface="Franklin Gothic Demi" panose="020B0703020102020204" pitchFamily="34" charset="0"/>
              </a:rPr>
              <a:t>HB 5 (2023) </a:t>
            </a:r>
            <a:r>
              <a:rPr lang="en-US" sz="3200" dirty="0">
                <a:latin typeface="Franklin Gothic Demi" panose="020B0703020102020204" pitchFamily="34" charset="0"/>
              </a:rPr>
              <a:t>Distilled Spirits Tax Credit</a:t>
            </a:r>
          </a:p>
          <a:p>
            <a:endParaRPr lang="en-US" sz="3200" dirty="0">
              <a:latin typeface="Franklin Gothic Demi" panose="020B0703020102020204" pitchFamily="34" charset="0"/>
            </a:endParaRPr>
          </a:p>
          <a:p>
            <a:r>
              <a:rPr lang="en-US" sz="3200" dirty="0">
                <a:latin typeface="Franklin Gothic Demi" panose="020B0703020102020204" pitchFamily="34" charset="0"/>
              </a:rPr>
              <a:t>720-DS-ELECT</a:t>
            </a:r>
          </a:p>
          <a:p>
            <a:endParaRPr lang="en-US" sz="3200" dirty="0">
              <a:latin typeface="Franklin Gothic Demi" panose="020B0703020102020204" pitchFamily="34" charset="0"/>
            </a:endParaRPr>
          </a:p>
          <a:p>
            <a:r>
              <a:rPr lang="en-US" sz="3200" dirty="0">
                <a:latin typeface="Franklin Gothic Demi" panose="020B0703020102020204" pitchFamily="34" charset="0"/>
              </a:rPr>
              <a:t>Statute reference: KRS 141.389</a:t>
            </a:r>
          </a:p>
          <a:p>
            <a:pPr marL="457200" lvl="1" indent="0">
              <a:buNone/>
            </a:pPr>
            <a:endParaRPr lang="en-US" sz="3200" dirty="0">
              <a:latin typeface="Franklin Gothic Demi" panose="020B0703020102020204" pitchFamily="34" charset="0"/>
            </a:endParaRPr>
          </a:p>
          <a:p>
            <a:pPr lvl="1"/>
            <a:endParaRPr lang="en-US" sz="3200" dirty="0">
              <a:latin typeface="Franklin Gothic Demi" panose="020B0703020102020204" pitchFamily="34" charset="0"/>
            </a:endParaRPr>
          </a:p>
          <a:p>
            <a:endParaRPr lang="en-US" sz="2200" dirty="0">
              <a:latin typeface="Franklin Gothic Demi" panose="020B0703020102020204" pitchFamily="34" charset="0"/>
            </a:endParaRPr>
          </a:p>
        </p:txBody>
      </p:sp>
      <p:sp>
        <p:nvSpPr>
          <p:cNvPr id="4" name="Title 3"/>
          <p:cNvSpPr>
            <a:spLocks noGrp="1"/>
          </p:cNvSpPr>
          <p:nvPr>
            <p:ph type="title"/>
          </p:nvPr>
        </p:nvSpPr>
        <p:spPr>
          <a:xfrm>
            <a:off x="0" y="160363"/>
            <a:ext cx="12192000" cy="1128609"/>
          </a:xfrm>
          <a:prstGeom prst="rect">
            <a:avLst/>
          </a:prstGeom>
          <a:solidFill>
            <a:srgbClr val="0425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r>
              <a:rPr lang="en-US" sz="3700" b="1" dirty="0">
                <a:latin typeface="Franklin Gothic Medium" panose="020B0603020102020204" pitchFamily="34" charset="0"/>
              </a:rPr>
              <a:t>	 Form 720-DS-ELECT</a:t>
            </a:r>
          </a:p>
        </p:txBody>
      </p:sp>
      <p:sp>
        <p:nvSpPr>
          <p:cNvPr id="6" name="Rectangle 5"/>
          <p:cNvSpPr/>
          <p:nvPr/>
        </p:nvSpPr>
        <p:spPr>
          <a:xfrm>
            <a:off x="0" y="6713624"/>
            <a:ext cx="12192000" cy="45720"/>
          </a:xfrm>
          <a:prstGeom prst="rect">
            <a:avLst/>
          </a:prstGeom>
          <a:solidFill>
            <a:srgbClr val="0E2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p:cNvGrpSpPr>
            <a:grpSpLocks noChangeAspect="1"/>
          </p:cNvGrpSpPr>
          <p:nvPr/>
        </p:nvGrpSpPr>
        <p:grpSpPr>
          <a:xfrm>
            <a:off x="9812132" y="6220610"/>
            <a:ext cx="2084948" cy="457200"/>
            <a:chOff x="4766776" y="6262420"/>
            <a:chExt cx="2414265" cy="527049"/>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10" name="Group 9"/>
            <p:cNvGrpSpPr/>
            <p:nvPr/>
          </p:nvGrpSpPr>
          <p:grpSpPr>
            <a:xfrm>
              <a:off x="6694938" y="6295182"/>
              <a:ext cx="486103" cy="480540"/>
              <a:chOff x="5869964" y="6290830"/>
              <a:chExt cx="506776" cy="500976"/>
            </a:xfrm>
          </p:grpSpPr>
          <p:sp>
            <p:nvSpPr>
              <p:cNvPr id="12" name="Oval 11"/>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256C"/>
                  </a:solidFill>
                </a:endParaRPr>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1" name="Straight Connector 10"/>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pic>
        <p:nvPicPr>
          <p:cNvPr id="5" name="Picture 4">
            <a:extLst>
              <a:ext uri="{FF2B5EF4-FFF2-40B4-BE49-F238E27FC236}">
                <a16:creationId xmlns:a16="http://schemas.microsoft.com/office/drawing/2014/main" id="{0AF9652D-954E-E45B-BA2A-7F8506210799}"/>
              </a:ext>
            </a:extLst>
          </p:cNvPr>
          <p:cNvPicPr>
            <a:picLocks noChangeAspect="1"/>
          </p:cNvPicPr>
          <p:nvPr/>
        </p:nvPicPr>
        <p:blipFill>
          <a:blip r:embed="rId5"/>
          <a:stretch>
            <a:fillRect/>
          </a:stretch>
        </p:blipFill>
        <p:spPr>
          <a:xfrm>
            <a:off x="5186035" y="1303068"/>
            <a:ext cx="4466071" cy="5297398"/>
          </a:xfrm>
          <a:prstGeom prst="rect">
            <a:avLst/>
          </a:prstGeom>
        </p:spPr>
      </p:pic>
    </p:spTree>
    <p:extLst>
      <p:ext uri="{BB962C8B-B14F-4D97-AF65-F5344CB8AC3E}">
        <p14:creationId xmlns:p14="http://schemas.microsoft.com/office/powerpoint/2010/main" val="9485814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60363"/>
            <a:ext cx="12192000" cy="1128609"/>
          </a:xfrm>
          <a:prstGeom prst="rect">
            <a:avLst/>
          </a:prstGeom>
          <a:solidFill>
            <a:srgbClr val="0425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r>
              <a:rPr lang="en-US" sz="3700" b="1" dirty="0">
                <a:latin typeface="Franklin Gothic Medium" panose="020B0603020102020204" pitchFamily="34" charset="0"/>
              </a:rPr>
              <a:t>	PTET Estimated Payments Required for 2024</a:t>
            </a:r>
          </a:p>
        </p:txBody>
      </p:sp>
      <p:sp>
        <p:nvSpPr>
          <p:cNvPr id="6" name="Rectangle 5"/>
          <p:cNvSpPr/>
          <p:nvPr/>
        </p:nvSpPr>
        <p:spPr>
          <a:xfrm>
            <a:off x="0" y="6713624"/>
            <a:ext cx="12192000" cy="45720"/>
          </a:xfrm>
          <a:prstGeom prst="rect">
            <a:avLst/>
          </a:prstGeom>
          <a:solidFill>
            <a:srgbClr val="0E2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p:cNvGrpSpPr>
            <a:grpSpLocks noChangeAspect="1"/>
          </p:cNvGrpSpPr>
          <p:nvPr/>
        </p:nvGrpSpPr>
        <p:grpSpPr>
          <a:xfrm>
            <a:off x="9812132" y="6220610"/>
            <a:ext cx="2084948" cy="457200"/>
            <a:chOff x="4766776" y="6262420"/>
            <a:chExt cx="2414265" cy="527049"/>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10" name="Group 9"/>
            <p:cNvGrpSpPr/>
            <p:nvPr/>
          </p:nvGrpSpPr>
          <p:grpSpPr>
            <a:xfrm>
              <a:off x="6694938" y="6295182"/>
              <a:ext cx="486103" cy="480540"/>
              <a:chOff x="5869964" y="6290830"/>
              <a:chExt cx="506776" cy="500976"/>
            </a:xfrm>
          </p:grpSpPr>
          <p:sp>
            <p:nvSpPr>
              <p:cNvPr id="12" name="Oval 11"/>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256C"/>
                  </a:solidFill>
                </a:endParaRPr>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1" name="Straight Connector 10"/>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sp>
        <p:nvSpPr>
          <p:cNvPr id="2" name="TextBox 1">
            <a:extLst>
              <a:ext uri="{FF2B5EF4-FFF2-40B4-BE49-F238E27FC236}">
                <a16:creationId xmlns:a16="http://schemas.microsoft.com/office/drawing/2014/main" id="{03AEDB20-D6EA-DECF-124F-FA4DFF4A26FD}"/>
              </a:ext>
            </a:extLst>
          </p:cNvPr>
          <p:cNvSpPr txBox="1"/>
          <p:nvPr/>
        </p:nvSpPr>
        <p:spPr>
          <a:xfrm>
            <a:off x="669851" y="1690577"/>
            <a:ext cx="10584730" cy="4524315"/>
          </a:xfrm>
          <a:prstGeom prst="rect">
            <a:avLst/>
          </a:prstGeom>
          <a:noFill/>
        </p:spPr>
        <p:txBody>
          <a:bodyPr wrap="square" rtlCol="0">
            <a:spAutoFit/>
          </a:bodyPr>
          <a:lstStyle/>
          <a:p>
            <a:r>
              <a:rPr lang="en-US" sz="3200" dirty="0">
                <a:latin typeface="Franklin Gothic Demi" panose="020B0703020102020204" pitchFamily="34" charset="0"/>
              </a:rPr>
              <a:t>For tax years beginning on or after January 1, 2024, an electing entity is required to make estimated payments.</a:t>
            </a:r>
          </a:p>
          <a:p>
            <a:endParaRPr lang="en-US" sz="3200" dirty="0">
              <a:latin typeface="Franklin Gothic Demi" panose="020B0703020102020204" pitchFamily="34" charset="0"/>
            </a:endParaRPr>
          </a:p>
          <a:p>
            <a:r>
              <a:rPr lang="en-US" sz="3200" dirty="0">
                <a:latin typeface="Franklin Gothic Demi" panose="020B0703020102020204" pitchFamily="34" charset="0"/>
              </a:rPr>
              <a:t>Form PTET-P has been created to allow an electing entity to calculate the penalty due on the underpayment of estimated taxes for PTET.</a:t>
            </a:r>
          </a:p>
          <a:p>
            <a:endParaRPr lang="en-US" sz="3200" dirty="0">
              <a:latin typeface="Franklin Gothic Demi" panose="020B0703020102020204" pitchFamily="34" charset="0"/>
            </a:endParaRPr>
          </a:p>
          <a:p>
            <a:r>
              <a:rPr lang="en-US" sz="3200" dirty="0">
                <a:latin typeface="Franklin Gothic Demi" panose="020B0703020102020204" pitchFamily="34" charset="0"/>
              </a:rPr>
              <a:t>Statute Reference: KRS 141.209</a:t>
            </a:r>
          </a:p>
          <a:p>
            <a:endParaRPr lang="en-US" sz="3200" dirty="0">
              <a:latin typeface="Franklin Gothic Demi" panose="020B0703020102020204" pitchFamily="34" charset="0"/>
            </a:endParaRPr>
          </a:p>
        </p:txBody>
      </p:sp>
    </p:spTree>
    <p:extLst>
      <p:ext uri="{BB962C8B-B14F-4D97-AF65-F5344CB8AC3E}">
        <p14:creationId xmlns:p14="http://schemas.microsoft.com/office/powerpoint/2010/main" val="24923260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60363"/>
            <a:ext cx="12192000" cy="1128609"/>
          </a:xfrm>
          <a:prstGeom prst="rect">
            <a:avLst/>
          </a:prstGeom>
          <a:solidFill>
            <a:srgbClr val="0425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r>
              <a:rPr lang="en-US" sz="3700" b="1" dirty="0">
                <a:latin typeface="Franklin Gothic Medium" panose="020B0603020102020204" pitchFamily="34" charset="0"/>
              </a:rPr>
              <a:t>	Form PTET-P Pass-Through Entity Underpayment Penalty</a:t>
            </a:r>
          </a:p>
        </p:txBody>
      </p:sp>
      <p:sp>
        <p:nvSpPr>
          <p:cNvPr id="6" name="Rectangle 5"/>
          <p:cNvSpPr/>
          <p:nvPr/>
        </p:nvSpPr>
        <p:spPr>
          <a:xfrm>
            <a:off x="0" y="6713624"/>
            <a:ext cx="12192000" cy="45720"/>
          </a:xfrm>
          <a:prstGeom prst="rect">
            <a:avLst/>
          </a:prstGeom>
          <a:solidFill>
            <a:srgbClr val="0E2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p:cNvGrpSpPr>
            <a:grpSpLocks noChangeAspect="1"/>
          </p:cNvGrpSpPr>
          <p:nvPr/>
        </p:nvGrpSpPr>
        <p:grpSpPr>
          <a:xfrm>
            <a:off x="9812132" y="6220610"/>
            <a:ext cx="2084948" cy="457200"/>
            <a:chOff x="4766776" y="6262420"/>
            <a:chExt cx="2414265" cy="527049"/>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10" name="Group 9"/>
            <p:cNvGrpSpPr/>
            <p:nvPr/>
          </p:nvGrpSpPr>
          <p:grpSpPr>
            <a:xfrm>
              <a:off x="6694938" y="6295182"/>
              <a:ext cx="486103" cy="480540"/>
              <a:chOff x="5869964" y="6290830"/>
              <a:chExt cx="506776" cy="500976"/>
            </a:xfrm>
          </p:grpSpPr>
          <p:sp>
            <p:nvSpPr>
              <p:cNvPr id="12" name="Oval 11"/>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256C"/>
                  </a:solidFill>
                </a:endParaRPr>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1" name="Straight Connector 10"/>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pic>
        <p:nvPicPr>
          <p:cNvPr id="7" name="Picture 6">
            <a:extLst>
              <a:ext uri="{FF2B5EF4-FFF2-40B4-BE49-F238E27FC236}">
                <a16:creationId xmlns:a16="http://schemas.microsoft.com/office/drawing/2014/main" id="{66AAE37B-C42B-0990-0324-45A99F161EAF}"/>
              </a:ext>
            </a:extLst>
          </p:cNvPr>
          <p:cNvPicPr>
            <a:picLocks noChangeAspect="1"/>
          </p:cNvPicPr>
          <p:nvPr/>
        </p:nvPicPr>
        <p:blipFill>
          <a:blip r:embed="rId5"/>
          <a:stretch>
            <a:fillRect/>
          </a:stretch>
        </p:blipFill>
        <p:spPr>
          <a:xfrm>
            <a:off x="308851" y="1336711"/>
            <a:ext cx="4642547" cy="5245782"/>
          </a:xfrm>
          <a:prstGeom prst="rect">
            <a:avLst/>
          </a:prstGeom>
        </p:spPr>
      </p:pic>
      <p:pic>
        <p:nvPicPr>
          <p:cNvPr id="15" name="Picture 14">
            <a:extLst>
              <a:ext uri="{FF2B5EF4-FFF2-40B4-BE49-F238E27FC236}">
                <a16:creationId xmlns:a16="http://schemas.microsoft.com/office/drawing/2014/main" id="{30401141-4EFA-F47D-0E43-45F02C1CE663}"/>
              </a:ext>
            </a:extLst>
          </p:cNvPr>
          <p:cNvPicPr>
            <a:picLocks noChangeAspect="1"/>
          </p:cNvPicPr>
          <p:nvPr/>
        </p:nvPicPr>
        <p:blipFill>
          <a:blip r:embed="rId6"/>
          <a:stretch>
            <a:fillRect/>
          </a:stretch>
        </p:blipFill>
        <p:spPr>
          <a:xfrm>
            <a:off x="5027542" y="1288972"/>
            <a:ext cx="4605543" cy="5388838"/>
          </a:xfrm>
          <a:prstGeom prst="rect">
            <a:avLst/>
          </a:prstGeom>
        </p:spPr>
      </p:pic>
    </p:spTree>
    <p:extLst>
      <p:ext uri="{BB962C8B-B14F-4D97-AF65-F5344CB8AC3E}">
        <p14:creationId xmlns:p14="http://schemas.microsoft.com/office/powerpoint/2010/main" val="9529412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2683035"/>
            <a:ext cx="12192000" cy="1251291"/>
          </a:xfrm>
          <a:prstGeom prst="rect">
            <a:avLst/>
          </a:prstGeom>
          <a:solidFill>
            <a:srgbClr val="396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1192727"/>
            <a:ext cx="12192000" cy="1333894"/>
          </a:xfrm>
          <a:prstGeom prst="rect">
            <a:avLst/>
          </a:prstGeom>
          <a:solidFill>
            <a:srgbClr val="2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2656247" y="1071485"/>
            <a:ext cx="9537009" cy="1325086"/>
          </a:xfrm>
        </p:spPr>
        <p:txBody>
          <a:bodyPr>
            <a:normAutofit/>
          </a:bodyPr>
          <a:lstStyle/>
          <a:p>
            <a:pPr algn="l"/>
            <a:r>
              <a:rPr lang="en-US" sz="6800" cap="small" spc="300" dirty="0">
                <a:solidFill>
                  <a:schemeClr val="bg1"/>
                </a:solidFill>
                <a:latin typeface="Franklin Gothic Demi" panose="020B0703020102020204" pitchFamily="34" charset="0"/>
              </a:rPr>
              <a:t>Individual Income Tax</a:t>
            </a:r>
          </a:p>
        </p:txBody>
      </p:sp>
      <p:sp>
        <p:nvSpPr>
          <p:cNvPr id="3" name="Subtitle 2"/>
          <p:cNvSpPr>
            <a:spLocks noGrp="1"/>
          </p:cNvSpPr>
          <p:nvPr>
            <p:ph type="subTitle" idx="1"/>
          </p:nvPr>
        </p:nvSpPr>
        <p:spPr>
          <a:xfrm>
            <a:off x="2702325" y="3046319"/>
            <a:ext cx="9361338" cy="716094"/>
          </a:xfrm>
        </p:spPr>
        <p:txBody>
          <a:bodyPr>
            <a:normAutofit/>
          </a:bodyPr>
          <a:lstStyle/>
          <a:p>
            <a:pPr algn="l">
              <a:lnSpc>
                <a:spcPct val="70000"/>
              </a:lnSpc>
            </a:pPr>
            <a:r>
              <a:rPr lang="en-US" sz="4400" dirty="0">
                <a:solidFill>
                  <a:schemeClr val="bg1"/>
                </a:solidFill>
                <a:latin typeface="Franklin Gothic Demi" panose="020B0703020102020204" pitchFamily="34" charset="0"/>
              </a:rPr>
              <a:t>2024 Updates</a:t>
            </a:r>
          </a:p>
        </p:txBody>
      </p:sp>
      <p:sp>
        <p:nvSpPr>
          <p:cNvPr id="13" name="Rectangle 12"/>
          <p:cNvSpPr/>
          <p:nvPr/>
        </p:nvSpPr>
        <p:spPr>
          <a:xfrm>
            <a:off x="0" y="6617368"/>
            <a:ext cx="12192000" cy="104264"/>
          </a:xfrm>
          <a:prstGeom prst="rect">
            <a:avLst/>
          </a:prstGeom>
          <a:solidFill>
            <a:srgbClr val="2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p:cNvSpPr txBox="1"/>
          <p:nvPr/>
        </p:nvSpPr>
        <p:spPr>
          <a:xfrm>
            <a:off x="1" y="6136108"/>
            <a:ext cx="12192000" cy="369332"/>
          </a:xfrm>
          <a:prstGeom prst="rect">
            <a:avLst/>
          </a:prstGeom>
          <a:noFill/>
        </p:spPr>
        <p:txBody>
          <a:bodyPr wrap="square" rtlCol="0">
            <a:spAutoFit/>
          </a:bodyPr>
          <a:lstStyle/>
          <a:p>
            <a:pPr algn="ctr"/>
            <a:r>
              <a:rPr lang="en-US" dirty="0">
                <a:latin typeface="Franklin Gothic Demi" panose="020B0703020102020204" pitchFamily="34" charset="0"/>
              </a:rPr>
              <a:t>Kentucky Department of Revenue </a:t>
            </a:r>
            <a:r>
              <a:rPr lang="en-US" dirty="0">
                <a:latin typeface="Franklin Gothic Demi" panose="020B0703020102020204" pitchFamily="34" charset="0"/>
                <a:sym typeface="Wingdings" panose="05000000000000000000" pitchFamily="2" charset="2"/>
              </a:rPr>
              <a:t> 501 High Street  Frankfort, KY 40601  (502) 564-4581</a:t>
            </a:r>
            <a:endParaRPr lang="en-US" dirty="0">
              <a:latin typeface="Franklin Gothic Demi" panose="020B0703020102020204" pitchFamily="34" charset="0"/>
            </a:endParaRPr>
          </a:p>
        </p:txBody>
      </p:sp>
      <p:sp>
        <p:nvSpPr>
          <p:cNvPr id="15" name="Rectangle 14"/>
          <p:cNvSpPr/>
          <p:nvPr/>
        </p:nvSpPr>
        <p:spPr>
          <a:xfrm>
            <a:off x="0" y="6521373"/>
            <a:ext cx="12192000" cy="54864"/>
          </a:xfrm>
          <a:prstGeom prst="rect">
            <a:avLst/>
          </a:prstGeom>
          <a:solidFill>
            <a:srgbClr val="396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32811" y="5094745"/>
            <a:ext cx="3123947" cy="959328"/>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1063" y="1528542"/>
            <a:ext cx="2127947" cy="2127947"/>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9860356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1470" y="1696719"/>
            <a:ext cx="11860529" cy="5002809"/>
          </a:xfrm>
        </p:spPr>
        <p:txBody>
          <a:bodyPr>
            <a:normAutofit/>
          </a:bodyPr>
          <a:lstStyle/>
          <a:p>
            <a:pPr marL="0" indent="0">
              <a:buNone/>
            </a:pPr>
            <a:r>
              <a:rPr lang="en-US" sz="3200" dirty="0">
                <a:latin typeface="Franklin Gothic Demi" panose="020B0703020102020204" pitchFamily="34" charset="0"/>
              </a:rPr>
              <a:t>HB 8</a:t>
            </a:r>
          </a:p>
          <a:p>
            <a:pPr lvl="1"/>
            <a:r>
              <a:rPr lang="en-US" sz="2800" dirty="0">
                <a:latin typeface="Franklin Gothic Demi" panose="020B0703020102020204" pitchFamily="34" charset="0"/>
              </a:rPr>
              <a:t>Updated IRC conformity date to December 31, 2023, for tax years beginning on or after January 1, 2024</a:t>
            </a:r>
          </a:p>
          <a:p>
            <a:pPr lvl="1"/>
            <a:endParaRPr lang="en-US" sz="2800" dirty="0">
              <a:latin typeface="Franklin Gothic Demi" panose="020B0703020102020204" pitchFamily="34" charset="0"/>
            </a:endParaRPr>
          </a:p>
          <a:p>
            <a:pPr lvl="1"/>
            <a:r>
              <a:rPr lang="en-US" sz="2800" dirty="0">
                <a:latin typeface="Franklin Gothic Demi" panose="020B0703020102020204" pitchFamily="34" charset="0"/>
              </a:rPr>
              <a:t>KRS 141.020 extended the provision for taxable years beginning on or after January 1, 2021, but before January 1, 2027, for a disaster response employee and disaster response business as defined in KRS 141.010.</a:t>
            </a:r>
          </a:p>
          <a:p>
            <a:pPr marL="457200" lvl="1" indent="0">
              <a:buNone/>
            </a:pPr>
            <a:endParaRPr lang="en-US" sz="2800" dirty="0">
              <a:latin typeface="Franklin Gothic Demi" panose="020B0703020102020204" pitchFamily="34" charset="0"/>
            </a:endParaRPr>
          </a:p>
          <a:p>
            <a:pPr lvl="1"/>
            <a:r>
              <a:rPr lang="en-US" sz="2800" dirty="0">
                <a:latin typeface="Franklin Gothic Demi" panose="020B0703020102020204" pitchFamily="34" charset="0"/>
              </a:rPr>
              <a:t>Broadband Tax Credit created under KRS 141.391</a:t>
            </a:r>
          </a:p>
          <a:p>
            <a:pPr lvl="1"/>
            <a:endParaRPr lang="en-US" sz="3200" dirty="0">
              <a:latin typeface="Franklin Gothic Demi" panose="020B0703020102020204" pitchFamily="34" charset="0"/>
            </a:endParaRPr>
          </a:p>
          <a:p>
            <a:pPr lvl="1"/>
            <a:endParaRPr lang="en-US" sz="3200" dirty="0">
              <a:latin typeface="Franklin Gothic Demi" panose="020B0703020102020204" pitchFamily="34" charset="0"/>
            </a:endParaRPr>
          </a:p>
          <a:p>
            <a:pPr lvl="1"/>
            <a:endParaRPr lang="en-US" sz="3200" dirty="0">
              <a:latin typeface="Franklin Gothic Demi" panose="020B0703020102020204" pitchFamily="34" charset="0"/>
            </a:endParaRPr>
          </a:p>
        </p:txBody>
      </p:sp>
      <p:sp>
        <p:nvSpPr>
          <p:cNvPr id="4" name="Title 3"/>
          <p:cNvSpPr>
            <a:spLocks noGrp="1"/>
          </p:cNvSpPr>
          <p:nvPr>
            <p:ph type="title"/>
          </p:nvPr>
        </p:nvSpPr>
        <p:spPr>
          <a:xfrm>
            <a:off x="0" y="160363"/>
            <a:ext cx="12192000" cy="1128609"/>
          </a:xfrm>
          <a:prstGeom prst="rect">
            <a:avLst/>
          </a:prstGeom>
          <a:solidFill>
            <a:srgbClr val="0425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r>
              <a:rPr lang="en-US" sz="4400" b="1" dirty="0">
                <a:latin typeface="Franklin Gothic Medium" panose="020B0603020102020204" pitchFamily="34" charset="0"/>
              </a:rPr>
              <a:t>	</a:t>
            </a:r>
            <a:r>
              <a:rPr lang="en-US" b="1" dirty="0">
                <a:latin typeface="Franklin Gothic Medium" panose="020B0603020102020204" pitchFamily="34" charset="0"/>
              </a:rPr>
              <a:t> </a:t>
            </a:r>
            <a:r>
              <a:rPr lang="en-US" sz="3700" b="1" dirty="0">
                <a:latin typeface="Franklin Gothic Medium" panose="020B0603020102020204" pitchFamily="34" charset="0"/>
              </a:rPr>
              <a:t>Overview of the 2024 Legislative Session</a:t>
            </a:r>
            <a:endParaRPr lang="en-US" sz="3700" b="1" dirty="0"/>
          </a:p>
        </p:txBody>
      </p:sp>
      <p:sp>
        <p:nvSpPr>
          <p:cNvPr id="6" name="Rectangle 5"/>
          <p:cNvSpPr/>
          <p:nvPr/>
        </p:nvSpPr>
        <p:spPr>
          <a:xfrm>
            <a:off x="0" y="6713624"/>
            <a:ext cx="12192000" cy="45720"/>
          </a:xfrm>
          <a:prstGeom prst="rect">
            <a:avLst/>
          </a:prstGeom>
          <a:solidFill>
            <a:srgbClr val="0E2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p:cNvGrpSpPr>
            <a:grpSpLocks noChangeAspect="1"/>
          </p:cNvGrpSpPr>
          <p:nvPr/>
        </p:nvGrpSpPr>
        <p:grpSpPr>
          <a:xfrm>
            <a:off x="9812132" y="6220610"/>
            <a:ext cx="2084948" cy="457200"/>
            <a:chOff x="4766776" y="6262420"/>
            <a:chExt cx="2414265" cy="527049"/>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10" name="Group 9"/>
            <p:cNvGrpSpPr/>
            <p:nvPr/>
          </p:nvGrpSpPr>
          <p:grpSpPr>
            <a:xfrm>
              <a:off x="6694938" y="6295182"/>
              <a:ext cx="486103" cy="480540"/>
              <a:chOff x="5869964" y="6290830"/>
              <a:chExt cx="506776" cy="500976"/>
            </a:xfrm>
          </p:grpSpPr>
          <p:sp>
            <p:nvSpPr>
              <p:cNvPr id="12" name="Oval 11"/>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256C"/>
                  </a:solidFill>
                </a:endParaRPr>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1" name="Straight Connector 10"/>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3896784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203198"/>
            <a:ext cx="12192000" cy="1041830"/>
          </a:xfrm>
          <a:prstGeom prst="rect">
            <a:avLst/>
          </a:prstGeom>
          <a:solidFill>
            <a:srgbClr val="0E2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750570" y="276485"/>
            <a:ext cx="10896599" cy="759585"/>
          </a:xfrm>
        </p:spPr>
        <p:txBody>
          <a:bodyPr>
            <a:normAutofit/>
          </a:bodyPr>
          <a:lstStyle/>
          <a:p>
            <a:pPr algn="l"/>
            <a:r>
              <a:rPr lang="en-US" sz="3700" dirty="0">
                <a:solidFill>
                  <a:schemeClr val="bg1"/>
                </a:solidFill>
                <a:latin typeface="Franklin Gothic Demi" panose="020B0703020102020204" pitchFamily="34" charset="0"/>
              </a:rPr>
              <a:t>Individual Income Tax: Form Changes</a:t>
            </a:r>
          </a:p>
        </p:txBody>
      </p:sp>
      <p:sp>
        <p:nvSpPr>
          <p:cNvPr id="3" name="Subtitle 2"/>
          <p:cNvSpPr>
            <a:spLocks noGrp="1"/>
          </p:cNvSpPr>
          <p:nvPr>
            <p:ph type="subTitle" idx="1"/>
          </p:nvPr>
        </p:nvSpPr>
        <p:spPr>
          <a:xfrm>
            <a:off x="367507" y="1578902"/>
            <a:ext cx="11279662" cy="4800848"/>
          </a:xfrm>
        </p:spPr>
        <p:txBody>
          <a:bodyPr>
            <a:normAutofit lnSpcReduction="10000"/>
          </a:bodyPr>
          <a:lstStyle/>
          <a:p>
            <a:pPr algn="l"/>
            <a:r>
              <a:rPr lang="en-US" sz="3600" dirty="0">
                <a:latin typeface="Franklin Gothic Demi" panose="020B0703020102020204" pitchFamily="34" charset="0"/>
              </a:rPr>
              <a:t>All forms have been updated with year changes and any legislative threshold changes.</a:t>
            </a:r>
          </a:p>
          <a:p>
            <a:pPr marL="457200" indent="-457200" algn="l">
              <a:buFont typeface="Arial" panose="020B0604020202020204" pitchFamily="34" charset="0"/>
              <a:buChar char="•"/>
            </a:pPr>
            <a:endParaRPr lang="en-US" sz="3600" dirty="0">
              <a:latin typeface="Franklin Gothic Demi" panose="020B0703020102020204" pitchFamily="34" charset="0"/>
            </a:endParaRPr>
          </a:p>
          <a:p>
            <a:pPr marL="800100" lvl="1" indent="-342900" algn="l">
              <a:buFont typeface="Arial" panose="020B0604020202020204" pitchFamily="34" charset="0"/>
              <a:buChar char="•"/>
            </a:pPr>
            <a:r>
              <a:rPr lang="en-US" sz="2800" dirty="0">
                <a:latin typeface="Franklin Gothic Demi" panose="020B0703020102020204" pitchFamily="34" charset="0"/>
              </a:rPr>
              <a:t>2024 Standard Deduction: $3,160</a:t>
            </a:r>
          </a:p>
          <a:p>
            <a:pPr lvl="1" algn="l"/>
            <a:endParaRPr lang="en-US" sz="2800" dirty="0">
              <a:latin typeface="Franklin Gothic Demi" panose="020B0703020102020204" pitchFamily="34" charset="0"/>
            </a:endParaRPr>
          </a:p>
          <a:p>
            <a:pPr marL="800100" lvl="1" indent="-342900" algn="l">
              <a:buFont typeface="Arial" panose="020B0604020202020204" pitchFamily="34" charset="0"/>
              <a:buChar char="•"/>
            </a:pPr>
            <a:r>
              <a:rPr lang="en-US" sz="2800" dirty="0">
                <a:latin typeface="Franklin Gothic Demi" panose="020B0703020102020204" pitchFamily="34" charset="0"/>
              </a:rPr>
              <a:t>Individual Income Tax Rate for tax year 2024 is 4%</a:t>
            </a:r>
          </a:p>
          <a:p>
            <a:pPr lvl="1" algn="l"/>
            <a:endParaRPr lang="en-US" sz="2800" dirty="0">
              <a:latin typeface="Franklin Gothic Demi" panose="020B0703020102020204" pitchFamily="34" charset="0"/>
            </a:endParaRPr>
          </a:p>
          <a:p>
            <a:pPr marL="800100" lvl="1" indent="-342900" algn="l">
              <a:buFont typeface="Arial" panose="020B0604020202020204" pitchFamily="34" charset="0"/>
              <a:buChar char="•"/>
            </a:pPr>
            <a:r>
              <a:rPr lang="en-US" sz="2800" dirty="0">
                <a:latin typeface="Franklin Gothic Demi" panose="020B0703020102020204" pitchFamily="34" charset="0"/>
              </a:rPr>
              <a:t>Schedule ITC – added Worksheet INV for the inventory tax credit and updated Family Size Tax Credit Table</a:t>
            </a:r>
          </a:p>
          <a:p>
            <a:pPr lvl="1" algn="l"/>
            <a:endParaRPr lang="en-US" sz="2800" dirty="0">
              <a:latin typeface="Franklin Gothic Demi" panose="020B0703020102020204" pitchFamily="34" charset="0"/>
            </a:endParaRPr>
          </a:p>
          <a:p>
            <a:pPr marL="800100" lvl="1" indent="-342900" algn="l">
              <a:buFont typeface="Arial" panose="020B0604020202020204" pitchFamily="34" charset="0"/>
              <a:buChar char="•"/>
            </a:pPr>
            <a:r>
              <a:rPr lang="en-US" sz="2800" dirty="0">
                <a:latin typeface="Franklin Gothic Demi" panose="020B0703020102020204" pitchFamily="34" charset="0"/>
              </a:rPr>
              <a:t>Form 741 –attach Schedule ITC when necessary</a:t>
            </a:r>
            <a:endParaRPr lang="en-US" sz="2400" dirty="0">
              <a:latin typeface="Franklin Gothic Demi" panose="020B0703020102020204" pitchFamily="34" charset="0"/>
            </a:endParaRPr>
          </a:p>
          <a:p>
            <a:pPr marL="800100" lvl="1" indent="-342900" algn="l">
              <a:buFont typeface="Arial" panose="020B0604020202020204" pitchFamily="34" charset="0"/>
              <a:buChar char="•"/>
            </a:pPr>
            <a:endParaRPr lang="en-US" sz="2800" dirty="0">
              <a:latin typeface="Franklin Gothic Demi" panose="020B0703020102020204" pitchFamily="34" charset="0"/>
            </a:endParaRPr>
          </a:p>
        </p:txBody>
      </p:sp>
      <p:sp>
        <p:nvSpPr>
          <p:cNvPr id="13" name="Rectangle 12"/>
          <p:cNvSpPr/>
          <p:nvPr/>
        </p:nvSpPr>
        <p:spPr>
          <a:xfrm>
            <a:off x="0" y="6713624"/>
            <a:ext cx="12192000" cy="45720"/>
          </a:xfrm>
          <a:prstGeom prst="rect">
            <a:avLst/>
          </a:prstGeom>
          <a:solidFill>
            <a:srgbClr val="0E2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
          <p:cNvGrpSpPr>
            <a:grpSpLocks noChangeAspect="1"/>
          </p:cNvGrpSpPr>
          <p:nvPr/>
        </p:nvGrpSpPr>
        <p:grpSpPr>
          <a:xfrm>
            <a:off x="9812132" y="6220610"/>
            <a:ext cx="2084948" cy="457200"/>
            <a:chOff x="4766776" y="6262420"/>
            <a:chExt cx="2414265" cy="527049"/>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9" name="Group 8"/>
            <p:cNvGrpSpPr/>
            <p:nvPr/>
          </p:nvGrpSpPr>
          <p:grpSpPr>
            <a:xfrm>
              <a:off x="6694938" y="6295182"/>
              <a:ext cx="486103" cy="480540"/>
              <a:chOff x="5869964" y="6290830"/>
              <a:chExt cx="506776" cy="500976"/>
            </a:xfrm>
          </p:grpSpPr>
          <p:sp>
            <p:nvSpPr>
              <p:cNvPr id="12" name="Oval 11"/>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256C"/>
                  </a:solidFill>
                </a:endParaRPr>
              </a:p>
            </p:txBody>
          </p:sp>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1" name="Straight Connector 10"/>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8414683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203198"/>
            <a:ext cx="12192000" cy="1041830"/>
          </a:xfrm>
          <a:prstGeom prst="rect">
            <a:avLst/>
          </a:prstGeom>
          <a:solidFill>
            <a:srgbClr val="0E2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47700" y="259614"/>
            <a:ext cx="10896599" cy="759585"/>
          </a:xfrm>
        </p:spPr>
        <p:txBody>
          <a:bodyPr>
            <a:normAutofit/>
          </a:bodyPr>
          <a:lstStyle/>
          <a:p>
            <a:pPr algn="l"/>
            <a:r>
              <a:rPr lang="en-US" sz="3700" dirty="0">
                <a:solidFill>
                  <a:schemeClr val="bg1"/>
                </a:solidFill>
                <a:latin typeface="Franklin Gothic Demi" panose="020B0703020102020204" pitchFamily="34" charset="0"/>
              </a:rPr>
              <a:t>Schedule ITC: Worksheet INV</a:t>
            </a:r>
          </a:p>
        </p:txBody>
      </p:sp>
      <p:sp>
        <p:nvSpPr>
          <p:cNvPr id="13" name="Rectangle 12"/>
          <p:cNvSpPr/>
          <p:nvPr/>
        </p:nvSpPr>
        <p:spPr>
          <a:xfrm>
            <a:off x="0" y="6713624"/>
            <a:ext cx="12192000" cy="45720"/>
          </a:xfrm>
          <a:prstGeom prst="rect">
            <a:avLst/>
          </a:prstGeom>
          <a:solidFill>
            <a:srgbClr val="0E2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
          <p:cNvGrpSpPr>
            <a:grpSpLocks noChangeAspect="1"/>
          </p:cNvGrpSpPr>
          <p:nvPr/>
        </p:nvGrpSpPr>
        <p:grpSpPr>
          <a:xfrm>
            <a:off x="9812132" y="6220610"/>
            <a:ext cx="2084948" cy="457200"/>
            <a:chOff x="4766776" y="6262420"/>
            <a:chExt cx="2414265" cy="527049"/>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9" name="Group 8"/>
            <p:cNvGrpSpPr/>
            <p:nvPr/>
          </p:nvGrpSpPr>
          <p:grpSpPr>
            <a:xfrm>
              <a:off x="6694938" y="6295182"/>
              <a:ext cx="486103" cy="480540"/>
              <a:chOff x="5869964" y="6290830"/>
              <a:chExt cx="506776" cy="500976"/>
            </a:xfrm>
          </p:grpSpPr>
          <p:sp>
            <p:nvSpPr>
              <p:cNvPr id="12" name="Oval 11"/>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256C"/>
                  </a:solidFill>
                </a:endParaRPr>
              </a:p>
            </p:txBody>
          </p:sp>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1" name="Straight Connector 10"/>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pic>
        <p:nvPicPr>
          <p:cNvPr id="15" name="Picture 14">
            <a:extLst>
              <a:ext uri="{FF2B5EF4-FFF2-40B4-BE49-F238E27FC236}">
                <a16:creationId xmlns:a16="http://schemas.microsoft.com/office/drawing/2014/main" id="{713D95F3-5C0A-4493-856A-8031CA9BCC6A}"/>
              </a:ext>
            </a:extLst>
          </p:cNvPr>
          <p:cNvPicPr>
            <a:picLocks noChangeAspect="1"/>
          </p:cNvPicPr>
          <p:nvPr/>
        </p:nvPicPr>
        <p:blipFill>
          <a:blip r:embed="rId5"/>
          <a:stretch>
            <a:fillRect/>
          </a:stretch>
        </p:blipFill>
        <p:spPr>
          <a:xfrm>
            <a:off x="385892" y="1410747"/>
            <a:ext cx="10788243" cy="4545186"/>
          </a:xfrm>
          <a:prstGeom prst="rect">
            <a:avLst/>
          </a:prstGeom>
        </p:spPr>
      </p:pic>
      <p:pic>
        <p:nvPicPr>
          <p:cNvPr id="4" name="Picture 3">
            <a:extLst>
              <a:ext uri="{FF2B5EF4-FFF2-40B4-BE49-F238E27FC236}">
                <a16:creationId xmlns:a16="http://schemas.microsoft.com/office/drawing/2014/main" id="{87531D9F-FCA8-B38B-EE42-A061FCA336B4}"/>
              </a:ext>
            </a:extLst>
          </p:cNvPr>
          <p:cNvPicPr>
            <a:picLocks noChangeAspect="1"/>
          </p:cNvPicPr>
          <p:nvPr/>
        </p:nvPicPr>
        <p:blipFill>
          <a:blip r:embed="rId6"/>
          <a:stretch>
            <a:fillRect/>
          </a:stretch>
        </p:blipFill>
        <p:spPr>
          <a:xfrm>
            <a:off x="6261511" y="3287399"/>
            <a:ext cx="5611691" cy="1383854"/>
          </a:xfrm>
          <a:prstGeom prst="rect">
            <a:avLst/>
          </a:prstGeom>
        </p:spPr>
      </p:pic>
    </p:spTree>
    <p:extLst>
      <p:ext uri="{BB962C8B-B14F-4D97-AF65-F5344CB8AC3E}">
        <p14:creationId xmlns:p14="http://schemas.microsoft.com/office/powerpoint/2010/main" val="9134356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203198"/>
            <a:ext cx="12192000" cy="1041830"/>
          </a:xfrm>
          <a:prstGeom prst="rect">
            <a:avLst/>
          </a:prstGeom>
          <a:solidFill>
            <a:srgbClr val="0E2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47700" y="248555"/>
            <a:ext cx="10896599" cy="759585"/>
          </a:xfrm>
        </p:spPr>
        <p:txBody>
          <a:bodyPr>
            <a:normAutofit/>
          </a:bodyPr>
          <a:lstStyle/>
          <a:p>
            <a:pPr algn="l"/>
            <a:r>
              <a:rPr lang="en-US" sz="3700" dirty="0">
                <a:solidFill>
                  <a:schemeClr val="bg1"/>
                </a:solidFill>
                <a:latin typeface="Franklin Gothic Demi" panose="020B0703020102020204" pitchFamily="34" charset="0"/>
              </a:rPr>
              <a:t>Form 741 – Schedule ITC</a:t>
            </a:r>
          </a:p>
        </p:txBody>
      </p:sp>
      <p:sp>
        <p:nvSpPr>
          <p:cNvPr id="13" name="Rectangle 12"/>
          <p:cNvSpPr/>
          <p:nvPr/>
        </p:nvSpPr>
        <p:spPr>
          <a:xfrm>
            <a:off x="0" y="6713624"/>
            <a:ext cx="12192000" cy="45720"/>
          </a:xfrm>
          <a:prstGeom prst="rect">
            <a:avLst/>
          </a:prstGeom>
          <a:solidFill>
            <a:srgbClr val="0E2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
          <p:cNvGrpSpPr>
            <a:grpSpLocks noChangeAspect="1"/>
          </p:cNvGrpSpPr>
          <p:nvPr/>
        </p:nvGrpSpPr>
        <p:grpSpPr>
          <a:xfrm>
            <a:off x="9812132" y="6220610"/>
            <a:ext cx="2084948" cy="457200"/>
            <a:chOff x="4766776" y="6262420"/>
            <a:chExt cx="2414265" cy="527049"/>
          </a:xfrm>
        </p:grpSpPr>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9" name="Group 8"/>
            <p:cNvGrpSpPr/>
            <p:nvPr/>
          </p:nvGrpSpPr>
          <p:grpSpPr>
            <a:xfrm>
              <a:off x="6694938" y="6295182"/>
              <a:ext cx="486103" cy="480540"/>
              <a:chOff x="5869964" y="6290830"/>
              <a:chExt cx="506776" cy="500976"/>
            </a:xfrm>
          </p:grpSpPr>
          <p:sp>
            <p:nvSpPr>
              <p:cNvPr id="12" name="Oval 11"/>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256C"/>
                  </a:solidFill>
                </a:endParaRPr>
              </a:p>
            </p:txBody>
          </p:sp>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1" name="Straight Connector 10"/>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sp>
        <p:nvSpPr>
          <p:cNvPr id="3" name="Subtitle 2">
            <a:extLst>
              <a:ext uri="{FF2B5EF4-FFF2-40B4-BE49-F238E27FC236}">
                <a16:creationId xmlns:a16="http://schemas.microsoft.com/office/drawing/2014/main" id="{FF2EE4D3-64C3-2121-C01E-501F61A54AE1}"/>
              </a:ext>
            </a:extLst>
          </p:cNvPr>
          <p:cNvSpPr txBox="1">
            <a:spLocks/>
          </p:cNvSpPr>
          <p:nvPr/>
        </p:nvSpPr>
        <p:spPr>
          <a:xfrm>
            <a:off x="401063" y="1578902"/>
            <a:ext cx="11000394" cy="480084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l">
              <a:buFont typeface="Arial" panose="020B0604020202020204" pitchFamily="34" charset="0"/>
              <a:buChar char="•"/>
            </a:pPr>
            <a:r>
              <a:rPr lang="en-US" sz="3600" dirty="0">
                <a:latin typeface="Franklin Gothic Demi" panose="020B0703020102020204" pitchFamily="34" charset="0"/>
              </a:rPr>
              <a:t>Nonrefundable credits claimed on the Fiduciary return should be included on Schedule ITC and attached to Form 741.</a:t>
            </a:r>
          </a:p>
          <a:p>
            <a:pPr marL="457200" indent="-457200" algn="l">
              <a:buFont typeface="Arial" panose="020B0604020202020204" pitchFamily="34" charset="0"/>
              <a:buChar char="•"/>
            </a:pPr>
            <a:endParaRPr lang="en-US" sz="3600" dirty="0">
              <a:latin typeface="Franklin Gothic Demi" panose="020B0703020102020204" pitchFamily="34" charset="0"/>
            </a:endParaRPr>
          </a:p>
          <a:p>
            <a:pPr marL="457200" indent="-457200" algn="l">
              <a:buFont typeface="Arial" panose="020B0604020202020204" pitchFamily="34" charset="0"/>
              <a:buChar char="•"/>
            </a:pPr>
            <a:r>
              <a:rPr lang="en-US" sz="3600" dirty="0">
                <a:latin typeface="Franklin Gothic Demi" panose="020B0703020102020204" pitchFamily="34" charset="0"/>
              </a:rPr>
              <a:t>Language on Form 741 and Schedule ITC has been updated to clarify the need to enclose Schedule ITC when necessary.</a:t>
            </a:r>
            <a:endParaRPr lang="en-US" sz="2400" dirty="0">
              <a:latin typeface="Franklin Gothic Demi" panose="020B0703020102020204" pitchFamily="34" charset="0"/>
            </a:endParaRPr>
          </a:p>
          <a:p>
            <a:pPr marL="1714500" lvl="3" indent="-342900" algn="l">
              <a:buFont typeface="Arial" panose="020B0604020202020204" pitchFamily="34" charset="0"/>
              <a:buChar char="•"/>
            </a:pPr>
            <a:endParaRPr lang="en-US" sz="2400" dirty="0">
              <a:latin typeface="Franklin Gothic Demi" panose="020B0703020102020204" pitchFamily="34" charset="0"/>
            </a:endParaRPr>
          </a:p>
          <a:p>
            <a:pPr marL="1714500" lvl="3" indent="-342900" algn="l">
              <a:buFont typeface="Arial" panose="020B0604020202020204" pitchFamily="34" charset="0"/>
              <a:buChar char="•"/>
            </a:pPr>
            <a:endParaRPr lang="en-US" sz="2400" dirty="0">
              <a:latin typeface="Franklin Gothic Demi" panose="020B0703020102020204" pitchFamily="34" charset="0"/>
            </a:endParaRPr>
          </a:p>
          <a:p>
            <a:pPr marL="800100" lvl="1" indent="-342900" algn="l">
              <a:buFont typeface="Arial" panose="020B0604020202020204" pitchFamily="34" charset="0"/>
              <a:buChar char="•"/>
            </a:pPr>
            <a:endParaRPr lang="en-US" sz="2800" dirty="0">
              <a:latin typeface="Franklin Gothic Demi" panose="020B0703020102020204" pitchFamily="34" charset="0"/>
            </a:endParaRPr>
          </a:p>
        </p:txBody>
      </p:sp>
    </p:spTree>
    <p:extLst>
      <p:ext uri="{BB962C8B-B14F-4D97-AF65-F5344CB8AC3E}">
        <p14:creationId xmlns:p14="http://schemas.microsoft.com/office/powerpoint/2010/main" val="2145856353"/>
      </p:ext>
    </p:extLst>
  </p:cSld>
  <p:clrMapOvr>
    <a:masterClrMapping/>
  </p:clrMapOvr>
  <p:extLst>
    <p:ext uri="{6950BFC3-D8DA-4A85-94F7-54DA5524770B}">
      <p188:commentRel xmlns:p188="http://schemas.microsoft.com/office/powerpoint/2018/8/main" r:id="rId3"/>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53711" y="1635164"/>
            <a:ext cx="6161793" cy="4954822"/>
          </a:xfrm>
        </p:spPr>
        <p:txBody>
          <a:bodyPr>
            <a:normAutofit fontScale="92500" lnSpcReduction="20000"/>
          </a:bodyPr>
          <a:lstStyle/>
          <a:p>
            <a:pPr marL="0" indent="0">
              <a:buNone/>
            </a:pPr>
            <a:r>
              <a:rPr lang="en-US" sz="3600" b="1" dirty="0">
                <a:solidFill>
                  <a:schemeClr val="accent1">
                    <a:lumMod val="50000"/>
                  </a:schemeClr>
                </a:solidFill>
                <a:effectLst>
                  <a:outerShdw blurRad="38100" dist="38100" dir="2700000" algn="tl">
                    <a:srgbClr val="000000">
                      <a:alpha val="43137"/>
                    </a:srgbClr>
                  </a:outerShdw>
                </a:effectLst>
                <a:latin typeface="Franklin Gothic Medium" panose="020B0603020102020204" pitchFamily="34" charset="0"/>
              </a:rPr>
              <a:t>Jordan Moseley</a:t>
            </a:r>
            <a:r>
              <a:rPr lang="en-US" dirty="0">
                <a:latin typeface="Franklin Gothic Medium" panose="020B0603020102020204" pitchFamily="34" charset="0"/>
              </a:rPr>
              <a:t>	</a:t>
            </a:r>
          </a:p>
          <a:p>
            <a:pPr marL="0" indent="0">
              <a:buNone/>
            </a:pPr>
            <a:r>
              <a:rPr lang="en-US" dirty="0">
                <a:latin typeface="Franklin Gothic Medium" panose="020B0603020102020204" pitchFamily="34" charset="0"/>
              </a:rPr>
              <a:t>Policy/Research Consultant </a:t>
            </a:r>
          </a:p>
          <a:p>
            <a:pPr marL="0" indent="0">
              <a:buNone/>
            </a:pPr>
            <a:r>
              <a:rPr lang="en-US" dirty="0">
                <a:latin typeface="Franklin Gothic Medium" panose="020B0603020102020204" pitchFamily="34" charset="0"/>
              </a:rPr>
              <a:t>Division of Corporation Income Tax</a:t>
            </a:r>
          </a:p>
          <a:p>
            <a:pPr marL="0" indent="0">
              <a:buNone/>
            </a:pPr>
            <a:endParaRPr lang="en-US" dirty="0">
              <a:latin typeface="Franklin Gothic Medium" panose="020B0603020102020204" pitchFamily="34" charset="0"/>
            </a:endParaRPr>
          </a:p>
          <a:p>
            <a:pPr marL="0" indent="0">
              <a:buNone/>
            </a:pPr>
            <a:r>
              <a:rPr lang="en-US" sz="3600" b="1" dirty="0">
                <a:solidFill>
                  <a:srgbClr val="0E266E"/>
                </a:solidFill>
                <a:effectLst>
                  <a:outerShdw blurRad="38100" dist="38100" dir="2700000" algn="tl">
                    <a:srgbClr val="000000">
                      <a:alpha val="43137"/>
                    </a:srgbClr>
                  </a:outerShdw>
                </a:effectLst>
                <a:latin typeface="Franklin Gothic Medium" panose="020B0603020102020204" pitchFamily="34" charset="0"/>
              </a:rPr>
              <a:t>Jessica Martin	</a:t>
            </a:r>
            <a:r>
              <a:rPr lang="en-US" sz="3200" dirty="0">
                <a:solidFill>
                  <a:srgbClr val="0E266E"/>
                </a:solidFill>
                <a:latin typeface="Franklin Gothic Medium" panose="020B0603020102020204" pitchFamily="34" charset="0"/>
              </a:rPr>
              <a:t>		</a:t>
            </a:r>
          </a:p>
          <a:p>
            <a:pPr marL="0" indent="0">
              <a:buNone/>
            </a:pPr>
            <a:r>
              <a:rPr lang="en-US" dirty="0">
                <a:latin typeface="Franklin Gothic Medium" panose="020B0603020102020204" pitchFamily="34" charset="0"/>
              </a:rPr>
              <a:t>Policy/Research Consultant </a:t>
            </a:r>
          </a:p>
          <a:p>
            <a:pPr marL="0" indent="0">
              <a:buNone/>
            </a:pPr>
            <a:r>
              <a:rPr lang="en-US" dirty="0">
                <a:latin typeface="Franklin Gothic Medium" panose="020B0603020102020204" pitchFamily="34" charset="0"/>
              </a:rPr>
              <a:t>Division of Individual Income Tax</a:t>
            </a:r>
          </a:p>
          <a:p>
            <a:pPr marL="0" indent="0">
              <a:buNone/>
            </a:pPr>
            <a:endParaRPr lang="en-US" sz="3200" b="1" dirty="0">
              <a:solidFill>
                <a:srgbClr val="0E266E"/>
              </a:solidFill>
              <a:effectLst>
                <a:outerShdw blurRad="38100" dist="38100" dir="2700000" algn="tl">
                  <a:srgbClr val="000000">
                    <a:alpha val="43137"/>
                  </a:srgbClr>
                </a:outerShdw>
              </a:effectLst>
              <a:latin typeface="Franklin Gothic Medium" panose="020B0603020102020204" pitchFamily="34" charset="0"/>
            </a:endParaRPr>
          </a:p>
          <a:p>
            <a:pPr marL="0" indent="0">
              <a:buNone/>
            </a:pPr>
            <a:r>
              <a:rPr lang="en-US" sz="3200" b="1" dirty="0">
                <a:solidFill>
                  <a:srgbClr val="0E266E"/>
                </a:solidFill>
                <a:effectLst>
                  <a:outerShdw blurRad="38100" dist="38100" dir="2700000" algn="tl">
                    <a:srgbClr val="000000">
                      <a:alpha val="43137"/>
                    </a:srgbClr>
                  </a:outerShdw>
                </a:effectLst>
                <a:latin typeface="Franklin Gothic Medium" panose="020B0603020102020204" pitchFamily="34" charset="0"/>
              </a:rPr>
              <a:t>Brad Asher, CPA</a:t>
            </a:r>
          </a:p>
          <a:p>
            <a:pPr marL="0" indent="0">
              <a:buNone/>
            </a:pPr>
            <a:r>
              <a:rPr lang="en-US" dirty="0">
                <a:latin typeface="Franklin Gothic Medium" panose="020B0603020102020204" pitchFamily="34" charset="0"/>
              </a:rPr>
              <a:t>Tax Consultant</a:t>
            </a:r>
            <a:r>
              <a:rPr lang="en-US" sz="3200" dirty="0">
                <a:latin typeface="Franklin Gothic Medium" panose="020B0603020102020204" pitchFamily="34" charset="0"/>
              </a:rPr>
              <a:t>			</a:t>
            </a:r>
          </a:p>
          <a:p>
            <a:pPr marL="0" indent="0">
              <a:buNone/>
            </a:pPr>
            <a:r>
              <a:rPr lang="en-US" sz="3200" dirty="0">
                <a:latin typeface="Franklin Gothic Medium" panose="020B0603020102020204" pitchFamily="34" charset="0"/>
              </a:rPr>
              <a:t>			</a:t>
            </a:r>
          </a:p>
          <a:p>
            <a:endParaRPr lang="en-US" dirty="0"/>
          </a:p>
        </p:txBody>
      </p:sp>
      <p:sp>
        <p:nvSpPr>
          <p:cNvPr id="4" name="Rectangle 3"/>
          <p:cNvSpPr/>
          <p:nvPr/>
        </p:nvSpPr>
        <p:spPr>
          <a:xfrm>
            <a:off x="0" y="267463"/>
            <a:ext cx="12192000" cy="1041830"/>
          </a:xfrm>
          <a:prstGeom prst="rect">
            <a:avLst/>
          </a:prstGeom>
          <a:solidFill>
            <a:srgbClr val="0425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400" dirty="0">
                <a:latin typeface="Franklin Gothic Medium" panose="020B0603020102020204" pitchFamily="34" charset="0"/>
              </a:rPr>
              <a:t>	</a:t>
            </a:r>
            <a:r>
              <a:rPr lang="en-US" sz="3700" b="1" dirty="0">
                <a:latin typeface="Franklin Gothic Medium" panose="020B0603020102020204" pitchFamily="34" charset="0"/>
              </a:rPr>
              <a:t>Introductions</a:t>
            </a:r>
            <a:endParaRPr lang="en-US" sz="3700" b="1" dirty="0"/>
          </a:p>
        </p:txBody>
      </p:sp>
      <p:sp>
        <p:nvSpPr>
          <p:cNvPr id="5" name="Rectangle 4"/>
          <p:cNvSpPr/>
          <p:nvPr/>
        </p:nvSpPr>
        <p:spPr>
          <a:xfrm>
            <a:off x="0" y="6713624"/>
            <a:ext cx="12192000" cy="45720"/>
          </a:xfrm>
          <a:prstGeom prst="rect">
            <a:avLst/>
          </a:prstGeom>
          <a:solidFill>
            <a:srgbClr val="0E2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 name="Group 5"/>
          <p:cNvGrpSpPr>
            <a:grpSpLocks noChangeAspect="1"/>
          </p:cNvGrpSpPr>
          <p:nvPr/>
        </p:nvGrpSpPr>
        <p:grpSpPr>
          <a:xfrm>
            <a:off x="5053526" y="5803475"/>
            <a:ext cx="2084948" cy="457200"/>
            <a:chOff x="4766776" y="6262420"/>
            <a:chExt cx="2414265" cy="527049"/>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8" name="Group 7"/>
            <p:cNvGrpSpPr/>
            <p:nvPr/>
          </p:nvGrpSpPr>
          <p:grpSpPr>
            <a:xfrm>
              <a:off x="6694938" y="6295182"/>
              <a:ext cx="486103" cy="480540"/>
              <a:chOff x="5869964" y="6290830"/>
              <a:chExt cx="506776" cy="500976"/>
            </a:xfrm>
          </p:grpSpPr>
          <p:sp>
            <p:nvSpPr>
              <p:cNvPr id="10" name="Oval 9"/>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256C"/>
                  </a:solidFill>
                </a:endParaRP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9" name="Straight Connector 8"/>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sp>
        <p:nvSpPr>
          <p:cNvPr id="12" name="TextBox 11"/>
          <p:cNvSpPr txBox="1"/>
          <p:nvPr/>
        </p:nvSpPr>
        <p:spPr>
          <a:xfrm>
            <a:off x="184639" y="6310860"/>
            <a:ext cx="12192000" cy="369332"/>
          </a:xfrm>
          <a:prstGeom prst="rect">
            <a:avLst/>
          </a:prstGeom>
          <a:noFill/>
        </p:spPr>
        <p:txBody>
          <a:bodyPr wrap="square" rtlCol="0">
            <a:spAutoFit/>
          </a:bodyPr>
          <a:lstStyle/>
          <a:p>
            <a:pPr algn="ctr"/>
            <a:r>
              <a:rPr lang="en-US" dirty="0">
                <a:latin typeface="Franklin Gothic Demi" panose="020B0703020102020204" pitchFamily="34" charset="0"/>
              </a:rPr>
              <a:t>Kentucky Department of Revenue </a:t>
            </a:r>
            <a:r>
              <a:rPr lang="en-US" dirty="0">
                <a:latin typeface="Franklin Gothic Demi" panose="020B0703020102020204" pitchFamily="34" charset="0"/>
                <a:sym typeface="Wingdings" panose="05000000000000000000" pitchFamily="2" charset="2"/>
              </a:rPr>
              <a:t> 501 High Street  Frankfort, KY 40601  (502) 564-3226</a:t>
            </a:r>
            <a:endParaRPr lang="en-US" dirty="0">
              <a:latin typeface="Franklin Gothic Demi" panose="020B0703020102020204" pitchFamily="34" charset="0"/>
            </a:endParaRPr>
          </a:p>
        </p:txBody>
      </p:sp>
    </p:spTree>
    <p:extLst>
      <p:ext uri="{BB962C8B-B14F-4D97-AF65-F5344CB8AC3E}">
        <p14:creationId xmlns:p14="http://schemas.microsoft.com/office/powerpoint/2010/main" val="38963630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268513"/>
            <a:ext cx="12192000" cy="1041830"/>
          </a:xfrm>
          <a:prstGeom prst="rect">
            <a:avLst/>
          </a:prstGeom>
          <a:solidFill>
            <a:srgbClr val="0425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7525" lvl="1" indent="220663"/>
            <a:r>
              <a:rPr lang="en-US" sz="3700" dirty="0">
                <a:solidFill>
                  <a:schemeClr val="bg1"/>
                </a:solidFill>
                <a:latin typeface="Franklin Gothic Demi" panose="020B0703020102020204" pitchFamily="34" charset="0"/>
              </a:rPr>
              <a:t>Individual Income Tax: Family Size Tax Credit</a:t>
            </a:r>
          </a:p>
        </p:txBody>
      </p:sp>
      <p:sp>
        <p:nvSpPr>
          <p:cNvPr id="9" name="Rectangle 8"/>
          <p:cNvSpPr/>
          <p:nvPr/>
        </p:nvSpPr>
        <p:spPr>
          <a:xfrm>
            <a:off x="0" y="6713624"/>
            <a:ext cx="12192000" cy="45720"/>
          </a:xfrm>
          <a:prstGeom prst="rect">
            <a:avLst/>
          </a:prstGeom>
          <a:solidFill>
            <a:srgbClr val="0E2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a:grpSpLocks noChangeAspect="1"/>
          </p:cNvGrpSpPr>
          <p:nvPr/>
        </p:nvGrpSpPr>
        <p:grpSpPr>
          <a:xfrm>
            <a:off x="9812132" y="6220610"/>
            <a:ext cx="2084948" cy="457200"/>
            <a:chOff x="4766776" y="6262420"/>
            <a:chExt cx="2414265" cy="527049"/>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10" name="Group 9"/>
            <p:cNvGrpSpPr/>
            <p:nvPr/>
          </p:nvGrpSpPr>
          <p:grpSpPr>
            <a:xfrm>
              <a:off x="6694938" y="6295182"/>
              <a:ext cx="486103" cy="480540"/>
              <a:chOff x="5869964" y="6290830"/>
              <a:chExt cx="506776" cy="500976"/>
            </a:xfrm>
          </p:grpSpPr>
          <p:sp>
            <p:nvSpPr>
              <p:cNvPr id="12" name="Oval 11"/>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256C"/>
                  </a:solidFill>
                </a:endParaRPr>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1" name="Straight Connector 10"/>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pic>
        <p:nvPicPr>
          <p:cNvPr id="4" name="Picture 3">
            <a:extLst>
              <a:ext uri="{FF2B5EF4-FFF2-40B4-BE49-F238E27FC236}">
                <a16:creationId xmlns:a16="http://schemas.microsoft.com/office/drawing/2014/main" id="{5C96AFBB-B4CD-F2D8-A108-C8D06DB06BF9}"/>
              </a:ext>
            </a:extLst>
          </p:cNvPr>
          <p:cNvPicPr>
            <a:picLocks noChangeAspect="1"/>
          </p:cNvPicPr>
          <p:nvPr/>
        </p:nvPicPr>
        <p:blipFill>
          <a:blip r:embed="rId5"/>
          <a:stretch>
            <a:fillRect/>
          </a:stretch>
        </p:blipFill>
        <p:spPr>
          <a:xfrm>
            <a:off x="700457" y="1593699"/>
            <a:ext cx="10258425" cy="4371975"/>
          </a:xfrm>
          <a:prstGeom prst="rect">
            <a:avLst/>
          </a:prstGeom>
        </p:spPr>
      </p:pic>
    </p:spTree>
    <p:extLst>
      <p:ext uri="{BB962C8B-B14F-4D97-AF65-F5344CB8AC3E}">
        <p14:creationId xmlns:p14="http://schemas.microsoft.com/office/powerpoint/2010/main" val="33181550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203198"/>
            <a:ext cx="12192000" cy="1041830"/>
          </a:xfrm>
          <a:prstGeom prst="rect">
            <a:avLst/>
          </a:prstGeom>
          <a:solidFill>
            <a:srgbClr val="0E2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47700" y="272588"/>
            <a:ext cx="10896599" cy="759585"/>
          </a:xfrm>
        </p:spPr>
        <p:txBody>
          <a:bodyPr>
            <a:normAutofit fontScale="90000"/>
          </a:bodyPr>
          <a:lstStyle/>
          <a:p>
            <a:pPr algn="l"/>
            <a:r>
              <a:rPr lang="en-US" sz="3700" dirty="0">
                <a:solidFill>
                  <a:schemeClr val="bg1"/>
                </a:solidFill>
                <a:latin typeface="Franklin Gothic Demi" panose="020B0703020102020204" pitchFamily="34" charset="0"/>
              </a:rPr>
              <a:t>Looking Ahead – Reduction of Individual Income Tax Rate</a:t>
            </a:r>
          </a:p>
        </p:txBody>
      </p:sp>
      <p:sp>
        <p:nvSpPr>
          <p:cNvPr id="13" name="Rectangle 12"/>
          <p:cNvSpPr/>
          <p:nvPr/>
        </p:nvSpPr>
        <p:spPr>
          <a:xfrm>
            <a:off x="0" y="6713624"/>
            <a:ext cx="12192000" cy="45720"/>
          </a:xfrm>
          <a:prstGeom prst="rect">
            <a:avLst/>
          </a:prstGeom>
          <a:solidFill>
            <a:srgbClr val="0E2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
          <p:cNvGrpSpPr>
            <a:grpSpLocks noChangeAspect="1"/>
          </p:cNvGrpSpPr>
          <p:nvPr/>
        </p:nvGrpSpPr>
        <p:grpSpPr>
          <a:xfrm>
            <a:off x="9812132" y="6220610"/>
            <a:ext cx="2084948" cy="457200"/>
            <a:chOff x="4766776" y="6262420"/>
            <a:chExt cx="2414265" cy="527049"/>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9" name="Group 8"/>
            <p:cNvGrpSpPr/>
            <p:nvPr/>
          </p:nvGrpSpPr>
          <p:grpSpPr>
            <a:xfrm>
              <a:off x="6694938" y="6295182"/>
              <a:ext cx="486103" cy="480540"/>
              <a:chOff x="5869964" y="6290830"/>
              <a:chExt cx="506776" cy="500976"/>
            </a:xfrm>
          </p:grpSpPr>
          <p:sp>
            <p:nvSpPr>
              <p:cNvPr id="12" name="Oval 11"/>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256C"/>
                  </a:solidFill>
                </a:endParaRPr>
              </a:p>
            </p:txBody>
          </p:sp>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1" name="Straight Connector 10"/>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sp>
        <p:nvSpPr>
          <p:cNvPr id="15" name="Subtitle 2">
            <a:extLst>
              <a:ext uri="{FF2B5EF4-FFF2-40B4-BE49-F238E27FC236}">
                <a16:creationId xmlns:a16="http://schemas.microsoft.com/office/drawing/2014/main" id="{D578E6E5-A631-4C39-B0B2-7B5E43A20736}"/>
              </a:ext>
            </a:extLst>
          </p:cNvPr>
          <p:cNvSpPr txBox="1">
            <a:spLocks/>
          </p:cNvSpPr>
          <p:nvPr/>
        </p:nvSpPr>
        <p:spPr>
          <a:xfrm>
            <a:off x="401063" y="1578902"/>
            <a:ext cx="11000394" cy="4800848"/>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l">
              <a:buFont typeface="Arial" panose="020B0604020202020204" pitchFamily="34" charset="0"/>
              <a:buChar char="•"/>
            </a:pPr>
            <a:r>
              <a:rPr lang="en-US" sz="3600" dirty="0">
                <a:latin typeface="Franklin Gothic Demi" panose="020B0703020102020204" pitchFamily="34" charset="0"/>
              </a:rPr>
              <a:t>HB 8 (2022) amended by HB 659 (2022)</a:t>
            </a:r>
          </a:p>
          <a:p>
            <a:pPr marL="800100" lvl="1" indent="-342900" algn="l">
              <a:buFont typeface="Arial" panose="020B0604020202020204" pitchFamily="34" charset="0"/>
              <a:buChar char="•"/>
            </a:pPr>
            <a:r>
              <a:rPr lang="en-US" sz="2800" dirty="0">
                <a:latin typeface="Franklin Gothic Demi" panose="020B0703020102020204" pitchFamily="34" charset="0"/>
              </a:rPr>
              <a:t>Additional changes have been made to the rate reduction conditions.</a:t>
            </a:r>
          </a:p>
          <a:p>
            <a:pPr marL="800100" lvl="1" indent="-342900" algn="l">
              <a:buFont typeface="Arial" panose="020B0604020202020204" pitchFamily="34" charset="0"/>
              <a:buChar char="•"/>
            </a:pPr>
            <a:r>
              <a:rPr lang="en-US" sz="2800" dirty="0">
                <a:latin typeface="Franklin Gothic Demi" panose="020B0703020102020204" pitchFamily="34" charset="0"/>
              </a:rPr>
              <a:t>The Budget Reserve Trust Fund will be reviewed each year and compared with the General Fund.</a:t>
            </a:r>
          </a:p>
          <a:p>
            <a:pPr marL="800100" lvl="1" indent="-342900" algn="l">
              <a:buFont typeface="Arial" panose="020B0604020202020204" pitchFamily="34" charset="0"/>
              <a:buChar char="•"/>
            </a:pPr>
            <a:r>
              <a:rPr lang="en-US" sz="2800" dirty="0">
                <a:latin typeface="Franklin Gothic Demi" panose="020B0703020102020204" pitchFamily="34" charset="0"/>
              </a:rPr>
              <a:t>Individual Income Tax Rate can be reduced by 0.5% each tax year if fiscal requirements are met. </a:t>
            </a:r>
          </a:p>
          <a:p>
            <a:pPr marL="800100" lvl="1" indent="-342900" algn="l">
              <a:buFont typeface="Arial" panose="020B0604020202020204" pitchFamily="34" charset="0"/>
              <a:buChar char="•"/>
            </a:pPr>
            <a:r>
              <a:rPr lang="en-US" sz="2800" dirty="0">
                <a:latin typeface="Franklin Gothic Demi" panose="020B0703020102020204" pitchFamily="34" charset="0"/>
              </a:rPr>
              <a:t>All future individual income tax rate reductions must be approved by the General Assembly.</a:t>
            </a:r>
          </a:p>
          <a:p>
            <a:pPr lvl="1" algn="l"/>
            <a:endParaRPr lang="en-US" sz="2800" dirty="0">
              <a:latin typeface="Franklin Gothic Demi" panose="020B0703020102020204" pitchFamily="34" charset="0"/>
            </a:endParaRPr>
          </a:p>
          <a:p>
            <a:pPr lvl="1" algn="l"/>
            <a:r>
              <a:rPr lang="en-US" sz="2800" dirty="0">
                <a:latin typeface="Franklin Gothic Demi" panose="020B0703020102020204" pitchFamily="34" charset="0"/>
              </a:rPr>
              <a:t>The Individual Income Tax Rate for tax year 2025 is 4%.</a:t>
            </a:r>
          </a:p>
          <a:p>
            <a:pPr lvl="1" algn="l"/>
            <a:r>
              <a:rPr lang="en-US" sz="2800" dirty="0">
                <a:latin typeface="Franklin Gothic Demi" panose="020B0703020102020204" pitchFamily="34" charset="0"/>
              </a:rPr>
              <a:t>The Standard Deduction for tax year 2025 is $3,270.</a:t>
            </a:r>
            <a:endParaRPr lang="en-US" sz="2400" dirty="0">
              <a:latin typeface="Franklin Gothic Demi" panose="020B0703020102020204" pitchFamily="34" charset="0"/>
            </a:endParaRPr>
          </a:p>
          <a:p>
            <a:pPr marL="1714500" lvl="3" indent="-342900" algn="l">
              <a:buFont typeface="Arial" panose="020B0604020202020204" pitchFamily="34" charset="0"/>
              <a:buChar char="•"/>
            </a:pPr>
            <a:endParaRPr lang="en-US" sz="2400" dirty="0">
              <a:latin typeface="Franklin Gothic Demi" panose="020B0703020102020204" pitchFamily="34" charset="0"/>
            </a:endParaRPr>
          </a:p>
          <a:p>
            <a:pPr marL="1714500" lvl="3" indent="-342900" algn="l">
              <a:buFont typeface="Arial" panose="020B0604020202020204" pitchFamily="34" charset="0"/>
              <a:buChar char="•"/>
            </a:pPr>
            <a:endParaRPr lang="en-US" sz="2400" dirty="0">
              <a:latin typeface="Franklin Gothic Demi" panose="020B0703020102020204" pitchFamily="34" charset="0"/>
            </a:endParaRPr>
          </a:p>
          <a:p>
            <a:pPr marL="800100" lvl="1" indent="-342900" algn="l">
              <a:buFont typeface="Arial" panose="020B0604020202020204" pitchFamily="34" charset="0"/>
              <a:buChar char="•"/>
            </a:pPr>
            <a:endParaRPr lang="en-US" sz="2800" dirty="0">
              <a:latin typeface="Franklin Gothic Demi" panose="020B0703020102020204" pitchFamily="34" charset="0"/>
            </a:endParaRPr>
          </a:p>
        </p:txBody>
      </p:sp>
    </p:spTree>
    <p:extLst>
      <p:ext uri="{BB962C8B-B14F-4D97-AF65-F5344CB8AC3E}">
        <p14:creationId xmlns:p14="http://schemas.microsoft.com/office/powerpoint/2010/main" val="31970177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203198"/>
            <a:ext cx="12192000" cy="1041830"/>
          </a:xfrm>
          <a:prstGeom prst="rect">
            <a:avLst/>
          </a:prstGeom>
          <a:solidFill>
            <a:srgbClr val="0E2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750570" y="344320"/>
            <a:ext cx="10896599" cy="759585"/>
          </a:xfrm>
        </p:spPr>
        <p:txBody>
          <a:bodyPr>
            <a:normAutofit/>
          </a:bodyPr>
          <a:lstStyle/>
          <a:p>
            <a:pPr algn="l"/>
            <a:r>
              <a:rPr lang="en-US" sz="3700" dirty="0">
                <a:solidFill>
                  <a:schemeClr val="bg1"/>
                </a:solidFill>
                <a:latin typeface="Franklin Gothic Demi" panose="020B0703020102020204" pitchFamily="34" charset="0"/>
              </a:rPr>
              <a:t>Employer Payroll Withholding</a:t>
            </a:r>
          </a:p>
        </p:txBody>
      </p:sp>
      <p:sp>
        <p:nvSpPr>
          <p:cNvPr id="13" name="Rectangle 12"/>
          <p:cNvSpPr/>
          <p:nvPr/>
        </p:nvSpPr>
        <p:spPr>
          <a:xfrm>
            <a:off x="0" y="6713624"/>
            <a:ext cx="12192000" cy="45720"/>
          </a:xfrm>
          <a:prstGeom prst="rect">
            <a:avLst/>
          </a:prstGeom>
          <a:solidFill>
            <a:srgbClr val="0E2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
          <p:cNvGrpSpPr>
            <a:grpSpLocks noChangeAspect="1"/>
          </p:cNvGrpSpPr>
          <p:nvPr/>
        </p:nvGrpSpPr>
        <p:grpSpPr>
          <a:xfrm>
            <a:off x="9812132" y="6220610"/>
            <a:ext cx="2084948" cy="457200"/>
            <a:chOff x="4766776" y="6262420"/>
            <a:chExt cx="2414265" cy="527049"/>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9" name="Group 8"/>
            <p:cNvGrpSpPr/>
            <p:nvPr/>
          </p:nvGrpSpPr>
          <p:grpSpPr>
            <a:xfrm>
              <a:off x="6694938" y="6295182"/>
              <a:ext cx="486103" cy="480540"/>
              <a:chOff x="5869964" y="6290830"/>
              <a:chExt cx="506776" cy="500976"/>
            </a:xfrm>
          </p:grpSpPr>
          <p:sp>
            <p:nvSpPr>
              <p:cNvPr id="12" name="Oval 11"/>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256C"/>
                  </a:solidFill>
                </a:endParaRPr>
              </a:p>
            </p:txBody>
          </p:sp>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1" name="Straight Connector 10"/>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sp>
        <p:nvSpPr>
          <p:cNvPr id="15" name="Subtitle 2">
            <a:extLst>
              <a:ext uri="{FF2B5EF4-FFF2-40B4-BE49-F238E27FC236}">
                <a16:creationId xmlns:a16="http://schemas.microsoft.com/office/drawing/2014/main" id="{D578E6E5-A631-4C39-B0B2-7B5E43A20736}"/>
              </a:ext>
            </a:extLst>
          </p:cNvPr>
          <p:cNvSpPr txBox="1">
            <a:spLocks/>
          </p:cNvSpPr>
          <p:nvPr/>
        </p:nvSpPr>
        <p:spPr>
          <a:xfrm>
            <a:off x="544035" y="1471694"/>
            <a:ext cx="11454614" cy="480084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571500" indent="-571500" algn="l">
              <a:buFont typeface="Arial" panose="020B0604020202020204" pitchFamily="34" charset="0"/>
              <a:buChar char="•"/>
            </a:pPr>
            <a:r>
              <a:rPr lang="en-US" sz="3600" dirty="0">
                <a:latin typeface="Franklin Gothic Demi" panose="020B0703020102020204" pitchFamily="34" charset="0"/>
              </a:rPr>
              <a:t>All filing types are now mandated by e-file requirements.</a:t>
            </a:r>
          </a:p>
          <a:p>
            <a:pPr marL="571500" indent="-571500" algn="l">
              <a:buFont typeface="Arial" panose="020B0604020202020204" pitchFamily="34" charset="0"/>
              <a:buChar char="•"/>
            </a:pPr>
            <a:r>
              <a:rPr lang="en-US" sz="3600" dirty="0">
                <a:latin typeface="Franklin Gothic Demi" panose="020B0703020102020204" pitchFamily="34" charset="0"/>
              </a:rPr>
              <a:t>For tax year 2025, the tax rate will remain at 4%.</a:t>
            </a:r>
            <a:endParaRPr lang="en-US" dirty="0">
              <a:latin typeface="Franklin Gothic Demi" panose="020B0703020102020204" pitchFamily="34" charset="0"/>
            </a:endParaRPr>
          </a:p>
          <a:p>
            <a:pPr algn="l"/>
            <a:endParaRPr lang="en-US" sz="2400" dirty="0">
              <a:latin typeface="Franklin Gothic Demi" panose="020B0703020102020204" pitchFamily="34" charset="0"/>
            </a:endParaRPr>
          </a:p>
          <a:p>
            <a:pPr algn="l"/>
            <a:r>
              <a:rPr lang="en-US" dirty="0">
                <a:latin typeface="Franklin Gothic Demi" panose="020B0703020102020204" pitchFamily="34" charset="0"/>
              </a:rPr>
              <a:t>Note: If a taxpayer receives more than one W-2 annually, they may need to withhold an additional $130 for each additional W-2 received. The standard deduction is factored into the calculation for Kentucky withholding, and withholding for each W-2 will account for the standard deduction. The employee, however, will only receive this deduction once their return is filed. </a:t>
            </a:r>
            <a:endParaRPr lang="en-US" sz="2400" dirty="0">
              <a:latin typeface="Franklin Gothic Demi" panose="020B0703020102020204" pitchFamily="34" charset="0"/>
            </a:endParaRPr>
          </a:p>
        </p:txBody>
      </p:sp>
    </p:spTree>
    <p:extLst>
      <p:ext uri="{BB962C8B-B14F-4D97-AF65-F5344CB8AC3E}">
        <p14:creationId xmlns:p14="http://schemas.microsoft.com/office/powerpoint/2010/main" val="24374841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299574"/>
            <a:ext cx="12192000" cy="1041830"/>
          </a:xfrm>
          <a:prstGeom prst="rect">
            <a:avLst/>
          </a:prstGeom>
          <a:solidFill>
            <a:srgbClr val="0E2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750570" y="344320"/>
            <a:ext cx="10896599" cy="759585"/>
          </a:xfrm>
        </p:spPr>
        <p:txBody>
          <a:bodyPr>
            <a:normAutofit/>
          </a:bodyPr>
          <a:lstStyle/>
          <a:p>
            <a:pPr algn="l"/>
            <a:r>
              <a:rPr lang="en-US" sz="3700" dirty="0">
                <a:solidFill>
                  <a:schemeClr val="bg1"/>
                </a:solidFill>
                <a:latin typeface="Franklin Gothic Demi" panose="020B0703020102020204" pitchFamily="34" charset="0"/>
              </a:rPr>
              <a:t>Withholding on Gambling Winnings</a:t>
            </a:r>
          </a:p>
        </p:txBody>
      </p:sp>
      <p:sp>
        <p:nvSpPr>
          <p:cNvPr id="13" name="Rectangle 12"/>
          <p:cNvSpPr/>
          <p:nvPr/>
        </p:nvSpPr>
        <p:spPr>
          <a:xfrm>
            <a:off x="0" y="6713624"/>
            <a:ext cx="12192000" cy="45720"/>
          </a:xfrm>
          <a:prstGeom prst="rect">
            <a:avLst/>
          </a:prstGeom>
          <a:solidFill>
            <a:srgbClr val="0E2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
          <p:cNvGrpSpPr>
            <a:grpSpLocks noChangeAspect="1"/>
          </p:cNvGrpSpPr>
          <p:nvPr/>
        </p:nvGrpSpPr>
        <p:grpSpPr>
          <a:xfrm>
            <a:off x="9812132" y="6220610"/>
            <a:ext cx="2084948" cy="457200"/>
            <a:chOff x="4766776" y="6262420"/>
            <a:chExt cx="2414265" cy="527049"/>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9" name="Group 8"/>
            <p:cNvGrpSpPr/>
            <p:nvPr/>
          </p:nvGrpSpPr>
          <p:grpSpPr>
            <a:xfrm>
              <a:off x="6694938" y="6295182"/>
              <a:ext cx="486103" cy="480540"/>
              <a:chOff x="5869964" y="6290830"/>
              <a:chExt cx="506776" cy="500976"/>
            </a:xfrm>
          </p:grpSpPr>
          <p:sp>
            <p:nvSpPr>
              <p:cNvPr id="12" name="Oval 11"/>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256C"/>
                  </a:solidFill>
                </a:endParaRPr>
              </a:p>
            </p:txBody>
          </p:sp>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1" name="Straight Connector 10"/>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sp>
        <p:nvSpPr>
          <p:cNvPr id="15" name="Subtitle 2">
            <a:extLst>
              <a:ext uri="{FF2B5EF4-FFF2-40B4-BE49-F238E27FC236}">
                <a16:creationId xmlns:a16="http://schemas.microsoft.com/office/drawing/2014/main" id="{D578E6E5-A631-4C39-B0B2-7B5E43A20736}"/>
              </a:ext>
            </a:extLst>
          </p:cNvPr>
          <p:cNvSpPr txBox="1">
            <a:spLocks/>
          </p:cNvSpPr>
          <p:nvPr/>
        </p:nvSpPr>
        <p:spPr>
          <a:xfrm>
            <a:off x="367507" y="1578902"/>
            <a:ext cx="11631144" cy="4800848"/>
          </a:xfrm>
          <a:prstGeom prst="rect">
            <a:avLst/>
          </a:prstGeom>
        </p:spPr>
        <p:txBody>
          <a:bodyPr vert="horz" lIns="91440" tIns="45720" rIns="91440" bIns="45720" rtlCol="0">
            <a:normAutofit fontScale="70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l">
              <a:buFont typeface="Arial" panose="020B0604020202020204" pitchFamily="34" charset="0"/>
              <a:buChar char="•"/>
            </a:pPr>
            <a:r>
              <a:rPr lang="en-US" sz="3600" dirty="0">
                <a:latin typeface="Franklin Gothic Demi" panose="020B0703020102020204" pitchFamily="34" charset="0"/>
              </a:rPr>
              <a:t>Regulation 103 KAR 18:070 establishes the withholding rate on gambling winnings at the maximum income tax rate: 4% for tax year 2025.</a:t>
            </a:r>
          </a:p>
          <a:p>
            <a:pPr algn="l"/>
            <a:endParaRPr lang="en-US" sz="3600" dirty="0">
              <a:latin typeface="Franklin Gothic Demi" panose="020B0703020102020204" pitchFamily="34" charset="0"/>
            </a:endParaRPr>
          </a:p>
          <a:p>
            <a:pPr marL="457200" indent="-457200" algn="l">
              <a:buFont typeface="Arial" panose="020B0604020202020204" pitchFamily="34" charset="0"/>
              <a:buChar char="•"/>
            </a:pPr>
            <a:r>
              <a:rPr lang="en-US" sz="3600" dirty="0">
                <a:latin typeface="Franklin Gothic Demi" panose="020B0703020102020204" pitchFamily="34" charset="0"/>
              </a:rPr>
              <a:t>Payments of gambling winnings subject to federal tax withholding must also deduct and withhold Kentucky income tax.</a:t>
            </a:r>
          </a:p>
          <a:p>
            <a:pPr algn="l"/>
            <a:endParaRPr lang="en-US" sz="3600" dirty="0">
              <a:latin typeface="Franklin Gothic Demi" panose="020B0703020102020204" pitchFamily="34" charset="0"/>
            </a:endParaRPr>
          </a:p>
          <a:p>
            <a:pPr marL="457200" indent="-457200" algn="l">
              <a:buFont typeface="Arial" panose="020B0604020202020204" pitchFamily="34" charset="0"/>
              <a:buChar char="•"/>
            </a:pPr>
            <a:r>
              <a:rPr lang="en-US" sz="3600" dirty="0">
                <a:latin typeface="Franklin Gothic Demi" panose="020B0703020102020204" pitchFamily="34" charset="0"/>
              </a:rPr>
              <a:t>Tax withheld from gambling winnings must be reported and paid on the payer’s withholding account on Form K-1 or K-3.</a:t>
            </a:r>
          </a:p>
          <a:p>
            <a:pPr algn="l"/>
            <a:endParaRPr lang="en-US" sz="3600" dirty="0">
              <a:latin typeface="Franklin Gothic Demi" panose="020B0703020102020204" pitchFamily="34" charset="0"/>
            </a:endParaRPr>
          </a:p>
          <a:p>
            <a:pPr marL="457200" indent="-457200" algn="l">
              <a:buFont typeface="Arial" panose="020B0604020202020204" pitchFamily="34" charset="0"/>
              <a:buChar char="•"/>
            </a:pPr>
            <a:r>
              <a:rPr lang="en-US" sz="3600" dirty="0">
                <a:latin typeface="Franklin Gothic Demi" panose="020B0703020102020204" pitchFamily="34" charset="0"/>
              </a:rPr>
              <a:t>Gambling winnings subject to withholding are those of more than $5,000 from the following sources:</a:t>
            </a:r>
          </a:p>
          <a:p>
            <a:pPr marL="914400" lvl="1" indent="-457200" algn="l">
              <a:buFont typeface="Arial" panose="020B0604020202020204" pitchFamily="34" charset="0"/>
              <a:buChar char="•"/>
            </a:pPr>
            <a:r>
              <a:rPr lang="en-US" sz="3200" dirty="0">
                <a:latin typeface="Franklin Gothic Demi" panose="020B0703020102020204" pitchFamily="34" charset="0"/>
              </a:rPr>
              <a:t>Any sweepstakes, wagering pool, or lottery; or </a:t>
            </a:r>
          </a:p>
          <a:p>
            <a:pPr marL="914400" lvl="1" indent="-457200" algn="l">
              <a:buFont typeface="Arial" panose="020B0604020202020204" pitchFamily="34" charset="0"/>
              <a:buChar char="•"/>
            </a:pPr>
            <a:r>
              <a:rPr lang="en-US" sz="3200" dirty="0">
                <a:latin typeface="Franklin Gothic Demi" panose="020B0703020102020204" pitchFamily="34" charset="0"/>
              </a:rPr>
              <a:t>Any other wager, if the proceeds are at least 300 times the amount of the bet.</a:t>
            </a:r>
          </a:p>
          <a:p>
            <a:pPr marL="457200" indent="-457200" algn="l">
              <a:buFont typeface="Arial" panose="020B0604020202020204" pitchFamily="34" charset="0"/>
              <a:buChar char="•"/>
            </a:pPr>
            <a:endParaRPr lang="en-US" sz="3600" dirty="0">
              <a:latin typeface="Franklin Gothic Demi" panose="020B0703020102020204" pitchFamily="34" charset="0"/>
            </a:endParaRPr>
          </a:p>
          <a:p>
            <a:pPr marL="457200" indent="-457200" algn="l">
              <a:buFont typeface="Arial" panose="020B0604020202020204" pitchFamily="34" charset="0"/>
              <a:buChar char="•"/>
            </a:pPr>
            <a:endParaRPr lang="en-US" sz="3600" dirty="0">
              <a:latin typeface="Franklin Gothic Demi" panose="020B0703020102020204" pitchFamily="34" charset="0"/>
            </a:endParaRPr>
          </a:p>
          <a:p>
            <a:pPr marL="800100" lvl="1" indent="-342900" algn="l">
              <a:buFont typeface="Arial" panose="020B0604020202020204" pitchFamily="34" charset="0"/>
              <a:buChar char="•"/>
            </a:pPr>
            <a:endParaRPr lang="en-US" sz="2800" dirty="0">
              <a:latin typeface="Franklin Gothic Demi" panose="020B0703020102020204" pitchFamily="34" charset="0"/>
            </a:endParaRPr>
          </a:p>
        </p:txBody>
      </p:sp>
    </p:spTree>
    <p:extLst>
      <p:ext uri="{BB962C8B-B14F-4D97-AF65-F5344CB8AC3E}">
        <p14:creationId xmlns:p14="http://schemas.microsoft.com/office/powerpoint/2010/main" val="1928734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2683035"/>
            <a:ext cx="12192000" cy="1251291"/>
          </a:xfrm>
          <a:prstGeom prst="rect">
            <a:avLst/>
          </a:prstGeom>
          <a:solidFill>
            <a:srgbClr val="396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1192727"/>
            <a:ext cx="12192000" cy="1333894"/>
          </a:xfrm>
          <a:prstGeom prst="rect">
            <a:avLst/>
          </a:prstGeom>
          <a:solidFill>
            <a:srgbClr val="2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2650073" y="1257499"/>
            <a:ext cx="9537009" cy="1325086"/>
          </a:xfrm>
        </p:spPr>
        <p:txBody>
          <a:bodyPr>
            <a:noAutofit/>
          </a:bodyPr>
          <a:lstStyle/>
          <a:p>
            <a:pPr algn="l"/>
            <a:r>
              <a:rPr lang="en-US" sz="4800" cap="small" spc="300" dirty="0">
                <a:solidFill>
                  <a:schemeClr val="bg1"/>
                </a:solidFill>
                <a:latin typeface="Franklin Gothic Demi" panose="020B0703020102020204" pitchFamily="34" charset="0"/>
              </a:rPr>
              <a:t>Other Information and Reminders</a:t>
            </a:r>
          </a:p>
        </p:txBody>
      </p:sp>
      <p:sp>
        <p:nvSpPr>
          <p:cNvPr id="13" name="Rectangle 12"/>
          <p:cNvSpPr/>
          <p:nvPr/>
        </p:nvSpPr>
        <p:spPr>
          <a:xfrm>
            <a:off x="0" y="6617368"/>
            <a:ext cx="12192000" cy="104264"/>
          </a:xfrm>
          <a:prstGeom prst="rect">
            <a:avLst/>
          </a:prstGeom>
          <a:solidFill>
            <a:srgbClr val="2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p:cNvSpPr txBox="1"/>
          <p:nvPr/>
        </p:nvSpPr>
        <p:spPr>
          <a:xfrm>
            <a:off x="1" y="6136108"/>
            <a:ext cx="12192000" cy="369332"/>
          </a:xfrm>
          <a:prstGeom prst="rect">
            <a:avLst/>
          </a:prstGeom>
          <a:noFill/>
        </p:spPr>
        <p:txBody>
          <a:bodyPr wrap="square" rtlCol="0">
            <a:spAutoFit/>
          </a:bodyPr>
          <a:lstStyle/>
          <a:p>
            <a:pPr algn="ctr"/>
            <a:r>
              <a:rPr lang="en-US" dirty="0">
                <a:latin typeface="Franklin Gothic Demi" panose="020B0703020102020204" pitchFamily="34" charset="0"/>
              </a:rPr>
              <a:t>Kentucky Department of Revenue </a:t>
            </a:r>
            <a:r>
              <a:rPr lang="en-US" dirty="0">
                <a:latin typeface="Franklin Gothic Demi" panose="020B0703020102020204" pitchFamily="34" charset="0"/>
                <a:sym typeface="Wingdings" panose="05000000000000000000" pitchFamily="2" charset="2"/>
              </a:rPr>
              <a:t> 501 High Street  Frankfort, KY 40601  (502) 564-4581</a:t>
            </a:r>
            <a:endParaRPr lang="en-US" dirty="0">
              <a:latin typeface="Franklin Gothic Demi" panose="020B0703020102020204" pitchFamily="34" charset="0"/>
            </a:endParaRPr>
          </a:p>
        </p:txBody>
      </p:sp>
      <p:sp>
        <p:nvSpPr>
          <p:cNvPr id="15" name="Rectangle 14"/>
          <p:cNvSpPr/>
          <p:nvPr/>
        </p:nvSpPr>
        <p:spPr>
          <a:xfrm>
            <a:off x="0" y="6521373"/>
            <a:ext cx="12192000" cy="54864"/>
          </a:xfrm>
          <a:prstGeom prst="rect">
            <a:avLst/>
          </a:prstGeom>
          <a:solidFill>
            <a:srgbClr val="396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32811" y="5094745"/>
            <a:ext cx="3123947" cy="959328"/>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1063" y="1528542"/>
            <a:ext cx="2127947" cy="2127947"/>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1359500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203198"/>
            <a:ext cx="12192000" cy="1041830"/>
          </a:xfrm>
          <a:prstGeom prst="rect">
            <a:avLst/>
          </a:prstGeom>
          <a:solidFill>
            <a:srgbClr val="0E2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559038" y="344320"/>
            <a:ext cx="10896599" cy="759585"/>
          </a:xfrm>
        </p:spPr>
        <p:txBody>
          <a:bodyPr>
            <a:normAutofit/>
          </a:bodyPr>
          <a:lstStyle/>
          <a:p>
            <a:pPr algn="l"/>
            <a:r>
              <a:rPr lang="en-US" sz="3700" dirty="0">
                <a:solidFill>
                  <a:schemeClr val="bg1"/>
                </a:solidFill>
                <a:latin typeface="Franklin Gothic Demi" panose="020B0703020102020204" pitchFamily="34" charset="0"/>
              </a:rPr>
              <a:t>Electronic Payments</a:t>
            </a:r>
          </a:p>
        </p:txBody>
      </p:sp>
      <p:sp>
        <p:nvSpPr>
          <p:cNvPr id="3" name="Subtitle 2"/>
          <p:cNvSpPr>
            <a:spLocks noGrp="1"/>
          </p:cNvSpPr>
          <p:nvPr>
            <p:ph type="subTitle" idx="1"/>
          </p:nvPr>
        </p:nvSpPr>
        <p:spPr>
          <a:xfrm>
            <a:off x="367507" y="1578902"/>
            <a:ext cx="11279662" cy="4800848"/>
          </a:xfrm>
        </p:spPr>
        <p:txBody>
          <a:bodyPr>
            <a:normAutofit/>
          </a:bodyPr>
          <a:lstStyle/>
          <a:p>
            <a:pPr algn="l"/>
            <a:r>
              <a:rPr lang="en-US" sz="4000" dirty="0">
                <a:solidFill>
                  <a:srgbClr val="231F20"/>
                </a:solidFill>
                <a:effectLst/>
                <a:latin typeface="Franklin Gothic Demi" panose="020B0703020102020204" pitchFamily="34" charset="0"/>
                <a:ea typeface="Calibri" panose="020F0502020204030204" pitchFamily="34" charset="0"/>
                <a:cs typeface="Lucida Sans" panose="020B0602030504020204" pitchFamily="34" charset="0"/>
              </a:rPr>
              <a:t>Actual withdrawal of electronic payments may be later than </a:t>
            </a:r>
            <a:r>
              <a:rPr lang="en-US" sz="4000" dirty="0">
                <a:effectLst/>
                <a:latin typeface="Franklin Gothic Demi" panose="020B0703020102020204" pitchFamily="34" charset="0"/>
                <a:ea typeface="Calibri" panose="020F0502020204030204" pitchFamily="34" charset="0"/>
                <a:cs typeface="Lucida Sans" panose="020B0602030504020204" pitchFamily="34" charset="0"/>
              </a:rPr>
              <a:t>the</a:t>
            </a:r>
            <a:r>
              <a:rPr lang="en-US" sz="4000" dirty="0">
                <a:solidFill>
                  <a:srgbClr val="FF0000"/>
                </a:solidFill>
                <a:effectLst/>
                <a:latin typeface="Franklin Gothic Demi" panose="020B0703020102020204" pitchFamily="34" charset="0"/>
                <a:ea typeface="Calibri" panose="020F0502020204030204" pitchFamily="34" charset="0"/>
                <a:cs typeface="Lucida Sans" panose="020B0602030504020204" pitchFamily="34" charset="0"/>
              </a:rPr>
              <a:t> </a:t>
            </a:r>
            <a:r>
              <a:rPr lang="en-US" sz="4000" dirty="0">
                <a:solidFill>
                  <a:srgbClr val="231F20"/>
                </a:solidFill>
                <a:effectLst/>
                <a:latin typeface="Franklin Gothic Demi" panose="020B0703020102020204" pitchFamily="34" charset="0"/>
                <a:ea typeface="Calibri" panose="020F0502020204030204" pitchFamily="34" charset="0"/>
                <a:cs typeface="Lucida Sans" panose="020B0602030504020204" pitchFamily="34" charset="0"/>
              </a:rPr>
              <a:t>requested date. Please allow up to two weeks for processing.</a:t>
            </a:r>
          </a:p>
          <a:p>
            <a:pPr algn="l"/>
            <a:endParaRPr lang="en-US" sz="4000" dirty="0">
              <a:solidFill>
                <a:srgbClr val="231F20"/>
              </a:solidFill>
              <a:latin typeface="Franklin Gothic Demi" panose="020B0703020102020204" pitchFamily="34" charset="0"/>
            </a:endParaRPr>
          </a:p>
          <a:p>
            <a:pPr algn="l"/>
            <a:r>
              <a:rPr lang="en-US" sz="4000" dirty="0">
                <a:solidFill>
                  <a:srgbClr val="231F20"/>
                </a:solidFill>
                <a:latin typeface="Franklin Gothic Demi" panose="020B0703020102020204" pitchFamily="34" charset="0"/>
              </a:rPr>
              <a:t>Please do not submit duplicate payments.</a:t>
            </a:r>
            <a:endParaRPr lang="en-US" sz="4000" dirty="0">
              <a:latin typeface="Franklin Gothic Demi" panose="020B0703020102020204" pitchFamily="34" charset="0"/>
            </a:endParaRPr>
          </a:p>
          <a:p>
            <a:pPr marL="1714500" lvl="3" indent="-342900" algn="l">
              <a:buFont typeface="Arial" panose="020B0604020202020204" pitchFamily="34" charset="0"/>
              <a:buChar char="•"/>
            </a:pPr>
            <a:endParaRPr lang="en-US" sz="2400" dirty="0">
              <a:latin typeface="Franklin Gothic Demi" panose="020B0703020102020204" pitchFamily="34" charset="0"/>
            </a:endParaRPr>
          </a:p>
          <a:p>
            <a:pPr marL="1714500" lvl="3" indent="-342900" algn="l">
              <a:buFont typeface="Arial" panose="020B0604020202020204" pitchFamily="34" charset="0"/>
              <a:buChar char="•"/>
            </a:pPr>
            <a:endParaRPr lang="en-US" sz="2400" dirty="0">
              <a:latin typeface="Franklin Gothic Demi" panose="020B0703020102020204" pitchFamily="34" charset="0"/>
            </a:endParaRPr>
          </a:p>
          <a:p>
            <a:pPr marL="800100" lvl="1" indent="-342900" algn="l">
              <a:buFont typeface="Arial" panose="020B0604020202020204" pitchFamily="34" charset="0"/>
              <a:buChar char="•"/>
            </a:pPr>
            <a:endParaRPr lang="en-US" sz="2800" dirty="0">
              <a:latin typeface="Franklin Gothic Demi" panose="020B0703020102020204" pitchFamily="34" charset="0"/>
            </a:endParaRPr>
          </a:p>
        </p:txBody>
      </p:sp>
      <p:sp>
        <p:nvSpPr>
          <p:cNvPr id="13" name="Rectangle 12"/>
          <p:cNvSpPr/>
          <p:nvPr/>
        </p:nvSpPr>
        <p:spPr>
          <a:xfrm>
            <a:off x="0" y="6713624"/>
            <a:ext cx="12192000" cy="45720"/>
          </a:xfrm>
          <a:prstGeom prst="rect">
            <a:avLst/>
          </a:prstGeom>
          <a:solidFill>
            <a:srgbClr val="0E2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
          <p:cNvGrpSpPr>
            <a:grpSpLocks noChangeAspect="1"/>
          </p:cNvGrpSpPr>
          <p:nvPr/>
        </p:nvGrpSpPr>
        <p:grpSpPr>
          <a:xfrm>
            <a:off x="9812132" y="6220610"/>
            <a:ext cx="2084948" cy="457200"/>
            <a:chOff x="4766776" y="6262420"/>
            <a:chExt cx="2414265" cy="527049"/>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9" name="Group 8"/>
            <p:cNvGrpSpPr/>
            <p:nvPr/>
          </p:nvGrpSpPr>
          <p:grpSpPr>
            <a:xfrm>
              <a:off x="6694938" y="6295182"/>
              <a:ext cx="486103" cy="480540"/>
              <a:chOff x="5869964" y="6290830"/>
              <a:chExt cx="506776" cy="500976"/>
            </a:xfrm>
          </p:grpSpPr>
          <p:sp>
            <p:nvSpPr>
              <p:cNvPr id="12" name="Oval 11"/>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256C"/>
                  </a:solidFill>
                </a:endParaRPr>
              </a:p>
            </p:txBody>
          </p:sp>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1" name="Straight Connector 10"/>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7358651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203198"/>
            <a:ext cx="12192000" cy="1041830"/>
          </a:xfrm>
          <a:prstGeom prst="rect">
            <a:avLst/>
          </a:prstGeom>
          <a:solidFill>
            <a:srgbClr val="0E2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559038" y="344320"/>
            <a:ext cx="10896599" cy="759585"/>
          </a:xfrm>
        </p:spPr>
        <p:txBody>
          <a:bodyPr>
            <a:normAutofit/>
          </a:bodyPr>
          <a:lstStyle/>
          <a:p>
            <a:pPr algn="l"/>
            <a:r>
              <a:rPr lang="en-US" sz="3700" dirty="0">
                <a:solidFill>
                  <a:schemeClr val="bg1"/>
                </a:solidFill>
                <a:latin typeface="Franklin Gothic Demi" panose="020B0703020102020204" pitchFamily="34" charset="0"/>
              </a:rPr>
              <a:t>Electronic Payments</a:t>
            </a:r>
          </a:p>
        </p:txBody>
      </p:sp>
      <p:sp>
        <p:nvSpPr>
          <p:cNvPr id="3" name="Subtitle 2"/>
          <p:cNvSpPr>
            <a:spLocks noGrp="1"/>
          </p:cNvSpPr>
          <p:nvPr>
            <p:ph type="subTitle" idx="1"/>
          </p:nvPr>
        </p:nvSpPr>
        <p:spPr>
          <a:xfrm>
            <a:off x="367507" y="1578902"/>
            <a:ext cx="11279662" cy="4800848"/>
          </a:xfrm>
        </p:spPr>
        <p:txBody>
          <a:bodyPr>
            <a:normAutofit lnSpcReduction="10000"/>
          </a:bodyPr>
          <a:lstStyle/>
          <a:p>
            <a:pPr algn="l"/>
            <a:r>
              <a:rPr lang="en-US" dirty="0">
                <a:solidFill>
                  <a:srgbClr val="231F20"/>
                </a:solidFill>
                <a:latin typeface="Franklin Gothic Demi" panose="020B0703020102020204" pitchFamily="34" charset="0"/>
              </a:rPr>
              <a:t>We have noticed an increase in misapplied payments. Please caution taxpayers to choose the correct tax type when making an electronic payment. </a:t>
            </a:r>
          </a:p>
          <a:p>
            <a:pPr algn="l"/>
            <a:endParaRPr lang="en-US" dirty="0">
              <a:solidFill>
                <a:srgbClr val="231F20"/>
              </a:solidFill>
              <a:latin typeface="Franklin Gothic Demi" panose="020B0703020102020204" pitchFamily="34" charset="0"/>
            </a:endParaRPr>
          </a:p>
          <a:p>
            <a:pPr algn="l"/>
            <a:r>
              <a:rPr lang="en-US" dirty="0">
                <a:latin typeface="Franklin Gothic Demi" panose="020B0703020102020204" pitchFamily="34" charset="0"/>
              </a:rPr>
              <a:t>Tax Type:</a:t>
            </a:r>
          </a:p>
          <a:p>
            <a:pPr algn="l"/>
            <a:r>
              <a:rPr lang="en-US" dirty="0">
                <a:latin typeface="Franklin Gothic Demi" panose="020B0703020102020204" pitchFamily="34" charset="0"/>
              </a:rPr>
              <a:t>“Individual Income Tax – (Tax Account number is the Social Security Number)”</a:t>
            </a:r>
          </a:p>
          <a:p>
            <a:pPr marL="342900" indent="-342900" algn="l">
              <a:buFont typeface="Arial" panose="020B0604020202020204" pitchFamily="34" charset="0"/>
              <a:buChar char="•"/>
            </a:pPr>
            <a:r>
              <a:rPr lang="en-US" dirty="0">
                <a:latin typeface="Franklin Gothic Demi" panose="020B0703020102020204" pitchFamily="34" charset="0"/>
              </a:rPr>
              <a:t>This would be used to make a payment when the return is filed to pay the balance of tax due.</a:t>
            </a:r>
          </a:p>
          <a:p>
            <a:pPr algn="l"/>
            <a:endParaRPr lang="en-US" dirty="0">
              <a:latin typeface="Franklin Gothic Demi" panose="020B0703020102020204" pitchFamily="34" charset="0"/>
            </a:endParaRPr>
          </a:p>
          <a:p>
            <a:pPr algn="l"/>
            <a:r>
              <a:rPr lang="en-US" dirty="0">
                <a:latin typeface="Franklin Gothic Demi" panose="020B0703020102020204" pitchFamily="34" charset="0"/>
              </a:rPr>
              <a:t>“Individual Income Tax – Estimated Payment (Tax Account number is the Social Security Number)”</a:t>
            </a:r>
          </a:p>
          <a:p>
            <a:pPr marL="342900" indent="-342900" algn="l">
              <a:buFont typeface="Arial" panose="020B0604020202020204" pitchFamily="34" charset="0"/>
              <a:buChar char="•"/>
            </a:pPr>
            <a:r>
              <a:rPr lang="en-US" dirty="0">
                <a:latin typeface="Franklin Gothic Demi" panose="020B0703020102020204" pitchFamily="34" charset="0"/>
              </a:rPr>
              <a:t>This would be used to make an estimated tax payment for the following tax year. The year will automatically default to the year for which we are accepting estimated tax payments.</a:t>
            </a:r>
          </a:p>
          <a:p>
            <a:pPr marL="1714500" lvl="3" indent="-342900" algn="l">
              <a:buFont typeface="Arial" panose="020B0604020202020204" pitchFamily="34" charset="0"/>
              <a:buChar char="•"/>
            </a:pPr>
            <a:endParaRPr lang="en-US" sz="2400" dirty="0">
              <a:latin typeface="Franklin Gothic Demi" panose="020B0703020102020204" pitchFamily="34" charset="0"/>
            </a:endParaRPr>
          </a:p>
          <a:p>
            <a:pPr marL="1714500" lvl="3" indent="-342900" algn="l">
              <a:buFont typeface="Arial" panose="020B0604020202020204" pitchFamily="34" charset="0"/>
              <a:buChar char="•"/>
            </a:pPr>
            <a:endParaRPr lang="en-US" sz="2400" dirty="0">
              <a:latin typeface="Franklin Gothic Demi" panose="020B0703020102020204" pitchFamily="34" charset="0"/>
            </a:endParaRPr>
          </a:p>
          <a:p>
            <a:pPr marL="800100" lvl="1" indent="-342900" algn="l">
              <a:buFont typeface="Arial" panose="020B0604020202020204" pitchFamily="34" charset="0"/>
              <a:buChar char="•"/>
            </a:pPr>
            <a:endParaRPr lang="en-US" sz="2800" dirty="0">
              <a:latin typeface="Franklin Gothic Demi" panose="020B0703020102020204" pitchFamily="34" charset="0"/>
            </a:endParaRPr>
          </a:p>
        </p:txBody>
      </p:sp>
      <p:sp>
        <p:nvSpPr>
          <p:cNvPr id="13" name="Rectangle 12"/>
          <p:cNvSpPr/>
          <p:nvPr/>
        </p:nvSpPr>
        <p:spPr>
          <a:xfrm>
            <a:off x="0" y="6713624"/>
            <a:ext cx="12192000" cy="45720"/>
          </a:xfrm>
          <a:prstGeom prst="rect">
            <a:avLst/>
          </a:prstGeom>
          <a:solidFill>
            <a:srgbClr val="0E2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
          <p:cNvGrpSpPr>
            <a:grpSpLocks noChangeAspect="1"/>
          </p:cNvGrpSpPr>
          <p:nvPr/>
        </p:nvGrpSpPr>
        <p:grpSpPr>
          <a:xfrm>
            <a:off x="9812132" y="6220610"/>
            <a:ext cx="2084948" cy="457200"/>
            <a:chOff x="4766776" y="6262420"/>
            <a:chExt cx="2414265" cy="527049"/>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9" name="Group 8"/>
            <p:cNvGrpSpPr/>
            <p:nvPr/>
          </p:nvGrpSpPr>
          <p:grpSpPr>
            <a:xfrm>
              <a:off x="6694938" y="6295182"/>
              <a:ext cx="486103" cy="480540"/>
              <a:chOff x="5869964" y="6290830"/>
              <a:chExt cx="506776" cy="500976"/>
            </a:xfrm>
          </p:grpSpPr>
          <p:sp>
            <p:nvSpPr>
              <p:cNvPr id="12" name="Oval 11"/>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256C"/>
                  </a:solidFill>
                </a:endParaRPr>
              </a:p>
            </p:txBody>
          </p:sp>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1" name="Straight Connector 10"/>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5220653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203198"/>
            <a:ext cx="12192000" cy="1041830"/>
          </a:xfrm>
          <a:prstGeom prst="rect">
            <a:avLst/>
          </a:prstGeom>
          <a:solidFill>
            <a:srgbClr val="0E2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559038" y="272401"/>
            <a:ext cx="10896599" cy="759585"/>
          </a:xfrm>
        </p:spPr>
        <p:txBody>
          <a:bodyPr>
            <a:normAutofit/>
          </a:bodyPr>
          <a:lstStyle/>
          <a:p>
            <a:pPr algn="l"/>
            <a:r>
              <a:rPr lang="en-US" sz="3700" dirty="0">
                <a:solidFill>
                  <a:schemeClr val="bg1"/>
                </a:solidFill>
                <a:latin typeface="Franklin Gothic Demi" panose="020B0703020102020204" pitchFamily="34" charset="0"/>
              </a:rPr>
              <a:t>Payments for Tax Due on a Return</a:t>
            </a:r>
          </a:p>
        </p:txBody>
      </p:sp>
      <p:sp>
        <p:nvSpPr>
          <p:cNvPr id="3" name="Subtitle 2"/>
          <p:cNvSpPr>
            <a:spLocks noGrp="1"/>
          </p:cNvSpPr>
          <p:nvPr>
            <p:ph type="subTitle" idx="1"/>
          </p:nvPr>
        </p:nvSpPr>
        <p:spPr>
          <a:xfrm>
            <a:off x="367507" y="1578902"/>
            <a:ext cx="11279662" cy="4800848"/>
          </a:xfrm>
        </p:spPr>
        <p:txBody>
          <a:bodyPr>
            <a:normAutofit/>
          </a:bodyPr>
          <a:lstStyle/>
          <a:p>
            <a:pPr lvl="3" algn="l"/>
            <a:endParaRPr lang="en-US" sz="2800" dirty="0">
              <a:latin typeface="Franklin Gothic Demi" panose="020B0703020102020204" pitchFamily="34" charset="0"/>
            </a:endParaRPr>
          </a:p>
          <a:p>
            <a:pPr marL="1714500" lvl="3" indent="-342900" algn="l">
              <a:buFont typeface="Arial" panose="020B0604020202020204" pitchFamily="34" charset="0"/>
              <a:buChar char="•"/>
            </a:pPr>
            <a:endParaRPr lang="en-US" sz="2400" dirty="0">
              <a:latin typeface="Franklin Gothic Demi" panose="020B0703020102020204" pitchFamily="34" charset="0"/>
            </a:endParaRPr>
          </a:p>
          <a:p>
            <a:pPr marL="800100" lvl="1" indent="-342900" algn="l">
              <a:buFont typeface="Arial" panose="020B0604020202020204" pitchFamily="34" charset="0"/>
              <a:buChar char="•"/>
            </a:pPr>
            <a:endParaRPr lang="en-US" sz="2800" dirty="0">
              <a:latin typeface="Franklin Gothic Demi" panose="020B0703020102020204" pitchFamily="34" charset="0"/>
            </a:endParaRPr>
          </a:p>
        </p:txBody>
      </p:sp>
      <p:sp>
        <p:nvSpPr>
          <p:cNvPr id="13" name="Rectangle 12"/>
          <p:cNvSpPr/>
          <p:nvPr/>
        </p:nvSpPr>
        <p:spPr>
          <a:xfrm>
            <a:off x="0" y="6713624"/>
            <a:ext cx="12192000" cy="45720"/>
          </a:xfrm>
          <a:prstGeom prst="rect">
            <a:avLst/>
          </a:prstGeom>
          <a:solidFill>
            <a:srgbClr val="0E2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
          <p:cNvGrpSpPr>
            <a:grpSpLocks noChangeAspect="1"/>
          </p:cNvGrpSpPr>
          <p:nvPr/>
        </p:nvGrpSpPr>
        <p:grpSpPr>
          <a:xfrm>
            <a:off x="9812132" y="6220610"/>
            <a:ext cx="2084948" cy="457200"/>
            <a:chOff x="4766776" y="6262420"/>
            <a:chExt cx="2414265" cy="527049"/>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9" name="Group 8"/>
            <p:cNvGrpSpPr/>
            <p:nvPr/>
          </p:nvGrpSpPr>
          <p:grpSpPr>
            <a:xfrm>
              <a:off x="6694938" y="6295182"/>
              <a:ext cx="486103" cy="480540"/>
              <a:chOff x="5869964" y="6290830"/>
              <a:chExt cx="506776" cy="500976"/>
            </a:xfrm>
          </p:grpSpPr>
          <p:sp>
            <p:nvSpPr>
              <p:cNvPr id="12" name="Oval 11"/>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256C"/>
                  </a:solidFill>
                </a:endParaRPr>
              </a:p>
            </p:txBody>
          </p:sp>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1" name="Straight Connector 10"/>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pic>
        <p:nvPicPr>
          <p:cNvPr id="15" name="Picture 14">
            <a:extLst>
              <a:ext uri="{FF2B5EF4-FFF2-40B4-BE49-F238E27FC236}">
                <a16:creationId xmlns:a16="http://schemas.microsoft.com/office/drawing/2014/main" id="{1D0AA832-0633-20A1-8F3F-9F934EDEF859}"/>
              </a:ext>
            </a:extLst>
          </p:cNvPr>
          <p:cNvPicPr>
            <a:picLocks noChangeAspect="1"/>
          </p:cNvPicPr>
          <p:nvPr/>
        </p:nvPicPr>
        <p:blipFill>
          <a:blip r:embed="rId5"/>
          <a:stretch>
            <a:fillRect/>
          </a:stretch>
        </p:blipFill>
        <p:spPr>
          <a:xfrm>
            <a:off x="874450" y="1467486"/>
            <a:ext cx="9448800" cy="4705350"/>
          </a:xfrm>
          <a:prstGeom prst="rect">
            <a:avLst/>
          </a:prstGeom>
        </p:spPr>
      </p:pic>
    </p:spTree>
    <p:extLst>
      <p:ext uri="{BB962C8B-B14F-4D97-AF65-F5344CB8AC3E}">
        <p14:creationId xmlns:p14="http://schemas.microsoft.com/office/powerpoint/2010/main" val="31069006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203198"/>
            <a:ext cx="12192000" cy="1041830"/>
          </a:xfrm>
          <a:prstGeom prst="rect">
            <a:avLst/>
          </a:prstGeom>
          <a:solidFill>
            <a:srgbClr val="0E2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559038" y="289104"/>
            <a:ext cx="10896599" cy="759585"/>
          </a:xfrm>
        </p:spPr>
        <p:txBody>
          <a:bodyPr>
            <a:normAutofit/>
          </a:bodyPr>
          <a:lstStyle/>
          <a:p>
            <a:pPr algn="l"/>
            <a:r>
              <a:rPr lang="en-US" sz="3700" dirty="0">
                <a:solidFill>
                  <a:schemeClr val="bg1"/>
                </a:solidFill>
                <a:latin typeface="Franklin Gothic Demi" panose="020B0703020102020204" pitchFamily="34" charset="0"/>
              </a:rPr>
              <a:t>Estimated Tax Payments</a:t>
            </a:r>
          </a:p>
        </p:txBody>
      </p:sp>
      <p:sp>
        <p:nvSpPr>
          <p:cNvPr id="3" name="Subtitle 2"/>
          <p:cNvSpPr>
            <a:spLocks noGrp="1"/>
          </p:cNvSpPr>
          <p:nvPr>
            <p:ph type="subTitle" idx="1"/>
          </p:nvPr>
        </p:nvSpPr>
        <p:spPr>
          <a:xfrm>
            <a:off x="367507" y="1578902"/>
            <a:ext cx="11279662" cy="4800848"/>
          </a:xfrm>
        </p:spPr>
        <p:txBody>
          <a:bodyPr>
            <a:normAutofit/>
          </a:bodyPr>
          <a:lstStyle/>
          <a:p>
            <a:pPr lvl="3" algn="l"/>
            <a:endParaRPr lang="en-US" sz="2800" dirty="0">
              <a:latin typeface="Franklin Gothic Demi" panose="020B0703020102020204" pitchFamily="34" charset="0"/>
            </a:endParaRPr>
          </a:p>
          <a:p>
            <a:pPr marL="1714500" lvl="3" indent="-342900" algn="l">
              <a:buFont typeface="Arial" panose="020B0604020202020204" pitchFamily="34" charset="0"/>
              <a:buChar char="•"/>
            </a:pPr>
            <a:endParaRPr lang="en-US" sz="2400" dirty="0">
              <a:latin typeface="Franklin Gothic Demi" panose="020B0703020102020204" pitchFamily="34" charset="0"/>
            </a:endParaRPr>
          </a:p>
          <a:p>
            <a:pPr marL="800100" lvl="1" indent="-342900" algn="l">
              <a:buFont typeface="Arial" panose="020B0604020202020204" pitchFamily="34" charset="0"/>
              <a:buChar char="•"/>
            </a:pPr>
            <a:endParaRPr lang="en-US" sz="2800" dirty="0">
              <a:latin typeface="Franklin Gothic Demi" panose="020B0703020102020204" pitchFamily="34" charset="0"/>
            </a:endParaRPr>
          </a:p>
        </p:txBody>
      </p:sp>
      <p:sp>
        <p:nvSpPr>
          <p:cNvPr id="13" name="Rectangle 12"/>
          <p:cNvSpPr/>
          <p:nvPr/>
        </p:nvSpPr>
        <p:spPr>
          <a:xfrm>
            <a:off x="0" y="6713624"/>
            <a:ext cx="12192000" cy="45720"/>
          </a:xfrm>
          <a:prstGeom prst="rect">
            <a:avLst/>
          </a:prstGeom>
          <a:solidFill>
            <a:srgbClr val="0E2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
          <p:cNvGrpSpPr>
            <a:grpSpLocks noChangeAspect="1"/>
          </p:cNvGrpSpPr>
          <p:nvPr/>
        </p:nvGrpSpPr>
        <p:grpSpPr>
          <a:xfrm>
            <a:off x="9812132" y="6220610"/>
            <a:ext cx="2084948" cy="457200"/>
            <a:chOff x="4766776" y="6262420"/>
            <a:chExt cx="2414265" cy="527049"/>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9" name="Group 8"/>
            <p:cNvGrpSpPr/>
            <p:nvPr/>
          </p:nvGrpSpPr>
          <p:grpSpPr>
            <a:xfrm>
              <a:off x="6694938" y="6295182"/>
              <a:ext cx="486103" cy="480540"/>
              <a:chOff x="5869964" y="6290830"/>
              <a:chExt cx="506776" cy="500976"/>
            </a:xfrm>
          </p:grpSpPr>
          <p:sp>
            <p:nvSpPr>
              <p:cNvPr id="12" name="Oval 11"/>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256C"/>
                  </a:solidFill>
                </a:endParaRPr>
              </a:p>
            </p:txBody>
          </p:sp>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1" name="Straight Connector 10"/>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pic>
        <p:nvPicPr>
          <p:cNvPr id="5" name="Picture 4">
            <a:extLst>
              <a:ext uri="{FF2B5EF4-FFF2-40B4-BE49-F238E27FC236}">
                <a16:creationId xmlns:a16="http://schemas.microsoft.com/office/drawing/2014/main" id="{E3DBA86F-2D52-C379-02C6-9161485BFEF9}"/>
              </a:ext>
            </a:extLst>
          </p:cNvPr>
          <p:cNvPicPr>
            <a:picLocks noChangeAspect="1"/>
          </p:cNvPicPr>
          <p:nvPr/>
        </p:nvPicPr>
        <p:blipFill>
          <a:blip r:embed="rId5"/>
          <a:stretch>
            <a:fillRect/>
          </a:stretch>
        </p:blipFill>
        <p:spPr>
          <a:xfrm>
            <a:off x="805556" y="1437779"/>
            <a:ext cx="9528052" cy="4415924"/>
          </a:xfrm>
          <a:prstGeom prst="rect">
            <a:avLst/>
          </a:prstGeom>
        </p:spPr>
      </p:pic>
    </p:spTree>
    <p:extLst>
      <p:ext uri="{BB962C8B-B14F-4D97-AF65-F5344CB8AC3E}">
        <p14:creationId xmlns:p14="http://schemas.microsoft.com/office/powerpoint/2010/main" val="15457763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218718"/>
            <a:ext cx="12192000" cy="1041830"/>
          </a:xfrm>
          <a:prstGeom prst="rect">
            <a:avLst/>
          </a:prstGeom>
          <a:solidFill>
            <a:srgbClr val="0E2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p:cNvSpPr>
            <a:spLocks noGrp="1"/>
          </p:cNvSpPr>
          <p:nvPr>
            <p:ph type="ctrTitle"/>
          </p:nvPr>
        </p:nvSpPr>
        <p:spPr>
          <a:xfrm>
            <a:off x="866271" y="246619"/>
            <a:ext cx="10896599" cy="759585"/>
          </a:xfrm>
        </p:spPr>
        <p:txBody>
          <a:bodyPr>
            <a:normAutofit/>
          </a:bodyPr>
          <a:lstStyle/>
          <a:p>
            <a:pPr algn="l"/>
            <a:r>
              <a:rPr lang="en-US" sz="3700" dirty="0">
                <a:solidFill>
                  <a:schemeClr val="bg1"/>
                </a:solidFill>
                <a:latin typeface="Franklin Gothic Demi" panose="020B0703020102020204" pitchFamily="34" charset="0"/>
              </a:rPr>
              <a:t>Electronic Filing</a:t>
            </a:r>
          </a:p>
        </p:txBody>
      </p:sp>
      <p:sp>
        <p:nvSpPr>
          <p:cNvPr id="3" name="Subtitle 2"/>
          <p:cNvSpPr>
            <a:spLocks noGrp="1"/>
          </p:cNvSpPr>
          <p:nvPr>
            <p:ph type="subTitle" idx="1"/>
          </p:nvPr>
        </p:nvSpPr>
        <p:spPr>
          <a:xfrm>
            <a:off x="708906" y="1247457"/>
            <a:ext cx="10876290" cy="4465329"/>
          </a:xfrm>
        </p:spPr>
        <p:txBody>
          <a:bodyPr>
            <a:normAutofit/>
          </a:bodyPr>
          <a:lstStyle/>
          <a:p>
            <a:pPr marL="342900" indent="-342900" algn="l">
              <a:buFont typeface="Arial" panose="020B0604020202020204" pitchFamily="34" charset="0"/>
              <a:buChar char="•"/>
            </a:pPr>
            <a:r>
              <a:rPr lang="en-US" sz="2000" dirty="0">
                <a:latin typeface="Franklin Gothic Demi" panose="020B0703020102020204" pitchFamily="34" charset="0"/>
              </a:rPr>
              <a:t>Electronic filing is available through third-party vendors that support Kentucky.</a:t>
            </a:r>
          </a:p>
          <a:p>
            <a:pPr marL="342900" indent="-342900" algn="l">
              <a:buFont typeface="Arial" panose="020B0604020202020204" pitchFamily="34" charset="0"/>
              <a:buChar char="•"/>
            </a:pPr>
            <a:r>
              <a:rPr lang="en-US" sz="2000" dirty="0">
                <a:latin typeface="Franklin Gothic Demi" panose="020B0703020102020204" pitchFamily="34" charset="0"/>
              </a:rPr>
              <a:t>Visit the Department of Revenue website at Revenue.ky.gov for updates of approved Tax Software Vendors under the Tax Professionals Tab and click on Software Developers.</a:t>
            </a:r>
            <a:endParaRPr lang="en-US" sz="2000" dirty="0"/>
          </a:p>
          <a:p>
            <a:endParaRPr lang="en-US" sz="2000" dirty="0">
              <a:solidFill>
                <a:srgbClr val="0E266E"/>
              </a:solidFill>
              <a:latin typeface="Franklin Gothic Demi" panose="020B0703020102020204" pitchFamily="34" charset="0"/>
            </a:endParaRPr>
          </a:p>
          <a:p>
            <a:pPr algn="l"/>
            <a:endParaRPr lang="en-US" sz="1500" dirty="0">
              <a:latin typeface="Franklin Gothic Demi" panose="020B0703020102020204" pitchFamily="34" charset="0"/>
            </a:endParaRPr>
          </a:p>
        </p:txBody>
      </p:sp>
      <p:sp>
        <p:nvSpPr>
          <p:cNvPr id="13" name="Rectangle 12"/>
          <p:cNvSpPr/>
          <p:nvPr/>
        </p:nvSpPr>
        <p:spPr>
          <a:xfrm>
            <a:off x="0" y="6713624"/>
            <a:ext cx="12192000" cy="45720"/>
          </a:xfrm>
          <a:prstGeom prst="rect">
            <a:avLst/>
          </a:prstGeom>
          <a:solidFill>
            <a:srgbClr val="0E2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18" name="Group 17"/>
          <p:cNvGrpSpPr>
            <a:grpSpLocks noChangeAspect="1"/>
          </p:cNvGrpSpPr>
          <p:nvPr/>
        </p:nvGrpSpPr>
        <p:grpSpPr>
          <a:xfrm>
            <a:off x="9812132" y="6220610"/>
            <a:ext cx="2084948" cy="457200"/>
            <a:chOff x="4766776" y="6262420"/>
            <a:chExt cx="2414265" cy="527049"/>
          </a:xfrm>
        </p:grpSpPr>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20" name="Group 19"/>
            <p:cNvGrpSpPr/>
            <p:nvPr/>
          </p:nvGrpSpPr>
          <p:grpSpPr>
            <a:xfrm>
              <a:off x="6694938" y="6295182"/>
              <a:ext cx="486103" cy="480540"/>
              <a:chOff x="5869964" y="6290830"/>
              <a:chExt cx="506776" cy="500976"/>
            </a:xfrm>
          </p:grpSpPr>
          <p:sp>
            <p:nvSpPr>
              <p:cNvPr id="22" name="Oval 21"/>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256C"/>
                  </a:solidFill>
                </a:endParaRPr>
              </a:p>
            </p:txBody>
          </p:sp>
          <p:pic>
            <p:nvPicPr>
              <p:cNvPr id="23" name="Picture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21" name="Straight Connector 20"/>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sp>
        <p:nvSpPr>
          <p:cNvPr id="7" name="TextBox 6">
            <a:extLst>
              <a:ext uri="{FF2B5EF4-FFF2-40B4-BE49-F238E27FC236}">
                <a16:creationId xmlns:a16="http://schemas.microsoft.com/office/drawing/2014/main" id="{3D041047-4026-471B-BDE2-C44FF4515D2D}"/>
              </a:ext>
            </a:extLst>
          </p:cNvPr>
          <p:cNvSpPr txBox="1"/>
          <p:nvPr/>
        </p:nvSpPr>
        <p:spPr>
          <a:xfrm>
            <a:off x="937419" y="5674403"/>
            <a:ext cx="9223711" cy="923330"/>
          </a:xfrm>
          <a:prstGeom prst="rect">
            <a:avLst/>
          </a:prstGeom>
          <a:noFill/>
        </p:spPr>
        <p:txBody>
          <a:bodyPr wrap="square" rtlCol="0">
            <a:spAutoFit/>
          </a:bodyPr>
          <a:lstStyle/>
          <a:p>
            <a:r>
              <a:rPr lang="en-US" b="1" dirty="0">
                <a:latin typeface="Franklin Gothic Demi" panose="020B0703020102020204" pitchFamily="34" charset="0"/>
              </a:rPr>
              <a:t>YTD 2024: </a:t>
            </a:r>
          </a:p>
          <a:p>
            <a:pPr marL="285750" indent="-285750">
              <a:buFont typeface="Arial" panose="020B0604020202020204" pitchFamily="34" charset="0"/>
              <a:buChar char="•"/>
            </a:pPr>
            <a:r>
              <a:rPr lang="en-US" b="1" dirty="0">
                <a:latin typeface="Franklin Gothic Demi" panose="020B0703020102020204" pitchFamily="34" charset="0"/>
              </a:rPr>
              <a:t>94% of tax year 2023 individual income tax returns were e-filed</a:t>
            </a:r>
          </a:p>
          <a:p>
            <a:pPr marL="285750" indent="-285750">
              <a:buFont typeface="Arial" panose="020B0604020202020204" pitchFamily="34" charset="0"/>
              <a:buChar char="•"/>
            </a:pPr>
            <a:r>
              <a:rPr lang="en-US" b="1" dirty="0">
                <a:latin typeface="Franklin Gothic Demi" panose="020B0703020102020204" pitchFamily="34" charset="0"/>
              </a:rPr>
              <a:t>58% of tax year 2023 corporate and pass-through entity tax returns were e-filed</a:t>
            </a:r>
          </a:p>
        </p:txBody>
      </p:sp>
      <p:pic>
        <p:nvPicPr>
          <p:cNvPr id="4" name="Picture 3">
            <a:extLst>
              <a:ext uri="{FF2B5EF4-FFF2-40B4-BE49-F238E27FC236}">
                <a16:creationId xmlns:a16="http://schemas.microsoft.com/office/drawing/2014/main" id="{8EE8B733-D132-6ED7-8DAF-0ED7225E5F29}"/>
              </a:ext>
            </a:extLst>
          </p:cNvPr>
          <p:cNvPicPr>
            <a:picLocks noChangeAspect="1"/>
          </p:cNvPicPr>
          <p:nvPr/>
        </p:nvPicPr>
        <p:blipFill>
          <a:blip r:embed="rId5"/>
          <a:stretch>
            <a:fillRect/>
          </a:stretch>
        </p:blipFill>
        <p:spPr>
          <a:xfrm>
            <a:off x="1145635" y="2459040"/>
            <a:ext cx="7399176" cy="1879543"/>
          </a:xfrm>
          <a:prstGeom prst="rect">
            <a:avLst/>
          </a:prstGeom>
        </p:spPr>
      </p:pic>
      <p:pic>
        <p:nvPicPr>
          <p:cNvPr id="5" name="Picture 4">
            <a:extLst>
              <a:ext uri="{FF2B5EF4-FFF2-40B4-BE49-F238E27FC236}">
                <a16:creationId xmlns:a16="http://schemas.microsoft.com/office/drawing/2014/main" id="{23211426-5213-DA97-B70C-F57BDCCCEE67}"/>
              </a:ext>
            </a:extLst>
          </p:cNvPr>
          <p:cNvPicPr>
            <a:picLocks noChangeAspect="1"/>
          </p:cNvPicPr>
          <p:nvPr/>
        </p:nvPicPr>
        <p:blipFill>
          <a:blip r:embed="rId6"/>
          <a:stretch>
            <a:fillRect/>
          </a:stretch>
        </p:blipFill>
        <p:spPr>
          <a:xfrm>
            <a:off x="1205580" y="4307018"/>
            <a:ext cx="5476875" cy="1209675"/>
          </a:xfrm>
          <a:prstGeom prst="rect">
            <a:avLst/>
          </a:prstGeom>
        </p:spPr>
      </p:pic>
      <p:sp>
        <p:nvSpPr>
          <p:cNvPr id="6" name="Arrow: Right 5">
            <a:extLst>
              <a:ext uri="{FF2B5EF4-FFF2-40B4-BE49-F238E27FC236}">
                <a16:creationId xmlns:a16="http://schemas.microsoft.com/office/drawing/2014/main" id="{B5D34EDF-5B9F-8A7E-E769-0CCD75383062}"/>
              </a:ext>
            </a:extLst>
          </p:cNvPr>
          <p:cNvSpPr/>
          <p:nvPr/>
        </p:nvSpPr>
        <p:spPr>
          <a:xfrm>
            <a:off x="377067" y="5084444"/>
            <a:ext cx="978408" cy="38050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8792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2683035"/>
            <a:ext cx="12192000" cy="1251291"/>
          </a:xfrm>
          <a:prstGeom prst="rect">
            <a:avLst/>
          </a:prstGeom>
          <a:solidFill>
            <a:srgbClr val="396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1192727"/>
            <a:ext cx="12192000" cy="1333894"/>
          </a:xfrm>
          <a:prstGeom prst="rect">
            <a:avLst/>
          </a:prstGeom>
          <a:solidFill>
            <a:srgbClr val="2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2656247" y="1071485"/>
            <a:ext cx="9537009" cy="1325086"/>
          </a:xfrm>
        </p:spPr>
        <p:txBody>
          <a:bodyPr>
            <a:normAutofit/>
          </a:bodyPr>
          <a:lstStyle/>
          <a:p>
            <a:pPr algn="l"/>
            <a:r>
              <a:rPr lang="en-US" sz="5400" cap="small" spc="300" dirty="0">
                <a:solidFill>
                  <a:schemeClr val="bg1"/>
                </a:solidFill>
                <a:latin typeface="Franklin Gothic Demi" panose="020B0703020102020204" pitchFamily="34" charset="0"/>
              </a:rPr>
              <a:t>Corporate Income Tax/LLET</a:t>
            </a:r>
          </a:p>
        </p:txBody>
      </p:sp>
      <p:sp>
        <p:nvSpPr>
          <p:cNvPr id="3" name="Subtitle 2"/>
          <p:cNvSpPr>
            <a:spLocks noGrp="1"/>
          </p:cNvSpPr>
          <p:nvPr>
            <p:ph type="subTitle" idx="1"/>
          </p:nvPr>
        </p:nvSpPr>
        <p:spPr>
          <a:xfrm>
            <a:off x="2702325" y="3046319"/>
            <a:ext cx="9361338" cy="716094"/>
          </a:xfrm>
        </p:spPr>
        <p:txBody>
          <a:bodyPr>
            <a:normAutofit/>
          </a:bodyPr>
          <a:lstStyle/>
          <a:p>
            <a:pPr algn="l">
              <a:lnSpc>
                <a:spcPct val="70000"/>
              </a:lnSpc>
            </a:pPr>
            <a:r>
              <a:rPr lang="en-US" sz="4400" dirty="0">
                <a:solidFill>
                  <a:schemeClr val="bg1"/>
                </a:solidFill>
                <a:latin typeface="Franklin Gothic Demi" panose="020B0703020102020204" pitchFamily="34" charset="0"/>
              </a:rPr>
              <a:t>2024 Updates</a:t>
            </a:r>
          </a:p>
        </p:txBody>
      </p:sp>
      <p:sp>
        <p:nvSpPr>
          <p:cNvPr id="13" name="Rectangle 12"/>
          <p:cNvSpPr/>
          <p:nvPr/>
        </p:nvSpPr>
        <p:spPr>
          <a:xfrm>
            <a:off x="0" y="6617368"/>
            <a:ext cx="12192000" cy="104264"/>
          </a:xfrm>
          <a:prstGeom prst="rect">
            <a:avLst/>
          </a:prstGeom>
          <a:solidFill>
            <a:srgbClr val="2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p:cNvSpPr txBox="1"/>
          <p:nvPr/>
        </p:nvSpPr>
        <p:spPr>
          <a:xfrm>
            <a:off x="1" y="6136108"/>
            <a:ext cx="12192000" cy="369332"/>
          </a:xfrm>
          <a:prstGeom prst="rect">
            <a:avLst/>
          </a:prstGeom>
          <a:noFill/>
        </p:spPr>
        <p:txBody>
          <a:bodyPr wrap="square" rtlCol="0">
            <a:spAutoFit/>
          </a:bodyPr>
          <a:lstStyle/>
          <a:p>
            <a:pPr algn="ctr"/>
            <a:r>
              <a:rPr lang="en-US" dirty="0">
                <a:latin typeface="Franklin Gothic Demi" panose="020B0703020102020204" pitchFamily="34" charset="0"/>
              </a:rPr>
              <a:t>Kentucky Department of Revenue </a:t>
            </a:r>
            <a:r>
              <a:rPr lang="en-US" dirty="0">
                <a:latin typeface="Franklin Gothic Demi" panose="020B0703020102020204" pitchFamily="34" charset="0"/>
                <a:sym typeface="Wingdings" panose="05000000000000000000" pitchFamily="2" charset="2"/>
              </a:rPr>
              <a:t> 501 High Street  Frankfort, KY 40601  (502) 564-8139</a:t>
            </a:r>
            <a:endParaRPr lang="en-US" dirty="0">
              <a:latin typeface="Franklin Gothic Demi" panose="020B0703020102020204" pitchFamily="34" charset="0"/>
            </a:endParaRPr>
          </a:p>
        </p:txBody>
      </p:sp>
      <p:sp>
        <p:nvSpPr>
          <p:cNvPr id="15" name="Rectangle 14"/>
          <p:cNvSpPr/>
          <p:nvPr/>
        </p:nvSpPr>
        <p:spPr>
          <a:xfrm>
            <a:off x="0" y="6521373"/>
            <a:ext cx="12192000" cy="54864"/>
          </a:xfrm>
          <a:prstGeom prst="rect">
            <a:avLst/>
          </a:prstGeom>
          <a:solidFill>
            <a:srgbClr val="396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32811" y="5094745"/>
            <a:ext cx="3123947" cy="959328"/>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1063" y="1528542"/>
            <a:ext cx="2127947" cy="2127947"/>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608693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203198"/>
            <a:ext cx="12192000" cy="1041830"/>
          </a:xfrm>
          <a:prstGeom prst="rect">
            <a:avLst/>
          </a:prstGeom>
          <a:solidFill>
            <a:srgbClr val="0E2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p:cNvSpPr>
            <a:spLocks noGrp="1"/>
          </p:cNvSpPr>
          <p:nvPr>
            <p:ph type="ctrTitle"/>
          </p:nvPr>
        </p:nvSpPr>
        <p:spPr>
          <a:xfrm>
            <a:off x="866271" y="318610"/>
            <a:ext cx="10896599" cy="759585"/>
          </a:xfrm>
        </p:spPr>
        <p:txBody>
          <a:bodyPr>
            <a:normAutofit/>
          </a:bodyPr>
          <a:lstStyle/>
          <a:p>
            <a:pPr algn="l"/>
            <a:r>
              <a:rPr lang="en-US" sz="3700" dirty="0">
                <a:solidFill>
                  <a:schemeClr val="bg1"/>
                </a:solidFill>
                <a:latin typeface="Franklin Gothic Demi" panose="020B0703020102020204" pitchFamily="34" charset="0"/>
              </a:rPr>
              <a:t>Tax Interest Rate</a:t>
            </a:r>
          </a:p>
        </p:txBody>
      </p:sp>
      <p:sp>
        <p:nvSpPr>
          <p:cNvPr id="3" name="Subtitle 2"/>
          <p:cNvSpPr>
            <a:spLocks noGrp="1"/>
          </p:cNvSpPr>
          <p:nvPr>
            <p:ph type="subTitle" idx="1"/>
          </p:nvPr>
        </p:nvSpPr>
        <p:spPr>
          <a:xfrm>
            <a:off x="866271" y="1671165"/>
            <a:ext cx="9661315" cy="4465329"/>
          </a:xfrm>
        </p:spPr>
        <p:txBody>
          <a:bodyPr>
            <a:normAutofit/>
          </a:bodyPr>
          <a:lstStyle/>
          <a:p>
            <a:pPr algn="just">
              <a:spcBef>
                <a:spcPts val="0"/>
              </a:spcBef>
              <a:defRPr/>
            </a:pPr>
            <a:r>
              <a:rPr lang="en-US" sz="3600" dirty="0">
                <a:latin typeface="Franklin Gothic Demi" panose="020B0703020102020204" pitchFamily="34" charset="0"/>
              </a:rPr>
              <a:t>2025 Tax Interest Rate: 8% </a:t>
            </a:r>
            <a:endParaRPr lang="en-US" sz="2800" dirty="0">
              <a:latin typeface="Franklin Gothic Demi" panose="020B0703020102020204" pitchFamily="34" charset="0"/>
            </a:endParaRPr>
          </a:p>
          <a:p>
            <a:pPr algn="just">
              <a:spcBef>
                <a:spcPts val="0"/>
              </a:spcBef>
              <a:defRPr/>
            </a:pPr>
            <a:endParaRPr lang="en-US" sz="3600" b="1" dirty="0">
              <a:solidFill>
                <a:srgbClr val="FF0000"/>
              </a:solidFill>
              <a:latin typeface="Franklin Gothic Demi" panose="020B0703020102020204" pitchFamily="34" charset="0"/>
            </a:endParaRPr>
          </a:p>
          <a:p>
            <a:pPr marL="342900" indent="-342900" algn="just">
              <a:spcBef>
                <a:spcPts val="0"/>
              </a:spcBef>
              <a:buFont typeface="Arial" panose="020B0604020202020204" pitchFamily="34" charset="0"/>
              <a:buChar char="•"/>
              <a:defRPr/>
            </a:pPr>
            <a:r>
              <a:rPr lang="en-US" sz="3000" dirty="0">
                <a:latin typeface="Franklin Gothic Demi" panose="020B0703020102020204" pitchFamily="34" charset="0"/>
              </a:rPr>
              <a:t>Rate charged on </a:t>
            </a:r>
            <a:r>
              <a:rPr lang="en-US" sz="3000" u="sng" dirty="0">
                <a:latin typeface="Franklin Gothic Demi" panose="020B0703020102020204" pitchFamily="34" charset="0"/>
              </a:rPr>
              <a:t>unpaid taxes </a:t>
            </a:r>
            <a:r>
              <a:rPr lang="en-US" sz="3000" dirty="0">
                <a:latin typeface="Franklin Gothic Demi" panose="020B0703020102020204" pitchFamily="34" charset="0"/>
              </a:rPr>
              <a:t>is 10%</a:t>
            </a:r>
            <a:endParaRPr lang="en-US" sz="3000" b="1" dirty="0">
              <a:solidFill>
                <a:srgbClr val="FF0000"/>
              </a:solidFill>
              <a:latin typeface="Franklin Gothic Demi" panose="020B0703020102020204" pitchFamily="34" charset="0"/>
            </a:endParaRPr>
          </a:p>
          <a:p>
            <a:pPr marL="800100" lvl="1" indent="-342900" algn="just">
              <a:spcBef>
                <a:spcPts val="0"/>
              </a:spcBef>
              <a:buFont typeface="Arial" panose="020B0604020202020204" pitchFamily="34" charset="0"/>
              <a:buChar char="•"/>
              <a:defRPr/>
            </a:pPr>
            <a:r>
              <a:rPr lang="en-US" dirty="0">
                <a:latin typeface="Franklin Gothic Demi" panose="020B0703020102020204" pitchFamily="34" charset="0"/>
              </a:rPr>
              <a:t>(Base rate of % plus 2%)</a:t>
            </a:r>
          </a:p>
          <a:p>
            <a:pPr marL="800100" lvl="1" indent="-342900" algn="just">
              <a:spcBef>
                <a:spcPts val="0"/>
              </a:spcBef>
              <a:buFont typeface="Arial" panose="020B0604020202020204" pitchFamily="34" charset="0"/>
              <a:buChar char="•"/>
              <a:defRPr/>
            </a:pPr>
            <a:endParaRPr lang="en-US" dirty="0">
              <a:solidFill>
                <a:srgbClr val="FF0000"/>
              </a:solidFill>
              <a:latin typeface="Franklin Gothic Demi" panose="020B0703020102020204" pitchFamily="34" charset="0"/>
            </a:endParaRPr>
          </a:p>
          <a:p>
            <a:pPr marL="342900" indent="-342900" algn="just">
              <a:spcBef>
                <a:spcPts val="0"/>
              </a:spcBef>
              <a:buFont typeface="Arial" panose="020B0604020202020204" pitchFamily="34" charset="0"/>
              <a:buChar char="•"/>
              <a:defRPr/>
            </a:pPr>
            <a:r>
              <a:rPr lang="en-US" sz="3000" dirty="0">
                <a:latin typeface="Franklin Gothic Demi" panose="020B0703020102020204" pitchFamily="34" charset="0"/>
              </a:rPr>
              <a:t>Rate paid when interest is due on a </a:t>
            </a:r>
            <a:r>
              <a:rPr lang="en-US" sz="3000" u="sng" dirty="0">
                <a:latin typeface="Franklin Gothic Demi" panose="020B0703020102020204" pitchFamily="34" charset="0"/>
              </a:rPr>
              <a:t>refund</a:t>
            </a:r>
            <a:r>
              <a:rPr lang="en-US" sz="3000" dirty="0">
                <a:latin typeface="Franklin Gothic Demi" panose="020B0703020102020204" pitchFamily="34" charset="0"/>
              </a:rPr>
              <a:t> is 6%</a:t>
            </a:r>
            <a:r>
              <a:rPr lang="en-US" sz="3000" b="1" dirty="0">
                <a:solidFill>
                  <a:srgbClr val="FF0000"/>
                </a:solidFill>
                <a:latin typeface="Franklin Gothic Demi" panose="020B0703020102020204" pitchFamily="34" charset="0"/>
              </a:rPr>
              <a:t> </a:t>
            </a:r>
          </a:p>
          <a:p>
            <a:pPr marL="800100" lvl="1" indent="-342900" algn="just">
              <a:spcBef>
                <a:spcPts val="0"/>
              </a:spcBef>
              <a:buFont typeface="Arial" panose="020B0604020202020204" pitchFamily="34" charset="0"/>
              <a:buChar char="•"/>
              <a:defRPr/>
            </a:pPr>
            <a:r>
              <a:rPr lang="en-US" dirty="0">
                <a:latin typeface="Franklin Gothic Demi" panose="020B0703020102020204" pitchFamily="34" charset="0"/>
              </a:rPr>
              <a:t>(Base rate of % minus 2%)</a:t>
            </a:r>
          </a:p>
          <a:p>
            <a:pPr marL="800100" lvl="1" indent="-342900" algn="just">
              <a:spcBef>
                <a:spcPts val="0"/>
              </a:spcBef>
              <a:buFont typeface="Arial" panose="020B0604020202020204" pitchFamily="34" charset="0"/>
              <a:buChar char="•"/>
              <a:defRPr/>
            </a:pPr>
            <a:endParaRPr lang="en-US" dirty="0">
              <a:solidFill>
                <a:srgbClr val="FF0000"/>
              </a:solidFill>
              <a:latin typeface="Franklin Gothic Demi" panose="020B0703020102020204" pitchFamily="34" charset="0"/>
            </a:endParaRPr>
          </a:p>
          <a:p>
            <a:pPr marL="342900" indent="-342900" algn="just">
              <a:spcBef>
                <a:spcPts val="0"/>
              </a:spcBef>
              <a:buFont typeface="Arial" panose="020B0604020202020204" pitchFamily="34" charset="0"/>
              <a:buChar char="•"/>
              <a:defRPr/>
            </a:pPr>
            <a:r>
              <a:rPr lang="en-US" sz="3000" dirty="0">
                <a:latin typeface="Franklin Gothic Demi" panose="020B0703020102020204" pitchFamily="34" charset="0"/>
              </a:rPr>
              <a:t>Statute Reference: KRS 131.183</a:t>
            </a:r>
          </a:p>
          <a:p>
            <a:pPr algn="l"/>
            <a:endParaRPr lang="en-US" sz="1500" dirty="0">
              <a:latin typeface="Franklin Gothic Demi" panose="020B0703020102020204" pitchFamily="34" charset="0"/>
            </a:endParaRPr>
          </a:p>
          <a:p>
            <a:pPr algn="l"/>
            <a:endParaRPr lang="en-US" sz="1500" dirty="0">
              <a:latin typeface="Franklin Gothic Demi" panose="020B0703020102020204" pitchFamily="34" charset="0"/>
            </a:endParaRPr>
          </a:p>
        </p:txBody>
      </p:sp>
      <p:sp>
        <p:nvSpPr>
          <p:cNvPr id="13" name="Rectangle 12"/>
          <p:cNvSpPr/>
          <p:nvPr/>
        </p:nvSpPr>
        <p:spPr>
          <a:xfrm>
            <a:off x="0" y="6713624"/>
            <a:ext cx="12192000" cy="45720"/>
          </a:xfrm>
          <a:prstGeom prst="rect">
            <a:avLst/>
          </a:prstGeom>
          <a:solidFill>
            <a:srgbClr val="0E2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7" name="Group 6"/>
          <p:cNvGrpSpPr>
            <a:grpSpLocks noChangeAspect="1"/>
          </p:cNvGrpSpPr>
          <p:nvPr/>
        </p:nvGrpSpPr>
        <p:grpSpPr>
          <a:xfrm>
            <a:off x="9812132" y="6220610"/>
            <a:ext cx="2084948" cy="457200"/>
            <a:chOff x="4766776" y="6262420"/>
            <a:chExt cx="2414265" cy="527049"/>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9" name="Group 8"/>
            <p:cNvGrpSpPr/>
            <p:nvPr/>
          </p:nvGrpSpPr>
          <p:grpSpPr>
            <a:xfrm>
              <a:off x="6694938" y="6295182"/>
              <a:ext cx="486103" cy="480540"/>
              <a:chOff x="5869964" y="6290830"/>
              <a:chExt cx="506776" cy="500976"/>
            </a:xfrm>
          </p:grpSpPr>
          <p:sp>
            <p:nvSpPr>
              <p:cNvPr id="12" name="Oval 11"/>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256C"/>
                  </a:solidFill>
                </a:endParaRPr>
              </a:p>
            </p:txBody>
          </p:sp>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1" name="Straight Connector 10"/>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2886290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203198"/>
            <a:ext cx="12192000" cy="1041830"/>
          </a:xfrm>
          <a:prstGeom prst="rect">
            <a:avLst/>
          </a:prstGeom>
          <a:solidFill>
            <a:srgbClr val="0E2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p:cNvSpPr>
            <a:spLocks noGrp="1"/>
          </p:cNvSpPr>
          <p:nvPr>
            <p:ph type="ctrTitle"/>
          </p:nvPr>
        </p:nvSpPr>
        <p:spPr>
          <a:xfrm>
            <a:off x="866271" y="318610"/>
            <a:ext cx="10896599" cy="759585"/>
          </a:xfrm>
        </p:spPr>
        <p:txBody>
          <a:bodyPr>
            <a:normAutofit/>
          </a:bodyPr>
          <a:lstStyle/>
          <a:p>
            <a:pPr algn="l"/>
            <a:r>
              <a:rPr lang="en-US" sz="3700" dirty="0">
                <a:solidFill>
                  <a:schemeClr val="bg1"/>
                </a:solidFill>
                <a:latin typeface="Franklin Gothic Demi" panose="020B0703020102020204" pitchFamily="34" charset="0"/>
              </a:rPr>
              <a:t>Tax Rates</a:t>
            </a:r>
          </a:p>
        </p:txBody>
      </p:sp>
      <p:sp>
        <p:nvSpPr>
          <p:cNvPr id="13" name="Rectangle 12"/>
          <p:cNvSpPr/>
          <p:nvPr/>
        </p:nvSpPr>
        <p:spPr>
          <a:xfrm>
            <a:off x="0" y="6713624"/>
            <a:ext cx="12192000" cy="45720"/>
          </a:xfrm>
          <a:prstGeom prst="rect">
            <a:avLst/>
          </a:prstGeom>
          <a:solidFill>
            <a:srgbClr val="0E2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7" name="Group 6"/>
          <p:cNvGrpSpPr>
            <a:grpSpLocks noChangeAspect="1"/>
          </p:cNvGrpSpPr>
          <p:nvPr/>
        </p:nvGrpSpPr>
        <p:grpSpPr>
          <a:xfrm>
            <a:off x="9812132" y="6220610"/>
            <a:ext cx="2084948" cy="457200"/>
            <a:chOff x="4766776" y="6262420"/>
            <a:chExt cx="2414265" cy="527049"/>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9" name="Group 8"/>
            <p:cNvGrpSpPr/>
            <p:nvPr/>
          </p:nvGrpSpPr>
          <p:grpSpPr>
            <a:xfrm>
              <a:off x="6694938" y="6295182"/>
              <a:ext cx="486103" cy="480540"/>
              <a:chOff x="5869964" y="6290830"/>
              <a:chExt cx="506776" cy="500976"/>
            </a:xfrm>
          </p:grpSpPr>
          <p:sp>
            <p:nvSpPr>
              <p:cNvPr id="12" name="Oval 11"/>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256C"/>
                  </a:solidFill>
                </a:endParaRPr>
              </a:p>
            </p:txBody>
          </p:sp>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1" name="Straight Connector 10"/>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pic>
        <p:nvPicPr>
          <p:cNvPr id="17" name="Picture 16">
            <a:extLst>
              <a:ext uri="{FF2B5EF4-FFF2-40B4-BE49-F238E27FC236}">
                <a16:creationId xmlns:a16="http://schemas.microsoft.com/office/drawing/2014/main" id="{6290ED0A-B248-7164-8B31-139FB761F902}"/>
              </a:ext>
            </a:extLst>
          </p:cNvPr>
          <p:cNvPicPr>
            <a:picLocks noChangeAspect="1"/>
          </p:cNvPicPr>
          <p:nvPr/>
        </p:nvPicPr>
        <p:blipFill>
          <a:blip r:embed="rId5"/>
          <a:stretch>
            <a:fillRect/>
          </a:stretch>
        </p:blipFill>
        <p:spPr>
          <a:xfrm>
            <a:off x="0" y="1239836"/>
            <a:ext cx="12191999" cy="4826193"/>
          </a:xfrm>
          <a:prstGeom prst="rect">
            <a:avLst/>
          </a:prstGeom>
        </p:spPr>
      </p:pic>
    </p:spTree>
    <p:extLst>
      <p:ext uri="{BB962C8B-B14F-4D97-AF65-F5344CB8AC3E}">
        <p14:creationId xmlns:p14="http://schemas.microsoft.com/office/powerpoint/2010/main" val="25884313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
          </p:nvPr>
        </p:nvSpPr>
        <p:spPr>
          <a:xfrm>
            <a:off x="940407" y="1539185"/>
            <a:ext cx="10380342" cy="4793539"/>
          </a:xfrm>
        </p:spPr>
        <p:txBody>
          <a:bodyPr>
            <a:normAutofit/>
          </a:bodyPr>
          <a:lstStyle/>
          <a:p>
            <a:pPr lvl="1" algn="just">
              <a:defRPr/>
            </a:pPr>
            <a:endParaRPr lang="en-US" sz="1900" dirty="0"/>
          </a:p>
          <a:p>
            <a:pPr>
              <a:defRPr/>
            </a:pPr>
            <a:r>
              <a:rPr lang="en-US" sz="3200" b="1" dirty="0">
                <a:latin typeface="Franklin Gothic Demi" panose="020B0703020102020204" pitchFamily="34" charset="0"/>
              </a:rPr>
              <a:t>Department of Revenue Website</a:t>
            </a:r>
          </a:p>
          <a:p>
            <a:pPr lvl="1">
              <a:defRPr/>
            </a:pPr>
            <a:r>
              <a:rPr lang="en-US" sz="2800" dirty="0">
                <a:latin typeface="Franklin Gothic Demi" panose="020B0703020102020204" pitchFamily="34" charset="0"/>
                <a:hlinkClick r:id="rId2"/>
              </a:rPr>
              <a:t>https://revenue.ky.gov</a:t>
            </a:r>
            <a:r>
              <a:rPr lang="en-US" sz="2800" dirty="0">
                <a:latin typeface="Franklin Gothic Demi" panose="020B0703020102020204" pitchFamily="34" charset="0"/>
              </a:rPr>
              <a:t> </a:t>
            </a:r>
          </a:p>
          <a:p>
            <a:pPr lvl="1">
              <a:defRPr/>
            </a:pPr>
            <a:endParaRPr lang="en-US" sz="2800" b="1" dirty="0">
              <a:latin typeface="Franklin Gothic Demi" panose="020B0703020102020204" pitchFamily="34" charset="0"/>
            </a:endParaRPr>
          </a:p>
          <a:p>
            <a:pPr>
              <a:defRPr/>
            </a:pPr>
            <a:endParaRPr lang="en-US" sz="3200" b="1" dirty="0">
              <a:latin typeface="Franklin Gothic Demi" panose="020B0703020102020204" pitchFamily="34" charset="0"/>
            </a:endParaRPr>
          </a:p>
          <a:p>
            <a:pPr>
              <a:defRPr/>
            </a:pPr>
            <a:endParaRPr lang="en-US" sz="3200" b="1" dirty="0">
              <a:latin typeface="Franklin Gothic Demi" panose="020B0703020102020204" pitchFamily="34" charset="0"/>
            </a:endParaRPr>
          </a:p>
          <a:p>
            <a:pPr>
              <a:defRPr/>
            </a:pPr>
            <a:r>
              <a:rPr lang="en-US" sz="3200" b="1" dirty="0">
                <a:latin typeface="Franklin Gothic Demi" panose="020B0703020102020204" pitchFamily="34" charset="0"/>
              </a:rPr>
              <a:t>Kentucky Business One Stop Portal</a:t>
            </a:r>
          </a:p>
          <a:p>
            <a:pPr lvl="1">
              <a:defRPr/>
            </a:pPr>
            <a:r>
              <a:rPr lang="en-US" sz="2800" dirty="0">
                <a:latin typeface="Franklin Gothic Demi" panose="020B0703020102020204" pitchFamily="34" charset="0"/>
                <a:hlinkClick r:id="rId3"/>
              </a:rPr>
              <a:t>https://onestop.ky.gov</a:t>
            </a:r>
            <a:r>
              <a:rPr lang="en-US" sz="2800" dirty="0">
                <a:latin typeface="Franklin Gothic Demi" panose="020B0703020102020204" pitchFamily="34" charset="0"/>
              </a:rPr>
              <a:t> </a:t>
            </a:r>
          </a:p>
          <a:p>
            <a:pPr lvl="1">
              <a:defRPr/>
            </a:pPr>
            <a:endParaRPr lang="en-US" sz="800" dirty="0"/>
          </a:p>
          <a:p>
            <a:pPr lvl="1">
              <a:defRPr/>
            </a:pPr>
            <a:endParaRPr lang="en-US" sz="1900" dirty="0"/>
          </a:p>
          <a:p>
            <a:pPr lvl="1">
              <a:defRPr/>
            </a:pPr>
            <a:endParaRPr lang="en-US" sz="1900" dirty="0"/>
          </a:p>
          <a:p>
            <a:pPr marL="0" indent="0" algn="just">
              <a:buNone/>
              <a:defRPr/>
            </a:pPr>
            <a:endParaRPr lang="en-US" sz="2300" dirty="0"/>
          </a:p>
        </p:txBody>
      </p:sp>
      <p:pic>
        <p:nvPicPr>
          <p:cNvPr id="8" name="Picture 14" descr="https://onestop.portal.ky.gov/OneStopPortal/images/onestop-sims-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12265" y="4290021"/>
            <a:ext cx="2424589" cy="1244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0" y="159117"/>
            <a:ext cx="12192000" cy="1041830"/>
          </a:xfrm>
          <a:prstGeom prst="rect">
            <a:avLst/>
          </a:prstGeom>
          <a:solidFill>
            <a:srgbClr val="0E2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940406" y="290116"/>
            <a:ext cx="9282630" cy="771554"/>
          </a:xfrm>
        </p:spPr>
        <p:txBody>
          <a:bodyPr>
            <a:normAutofit/>
          </a:bodyPr>
          <a:lstStyle/>
          <a:p>
            <a:r>
              <a:rPr lang="en-US" sz="3700" dirty="0">
                <a:solidFill>
                  <a:schemeClr val="bg1"/>
                </a:solidFill>
                <a:latin typeface="Franklin Gothic Demi" panose="020B0703020102020204" pitchFamily="34" charset="0"/>
              </a:rPr>
              <a:t>Stay in Touch</a:t>
            </a:r>
          </a:p>
        </p:txBody>
      </p:sp>
      <p:sp>
        <p:nvSpPr>
          <p:cNvPr id="11" name="Rectangle 10"/>
          <p:cNvSpPr/>
          <p:nvPr/>
        </p:nvSpPr>
        <p:spPr>
          <a:xfrm>
            <a:off x="0" y="6713624"/>
            <a:ext cx="12192000" cy="45720"/>
          </a:xfrm>
          <a:prstGeom prst="rect">
            <a:avLst/>
          </a:prstGeom>
          <a:solidFill>
            <a:srgbClr val="0E2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13" name="Group 12"/>
          <p:cNvGrpSpPr>
            <a:grpSpLocks noChangeAspect="1"/>
          </p:cNvGrpSpPr>
          <p:nvPr/>
        </p:nvGrpSpPr>
        <p:grpSpPr>
          <a:xfrm>
            <a:off x="9812132" y="6220610"/>
            <a:ext cx="2084948" cy="457200"/>
            <a:chOff x="4766776" y="6262420"/>
            <a:chExt cx="2414265" cy="527049"/>
          </a:xfrm>
        </p:grpSpPr>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15" name="Group 14"/>
            <p:cNvGrpSpPr/>
            <p:nvPr/>
          </p:nvGrpSpPr>
          <p:grpSpPr>
            <a:xfrm>
              <a:off x="6694938" y="6295182"/>
              <a:ext cx="486103" cy="480540"/>
              <a:chOff x="5869964" y="6290830"/>
              <a:chExt cx="506776" cy="500976"/>
            </a:xfrm>
          </p:grpSpPr>
          <p:sp>
            <p:nvSpPr>
              <p:cNvPr id="17" name="Oval 16"/>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256C"/>
                  </a:solidFill>
                </a:endParaRPr>
              </a:p>
            </p:txBody>
          </p:sp>
          <p:pic>
            <p:nvPicPr>
              <p:cNvPr id="18" name="Picture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6" name="Straight Connector 15"/>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pic>
        <p:nvPicPr>
          <p:cNvPr id="4" name="Picture 3"/>
          <p:cNvPicPr>
            <a:picLocks noChangeAspect="1"/>
          </p:cNvPicPr>
          <p:nvPr/>
        </p:nvPicPr>
        <p:blipFill>
          <a:blip r:embed="rId7"/>
          <a:stretch>
            <a:fillRect/>
          </a:stretch>
        </p:blipFill>
        <p:spPr>
          <a:xfrm>
            <a:off x="7228820" y="1581847"/>
            <a:ext cx="4591478" cy="2149790"/>
          </a:xfrm>
          <a:prstGeom prst="rect">
            <a:avLst/>
          </a:prstGeom>
        </p:spPr>
      </p:pic>
    </p:spTree>
    <p:extLst>
      <p:ext uri="{BB962C8B-B14F-4D97-AF65-F5344CB8AC3E}">
        <p14:creationId xmlns:p14="http://schemas.microsoft.com/office/powerpoint/2010/main" val="10729230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 y="1593069"/>
            <a:ext cx="12038203" cy="4685088"/>
          </a:xfrm>
        </p:spPr>
        <p:txBody>
          <a:bodyPr>
            <a:normAutofit/>
          </a:bodyPr>
          <a:lstStyle/>
          <a:p>
            <a:pPr lvl="1"/>
            <a:r>
              <a:rPr lang="en-US" sz="2800" dirty="0">
                <a:latin typeface="Franklin Gothic Demi" panose="020B0703020102020204" pitchFamily="34" charset="0"/>
              </a:rPr>
              <a:t>The Kentucky Department of Revenue (DOR) provides important updates to tax information on Revenue.ky.gov.</a:t>
            </a:r>
          </a:p>
          <a:p>
            <a:pPr lvl="1"/>
            <a:endParaRPr lang="en-US" sz="2800" dirty="0">
              <a:latin typeface="Franklin Gothic Demi" panose="020B0703020102020204" pitchFamily="34" charset="0"/>
            </a:endParaRPr>
          </a:p>
          <a:p>
            <a:pPr lvl="1"/>
            <a:r>
              <a:rPr lang="en-US" sz="2800" dirty="0">
                <a:latin typeface="Franklin Gothic Demi" panose="020B0703020102020204" pitchFamily="34" charset="0"/>
              </a:rPr>
              <a:t>Check the DOR website regularly for timely information on disaster relief provisions.</a:t>
            </a:r>
          </a:p>
          <a:p>
            <a:pPr lvl="1"/>
            <a:endParaRPr lang="en-US" sz="2800" dirty="0">
              <a:latin typeface="Franklin Gothic Demi" panose="020B0703020102020204" pitchFamily="34" charset="0"/>
            </a:endParaRPr>
          </a:p>
          <a:p>
            <a:pPr lvl="1"/>
            <a:r>
              <a:rPr lang="en-US" sz="2800" dirty="0">
                <a:latin typeface="Franklin Gothic Demi" panose="020B0703020102020204" pitchFamily="34" charset="0"/>
              </a:rPr>
              <a:t>DOR will implement a new Integrated Tax System in March 2025.</a:t>
            </a:r>
          </a:p>
          <a:p>
            <a:pPr lvl="1"/>
            <a:endParaRPr lang="en-US" sz="2800" dirty="0">
              <a:latin typeface="Franklin Gothic Demi" panose="020B0703020102020204" pitchFamily="34" charset="0"/>
            </a:endParaRPr>
          </a:p>
          <a:p>
            <a:pPr lvl="1"/>
            <a:r>
              <a:rPr lang="en-US" sz="2800" dirty="0">
                <a:latin typeface="Franklin Gothic Demi" panose="020B0703020102020204" pitchFamily="34" charset="0"/>
              </a:rPr>
              <a:t>Stay Connected: sign up for Revenue news and updates directly to your inbox.</a:t>
            </a:r>
          </a:p>
          <a:p>
            <a:pPr marL="457200" lvl="1" indent="0">
              <a:buNone/>
            </a:pPr>
            <a:endParaRPr lang="en-US" sz="3200" dirty="0">
              <a:latin typeface="Franklin Gothic Demi" panose="020B0703020102020204" pitchFamily="34" charset="0"/>
            </a:endParaRPr>
          </a:p>
          <a:p>
            <a:pPr marL="457200" lvl="1" indent="0">
              <a:buNone/>
            </a:pPr>
            <a:endParaRPr lang="en-US" sz="3200" dirty="0">
              <a:latin typeface="Franklin Gothic Demi" panose="020B0703020102020204" pitchFamily="34" charset="0"/>
            </a:endParaRPr>
          </a:p>
          <a:p>
            <a:pPr marL="457200" lvl="1" indent="0">
              <a:buNone/>
            </a:pPr>
            <a:endParaRPr lang="en-US" sz="3200" dirty="0">
              <a:latin typeface="Franklin Gothic Demi" panose="020B0703020102020204" pitchFamily="34" charset="0"/>
            </a:endParaRPr>
          </a:p>
          <a:p>
            <a:pPr lvl="1"/>
            <a:endParaRPr lang="en-US" sz="3200" dirty="0">
              <a:latin typeface="Franklin Gothic Demi" panose="020B0703020102020204" pitchFamily="34" charset="0"/>
            </a:endParaRPr>
          </a:p>
          <a:p>
            <a:pPr lvl="1"/>
            <a:endParaRPr lang="en-US" sz="3200" dirty="0">
              <a:latin typeface="Franklin Gothic Demi" panose="020B0703020102020204" pitchFamily="34" charset="0"/>
            </a:endParaRPr>
          </a:p>
        </p:txBody>
      </p:sp>
      <p:sp>
        <p:nvSpPr>
          <p:cNvPr id="4" name="Title 3"/>
          <p:cNvSpPr>
            <a:spLocks noGrp="1"/>
          </p:cNvSpPr>
          <p:nvPr>
            <p:ph type="title"/>
          </p:nvPr>
        </p:nvSpPr>
        <p:spPr>
          <a:xfrm>
            <a:off x="0" y="160363"/>
            <a:ext cx="12192000" cy="1128609"/>
          </a:xfrm>
          <a:prstGeom prst="rect">
            <a:avLst/>
          </a:prstGeom>
          <a:solidFill>
            <a:srgbClr val="0425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r>
              <a:rPr lang="en-US" sz="4400" b="1" dirty="0">
                <a:latin typeface="Franklin Gothic Medium" panose="020B0603020102020204" pitchFamily="34" charset="0"/>
              </a:rPr>
              <a:t>	</a:t>
            </a:r>
            <a:r>
              <a:rPr lang="en-US" b="1" dirty="0">
                <a:latin typeface="Franklin Gothic Medium" panose="020B0603020102020204" pitchFamily="34" charset="0"/>
              </a:rPr>
              <a:t> </a:t>
            </a:r>
            <a:r>
              <a:rPr lang="en-US" sz="3700" b="1" dirty="0">
                <a:latin typeface="Franklin Gothic Medium" panose="020B0603020102020204" pitchFamily="34" charset="0"/>
              </a:rPr>
              <a:t>Press Releases and Important Updates</a:t>
            </a:r>
            <a:endParaRPr lang="en-US" sz="3700" b="1" dirty="0"/>
          </a:p>
        </p:txBody>
      </p:sp>
      <p:sp>
        <p:nvSpPr>
          <p:cNvPr id="6" name="Rectangle 5"/>
          <p:cNvSpPr/>
          <p:nvPr/>
        </p:nvSpPr>
        <p:spPr>
          <a:xfrm>
            <a:off x="0" y="6713624"/>
            <a:ext cx="12192000" cy="45720"/>
          </a:xfrm>
          <a:prstGeom prst="rect">
            <a:avLst/>
          </a:prstGeom>
          <a:solidFill>
            <a:srgbClr val="0E2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p:cNvGrpSpPr>
            <a:grpSpLocks noChangeAspect="1"/>
          </p:cNvGrpSpPr>
          <p:nvPr/>
        </p:nvGrpSpPr>
        <p:grpSpPr>
          <a:xfrm>
            <a:off x="9812132" y="6220610"/>
            <a:ext cx="2084948" cy="457200"/>
            <a:chOff x="4766776" y="6262420"/>
            <a:chExt cx="2414265" cy="527049"/>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10" name="Group 9"/>
            <p:cNvGrpSpPr/>
            <p:nvPr/>
          </p:nvGrpSpPr>
          <p:grpSpPr>
            <a:xfrm>
              <a:off x="6694938" y="6295182"/>
              <a:ext cx="486103" cy="480540"/>
              <a:chOff x="5869964" y="6290830"/>
              <a:chExt cx="506776" cy="500976"/>
            </a:xfrm>
          </p:grpSpPr>
          <p:sp>
            <p:nvSpPr>
              <p:cNvPr id="12" name="Oval 11"/>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256C"/>
                  </a:solidFill>
                </a:endParaRPr>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1" name="Straight Connector 10"/>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3286941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1470" y="1696719"/>
            <a:ext cx="11860529" cy="5002809"/>
          </a:xfrm>
        </p:spPr>
        <p:txBody>
          <a:bodyPr>
            <a:normAutofit/>
          </a:bodyPr>
          <a:lstStyle/>
          <a:p>
            <a:pPr marL="457200" lvl="1" indent="0">
              <a:buNone/>
            </a:pPr>
            <a:endParaRPr lang="en-US" sz="3200" dirty="0">
              <a:latin typeface="Franklin Gothic Demi" panose="020B0703020102020204" pitchFamily="34" charset="0"/>
            </a:endParaRPr>
          </a:p>
          <a:p>
            <a:pPr marL="457200" lvl="1" indent="0">
              <a:buNone/>
            </a:pPr>
            <a:endParaRPr lang="en-US" sz="3200" dirty="0">
              <a:latin typeface="Franklin Gothic Demi" panose="020B0703020102020204" pitchFamily="34" charset="0"/>
            </a:endParaRPr>
          </a:p>
        </p:txBody>
      </p:sp>
      <p:sp>
        <p:nvSpPr>
          <p:cNvPr id="4" name="Title 3"/>
          <p:cNvSpPr>
            <a:spLocks noGrp="1"/>
          </p:cNvSpPr>
          <p:nvPr>
            <p:ph type="title"/>
          </p:nvPr>
        </p:nvSpPr>
        <p:spPr>
          <a:xfrm>
            <a:off x="0" y="160363"/>
            <a:ext cx="12192000" cy="1128609"/>
          </a:xfrm>
          <a:prstGeom prst="rect">
            <a:avLst/>
          </a:prstGeom>
          <a:solidFill>
            <a:srgbClr val="0425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342900" indent="-342900"/>
            <a:r>
              <a:rPr lang="en-US" sz="3700" b="1" dirty="0">
                <a:latin typeface="Franklin Gothic Demi" panose="020B0703020102020204" pitchFamily="34" charset="0"/>
              </a:rPr>
              <a:t>	Reach out to DOR via Web Response</a:t>
            </a:r>
          </a:p>
        </p:txBody>
      </p:sp>
      <p:sp>
        <p:nvSpPr>
          <p:cNvPr id="6" name="Rectangle 5"/>
          <p:cNvSpPr/>
          <p:nvPr/>
        </p:nvSpPr>
        <p:spPr>
          <a:xfrm>
            <a:off x="0" y="6713624"/>
            <a:ext cx="12192000" cy="45720"/>
          </a:xfrm>
          <a:prstGeom prst="rect">
            <a:avLst/>
          </a:prstGeom>
          <a:solidFill>
            <a:srgbClr val="0E2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p:cNvGrpSpPr>
            <a:grpSpLocks noChangeAspect="1"/>
          </p:cNvGrpSpPr>
          <p:nvPr/>
        </p:nvGrpSpPr>
        <p:grpSpPr>
          <a:xfrm>
            <a:off x="9812132" y="6220610"/>
            <a:ext cx="2084948" cy="457200"/>
            <a:chOff x="4766776" y="6262420"/>
            <a:chExt cx="2414265" cy="527049"/>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10" name="Group 9"/>
            <p:cNvGrpSpPr/>
            <p:nvPr/>
          </p:nvGrpSpPr>
          <p:grpSpPr>
            <a:xfrm>
              <a:off x="6694938" y="6295182"/>
              <a:ext cx="486103" cy="480540"/>
              <a:chOff x="5869964" y="6290830"/>
              <a:chExt cx="506776" cy="500976"/>
            </a:xfrm>
          </p:grpSpPr>
          <p:sp>
            <p:nvSpPr>
              <p:cNvPr id="12" name="Oval 11"/>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256C"/>
                  </a:solidFill>
                </a:endParaRPr>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1" name="Straight Connector 10"/>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pic>
        <p:nvPicPr>
          <p:cNvPr id="5" name="Picture 4">
            <a:extLst>
              <a:ext uri="{FF2B5EF4-FFF2-40B4-BE49-F238E27FC236}">
                <a16:creationId xmlns:a16="http://schemas.microsoft.com/office/drawing/2014/main" id="{F7DEBEC9-2887-6C12-81B3-F8BD34E9D47F}"/>
              </a:ext>
            </a:extLst>
          </p:cNvPr>
          <p:cNvPicPr>
            <a:picLocks noChangeAspect="1"/>
          </p:cNvPicPr>
          <p:nvPr/>
        </p:nvPicPr>
        <p:blipFill>
          <a:blip r:embed="rId5"/>
          <a:stretch>
            <a:fillRect/>
          </a:stretch>
        </p:blipFill>
        <p:spPr>
          <a:xfrm>
            <a:off x="580715" y="1596545"/>
            <a:ext cx="9108570" cy="4624065"/>
          </a:xfrm>
          <a:prstGeom prst="rect">
            <a:avLst/>
          </a:prstGeom>
        </p:spPr>
      </p:pic>
    </p:spTree>
    <p:extLst>
      <p:ext uri="{BB962C8B-B14F-4D97-AF65-F5344CB8AC3E}">
        <p14:creationId xmlns:p14="http://schemas.microsoft.com/office/powerpoint/2010/main" val="1060654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794" y="245224"/>
            <a:ext cx="12192000" cy="1041830"/>
          </a:xfrm>
          <a:prstGeom prst="rect">
            <a:avLst/>
          </a:prstGeom>
          <a:solidFill>
            <a:srgbClr val="0E2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p:cNvSpPr>
            <a:spLocks noGrp="1"/>
          </p:cNvSpPr>
          <p:nvPr>
            <p:ph type="ctrTitle"/>
          </p:nvPr>
        </p:nvSpPr>
        <p:spPr>
          <a:xfrm>
            <a:off x="879054" y="299209"/>
            <a:ext cx="10896599" cy="759585"/>
          </a:xfrm>
        </p:spPr>
        <p:txBody>
          <a:bodyPr>
            <a:normAutofit/>
          </a:bodyPr>
          <a:lstStyle/>
          <a:p>
            <a:pPr algn="l"/>
            <a:r>
              <a:rPr lang="en-US" sz="3700" dirty="0">
                <a:solidFill>
                  <a:schemeClr val="bg1"/>
                </a:solidFill>
                <a:latin typeface="Franklin Gothic Demi" panose="020B0703020102020204" pitchFamily="34" charset="0"/>
              </a:rPr>
              <a:t>Taxpayer Service Center Map</a:t>
            </a:r>
          </a:p>
        </p:txBody>
      </p:sp>
      <p:cxnSp>
        <p:nvCxnSpPr>
          <p:cNvPr id="24" name="Straight Connector 23"/>
          <p:cNvCxnSpPr/>
          <p:nvPr/>
        </p:nvCxnSpPr>
        <p:spPr>
          <a:xfrm>
            <a:off x="982133" y="1253066"/>
            <a:ext cx="10226146" cy="0"/>
          </a:xfrm>
          <a:prstGeom prst="line">
            <a:avLst/>
          </a:prstGeom>
          <a:ln w="28575">
            <a:solidFill>
              <a:srgbClr val="04256C"/>
            </a:solidFill>
          </a:ln>
        </p:spPr>
        <p:style>
          <a:lnRef idx="1">
            <a:schemeClr val="accent1"/>
          </a:lnRef>
          <a:fillRef idx="0">
            <a:schemeClr val="accent1"/>
          </a:fillRef>
          <a:effectRef idx="0">
            <a:schemeClr val="accent1"/>
          </a:effectRef>
          <a:fontRef idx="minor">
            <a:schemeClr val="tx1"/>
          </a:fontRef>
        </p:style>
      </p:cxnSp>
      <p:pic>
        <p:nvPicPr>
          <p:cNvPr id="10" name="Content Placeholder 3" descr="TSC Regional State Map for Presentat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1109369" y="1609511"/>
            <a:ext cx="9261512" cy="4875853"/>
          </a:xfrm>
          <a:prstGeom prst="rect">
            <a:avLst/>
          </a:prstGeom>
          <a:ln>
            <a:noFill/>
            <a:miter lim="800000"/>
            <a:headEnd/>
            <a:tailEnd/>
          </a:ln>
        </p:spPr>
      </p:pic>
      <p:sp>
        <p:nvSpPr>
          <p:cNvPr id="12" name="Rectangle 11"/>
          <p:cNvSpPr/>
          <p:nvPr/>
        </p:nvSpPr>
        <p:spPr>
          <a:xfrm>
            <a:off x="0" y="6713624"/>
            <a:ext cx="12192000" cy="45720"/>
          </a:xfrm>
          <a:prstGeom prst="rect">
            <a:avLst/>
          </a:prstGeom>
          <a:solidFill>
            <a:srgbClr val="0E2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8" name="Group 7"/>
          <p:cNvGrpSpPr>
            <a:grpSpLocks noChangeAspect="1"/>
          </p:cNvGrpSpPr>
          <p:nvPr/>
        </p:nvGrpSpPr>
        <p:grpSpPr>
          <a:xfrm>
            <a:off x="9812132" y="6220610"/>
            <a:ext cx="2084948" cy="457200"/>
            <a:chOff x="4766776" y="6262420"/>
            <a:chExt cx="2414265" cy="527049"/>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11" name="Group 10"/>
            <p:cNvGrpSpPr/>
            <p:nvPr/>
          </p:nvGrpSpPr>
          <p:grpSpPr>
            <a:xfrm>
              <a:off x="6694938" y="6295182"/>
              <a:ext cx="486103" cy="480540"/>
              <a:chOff x="5869964" y="6290830"/>
              <a:chExt cx="506776" cy="500976"/>
            </a:xfrm>
          </p:grpSpPr>
          <p:sp>
            <p:nvSpPr>
              <p:cNvPr id="15" name="Oval 14"/>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256C"/>
                  </a:solidFill>
                </a:endParaRPr>
              </a:p>
            </p:txBody>
          </p:sp>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4" name="Straight Connector 13"/>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8289229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 name="Straight Connector 23"/>
          <p:cNvCxnSpPr/>
          <p:nvPr/>
        </p:nvCxnSpPr>
        <p:spPr>
          <a:xfrm>
            <a:off x="982133" y="1693334"/>
            <a:ext cx="10226146" cy="0"/>
          </a:xfrm>
          <a:prstGeom prst="line">
            <a:avLst/>
          </a:prstGeom>
          <a:ln w="28575">
            <a:solidFill>
              <a:srgbClr val="04256C"/>
            </a:solidFill>
          </a:ln>
        </p:spPr>
        <p:style>
          <a:lnRef idx="1">
            <a:schemeClr val="accent1"/>
          </a:lnRef>
          <a:fillRef idx="0">
            <a:schemeClr val="accent1"/>
          </a:fillRef>
          <a:effectRef idx="0">
            <a:schemeClr val="accent1"/>
          </a:effectRef>
          <a:fontRef idx="minor">
            <a:schemeClr val="tx1"/>
          </a:fontRef>
        </p:style>
      </p:cxnSp>
      <p:sp>
        <p:nvSpPr>
          <p:cNvPr id="12" name="Content Placeholder 9"/>
          <p:cNvSpPr txBox="1">
            <a:spLocks/>
          </p:cNvSpPr>
          <p:nvPr/>
        </p:nvSpPr>
        <p:spPr>
          <a:xfrm>
            <a:off x="866271" y="1868204"/>
            <a:ext cx="9282629" cy="4793539"/>
          </a:xfrm>
          <a:prstGeom prst="rect">
            <a:avLst/>
          </a:prstGeom>
        </p:spPr>
        <p:txBody>
          <a:bodyPr vert="horz" lIns="91440" tIns="45720" rIns="91440" bIns="45720" numCol="2" rtlCol="0">
            <a:normAutofit fontScale="5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20000"/>
              </a:lnSpc>
              <a:spcBef>
                <a:spcPts val="0"/>
              </a:spcBef>
              <a:defRPr/>
            </a:pPr>
            <a:r>
              <a:rPr lang="en-US" b="1" dirty="0"/>
              <a:t>Ashland Taxpayer Service Center</a:t>
            </a:r>
          </a:p>
          <a:p>
            <a:pPr>
              <a:lnSpc>
                <a:spcPct val="120000"/>
              </a:lnSpc>
              <a:spcBef>
                <a:spcPts val="0"/>
              </a:spcBef>
              <a:defRPr/>
            </a:pPr>
            <a:r>
              <a:rPr lang="en-US" dirty="0"/>
              <a:t>1539 Greenup Avenue, Suite 501 41101-7695</a:t>
            </a:r>
          </a:p>
          <a:p>
            <a:pPr>
              <a:lnSpc>
                <a:spcPct val="120000"/>
              </a:lnSpc>
              <a:spcBef>
                <a:spcPts val="0"/>
              </a:spcBef>
              <a:defRPr/>
            </a:pPr>
            <a:r>
              <a:rPr lang="en-US" dirty="0"/>
              <a:t>(606) 920-2037 </a:t>
            </a:r>
          </a:p>
          <a:p>
            <a:pPr>
              <a:lnSpc>
                <a:spcPct val="120000"/>
              </a:lnSpc>
              <a:spcBef>
                <a:spcPts val="0"/>
              </a:spcBef>
              <a:defRPr/>
            </a:pPr>
            <a:endParaRPr lang="en-US" b="1" dirty="0"/>
          </a:p>
          <a:p>
            <a:pPr>
              <a:lnSpc>
                <a:spcPct val="120000"/>
              </a:lnSpc>
              <a:spcBef>
                <a:spcPts val="0"/>
              </a:spcBef>
              <a:defRPr/>
            </a:pPr>
            <a:r>
              <a:rPr lang="en-US" b="1" dirty="0"/>
              <a:t>Bowling Green Taxpayer Service Center </a:t>
            </a:r>
          </a:p>
          <a:p>
            <a:pPr>
              <a:lnSpc>
                <a:spcPct val="120000"/>
              </a:lnSpc>
              <a:spcBef>
                <a:spcPts val="0"/>
              </a:spcBef>
              <a:defRPr/>
            </a:pPr>
            <a:r>
              <a:rPr lang="en-US" dirty="0"/>
              <a:t>201 West Professional Park Court, 42104-3278 </a:t>
            </a:r>
          </a:p>
          <a:p>
            <a:pPr>
              <a:lnSpc>
                <a:spcPct val="120000"/>
              </a:lnSpc>
              <a:spcBef>
                <a:spcPts val="0"/>
              </a:spcBef>
              <a:defRPr/>
            </a:pPr>
            <a:r>
              <a:rPr lang="en-US" dirty="0"/>
              <a:t>(270) 746-7470</a:t>
            </a:r>
          </a:p>
          <a:p>
            <a:pPr>
              <a:lnSpc>
                <a:spcPct val="120000"/>
              </a:lnSpc>
              <a:spcBef>
                <a:spcPts val="0"/>
              </a:spcBef>
              <a:defRPr/>
            </a:pPr>
            <a:endParaRPr lang="en-US" b="1" dirty="0"/>
          </a:p>
          <a:p>
            <a:pPr>
              <a:lnSpc>
                <a:spcPct val="120000"/>
              </a:lnSpc>
              <a:spcBef>
                <a:spcPts val="0"/>
              </a:spcBef>
              <a:defRPr/>
            </a:pPr>
            <a:r>
              <a:rPr lang="en-US" b="1" dirty="0"/>
              <a:t>Corbin Taxpayer Service Center </a:t>
            </a:r>
          </a:p>
          <a:p>
            <a:pPr>
              <a:lnSpc>
                <a:spcPct val="120000"/>
              </a:lnSpc>
              <a:spcBef>
                <a:spcPts val="0"/>
              </a:spcBef>
              <a:defRPr/>
            </a:pPr>
            <a:r>
              <a:rPr lang="en-US" dirty="0"/>
              <a:t>15100 North US25E, Suite 2, 40701-6188 </a:t>
            </a:r>
          </a:p>
          <a:p>
            <a:pPr>
              <a:lnSpc>
                <a:spcPct val="120000"/>
              </a:lnSpc>
              <a:spcBef>
                <a:spcPts val="0"/>
              </a:spcBef>
              <a:defRPr/>
            </a:pPr>
            <a:r>
              <a:rPr lang="en-US" dirty="0"/>
              <a:t>(606) 528-3322 </a:t>
            </a:r>
          </a:p>
          <a:p>
            <a:pPr>
              <a:lnSpc>
                <a:spcPct val="120000"/>
              </a:lnSpc>
              <a:spcBef>
                <a:spcPts val="0"/>
              </a:spcBef>
              <a:defRPr/>
            </a:pPr>
            <a:endParaRPr lang="en-US" b="1" dirty="0"/>
          </a:p>
          <a:p>
            <a:pPr>
              <a:lnSpc>
                <a:spcPct val="120000"/>
              </a:lnSpc>
              <a:spcBef>
                <a:spcPts val="0"/>
              </a:spcBef>
              <a:defRPr/>
            </a:pPr>
            <a:r>
              <a:rPr lang="en-US" b="1" dirty="0"/>
              <a:t>Frankfort Taxpayer Service Center</a:t>
            </a:r>
          </a:p>
          <a:p>
            <a:pPr>
              <a:lnSpc>
                <a:spcPct val="120000"/>
              </a:lnSpc>
              <a:spcBef>
                <a:spcPts val="0"/>
              </a:spcBef>
              <a:defRPr/>
            </a:pPr>
            <a:r>
              <a:rPr lang="en-US" dirty="0"/>
              <a:t>501 High Street, 40601-2103</a:t>
            </a:r>
          </a:p>
          <a:p>
            <a:pPr>
              <a:lnSpc>
                <a:spcPct val="120000"/>
              </a:lnSpc>
              <a:spcBef>
                <a:spcPts val="0"/>
              </a:spcBef>
              <a:defRPr/>
            </a:pPr>
            <a:r>
              <a:rPr lang="en-US" dirty="0"/>
              <a:t>(502) 564-4581 </a:t>
            </a:r>
            <a:r>
              <a:rPr lang="en-US" i="1" dirty="0"/>
              <a:t>(Taxpayer Assistance)</a:t>
            </a:r>
          </a:p>
          <a:p>
            <a:pPr>
              <a:lnSpc>
                <a:spcPct val="120000"/>
              </a:lnSpc>
              <a:spcBef>
                <a:spcPts val="0"/>
              </a:spcBef>
              <a:defRPr/>
            </a:pPr>
            <a:endParaRPr lang="en-US" b="1" i="1" dirty="0"/>
          </a:p>
          <a:p>
            <a:pPr>
              <a:lnSpc>
                <a:spcPct val="120000"/>
              </a:lnSpc>
              <a:spcBef>
                <a:spcPts val="0"/>
              </a:spcBef>
              <a:defRPr/>
            </a:pPr>
            <a:r>
              <a:rPr lang="en-US" b="1" dirty="0"/>
              <a:t>Hopkinsville Taxpayer Service Center </a:t>
            </a:r>
          </a:p>
          <a:p>
            <a:pPr>
              <a:lnSpc>
                <a:spcPct val="120000"/>
              </a:lnSpc>
              <a:spcBef>
                <a:spcPts val="0"/>
              </a:spcBef>
              <a:defRPr/>
            </a:pPr>
            <a:r>
              <a:rPr lang="en-US" dirty="0"/>
              <a:t>181 Hammond Drive, 42240-7926 </a:t>
            </a:r>
          </a:p>
          <a:p>
            <a:pPr>
              <a:lnSpc>
                <a:spcPct val="120000"/>
              </a:lnSpc>
              <a:spcBef>
                <a:spcPts val="0"/>
              </a:spcBef>
              <a:defRPr/>
            </a:pPr>
            <a:r>
              <a:rPr lang="en-US" dirty="0"/>
              <a:t>(270) 889-6521 </a:t>
            </a:r>
          </a:p>
          <a:p>
            <a:pPr>
              <a:lnSpc>
                <a:spcPct val="120000"/>
              </a:lnSpc>
              <a:spcBef>
                <a:spcPts val="0"/>
              </a:spcBef>
              <a:defRPr/>
            </a:pPr>
            <a:endParaRPr lang="en-US" b="1" dirty="0"/>
          </a:p>
          <a:p>
            <a:pPr>
              <a:lnSpc>
                <a:spcPct val="120000"/>
              </a:lnSpc>
              <a:spcBef>
                <a:spcPts val="0"/>
              </a:spcBef>
              <a:defRPr/>
            </a:pPr>
            <a:endParaRPr lang="en-US" b="1" dirty="0"/>
          </a:p>
          <a:p>
            <a:pPr>
              <a:lnSpc>
                <a:spcPct val="120000"/>
              </a:lnSpc>
              <a:spcBef>
                <a:spcPts val="0"/>
              </a:spcBef>
              <a:defRPr/>
            </a:pPr>
            <a:endParaRPr lang="en-US" b="1" dirty="0"/>
          </a:p>
          <a:p>
            <a:pPr>
              <a:lnSpc>
                <a:spcPct val="120000"/>
              </a:lnSpc>
              <a:spcBef>
                <a:spcPts val="0"/>
              </a:spcBef>
              <a:defRPr/>
            </a:pPr>
            <a:endParaRPr lang="en-US" b="1" dirty="0"/>
          </a:p>
          <a:p>
            <a:pPr>
              <a:lnSpc>
                <a:spcPct val="120000"/>
              </a:lnSpc>
              <a:spcBef>
                <a:spcPts val="0"/>
              </a:spcBef>
              <a:defRPr/>
            </a:pPr>
            <a:r>
              <a:rPr lang="en-US" b="1" dirty="0"/>
              <a:t>Louisville Taxpayer Service Center </a:t>
            </a:r>
          </a:p>
          <a:p>
            <a:pPr>
              <a:lnSpc>
                <a:spcPct val="120000"/>
              </a:lnSpc>
              <a:spcBef>
                <a:spcPts val="0"/>
              </a:spcBef>
              <a:defRPr/>
            </a:pPr>
            <a:r>
              <a:rPr lang="en-US" dirty="0"/>
              <a:t>600 West Cedar Street, 2nd Floor West, 40202-2310 </a:t>
            </a:r>
          </a:p>
          <a:p>
            <a:pPr>
              <a:lnSpc>
                <a:spcPct val="120000"/>
              </a:lnSpc>
              <a:spcBef>
                <a:spcPts val="0"/>
              </a:spcBef>
              <a:defRPr/>
            </a:pPr>
            <a:r>
              <a:rPr lang="en-US" dirty="0"/>
              <a:t>(502) 595-4512 </a:t>
            </a:r>
          </a:p>
          <a:p>
            <a:pPr>
              <a:lnSpc>
                <a:spcPct val="120000"/>
              </a:lnSpc>
              <a:spcBef>
                <a:spcPts val="0"/>
              </a:spcBef>
              <a:defRPr/>
            </a:pPr>
            <a:endParaRPr lang="en-US" b="1" dirty="0"/>
          </a:p>
          <a:p>
            <a:pPr>
              <a:lnSpc>
                <a:spcPct val="120000"/>
              </a:lnSpc>
              <a:spcBef>
                <a:spcPts val="0"/>
              </a:spcBef>
              <a:defRPr/>
            </a:pPr>
            <a:r>
              <a:rPr lang="en-US" b="1" dirty="0"/>
              <a:t>Northern Kentucky Taxpayer Service Center</a:t>
            </a:r>
          </a:p>
          <a:p>
            <a:pPr>
              <a:lnSpc>
                <a:spcPct val="120000"/>
              </a:lnSpc>
              <a:spcBef>
                <a:spcPts val="0"/>
              </a:spcBef>
              <a:defRPr/>
            </a:pPr>
            <a:r>
              <a:rPr lang="en-US" dirty="0" err="1"/>
              <a:t>Turfway</a:t>
            </a:r>
            <a:r>
              <a:rPr lang="en-US" dirty="0"/>
              <a:t> Ridge Office Park</a:t>
            </a:r>
          </a:p>
          <a:p>
            <a:pPr>
              <a:lnSpc>
                <a:spcPct val="120000"/>
              </a:lnSpc>
              <a:spcBef>
                <a:spcPts val="0"/>
              </a:spcBef>
              <a:defRPr/>
            </a:pPr>
            <a:r>
              <a:rPr lang="en-US" dirty="0"/>
              <a:t>7310 </a:t>
            </a:r>
            <a:r>
              <a:rPr lang="en-US" dirty="0" err="1"/>
              <a:t>Turfway</a:t>
            </a:r>
            <a:r>
              <a:rPr lang="en-US" dirty="0"/>
              <a:t> Road, Suite 190, Florence, 41042-4871</a:t>
            </a:r>
          </a:p>
          <a:p>
            <a:pPr>
              <a:lnSpc>
                <a:spcPct val="120000"/>
              </a:lnSpc>
              <a:spcBef>
                <a:spcPts val="0"/>
              </a:spcBef>
              <a:defRPr/>
            </a:pPr>
            <a:r>
              <a:rPr lang="en-US" dirty="0"/>
              <a:t>(859) 371-9049</a:t>
            </a:r>
          </a:p>
          <a:p>
            <a:pPr>
              <a:lnSpc>
                <a:spcPct val="120000"/>
              </a:lnSpc>
              <a:spcBef>
                <a:spcPts val="0"/>
              </a:spcBef>
              <a:defRPr/>
            </a:pPr>
            <a:endParaRPr lang="en-US" b="1" dirty="0"/>
          </a:p>
          <a:p>
            <a:pPr>
              <a:lnSpc>
                <a:spcPct val="120000"/>
              </a:lnSpc>
              <a:spcBef>
                <a:spcPts val="0"/>
              </a:spcBef>
              <a:defRPr/>
            </a:pPr>
            <a:r>
              <a:rPr lang="en-US" b="1" dirty="0"/>
              <a:t>Owensboro Taxpayer Service Center </a:t>
            </a:r>
          </a:p>
          <a:p>
            <a:pPr>
              <a:lnSpc>
                <a:spcPct val="120000"/>
              </a:lnSpc>
              <a:spcBef>
                <a:spcPts val="0"/>
              </a:spcBef>
              <a:defRPr/>
            </a:pPr>
            <a:r>
              <a:rPr lang="en-US" dirty="0"/>
              <a:t>401 Frederica Street, Building C, Suite 201, 42301-6295 </a:t>
            </a:r>
          </a:p>
          <a:p>
            <a:pPr>
              <a:lnSpc>
                <a:spcPct val="120000"/>
              </a:lnSpc>
              <a:spcBef>
                <a:spcPts val="0"/>
              </a:spcBef>
              <a:defRPr/>
            </a:pPr>
            <a:r>
              <a:rPr lang="en-US" dirty="0"/>
              <a:t>(270) 687-7301 </a:t>
            </a:r>
          </a:p>
          <a:p>
            <a:pPr>
              <a:lnSpc>
                <a:spcPct val="120000"/>
              </a:lnSpc>
              <a:spcBef>
                <a:spcPts val="0"/>
              </a:spcBef>
              <a:defRPr/>
            </a:pPr>
            <a:endParaRPr lang="en-US" b="1" dirty="0"/>
          </a:p>
          <a:p>
            <a:pPr>
              <a:lnSpc>
                <a:spcPct val="120000"/>
              </a:lnSpc>
              <a:spcBef>
                <a:spcPts val="0"/>
              </a:spcBef>
              <a:defRPr/>
            </a:pPr>
            <a:r>
              <a:rPr lang="en-US" b="1" dirty="0"/>
              <a:t>Paducah Taxpayer Service Center </a:t>
            </a:r>
          </a:p>
          <a:p>
            <a:pPr>
              <a:lnSpc>
                <a:spcPct val="120000"/>
              </a:lnSpc>
              <a:spcBef>
                <a:spcPts val="0"/>
              </a:spcBef>
              <a:defRPr/>
            </a:pPr>
            <a:r>
              <a:rPr lang="en-US" dirty="0"/>
              <a:t>Clark Business Complex, Suite G </a:t>
            </a:r>
          </a:p>
          <a:p>
            <a:pPr>
              <a:lnSpc>
                <a:spcPct val="120000"/>
              </a:lnSpc>
              <a:spcBef>
                <a:spcPts val="0"/>
              </a:spcBef>
              <a:defRPr/>
            </a:pPr>
            <a:r>
              <a:rPr lang="en-US" dirty="0"/>
              <a:t>2928 Park Avenue, 42001-4024</a:t>
            </a:r>
          </a:p>
          <a:p>
            <a:pPr>
              <a:lnSpc>
                <a:spcPct val="120000"/>
              </a:lnSpc>
              <a:spcBef>
                <a:spcPts val="0"/>
              </a:spcBef>
              <a:defRPr/>
            </a:pPr>
            <a:r>
              <a:rPr lang="en-US" dirty="0"/>
              <a:t>(270) 575-7148 </a:t>
            </a:r>
          </a:p>
          <a:p>
            <a:pPr>
              <a:lnSpc>
                <a:spcPct val="120000"/>
              </a:lnSpc>
              <a:spcBef>
                <a:spcPts val="0"/>
              </a:spcBef>
              <a:defRPr/>
            </a:pPr>
            <a:endParaRPr lang="en-US" b="1" dirty="0"/>
          </a:p>
          <a:p>
            <a:pPr>
              <a:lnSpc>
                <a:spcPct val="120000"/>
              </a:lnSpc>
              <a:spcBef>
                <a:spcPts val="0"/>
              </a:spcBef>
              <a:defRPr/>
            </a:pPr>
            <a:r>
              <a:rPr lang="fr-FR" b="1" dirty="0"/>
              <a:t>Pikeville </a:t>
            </a:r>
            <a:r>
              <a:rPr lang="fr-FR" b="1" dirty="0" err="1"/>
              <a:t>Taxpayer</a:t>
            </a:r>
            <a:r>
              <a:rPr lang="fr-FR" b="1" dirty="0"/>
              <a:t> Service Center </a:t>
            </a:r>
          </a:p>
          <a:p>
            <a:pPr>
              <a:lnSpc>
                <a:spcPct val="120000"/>
              </a:lnSpc>
              <a:spcBef>
                <a:spcPts val="0"/>
              </a:spcBef>
              <a:defRPr/>
            </a:pPr>
            <a:r>
              <a:rPr lang="fr-FR" dirty="0" err="1"/>
              <a:t>Uniplex</a:t>
            </a:r>
            <a:r>
              <a:rPr lang="fr-FR" dirty="0"/>
              <a:t> Center, 126 </a:t>
            </a:r>
            <a:r>
              <a:rPr lang="fr-FR" dirty="0" err="1"/>
              <a:t>Trivette</a:t>
            </a:r>
            <a:r>
              <a:rPr lang="fr-FR" dirty="0"/>
              <a:t> Drive, Suite 203, 41501-1275</a:t>
            </a:r>
          </a:p>
          <a:p>
            <a:pPr>
              <a:lnSpc>
                <a:spcPct val="120000"/>
              </a:lnSpc>
              <a:spcBef>
                <a:spcPts val="0"/>
              </a:spcBef>
              <a:defRPr/>
            </a:pPr>
            <a:r>
              <a:rPr lang="fr-FR" dirty="0"/>
              <a:t>(606) 433-7675 </a:t>
            </a:r>
          </a:p>
          <a:p>
            <a:endParaRPr lang="en-US" dirty="0">
              <a:latin typeface="Franklin Gothic Medium" panose="020B0603020102020204" pitchFamily="34" charset="0"/>
            </a:endParaRPr>
          </a:p>
        </p:txBody>
      </p:sp>
      <p:sp>
        <p:nvSpPr>
          <p:cNvPr id="14" name="Rectangle 13"/>
          <p:cNvSpPr/>
          <p:nvPr/>
        </p:nvSpPr>
        <p:spPr>
          <a:xfrm>
            <a:off x="0" y="218025"/>
            <a:ext cx="12192000" cy="1092982"/>
          </a:xfrm>
          <a:prstGeom prst="rect">
            <a:avLst/>
          </a:prstGeom>
          <a:solidFill>
            <a:srgbClr val="0E2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4400" dirty="0">
                <a:solidFill>
                  <a:schemeClr val="bg1"/>
                </a:solidFill>
                <a:latin typeface="Franklin Gothic Demi" panose="020B0703020102020204" pitchFamily="34" charset="0"/>
              </a:rPr>
              <a:t>	</a:t>
            </a:r>
            <a:r>
              <a:rPr lang="en-US" sz="3700" dirty="0">
                <a:solidFill>
                  <a:schemeClr val="bg1"/>
                </a:solidFill>
                <a:latin typeface="Franklin Gothic Demi" panose="020B0703020102020204" pitchFamily="34" charset="0"/>
              </a:rPr>
              <a:t>Taxpayer Service Centers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p:cNvSpPr/>
          <p:nvPr/>
        </p:nvSpPr>
        <p:spPr>
          <a:xfrm>
            <a:off x="0" y="6713624"/>
            <a:ext cx="12192000" cy="45720"/>
          </a:xfrm>
          <a:prstGeom prst="rect">
            <a:avLst/>
          </a:prstGeom>
          <a:solidFill>
            <a:srgbClr val="0E2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7" name="Group 6"/>
          <p:cNvGrpSpPr>
            <a:grpSpLocks noChangeAspect="1"/>
          </p:cNvGrpSpPr>
          <p:nvPr/>
        </p:nvGrpSpPr>
        <p:grpSpPr>
          <a:xfrm>
            <a:off x="9812132" y="6220610"/>
            <a:ext cx="2084948" cy="457200"/>
            <a:chOff x="4766776" y="6262420"/>
            <a:chExt cx="2414265" cy="527049"/>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9" name="Group 8"/>
            <p:cNvGrpSpPr/>
            <p:nvPr/>
          </p:nvGrpSpPr>
          <p:grpSpPr>
            <a:xfrm>
              <a:off x="6694938" y="6295182"/>
              <a:ext cx="486103" cy="480540"/>
              <a:chOff x="5869964" y="6290830"/>
              <a:chExt cx="506776" cy="500976"/>
            </a:xfrm>
          </p:grpSpPr>
          <p:sp>
            <p:nvSpPr>
              <p:cNvPr id="11" name="Oval 10"/>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256C"/>
                  </a:solidFill>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0" name="Straight Connector 9"/>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7895573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 name="Straight Connector 23"/>
          <p:cNvCxnSpPr/>
          <p:nvPr/>
        </p:nvCxnSpPr>
        <p:spPr>
          <a:xfrm>
            <a:off x="982133" y="1693334"/>
            <a:ext cx="10226146" cy="0"/>
          </a:xfrm>
          <a:prstGeom prst="line">
            <a:avLst/>
          </a:prstGeom>
          <a:ln w="28575">
            <a:solidFill>
              <a:srgbClr val="04256C"/>
            </a:solidFill>
          </a:ln>
        </p:spPr>
        <p:style>
          <a:lnRef idx="1">
            <a:schemeClr val="accent1"/>
          </a:lnRef>
          <a:fillRef idx="0">
            <a:schemeClr val="accent1"/>
          </a:fillRef>
          <a:effectRef idx="0">
            <a:schemeClr val="accent1"/>
          </a:effectRef>
          <a:fontRef idx="minor">
            <a:schemeClr val="tx1"/>
          </a:fontRef>
        </p:style>
      </p:cxnSp>
      <p:graphicFrame>
        <p:nvGraphicFramePr>
          <p:cNvPr id="4" name="Table 3"/>
          <p:cNvGraphicFramePr>
            <a:graphicFrameLocks noGrp="1"/>
          </p:cNvGraphicFramePr>
          <p:nvPr/>
        </p:nvGraphicFramePr>
        <p:xfrm>
          <a:off x="213311" y="1958731"/>
          <a:ext cx="5795603" cy="4079240"/>
        </p:xfrm>
        <a:graphic>
          <a:graphicData uri="http://schemas.openxmlformats.org/drawingml/2006/table">
            <a:tbl>
              <a:tblPr firstRow="1" bandRow="1">
                <a:tableStyleId>{69CF1AB2-1976-4502-BF36-3FF5EA218861}</a:tableStyleId>
              </a:tblPr>
              <a:tblGrid>
                <a:gridCol w="3823112">
                  <a:extLst>
                    <a:ext uri="{9D8B030D-6E8A-4147-A177-3AD203B41FA5}">
                      <a16:colId xmlns:a16="http://schemas.microsoft.com/office/drawing/2014/main" val="1996518557"/>
                    </a:ext>
                  </a:extLst>
                </a:gridCol>
                <a:gridCol w="1972491">
                  <a:extLst>
                    <a:ext uri="{9D8B030D-6E8A-4147-A177-3AD203B41FA5}">
                      <a16:colId xmlns:a16="http://schemas.microsoft.com/office/drawing/2014/main" val="1020209663"/>
                    </a:ext>
                  </a:extLst>
                </a:gridCol>
              </a:tblGrid>
              <a:tr h="370840">
                <a:tc>
                  <a:txBody>
                    <a:bodyPr/>
                    <a:lstStyle/>
                    <a:p>
                      <a:r>
                        <a:rPr lang="en-US" b="0" dirty="0">
                          <a:solidFill>
                            <a:srgbClr val="04256C"/>
                          </a:solidFill>
                          <a:latin typeface="Franklin Gothic Medium" panose="020B0603020102020204" pitchFamily="34" charset="0"/>
                        </a:rPr>
                        <a:t>Collections</a:t>
                      </a:r>
                    </a:p>
                  </a:txBody>
                  <a:tcPr/>
                </a:tc>
                <a:tc>
                  <a:txBody>
                    <a:bodyPr/>
                    <a:lstStyle/>
                    <a:p>
                      <a:pPr algn="ctr"/>
                      <a:r>
                        <a:rPr lang="en-US" b="0" dirty="0">
                          <a:solidFill>
                            <a:srgbClr val="04256C"/>
                          </a:solidFill>
                          <a:latin typeface="Franklin Gothic Medium" panose="020B0603020102020204" pitchFamily="34" charset="0"/>
                        </a:rPr>
                        <a:t>(502) 564-4921</a:t>
                      </a:r>
                    </a:p>
                  </a:txBody>
                  <a:tcPr/>
                </a:tc>
                <a:extLst>
                  <a:ext uri="{0D108BD9-81ED-4DB2-BD59-A6C34878D82A}">
                    <a16:rowId xmlns:a16="http://schemas.microsoft.com/office/drawing/2014/main" val="1163346922"/>
                  </a:ext>
                </a:extLst>
              </a:tr>
              <a:tr h="370840">
                <a:tc>
                  <a:txBody>
                    <a:bodyPr/>
                    <a:lstStyle/>
                    <a:p>
                      <a:r>
                        <a:rPr lang="en-US" dirty="0">
                          <a:solidFill>
                            <a:srgbClr val="04256C"/>
                          </a:solidFill>
                          <a:latin typeface="Franklin Gothic Medium" panose="020B0603020102020204" pitchFamily="34" charset="0"/>
                        </a:rPr>
                        <a:t>Corporation Tax</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rgbClr val="04256C"/>
                          </a:solidFill>
                          <a:latin typeface="Franklin Gothic Medium" panose="020B0603020102020204" pitchFamily="34" charset="0"/>
                        </a:rPr>
                        <a:t>(502) 564-8139</a:t>
                      </a:r>
                      <a:endParaRPr lang="en-US" dirty="0"/>
                    </a:p>
                  </a:txBody>
                  <a:tcPr/>
                </a:tc>
                <a:extLst>
                  <a:ext uri="{0D108BD9-81ED-4DB2-BD59-A6C34878D82A}">
                    <a16:rowId xmlns:a16="http://schemas.microsoft.com/office/drawing/2014/main" val="3053983007"/>
                  </a:ext>
                </a:extLst>
              </a:tr>
              <a:tr h="370840">
                <a:tc>
                  <a:txBody>
                    <a:bodyPr/>
                    <a:lstStyle/>
                    <a:p>
                      <a:r>
                        <a:rPr lang="en-US" dirty="0">
                          <a:solidFill>
                            <a:srgbClr val="04256C"/>
                          </a:solidFill>
                          <a:latin typeface="Franklin Gothic Medium" panose="020B0603020102020204" pitchFamily="34" charset="0"/>
                        </a:rPr>
                        <a:t>DOR One Stop Help</a:t>
                      </a:r>
                      <a:r>
                        <a:rPr lang="en-US" baseline="0" dirty="0">
                          <a:solidFill>
                            <a:srgbClr val="04256C"/>
                          </a:solidFill>
                          <a:latin typeface="Franklin Gothic Medium" panose="020B0603020102020204" pitchFamily="34" charset="0"/>
                        </a:rPr>
                        <a:t> Line</a:t>
                      </a:r>
                      <a:endParaRPr lang="en-US" dirty="0">
                        <a:solidFill>
                          <a:srgbClr val="04256C"/>
                        </a:solidFill>
                        <a:latin typeface="Franklin Gothic Medium" panose="020B06030201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rgbClr val="04256C"/>
                          </a:solidFill>
                          <a:latin typeface="Franklin Gothic Medium" panose="020B0603020102020204" pitchFamily="34" charset="0"/>
                        </a:rPr>
                        <a:t>(502) 564-5053</a:t>
                      </a:r>
                      <a:endParaRPr lang="en-US" dirty="0"/>
                    </a:p>
                  </a:txBody>
                  <a:tcPr/>
                </a:tc>
                <a:extLst>
                  <a:ext uri="{0D108BD9-81ED-4DB2-BD59-A6C34878D82A}">
                    <a16:rowId xmlns:a16="http://schemas.microsoft.com/office/drawing/2014/main" val="1759510597"/>
                  </a:ext>
                </a:extLst>
              </a:tr>
              <a:tr h="370840">
                <a:tc>
                  <a:txBody>
                    <a:bodyPr/>
                    <a:lstStyle/>
                    <a:p>
                      <a:r>
                        <a:rPr lang="en-US" dirty="0">
                          <a:solidFill>
                            <a:srgbClr val="04256C"/>
                          </a:solidFill>
                          <a:latin typeface="Franklin Gothic Medium" panose="020B0603020102020204" pitchFamily="34" charset="0"/>
                        </a:rPr>
                        <a:t>E-Filing</a:t>
                      </a:r>
                      <a:r>
                        <a:rPr lang="en-US" baseline="0" dirty="0">
                          <a:solidFill>
                            <a:srgbClr val="04256C"/>
                          </a:solidFill>
                          <a:latin typeface="Franklin Gothic Medium" panose="020B0603020102020204" pitchFamily="34" charset="0"/>
                        </a:rPr>
                        <a:t> Assistance (Business Forms)</a:t>
                      </a:r>
                      <a:endParaRPr lang="en-US" dirty="0">
                        <a:solidFill>
                          <a:srgbClr val="04256C"/>
                        </a:solidFill>
                        <a:latin typeface="Franklin Gothic Medium" panose="020B06030201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rgbClr val="04256C"/>
                          </a:solidFill>
                          <a:latin typeface="Franklin Gothic Medium" panose="020B0603020102020204" pitchFamily="34" charset="0"/>
                        </a:rPr>
                        <a:t>(502) 564-7926</a:t>
                      </a:r>
                      <a:endParaRPr lang="en-US" dirty="0"/>
                    </a:p>
                  </a:txBody>
                  <a:tcPr/>
                </a:tc>
                <a:extLst>
                  <a:ext uri="{0D108BD9-81ED-4DB2-BD59-A6C34878D82A}">
                    <a16:rowId xmlns:a16="http://schemas.microsoft.com/office/drawing/2014/main" val="87428683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4256C"/>
                          </a:solidFill>
                          <a:latin typeface="Franklin Gothic Medium" panose="020B0603020102020204" pitchFamily="34" charset="0"/>
                        </a:rPr>
                        <a:t>E-Filing</a:t>
                      </a:r>
                      <a:r>
                        <a:rPr lang="en-US" baseline="0" dirty="0">
                          <a:solidFill>
                            <a:srgbClr val="04256C"/>
                          </a:solidFill>
                          <a:latin typeface="Franklin Gothic Medium" panose="020B0603020102020204" pitchFamily="34" charset="0"/>
                        </a:rPr>
                        <a:t> Assistance (Individual Forms)</a:t>
                      </a:r>
                      <a:endParaRPr lang="en-US" dirty="0">
                        <a:solidFill>
                          <a:srgbClr val="04256C"/>
                        </a:solidFill>
                        <a:latin typeface="Franklin Gothic Medium" panose="020B06030201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rgbClr val="04256C"/>
                          </a:solidFill>
                          <a:latin typeface="Franklin Gothic Medium" panose="020B0603020102020204" pitchFamily="34" charset="0"/>
                        </a:rPr>
                        <a:t>(502) 564-7862</a:t>
                      </a:r>
                      <a:endParaRPr lang="en-US" dirty="0"/>
                    </a:p>
                  </a:txBody>
                  <a:tcPr/>
                </a:tc>
                <a:extLst>
                  <a:ext uri="{0D108BD9-81ED-4DB2-BD59-A6C34878D82A}">
                    <a16:rowId xmlns:a16="http://schemas.microsoft.com/office/drawing/2014/main" val="3268311047"/>
                  </a:ext>
                </a:extLst>
              </a:tr>
              <a:tr h="370840">
                <a:tc>
                  <a:txBody>
                    <a:bodyPr/>
                    <a:lstStyle/>
                    <a:p>
                      <a:r>
                        <a:rPr lang="en-US" dirty="0">
                          <a:solidFill>
                            <a:srgbClr val="04256C"/>
                          </a:solidFill>
                          <a:latin typeface="Franklin Gothic Medium" panose="020B0603020102020204" pitchFamily="34" charset="0"/>
                        </a:rPr>
                        <a:t>Field Operations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rgbClr val="04256C"/>
                          </a:solidFill>
                          <a:latin typeface="Franklin Gothic Medium" panose="020B0603020102020204" pitchFamily="34" charset="0"/>
                        </a:rPr>
                        <a:t>(502) 564-2113</a:t>
                      </a:r>
                      <a:endParaRPr lang="en-US" dirty="0"/>
                    </a:p>
                  </a:txBody>
                  <a:tcPr/>
                </a:tc>
                <a:extLst>
                  <a:ext uri="{0D108BD9-81ED-4DB2-BD59-A6C34878D82A}">
                    <a16:rowId xmlns:a16="http://schemas.microsoft.com/office/drawing/2014/main" val="2135387262"/>
                  </a:ext>
                </a:extLst>
              </a:tr>
              <a:tr h="370840">
                <a:tc>
                  <a:txBody>
                    <a:bodyPr/>
                    <a:lstStyle/>
                    <a:p>
                      <a:r>
                        <a:rPr lang="en-US" dirty="0">
                          <a:solidFill>
                            <a:srgbClr val="04256C"/>
                          </a:solidFill>
                          <a:latin typeface="Franklin Gothic Medium" panose="020B0603020102020204" pitchFamily="34" charset="0"/>
                        </a:rPr>
                        <a:t>Forms</a:t>
                      </a:r>
                      <a:r>
                        <a:rPr lang="en-US" baseline="0" dirty="0">
                          <a:solidFill>
                            <a:srgbClr val="04256C"/>
                          </a:solidFill>
                          <a:latin typeface="Franklin Gothic Medium" panose="020B0603020102020204" pitchFamily="34" charset="0"/>
                        </a:rPr>
                        <a:t> and Envelopes</a:t>
                      </a:r>
                      <a:endParaRPr lang="en-US" dirty="0">
                        <a:solidFill>
                          <a:srgbClr val="04256C"/>
                        </a:solidFill>
                        <a:latin typeface="Franklin Gothic Medium" panose="020B06030201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rgbClr val="04256C"/>
                          </a:solidFill>
                          <a:latin typeface="Franklin Gothic Medium" panose="020B0603020102020204" pitchFamily="34" charset="0"/>
                        </a:rPr>
                        <a:t>(502) 564-3658</a:t>
                      </a:r>
                      <a:endParaRPr lang="en-US" dirty="0"/>
                    </a:p>
                  </a:txBody>
                  <a:tcPr/>
                </a:tc>
                <a:extLst>
                  <a:ext uri="{0D108BD9-81ED-4DB2-BD59-A6C34878D82A}">
                    <a16:rowId xmlns:a16="http://schemas.microsoft.com/office/drawing/2014/main" val="657721951"/>
                  </a:ext>
                </a:extLst>
              </a:tr>
              <a:tr h="370840">
                <a:tc>
                  <a:txBody>
                    <a:bodyPr/>
                    <a:lstStyle/>
                    <a:p>
                      <a:r>
                        <a:rPr lang="en-US" dirty="0">
                          <a:solidFill>
                            <a:srgbClr val="04256C"/>
                          </a:solidFill>
                          <a:latin typeface="Franklin Gothic Medium" panose="020B0603020102020204" pitchFamily="34" charset="0"/>
                        </a:rPr>
                        <a:t>Individual Income Tax</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rgbClr val="04256C"/>
                          </a:solidFill>
                          <a:latin typeface="Franklin Gothic Medium" panose="020B0603020102020204" pitchFamily="34" charset="0"/>
                        </a:rPr>
                        <a:t>(502) 564-4581</a:t>
                      </a:r>
                      <a:endParaRPr lang="en-US" dirty="0"/>
                    </a:p>
                  </a:txBody>
                  <a:tcPr/>
                </a:tc>
                <a:extLst>
                  <a:ext uri="{0D108BD9-81ED-4DB2-BD59-A6C34878D82A}">
                    <a16:rowId xmlns:a16="http://schemas.microsoft.com/office/drawing/2014/main" val="466399528"/>
                  </a:ext>
                </a:extLst>
              </a:tr>
              <a:tr h="370840">
                <a:tc>
                  <a:txBody>
                    <a:bodyPr/>
                    <a:lstStyle/>
                    <a:p>
                      <a:r>
                        <a:rPr lang="en-US" dirty="0">
                          <a:solidFill>
                            <a:srgbClr val="04256C"/>
                          </a:solidFill>
                          <a:latin typeface="Franklin Gothic Medium" panose="020B0603020102020204" pitchFamily="34" charset="0"/>
                        </a:rPr>
                        <a:t>Inheritance Tax</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rgbClr val="04256C"/>
                          </a:solidFill>
                          <a:latin typeface="Franklin Gothic Medium" panose="020B0603020102020204" pitchFamily="34" charset="0"/>
                        </a:rPr>
                        <a:t>(502) 564-4810</a:t>
                      </a:r>
                      <a:endParaRPr lang="en-US" dirty="0"/>
                    </a:p>
                  </a:txBody>
                  <a:tcPr/>
                </a:tc>
                <a:extLst>
                  <a:ext uri="{0D108BD9-81ED-4DB2-BD59-A6C34878D82A}">
                    <a16:rowId xmlns:a16="http://schemas.microsoft.com/office/drawing/2014/main" val="2245504219"/>
                  </a:ext>
                </a:extLst>
              </a:tr>
              <a:tr h="370840">
                <a:tc>
                  <a:txBody>
                    <a:bodyPr/>
                    <a:lstStyle/>
                    <a:p>
                      <a:r>
                        <a:rPr lang="en-US" dirty="0">
                          <a:solidFill>
                            <a:srgbClr val="04256C"/>
                          </a:solidFill>
                          <a:latin typeface="Franklin Gothic Medium" panose="020B0603020102020204" pitchFamily="34" charset="0"/>
                        </a:rPr>
                        <a:t>Local</a:t>
                      </a:r>
                      <a:r>
                        <a:rPr lang="en-US" baseline="0" dirty="0">
                          <a:solidFill>
                            <a:srgbClr val="04256C"/>
                          </a:solidFill>
                          <a:latin typeface="Franklin Gothic Medium" panose="020B0603020102020204" pitchFamily="34" charset="0"/>
                        </a:rPr>
                        <a:t> Government &amp; County Fees</a:t>
                      </a:r>
                      <a:endParaRPr lang="en-US" dirty="0">
                        <a:solidFill>
                          <a:srgbClr val="04256C"/>
                        </a:solidFill>
                        <a:latin typeface="Franklin Gothic Medium" panose="020B06030201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rgbClr val="04256C"/>
                          </a:solidFill>
                          <a:latin typeface="Franklin Gothic Medium" panose="020B0603020102020204" pitchFamily="34" charset="0"/>
                        </a:rPr>
                        <a:t>(502) 564-8785</a:t>
                      </a:r>
                      <a:endParaRPr lang="en-US" dirty="0"/>
                    </a:p>
                  </a:txBody>
                  <a:tcPr/>
                </a:tc>
                <a:extLst>
                  <a:ext uri="{0D108BD9-81ED-4DB2-BD59-A6C34878D82A}">
                    <a16:rowId xmlns:a16="http://schemas.microsoft.com/office/drawing/2014/main" val="311974926"/>
                  </a:ext>
                </a:extLst>
              </a:tr>
              <a:tr h="370840">
                <a:tc>
                  <a:txBody>
                    <a:bodyPr/>
                    <a:lstStyle/>
                    <a:p>
                      <a:r>
                        <a:rPr lang="en-US" dirty="0">
                          <a:solidFill>
                            <a:srgbClr val="04256C"/>
                          </a:solidFill>
                          <a:latin typeface="Franklin Gothic Medium" panose="020B0603020102020204" pitchFamily="34" charset="0"/>
                        </a:rPr>
                        <a:t>Miscellaneous Tax</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rgbClr val="04256C"/>
                          </a:solidFill>
                          <a:latin typeface="Franklin Gothic Medium" panose="020B0603020102020204" pitchFamily="34" charset="0"/>
                        </a:rPr>
                        <a:t>(502) 564-2935</a:t>
                      </a:r>
                      <a:endParaRPr lang="en-US" dirty="0"/>
                    </a:p>
                  </a:txBody>
                  <a:tcPr/>
                </a:tc>
                <a:extLst>
                  <a:ext uri="{0D108BD9-81ED-4DB2-BD59-A6C34878D82A}">
                    <a16:rowId xmlns:a16="http://schemas.microsoft.com/office/drawing/2014/main" val="717521531"/>
                  </a:ext>
                </a:extLst>
              </a:tr>
            </a:tbl>
          </a:graphicData>
        </a:graphic>
      </p:graphicFrame>
      <p:graphicFrame>
        <p:nvGraphicFramePr>
          <p:cNvPr id="17" name="Table 16"/>
          <p:cNvGraphicFramePr>
            <a:graphicFrameLocks noGrp="1"/>
          </p:cNvGraphicFramePr>
          <p:nvPr/>
        </p:nvGraphicFramePr>
        <p:xfrm>
          <a:off x="6115755" y="1958731"/>
          <a:ext cx="5795603" cy="4079240"/>
        </p:xfrm>
        <a:graphic>
          <a:graphicData uri="http://schemas.openxmlformats.org/drawingml/2006/table">
            <a:tbl>
              <a:tblPr firstRow="1" bandRow="1">
                <a:tableStyleId>{69CF1AB2-1976-4502-BF36-3FF5EA218861}</a:tableStyleId>
              </a:tblPr>
              <a:tblGrid>
                <a:gridCol w="3823112">
                  <a:extLst>
                    <a:ext uri="{9D8B030D-6E8A-4147-A177-3AD203B41FA5}">
                      <a16:colId xmlns:a16="http://schemas.microsoft.com/office/drawing/2014/main" val="1996518557"/>
                    </a:ext>
                  </a:extLst>
                </a:gridCol>
                <a:gridCol w="1972491">
                  <a:extLst>
                    <a:ext uri="{9D8B030D-6E8A-4147-A177-3AD203B41FA5}">
                      <a16:colId xmlns:a16="http://schemas.microsoft.com/office/drawing/2014/main" val="1020209663"/>
                    </a:ext>
                  </a:extLst>
                </a:gridCol>
              </a:tblGrid>
              <a:tr h="370840">
                <a:tc>
                  <a:txBody>
                    <a:bodyPr/>
                    <a:lstStyle/>
                    <a:p>
                      <a:r>
                        <a:rPr lang="en-US" b="0" dirty="0">
                          <a:solidFill>
                            <a:srgbClr val="04256C"/>
                          </a:solidFill>
                          <a:latin typeface="Franklin Gothic Medium" panose="020B0603020102020204" pitchFamily="34" charset="0"/>
                        </a:rPr>
                        <a:t>Motor Fuels</a:t>
                      </a:r>
                    </a:p>
                  </a:txBody>
                  <a:tcPr/>
                </a:tc>
                <a:tc>
                  <a:txBody>
                    <a:bodyPr/>
                    <a:lstStyle/>
                    <a:p>
                      <a:pPr algn="ctr"/>
                      <a:r>
                        <a:rPr lang="en-US" b="0" dirty="0">
                          <a:solidFill>
                            <a:srgbClr val="04256C"/>
                          </a:solidFill>
                          <a:latin typeface="Franklin Gothic Medium" panose="020B0603020102020204" pitchFamily="34" charset="0"/>
                        </a:rPr>
                        <a:t>(502) 564-3853</a:t>
                      </a:r>
                    </a:p>
                  </a:txBody>
                  <a:tcPr/>
                </a:tc>
                <a:extLst>
                  <a:ext uri="{0D108BD9-81ED-4DB2-BD59-A6C34878D82A}">
                    <a16:rowId xmlns:a16="http://schemas.microsoft.com/office/drawing/2014/main" val="1163346922"/>
                  </a:ext>
                </a:extLst>
              </a:tr>
              <a:tr h="370840">
                <a:tc>
                  <a:txBody>
                    <a:bodyPr/>
                    <a:lstStyle/>
                    <a:p>
                      <a:r>
                        <a:rPr lang="en-US" dirty="0">
                          <a:solidFill>
                            <a:srgbClr val="04256C"/>
                          </a:solidFill>
                          <a:latin typeface="Franklin Gothic Medium" panose="020B0603020102020204" pitchFamily="34" charset="0"/>
                        </a:rPr>
                        <a:t>Motor Vehicle Usage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rgbClr val="04256C"/>
                          </a:solidFill>
                          <a:latin typeface="Franklin Gothic Medium" panose="020B0603020102020204" pitchFamily="34" charset="0"/>
                        </a:rPr>
                        <a:t>(502) 564-4455</a:t>
                      </a:r>
                      <a:endParaRPr lang="en-US" dirty="0"/>
                    </a:p>
                  </a:txBody>
                  <a:tcPr/>
                </a:tc>
                <a:extLst>
                  <a:ext uri="{0D108BD9-81ED-4DB2-BD59-A6C34878D82A}">
                    <a16:rowId xmlns:a16="http://schemas.microsoft.com/office/drawing/2014/main" val="3053983007"/>
                  </a:ext>
                </a:extLst>
              </a:tr>
              <a:tr h="370840">
                <a:tc>
                  <a:txBody>
                    <a:bodyPr/>
                    <a:lstStyle/>
                    <a:p>
                      <a:r>
                        <a:rPr lang="en-US" dirty="0">
                          <a:solidFill>
                            <a:srgbClr val="04256C"/>
                          </a:solidFill>
                          <a:latin typeface="Franklin Gothic Medium" panose="020B0603020102020204" pitchFamily="34" charset="0"/>
                        </a:rPr>
                        <a:t>Ombudsman</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rgbClr val="04256C"/>
                          </a:solidFill>
                          <a:latin typeface="Franklin Gothic Medium" panose="020B0603020102020204" pitchFamily="34" charset="0"/>
                        </a:rPr>
                        <a:t>(502) 564-7822</a:t>
                      </a:r>
                      <a:endParaRPr lang="en-US" dirty="0"/>
                    </a:p>
                  </a:txBody>
                  <a:tcPr/>
                </a:tc>
                <a:extLst>
                  <a:ext uri="{0D108BD9-81ED-4DB2-BD59-A6C34878D82A}">
                    <a16:rowId xmlns:a16="http://schemas.microsoft.com/office/drawing/2014/main" val="1759510597"/>
                  </a:ext>
                </a:extLst>
              </a:tr>
              <a:tr h="370840">
                <a:tc>
                  <a:txBody>
                    <a:bodyPr/>
                    <a:lstStyle/>
                    <a:p>
                      <a:r>
                        <a:rPr lang="en-US" dirty="0">
                          <a:solidFill>
                            <a:srgbClr val="04256C"/>
                          </a:solidFill>
                          <a:latin typeface="Franklin Gothic Medium" panose="020B0603020102020204" pitchFamily="34" charset="0"/>
                        </a:rPr>
                        <a:t>Property Tax</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rgbClr val="04256C"/>
                          </a:solidFill>
                          <a:latin typeface="Franklin Gothic Medium" panose="020B0603020102020204" pitchFamily="34" charset="0"/>
                        </a:rPr>
                        <a:t>(502) 564-8338</a:t>
                      </a:r>
                      <a:endParaRPr lang="en-US" dirty="0"/>
                    </a:p>
                  </a:txBody>
                  <a:tcPr/>
                </a:tc>
                <a:extLst>
                  <a:ext uri="{0D108BD9-81ED-4DB2-BD59-A6C34878D82A}">
                    <a16:rowId xmlns:a16="http://schemas.microsoft.com/office/drawing/2014/main" val="87428683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4256C"/>
                          </a:solidFill>
                          <a:latin typeface="Franklin Gothic Medium" panose="020B0603020102020204" pitchFamily="34" charset="0"/>
                        </a:rPr>
                        <a:t>Protest Resolution</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rgbClr val="04256C"/>
                          </a:solidFill>
                          <a:latin typeface="Franklin Gothic Medium" panose="020B0603020102020204" pitchFamily="34" charset="0"/>
                        </a:rPr>
                        <a:t>(502) 564-6734</a:t>
                      </a:r>
                      <a:endParaRPr lang="en-US" dirty="0"/>
                    </a:p>
                  </a:txBody>
                  <a:tcPr/>
                </a:tc>
                <a:extLst>
                  <a:ext uri="{0D108BD9-81ED-4DB2-BD59-A6C34878D82A}">
                    <a16:rowId xmlns:a16="http://schemas.microsoft.com/office/drawing/2014/main" val="3268311047"/>
                  </a:ext>
                </a:extLst>
              </a:tr>
              <a:tr h="370840">
                <a:tc>
                  <a:txBody>
                    <a:bodyPr/>
                    <a:lstStyle/>
                    <a:p>
                      <a:r>
                        <a:rPr lang="en-US" dirty="0">
                          <a:solidFill>
                            <a:srgbClr val="04256C"/>
                          </a:solidFill>
                          <a:latin typeface="Franklin Gothic Medium" panose="020B0603020102020204" pitchFamily="34" charset="0"/>
                        </a:rPr>
                        <a:t>Registration</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rgbClr val="04256C"/>
                          </a:solidFill>
                          <a:latin typeface="Franklin Gothic Medium" panose="020B0603020102020204" pitchFamily="34" charset="0"/>
                        </a:rPr>
                        <a:t>(502) 564-3306</a:t>
                      </a:r>
                      <a:endParaRPr lang="en-US" dirty="0"/>
                    </a:p>
                  </a:txBody>
                  <a:tcPr/>
                </a:tc>
                <a:extLst>
                  <a:ext uri="{0D108BD9-81ED-4DB2-BD59-A6C34878D82A}">
                    <a16:rowId xmlns:a16="http://schemas.microsoft.com/office/drawing/2014/main" val="2135387262"/>
                  </a:ext>
                </a:extLst>
              </a:tr>
              <a:tr h="370840">
                <a:tc>
                  <a:txBody>
                    <a:bodyPr/>
                    <a:lstStyle/>
                    <a:p>
                      <a:r>
                        <a:rPr lang="en-US" dirty="0">
                          <a:solidFill>
                            <a:srgbClr val="04256C"/>
                          </a:solidFill>
                          <a:latin typeface="Franklin Gothic Medium" panose="020B0603020102020204" pitchFamily="34" charset="0"/>
                        </a:rPr>
                        <a:t>Sales &amp; Use Tax</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rgbClr val="04256C"/>
                          </a:solidFill>
                          <a:latin typeface="Franklin Gothic Medium" panose="020B0603020102020204" pitchFamily="34" charset="0"/>
                        </a:rPr>
                        <a:t>(502) 564-5170</a:t>
                      </a:r>
                      <a:endParaRPr lang="en-US" dirty="0"/>
                    </a:p>
                  </a:txBody>
                  <a:tcPr/>
                </a:tc>
                <a:extLst>
                  <a:ext uri="{0D108BD9-81ED-4DB2-BD59-A6C34878D82A}">
                    <a16:rowId xmlns:a16="http://schemas.microsoft.com/office/drawing/2014/main" val="657721951"/>
                  </a:ext>
                </a:extLst>
              </a:tr>
              <a:tr h="370840">
                <a:tc>
                  <a:txBody>
                    <a:bodyPr/>
                    <a:lstStyle/>
                    <a:p>
                      <a:r>
                        <a:rPr lang="en-US" dirty="0">
                          <a:solidFill>
                            <a:srgbClr val="04256C"/>
                          </a:solidFill>
                          <a:latin typeface="Franklin Gothic Medium" panose="020B0603020102020204" pitchFamily="34" charset="0"/>
                        </a:rPr>
                        <a:t>Special Investigations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rgbClr val="04256C"/>
                          </a:solidFill>
                          <a:latin typeface="Franklin Gothic Medium" panose="020B0603020102020204" pitchFamily="34" charset="0"/>
                        </a:rPr>
                        <a:t>(502) 564-4470</a:t>
                      </a:r>
                      <a:endParaRPr lang="en-US" dirty="0"/>
                    </a:p>
                  </a:txBody>
                  <a:tcPr/>
                </a:tc>
                <a:extLst>
                  <a:ext uri="{0D108BD9-81ED-4DB2-BD59-A6C34878D82A}">
                    <a16:rowId xmlns:a16="http://schemas.microsoft.com/office/drawing/2014/main" val="466399528"/>
                  </a:ext>
                </a:extLst>
              </a:tr>
              <a:tr h="370840">
                <a:tc>
                  <a:txBody>
                    <a:bodyPr/>
                    <a:lstStyle/>
                    <a:p>
                      <a:r>
                        <a:rPr lang="en-US" dirty="0">
                          <a:solidFill>
                            <a:srgbClr val="04256C"/>
                          </a:solidFill>
                          <a:latin typeface="Franklin Gothic Medium" panose="020B0603020102020204" pitchFamily="34" charset="0"/>
                        </a:rPr>
                        <a:t>State Operator</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rgbClr val="04256C"/>
                          </a:solidFill>
                          <a:latin typeface="Franklin Gothic Medium" panose="020B0603020102020204" pitchFamily="34" charset="0"/>
                        </a:rPr>
                        <a:t>(502) 564-3130</a:t>
                      </a:r>
                      <a:endParaRPr lang="en-US" dirty="0"/>
                    </a:p>
                  </a:txBody>
                  <a:tcPr/>
                </a:tc>
                <a:extLst>
                  <a:ext uri="{0D108BD9-81ED-4DB2-BD59-A6C34878D82A}">
                    <a16:rowId xmlns:a16="http://schemas.microsoft.com/office/drawing/2014/main" val="2245504219"/>
                  </a:ext>
                </a:extLst>
              </a:tr>
              <a:tr h="370840">
                <a:tc>
                  <a:txBody>
                    <a:bodyPr/>
                    <a:lstStyle/>
                    <a:p>
                      <a:r>
                        <a:rPr lang="en-US" dirty="0">
                          <a:solidFill>
                            <a:srgbClr val="04256C"/>
                          </a:solidFill>
                          <a:latin typeface="Franklin Gothic Medium" panose="020B0603020102020204" pitchFamily="34" charset="0"/>
                        </a:rPr>
                        <a:t>Withholding (also use for WRAPS)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rgbClr val="04256C"/>
                          </a:solidFill>
                          <a:latin typeface="Franklin Gothic Medium" panose="020B0603020102020204" pitchFamily="34" charset="0"/>
                        </a:rPr>
                        <a:t>(502) 564-7287</a:t>
                      </a:r>
                      <a:endParaRPr lang="en-US" dirty="0"/>
                    </a:p>
                  </a:txBody>
                  <a:tcPr/>
                </a:tc>
                <a:extLst>
                  <a:ext uri="{0D108BD9-81ED-4DB2-BD59-A6C34878D82A}">
                    <a16:rowId xmlns:a16="http://schemas.microsoft.com/office/drawing/2014/main" val="311974926"/>
                  </a:ext>
                </a:extLst>
              </a:tr>
              <a:tr h="370840">
                <a:tc>
                  <a:txBody>
                    <a:bodyPr/>
                    <a:lstStyle/>
                    <a:p>
                      <a:endParaRPr lang="en-US" dirty="0">
                        <a:solidFill>
                          <a:srgbClr val="04256C"/>
                        </a:solidFill>
                        <a:latin typeface="Franklin Gothic Medium" panose="020B06030201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dirty="0"/>
                    </a:p>
                  </a:txBody>
                  <a:tcPr/>
                </a:tc>
                <a:extLst>
                  <a:ext uri="{0D108BD9-81ED-4DB2-BD59-A6C34878D82A}">
                    <a16:rowId xmlns:a16="http://schemas.microsoft.com/office/drawing/2014/main" val="717521531"/>
                  </a:ext>
                </a:extLst>
              </a:tr>
            </a:tbl>
          </a:graphicData>
        </a:graphic>
      </p:graphicFrame>
      <p:sp>
        <p:nvSpPr>
          <p:cNvPr id="14" name="Rectangle 13"/>
          <p:cNvSpPr/>
          <p:nvPr/>
        </p:nvSpPr>
        <p:spPr>
          <a:xfrm>
            <a:off x="26462" y="218025"/>
            <a:ext cx="12192000" cy="1041830"/>
          </a:xfrm>
          <a:prstGeom prst="rect">
            <a:avLst/>
          </a:prstGeom>
          <a:solidFill>
            <a:srgbClr val="0E2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4400" dirty="0">
                <a:solidFill>
                  <a:schemeClr val="bg1"/>
                </a:solidFill>
                <a:latin typeface="Franklin Gothic Demi" panose="020B0703020102020204" pitchFamily="34" charset="0"/>
              </a:rPr>
              <a:t>	</a:t>
            </a:r>
            <a:r>
              <a:rPr lang="en-US" sz="3700" dirty="0">
                <a:solidFill>
                  <a:schemeClr val="bg1"/>
                </a:solidFill>
                <a:latin typeface="Franklin Gothic Demi" panose="020B0703020102020204" pitchFamily="34" charset="0"/>
              </a:rPr>
              <a:t>Revenue Contact Phone Numbers</a:t>
            </a:r>
            <a:endParaRPr kumimoji="0" lang="en-US" sz="3700" b="0" i="0" u="none" strike="noStrike" kern="1200" cap="none" spc="0" normalizeH="0" baseline="0" noProof="0" dirty="0">
              <a:ln>
                <a:noFill/>
              </a:ln>
              <a:solidFill>
                <a:prstClr val="white"/>
              </a:solidFill>
              <a:effectLst/>
              <a:uLnTx/>
              <a:uFillTx/>
              <a:latin typeface="Calibri" panose="020F0502020204030204"/>
            </a:endParaRPr>
          </a:p>
        </p:txBody>
      </p:sp>
      <p:sp>
        <p:nvSpPr>
          <p:cNvPr id="15" name="Rectangle 14"/>
          <p:cNvSpPr/>
          <p:nvPr/>
        </p:nvSpPr>
        <p:spPr>
          <a:xfrm>
            <a:off x="0" y="6713624"/>
            <a:ext cx="12192000" cy="45720"/>
          </a:xfrm>
          <a:prstGeom prst="rect">
            <a:avLst/>
          </a:prstGeom>
          <a:solidFill>
            <a:srgbClr val="0E2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8" name="Group 7"/>
          <p:cNvGrpSpPr>
            <a:grpSpLocks noChangeAspect="1"/>
          </p:cNvGrpSpPr>
          <p:nvPr/>
        </p:nvGrpSpPr>
        <p:grpSpPr>
          <a:xfrm>
            <a:off x="9812132" y="6220610"/>
            <a:ext cx="2084948" cy="457200"/>
            <a:chOff x="4766776" y="6262420"/>
            <a:chExt cx="2414265" cy="527049"/>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10" name="Group 9"/>
            <p:cNvGrpSpPr/>
            <p:nvPr/>
          </p:nvGrpSpPr>
          <p:grpSpPr>
            <a:xfrm>
              <a:off x="6694938" y="6295182"/>
              <a:ext cx="486103" cy="480540"/>
              <a:chOff x="5869964" y="6290830"/>
              <a:chExt cx="506776" cy="500976"/>
            </a:xfrm>
          </p:grpSpPr>
          <p:sp>
            <p:nvSpPr>
              <p:cNvPr id="12" name="Oval 11"/>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256C"/>
                  </a:solidFill>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1" name="Straight Connector 10"/>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3906097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22034" y="0"/>
            <a:ext cx="12192000" cy="6858001"/>
          </a:xfrm>
          <a:prstGeom prst="rect">
            <a:avLst/>
          </a:prstGeom>
          <a:gradFill flip="none" rotWithShape="1">
            <a:gsLst>
              <a:gs pos="20000">
                <a:schemeClr val="accent1">
                  <a:lumMod val="0"/>
                  <a:lumOff val="100000"/>
                </a:schemeClr>
              </a:gs>
              <a:gs pos="58400">
                <a:schemeClr val="bg1">
                  <a:lumMod val="95000"/>
                </a:schemeClr>
              </a:gs>
              <a:gs pos="100000">
                <a:srgbClr val="ECF2FE"/>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269299" y="452981"/>
            <a:ext cx="9140945" cy="804135"/>
          </a:xfrm>
        </p:spPr>
        <p:txBody>
          <a:bodyPr/>
          <a:lstStyle/>
          <a:p>
            <a:r>
              <a:rPr lang="en-US" dirty="0">
                <a:latin typeface="Franklin Gothic Medium" panose="020B0603020102020204" pitchFamily="34" charset="0"/>
              </a:rPr>
              <a:t>2024 Kentucky Income Tax Changes</a:t>
            </a:r>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t="1035" b="1012"/>
          <a:stretch/>
        </p:blipFill>
        <p:spPr>
          <a:xfrm>
            <a:off x="-22034" y="-1"/>
            <a:ext cx="1781068" cy="6880035"/>
          </a:xfrm>
          <a:prstGeom prst="rect">
            <a:avLst/>
          </a:prstGeom>
        </p:spPr>
      </p:pic>
      <p:sp>
        <p:nvSpPr>
          <p:cNvPr id="7" name="Rectangle 6"/>
          <p:cNvSpPr/>
          <p:nvPr/>
        </p:nvSpPr>
        <p:spPr>
          <a:xfrm>
            <a:off x="2269299" y="1330486"/>
            <a:ext cx="9144000" cy="45720"/>
          </a:xfrm>
          <a:prstGeom prst="rect">
            <a:avLst/>
          </a:prstGeom>
          <a:solidFill>
            <a:srgbClr val="0E2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071169" y="6368333"/>
            <a:ext cx="9540260" cy="369332"/>
          </a:xfrm>
          <a:prstGeom prst="rect">
            <a:avLst/>
          </a:prstGeom>
          <a:noFill/>
        </p:spPr>
        <p:txBody>
          <a:bodyPr wrap="square" rtlCol="0">
            <a:spAutoFit/>
          </a:bodyPr>
          <a:lstStyle/>
          <a:p>
            <a:pPr algn="ctr"/>
            <a:r>
              <a:rPr lang="en-US" dirty="0">
                <a:solidFill>
                  <a:srgbClr val="222E68"/>
                </a:solidFill>
                <a:latin typeface="Franklin Gothic Demi" panose="020B0703020102020204" pitchFamily="34" charset="0"/>
              </a:rPr>
              <a:t>Kentucky Department of Revenue </a:t>
            </a:r>
            <a:r>
              <a:rPr lang="en-US" dirty="0">
                <a:solidFill>
                  <a:srgbClr val="222E68"/>
                </a:solidFill>
                <a:latin typeface="Franklin Gothic Demi" panose="020B0703020102020204" pitchFamily="34" charset="0"/>
                <a:sym typeface="Wingdings" panose="05000000000000000000" pitchFamily="2" charset="2"/>
              </a:rPr>
              <a:t> 501 High Street  Frankfort, KY 40601  (502) 564-4581</a:t>
            </a:r>
            <a:endParaRPr lang="en-US" dirty="0">
              <a:solidFill>
                <a:srgbClr val="222E68"/>
              </a:solidFill>
              <a:latin typeface="Franklin Gothic Demi" panose="020B0703020102020204" pitchFamily="34" charset="0"/>
            </a:endParaRPr>
          </a:p>
        </p:txBody>
      </p:sp>
      <p:grpSp>
        <p:nvGrpSpPr>
          <p:cNvPr id="21" name="Group 20"/>
          <p:cNvGrpSpPr>
            <a:grpSpLocks noChangeAspect="1"/>
          </p:cNvGrpSpPr>
          <p:nvPr/>
        </p:nvGrpSpPr>
        <p:grpSpPr>
          <a:xfrm>
            <a:off x="4754825" y="5280241"/>
            <a:ext cx="4169892" cy="914400"/>
            <a:chOff x="4766776" y="6262420"/>
            <a:chExt cx="2414265" cy="527049"/>
          </a:xfrm>
        </p:grpSpPr>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23" name="Group 22"/>
            <p:cNvGrpSpPr/>
            <p:nvPr/>
          </p:nvGrpSpPr>
          <p:grpSpPr>
            <a:xfrm>
              <a:off x="6694938" y="6295182"/>
              <a:ext cx="486103" cy="480540"/>
              <a:chOff x="5869964" y="6290830"/>
              <a:chExt cx="506776" cy="500976"/>
            </a:xfrm>
          </p:grpSpPr>
          <p:sp>
            <p:nvSpPr>
              <p:cNvPr id="25" name="Oval 24"/>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256C"/>
                  </a:solidFill>
                </a:endParaRPr>
              </a:p>
            </p:txBody>
          </p:sp>
          <p:pic>
            <p:nvPicPr>
              <p:cNvPr id="26" name="Picture 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24" name="Straight Connector 23"/>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graphicFrame>
        <p:nvGraphicFramePr>
          <p:cNvPr id="15" name="Table 14"/>
          <p:cNvGraphicFramePr>
            <a:graphicFrameLocks noGrp="1"/>
          </p:cNvGraphicFramePr>
          <p:nvPr>
            <p:extLst>
              <p:ext uri="{D42A27DB-BD31-4B8C-83A1-F6EECF244321}">
                <p14:modId xmlns:p14="http://schemas.microsoft.com/office/powerpoint/2010/main" val="1249431460"/>
              </p:ext>
            </p:extLst>
          </p:nvPr>
        </p:nvGraphicFramePr>
        <p:xfrm>
          <a:off x="2269298" y="1498470"/>
          <a:ext cx="9265560" cy="2331887"/>
        </p:xfrm>
        <a:graphic>
          <a:graphicData uri="http://schemas.openxmlformats.org/drawingml/2006/table">
            <a:tbl>
              <a:tblPr firstRow="1" bandRow="1">
                <a:tableStyleId>{5C22544A-7EE6-4342-B048-85BDC9FD1C3A}</a:tableStyleId>
              </a:tblPr>
              <a:tblGrid>
                <a:gridCol w="4807979">
                  <a:extLst>
                    <a:ext uri="{9D8B030D-6E8A-4147-A177-3AD203B41FA5}">
                      <a16:colId xmlns:a16="http://schemas.microsoft.com/office/drawing/2014/main" val="1597039956"/>
                    </a:ext>
                  </a:extLst>
                </a:gridCol>
                <a:gridCol w="4457581">
                  <a:extLst>
                    <a:ext uri="{9D8B030D-6E8A-4147-A177-3AD203B41FA5}">
                      <a16:colId xmlns:a16="http://schemas.microsoft.com/office/drawing/2014/main" val="3262709237"/>
                    </a:ext>
                  </a:extLst>
                </a:gridCol>
              </a:tblGrid>
              <a:tr h="594527">
                <a:tc>
                  <a:txBody>
                    <a:bodyPr/>
                    <a:lstStyle/>
                    <a:p>
                      <a:r>
                        <a:rPr lang="en-US" sz="3200" b="1" dirty="0">
                          <a:solidFill>
                            <a:srgbClr val="0E266E"/>
                          </a:solidFill>
                        </a:rPr>
                        <a:t>Jordan Moseley</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3200" b="1" dirty="0">
                          <a:solidFill>
                            <a:srgbClr val="0E266E"/>
                          </a:solidFill>
                        </a:rPr>
                        <a:t>Jessica Martin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46242241"/>
                  </a:ext>
                </a:extLst>
              </a:tr>
              <a:tr h="804358">
                <a:tc>
                  <a:txBody>
                    <a:bodyPr/>
                    <a:lstStyle/>
                    <a:p>
                      <a:r>
                        <a:rPr lang="en-US" sz="2400" b="1" dirty="0">
                          <a:solidFill>
                            <a:schemeClr val="tx1"/>
                          </a:solidFill>
                        </a:rPr>
                        <a:t>Policy/Research Consultant</a:t>
                      </a:r>
                    </a:p>
                    <a:p>
                      <a:r>
                        <a:rPr lang="en-US" sz="2400" b="1" dirty="0">
                          <a:solidFill>
                            <a:schemeClr val="tx1"/>
                          </a:solidFill>
                        </a:rPr>
                        <a:t>Division</a:t>
                      </a:r>
                      <a:r>
                        <a:rPr lang="en-US" sz="2400" b="1" baseline="0" dirty="0">
                          <a:solidFill>
                            <a:schemeClr val="tx1"/>
                          </a:solidFill>
                        </a:rPr>
                        <a:t> of Corporation Tax</a:t>
                      </a:r>
                      <a:endParaRPr lang="en-US" sz="24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b="1" dirty="0">
                          <a:solidFill>
                            <a:schemeClr val="tx1"/>
                          </a:solidFill>
                        </a:rPr>
                        <a:t>Policy/Research Consultant</a:t>
                      </a:r>
                      <a:r>
                        <a:rPr lang="en-US" sz="2400" b="1" baseline="0" dirty="0">
                          <a:solidFill>
                            <a:schemeClr val="tx1"/>
                          </a:solidFill>
                        </a:rPr>
                        <a:t> </a:t>
                      </a:r>
                    </a:p>
                    <a:p>
                      <a:r>
                        <a:rPr lang="en-US" sz="2400" b="1" dirty="0">
                          <a:solidFill>
                            <a:schemeClr val="tx1"/>
                          </a:solidFill>
                        </a:rPr>
                        <a:t>Division of Individual Income Tax</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67824332"/>
                  </a:ext>
                </a:extLst>
              </a:tr>
              <a:tr h="454638">
                <a:tc>
                  <a:txBody>
                    <a:bodyPr/>
                    <a:lstStyle/>
                    <a:p>
                      <a:r>
                        <a:rPr lang="en-US" sz="2400" b="1" dirty="0">
                          <a:solidFill>
                            <a:prstClr val="black"/>
                          </a:solidFill>
                          <a:latin typeface="Franklin Gothic Medium" panose="020B0603020102020204" pitchFamily="34" charset="0"/>
                          <a:sym typeface="Wingdings" panose="05000000000000000000" pitchFamily="2" charset="2"/>
                        </a:rPr>
                        <a:t>  </a:t>
                      </a:r>
                      <a:r>
                        <a:rPr lang="en-US" sz="2400" b="0" dirty="0">
                          <a:solidFill>
                            <a:prstClr val="black"/>
                          </a:solidFill>
                          <a:latin typeface="Franklin Gothic Medium" panose="020B0603020102020204" pitchFamily="34" charset="0"/>
                          <a:sym typeface="Wingdings" panose="05000000000000000000" pitchFamily="2" charset="2"/>
                        </a:rPr>
                        <a:t>Jordan.Moseley@ky.gov</a:t>
                      </a:r>
                      <a:endParaRPr lang="en-US" sz="24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b="1" dirty="0">
                          <a:solidFill>
                            <a:prstClr val="black"/>
                          </a:solidFill>
                          <a:latin typeface="Franklin Gothic Medium" panose="020B0603020102020204" pitchFamily="34" charset="0"/>
                          <a:sym typeface="Wingdings" panose="05000000000000000000" pitchFamily="2" charset="2"/>
                        </a:rPr>
                        <a:t>  J</a:t>
                      </a:r>
                      <a:r>
                        <a:rPr lang="en-US" sz="2400" b="0" dirty="0">
                          <a:solidFill>
                            <a:prstClr val="black"/>
                          </a:solidFill>
                          <a:latin typeface="Franklin Gothic Medium" panose="020B0603020102020204" pitchFamily="34" charset="0"/>
                          <a:sym typeface="Wingdings" panose="05000000000000000000" pitchFamily="2" charset="2"/>
                        </a:rPr>
                        <a:t>essicaE.Martin</a:t>
                      </a:r>
                      <a:r>
                        <a:rPr lang="en-US" sz="2400" b="1" dirty="0">
                          <a:solidFill>
                            <a:schemeClr val="tx1"/>
                          </a:solidFill>
                        </a:rPr>
                        <a:t>@ky.gov</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190704"/>
                  </a:ext>
                </a:extLst>
              </a:tr>
              <a:tr h="454638">
                <a:tc>
                  <a:txBody>
                    <a:bodyPr/>
                    <a:lstStyle/>
                    <a:p>
                      <a:r>
                        <a:rPr lang="en-US" sz="2400" dirty="0">
                          <a:solidFill>
                            <a:prstClr val="black"/>
                          </a:solidFill>
                          <a:latin typeface="Franklin Gothic Medium" panose="020B0603020102020204" pitchFamily="34" charset="0"/>
                          <a:sym typeface="Wingdings" panose="05000000000000000000" pitchFamily="2" charset="2"/>
                        </a:rPr>
                        <a:t>  (502) 564-7281</a:t>
                      </a:r>
                      <a:endParaRPr 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a:solidFill>
                            <a:prstClr val="black"/>
                          </a:solidFill>
                          <a:latin typeface="Franklin Gothic Medium" panose="020B0603020102020204" pitchFamily="34" charset="0"/>
                          <a:sym typeface="Wingdings" panose="05000000000000000000" pitchFamily="2" charset="2"/>
                        </a:rPr>
                        <a:t>  (502) 564-7311</a:t>
                      </a:r>
                      <a:endParaRPr 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6926900"/>
                  </a:ext>
                </a:extLst>
              </a:tr>
            </a:tbl>
          </a:graphicData>
        </a:graphic>
      </p:graphicFrame>
      <p:sp>
        <p:nvSpPr>
          <p:cNvPr id="4" name="TextBox 3">
            <a:extLst>
              <a:ext uri="{FF2B5EF4-FFF2-40B4-BE49-F238E27FC236}">
                <a16:creationId xmlns:a16="http://schemas.microsoft.com/office/drawing/2014/main" id="{0F01FFD4-83D7-0418-E0EE-05FD9D243E92}"/>
              </a:ext>
            </a:extLst>
          </p:cNvPr>
          <p:cNvSpPr txBox="1"/>
          <p:nvPr/>
        </p:nvSpPr>
        <p:spPr>
          <a:xfrm>
            <a:off x="2269298" y="3946426"/>
            <a:ext cx="3758262" cy="1323439"/>
          </a:xfrm>
          <a:prstGeom prst="rect">
            <a:avLst/>
          </a:prstGeom>
          <a:noFill/>
        </p:spPr>
        <p:txBody>
          <a:bodyPr wrap="square" rtlCol="0">
            <a:spAutoFit/>
          </a:bodyPr>
          <a:lstStyle/>
          <a:p>
            <a:r>
              <a:rPr lang="en-US" sz="3200" b="1" dirty="0">
                <a:solidFill>
                  <a:srgbClr val="002060"/>
                </a:solidFill>
              </a:rPr>
              <a:t>Brad Asher, CPA</a:t>
            </a:r>
          </a:p>
          <a:p>
            <a:r>
              <a:rPr lang="en-US" sz="2400" b="1" dirty="0"/>
              <a:t>Tax Consultant</a:t>
            </a:r>
          </a:p>
          <a:p>
            <a:r>
              <a:rPr lang="en-US" sz="2400" b="1" dirty="0">
                <a:solidFill>
                  <a:prstClr val="black"/>
                </a:solidFill>
                <a:latin typeface="Franklin Gothic Medium" panose="020B0603020102020204" pitchFamily="34" charset="0"/>
                <a:sym typeface="Wingdings" panose="05000000000000000000" pitchFamily="2" charset="2"/>
              </a:rPr>
              <a:t>  </a:t>
            </a:r>
            <a:r>
              <a:rPr lang="en-US" sz="2400" b="0" dirty="0">
                <a:solidFill>
                  <a:prstClr val="black"/>
                </a:solidFill>
                <a:latin typeface="Franklin Gothic Medium" panose="020B0603020102020204" pitchFamily="34" charset="0"/>
                <a:sym typeface="Wingdings" panose="05000000000000000000" pitchFamily="2" charset="2"/>
              </a:rPr>
              <a:t>Brad.Asher@ky.gov</a:t>
            </a:r>
            <a:endParaRPr lang="en-US" sz="2400" dirty="0"/>
          </a:p>
        </p:txBody>
      </p:sp>
    </p:spTree>
    <p:extLst>
      <p:ext uri="{BB962C8B-B14F-4D97-AF65-F5344CB8AC3E}">
        <p14:creationId xmlns:p14="http://schemas.microsoft.com/office/powerpoint/2010/main" val="187979172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6713624"/>
            <a:ext cx="12192000" cy="45720"/>
          </a:xfrm>
          <a:prstGeom prst="rect">
            <a:avLst/>
          </a:prstGeom>
          <a:solidFill>
            <a:srgbClr val="0E2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p:cNvSpPr/>
          <p:nvPr/>
        </p:nvSpPr>
        <p:spPr>
          <a:xfrm>
            <a:off x="0" y="4102"/>
            <a:ext cx="12192000" cy="1041830"/>
          </a:xfrm>
          <a:prstGeom prst="rect">
            <a:avLst/>
          </a:prstGeom>
          <a:solidFill>
            <a:srgbClr val="0E2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3700" dirty="0">
                <a:latin typeface="Franklin Gothic Demi" panose="020B0703020102020204" pitchFamily="34" charset="0"/>
              </a:rPr>
              <a:t>Disclaimer</a:t>
            </a:r>
          </a:p>
        </p:txBody>
      </p:sp>
      <p:sp>
        <p:nvSpPr>
          <p:cNvPr id="13" name="Content Placeholder 9"/>
          <p:cNvSpPr>
            <a:spLocks noGrp="1"/>
          </p:cNvSpPr>
          <p:nvPr>
            <p:ph idx="1"/>
          </p:nvPr>
        </p:nvSpPr>
        <p:spPr>
          <a:xfrm>
            <a:off x="1292008" y="1160191"/>
            <a:ext cx="9726374" cy="4105540"/>
          </a:xfrm>
        </p:spPr>
        <p:txBody>
          <a:bodyPr>
            <a:noAutofit/>
          </a:bodyPr>
          <a:lstStyle/>
          <a:p>
            <a:pPr marL="0" indent="0">
              <a:buNone/>
            </a:pPr>
            <a:r>
              <a:rPr lang="en-US" sz="2000" dirty="0"/>
              <a:t>The Department has developed this presentation to enhance taxpayer understanding of and compliance with the new tax legislation enacted by the Kentucky General Assembly during the 2024 regular legislative session.  The information in this presentation is for educational and informational purposes only and does not constitute legal advice. Information is presented as an overall review that is subject to law changes.  To review the amendments to Kentucky tax laws enacted during the 2024 regular session in more detail, please refer to House Bill 8 and the relevant statutory provisions of the Kentucky Revised Statutes. You may  refer to KRS 141.209 and KRS 141.389 for relevant information from the 2023 regular session.</a:t>
            </a:r>
          </a:p>
          <a:p>
            <a:pPr marL="0" indent="0">
              <a:buNone/>
            </a:pPr>
            <a:r>
              <a:rPr lang="en-US" sz="2000" dirty="0"/>
              <a:t>Information in this presentation is believed to be accurate as of the date of publication. However, any statement in error that may occur during presentations made by the Department of Revenue as part of its tax education program shall not expressly or implied supersede the Department of Revenue’s official interpretation of the law or its policies utilized in administering state revenue and tax laws. </a:t>
            </a:r>
          </a:p>
        </p:txBody>
      </p:sp>
      <p:grpSp>
        <p:nvGrpSpPr>
          <p:cNvPr id="14" name="Group 13"/>
          <p:cNvGrpSpPr>
            <a:grpSpLocks noChangeAspect="1"/>
          </p:cNvGrpSpPr>
          <p:nvPr/>
        </p:nvGrpSpPr>
        <p:grpSpPr>
          <a:xfrm>
            <a:off x="4011054" y="5432008"/>
            <a:ext cx="4169892" cy="914400"/>
            <a:chOff x="4766776" y="6262420"/>
            <a:chExt cx="2414265" cy="527049"/>
          </a:xfrm>
        </p:grpSpPr>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16" name="Group 15"/>
            <p:cNvGrpSpPr/>
            <p:nvPr/>
          </p:nvGrpSpPr>
          <p:grpSpPr>
            <a:xfrm>
              <a:off x="6694938" y="6295182"/>
              <a:ext cx="486103" cy="480540"/>
              <a:chOff x="5869964" y="6290830"/>
              <a:chExt cx="506776" cy="500976"/>
            </a:xfrm>
          </p:grpSpPr>
          <p:sp>
            <p:nvSpPr>
              <p:cNvPr id="18" name="Oval 17"/>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256C"/>
                  </a:solidFill>
                </a:endParaRPr>
              </a:p>
            </p:txBody>
          </p:sp>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7" name="Straight Connector 16"/>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4470048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1470" y="1696719"/>
            <a:ext cx="11860529" cy="5002809"/>
          </a:xfrm>
        </p:spPr>
        <p:txBody>
          <a:bodyPr>
            <a:normAutofit/>
          </a:bodyPr>
          <a:lstStyle/>
          <a:p>
            <a:pPr marL="0" indent="0">
              <a:buNone/>
            </a:pPr>
            <a:r>
              <a:rPr lang="en-US" sz="4000" dirty="0">
                <a:latin typeface="Franklin Gothic Demi" panose="020B0703020102020204" pitchFamily="34" charset="0"/>
              </a:rPr>
              <a:t>HB 8</a:t>
            </a:r>
          </a:p>
          <a:p>
            <a:pPr lvl="1"/>
            <a:r>
              <a:rPr lang="en-US" sz="3200" dirty="0">
                <a:latin typeface="Franklin Gothic Demi" panose="020B0703020102020204" pitchFamily="34" charset="0"/>
              </a:rPr>
              <a:t>Updated IRC conformity date</a:t>
            </a:r>
          </a:p>
          <a:p>
            <a:pPr lvl="1"/>
            <a:endParaRPr lang="en-US" sz="3200" dirty="0">
              <a:latin typeface="Franklin Gothic Demi" panose="020B0703020102020204" pitchFamily="34" charset="0"/>
            </a:endParaRPr>
          </a:p>
          <a:p>
            <a:pPr lvl="1"/>
            <a:r>
              <a:rPr lang="en-US" sz="3200" dirty="0">
                <a:latin typeface="Franklin Gothic Demi" panose="020B0703020102020204" pitchFamily="34" charset="0"/>
              </a:rPr>
              <a:t>Extension of Corporate Income Tax Exemption for Disaster Response Businesses</a:t>
            </a:r>
          </a:p>
          <a:p>
            <a:pPr lvl="1"/>
            <a:endParaRPr lang="en-US" sz="3200" dirty="0">
              <a:latin typeface="Franklin Gothic Demi" panose="020B0703020102020204" pitchFamily="34" charset="0"/>
            </a:endParaRPr>
          </a:p>
          <a:p>
            <a:pPr lvl="1"/>
            <a:r>
              <a:rPr lang="en-US" sz="3200" dirty="0">
                <a:latin typeface="Franklin Gothic Demi" panose="020B0703020102020204" pitchFamily="34" charset="0"/>
              </a:rPr>
              <a:t>Deferred tax deduction for Unitary Filings</a:t>
            </a:r>
          </a:p>
          <a:p>
            <a:pPr lvl="1"/>
            <a:endParaRPr lang="en-US" sz="3200" dirty="0">
              <a:latin typeface="Franklin Gothic Demi" panose="020B0703020102020204" pitchFamily="34" charset="0"/>
            </a:endParaRPr>
          </a:p>
          <a:p>
            <a:pPr lvl="1"/>
            <a:r>
              <a:rPr lang="en-US" sz="3200" dirty="0">
                <a:latin typeface="Franklin Gothic Demi" panose="020B0703020102020204" pitchFamily="34" charset="0"/>
              </a:rPr>
              <a:t>Broadband Tax Credit created</a:t>
            </a:r>
          </a:p>
          <a:p>
            <a:pPr lvl="1"/>
            <a:endParaRPr lang="en-US" sz="3200" dirty="0">
              <a:latin typeface="Franklin Gothic Demi" panose="020B0703020102020204" pitchFamily="34" charset="0"/>
            </a:endParaRPr>
          </a:p>
          <a:p>
            <a:pPr lvl="1"/>
            <a:endParaRPr lang="en-US" sz="3200" dirty="0">
              <a:latin typeface="Franklin Gothic Demi" panose="020B0703020102020204" pitchFamily="34" charset="0"/>
            </a:endParaRPr>
          </a:p>
        </p:txBody>
      </p:sp>
      <p:sp>
        <p:nvSpPr>
          <p:cNvPr id="4" name="Title 3"/>
          <p:cNvSpPr>
            <a:spLocks noGrp="1"/>
          </p:cNvSpPr>
          <p:nvPr>
            <p:ph type="title"/>
          </p:nvPr>
        </p:nvSpPr>
        <p:spPr>
          <a:xfrm>
            <a:off x="0" y="160363"/>
            <a:ext cx="12192000" cy="1128609"/>
          </a:xfrm>
          <a:prstGeom prst="rect">
            <a:avLst/>
          </a:prstGeom>
          <a:solidFill>
            <a:srgbClr val="0425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r>
              <a:rPr lang="en-US" sz="4400" b="1" dirty="0">
                <a:latin typeface="Franklin Gothic Medium" panose="020B0603020102020204" pitchFamily="34" charset="0"/>
              </a:rPr>
              <a:t>	</a:t>
            </a:r>
            <a:r>
              <a:rPr lang="en-US" b="1" dirty="0">
                <a:latin typeface="Franklin Gothic Medium" panose="020B0603020102020204" pitchFamily="34" charset="0"/>
              </a:rPr>
              <a:t> </a:t>
            </a:r>
            <a:r>
              <a:rPr lang="en-US" sz="3700" b="1" dirty="0">
                <a:latin typeface="Franklin Gothic Medium" panose="020B0603020102020204" pitchFamily="34" charset="0"/>
              </a:rPr>
              <a:t>Overview of the 2024 Legislative Session</a:t>
            </a:r>
            <a:endParaRPr lang="en-US" sz="3700" b="1" dirty="0"/>
          </a:p>
        </p:txBody>
      </p:sp>
      <p:sp>
        <p:nvSpPr>
          <p:cNvPr id="6" name="Rectangle 5"/>
          <p:cNvSpPr/>
          <p:nvPr/>
        </p:nvSpPr>
        <p:spPr>
          <a:xfrm>
            <a:off x="0" y="6713624"/>
            <a:ext cx="12192000" cy="45720"/>
          </a:xfrm>
          <a:prstGeom prst="rect">
            <a:avLst/>
          </a:prstGeom>
          <a:solidFill>
            <a:srgbClr val="0E2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p:cNvGrpSpPr>
            <a:grpSpLocks noChangeAspect="1"/>
          </p:cNvGrpSpPr>
          <p:nvPr/>
        </p:nvGrpSpPr>
        <p:grpSpPr>
          <a:xfrm>
            <a:off x="9812132" y="6220610"/>
            <a:ext cx="2084948" cy="457200"/>
            <a:chOff x="4766776" y="6262420"/>
            <a:chExt cx="2414265" cy="527049"/>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10" name="Group 9"/>
            <p:cNvGrpSpPr/>
            <p:nvPr/>
          </p:nvGrpSpPr>
          <p:grpSpPr>
            <a:xfrm>
              <a:off x="6694938" y="6295182"/>
              <a:ext cx="486103" cy="480540"/>
              <a:chOff x="5869964" y="6290830"/>
              <a:chExt cx="506776" cy="500976"/>
            </a:xfrm>
          </p:grpSpPr>
          <p:sp>
            <p:nvSpPr>
              <p:cNvPr id="12" name="Oval 11"/>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256C"/>
                  </a:solidFill>
                </a:endParaRPr>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1" name="Straight Connector 10"/>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1174677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4920" y="1641569"/>
            <a:ext cx="11897080" cy="5002809"/>
          </a:xfrm>
        </p:spPr>
        <p:txBody>
          <a:bodyPr>
            <a:normAutofit/>
          </a:bodyPr>
          <a:lstStyle/>
          <a:p>
            <a:pPr lvl="1"/>
            <a:r>
              <a:rPr lang="en-US" sz="2800" dirty="0">
                <a:latin typeface="Franklin Gothic Demi" panose="020B0703020102020204" pitchFamily="34" charset="0"/>
              </a:rPr>
              <a:t>For tax years beginning on or after January 1, 2024:</a:t>
            </a:r>
          </a:p>
          <a:p>
            <a:pPr marL="457200" lvl="1" indent="0">
              <a:buNone/>
            </a:pPr>
            <a:endParaRPr lang="en-US" sz="2800" dirty="0">
              <a:latin typeface="Franklin Gothic Demi" panose="020B0703020102020204" pitchFamily="34" charset="0"/>
            </a:endParaRPr>
          </a:p>
          <a:p>
            <a:pPr lvl="2"/>
            <a:r>
              <a:rPr lang="en-US" sz="2800" dirty="0">
                <a:latin typeface="Franklin Gothic Demi" panose="020B0703020102020204" pitchFamily="34" charset="0"/>
              </a:rPr>
              <a:t>The IRC conformity date is December 31, 2023.</a:t>
            </a:r>
          </a:p>
          <a:p>
            <a:pPr marL="914400" lvl="2" indent="0">
              <a:buNone/>
            </a:pPr>
            <a:endParaRPr lang="en-US" sz="2800" dirty="0">
              <a:latin typeface="Franklin Gothic Demi" panose="020B0703020102020204" pitchFamily="34" charset="0"/>
            </a:endParaRPr>
          </a:p>
          <a:p>
            <a:pPr lvl="2"/>
            <a:r>
              <a:rPr lang="en-US" sz="2800" dirty="0">
                <a:latin typeface="Franklin Gothic Demi" panose="020B0703020102020204" pitchFamily="34" charset="0"/>
              </a:rPr>
              <a:t>Previous conformity date was December 31, 2022.</a:t>
            </a:r>
          </a:p>
          <a:p>
            <a:pPr marL="914400" lvl="2" indent="0">
              <a:buNone/>
            </a:pPr>
            <a:endParaRPr lang="en-US" sz="2800" dirty="0">
              <a:latin typeface="Franklin Gothic Demi" panose="020B0703020102020204" pitchFamily="34" charset="0"/>
            </a:endParaRPr>
          </a:p>
          <a:p>
            <a:pPr lvl="2"/>
            <a:r>
              <a:rPr lang="en-US" sz="2800" dirty="0">
                <a:latin typeface="Franklin Gothic Demi" panose="020B0703020102020204" pitchFamily="34" charset="0"/>
              </a:rPr>
              <a:t>As a result, the Internal Revenue Code in effect on December 31, 2023, is applicable for Kentucky Income Tax purposes, unless Kentucky has specific statutes that state otherwise.  </a:t>
            </a:r>
          </a:p>
          <a:p>
            <a:pPr lvl="3"/>
            <a:endParaRPr lang="en-US" sz="2200" dirty="0">
              <a:latin typeface="Franklin Gothic Demi" panose="020B0703020102020204" pitchFamily="34" charset="0"/>
            </a:endParaRPr>
          </a:p>
          <a:p>
            <a:pPr lvl="1"/>
            <a:r>
              <a:rPr lang="en-US" sz="2800" dirty="0">
                <a:latin typeface="Franklin Gothic Demi" panose="020B0703020102020204" pitchFamily="34" charset="0"/>
                <a:cs typeface="Times New Roman" panose="02020603050405020304" pitchFamily="18" charset="0"/>
              </a:rPr>
              <a:t>Statute Reference: KRS 141.010(21)</a:t>
            </a:r>
            <a:endParaRPr lang="en-US" sz="2800" dirty="0">
              <a:latin typeface="Franklin Gothic Demi" panose="020B0703020102020204" pitchFamily="34" charset="0"/>
            </a:endParaRPr>
          </a:p>
          <a:p>
            <a:pPr lvl="3"/>
            <a:endParaRPr lang="en-US" sz="2200" dirty="0">
              <a:latin typeface="Franklin Gothic Demi" panose="020B0703020102020204" pitchFamily="34" charset="0"/>
            </a:endParaRPr>
          </a:p>
        </p:txBody>
      </p:sp>
      <p:sp>
        <p:nvSpPr>
          <p:cNvPr id="4" name="Title 3"/>
          <p:cNvSpPr>
            <a:spLocks noGrp="1"/>
          </p:cNvSpPr>
          <p:nvPr>
            <p:ph type="title"/>
          </p:nvPr>
        </p:nvSpPr>
        <p:spPr>
          <a:xfrm>
            <a:off x="0" y="160363"/>
            <a:ext cx="12192000" cy="1128609"/>
          </a:xfrm>
          <a:prstGeom prst="rect">
            <a:avLst/>
          </a:prstGeom>
          <a:solidFill>
            <a:srgbClr val="0425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r>
              <a:rPr lang="en-US" sz="3700" b="1" dirty="0">
                <a:latin typeface="Franklin Gothic Medium" panose="020B0603020102020204" pitchFamily="34" charset="0"/>
              </a:rPr>
              <a:t>	Updated IRC Conformity Date</a:t>
            </a:r>
          </a:p>
        </p:txBody>
      </p:sp>
      <p:sp>
        <p:nvSpPr>
          <p:cNvPr id="6" name="Rectangle 5"/>
          <p:cNvSpPr/>
          <p:nvPr/>
        </p:nvSpPr>
        <p:spPr>
          <a:xfrm>
            <a:off x="0" y="6713624"/>
            <a:ext cx="12192000" cy="45720"/>
          </a:xfrm>
          <a:prstGeom prst="rect">
            <a:avLst/>
          </a:prstGeom>
          <a:solidFill>
            <a:srgbClr val="0E2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p:cNvGrpSpPr>
            <a:grpSpLocks noChangeAspect="1"/>
          </p:cNvGrpSpPr>
          <p:nvPr/>
        </p:nvGrpSpPr>
        <p:grpSpPr>
          <a:xfrm>
            <a:off x="9812132" y="6220610"/>
            <a:ext cx="2084948" cy="457200"/>
            <a:chOff x="4766776" y="6262420"/>
            <a:chExt cx="2414265" cy="527049"/>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10" name="Group 9"/>
            <p:cNvGrpSpPr/>
            <p:nvPr/>
          </p:nvGrpSpPr>
          <p:grpSpPr>
            <a:xfrm>
              <a:off x="6694938" y="6295182"/>
              <a:ext cx="486103" cy="480540"/>
              <a:chOff x="5869964" y="6290830"/>
              <a:chExt cx="506776" cy="500976"/>
            </a:xfrm>
          </p:grpSpPr>
          <p:sp>
            <p:nvSpPr>
              <p:cNvPr id="12" name="Oval 11"/>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256C"/>
                  </a:solidFill>
                </a:endParaRPr>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1" name="Straight Connector 10"/>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68075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37419" y="1482923"/>
            <a:ext cx="10622668" cy="5002809"/>
          </a:xfrm>
        </p:spPr>
        <p:txBody>
          <a:bodyPr>
            <a:normAutofit/>
          </a:bodyPr>
          <a:lstStyle/>
          <a:p>
            <a:pPr marL="0" indent="0">
              <a:buNone/>
            </a:pPr>
            <a:endParaRPr lang="en-US" dirty="0">
              <a:latin typeface="Franklin Gothic Demi" panose="020B0703020102020204" pitchFamily="34" charset="0"/>
            </a:endParaRPr>
          </a:p>
          <a:p>
            <a:endParaRPr lang="en-US" dirty="0">
              <a:latin typeface="Franklin Gothic Demi" panose="020B0703020102020204" pitchFamily="34" charset="0"/>
            </a:endParaRPr>
          </a:p>
          <a:p>
            <a:endParaRPr lang="en-US" dirty="0">
              <a:latin typeface="Franklin Gothic Demi" panose="020B0703020102020204" pitchFamily="34" charset="0"/>
            </a:endParaRPr>
          </a:p>
          <a:p>
            <a:pPr marL="457200" lvl="1" indent="0">
              <a:buNone/>
            </a:pPr>
            <a:endParaRPr lang="en-US" dirty="0">
              <a:latin typeface="Franklin Gothic Demi" panose="020B0703020102020204" pitchFamily="34" charset="0"/>
            </a:endParaRPr>
          </a:p>
        </p:txBody>
      </p:sp>
      <p:sp>
        <p:nvSpPr>
          <p:cNvPr id="4" name="Title 3"/>
          <p:cNvSpPr>
            <a:spLocks noGrp="1"/>
          </p:cNvSpPr>
          <p:nvPr>
            <p:ph type="title"/>
          </p:nvPr>
        </p:nvSpPr>
        <p:spPr>
          <a:xfrm>
            <a:off x="0" y="150890"/>
            <a:ext cx="12192000" cy="1128609"/>
          </a:xfrm>
          <a:prstGeom prst="rect">
            <a:avLst/>
          </a:prstGeom>
          <a:solidFill>
            <a:srgbClr val="0425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342900" indent="-342900"/>
            <a:r>
              <a:rPr lang="en-US" sz="4400" b="1" dirty="0">
                <a:latin typeface="Franklin Gothic Medium" panose="020B0603020102020204" pitchFamily="34" charset="0"/>
              </a:rPr>
              <a:t>	Disaster Response Businesses</a:t>
            </a:r>
            <a:endParaRPr lang="en-US" sz="3700" b="1" dirty="0"/>
          </a:p>
        </p:txBody>
      </p:sp>
      <p:sp>
        <p:nvSpPr>
          <p:cNvPr id="6" name="Rectangle 5"/>
          <p:cNvSpPr/>
          <p:nvPr/>
        </p:nvSpPr>
        <p:spPr>
          <a:xfrm>
            <a:off x="0" y="6713624"/>
            <a:ext cx="12192000" cy="45720"/>
          </a:xfrm>
          <a:prstGeom prst="rect">
            <a:avLst/>
          </a:prstGeom>
          <a:solidFill>
            <a:srgbClr val="0E2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p:cNvGrpSpPr>
            <a:grpSpLocks noChangeAspect="1"/>
          </p:cNvGrpSpPr>
          <p:nvPr/>
        </p:nvGrpSpPr>
        <p:grpSpPr>
          <a:xfrm>
            <a:off x="9812132" y="6220610"/>
            <a:ext cx="2084948" cy="457200"/>
            <a:chOff x="4766776" y="6262420"/>
            <a:chExt cx="2414265" cy="527049"/>
          </a:xfrm>
        </p:grpSpPr>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10" name="Group 9"/>
            <p:cNvGrpSpPr/>
            <p:nvPr/>
          </p:nvGrpSpPr>
          <p:grpSpPr>
            <a:xfrm>
              <a:off x="6694938" y="6295182"/>
              <a:ext cx="486103" cy="480540"/>
              <a:chOff x="5869964" y="6290830"/>
              <a:chExt cx="506776" cy="500976"/>
            </a:xfrm>
          </p:grpSpPr>
          <p:sp>
            <p:nvSpPr>
              <p:cNvPr id="12" name="Oval 11"/>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256C"/>
                  </a:solidFill>
                </a:endParaRPr>
              </a:p>
            </p:txBody>
          </p:sp>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1" name="Straight Connector 10"/>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sp>
        <p:nvSpPr>
          <p:cNvPr id="5" name="TextBox 4">
            <a:extLst>
              <a:ext uri="{FF2B5EF4-FFF2-40B4-BE49-F238E27FC236}">
                <a16:creationId xmlns:a16="http://schemas.microsoft.com/office/drawing/2014/main" id="{FD6B79B7-06EE-EA50-F973-5F1AC20B60F7}"/>
              </a:ext>
            </a:extLst>
          </p:cNvPr>
          <p:cNvSpPr txBox="1"/>
          <p:nvPr/>
        </p:nvSpPr>
        <p:spPr>
          <a:xfrm>
            <a:off x="198474" y="1303011"/>
            <a:ext cx="11993526" cy="5293757"/>
          </a:xfrm>
          <a:prstGeom prst="rect">
            <a:avLst/>
          </a:prstGeom>
          <a:noFill/>
        </p:spPr>
        <p:txBody>
          <a:bodyPr wrap="square" rtlCol="0">
            <a:spAutoFit/>
          </a:bodyPr>
          <a:lstStyle/>
          <a:p>
            <a:r>
              <a:rPr lang="en-US" sz="2000" dirty="0">
                <a:latin typeface="Franklin Gothic Demi" panose="020B0703020102020204" pitchFamily="34" charset="0"/>
              </a:rPr>
              <a:t>The exemption initially passed during the 2021 Legislative Session and was set to expire January 1, 2025. HB 8 extended the corporation income tax exemption for disaster response businesses to tax years beginning on or after January 1, 2021, but before January 1, 2027.</a:t>
            </a:r>
          </a:p>
          <a:p>
            <a:endParaRPr lang="en-US" sz="2000" dirty="0">
              <a:latin typeface="Franklin Gothic Demi" panose="020B0703020102020204" pitchFamily="34" charset="0"/>
            </a:endParaRPr>
          </a:p>
          <a:p>
            <a:pPr marL="0" marR="0">
              <a:spcBef>
                <a:spcPts val="0"/>
              </a:spcBef>
              <a:spcAft>
                <a:spcPts val="0"/>
              </a:spcAft>
            </a:pPr>
            <a:r>
              <a:rPr lang="en-US" sz="2000" dirty="0">
                <a:effectLst/>
                <a:latin typeface="Franklin Gothic Demi" panose="020B0703020102020204" pitchFamily="34" charset="0"/>
                <a:ea typeface="Calibri" panose="020F0502020204030204" pitchFamily="34" charset="0"/>
              </a:rPr>
              <a:t>For purposes of this exemption, disaster response business is defined by KRS 141.010(10). Disaster response businesses eligible for the exemption:</a:t>
            </a:r>
          </a:p>
          <a:p>
            <a:pPr marL="342900" marR="0" lvl="0" indent="-342900">
              <a:spcBef>
                <a:spcPts val="0"/>
              </a:spcBef>
              <a:spcAft>
                <a:spcPts val="0"/>
              </a:spcAft>
              <a:buSzPts val="1000"/>
              <a:buFont typeface="Symbol" panose="05050102010706020507" pitchFamily="18" charset="2"/>
              <a:buChar char=""/>
              <a:tabLst>
                <a:tab pos="457200" algn="l"/>
              </a:tabLst>
            </a:pPr>
            <a:r>
              <a:rPr lang="en-US" sz="2000" dirty="0">
                <a:effectLst/>
                <a:latin typeface="Franklin Gothic Demi" panose="020B0703020102020204" pitchFamily="34" charset="0"/>
                <a:ea typeface="Times New Roman" panose="02020603050405020304" pitchFamily="18" charset="0"/>
              </a:rPr>
              <a:t>Have no presence in Kentucky and conduct no business in Kentucky except for disaster or emergency-related work during a response period;</a:t>
            </a:r>
            <a:endParaRPr lang="en-US" sz="2000" dirty="0">
              <a:effectLst/>
              <a:latin typeface="Franklin Gothic Demi" panose="020B0703020102020204" pitchFamily="34" charset="0"/>
              <a:ea typeface="Calibri" panose="020F050202020403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2000" dirty="0">
                <a:effectLst/>
                <a:latin typeface="Franklin Gothic Demi" panose="020B0703020102020204" pitchFamily="34" charset="0"/>
                <a:ea typeface="Times New Roman" panose="02020603050405020304" pitchFamily="18" charset="0"/>
              </a:rPr>
              <a:t>Services are requested by a registered business or state or local government to perform disaster or emergency-related work during a response period; and</a:t>
            </a:r>
            <a:endParaRPr lang="en-US" sz="2000" dirty="0">
              <a:effectLst/>
              <a:latin typeface="Franklin Gothic Demi" panose="020B0703020102020204" pitchFamily="34" charset="0"/>
              <a:ea typeface="Calibri" panose="020F050202020403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2000" dirty="0">
                <a:effectLst/>
                <a:latin typeface="Franklin Gothic Demi" panose="020B0703020102020204" pitchFamily="34" charset="0"/>
                <a:ea typeface="Times New Roman" panose="02020603050405020304" pitchFamily="18" charset="0"/>
              </a:rPr>
              <a:t>Have no registrations, tax filings, or nexus in Kentucky other than disaster or emergency-related work during the calendar year immediately preceding the declared state disaster or emergency.</a:t>
            </a:r>
            <a:endParaRPr lang="en-US" sz="2000" dirty="0">
              <a:effectLst/>
              <a:latin typeface="Franklin Gothic Demi" panose="020B0703020102020204" pitchFamily="34" charset="0"/>
              <a:ea typeface="Calibri" panose="020F0502020204030204" pitchFamily="34" charset="0"/>
            </a:endParaRPr>
          </a:p>
          <a:p>
            <a:endParaRPr lang="en-US" sz="2000" dirty="0">
              <a:latin typeface="Franklin Gothic Demi" panose="020B0703020102020204" pitchFamily="34" charset="0"/>
            </a:endParaRPr>
          </a:p>
          <a:p>
            <a:r>
              <a:rPr lang="en-US" sz="2000" dirty="0">
                <a:effectLst/>
                <a:latin typeface="Franklin Gothic Demi" panose="020B0703020102020204" pitchFamily="34" charset="0"/>
                <a:ea typeface="Calibri" panose="020F0502020204030204" pitchFamily="34" charset="0"/>
              </a:rPr>
              <a:t>For taxable years beginning on or after January 1, 2021, but before January 1, 2027, the tax imposed by this section shall not apply to a disaster response employee or to a disaster response business. The remainder of the income received by such nonresident shall be deemed nontaxable by this state.</a:t>
            </a:r>
            <a:endParaRPr lang="en-US" sz="2000" dirty="0">
              <a:latin typeface="Franklin Gothic Demi" panose="020B0703020102020204" pitchFamily="34" charset="0"/>
            </a:endParaRPr>
          </a:p>
          <a:p>
            <a:endParaRPr lang="en-US" dirty="0"/>
          </a:p>
        </p:txBody>
      </p:sp>
    </p:spTree>
    <p:extLst>
      <p:ext uri="{BB962C8B-B14F-4D97-AF65-F5344CB8AC3E}">
        <p14:creationId xmlns:p14="http://schemas.microsoft.com/office/powerpoint/2010/main" val="501718311"/>
      </p:ext>
    </p:extLst>
  </p:cSld>
  <p:clrMapOvr>
    <a:masterClrMapping/>
  </p:clrMapOvr>
  <p:extLst>
    <p:ext uri="{6950BFC3-D8DA-4A85-94F7-54DA5524770B}">
      <p188:commentRel xmlns:p188="http://schemas.microsoft.com/office/powerpoint/2018/8/main" r:id="rId3"/>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37419" y="2002289"/>
            <a:ext cx="10622668" cy="4663269"/>
          </a:xfrm>
        </p:spPr>
        <p:txBody>
          <a:bodyPr>
            <a:normAutofit/>
          </a:bodyPr>
          <a:lstStyle/>
          <a:p>
            <a:pPr marL="0" indent="0">
              <a:buNone/>
            </a:pPr>
            <a:endParaRPr lang="en-US" dirty="0">
              <a:latin typeface="Franklin Gothic Demi" panose="020B0703020102020204" pitchFamily="34" charset="0"/>
            </a:endParaRPr>
          </a:p>
          <a:p>
            <a:endParaRPr lang="en-US" dirty="0">
              <a:latin typeface="Franklin Gothic Demi" panose="020B0703020102020204" pitchFamily="34" charset="0"/>
            </a:endParaRPr>
          </a:p>
          <a:p>
            <a:endParaRPr lang="en-US" dirty="0">
              <a:latin typeface="Franklin Gothic Demi" panose="020B0703020102020204" pitchFamily="34" charset="0"/>
            </a:endParaRPr>
          </a:p>
          <a:p>
            <a:pPr marL="457200" lvl="1" indent="0">
              <a:buNone/>
            </a:pPr>
            <a:endParaRPr lang="en-US" dirty="0">
              <a:latin typeface="Franklin Gothic Demi" panose="020B0703020102020204" pitchFamily="34" charset="0"/>
            </a:endParaRPr>
          </a:p>
        </p:txBody>
      </p:sp>
      <p:sp>
        <p:nvSpPr>
          <p:cNvPr id="4" name="Title 3"/>
          <p:cNvSpPr>
            <a:spLocks noGrp="1"/>
          </p:cNvSpPr>
          <p:nvPr>
            <p:ph type="title"/>
          </p:nvPr>
        </p:nvSpPr>
        <p:spPr>
          <a:xfrm>
            <a:off x="0" y="160363"/>
            <a:ext cx="12192000" cy="1128609"/>
          </a:xfrm>
          <a:prstGeom prst="rect">
            <a:avLst/>
          </a:prstGeom>
          <a:solidFill>
            <a:srgbClr val="0425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342900" indent="-342900"/>
            <a:r>
              <a:rPr lang="en-US" sz="4400" b="1" dirty="0">
                <a:latin typeface="Franklin Gothic Medium" panose="020B0603020102020204" pitchFamily="34" charset="0"/>
              </a:rPr>
              <a:t>	Deferred Tax Deduction</a:t>
            </a:r>
            <a:endParaRPr lang="en-US" sz="3700" b="1" dirty="0"/>
          </a:p>
        </p:txBody>
      </p:sp>
      <p:sp>
        <p:nvSpPr>
          <p:cNvPr id="6" name="Rectangle 5"/>
          <p:cNvSpPr/>
          <p:nvPr/>
        </p:nvSpPr>
        <p:spPr>
          <a:xfrm>
            <a:off x="0" y="6713624"/>
            <a:ext cx="12192000" cy="45720"/>
          </a:xfrm>
          <a:prstGeom prst="rect">
            <a:avLst/>
          </a:prstGeom>
          <a:solidFill>
            <a:srgbClr val="0E2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p:cNvGrpSpPr>
            <a:grpSpLocks noChangeAspect="1"/>
          </p:cNvGrpSpPr>
          <p:nvPr/>
        </p:nvGrpSpPr>
        <p:grpSpPr>
          <a:xfrm>
            <a:off x="9812132" y="6220610"/>
            <a:ext cx="2084948" cy="457200"/>
            <a:chOff x="4766776" y="6262420"/>
            <a:chExt cx="2414265" cy="527049"/>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10" name="Group 9"/>
            <p:cNvGrpSpPr/>
            <p:nvPr/>
          </p:nvGrpSpPr>
          <p:grpSpPr>
            <a:xfrm>
              <a:off x="6694938" y="6295182"/>
              <a:ext cx="486103" cy="480540"/>
              <a:chOff x="5869964" y="6290830"/>
              <a:chExt cx="506776" cy="500976"/>
            </a:xfrm>
          </p:grpSpPr>
          <p:sp>
            <p:nvSpPr>
              <p:cNvPr id="12" name="Oval 11"/>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256C"/>
                  </a:solidFill>
                </a:endParaRPr>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1" name="Straight Connector 10"/>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sp>
        <p:nvSpPr>
          <p:cNvPr id="5" name="TextBox 4">
            <a:extLst>
              <a:ext uri="{FF2B5EF4-FFF2-40B4-BE49-F238E27FC236}">
                <a16:creationId xmlns:a16="http://schemas.microsoft.com/office/drawing/2014/main" id="{AFF07E13-35D3-820D-05EE-DFD80D8EFF40}"/>
              </a:ext>
            </a:extLst>
          </p:cNvPr>
          <p:cNvSpPr txBox="1"/>
          <p:nvPr/>
        </p:nvSpPr>
        <p:spPr>
          <a:xfrm>
            <a:off x="318799" y="1457512"/>
            <a:ext cx="11056914" cy="4801314"/>
          </a:xfrm>
          <a:prstGeom prst="rect">
            <a:avLst/>
          </a:prstGeom>
          <a:noFill/>
        </p:spPr>
        <p:txBody>
          <a:bodyPr wrap="square">
            <a:spAutoFit/>
          </a:bodyPr>
          <a:lstStyle/>
          <a:p>
            <a:pPr marL="457200" indent="-457200">
              <a:buFont typeface="Arial" panose="020B0604020202020204" pitchFamily="34" charset="0"/>
              <a:buChar char="•"/>
            </a:pPr>
            <a:r>
              <a:rPr lang="en-US" sz="2400" b="1" dirty="0">
                <a:latin typeface="Franklin Gothic Demi" panose="020B0703020102020204" pitchFamily="34" charset="0"/>
              </a:rPr>
              <a:t>HB 8 delays the deferred tax deduction until tax years beginning on or after January 1, 2026.</a:t>
            </a:r>
          </a:p>
          <a:p>
            <a:pPr marL="457200" indent="-457200">
              <a:buFont typeface="Arial" panose="020B0604020202020204" pitchFamily="34" charset="0"/>
              <a:buChar char="•"/>
            </a:pPr>
            <a:endParaRPr lang="en-US" sz="2400" b="1" dirty="0">
              <a:latin typeface="Franklin Gothic Demi" panose="020B0703020102020204" pitchFamily="34" charset="0"/>
              <a:ea typeface="Calibri" panose="020F0502020204030204" pitchFamily="34" charset="0"/>
              <a:cs typeface="Times New Roman" panose="02020603050405020304" pitchFamily="18" charset="0"/>
            </a:endParaRPr>
          </a:p>
          <a:p>
            <a:pPr marL="457200" indent="-457200">
              <a:buFont typeface="Arial" panose="020B0604020202020204" pitchFamily="34" charset="0"/>
              <a:buChar char="•"/>
            </a:pPr>
            <a:r>
              <a:rPr lang="en-US" sz="2400" b="1" dirty="0">
                <a:latin typeface="Franklin Gothic Demi" panose="020B0703020102020204" pitchFamily="34" charset="0"/>
                <a:ea typeface="Calibri" panose="020F0502020204030204" pitchFamily="34" charset="0"/>
                <a:cs typeface="Times New Roman" panose="02020603050405020304" pitchFamily="18" charset="0"/>
              </a:rPr>
              <a:t>The deduction is allowed for companies filing a combined report that saw an increase in a net deferred tax liability, a decrease in a net deferred tax asset, or aggregate change from a net deferred tax asset to a net deferred tax liability as a result of the imposition of the combined reporting requirement. </a:t>
            </a:r>
          </a:p>
          <a:p>
            <a:pPr marL="457200" indent="-457200">
              <a:buFont typeface="Arial" panose="020B0604020202020204" pitchFamily="34" charset="0"/>
              <a:buChar char="•"/>
            </a:pPr>
            <a:endParaRPr lang="en-US" sz="2400" dirty="0">
              <a:solidFill>
                <a:srgbClr val="0E266E"/>
              </a:solidFill>
              <a:latin typeface="Franklin Gothic Demi" panose="020B0703020102020204" pitchFamily="34" charset="0"/>
            </a:endParaRPr>
          </a:p>
          <a:p>
            <a:pPr marL="1371600" lvl="2" indent="-457200">
              <a:buFont typeface="Courier New" panose="02070309020205020404" pitchFamily="49" charset="0"/>
              <a:buChar char="o"/>
            </a:pPr>
            <a:r>
              <a:rPr lang="en-US" sz="2400" dirty="0">
                <a:effectLst/>
                <a:latin typeface="Franklin Gothic Demi" panose="020B0703020102020204" pitchFamily="34" charset="0"/>
                <a:ea typeface="Calibri" panose="020F0502020204030204" pitchFamily="34" charset="0"/>
                <a:cs typeface="Times New Roman" panose="02020603050405020304" pitchFamily="18" charset="0"/>
              </a:rPr>
              <a:t>Any combined group intending to claim the deferred tax deduction must have filed a statement with the Department of Revenue on or before July 1, 2019.</a:t>
            </a:r>
          </a:p>
          <a:p>
            <a:pPr algn="l"/>
            <a:endParaRPr lang="en-US" sz="2400" dirty="0">
              <a:solidFill>
                <a:srgbClr val="0E266E"/>
              </a:solidFill>
              <a:latin typeface="Franklin Gothic Demi" panose="020B0703020102020204" pitchFamily="34" charset="0"/>
            </a:endParaRPr>
          </a:p>
          <a:p>
            <a:pPr lvl="1" algn="l"/>
            <a:endParaRPr lang="en-US" dirty="0">
              <a:solidFill>
                <a:srgbClr val="0E266E"/>
              </a:solidFill>
              <a:latin typeface="Franklin Gothic Demi" panose="020B0703020102020204" pitchFamily="34" charset="0"/>
            </a:endParaRPr>
          </a:p>
        </p:txBody>
      </p:sp>
    </p:spTree>
    <p:extLst>
      <p:ext uri="{BB962C8B-B14F-4D97-AF65-F5344CB8AC3E}">
        <p14:creationId xmlns:p14="http://schemas.microsoft.com/office/powerpoint/2010/main" val="42490758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C800161-E8C0-9713-9E8F-C749F4C3BB84}"/>
              </a:ext>
            </a:extLst>
          </p:cNvPr>
          <p:cNvSpPr>
            <a:spLocks noGrp="1"/>
          </p:cNvSpPr>
          <p:nvPr>
            <p:ph idx="1"/>
          </p:nvPr>
        </p:nvSpPr>
        <p:spPr>
          <a:xfrm>
            <a:off x="234893" y="1442852"/>
            <a:ext cx="11845254" cy="5201525"/>
          </a:xfrm>
        </p:spPr>
        <p:txBody>
          <a:bodyPr>
            <a:normAutofit fontScale="92500" lnSpcReduction="20000"/>
          </a:bodyPr>
          <a:lstStyle/>
          <a:p>
            <a:pPr marL="795338" lvl="1" indent="-338138" algn="l">
              <a:lnSpc>
                <a:spcPct val="120000"/>
              </a:lnSpc>
              <a:buFont typeface="Arial" panose="020B0604020202020204" pitchFamily="34" charset="0"/>
              <a:buChar char="•"/>
            </a:pPr>
            <a:r>
              <a:rPr lang="en-US" sz="2800" dirty="0">
                <a:latin typeface="Franklin Gothic Demi" panose="020B0703020102020204" pitchFamily="34" charset="0"/>
              </a:rPr>
              <a:t>The broadband expansion tax credit is available for tax years beginning on or after January 1, 2025, but before January 1, 2029.</a:t>
            </a:r>
          </a:p>
          <a:p>
            <a:pPr marL="457200" lvl="1" indent="0" algn="l">
              <a:lnSpc>
                <a:spcPct val="120000"/>
              </a:lnSpc>
              <a:buNone/>
            </a:pPr>
            <a:endParaRPr lang="en-US" sz="2800" dirty="0">
              <a:latin typeface="Franklin Gothic Demi" panose="020B0703020102020204" pitchFamily="34" charset="0"/>
            </a:endParaRPr>
          </a:p>
          <a:p>
            <a:pPr marL="795338" lvl="1" indent="-338138" algn="l">
              <a:lnSpc>
                <a:spcPct val="120000"/>
              </a:lnSpc>
              <a:buFont typeface="Arial" panose="020B0604020202020204" pitchFamily="34" charset="0"/>
              <a:buChar char="•"/>
            </a:pPr>
            <a:r>
              <a:rPr lang="en-US" sz="2800" kern="0" dirty="0">
                <a:effectLst/>
                <a:latin typeface="Franklin Gothic Demi" panose="020B0703020102020204" pitchFamily="34" charset="0"/>
                <a:ea typeface="Calibri" panose="020F0502020204030204" pitchFamily="34" charset="0"/>
                <a:cs typeface="Times New Roman" panose="02020603050405020304" pitchFamily="18" charset="0"/>
              </a:rPr>
              <a:t>The total amount of the credit awarded is capped at $5 million for each taxable year.</a:t>
            </a:r>
          </a:p>
          <a:p>
            <a:pPr marL="795338" lvl="1" indent="-338138" algn="l">
              <a:lnSpc>
                <a:spcPct val="120000"/>
              </a:lnSpc>
              <a:buFont typeface="Arial" panose="020B0604020202020204" pitchFamily="34" charset="0"/>
              <a:buChar char="•"/>
            </a:pPr>
            <a:endParaRPr lang="en-US" sz="2800" kern="0" dirty="0">
              <a:effectLst/>
              <a:latin typeface="Franklin Gothic Demi" panose="020B0703020102020204" pitchFamily="34" charset="0"/>
              <a:ea typeface="Calibri" panose="020F0502020204030204" pitchFamily="34" charset="0"/>
              <a:cs typeface="Times New Roman" panose="02020603050405020304" pitchFamily="18" charset="0"/>
            </a:endParaRPr>
          </a:p>
          <a:p>
            <a:pPr marL="795338" lvl="1" indent="-338138">
              <a:lnSpc>
                <a:spcPct val="120000"/>
              </a:lnSpc>
            </a:pPr>
            <a:r>
              <a:rPr lang="en-US" sz="2800" dirty="0">
                <a:effectLst/>
                <a:latin typeface="Franklin Gothic Demi" panose="020B0703020102020204" pitchFamily="34" charset="0"/>
                <a:ea typeface="Calibri" panose="020F0502020204030204" pitchFamily="34" charset="0"/>
                <a:cs typeface="Times New Roman" panose="02020603050405020304" pitchFamily="18" charset="0"/>
              </a:rPr>
              <a:t>Companies must complete and file an application with the Department by December 31 of the calendar year in which the investment was made.</a:t>
            </a:r>
          </a:p>
          <a:p>
            <a:pPr marL="795338" lvl="1" indent="-338138">
              <a:lnSpc>
                <a:spcPct val="120000"/>
              </a:lnSpc>
            </a:pPr>
            <a:endParaRPr lang="en-US" sz="2800" dirty="0">
              <a:effectLst/>
              <a:latin typeface="Franklin Gothic Demi" panose="020B0703020102020204" pitchFamily="34" charset="0"/>
              <a:ea typeface="Calibri" panose="020F0502020204030204" pitchFamily="34" charset="0"/>
              <a:cs typeface="Times New Roman" panose="02020603050405020304" pitchFamily="18" charset="0"/>
            </a:endParaRPr>
          </a:p>
          <a:p>
            <a:pPr marL="795338" lvl="1" indent="-338138">
              <a:lnSpc>
                <a:spcPct val="120000"/>
              </a:lnSpc>
            </a:pPr>
            <a:r>
              <a:rPr lang="en-US" sz="2800" dirty="0">
                <a:effectLst/>
                <a:latin typeface="Franklin Gothic Demi" panose="020B0703020102020204" pitchFamily="34" charset="0"/>
                <a:ea typeface="Calibri" panose="020F0502020204030204" pitchFamily="34" charset="0"/>
                <a:cs typeface="Times New Roman" panose="02020603050405020304" pitchFamily="18" charset="0"/>
              </a:rPr>
              <a:t>The Department will review and approve the allowable credit amount by February 1.  </a:t>
            </a:r>
          </a:p>
          <a:p>
            <a:pPr marL="795338" lvl="1" indent="-338138" algn="l">
              <a:buFont typeface="Arial" panose="020B0604020202020204" pitchFamily="34" charset="0"/>
              <a:buChar char="•"/>
            </a:pPr>
            <a:endParaRPr lang="en-US" dirty="0">
              <a:latin typeface="Franklin Gothic Demi" panose="020B0703020102020204" pitchFamily="34" charset="0"/>
            </a:endParaRPr>
          </a:p>
          <a:p>
            <a:endParaRPr lang="en-US" dirty="0"/>
          </a:p>
        </p:txBody>
      </p:sp>
      <p:sp>
        <p:nvSpPr>
          <p:cNvPr id="4" name="Title 3">
            <a:extLst>
              <a:ext uri="{FF2B5EF4-FFF2-40B4-BE49-F238E27FC236}">
                <a16:creationId xmlns:a16="http://schemas.microsoft.com/office/drawing/2014/main" id="{D8A3254B-1D10-CC56-A32B-A73F4C68F87A}"/>
              </a:ext>
            </a:extLst>
          </p:cNvPr>
          <p:cNvSpPr>
            <a:spLocks noGrp="1"/>
          </p:cNvSpPr>
          <p:nvPr>
            <p:ph type="title"/>
          </p:nvPr>
        </p:nvSpPr>
        <p:spPr>
          <a:xfrm>
            <a:off x="0" y="165436"/>
            <a:ext cx="12192000" cy="1094424"/>
          </a:xfrm>
          <a:prstGeom prst="rect">
            <a:avLst/>
          </a:prstGeom>
          <a:solidFill>
            <a:srgbClr val="0425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0000"/>
          </a:bodyPr>
          <a:lstStyle/>
          <a:p>
            <a:pPr marL="342900" indent="-342900"/>
            <a:r>
              <a:rPr lang="en-US" sz="4400" b="1" dirty="0">
                <a:latin typeface="Franklin Gothic Medium" panose="020B0603020102020204" pitchFamily="34" charset="0"/>
              </a:rPr>
              <a:t>	</a:t>
            </a:r>
            <a:br>
              <a:rPr lang="en-US" sz="4400" b="1" dirty="0">
                <a:latin typeface="Franklin Gothic Medium" panose="020B0603020102020204" pitchFamily="34" charset="0"/>
              </a:rPr>
            </a:br>
            <a:r>
              <a:rPr lang="en-US" b="1" dirty="0">
                <a:latin typeface="Franklin Gothic Medium" panose="020B0603020102020204" pitchFamily="34" charset="0"/>
              </a:rPr>
              <a:t>Broadband Expansion Tax Credit</a:t>
            </a:r>
            <a:br>
              <a:rPr lang="en-US" b="1" dirty="0">
                <a:latin typeface="Franklin Gothic Medium" panose="020B0603020102020204" pitchFamily="34" charset="0"/>
              </a:rPr>
            </a:br>
            <a:endParaRPr lang="en-US" sz="3700" b="1" dirty="0"/>
          </a:p>
        </p:txBody>
      </p:sp>
      <p:grpSp>
        <p:nvGrpSpPr>
          <p:cNvPr id="5" name="Group 4">
            <a:extLst>
              <a:ext uri="{FF2B5EF4-FFF2-40B4-BE49-F238E27FC236}">
                <a16:creationId xmlns:a16="http://schemas.microsoft.com/office/drawing/2014/main" id="{F3A42DB5-25A7-EF71-8A15-8324FCDF3343}"/>
              </a:ext>
            </a:extLst>
          </p:cNvPr>
          <p:cNvGrpSpPr>
            <a:grpSpLocks noChangeAspect="1"/>
          </p:cNvGrpSpPr>
          <p:nvPr/>
        </p:nvGrpSpPr>
        <p:grpSpPr>
          <a:xfrm>
            <a:off x="9812132" y="6220610"/>
            <a:ext cx="2084948" cy="457200"/>
            <a:chOff x="4766776" y="6262420"/>
            <a:chExt cx="2414265" cy="527049"/>
          </a:xfrm>
        </p:grpSpPr>
        <p:pic>
          <p:nvPicPr>
            <p:cNvPr id="6" name="Picture 5">
              <a:extLst>
                <a:ext uri="{FF2B5EF4-FFF2-40B4-BE49-F238E27FC236}">
                  <a16:creationId xmlns:a16="http://schemas.microsoft.com/office/drawing/2014/main" id="{11CE72C4-FBF5-9696-25CC-8E5E9F3E223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7" name="Group 6">
              <a:extLst>
                <a:ext uri="{FF2B5EF4-FFF2-40B4-BE49-F238E27FC236}">
                  <a16:creationId xmlns:a16="http://schemas.microsoft.com/office/drawing/2014/main" id="{E96CD06B-1B88-92B3-A2B7-9BDB76148548}"/>
                </a:ext>
              </a:extLst>
            </p:cNvPr>
            <p:cNvGrpSpPr/>
            <p:nvPr/>
          </p:nvGrpSpPr>
          <p:grpSpPr>
            <a:xfrm>
              <a:off x="6694938" y="6295182"/>
              <a:ext cx="486103" cy="480540"/>
              <a:chOff x="5869964" y="6290830"/>
              <a:chExt cx="506776" cy="500976"/>
            </a:xfrm>
          </p:grpSpPr>
          <p:sp>
            <p:nvSpPr>
              <p:cNvPr id="9" name="Oval 8">
                <a:extLst>
                  <a:ext uri="{FF2B5EF4-FFF2-40B4-BE49-F238E27FC236}">
                    <a16:creationId xmlns:a16="http://schemas.microsoft.com/office/drawing/2014/main" id="{FBEA8FE5-0256-6E00-1C86-858C25E79CD3}"/>
                  </a:ext>
                </a:extLst>
              </p:cNvPr>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256C"/>
                  </a:solidFill>
                </a:endParaRPr>
              </a:p>
            </p:txBody>
          </p:sp>
          <p:pic>
            <p:nvPicPr>
              <p:cNvPr id="10" name="Picture 9">
                <a:extLst>
                  <a:ext uri="{FF2B5EF4-FFF2-40B4-BE49-F238E27FC236}">
                    <a16:creationId xmlns:a16="http://schemas.microsoft.com/office/drawing/2014/main" id="{5D5D0D0D-3FEC-6B29-9162-4C8E8AEBA01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8" name="Straight Connector 7">
              <a:extLst>
                <a:ext uri="{FF2B5EF4-FFF2-40B4-BE49-F238E27FC236}">
                  <a16:creationId xmlns:a16="http://schemas.microsoft.com/office/drawing/2014/main" id="{E11F7399-164F-A8F7-FE59-1376B8E01020}"/>
                </a:ext>
              </a:extLst>
            </p:cNvPr>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sp>
        <p:nvSpPr>
          <p:cNvPr id="11" name="Rectangle 10">
            <a:extLst>
              <a:ext uri="{FF2B5EF4-FFF2-40B4-BE49-F238E27FC236}">
                <a16:creationId xmlns:a16="http://schemas.microsoft.com/office/drawing/2014/main" id="{912C5B56-9823-1010-58E3-18077DF29415}"/>
              </a:ext>
            </a:extLst>
          </p:cNvPr>
          <p:cNvSpPr/>
          <p:nvPr/>
        </p:nvSpPr>
        <p:spPr>
          <a:xfrm>
            <a:off x="0" y="6713624"/>
            <a:ext cx="12192000" cy="45720"/>
          </a:xfrm>
          <a:prstGeom prst="rect">
            <a:avLst/>
          </a:prstGeom>
          <a:solidFill>
            <a:srgbClr val="0E2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529312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54781"/>
            <a:ext cx="12192000" cy="1128609"/>
          </a:xfrm>
          <a:prstGeom prst="rect">
            <a:avLst/>
          </a:prstGeom>
          <a:solidFill>
            <a:srgbClr val="0425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0000"/>
          </a:bodyPr>
          <a:lstStyle/>
          <a:p>
            <a:pPr marL="342900" indent="-342900"/>
            <a:r>
              <a:rPr lang="en-US" sz="4400" b="1" dirty="0">
                <a:latin typeface="Franklin Gothic Medium" panose="020B0603020102020204" pitchFamily="34" charset="0"/>
              </a:rPr>
              <a:t>	</a:t>
            </a:r>
            <a:br>
              <a:rPr lang="en-US" sz="4400" b="1" dirty="0">
                <a:latin typeface="Franklin Gothic Medium" panose="020B0603020102020204" pitchFamily="34" charset="0"/>
              </a:rPr>
            </a:br>
            <a:r>
              <a:rPr lang="en-US" b="1" dirty="0">
                <a:latin typeface="Franklin Gothic Medium" panose="020B0603020102020204" pitchFamily="34" charset="0"/>
              </a:rPr>
              <a:t>Broadband Expansion Tax Credit </a:t>
            </a:r>
            <a:br>
              <a:rPr lang="en-US" b="1" dirty="0">
                <a:latin typeface="Franklin Gothic Medium" panose="020B0603020102020204" pitchFamily="34" charset="0"/>
              </a:rPr>
            </a:br>
            <a:endParaRPr lang="en-US" sz="3700" b="1" dirty="0"/>
          </a:p>
        </p:txBody>
      </p:sp>
      <p:sp>
        <p:nvSpPr>
          <p:cNvPr id="6" name="Rectangle 5"/>
          <p:cNvSpPr/>
          <p:nvPr/>
        </p:nvSpPr>
        <p:spPr>
          <a:xfrm>
            <a:off x="0" y="6713624"/>
            <a:ext cx="12192000" cy="45720"/>
          </a:xfrm>
          <a:prstGeom prst="rect">
            <a:avLst/>
          </a:prstGeom>
          <a:solidFill>
            <a:srgbClr val="0E2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p:cNvGrpSpPr>
            <a:grpSpLocks noChangeAspect="1"/>
          </p:cNvGrpSpPr>
          <p:nvPr/>
        </p:nvGrpSpPr>
        <p:grpSpPr>
          <a:xfrm>
            <a:off x="9812132" y="6220610"/>
            <a:ext cx="2084948" cy="457200"/>
            <a:chOff x="4766776" y="6262420"/>
            <a:chExt cx="2414265" cy="527049"/>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10" name="Group 9"/>
            <p:cNvGrpSpPr/>
            <p:nvPr/>
          </p:nvGrpSpPr>
          <p:grpSpPr>
            <a:xfrm>
              <a:off x="6694938" y="6295182"/>
              <a:ext cx="486103" cy="480540"/>
              <a:chOff x="5869964" y="6290830"/>
              <a:chExt cx="506776" cy="500976"/>
            </a:xfrm>
          </p:grpSpPr>
          <p:sp>
            <p:nvSpPr>
              <p:cNvPr id="12" name="Oval 11"/>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256C"/>
                  </a:solidFill>
                </a:endParaRPr>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1" name="Straight Connector 10"/>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sp>
        <p:nvSpPr>
          <p:cNvPr id="2" name="TextBox 1">
            <a:extLst>
              <a:ext uri="{FF2B5EF4-FFF2-40B4-BE49-F238E27FC236}">
                <a16:creationId xmlns:a16="http://schemas.microsoft.com/office/drawing/2014/main" id="{ED92F0A7-D5F9-8E9F-6F13-CE81A9EE4625}"/>
              </a:ext>
            </a:extLst>
          </p:cNvPr>
          <p:cNvSpPr txBox="1"/>
          <p:nvPr/>
        </p:nvSpPr>
        <p:spPr>
          <a:xfrm>
            <a:off x="512148" y="1448769"/>
            <a:ext cx="11679852" cy="5262979"/>
          </a:xfrm>
          <a:prstGeom prst="rect">
            <a:avLst/>
          </a:prstGeom>
          <a:noFill/>
        </p:spPr>
        <p:txBody>
          <a:bodyPr wrap="square" rtlCol="0">
            <a:spAutoFit/>
          </a:bodyPr>
          <a:lstStyle/>
          <a:p>
            <a:pPr marL="457200" indent="-457200">
              <a:buFont typeface="Arial" panose="020B0604020202020204" pitchFamily="34" charset="0"/>
              <a:buChar char="•"/>
            </a:pPr>
            <a:r>
              <a:rPr lang="en-US" sz="2400" b="1" dirty="0">
                <a:latin typeface="Franklin Gothic Demi" panose="020B0703020102020204" pitchFamily="34" charset="0"/>
              </a:rPr>
              <a:t>This is a nonrefundable and nontransferable tax credit.</a:t>
            </a:r>
          </a:p>
          <a:p>
            <a:endParaRPr lang="en-US" sz="2400" b="1" dirty="0">
              <a:latin typeface="Franklin Gothic Demi" panose="020B0703020102020204" pitchFamily="34" charset="0"/>
            </a:endParaRPr>
          </a:p>
          <a:p>
            <a:pPr marL="457200" indent="-457200">
              <a:buFont typeface="Arial" panose="020B0604020202020204" pitchFamily="34" charset="0"/>
              <a:buChar char="•"/>
            </a:pPr>
            <a:r>
              <a:rPr lang="en-US" sz="2400" b="1" dirty="0">
                <a:latin typeface="Franklin Gothic Demi" panose="020B0703020102020204" pitchFamily="34" charset="0"/>
              </a:rPr>
              <a:t>The credit is limited to 50% of the amount of sales tax paid for purchases of eligible equipment and services, reduced by any seller reimbursement allowed under KRS 139.570.</a:t>
            </a:r>
          </a:p>
          <a:p>
            <a:endParaRPr lang="en-US" sz="2400" b="1" dirty="0">
              <a:latin typeface="Franklin Gothic Demi" panose="020B0703020102020204" pitchFamily="34" charset="0"/>
            </a:endParaRPr>
          </a:p>
          <a:p>
            <a:pPr marL="457200" indent="-457200">
              <a:buFont typeface="Arial" panose="020B0604020202020204" pitchFamily="34" charset="0"/>
              <a:buChar char="•"/>
            </a:pPr>
            <a:r>
              <a:rPr lang="en-US" sz="2400" b="1" dirty="0">
                <a:latin typeface="Franklin Gothic Demi" panose="020B0703020102020204" pitchFamily="34" charset="0"/>
              </a:rPr>
              <a:t>It requires that equipment and services are used to expand broadband.</a:t>
            </a:r>
          </a:p>
          <a:p>
            <a:pPr marL="457200" indent="-457200">
              <a:buFont typeface="Arial" panose="020B0604020202020204" pitchFamily="34" charset="0"/>
              <a:buChar char="•"/>
            </a:pPr>
            <a:endParaRPr lang="en-US" sz="2400" b="1" dirty="0">
              <a:latin typeface="Franklin Gothic Demi" panose="020B0703020102020204" pitchFamily="34" charset="0"/>
            </a:endParaRPr>
          </a:p>
          <a:p>
            <a:pPr marL="457200" indent="-457200">
              <a:buFont typeface="Arial" panose="020B0604020202020204" pitchFamily="34" charset="0"/>
              <a:buChar char="•"/>
            </a:pPr>
            <a:r>
              <a:rPr lang="en-US" sz="2400" b="1" dirty="0">
                <a:latin typeface="Franklin Gothic Demi" panose="020B0703020102020204" pitchFamily="34" charset="0"/>
              </a:rPr>
              <a:t>The credit can be used against:</a:t>
            </a:r>
          </a:p>
          <a:p>
            <a:pPr marL="1257300" lvl="2" indent="-342900">
              <a:buFont typeface="Courier New" panose="02070309020205020404" pitchFamily="49" charset="0"/>
              <a:buChar char="o"/>
            </a:pPr>
            <a:r>
              <a:rPr lang="en-US" sz="2400" b="1" dirty="0">
                <a:latin typeface="Franklin Gothic Demi" panose="020B0703020102020204" pitchFamily="34" charset="0"/>
              </a:rPr>
              <a:t>Limited Liability Entity Tax</a:t>
            </a:r>
          </a:p>
          <a:p>
            <a:pPr marL="1257300" lvl="2" indent="-342900">
              <a:buFont typeface="Courier New" panose="02070309020205020404" pitchFamily="49" charset="0"/>
              <a:buChar char="o"/>
            </a:pPr>
            <a:r>
              <a:rPr lang="en-US" sz="2400" b="1" dirty="0">
                <a:latin typeface="Franklin Gothic Demi" panose="020B0703020102020204" pitchFamily="34" charset="0"/>
              </a:rPr>
              <a:t>Corporation Tax</a:t>
            </a:r>
          </a:p>
          <a:p>
            <a:pPr marL="1257300" lvl="2" indent="-342900">
              <a:buFont typeface="Courier New" panose="02070309020205020404" pitchFamily="49" charset="0"/>
              <a:buChar char="o"/>
            </a:pPr>
            <a:r>
              <a:rPr lang="en-US" sz="2400" b="1" dirty="0">
                <a:latin typeface="Franklin Gothic Demi" panose="020B0703020102020204" pitchFamily="34" charset="0"/>
              </a:rPr>
              <a:t>Individual Income Tax</a:t>
            </a:r>
          </a:p>
          <a:p>
            <a:pPr marL="1257300" lvl="2" indent="-342900">
              <a:buFont typeface="Courier New" panose="02070309020205020404" pitchFamily="49" charset="0"/>
              <a:buChar char="o"/>
            </a:pPr>
            <a:endParaRPr lang="en-US" sz="2400" b="1" dirty="0">
              <a:latin typeface="Franklin Gothic Demi" panose="020B0703020102020204" pitchFamily="34" charset="0"/>
            </a:endParaRPr>
          </a:p>
          <a:p>
            <a:pPr marL="342900" indent="-342900">
              <a:buFont typeface="Arial" panose="020B0604020202020204" pitchFamily="34" charset="0"/>
              <a:buChar char="•"/>
            </a:pPr>
            <a:r>
              <a:rPr lang="en-US" sz="2400" b="1" dirty="0">
                <a:latin typeface="Franklin Gothic Demi" panose="020B0703020102020204" pitchFamily="34" charset="0"/>
              </a:rPr>
              <a:t>Statute Reference: KRS 141.391</a:t>
            </a:r>
          </a:p>
        </p:txBody>
      </p:sp>
    </p:spTree>
    <p:extLst>
      <p:ext uri="{BB962C8B-B14F-4D97-AF65-F5344CB8AC3E}">
        <p14:creationId xmlns:p14="http://schemas.microsoft.com/office/powerpoint/2010/main" val="14543323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086BAC5C119EB4EB6212802C45BF0E8" ma:contentTypeVersion="3" ma:contentTypeDescription="Create a new document." ma:contentTypeScope="" ma:versionID="8e01eab6b792de232f24f5877f7e0034">
  <xsd:schema xmlns:xsd="http://www.w3.org/2001/XMLSchema" xmlns:xs="http://www.w3.org/2001/XMLSchema" xmlns:p="http://schemas.microsoft.com/office/2006/metadata/properties" xmlns:ns1="http://schemas.microsoft.com/sharepoint/v3" xmlns:ns2="f94b9277-b0a3-4d91-bade-04ea91219630" targetNamespace="http://schemas.microsoft.com/office/2006/metadata/properties" ma:root="true" ma:fieldsID="777e2631990641258cef9b775d4e202b" ns1:_="" ns2:_="">
    <xsd:import namespace="http://schemas.microsoft.com/sharepoint/v3"/>
    <xsd:import namespace="f94b9277-b0a3-4d91-bade-04ea91219630"/>
    <xsd:element name="properties">
      <xsd:complexType>
        <xsd:sequence>
          <xsd:element name="documentManagement">
            <xsd:complexType>
              <xsd:all>
                <xsd:element ref="ns1:PublishingStartDate" minOccurs="0"/>
                <xsd:element ref="ns1:PublishingExpirationDate" minOccurs="0"/>
                <xsd:element ref="ns2:Tax_x0020_Typ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94b9277-b0a3-4d91-bade-04ea91219630" elementFormDefault="qualified">
    <xsd:import namespace="http://schemas.microsoft.com/office/2006/documentManagement/types"/>
    <xsd:import namespace="http://schemas.microsoft.com/office/infopath/2007/PartnerControls"/>
    <xsd:element name="Tax_x0020_Type" ma:index="10" nillable="true" ma:displayName="Tax Type" ma:list="{a499e157-f90d-4867-adae-51d6838e018c}" ma:internalName="Tax_x0020_Type" ma:showField="Title" ma:web="f94b9277-b0a3-4d91-bade-04ea91219630">
      <xsd:simpleType>
        <xsd:restriction base="dms:Lookup"/>
      </xsd:simpleType>
    </xsd:element>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_x0020_Type xmlns="f94b9277-b0a3-4d91-bade-04ea91219630" xsi:nil="true"/>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2B03D0B8-3908-4438-8366-67E0AC8A0699}"/>
</file>

<file path=customXml/itemProps2.xml><?xml version="1.0" encoding="utf-8"?>
<ds:datastoreItem xmlns:ds="http://schemas.openxmlformats.org/officeDocument/2006/customXml" ds:itemID="{EAF4D106-66AC-4F9D-A194-7726AD4F6FA4}"/>
</file>

<file path=customXml/itemProps3.xml><?xml version="1.0" encoding="utf-8"?>
<ds:datastoreItem xmlns:ds="http://schemas.openxmlformats.org/officeDocument/2006/customXml" ds:itemID="{86B95B97-4ED3-4027-9CAA-F8B9EB98BA10}"/>
</file>

<file path=docProps/app.xml><?xml version="1.0" encoding="utf-8"?>
<Properties xmlns="http://schemas.openxmlformats.org/officeDocument/2006/extended-properties" xmlns:vt="http://schemas.openxmlformats.org/officeDocument/2006/docPropsVTypes">
  <TotalTime>2682</TotalTime>
  <Words>2438</Words>
  <Application>Microsoft Office PowerPoint</Application>
  <PresentationFormat>Widescreen</PresentationFormat>
  <Paragraphs>324</Paragraphs>
  <Slides>39</Slides>
  <Notes>30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39</vt:i4>
      </vt:variant>
    </vt:vector>
  </HeadingPairs>
  <TitlesOfParts>
    <vt:vector size="47" baseType="lpstr">
      <vt:lpstr>Arial</vt:lpstr>
      <vt:lpstr>Calibri</vt:lpstr>
      <vt:lpstr>Calibri Light</vt:lpstr>
      <vt:lpstr>Courier New</vt:lpstr>
      <vt:lpstr>Franklin Gothic Demi</vt:lpstr>
      <vt:lpstr>Franklin Gothic Medium</vt:lpstr>
      <vt:lpstr>Symbol</vt:lpstr>
      <vt:lpstr>Office Theme</vt:lpstr>
      <vt:lpstr>2024 Kentucky Income Tax Changes</vt:lpstr>
      <vt:lpstr>PowerPoint Presentation</vt:lpstr>
      <vt:lpstr>Corporate Income Tax/LLET</vt:lpstr>
      <vt:lpstr>  Overview of the 2024 Legislative Session</vt:lpstr>
      <vt:lpstr> Updated IRC Conformity Date</vt:lpstr>
      <vt:lpstr> Disaster Response Businesses</vt:lpstr>
      <vt:lpstr> Deferred Tax Deduction</vt:lpstr>
      <vt:lpstr>  Broadband Expansion Tax Credit </vt:lpstr>
      <vt:lpstr>  Broadband Expansion Tax Credit  </vt:lpstr>
      <vt:lpstr>  Broadband Expansion Tax Credit KRS 141.391 </vt:lpstr>
      <vt:lpstr> From the 2023 Legislative Session</vt:lpstr>
      <vt:lpstr>  Form 720-DS-ELECT</vt:lpstr>
      <vt:lpstr> PTET Estimated Payments Required for 2024</vt:lpstr>
      <vt:lpstr> Form PTET-P Pass-Through Entity Underpayment Penalty</vt:lpstr>
      <vt:lpstr>Individual Income Tax</vt:lpstr>
      <vt:lpstr>  Overview of the 2024 Legislative Session</vt:lpstr>
      <vt:lpstr>Individual Income Tax: Form Changes</vt:lpstr>
      <vt:lpstr>Schedule ITC: Worksheet INV</vt:lpstr>
      <vt:lpstr>Form 741 – Schedule ITC</vt:lpstr>
      <vt:lpstr>PowerPoint Presentation</vt:lpstr>
      <vt:lpstr>Looking Ahead – Reduction of Individual Income Tax Rate</vt:lpstr>
      <vt:lpstr>Employer Payroll Withholding</vt:lpstr>
      <vt:lpstr>Withholding on Gambling Winnings</vt:lpstr>
      <vt:lpstr>Other Information and Reminders</vt:lpstr>
      <vt:lpstr>Electronic Payments</vt:lpstr>
      <vt:lpstr>Electronic Payments</vt:lpstr>
      <vt:lpstr>Payments for Tax Due on a Return</vt:lpstr>
      <vt:lpstr>Estimated Tax Payments</vt:lpstr>
      <vt:lpstr>Electronic Filing</vt:lpstr>
      <vt:lpstr>Tax Interest Rate</vt:lpstr>
      <vt:lpstr>Tax Rates</vt:lpstr>
      <vt:lpstr>Stay in Touch</vt:lpstr>
      <vt:lpstr>  Press Releases and Important Updates</vt:lpstr>
      <vt:lpstr> Reach out to DOR via Web Response</vt:lpstr>
      <vt:lpstr>Taxpayer Service Center Map</vt:lpstr>
      <vt:lpstr>PowerPoint Presentation</vt:lpstr>
      <vt:lpstr>PowerPoint Presentation</vt:lpstr>
      <vt:lpstr>2024 Kentucky Income Tax Changes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Individual Income Tax</dc:title>
  <dc:creator>Martin, Jessica E (DOR)</dc:creator>
  <cp:lastModifiedBy>Woodson, Kinsey T (Gov Office)</cp:lastModifiedBy>
  <cp:revision>34</cp:revision>
  <dcterms:created xsi:type="dcterms:W3CDTF">2024-09-16T15:00:15Z</dcterms:created>
  <dcterms:modified xsi:type="dcterms:W3CDTF">2024-10-22T20:40:04Z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0x010100B086BAC5C119EB4EB6212802C45BF0E8</vt:lpwstr>
  </property>
</Properties>
</file>