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65" r:id="rId2"/>
    <p:sldId id="290" r:id="rId3"/>
    <p:sldId id="269" r:id="rId4"/>
    <p:sldId id="292" r:id="rId5"/>
    <p:sldId id="293" r:id="rId6"/>
    <p:sldId id="324" r:id="rId7"/>
    <p:sldId id="323" r:id="rId8"/>
    <p:sldId id="322" r:id="rId9"/>
    <p:sldId id="321" r:id="rId10"/>
    <p:sldId id="320" r:id="rId11"/>
    <p:sldId id="319" r:id="rId12"/>
    <p:sldId id="318" r:id="rId13"/>
    <p:sldId id="317" r:id="rId14"/>
    <p:sldId id="316" r:id="rId15"/>
    <p:sldId id="315" r:id="rId16"/>
    <p:sldId id="314" r:id="rId17"/>
    <p:sldId id="313" r:id="rId18"/>
    <p:sldId id="312" r:id="rId19"/>
    <p:sldId id="311" r:id="rId20"/>
    <p:sldId id="310" r:id="rId21"/>
    <p:sldId id="309" r:id="rId22"/>
    <p:sldId id="308" r:id="rId23"/>
    <p:sldId id="307" r:id="rId24"/>
    <p:sldId id="305" r:id="rId25"/>
    <p:sldId id="306" r:id="rId26"/>
    <p:sldId id="304" r:id="rId27"/>
    <p:sldId id="303" r:id="rId28"/>
    <p:sldId id="301" r:id="rId29"/>
    <p:sldId id="299" r:id="rId30"/>
    <p:sldId id="298" r:id="rId31"/>
    <p:sldId id="296" r:id="rId32"/>
    <p:sldId id="295"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E68"/>
    <a:srgbClr val="3967B1"/>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8CCB5-D463-784D-7C48-A973ECC328DB}" v="216" dt="2024-08-01T17:33:37.027"/>
    <p1510:client id="{5D84C022-C26B-B7EF-49B2-A64C9ECBC05D}" v="18" dt="2024-08-01T15:11:14.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AD9B7-0420-4DD2-8768-1391A5269411}" type="datetimeFigureOut">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C4EA2-2FF8-43A5-9855-BC9BCBFB9584}" type="slidenum">
              <a:t>‹#›</a:t>
            </a:fld>
            <a:endParaRPr lang="en-US"/>
          </a:p>
        </p:txBody>
      </p:sp>
    </p:spTree>
    <p:extLst>
      <p:ext uri="{BB962C8B-B14F-4D97-AF65-F5344CB8AC3E}">
        <p14:creationId xmlns:p14="http://schemas.microsoft.com/office/powerpoint/2010/main" val="424272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9E2EA-BF48-473D-9FAF-927C0B96CACD}" type="slidenum">
              <a:rPr lang="en-US"/>
              <a:pPr/>
              <a:t>32</a:t>
            </a:fld>
            <a:endParaRPr lang="en-US"/>
          </a:p>
        </p:txBody>
      </p:sp>
      <p:sp>
        <p:nvSpPr>
          <p:cNvPr id="490498" name="Rectangle 2"/>
          <p:cNvSpPr>
            <a:spLocks noGrp="1" noRot="1" noChangeAspect="1" noChangeArrowheads="1" noTextEdit="1"/>
          </p:cNvSpPr>
          <p:nvPr>
            <p:ph type="sldImg"/>
          </p:nvPr>
        </p:nvSpPr>
        <p:spPr>
          <a:xfrm>
            <a:off x="539750" y="719138"/>
            <a:ext cx="6399213" cy="3600450"/>
          </a:xfrm>
          <a:ln/>
        </p:spPr>
      </p:sp>
      <p:sp>
        <p:nvSpPr>
          <p:cNvPr id="490499" name="Rectangle 3"/>
          <p:cNvSpPr>
            <a:spLocks noGrp="1" noChangeArrowheads="1"/>
          </p:cNvSpPr>
          <p:nvPr>
            <p:ph type="body" idx="1"/>
          </p:nvPr>
        </p:nvSpPr>
        <p:spPr/>
        <p:txBody>
          <a:bodyPr>
            <a:normAutofit/>
          </a:bodyPr>
          <a:lstStyle/>
          <a:p>
            <a:endParaRPr lang="en-CA"/>
          </a:p>
        </p:txBody>
      </p:sp>
    </p:spTree>
    <p:extLst>
      <p:ext uri="{BB962C8B-B14F-4D97-AF65-F5344CB8AC3E}">
        <p14:creationId xmlns:p14="http://schemas.microsoft.com/office/powerpoint/2010/main" val="365079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a:t>Click to Edit Master Title Style</a:t>
            </a:r>
          </a:p>
        </p:txBody>
      </p:sp>
      <p:sp>
        <p:nvSpPr>
          <p:cNvPr id="4" name="Content Placeholder 21"/>
          <p:cNvSpPr>
            <a:spLocks noGrp="1"/>
          </p:cNvSpPr>
          <p:nvPr>
            <p:ph sz="quarter" idx="18" hasCustomPrompt="1"/>
          </p:nvPr>
        </p:nvSpPr>
        <p:spPr>
          <a:xfrm>
            <a:off x="914400" y="2300481"/>
            <a:ext cx="10369296" cy="3429000"/>
          </a:xfrm>
        </p:spPr>
        <p:txBody>
          <a:bodyPr/>
          <a:lstStyle>
            <a:lvl1pPr>
              <a:defRPr baseline="0"/>
            </a:lvl1pPr>
          </a:lstStyle>
          <a:p>
            <a:pPr lvl="0"/>
            <a:r>
              <a:rPr lang="en-US"/>
              <a:t>Click to edit first level bullet</a:t>
            </a:r>
          </a:p>
          <a:p>
            <a:pPr lvl="1"/>
            <a:r>
              <a:rPr lang="en-US"/>
              <a:t>Second level</a:t>
            </a:r>
          </a:p>
          <a:p>
            <a:pPr lvl="2"/>
            <a:r>
              <a:rPr lang="en-US"/>
              <a:t>Third level</a:t>
            </a:r>
          </a:p>
        </p:txBody>
      </p:sp>
    </p:spTree>
    <p:extLst>
      <p:ext uri="{BB962C8B-B14F-4D97-AF65-F5344CB8AC3E}">
        <p14:creationId xmlns:p14="http://schemas.microsoft.com/office/powerpoint/2010/main" val="28253954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jpe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jpeg"/><Relationship Id="rId7" Type="http://schemas.openxmlformats.org/officeDocument/2006/relationships/image" Target="../media/image2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7242" y="1192859"/>
            <a:ext cx="10039658" cy="1032690"/>
          </a:xfrm>
        </p:spPr>
        <p:txBody>
          <a:bodyPr>
            <a:noAutofit/>
          </a:bodyPr>
          <a:lstStyle/>
          <a:p>
            <a:pPr algn="l"/>
            <a:r>
              <a:rPr lang="en-US" sz="4500" dirty="0">
                <a:solidFill>
                  <a:schemeClr val="bg1"/>
                </a:solidFill>
                <a:latin typeface="Franklin Gothic Medium"/>
              </a:rPr>
              <a:t>Kentucky Sketch Conversion Project </a:t>
            </a:r>
            <a:endParaRPr lang="en-US" sz="4500" dirty="0">
              <a:solidFill>
                <a:schemeClr val="bg1"/>
              </a:solidFill>
              <a:latin typeface="Franklin Gothic Medium"/>
              <a:cs typeface="Calibri Light"/>
            </a:endParaRPr>
          </a:p>
        </p:txBody>
      </p:sp>
      <p:sp>
        <p:nvSpPr>
          <p:cNvPr id="3" name="Subtitle 2"/>
          <p:cNvSpPr>
            <a:spLocks noGrp="1"/>
          </p:cNvSpPr>
          <p:nvPr>
            <p:ph type="subTitle" idx="1"/>
          </p:nvPr>
        </p:nvSpPr>
        <p:spPr>
          <a:xfrm>
            <a:off x="2388382" y="2679531"/>
            <a:ext cx="9602727" cy="1255014"/>
          </a:xfrm>
        </p:spPr>
        <p:txBody>
          <a:bodyPr vert="horz" lIns="91440" tIns="45720" rIns="91440" bIns="45720" rtlCol="0" anchor="t">
            <a:normAutofit/>
          </a:bodyPr>
          <a:lstStyle/>
          <a:p>
            <a:pPr algn="l">
              <a:lnSpc>
                <a:spcPct val="70000"/>
              </a:lnSpc>
            </a:pPr>
            <a:endParaRPr lang="en-US" sz="3000" b="1">
              <a:solidFill>
                <a:schemeClr val="bg1"/>
              </a:solidFill>
              <a:latin typeface="Franklin Gothic Book" panose="020B0503020102020204" pitchFamily="34" charset="0"/>
            </a:endParaRPr>
          </a:p>
          <a:p>
            <a:pPr algn="l">
              <a:lnSpc>
                <a:spcPct val="70000"/>
              </a:lnSpc>
            </a:pPr>
            <a:r>
              <a:rPr lang="en-US" sz="3000" b="1" dirty="0">
                <a:solidFill>
                  <a:schemeClr val="bg1"/>
                </a:solidFill>
                <a:latin typeface="Franklin Gothic Book"/>
              </a:rPr>
              <a:t>August 1, 2024 – by Mike Tackett, Director</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a:latin typeface="Franklin Gothic Demi" panose="020B0703020102020204" pitchFamily="34" charset="0"/>
              </a:rPr>
              <a:t>Kentucky Department of Revenue </a:t>
            </a:r>
            <a:r>
              <a:rPr lang="en-US">
                <a:latin typeface="Franklin Gothic Demi" panose="020B0703020102020204" pitchFamily="34" charset="0"/>
                <a:sym typeface="Wingdings" panose="05000000000000000000" pitchFamily="2" charset="2"/>
              </a:rPr>
              <a:t> 501 High Street  Frankfort, KY 40601  (502) 564-8338</a:t>
            </a:r>
            <a:endParaRPr lang="en-US">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map&#10;&#10;Description automatically generated">
            <a:extLst>
              <a:ext uri="{FF2B5EF4-FFF2-40B4-BE49-F238E27FC236}">
                <a16:creationId xmlns:a16="http://schemas.microsoft.com/office/drawing/2014/main" id="{6AFBF2D0-58E6-44A0-8E07-049C9C973591}"/>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203524" y="1317646"/>
            <a:ext cx="9620845" cy="5252477"/>
          </a:xfrm>
        </p:spPr>
      </p:pic>
      <p:sp>
        <p:nvSpPr>
          <p:cNvPr id="6" name="Arrow: Down 5">
            <a:extLst>
              <a:ext uri="{FF2B5EF4-FFF2-40B4-BE49-F238E27FC236}">
                <a16:creationId xmlns:a16="http://schemas.microsoft.com/office/drawing/2014/main" id="{57696FA4-DD1E-4200-AC9C-AE25100ADCB2}"/>
              </a:ext>
            </a:extLst>
          </p:cNvPr>
          <p:cNvSpPr/>
          <p:nvPr/>
        </p:nvSpPr>
        <p:spPr bwMode="auto">
          <a:xfrm rot="1565396">
            <a:off x="4017218" y="3158425"/>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7" name="Arrow: Down 6">
            <a:extLst>
              <a:ext uri="{FF2B5EF4-FFF2-40B4-BE49-F238E27FC236}">
                <a16:creationId xmlns:a16="http://schemas.microsoft.com/office/drawing/2014/main" id="{1AF3D701-A4DF-4044-938C-4BF837CE0250}"/>
              </a:ext>
            </a:extLst>
          </p:cNvPr>
          <p:cNvSpPr/>
          <p:nvPr/>
        </p:nvSpPr>
        <p:spPr bwMode="auto">
          <a:xfrm rot="10593258">
            <a:off x="6208756" y="5005138"/>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7C3833C1-42CD-4369-8207-12176A954BA0}"/>
              </a:ext>
            </a:extLst>
          </p:cNvPr>
          <p:cNvSpPr/>
          <p:nvPr/>
        </p:nvSpPr>
        <p:spPr>
          <a:xfrm>
            <a:off x="5908700" y="5074656"/>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
        <p:nvSpPr>
          <p:cNvPr id="9" name="Rectangle 8">
            <a:extLst>
              <a:ext uri="{FF2B5EF4-FFF2-40B4-BE49-F238E27FC236}">
                <a16:creationId xmlns:a16="http://schemas.microsoft.com/office/drawing/2014/main" id="{24007F39-14BC-4DD0-AA69-694EA8565231}"/>
              </a:ext>
            </a:extLst>
          </p:cNvPr>
          <p:cNvSpPr/>
          <p:nvPr/>
        </p:nvSpPr>
        <p:spPr>
          <a:xfrm>
            <a:off x="4023470" y="2495812"/>
            <a:ext cx="569388"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4" name="Rectangle 3">
            <a:extLst>
              <a:ext uri="{FF2B5EF4-FFF2-40B4-BE49-F238E27FC236}">
                <a16:creationId xmlns:a16="http://schemas.microsoft.com/office/drawing/2014/main" id="{9DC53B82-9EE4-1DA4-3850-6C4E8B028A19}"/>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6676AE-F5FF-41BA-CB7C-48B456AE9AF6}"/>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C7F74F2-5A50-14BD-48E7-146D4AFF2899}"/>
              </a:ext>
            </a:extLst>
          </p:cNvPr>
          <p:cNvGrpSpPr>
            <a:grpSpLocks noChangeAspect="1"/>
          </p:cNvGrpSpPr>
          <p:nvPr/>
        </p:nvGrpSpPr>
        <p:grpSpPr>
          <a:xfrm>
            <a:off x="9899214" y="6119012"/>
            <a:ext cx="2084947" cy="457200"/>
            <a:chOff x="4766776" y="6262420"/>
            <a:chExt cx="2414265" cy="527049"/>
          </a:xfrm>
        </p:grpSpPr>
        <p:pic>
          <p:nvPicPr>
            <p:cNvPr id="13" name="Picture 12">
              <a:extLst>
                <a:ext uri="{FF2B5EF4-FFF2-40B4-BE49-F238E27FC236}">
                  <a16:creationId xmlns:a16="http://schemas.microsoft.com/office/drawing/2014/main" id="{472D6B1A-B6DA-B12A-0775-625DC7C2E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4" name="Group 13">
              <a:extLst>
                <a:ext uri="{FF2B5EF4-FFF2-40B4-BE49-F238E27FC236}">
                  <a16:creationId xmlns:a16="http://schemas.microsoft.com/office/drawing/2014/main" id="{4F9828F3-AB93-E7FD-F43E-0FE2E7EBC1DE}"/>
                </a:ext>
              </a:extLst>
            </p:cNvPr>
            <p:cNvGrpSpPr/>
            <p:nvPr/>
          </p:nvGrpSpPr>
          <p:grpSpPr>
            <a:xfrm>
              <a:off x="6694938" y="6295182"/>
              <a:ext cx="486103" cy="480540"/>
              <a:chOff x="5869964" y="6290830"/>
              <a:chExt cx="506776" cy="500976"/>
            </a:xfrm>
          </p:grpSpPr>
          <p:sp>
            <p:nvSpPr>
              <p:cNvPr id="16" name="Oval 15">
                <a:extLst>
                  <a:ext uri="{FF2B5EF4-FFF2-40B4-BE49-F238E27FC236}">
                    <a16:creationId xmlns:a16="http://schemas.microsoft.com/office/drawing/2014/main" id="{83347D92-A3AC-9F21-7D69-5CCF962671D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7" name="Picture 16">
                <a:extLst>
                  <a:ext uri="{FF2B5EF4-FFF2-40B4-BE49-F238E27FC236}">
                    <a16:creationId xmlns:a16="http://schemas.microsoft.com/office/drawing/2014/main" id="{E603E285-8064-CFA3-DD5C-CD147B783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5" name="Straight Connector 14">
              <a:extLst>
                <a:ext uri="{FF2B5EF4-FFF2-40B4-BE49-F238E27FC236}">
                  <a16:creationId xmlns:a16="http://schemas.microsoft.com/office/drawing/2014/main" id="{2D0CA3DA-B692-740A-299A-B976ACD954FD}"/>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C98E426-4A2D-4034-B14B-A91C1258B09A}"/>
              </a:ext>
            </a:extLst>
          </p:cNvPr>
          <p:cNvSpPr>
            <a:spLocks noGrp="1"/>
          </p:cNvSpPr>
          <p:nvPr>
            <p:ph type="title"/>
          </p:nvPr>
        </p:nvSpPr>
        <p:spPr>
          <a:xfrm>
            <a:off x="-1" y="203198"/>
            <a:ext cx="12191997" cy="1041830"/>
          </a:xfrm>
        </p:spPr>
        <p:txBody>
          <a:bodyPr>
            <a:noAutofit/>
          </a:bodyPr>
          <a:lstStyle/>
          <a:p>
            <a:pPr algn="ctr"/>
            <a:r>
              <a:rPr lang="en-US" sz="3600" dirty="0">
                <a:ln>
                  <a:solidFill>
                    <a:schemeClr val="bg1"/>
                  </a:solidFill>
                </a:ln>
                <a:solidFill>
                  <a:schemeClr val="bg1"/>
                </a:solidFill>
                <a:latin typeface="Franklin Gothic Medium"/>
              </a:rPr>
              <a:t>ROTATE ALL POLYGONS ASSOCIATED WITH STRUCTURE TO MATCH THE AERIALS</a:t>
            </a:r>
          </a:p>
        </p:txBody>
      </p:sp>
    </p:spTree>
    <p:extLst>
      <p:ext uri="{BB962C8B-B14F-4D97-AF65-F5344CB8AC3E}">
        <p14:creationId xmlns:p14="http://schemas.microsoft.com/office/powerpoint/2010/main" val="259429345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540C40-8E87-F168-5708-C6B6F0E813F2}"/>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B0F45-3858-4294-854A-3710C5507F22}"/>
              </a:ext>
            </a:extLst>
          </p:cNvPr>
          <p:cNvSpPr>
            <a:spLocks noGrp="1"/>
          </p:cNvSpPr>
          <p:nvPr>
            <p:ph type="title"/>
          </p:nvPr>
        </p:nvSpPr>
        <p:spPr>
          <a:xfrm>
            <a:off x="0" y="203199"/>
            <a:ext cx="12192000" cy="1041830"/>
          </a:xfrm>
        </p:spPr>
        <p:txBody>
          <a:bodyPr>
            <a:normAutofit/>
          </a:bodyPr>
          <a:lstStyle/>
          <a:p>
            <a:pPr algn="ctr"/>
            <a:r>
              <a:rPr lang="en-US" sz="3200" dirty="0">
                <a:ln>
                  <a:solidFill>
                    <a:schemeClr val="bg1"/>
                  </a:solidFill>
                </a:ln>
                <a:solidFill>
                  <a:schemeClr val="bg1"/>
                </a:solidFill>
                <a:latin typeface="Franklin Gothic Medium"/>
              </a:rPr>
              <a:t>IDENTIFY THE ADDRESS POINT AND COPY THE ADDRESS AND PASTE IN THE ADDRESS FIELD OF THE STRUCTURE SKETCH</a:t>
            </a:r>
          </a:p>
        </p:txBody>
      </p:sp>
      <p:pic>
        <p:nvPicPr>
          <p:cNvPr id="5" name="Content Placeholder 4" descr="Graphical user interface, map&#10;&#10;Description automatically generated">
            <a:extLst>
              <a:ext uri="{FF2B5EF4-FFF2-40B4-BE49-F238E27FC236}">
                <a16:creationId xmlns:a16="http://schemas.microsoft.com/office/drawing/2014/main" id="{2FDE7A37-0A12-497E-830E-E9421B6061FB}"/>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203523" y="1342953"/>
            <a:ext cx="9567467" cy="5230449"/>
          </a:xfrm>
        </p:spPr>
      </p:pic>
      <p:sp>
        <p:nvSpPr>
          <p:cNvPr id="7" name="Arrow: Down 6">
            <a:extLst>
              <a:ext uri="{FF2B5EF4-FFF2-40B4-BE49-F238E27FC236}">
                <a16:creationId xmlns:a16="http://schemas.microsoft.com/office/drawing/2014/main" id="{F7BC2C10-07FC-4B45-81BE-522F44871366}"/>
              </a:ext>
            </a:extLst>
          </p:cNvPr>
          <p:cNvSpPr/>
          <p:nvPr/>
        </p:nvSpPr>
        <p:spPr bwMode="auto">
          <a:xfrm rot="10522011">
            <a:off x="4032689" y="5135410"/>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Arrow: Down 7">
            <a:extLst>
              <a:ext uri="{FF2B5EF4-FFF2-40B4-BE49-F238E27FC236}">
                <a16:creationId xmlns:a16="http://schemas.microsoft.com/office/drawing/2014/main" id="{93ECAA56-F1DC-46EA-AECE-F3D3CC08EFFB}"/>
              </a:ext>
            </a:extLst>
          </p:cNvPr>
          <p:cNvSpPr/>
          <p:nvPr/>
        </p:nvSpPr>
        <p:spPr bwMode="auto">
          <a:xfrm rot="2115085">
            <a:off x="6212215" y="4453997"/>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Arrow: Down 8">
            <a:extLst>
              <a:ext uri="{FF2B5EF4-FFF2-40B4-BE49-F238E27FC236}">
                <a16:creationId xmlns:a16="http://schemas.microsoft.com/office/drawing/2014/main" id="{E7FFCDA1-EDD1-456B-943E-957CD5DFC491}"/>
              </a:ext>
            </a:extLst>
          </p:cNvPr>
          <p:cNvSpPr/>
          <p:nvPr/>
        </p:nvSpPr>
        <p:spPr bwMode="auto">
          <a:xfrm rot="2115085">
            <a:off x="8111316" y="3546001"/>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0" name="Rectangle 9">
            <a:extLst>
              <a:ext uri="{FF2B5EF4-FFF2-40B4-BE49-F238E27FC236}">
                <a16:creationId xmlns:a16="http://schemas.microsoft.com/office/drawing/2014/main" id="{D8651178-64AB-4D5D-A6B6-FC39259A6A7F}"/>
              </a:ext>
            </a:extLst>
          </p:cNvPr>
          <p:cNvSpPr/>
          <p:nvPr/>
        </p:nvSpPr>
        <p:spPr>
          <a:xfrm>
            <a:off x="6160798" y="3877248"/>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
        <p:nvSpPr>
          <p:cNvPr id="11" name="Rectangle 10">
            <a:extLst>
              <a:ext uri="{FF2B5EF4-FFF2-40B4-BE49-F238E27FC236}">
                <a16:creationId xmlns:a16="http://schemas.microsoft.com/office/drawing/2014/main" id="{9F46C389-E383-4AFA-900A-5831B6CC9452}"/>
              </a:ext>
            </a:extLst>
          </p:cNvPr>
          <p:cNvSpPr/>
          <p:nvPr/>
        </p:nvSpPr>
        <p:spPr>
          <a:xfrm>
            <a:off x="4207116" y="5210901"/>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12" name="Rectangle 11">
            <a:extLst>
              <a:ext uri="{FF2B5EF4-FFF2-40B4-BE49-F238E27FC236}">
                <a16:creationId xmlns:a16="http://schemas.microsoft.com/office/drawing/2014/main" id="{221024C7-6313-46A8-A363-1AC4B7EEE1F8}"/>
              </a:ext>
            </a:extLst>
          </p:cNvPr>
          <p:cNvSpPr/>
          <p:nvPr/>
        </p:nvSpPr>
        <p:spPr>
          <a:xfrm>
            <a:off x="8363292" y="3031454"/>
            <a:ext cx="569388"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3</a:t>
            </a:r>
          </a:p>
        </p:txBody>
      </p:sp>
      <p:sp>
        <p:nvSpPr>
          <p:cNvPr id="13" name="Arrow: Down 12">
            <a:extLst>
              <a:ext uri="{FF2B5EF4-FFF2-40B4-BE49-F238E27FC236}">
                <a16:creationId xmlns:a16="http://schemas.microsoft.com/office/drawing/2014/main" id="{539060CC-089A-4CE3-BEDF-316F56D6AEB2}"/>
              </a:ext>
            </a:extLst>
          </p:cNvPr>
          <p:cNvSpPr/>
          <p:nvPr/>
        </p:nvSpPr>
        <p:spPr bwMode="auto">
          <a:xfrm rot="3540000">
            <a:off x="9412968" y="5235578"/>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4" name="Rectangle 13">
            <a:extLst>
              <a:ext uri="{FF2B5EF4-FFF2-40B4-BE49-F238E27FC236}">
                <a16:creationId xmlns:a16="http://schemas.microsoft.com/office/drawing/2014/main" id="{58592A39-3F22-402C-86B5-43C1BF8A66BD}"/>
              </a:ext>
            </a:extLst>
          </p:cNvPr>
          <p:cNvSpPr/>
          <p:nvPr/>
        </p:nvSpPr>
        <p:spPr>
          <a:xfrm>
            <a:off x="9934143" y="5208442"/>
            <a:ext cx="2412860" cy="707886"/>
          </a:xfrm>
          <a:prstGeom prst="rect">
            <a:avLst/>
          </a:prstGeom>
          <a:noFill/>
        </p:spPr>
        <p:txBody>
          <a:bodyPr wrap="square" lIns="91440" tIns="45720" rIns="91440" bIns="45720" anchor="t">
            <a:spAutoFit/>
          </a:bodyPr>
          <a:lstStyle/>
          <a:p>
            <a:r>
              <a:rPr lang="en-US" sz="2000" dirty="0">
                <a:latin typeface="Franklin Gothic Medium" panose="020B0603020102020204" pitchFamily="34" charset="0"/>
                <a:cs typeface="Calibri"/>
              </a:rPr>
              <a:t>YES for Complete</a:t>
            </a:r>
          </a:p>
          <a:p>
            <a:r>
              <a:rPr lang="en-US" sz="2000" dirty="0">
                <a:latin typeface="Franklin Gothic Medium" panose="020B0603020102020204" pitchFamily="34" charset="0"/>
                <a:cs typeface="Calibri"/>
              </a:rPr>
              <a:t>Paste Address</a:t>
            </a:r>
            <a:endParaRPr lang="en-US" sz="2000" dirty="0">
              <a:ln w="9525">
                <a:solidFill>
                  <a:prstClr val="white"/>
                </a:solidFill>
                <a:prstDash val="solid"/>
              </a:ln>
              <a:effectLst>
                <a:outerShdw blurRad="12700" dist="38100" dir="2700000" algn="tl" rotWithShape="0">
                  <a:prstClr val="white">
                    <a:lumMod val="50000"/>
                  </a:prstClr>
                </a:outerShdw>
              </a:effectLst>
              <a:latin typeface="Franklin Gothic Medium" panose="020B0603020102020204" pitchFamily="34" charset="0"/>
              <a:cs typeface="Calibri"/>
            </a:endParaRPr>
          </a:p>
        </p:txBody>
      </p:sp>
      <p:sp>
        <p:nvSpPr>
          <p:cNvPr id="15" name="Rectangle 14">
            <a:extLst>
              <a:ext uri="{FF2B5EF4-FFF2-40B4-BE49-F238E27FC236}">
                <a16:creationId xmlns:a16="http://schemas.microsoft.com/office/drawing/2014/main" id="{08BE1484-3885-0E6E-84DB-BF789D50B2D5}"/>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76B6BD8-2EAD-D793-6122-7B6F8D892739}"/>
              </a:ext>
            </a:extLst>
          </p:cNvPr>
          <p:cNvGrpSpPr>
            <a:grpSpLocks noChangeAspect="1"/>
          </p:cNvGrpSpPr>
          <p:nvPr/>
        </p:nvGrpSpPr>
        <p:grpSpPr>
          <a:xfrm>
            <a:off x="9899214" y="6119012"/>
            <a:ext cx="2084947" cy="457200"/>
            <a:chOff x="4766776" y="6262420"/>
            <a:chExt cx="2414265" cy="527049"/>
          </a:xfrm>
        </p:grpSpPr>
        <p:pic>
          <p:nvPicPr>
            <p:cNvPr id="17" name="Picture 16">
              <a:extLst>
                <a:ext uri="{FF2B5EF4-FFF2-40B4-BE49-F238E27FC236}">
                  <a16:creationId xmlns:a16="http://schemas.microsoft.com/office/drawing/2014/main" id="{E73D27EF-1062-3C8D-CC58-5F4635162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8" name="Group 17">
              <a:extLst>
                <a:ext uri="{FF2B5EF4-FFF2-40B4-BE49-F238E27FC236}">
                  <a16:creationId xmlns:a16="http://schemas.microsoft.com/office/drawing/2014/main" id="{DB53D6FA-898B-682F-8A0E-A69B2284A0A9}"/>
                </a:ext>
              </a:extLst>
            </p:cNvPr>
            <p:cNvGrpSpPr/>
            <p:nvPr/>
          </p:nvGrpSpPr>
          <p:grpSpPr>
            <a:xfrm>
              <a:off x="6694938" y="6295182"/>
              <a:ext cx="486103" cy="480540"/>
              <a:chOff x="5869964" y="6290830"/>
              <a:chExt cx="506776" cy="500976"/>
            </a:xfrm>
          </p:grpSpPr>
          <p:sp>
            <p:nvSpPr>
              <p:cNvPr id="20" name="Oval 19">
                <a:extLst>
                  <a:ext uri="{FF2B5EF4-FFF2-40B4-BE49-F238E27FC236}">
                    <a16:creationId xmlns:a16="http://schemas.microsoft.com/office/drawing/2014/main" id="{7615CD98-78E2-2120-81E6-133901857D9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1" name="Picture 20">
                <a:extLst>
                  <a:ext uri="{FF2B5EF4-FFF2-40B4-BE49-F238E27FC236}">
                    <a16:creationId xmlns:a16="http://schemas.microsoft.com/office/drawing/2014/main" id="{625348CC-83C4-3C5C-F2AC-9C132D004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9" name="Straight Connector 18">
              <a:extLst>
                <a:ext uri="{FF2B5EF4-FFF2-40B4-BE49-F238E27FC236}">
                  <a16:creationId xmlns:a16="http://schemas.microsoft.com/office/drawing/2014/main" id="{1748BC1C-5EA5-0A0E-F3EE-4C53DB7BCD9F}"/>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751C4B56-71CD-007D-3528-B65CCF71F1A0}"/>
              </a:ext>
            </a:extLst>
          </p:cNvPr>
          <p:cNvSpPr/>
          <p:nvPr/>
        </p:nvSpPr>
        <p:spPr>
          <a:xfrm>
            <a:off x="9744636" y="4573175"/>
            <a:ext cx="535724" cy="923330"/>
          </a:xfrm>
          <a:prstGeom prst="rect">
            <a:avLst/>
          </a:prstGeom>
          <a:noFill/>
        </p:spPr>
        <p:txBody>
          <a:bodyPr wrap="none" lIns="91440" tIns="45720" rIns="91440" bIns="45720" anchor="t">
            <a:spAutoFit/>
          </a:bodyPr>
          <a:lstStyle/>
          <a:p>
            <a:pPr algn="ctr"/>
            <a:r>
              <a:rPr lang="en-US" sz="5400">
                <a:ln w="9525">
                  <a:solidFill>
                    <a:prstClr val="white"/>
                  </a:solidFill>
                  <a:prstDash val="solid"/>
                </a:ln>
                <a:effectLst>
                  <a:outerShdw blurRad="12700" dist="38100" dir="2700000" algn="tl" rotWithShape="0">
                    <a:prstClr val="white">
                      <a:lumMod val="50000"/>
                    </a:prstClr>
                  </a:outerShdw>
                </a:effectLst>
                <a:cs typeface="Calibri"/>
              </a:rPr>
              <a:t>4</a:t>
            </a:r>
          </a:p>
        </p:txBody>
      </p:sp>
    </p:spTree>
    <p:extLst>
      <p:ext uri="{BB962C8B-B14F-4D97-AF65-F5344CB8AC3E}">
        <p14:creationId xmlns:p14="http://schemas.microsoft.com/office/powerpoint/2010/main" val="348830186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CF8D7-68E5-6919-04D8-FA26BA4E4836}"/>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69369-DBB1-4A19-AF5B-88F5F624411D}"/>
              </a:ext>
            </a:extLst>
          </p:cNvPr>
          <p:cNvSpPr>
            <a:spLocks noGrp="1"/>
          </p:cNvSpPr>
          <p:nvPr>
            <p:ph type="title"/>
          </p:nvPr>
        </p:nvSpPr>
        <p:spPr>
          <a:xfrm>
            <a:off x="996906" y="4333177"/>
            <a:ext cx="8119872" cy="1107996"/>
          </a:xfrm>
        </p:spPr>
        <p:txBody>
          <a:bodyPr/>
          <a:lstStyle/>
          <a:p>
            <a:r>
              <a:rPr lang="en-US" sz="2400"/>
              <a:t>HOW TO PASTE INTO COMMENT FIELD</a:t>
            </a:r>
            <a:br>
              <a:rPr lang="en-US" sz="2400"/>
            </a:br>
            <a:r>
              <a:rPr lang="en-US" sz="2400"/>
              <a:t>    -RIGHT CLICK &amp; PASTE IN ATTRIBUTE FIELD</a:t>
            </a:r>
            <a:br>
              <a:rPr lang="en-US" sz="2400"/>
            </a:br>
            <a:r>
              <a:rPr lang="en-US" sz="2400"/>
              <a:t>    -LEFT CLICK &amp; CLICK CTRL BUTTON &amp; V TO PASTE</a:t>
            </a:r>
          </a:p>
        </p:txBody>
      </p:sp>
      <p:pic>
        <p:nvPicPr>
          <p:cNvPr id="5" name="Content Placeholder 4" descr="Graphical user interface, map&#10;&#10;Description automatically generated">
            <a:extLst>
              <a:ext uri="{FF2B5EF4-FFF2-40B4-BE49-F238E27FC236}">
                <a16:creationId xmlns:a16="http://schemas.microsoft.com/office/drawing/2014/main" id="{713F5FC7-6A7C-47E0-8FF3-11A87F756099}"/>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203705" y="1297382"/>
            <a:ext cx="9565519" cy="5264037"/>
          </a:xfrm>
        </p:spPr>
      </p:pic>
      <p:sp>
        <p:nvSpPr>
          <p:cNvPr id="6" name="Arrow: Down 5">
            <a:extLst>
              <a:ext uri="{FF2B5EF4-FFF2-40B4-BE49-F238E27FC236}">
                <a16:creationId xmlns:a16="http://schemas.microsoft.com/office/drawing/2014/main" id="{7324F018-E7F1-4C4D-97FE-D41A732B4D70}"/>
              </a:ext>
            </a:extLst>
          </p:cNvPr>
          <p:cNvSpPr/>
          <p:nvPr/>
        </p:nvSpPr>
        <p:spPr bwMode="auto">
          <a:xfrm rot="5070019">
            <a:off x="9509959" y="5481450"/>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7" name="Arrow: Down 6">
            <a:extLst>
              <a:ext uri="{FF2B5EF4-FFF2-40B4-BE49-F238E27FC236}">
                <a16:creationId xmlns:a16="http://schemas.microsoft.com/office/drawing/2014/main" id="{C989C140-A5C9-4200-89B2-B55BF0828511}"/>
              </a:ext>
            </a:extLst>
          </p:cNvPr>
          <p:cNvSpPr/>
          <p:nvPr/>
        </p:nvSpPr>
        <p:spPr bwMode="auto">
          <a:xfrm rot="19116066">
            <a:off x="7815424" y="4318445"/>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5DD44133-6B3B-4C26-89B9-68A42AD34C1D}"/>
              </a:ext>
            </a:extLst>
          </p:cNvPr>
          <p:cNvSpPr/>
          <p:nvPr/>
        </p:nvSpPr>
        <p:spPr>
          <a:xfrm>
            <a:off x="9777389" y="5198204"/>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
        <p:nvSpPr>
          <p:cNvPr id="9" name="Rectangle 8">
            <a:extLst>
              <a:ext uri="{FF2B5EF4-FFF2-40B4-BE49-F238E27FC236}">
                <a16:creationId xmlns:a16="http://schemas.microsoft.com/office/drawing/2014/main" id="{0581CA8D-630E-4D81-8014-0728A7832D11}"/>
              </a:ext>
            </a:extLst>
          </p:cNvPr>
          <p:cNvSpPr/>
          <p:nvPr/>
        </p:nvSpPr>
        <p:spPr>
          <a:xfrm>
            <a:off x="7685498" y="3637889"/>
            <a:ext cx="569388"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10" name="TextBox 9">
            <a:extLst>
              <a:ext uri="{FF2B5EF4-FFF2-40B4-BE49-F238E27FC236}">
                <a16:creationId xmlns:a16="http://schemas.microsoft.com/office/drawing/2014/main" id="{2737A458-12BC-4EAB-8077-68FFC639A05D}"/>
              </a:ext>
            </a:extLst>
          </p:cNvPr>
          <p:cNvSpPr txBox="1"/>
          <p:nvPr/>
        </p:nvSpPr>
        <p:spPr>
          <a:xfrm>
            <a:off x="-4" y="203198"/>
            <a:ext cx="12192000" cy="1092607"/>
          </a:xfrm>
          <a:prstGeom prst="rect">
            <a:avLst/>
          </a:prstGeom>
          <a:noFill/>
          <a:effectLst/>
        </p:spPr>
        <p:txBody>
          <a:bodyPr wrap="square" lIns="91440" tIns="45720" rIns="91440" bIns="45720" anchor="t">
            <a:spAutoFit/>
          </a:bodyPr>
          <a:lstStyle/>
          <a:p>
            <a:pPr algn="ctr"/>
            <a:r>
              <a:rPr lang="en-US" sz="29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 HOW TO PASTE INTO COMMENT FIELD</a:t>
            </a:r>
            <a:endParaRPr lang="en-US" sz="2900"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a:p>
            <a:pPr algn="ctr"/>
            <a:r>
              <a:rPr lang="en-US"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     -RIGHT CLICK &amp; PASTE IN ATTRIBUTE FIELD</a:t>
            </a:r>
            <a:endParaRPr lang="en-US"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a:p>
            <a:pPr algn="ctr"/>
            <a:r>
              <a:rPr lang="en-US"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     -LEFT CLICK IN FIELD, HOLD CTRL &amp; V BUTTONS TO PASTE</a:t>
            </a:r>
            <a:endParaRPr lang="en-US"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p:txBody>
      </p:sp>
      <p:sp>
        <p:nvSpPr>
          <p:cNvPr id="12" name="Rectangle 11">
            <a:extLst>
              <a:ext uri="{FF2B5EF4-FFF2-40B4-BE49-F238E27FC236}">
                <a16:creationId xmlns:a16="http://schemas.microsoft.com/office/drawing/2014/main" id="{D7DD737D-A4B4-D2BF-8CAB-F12240977A3A}"/>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6199A2-4205-8132-1BB0-D6588D7AA358}"/>
              </a:ext>
            </a:extLst>
          </p:cNvPr>
          <p:cNvGrpSpPr>
            <a:grpSpLocks noChangeAspect="1"/>
          </p:cNvGrpSpPr>
          <p:nvPr/>
        </p:nvGrpSpPr>
        <p:grpSpPr>
          <a:xfrm>
            <a:off x="9899214" y="6119012"/>
            <a:ext cx="2084947" cy="457200"/>
            <a:chOff x="4766776" y="6262420"/>
            <a:chExt cx="2414265" cy="527049"/>
          </a:xfrm>
        </p:grpSpPr>
        <p:pic>
          <p:nvPicPr>
            <p:cNvPr id="14" name="Picture 13">
              <a:extLst>
                <a:ext uri="{FF2B5EF4-FFF2-40B4-BE49-F238E27FC236}">
                  <a16:creationId xmlns:a16="http://schemas.microsoft.com/office/drawing/2014/main" id="{DB5D7433-B279-46DC-E3CC-97C23D853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a:extLst>
                <a:ext uri="{FF2B5EF4-FFF2-40B4-BE49-F238E27FC236}">
                  <a16:creationId xmlns:a16="http://schemas.microsoft.com/office/drawing/2014/main" id="{23FAC65A-47C0-31D7-AF7D-B3AF8CB344DD}"/>
                </a:ext>
              </a:extLst>
            </p:cNvPr>
            <p:cNvGrpSpPr/>
            <p:nvPr/>
          </p:nvGrpSpPr>
          <p:grpSpPr>
            <a:xfrm>
              <a:off x="6694938" y="6295182"/>
              <a:ext cx="486103" cy="480540"/>
              <a:chOff x="5869964" y="6290830"/>
              <a:chExt cx="506776" cy="500976"/>
            </a:xfrm>
          </p:grpSpPr>
          <p:sp>
            <p:nvSpPr>
              <p:cNvPr id="17" name="Oval 16">
                <a:extLst>
                  <a:ext uri="{FF2B5EF4-FFF2-40B4-BE49-F238E27FC236}">
                    <a16:creationId xmlns:a16="http://schemas.microsoft.com/office/drawing/2014/main" id="{5F402BC2-B90F-3594-A73B-E3F9BA11C7E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8" name="Picture 17">
                <a:extLst>
                  <a:ext uri="{FF2B5EF4-FFF2-40B4-BE49-F238E27FC236}">
                    <a16:creationId xmlns:a16="http://schemas.microsoft.com/office/drawing/2014/main" id="{6DDED434-32E1-047D-F58E-8FC0C2626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a:extLst>
                <a:ext uri="{FF2B5EF4-FFF2-40B4-BE49-F238E27FC236}">
                  <a16:creationId xmlns:a16="http://schemas.microsoft.com/office/drawing/2014/main" id="{01B81C49-C1F1-F1E1-3F0D-3AEF21F6C6A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9709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4511EC-A078-97A8-5153-59B3C0616F92}"/>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4A6553E0-B5E0-47FB-BA91-65648974D421}"/>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198966" y="1328606"/>
            <a:ext cx="9603651" cy="5248277"/>
          </a:xfrm>
        </p:spPr>
      </p:pic>
      <p:sp>
        <p:nvSpPr>
          <p:cNvPr id="7" name="Arrow: Down 6">
            <a:extLst>
              <a:ext uri="{FF2B5EF4-FFF2-40B4-BE49-F238E27FC236}">
                <a16:creationId xmlns:a16="http://schemas.microsoft.com/office/drawing/2014/main" id="{6FF982B3-A9DD-42E4-A2BC-DE3273B37A9C}"/>
              </a:ext>
            </a:extLst>
          </p:cNvPr>
          <p:cNvSpPr/>
          <p:nvPr/>
        </p:nvSpPr>
        <p:spPr bwMode="auto">
          <a:xfrm rot="3480000">
            <a:off x="3693118" y="3969588"/>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TextBox 5">
            <a:extLst>
              <a:ext uri="{FF2B5EF4-FFF2-40B4-BE49-F238E27FC236}">
                <a16:creationId xmlns:a16="http://schemas.microsoft.com/office/drawing/2014/main" id="{63140059-C8CD-4F3D-911C-F1F7EF33FDCC}"/>
              </a:ext>
            </a:extLst>
          </p:cNvPr>
          <p:cNvSpPr txBox="1"/>
          <p:nvPr/>
        </p:nvSpPr>
        <p:spPr>
          <a:xfrm>
            <a:off x="0" y="203198"/>
            <a:ext cx="12192000" cy="984885"/>
          </a:xfrm>
          <a:prstGeom prst="rect">
            <a:avLst/>
          </a:prstGeom>
          <a:noFill/>
          <a:effectLst/>
        </p:spPr>
        <p:txBody>
          <a:bodyPr wrap="square" lIns="91440" tIns="45720" rIns="91440" bIns="45720" anchor="t">
            <a:spAutoFit/>
          </a:bodyPr>
          <a:lstStyle/>
          <a:p>
            <a:pPr algn="ctr"/>
            <a:r>
              <a:rPr lang="en-US" sz="29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WHEN COMPLETE, THE SKETCH OUTLINE WILL TURN BLACK FROM RED AND THE ADDRESS WILL BE DISPLAYED ON STRUCTURE POLYGONS</a:t>
            </a:r>
          </a:p>
        </p:txBody>
      </p:sp>
      <p:sp>
        <p:nvSpPr>
          <p:cNvPr id="8" name="Rectangle 7">
            <a:extLst>
              <a:ext uri="{FF2B5EF4-FFF2-40B4-BE49-F238E27FC236}">
                <a16:creationId xmlns:a16="http://schemas.microsoft.com/office/drawing/2014/main" id="{EFCB74F6-D990-182B-C9F0-247A110F3E71}"/>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9D5AF5E-B75C-9363-27E2-7240EBCEBEC9}"/>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6217C78B-593E-9E85-1DCE-AB7D7979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714D2766-7A4F-CABF-12AD-09966154C46B}"/>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85230E95-6A2F-E7B8-5CAE-2A91AD3205C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F716D20B-459A-1DF5-7E2B-A92FFCE76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481576A3-0699-FED2-5F75-5172D3F281B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303296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50B8D1-654D-1EEF-D7C5-BFEFD79740E1}"/>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D3A8003B-9C5C-4EDB-9179-D6380AE63900}"/>
              </a:ext>
            </a:extLst>
          </p:cNvPr>
          <p:cNvPicPr>
            <a:picLocks noGrp="1" noChangeAspect="1"/>
          </p:cNvPicPr>
          <p:nvPr>
            <p:ph sz="quarter" idx="18"/>
          </p:nvPr>
        </p:nvPicPr>
        <p:blipFill>
          <a:blip r:embed="rId2" cstate="print">
            <a:extLst>
              <a:ext uri="{28A0092B-C50C-407E-A947-70E740481C1C}">
                <a14:useLocalDpi xmlns:a14="http://schemas.microsoft.com/office/drawing/2010/main" val="0"/>
              </a:ext>
            </a:extLst>
          </a:blip>
          <a:stretch>
            <a:fillRect/>
          </a:stretch>
        </p:blipFill>
        <p:spPr>
          <a:xfrm>
            <a:off x="6375815" y="3723724"/>
            <a:ext cx="3305978" cy="2679961"/>
          </a:xfrm>
        </p:spPr>
      </p:pic>
      <p:pic>
        <p:nvPicPr>
          <p:cNvPr id="7" name="Picture 6" descr="A map of a city&#10;&#10;Description automatically generated with low confidence">
            <a:extLst>
              <a:ext uri="{FF2B5EF4-FFF2-40B4-BE49-F238E27FC236}">
                <a16:creationId xmlns:a16="http://schemas.microsoft.com/office/drawing/2014/main" id="{08165CEE-0B36-479B-99E5-3C8402ECD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160" y="1447048"/>
            <a:ext cx="3068153" cy="2573290"/>
          </a:xfrm>
          <a:prstGeom prst="rect">
            <a:avLst/>
          </a:prstGeom>
        </p:spPr>
      </p:pic>
      <p:pic>
        <p:nvPicPr>
          <p:cNvPr id="9" name="Picture 8" descr="Map&#10;&#10;Description automatically generated">
            <a:extLst>
              <a:ext uri="{FF2B5EF4-FFF2-40B4-BE49-F238E27FC236}">
                <a16:creationId xmlns:a16="http://schemas.microsoft.com/office/drawing/2014/main" id="{6CA19747-35A6-4E26-8D6A-F0A2DA159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0295" y="4085109"/>
            <a:ext cx="2898970" cy="2564774"/>
          </a:xfrm>
          <a:prstGeom prst="rect">
            <a:avLst/>
          </a:prstGeom>
        </p:spPr>
      </p:pic>
      <p:pic>
        <p:nvPicPr>
          <p:cNvPr id="11" name="Picture 10" descr="A screenshot of a map&#10;&#10;Description automatically generated with medium confidence">
            <a:extLst>
              <a:ext uri="{FF2B5EF4-FFF2-40B4-BE49-F238E27FC236}">
                <a16:creationId xmlns:a16="http://schemas.microsoft.com/office/drawing/2014/main" id="{0974217E-436E-47A9-B499-A628B5FBF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521" y="1323003"/>
            <a:ext cx="3070721" cy="2292580"/>
          </a:xfrm>
          <a:prstGeom prst="rect">
            <a:avLst/>
          </a:prstGeom>
        </p:spPr>
      </p:pic>
      <p:pic>
        <p:nvPicPr>
          <p:cNvPr id="13" name="Picture 12" descr="Map&#10;&#10;Description automatically generated">
            <a:extLst>
              <a:ext uri="{FF2B5EF4-FFF2-40B4-BE49-F238E27FC236}">
                <a16:creationId xmlns:a16="http://schemas.microsoft.com/office/drawing/2014/main" id="{F3F2A5FF-70C1-42DB-928E-14FAC9FC87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8220" y="1323149"/>
            <a:ext cx="2511793" cy="2700964"/>
          </a:xfrm>
          <a:prstGeom prst="rect">
            <a:avLst/>
          </a:prstGeom>
        </p:spPr>
      </p:pic>
      <p:sp>
        <p:nvSpPr>
          <p:cNvPr id="10" name="TextBox 9">
            <a:extLst>
              <a:ext uri="{FF2B5EF4-FFF2-40B4-BE49-F238E27FC236}">
                <a16:creationId xmlns:a16="http://schemas.microsoft.com/office/drawing/2014/main" id="{D33386CB-277C-4E07-8DF3-020331BE89AE}"/>
              </a:ext>
            </a:extLst>
          </p:cNvPr>
          <p:cNvSpPr txBox="1"/>
          <p:nvPr/>
        </p:nvSpPr>
        <p:spPr>
          <a:xfrm>
            <a:off x="0" y="390405"/>
            <a:ext cx="12192000" cy="615553"/>
          </a:xfrm>
          <a:prstGeom prst="rect">
            <a:avLst/>
          </a:prstGeom>
          <a:noFill/>
          <a:effectLst/>
        </p:spPr>
        <p:txBody>
          <a:bodyPr wrap="square" lIns="91440" tIns="45720" rIns="91440" bIns="45720" anchor="t">
            <a:spAutoFit/>
          </a:bodyPr>
          <a:lstStyle/>
          <a:p>
            <a:pPr algn="ctr"/>
            <a:r>
              <a:rPr lang="en-US" sz="34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HOW AERIAL RESOLUTION CAN MAKE A DIFFERENCE</a:t>
            </a:r>
          </a:p>
        </p:txBody>
      </p:sp>
      <p:sp>
        <p:nvSpPr>
          <p:cNvPr id="6" name="Rectangle 5">
            <a:extLst>
              <a:ext uri="{FF2B5EF4-FFF2-40B4-BE49-F238E27FC236}">
                <a16:creationId xmlns:a16="http://schemas.microsoft.com/office/drawing/2014/main" id="{AE2507AC-A1E1-D24A-8CB7-4314572CF420}"/>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8A60FB0-EC0E-8C66-D195-5428B4CFB941}"/>
              </a:ext>
            </a:extLst>
          </p:cNvPr>
          <p:cNvGrpSpPr>
            <a:grpSpLocks noChangeAspect="1"/>
          </p:cNvGrpSpPr>
          <p:nvPr/>
        </p:nvGrpSpPr>
        <p:grpSpPr>
          <a:xfrm>
            <a:off x="9899214" y="6119012"/>
            <a:ext cx="2084947" cy="457200"/>
            <a:chOff x="4766776" y="6262420"/>
            <a:chExt cx="2414265" cy="527049"/>
          </a:xfrm>
        </p:grpSpPr>
        <p:pic>
          <p:nvPicPr>
            <p:cNvPr id="12" name="Picture 11">
              <a:extLst>
                <a:ext uri="{FF2B5EF4-FFF2-40B4-BE49-F238E27FC236}">
                  <a16:creationId xmlns:a16="http://schemas.microsoft.com/office/drawing/2014/main" id="{A8AE0107-18FB-2757-C44B-955B359F9A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4" name="Group 13">
              <a:extLst>
                <a:ext uri="{FF2B5EF4-FFF2-40B4-BE49-F238E27FC236}">
                  <a16:creationId xmlns:a16="http://schemas.microsoft.com/office/drawing/2014/main" id="{C02E8826-A863-4994-5051-075713CDF7BA}"/>
                </a:ext>
              </a:extLst>
            </p:cNvPr>
            <p:cNvGrpSpPr/>
            <p:nvPr/>
          </p:nvGrpSpPr>
          <p:grpSpPr>
            <a:xfrm>
              <a:off x="6694938" y="6295182"/>
              <a:ext cx="486103" cy="480540"/>
              <a:chOff x="5869964" y="6290830"/>
              <a:chExt cx="506776" cy="500976"/>
            </a:xfrm>
          </p:grpSpPr>
          <p:sp>
            <p:nvSpPr>
              <p:cNvPr id="16" name="Oval 15">
                <a:extLst>
                  <a:ext uri="{FF2B5EF4-FFF2-40B4-BE49-F238E27FC236}">
                    <a16:creationId xmlns:a16="http://schemas.microsoft.com/office/drawing/2014/main" id="{CCA95ADA-93B5-6A71-2989-95023DEE02B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7" name="Picture 16">
                <a:extLst>
                  <a:ext uri="{FF2B5EF4-FFF2-40B4-BE49-F238E27FC236}">
                    <a16:creationId xmlns:a16="http://schemas.microsoft.com/office/drawing/2014/main" id="{A87589C2-C454-0DDF-26B4-62F5AD43A6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5" name="Straight Connector 14">
              <a:extLst>
                <a:ext uri="{FF2B5EF4-FFF2-40B4-BE49-F238E27FC236}">
                  <a16:creationId xmlns:a16="http://schemas.microsoft.com/office/drawing/2014/main" id="{34D0004C-AE49-FB33-223A-28089CAD33DA}"/>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71312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BEB5EC0-AECD-4351-BF2B-C1F5423F4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615" y="1065476"/>
            <a:ext cx="7530770" cy="5568425"/>
          </a:xfrm>
          <a:prstGeom prst="rect">
            <a:avLst/>
          </a:prstGeom>
        </p:spPr>
      </p:pic>
      <p:sp>
        <p:nvSpPr>
          <p:cNvPr id="7" name="Rectangle 6">
            <a:extLst>
              <a:ext uri="{FF2B5EF4-FFF2-40B4-BE49-F238E27FC236}">
                <a16:creationId xmlns:a16="http://schemas.microsoft.com/office/drawing/2014/main" id="{381F2BBC-A377-40E9-CCF4-69C228D23412}"/>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A91DA8-36E2-4F84-9F50-54DCEB63D117}"/>
              </a:ext>
            </a:extLst>
          </p:cNvPr>
          <p:cNvSpPr txBox="1"/>
          <p:nvPr/>
        </p:nvSpPr>
        <p:spPr>
          <a:xfrm>
            <a:off x="0" y="205492"/>
            <a:ext cx="12191997" cy="954107"/>
          </a:xfrm>
          <a:prstGeom prst="rect">
            <a:avLst/>
          </a:prstGeom>
          <a:noFill/>
          <a:effectLst/>
        </p:spPr>
        <p:txBody>
          <a:bodyPr wrap="square" lIns="91440" tIns="45720" rIns="91440" bIns="45720" anchor="t">
            <a:spAutoFit/>
          </a:bodyPr>
          <a:lstStyle/>
          <a:p>
            <a:pPr algn="ctr"/>
            <a:r>
              <a:rPr lang="en-US" sz="28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SOME ERRORS ARE IN THE AERIALS, WATCH DAREN’S PRESENATION TO HELP KY FROM ABOVE FIND ERRORS IN 21 NEW COUNTIES</a:t>
            </a:r>
            <a:endParaRPr lang="en-US" sz="2800" dirty="0">
              <a:solidFill>
                <a:schemeClr val="bg1"/>
              </a:solidFill>
              <a:latin typeface="Franklin Gothic Medium"/>
            </a:endParaRPr>
          </a:p>
        </p:txBody>
      </p:sp>
      <p:sp>
        <p:nvSpPr>
          <p:cNvPr id="4" name="Arrow: Down 3">
            <a:extLst>
              <a:ext uri="{FF2B5EF4-FFF2-40B4-BE49-F238E27FC236}">
                <a16:creationId xmlns:a16="http://schemas.microsoft.com/office/drawing/2014/main" id="{9D32D46F-D81A-4283-A206-E683B298A4AE}"/>
              </a:ext>
            </a:extLst>
          </p:cNvPr>
          <p:cNvSpPr/>
          <p:nvPr/>
        </p:nvSpPr>
        <p:spPr bwMode="auto">
          <a:xfrm rot="6039191">
            <a:off x="8665405" y="3373671"/>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Arrow: Down 5">
            <a:extLst>
              <a:ext uri="{FF2B5EF4-FFF2-40B4-BE49-F238E27FC236}">
                <a16:creationId xmlns:a16="http://schemas.microsoft.com/office/drawing/2014/main" id="{6DF1CFD3-65C4-413B-8AC6-B4095C0969EC}"/>
              </a:ext>
            </a:extLst>
          </p:cNvPr>
          <p:cNvSpPr/>
          <p:nvPr/>
        </p:nvSpPr>
        <p:spPr bwMode="auto">
          <a:xfrm rot="17364075">
            <a:off x="5098490" y="186103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Rectangle 8">
            <a:extLst>
              <a:ext uri="{FF2B5EF4-FFF2-40B4-BE49-F238E27FC236}">
                <a16:creationId xmlns:a16="http://schemas.microsoft.com/office/drawing/2014/main" id="{7557E667-F40C-163F-A028-5C421B513347}"/>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D7E41B7-FACE-D2A2-9310-971772EDF2F7}"/>
              </a:ext>
            </a:extLst>
          </p:cNvPr>
          <p:cNvGrpSpPr>
            <a:grpSpLocks noChangeAspect="1"/>
          </p:cNvGrpSpPr>
          <p:nvPr/>
        </p:nvGrpSpPr>
        <p:grpSpPr>
          <a:xfrm>
            <a:off x="9899214" y="6119012"/>
            <a:ext cx="2084947" cy="457200"/>
            <a:chOff x="4766776" y="6262420"/>
            <a:chExt cx="2414265" cy="527049"/>
          </a:xfrm>
        </p:grpSpPr>
        <p:pic>
          <p:nvPicPr>
            <p:cNvPr id="11" name="Picture 10">
              <a:extLst>
                <a:ext uri="{FF2B5EF4-FFF2-40B4-BE49-F238E27FC236}">
                  <a16:creationId xmlns:a16="http://schemas.microsoft.com/office/drawing/2014/main" id="{216F6BD2-5137-748D-F045-AE985240A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C8D2F262-DEDA-9D70-B6B3-08A639614475}"/>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8654F5BB-5946-C32A-85F9-56CBDB211B4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59D4B494-2FC4-27F7-9834-E0818742B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24F0B228-2219-226E-70ED-8D9349BBF66E}"/>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54913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8C32C1-A69D-CD52-F04A-A12BD9CE7CA8}"/>
              </a:ext>
            </a:extLst>
          </p:cNvPr>
          <p:cNvSpPr/>
          <p:nvPr/>
        </p:nvSpPr>
        <p:spPr>
          <a:xfrm>
            <a:off x="0" y="195269"/>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E7041B59-52E8-4501-9320-34166284A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789" y="1300750"/>
            <a:ext cx="4160211" cy="3491285"/>
          </a:xfrm>
          <a:prstGeom prst="rect">
            <a:avLst/>
          </a:prstGeom>
        </p:spPr>
      </p:pic>
      <p:pic>
        <p:nvPicPr>
          <p:cNvPr id="7" name="Picture 6" descr="A map of a city&#10;&#10;Description automatically generated with low confidence">
            <a:extLst>
              <a:ext uri="{FF2B5EF4-FFF2-40B4-BE49-F238E27FC236}">
                <a16:creationId xmlns:a16="http://schemas.microsoft.com/office/drawing/2014/main" id="{20D8A378-35C3-4BC4-910D-C564B0D3E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168" y="1343779"/>
            <a:ext cx="3926547" cy="3446382"/>
          </a:xfrm>
          <a:prstGeom prst="rect">
            <a:avLst/>
          </a:prstGeom>
        </p:spPr>
      </p:pic>
      <p:sp>
        <p:nvSpPr>
          <p:cNvPr id="9" name="Rectangle 8">
            <a:extLst>
              <a:ext uri="{FF2B5EF4-FFF2-40B4-BE49-F238E27FC236}">
                <a16:creationId xmlns:a16="http://schemas.microsoft.com/office/drawing/2014/main" id="{7065AEFC-E73D-455C-8056-999E579F5E99}"/>
              </a:ext>
            </a:extLst>
          </p:cNvPr>
          <p:cNvSpPr/>
          <p:nvPr/>
        </p:nvSpPr>
        <p:spPr>
          <a:xfrm>
            <a:off x="11427351" y="1387184"/>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3</a:t>
            </a:r>
          </a:p>
        </p:txBody>
      </p:sp>
      <p:sp>
        <p:nvSpPr>
          <p:cNvPr id="10" name="Rectangle 9">
            <a:extLst>
              <a:ext uri="{FF2B5EF4-FFF2-40B4-BE49-F238E27FC236}">
                <a16:creationId xmlns:a16="http://schemas.microsoft.com/office/drawing/2014/main" id="{76DC0EBE-C8BB-4458-8828-AC2A9AB4CDB0}"/>
              </a:ext>
            </a:extLst>
          </p:cNvPr>
          <p:cNvSpPr/>
          <p:nvPr/>
        </p:nvSpPr>
        <p:spPr>
          <a:xfrm>
            <a:off x="7258576" y="1296940"/>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11" name="Rectangle 10">
            <a:extLst>
              <a:ext uri="{FF2B5EF4-FFF2-40B4-BE49-F238E27FC236}">
                <a16:creationId xmlns:a16="http://schemas.microsoft.com/office/drawing/2014/main" id="{16046347-AFA9-4F0E-A3E1-EA821CE93B00}"/>
              </a:ext>
            </a:extLst>
          </p:cNvPr>
          <p:cNvSpPr/>
          <p:nvPr/>
        </p:nvSpPr>
        <p:spPr>
          <a:xfrm>
            <a:off x="4273092" y="4910119"/>
            <a:ext cx="4134671" cy="1569660"/>
          </a:xfrm>
          <a:prstGeom prst="rect">
            <a:avLst/>
          </a:prstGeom>
          <a:noFill/>
        </p:spPr>
        <p:txBody>
          <a:bodyPr wrap="square" lIns="91440" tIns="45720" rIns="91440" bIns="45720">
            <a:spAutoFit/>
          </a:bodyPr>
          <a:lstStyle/>
          <a:p>
            <a:r>
              <a:rPr lang="en-US" sz="3200">
                <a:ln w="9525">
                  <a:solidFill>
                    <a:schemeClr val="bg1"/>
                  </a:solidFill>
                  <a:prstDash val="solid"/>
                </a:ln>
                <a:effectLst>
                  <a:outerShdw blurRad="12700" dist="38100" dir="2700000" algn="tl" rotWithShape="0">
                    <a:schemeClr val="bg1">
                      <a:lumMod val="50000"/>
                    </a:schemeClr>
                  </a:outerShdw>
                </a:effectLst>
              </a:rPr>
              <a:t>1 - 2 FT PIXELS</a:t>
            </a:r>
          </a:p>
          <a:p>
            <a:r>
              <a:rPr lang="en-US" sz="3200">
                <a:ln w="9525">
                  <a:solidFill>
                    <a:schemeClr val="bg1"/>
                  </a:solidFill>
                  <a:prstDash val="solid"/>
                </a:ln>
                <a:effectLst>
                  <a:outerShdw blurRad="12700" dist="38100" dir="2700000" algn="tl" rotWithShape="0">
                    <a:schemeClr val="bg1">
                      <a:lumMod val="50000"/>
                    </a:schemeClr>
                  </a:outerShdw>
                </a:effectLst>
              </a:rPr>
              <a:t>2 - 6 INCH PIXELS *</a:t>
            </a:r>
          </a:p>
          <a:p>
            <a:r>
              <a:rPr lang="en-US" sz="3200">
                <a:ln w="9525">
                  <a:solidFill>
                    <a:schemeClr val="bg1"/>
                  </a:solidFill>
                  <a:prstDash val="solid"/>
                </a:ln>
                <a:effectLst>
                  <a:outerShdw blurRad="12700" dist="38100" dir="2700000" algn="tl" rotWithShape="0">
                    <a:schemeClr val="bg1">
                      <a:lumMod val="50000"/>
                    </a:schemeClr>
                  </a:outerShdw>
                </a:effectLst>
              </a:rPr>
              <a:t>3 - 3 INCH PIXELS </a:t>
            </a:r>
          </a:p>
        </p:txBody>
      </p:sp>
      <p:sp>
        <p:nvSpPr>
          <p:cNvPr id="13" name="Rectangle 12">
            <a:extLst>
              <a:ext uri="{FF2B5EF4-FFF2-40B4-BE49-F238E27FC236}">
                <a16:creationId xmlns:a16="http://schemas.microsoft.com/office/drawing/2014/main" id="{CDEE6886-16BB-0906-3DB1-9EB3EA4FBBA3}"/>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38063FF-9AE7-AB01-DAE3-FB91204FC7DE}"/>
              </a:ext>
            </a:extLst>
          </p:cNvPr>
          <p:cNvGrpSpPr>
            <a:grpSpLocks noChangeAspect="1"/>
          </p:cNvGrpSpPr>
          <p:nvPr/>
        </p:nvGrpSpPr>
        <p:grpSpPr>
          <a:xfrm>
            <a:off x="9899214" y="6119012"/>
            <a:ext cx="2084947" cy="457200"/>
            <a:chOff x="4766776" y="6262420"/>
            <a:chExt cx="2414265" cy="527049"/>
          </a:xfrm>
        </p:grpSpPr>
        <p:pic>
          <p:nvPicPr>
            <p:cNvPr id="15" name="Picture 14">
              <a:extLst>
                <a:ext uri="{FF2B5EF4-FFF2-40B4-BE49-F238E27FC236}">
                  <a16:creationId xmlns:a16="http://schemas.microsoft.com/office/drawing/2014/main" id="{0270BCEC-E1CD-7665-8B16-9CD133B34A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a:extLst>
                <a:ext uri="{FF2B5EF4-FFF2-40B4-BE49-F238E27FC236}">
                  <a16:creationId xmlns:a16="http://schemas.microsoft.com/office/drawing/2014/main" id="{C282795C-B524-B1B8-5D11-C9BBEEE23D6F}"/>
                </a:ext>
              </a:extLst>
            </p:cNvPr>
            <p:cNvGrpSpPr/>
            <p:nvPr/>
          </p:nvGrpSpPr>
          <p:grpSpPr>
            <a:xfrm>
              <a:off x="6694938" y="6295182"/>
              <a:ext cx="486103" cy="480540"/>
              <a:chOff x="5869964" y="6290830"/>
              <a:chExt cx="506776" cy="500976"/>
            </a:xfrm>
          </p:grpSpPr>
          <p:sp>
            <p:nvSpPr>
              <p:cNvPr id="18" name="Oval 17">
                <a:extLst>
                  <a:ext uri="{FF2B5EF4-FFF2-40B4-BE49-F238E27FC236}">
                    <a16:creationId xmlns:a16="http://schemas.microsoft.com/office/drawing/2014/main" id="{C8D5DA57-D24B-EEB2-74FF-74B7C7600D5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9" name="Picture 18">
                <a:extLst>
                  <a:ext uri="{FF2B5EF4-FFF2-40B4-BE49-F238E27FC236}">
                    <a16:creationId xmlns:a16="http://schemas.microsoft.com/office/drawing/2014/main" id="{3D98F84E-99F5-1457-EBF5-6ECF8E8179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a:extLst>
                <a:ext uri="{FF2B5EF4-FFF2-40B4-BE49-F238E27FC236}">
                  <a16:creationId xmlns:a16="http://schemas.microsoft.com/office/drawing/2014/main" id="{C3C89ACF-D055-9DBD-D35D-BA5ECEDF533E}"/>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3" name="Picture 2" descr="Map&#10;&#10;Description automatically generated">
            <a:extLst>
              <a:ext uri="{FF2B5EF4-FFF2-40B4-BE49-F238E27FC236}">
                <a16:creationId xmlns:a16="http://schemas.microsoft.com/office/drawing/2014/main" id="{3FD7600A-173E-499E-957D-CD29420209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53656"/>
            <a:ext cx="3857019" cy="3445365"/>
          </a:xfrm>
          <a:prstGeom prst="rect">
            <a:avLst/>
          </a:prstGeom>
        </p:spPr>
      </p:pic>
      <p:sp>
        <p:nvSpPr>
          <p:cNvPr id="12" name="Rectangle 11">
            <a:extLst>
              <a:ext uri="{FF2B5EF4-FFF2-40B4-BE49-F238E27FC236}">
                <a16:creationId xmlns:a16="http://schemas.microsoft.com/office/drawing/2014/main" id="{8A31D811-B972-4BA9-9B96-C50FF3A1BFCF}"/>
              </a:ext>
            </a:extLst>
          </p:cNvPr>
          <p:cNvSpPr/>
          <p:nvPr/>
        </p:nvSpPr>
        <p:spPr>
          <a:xfrm>
            <a:off x="-1" y="415632"/>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USE THE LATEST AERIAL TO GEOREFERENCE (FIT) SKETCHES IN GIS</a:t>
            </a:r>
          </a:p>
        </p:txBody>
      </p:sp>
      <p:sp>
        <p:nvSpPr>
          <p:cNvPr id="8" name="Rectangle 7">
            <a:extLst>
              <a:ext uri="{FF2B5EF4-FFF2-40B4-BE49-F238E27FC236}">
                <a16:creationId xmlns:a16="http://schemas.microsoft.com/office/drawing/2014/main" id="{25BBF3F6-B9BE-4895-BC21-C0BB143ECCED}"/>
              </a:ext>
            </a:extLst>
          </p:cNvPr>
          <p:cNvSpPr/>
          <p:nvPr/>
        </p:nvSpPr>
        <p:spPr>
          <a:xfrm>
            <a:off x="3201991" y="1354013"/>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Tree>
    <p:extLst>
      <p:ext uri="{BB962C8B-B14F-4D97-AF65-F5344CB8AC3E}">
        <p14:creationId xmlns:p14="http://schemas.microsoft.com/office/powerpoint/2010/main" val="25564065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CE7F5BB1-6ED9-4008-B484-8F4453CDA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159" y="1352008"/>
            <a:ext cx="3928841" cy="3790040"/>
          </a:xfrm>
          <a:prstGeom prst="rect">
            <a:avLst/>
          </a:prstGeom>
        </p:spPr>
      </p:pic>
      <p:pic>
        <p:nvPicPr>
          <p:cNvPr id="7" name="Picture 6" descr="Map&#10;&#10;Description automatically generated">
            <a:extLst>
              <a:ext uri="{FF2B5EF4-FFF2-40B4-BE49-F238E27FC236}">
                <a16:creationId xmlns:a16="http://schemas.microsoft.com/office/drawing/2014/main" id="{2A7953F9-7138-4120-9642-43BCA1AA8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565" y="1355872"/>
            <a:ext cx="4007457" cy="3781180"/>
          </a:xfrm>
          <a:prstGeom prst="rect">
            <a:avLst/>
          </a:prstGeom>
        </p:spPr>
      </p:pic>
      <p:pic>
        <p:nvPicPr>
          <p:cNvPr id="3" name="Picture 2" descr="Map&#10;&#10;Description automatically generated">
            <a:extLst>
              <a:ext uri="{FF2B5EF4-FFF2-40B4-BE49-F238E27FC236}">
                <a16:creationId xmlns:a16="http://schemas.microsoft.com/office/drawing/2014/main" id="{F1CE7479-CECF-4ABB-8D8B-2192ADB1B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16" y="1352008"/>
            <a:ext cx="3693912" cy="3790040"/>
          </a:xfrm>
          <a:prstGeom prst="rect">
            <a:avLst/>
          </a:prstGeom>
        </p:spPr>
      </p:pic>
      <p:sp>
        <p:nvSpPr>
          <p:cNvPr id="4" name="Rectangle 3">
            <a:extLst>
              <a:ext uri="{FF2B5EF4-FFF2-40B4-BE49-F238E27FC236}">
                <a16:creationId xmlns:a16="http://schemas.microsoft.com/office/drawing/2014/main" id="{AEB0D122-9255-3A89-4CE4-81E9EEAE567A}"/>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CE9F40-A81A-4972-9999-453F80905B9B}"/>
              </a:ext>
            </a:extLst>
          </p:cNvPr>
          <p:cNvSpPr/>
          <p:nvPr/>
        </p:nvSpPr>
        <p:spPr>
          <a:xfrm>
            <a:off x="377648" y="1217678"/>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
        <p:nvSpPr>
          <p:cNvPr id="9" name="Rectangle 8">
            <a:extLst>
              <a:ext uri="{FF2B5EF4-FFF2-40B4-BE49-F238E27FC236}">
                <a16:creationId xmlns:a16="http://schemas.microsoft.com/office/drawing/2014/main" id="{953F1CC6-CC3D-4E19-B379-3104ECDD7690}"/>
              </a:ext>
            </a:extLst>
          </p:cNvPr>
          <p:cNvSpPr/>
          <p:nvPr/>
        </p:nvSpPr>
        <p:spPr>
          <a:xfrm>
            <a:off x="4253440" y="1281482"/>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10" name="Rectangle 9">
            <a:extLst>
              <a:ext uri="{FF2B5EF4-FFF2-40B4-BE49-F238E27FC236}">
                <a16:creationId xmlns:a16="http://schemas.microsoft.com/office/drawing/2014/main" id="{D5F0963F-7FA4-4278-AA1D-ED3A1B4B032E}"/>
              </a:ext>
            </a:extLst>
          </p:cNvPr>
          <p:cNvSpPr/>
          <p:nvPr/>
        </p:nvSpPr>
        <p:spPr>
          <a:xfrm>
            <a:off x="8429066" y="1225021"/>
            <a:ext cx="569387" cy="923330"/>
          </a:xfrm>
          <a:prstGeom prst="rect">
            <a:avLst/>
          </a:prstGeom>
          <a:noFill/>
        </p:spPr>
        <p:txBody>
          <a:bodyPr wrap="non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3</a:t>
            </a:r>
          </a:p>
        </p:txBody>
      </p:sp>
      <p:sp>
        <p:nvSpPr>
          <p:cNvPr id="11" name="Rectangle 10">
            <a:extLst>
              <a:ext uri="{FF2B5EF4-FFF2-40B4-BE49-F238E27FC236}">
                <a16:creationId xmlns:a16="http://schemas.microsoft.com/office/drawing/2014/main" id="{4E9D20F7-D7C2-41B5-B6BA-3782A615CD45}"/>
              </a:ext>
            </a:extLst>
          </p:cNvPr>
          <p:cNvSpPr/>
          <p:nvPr/>
        </p:nvSpPr>
        <p:spPr>
          <a:xfrm>
            <a:off x="4140581" y="5164168"/>
            <a:ext cx="4033199" cy="1569660"/>
          </a:xfrm>
          <a:prstGeom prst="rect">
            <a:avLst/>
          </a:prstGeom>
          <a:noFill/>
        </p:spPr>
        <p:txBody>
          <a:bodyPr wrap="square" lIns="91440" tIns="45720" rIns="91440" bIns="45720">
            <a:spAutoFit/>
          </a:bodyPr>
          <a:lstStyle/>
          <a:p>
            <a:r>
              <a:rPr lang="en-US" sz="3200">
                <a:ln w="9525">
                  <a:solidFill>
                    <a:schemeClr val="bg1"/>
                  </a:solidFill>
                  <a:prstDash val="solid"/>
                </a:ln>
                <a:effectLst>
                  <a:outerShdw blurRad="12700" dist="38100" dir="2700000" algn="tl" rotWithShape="0">
                    <a:schemeClr val="bg1">
                      <a:lumMod val="50000"/>
                    </a:schemeClr>
                  </a:outerShdw>
                </a:effectLst>
              </a:rPr>
              <a:t>1 - 2 FT PIXELS</a:t>
            </a:r>
          </a:p>
          <a:p>
            <a:r>
              <a:rPr lang="en-US" sz="3200">
                <a:ln w="9525">
                  <a:solidFill>
                    <a:schemeClr val="bg1"/>
                  </a:solidFill>
                  <a:prstDash val="solid"/>
                </a:ln>
                <a:effectLst>
                  <a:outerShdw blurRad="12700" dist="38100" dir="2700000" algn="tl" rotWithShape="0">
                    <a:schemeClr val="bg1">
                      <a:lumMod val="50000"/>
                    </a:schemeClr>
                  </a:outerShdw>
                </a:effectLst>
              </a:rPr>
              <a:t>2 - 6 INCH PIXELS </a:t>
            </a:r>
          </a:p>
          <a:p>
            <a:r>
              <a:rPr lang="en-US" sz="3200">
                <a:ln w="9525">
                  <a:solidFill>
                    <a:schemeClr val="bg1"/>
                  </a:solidFill>
                  <a:prstDash val="solid"/>
                </a:ln>
                <a:effectLst>
                  <a:outerShdw blurRad="12700" dist="38100" dir="2700000" algn="tl" rotWithShape="0">
                    <a:schemeClr val="bg1">
                      <a:lumMod val="50000"/>
                    </a:schemeClr>
                  </a:outerShdw>
                </a:effectLst>
              </a:rPr>
              <a:t>3 - 3 INCH PIXELS </a:t>
            </a:r>
          </a:p>
        </p:txBody>
      </p:sp>
      <p:sp>
        <p:nvSpPr>
          <p:cNvPr id="13" name="TextBox 12">
            <a:extLst>
              <a:ext uri="{FF2B5EF4-FFF2-40B4-BE49-F238E27FC236}">
                <a16:creationId xmlns:a16="http://schemas.microsoft.com/office/drawing/2014/main" id="{748DFB39-2F2B-41EC-9974-122B030EE149}"/>
              </a:ext>
            </a:extLst>
          </p:cNvPr>
          <p:cNvSpPr txBox="1"/>
          <p:nvPr/>
        </p:nvSpPr>
        <p:spPr>
          <a:xfrm>
            <a:off x="0" y="410004"/>
            <a:ext cx="12192000" cy="584775"/>
          </a:xfrm>
          <a:prstGeom prst="rect">
            <a:avLst/>
          </a:prstGeom>
          <a:noFill/>
          <a:effectLst/>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USE THE LATEST AERIAL TO FIT (GEOREFERENCE) SKETCHES IN GIS</a:t>
            </a:r>
          </a:p>
        </p:txBody>
      </p:sp>
      <p:sp>
        <p:nvSpPr>
          <p:cNvPr id="12" name="Rectangle 11">
            <a:extLst>
              <a:ext uri="{FF2B5EF4-FFF2-40B4-BE49-F238E27FC236}">
                <a16:creationId xmlns:a16="http://schemas.microsoft.com/office/drawing/2014/main" id="{5ED6EF2D-8C7C-A26C-8E00-A8EC3482CA4E}"/>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DE5FC76-ADC0-54AE-D30B-B223A282CDBE}"/>
              </a:ext>
            </a:extLst>
          </p:cNvPr>
          <p:cNvGrpSpPr>
            <a:grpSpLocks noChangeAspect="1"/>
          </p:cNvGrpSpPr>
          <p:nvPr/>
        </p:nvGrpSpPr>
        <p:grpSpPr>
          <a:xfrm>
            <a:off x="9899214" y="6119012"/>
            <a:ext cx="2084947" cy="457200"/>
            <a:chOff x="4766776" y="6262420"/>
            <a:chExt cx="2414265" cy="527049"/>
          </a:xfrm>
        </p:grpSpPr>
        <p:pic>
          <p:nvPicPr>
            <p:cNvPr id="15" name="Picture 14">
              <a:extLst>
                <a:ext uri="{FF2B5EF4-FFF2-40B4-BE49-F238E27FC236}">
                  <a16:creationId xmlns:a16="http://schemas.microsoft.com/office/drawing/2014/main" id="{8552AC40-B231-3872-68B3-6493CF566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a:extLst>
                <a:ext uri="{FF2B5EF4-FFF2-40B4-BE49-F238E27FC236}">
                  <a16:creationId xmlns:a16="http://schemas.microsoft.com/office/drawing/2014/main" id="{C30A49A8-7D09-EE90-8668-DCA7B16B0F8C}"/>
                </a:ext>
              </a:extLst>
            </p:cNvPr>
            <p:cNvGrpSpPr/>
            <p:nvPr/>
          </p:nvGrpSpPr>
          <p:grpSpPr>
            <a:xfrm>
              <a:off x="6694938" y="6295182"/>
              <a:ext cx="486103" cy="480540"/>
              <a:chOff x="5869964" y="6290830"/>
              <a:chExt cx="506776" cy="500976"/>
            </a:xfrm>
          </p:grpSpPr>
          <p:sp>
            <p:nvSpPr>
              <p:cNvPr id="18" name="Oval 17">
                <a:extLst>
                  <a:ext uri="{FF2B5EF4-FFF2-40B4-BE49-F238E27FC236}">
                    <a16:creationId xmlns:a16="http://schemas.microsoft.com/office/drawing/2014/main" id="{597EA528-9615-2DE1-EC3E-6AC51533DFFB}"/>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9" name="Picture 18">
                <a:extLst>
                  <a:ext uri="{FF2B5EF4-FFF2-40B4-BE49-F238E27FC236}">
                    <a16:creationId xmlns:a16="http://schemas.microsoft.com/office/drawing/2014/main" id="{AAB860B6-6026-30A2-1FE5-91CF6CA777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a:extLst>
                <a:ext uri="{FF2B5EF4-FFF2-40B4-BE49-F238E27FC236}">
                  <a16:creationId xmlns:a16="http://schemas.microsoft.com/office/drawing/2014/main" id="{0906CB34-1E0E-5B96-B12D-BAF2969F4CC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1312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4FBEEA-5EE2-2007-A2EF-3F6C905677FF}"/>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AE7D13-FA28-4838-A966-206D02548309}"/>
              </a:ext>
            </a:extLst>
          </p:cNvPr>
          <p:cNvSpPr/>
          <p:nvPr/>
        </p:nvSpPr>
        <p:spPr>
          <a:xfrm>
            <a:off x="0" y="458156"/>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 HOW CONVERTING SKETCHES TO GIS HELPS FIX ERRORS</a:t>
            </a:r>
          </a:p>
        </p:txBody>
      </p:sp>
      <p:pic>
        <p:nvPicPr>
          <p:cNvPr id="4" name="Picture 3" descr="Map&#10;&#10;Description automatically generated">
            <a:extLst>
              <a:ext uri="{FF2B5EF4-FFF2-40B4-BE49-F238E27FC236}">
                <a16:creationId xmlns:a16="http://schemas.microsoft.com/office/drawing/2014/main" id="{CD3531A8-489D-4C59-9CBC-AE30E853FE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485" y="1340913"/>
            <a:ext cx="2641093" cy="2301518"/>
          </a:xfrm>
          <a:prstGeom prst="rect">
            <a:avLst/>
          </a:prstGeom>
        </p:spPr>
      </p:pic>
      <p:pic>
        <p:nvPicPr>
          <p:cNvPr id="6" name="Picture 5" descr="Map&#10;&#10;Description automatically generated">
            <a:extLst>
              <a:ext uri="{FF2B5EF4-FFF2-40B4-BE49-F238E27FC236}">
                <a16:creationId xmlns:a16="http://schemas.microsoft.com/office/drawing/2014/main" id="{9BFBC931-6EC2-4B22-BBB3-DD90E5E4E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387" y="1805529"/>
            <a:ext cx="2059302" cy="2065193"/>
          </a:xfrm>
          <a:prstGeom prst="rect">
            <a:avLst/>
          </a:prstGeom>
        </p:spPr>
      </p:pic>
      <p:pic>
        <p:nvPicPr>
          <p:cNvPr id="8" name="Picture 7" descr="Map&#10;&#10;Description automatically generated">
            <a:extLst>
              <a:ext uri="{FF2B5EF4-FFF2-40B4-BE49-F238E27FC236}">
                <a16:creationId xmlns:a16="http://schemas.microsoft.com/office/drawing/2014/main" id="{6F46907D-34B3-4FB3-8E46-05E90449C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50259"/>
            <a:ext cx="2735152" cy="2619877"/>
          </a:xfrm>
          <a:prstGeom prst="rect">
            <a:avLst/>
          </a:prstGeom>
        </p:spPr>
      </p:pic>
      <p:pic>
        <p:nvPicPr>
          <p:cNvPr id="10" name="Picture 9" descr="Map&#10;&#10;Description automatically generated">
            <a:extLst>
              <a:ext uri="{FF2B5EF4-FFF2-40B4-BE49-F238E27FC236}">
                <a16:creationId xmlns:a16="http://schemas.microsoft.com/office/drawing/2014/main" id="{DA40F681-C187-4542-8E6D-0971E1CC8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693" y="3711995"/>
            <a:ext cx="3496376" cy="2627490"/>
          </a:xfrm>
          <a:prstGeom prst="rect">
            <a:avLst/>
          </a:prstGeom>
        </p:spPr>
      </p:pic>
      <p:pic>
        <p:nvPicPr>
          <p:cNvPr id="12" name="Picture 11" descr="Map&#10;&#10;Description automatically generated">
            <a:extLst>
              <a:ext uri="{FF2B5EF4-FFF2-40B4-BE49-F238E27FC236}">
                <a16:creationId xmlns:a16="http://schemas.microsoft.com/office/drawing/2014/main" id="{78FD2FA4-FEED-45F2-A3D7-A8794D9A75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0814" y="3973533"/>
            <a:ext cx="3316723" cy="2534318"/>
          </a:xfrm>
          <a:prstGeom prst="rect">
            <a:avLst/>
          </a:prstGeom>
        </p:spPr>
      </p:pic>
      <p:pic>
        <p:nvPicPr>
          <p:cNvPr id="14" name="Picture 13">
            <a:extLst>
              <a:ext uri="{FF2B5EF4-FFF2-40B4-BE49-F238E27FC236}">
                <a16:creationId xmlns:a16="http://schemas.microsoft.com/office/drawing/2014/main" id="{E726E05C-7CC7-40FD-AC39-37D0A037C7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5345" y="3353126"/>
            <a:ext cx="3500695" cy="2615313"/>
          </a:xfrm>
          <a:prstGeom prst="rect">
            <a:avLst/>
          </a:prstGeom>
        </p:spPr>
      </p:pic>
      <p:sp>
        <p:nvSpPr>
          <p:cNvPr id="9" name="Rectangle 8">
            <a:extLst>
              <a:ext uri="{FF2B5EF4-FFF2-40B4-BE49-F238E27FC236}">
                <a16:creationId xmlns:a16="http://schemas.microsoft.com/office/drawing/2014/main" id="{82D51ADC-1BB1-FB1A-686A-50728F83DC48}"/>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02E7F76-5965-966A-3B73-82C2CFD24714}"/>
              </a:ext>
            </a:extLst>
          </p:cNvPr>
          <p:cNvGrpSpPr>
            <a:grpSpLocks noChangeAspect="1"/>
          </p:cNvGrpSpPr>
          <p:nvPr/>
        </p:nvGrpSpPr>
        <p:grpSpPr>
          <a:xfrm>
            <a:off x="9899214" y="6119012"/>
            <a:ext cx="2084947" cy="457200"/>
            <a:chOff x="4766776" y="6262420"/>
            <a:chExt cx="2414265" cy="527049"/>
          </a:xfrm>
        </p:grpSpPr>
        <p:pic>
          <p:nvPicPr>
            <p:cNvPr id="13" name="Picture 12">
              <a:extLst>
                <a:ext uri="{FF2B5EF4-FFF2-40B4-BE49-F238E27FC236}">
                  <a16:creationId xmlns:a16="http://schemas.microsoft.com/office/drawing/2014/main" id="{76162BAE-7FAE-DDB8-393A-E6549A4EC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a:extLst>
                <a:ext uri="{FF2B5EF4-FFF2-40B4-BE49-F238E27FC236}">
                  <a16:creationId xmlns:a16="http://schemas.microsoft.com/office/drawing/2014/main" id="{26F18371-3AE7-A866-ACE5-4FFBE92364F9}"/>
                </a:ext>
              </a:extLst>
            </p:cNvPr>
            <p:cNvGrpSpPr/>
            <p:nvPr/>
          </p:nvGrpSpPr>
          <p:grpSpPr>
            <a:xfrm>
              <a:off x="6694938" y="6295182"/>
              <a:ext cx="486103" cy="480540"/>
              <a:chOff x="5869964" y="6290830"/>
              <a:chExt cx="506776" cy="500976"/>
            </a:xfrm>
          </p:grpSpPr>
          <p:sp>
            <p:nvSpPr>
              <p:cNvPr id="17" name="Oval 16">
                <a:extLst>
                  <a:ext uri="{FF2B5EF4-FFF2-40B4-BE49-F238E27FC236}">
                    <a16:creationId xmlns:a16="http://schemas.microsoft.com/office/drawing/2014/main" id="{AFD209B1-D1BD-10D3-3347-C88229F6547A}"/>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8" name="Picture 17">
                <a:extLst>
                  <a:ext uri="{FF2B5EF4-FFF2-40B4-BE49-F238E27FC236}">
                    <a16:creationId xmlns:a16="http://schemas.microsoft.com/office/drawing/2014/main" id="{47901838-099E-20A2-B331-6028E61E44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a:extLst>
                <a:ext uri="{FF2B5EF4-FFF2-40B4-BE49-F238E27FC236}">
                  <a16:creationId xmlns:a16="http://schemas.microsoft.com/office/drawing/2014/main" id="{2E33D40B-6D01-CB2E-AACD-A1638710019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396668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AB7E9F-B58E-77CF-4521-EC0CA74924FF}"/>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D570AC35-2317-463F-B756-F35FA157C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238" y="1252441"/>
            <a:ext cx="5410144" cy="5479791"/>
          </a:xfrm>
          <a:prstGeom prst="rect">
            <a:avLst/>
          </a:prstGeom>
        </p:spPr>
      </p:pic>
      <p:sp>
        <p:nvSpPr>
          <p:cNvPr id="4" name="Rectangle 3">
            <a:extLst>
              <a:ext uri="{FF2B5EF4-FFF2-40B4-BE49-F238E27FC236}">
                <a16:creationId xmlns:a16="http://schemas.microsoft.com/office/drawing/2014/main" id="{932875BE-3E82-4D97-B33E-BD2F6700EF4E}"/>
              </a:ext>
            </a:extLst>
          </p:cNvPr>
          <p:cNvSpPr/>
          <p:nvPr/>
        </p:nvSpPr>
        <p:spPr>
          <a:xfrm>
            <a:off x="0" y="458156"/>
            <a:ext cx="12191999" cy="553998"/>
          </a:xfrm>
          <a:prstGeom prst="rect">
            <a:avLst/>
          </a:prstGeom>
          <a:noFill/>
        </p:spPr>
        <p:txBody>
          <a:bodyPr wrap="square" lIns="91440" tIns="45720" rIns="91440" bIns="45720" anchor="t">
            <a:spAutoFit/>
          </a:bodyPr>
          <a:lstStyle/>
          <a:p>
            <a:pPr algn="ctr"/>
            <a:r>
              <a:rPr lang="en-US" sz="30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MISMEASURED STRUCTURES CAN BE DISCOVERED &amp; CORRECTED</a:t>
            </a:r>
          </a:p>
        </p:txBody>
      </p:sp>
      <p:sp>
        <p:nvSpPr>
          <p:cNvPr id="5" name="Arrow: Down 4">
            <a:extLst>
              <a:ext uri="{FF2B5EF4-FFF2-40B4-BE49-F238E27FC236}">
                <a16:creationId xmlns:a16="http://schemas.microsoft.com/office/drawing/2014/main" id="{CF54A1E3-CF57-429B-84D0-D34456B9899D}"/>
              </a:ext>
            </a:extLst>
          </p:cNvPr>
          <p:cNvSpPr/>
          <p:nvPr/>
        </p:nvSpPr>
        <p:spPr bwMode="auto">
          <a:xfrm rot="5070019">
            <a:off x="7846683" y="2050174"/>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7226D85E-EC6D-AC62-A20D-E96756B2D6A1}"/>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573DE1E-2910-E651-E600-AF9BFF9087CD}"/>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FC681F2B-0623-AD9A-F671-B20C911BC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560F4257-D964-2788-AE6A-601265F8CF9E}"/>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1276E1DC-7D41-64C6-7809-B5B57103EE1E}"/>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36AFBA18-C023-FD4C-28E4-129821EE8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EFA898ED-05B7-F175-37D1-5C3E210746F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052318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77667" y="344320"/>
            <a:ext cx="10896599" cy="759585"/>
          </a:xfrm>
        </p:spPr>
        <p:txBody>
          <a:bodyPr>
            <a:normAutofit/>
          </a:bodyPr>
          <a:lstStyle/>
          <a:p>
            <a:r>
              <a:rPr lang="en-US" sz="4400">
                <a:solidFill>
                  <a:schemeClr val="bg1"/>
                </a:solidFill>
                <a:latin typeface="Franklin Gothic Demi" panose="020B0703020102020204" pitchFamily="34" charset="0"/>
              </a:rPr>
              <a:t>Presentation Overview</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691468" y="1460725"/>
            <a:ext cx="8818426" cy="4659994"/>
          </a:xfrm>
          <a:prstGeom prst="rect">
            <a:avLst/>
          </a:prstGeom>
        </p:spPr>
        <p:txBody>
          <a:bodyPr wrap="square" lIns="91440" tIns="45720" rIns="91440" bIns="45720" anchor="t">
            <a:spAutoFit/>
          </a:bodyPr>
          <a:lstStyle/>
          <a:p>
            <a:pPr algn="ctr">
              <a:lnSpc>
                <a:spcPct val="107000"/>
              </a:lnSpc>
            </a:pPr>
            <a:r>
              <a:rPr lang="en-US" sz="2200" b="1" dirty="0">
                <a:solidFill>
                  <a:schemeClr val="accent1">
                    <a:lumMod val="50000"/>
                  </a:schemeClr>
                </a:solidFill>
                <a:latin typeface="Franklin Gothic Medium"/>
                <a:ea typeface="Calibri" panose="020F0502020204030204" pitchFamily="34" charset="0"/>
                <a:cs typeface="Arial"/>
              </a:rPr>
              <a:t>DGI’s 3-inch Ortho &amp; Oblique </a:t>
            </a:r>
            <a:r>
              <a:rPr lang="en-US" sz="2200" b="1" dirty="0">
                <a:solidFill>
                  <a:schemeClr val="accent1">
                    <a:lumMod val="50000"/>
                  </a:schemeClr>
                </a:solidFill>
                <a:effectLst/>
                <a:latin typeface="Franklin Gothic Medium"/>
                <a:ea typeface="Calibri" panose="020F0502020204030204" pitchFamily="34" charset="0"/>
                <a:cs typeface="Arial"/>
              </a:rPr>
              <a:t>Aerial</a:t>
            </a:r>
            <a:r>
              <a:rPr lang="en-US" sz="2200" b="1" dirty="0">
                <a:solidFill>
                  <a:schemeClr val="accent1">
                    <a:lumMod val="50000"/>
                  </a:schemeClr>
                </a:solidFill>
                <a:latin typeface="Franklin Gothic Medium"/>
                <a:ea typeface="Calibri" panose="020F0502020204030204" pitchFamily="34" charset="0"/>
                <a:cs typeface="Arial"/>
              </a:rPr>
              <a:t> Project - Kentucky from Above</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 </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Converting Sketches into GIS</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 </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Geo-Reference / Rotate Sketches</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 </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Adding the Address to GIS Sketches</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 </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Add comments on sketches such as, aerial issues, wrong addresses, industrial/apartment complexes, missing structures, etc.</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 </a:t>
            </a:r>
            <a:br>
              <a:rPr lang="en-US" sz="2200" b="1" dirty="0">
                <a:latin typeface="Franklin Gothic Medium"/>
                <a:ea typeface="Calibri" panose="020F0502020204030204" pitchFamily="34" charset="0"/>
                <a:cs typeface="Arial"/>
              </a:rPr>
            </a:br>
            <a:r>
              <a:rPr lang="en-US" sz="2200" b="1" dirty="0">
                <a:solidFill>
                  <a:schemeClr val="accent1">
                    <a:lumMod val="50000"/>
                  </a:schemeClr>
                </a:solidFill>
                <a:latin typeface="Franklin Gothic Medium"/>
                <a:ea typeface="Calibri" panose="020F0502020204030204" pitchFamily="34" charset="0"/>
                <a:cs typeface="Arial"/>
              </a:rPr>
              <a:t>GIS Sketch conversion findings in Maricopa County, Arizona</a:t>
            </a:r>
            <a:endParaRPr lang="en-US" sz="2200" dirty="0">
              <a:solidFill>
                <a:schemeClr val="accent1">
                  <a:lumMod val="50000"/>
                </a:schemeClr>
              </a:solidFill>
              <a:latin typeface="Calibri" panose="020F0502020204030204"/>
              <a:cs typeface="Calibri"/>
            </a:endParaRPr>
          </a:p>
          <a:p>
            <a:pPr marL="285750" indent="-285750">
              <a:lnSpc>
                <a:spcPct val="107000"/>
              </a:lnSpc>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79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96A5C-3AC3-3AA9-06CC-8B7E1998C095}"/>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B0969E0A-4593-47C9-856D-FF1B6C9C9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559" y="1273916"/>
            <a:ext cx="5899405" cy="5441393"/>
          </a:xfrm>
          <a:prstGeom prst="rect">
            <a:avLst/>
          </a:prstGeom>
        </p:spPr>
      </p:pic>
      <p:sp>
        <p:nvSpPr>
          <p:cNvPr id="4" name="Rectangle 3">
            <a:extLst>
              <a:ext uri="{FF2B5EF4-FFF2-40B4-BE49-F238E27FC236}">
                <a16:creationId xmlns:a16="http://schemas.microsoft.com/office/drawing/2014/main" id="{0626BF6D-2BD1-402F-AA8C-ED7DFE4A8654}"/>
              </a:ext>
            </a:extLst>
          </p:cNvPr>
          <p:cNvSpPr/>
          <p:nvPr/>
        </p:nvSpPr>
        <p:spPr>
          <a:xfrm>
            <a:off x="3897313" y="403408"/>
            <a:ext cx="4604594" cy="646331"/>
          </a:xfrm>
          <a:prstGeom prst="rect">
            <a:avLst/>
          </a:prstGeom>
          <a:noFill/>
        </p:spPr>
        <p:txBody>
          <a:bodyPr wrap="none" lIns="91440" tIns="45720" rIns="91440" bIns="45720" anchor="t">
            <a:spAutoFit/>
          </a:bodyPr>
          <a:lstStyle/>
          <a:p>
            <a:pPr algn="ctr"/>
            <a:r>
              <a:rPr lang="en-US" sz="3600" dirty="0">
                <a:ln w="9525">
                  <a:solidFill>
                    <a:schemeClr val="bg1"/>
                  </a:solidFill>
                  <a:prstDash val="solid"/>
                </a:ln>
                <a:solidFill>
                  <a:schemeClr val="bg1"/>
                </a:solidFill>
                <a:effectLst>
                  <a:outerShdw blurRad="12700" dist="38100" dir="2700000" algn="tl" rotWithShape="0">
                    <a:schemeClr val="bg1">
                      <a:lumMod val="50000"/>
                    </a:schemeClr>
                  </a:outerShdw>
                </a:effectLst>
              </a:rPr>
              <a:t>BAD ANGLE ON SKETCH</a:t>
            </a:r>
          </a:p>
        </p:txBody>
      </p:sp>
      <p:sp>
        <p:nvSpPr>
          <p:cNvPr id="5" name="Arrow: Down 4">
            <a:extLst>
              <a:ext uri="{FF2B5EF4-FFF2-40B4-BE49-F238E27FC236}">
                <a16:creationId xmlns:a16="http://schemas.microsoft.com/office/drawing/2014/main" id="{20CB8244-5A4D-4E41-927D-B2538C43559E}"/>
              </a:ext>
            </a:extLst>
          </p:cNvPr>
          <p:cNvSpPr/>
          <p:nvPr/>
        </p:nvSpPr>
        <p:spPr bwMode="auto">
          <a:xfrm rot="7976259">
            <a:off x="5007809" y="5370525"/>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C29D58A7-27BD-7FEB-D47E-67AAFEF1E6E8}"/>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8018578-3429-40D5-2F36-24531FDA0AFC}"/>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5CAB6F00-DA29-31A1-8299-394B90940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E8B7D26E-005A-0697-D810-FF20BEE6E802}"/>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75D7D132-14D1-5CDF-C3C7-3768DC0E9C1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B3E4C498-F9BB-7EE1-0D63-F3FDBA55E8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64DDB6DF-B127-0CD8-7779-C5CD8CCB31A3}"/>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66793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58192F-4189-CE33-646F-2B59ED844F58}"/>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0AFE474A-7D50-4765-8C2D-583C9E55F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215" y="1314867"/>
            <a:ext cx="6990774" cy="5394677"/>
          </a:xfrm>
          <a:prstGeom prst="rect">
            <a:avLst/>
          </a:prstGeom>
        </p:spPr>
      </p:pic>
      <p:sp>
        <p:nvSpPr>
          <p:cNvPr id="4" name="Rectangle 3">
            <a:extLst>
              <a:ext uri="{FF2B5EF4-FFF2-40B4-BE49-F238E27FC236}">
                <a16:creationId xmlns:a16="http://schemas.microsoft.com/office/drawing/2014/main" id="{345A119B-8EE6-4DAB-B35D-CD51143B4594}"/>
              </a:ext>
            </a:extLst>
          </p:cNvPr>
          <p:cNvSpPr/>
          <p:nvPr/>
        </p:nvSpPr>
        <p:spPr>
          <a:xfrm>
            <a:off x="2441215" y="429305"/>
            <a:ext cx="7114820" cy="646331"/>
          </a:xfrm>
          <a:prstGeom prst="rect">
            <a:avLst/>
          </a:prstGeom>
          <a:noFill/>
        </p:spPr>
        <p:txBody>
          <a:bodyPr wrap="square" lIns="91440" tIns="45720" rIns="91440" bIns="45720" anchor="t">
            <a:spAutoFit/>
          </a:bodyPr>
          <a:lstStyle/>
          <a:p>
            <a:pPr algn="ctr"/>
            <a:r>
              <a:rPr lang="en-US" sz="3600" dirty="0">
                <a:ln w="9525">
                  <a:solidFill>
                    <a:schemeClr val="bg1"/>
                  </a:solidFill>
                  <a:prstDash val="solid"/>
                </a:ln>
                <a:solidFill>
                  <a:schemeClr val="bg1"/>
                </a:solidFill>
                <a:effectLst>
                  <a:outerShdw blurRad="12700" dist="38100" dir="2700000" algn="tl" rotWithShape="0">
                    <a:schemeClr val="bg1">
                      <a:lumMod val="50000"/>
                    </a:schemeClr>
                  </a:outerShdw>
                </a:effectLst>
              </a:rPr>
              <a:t>NEW PORCH ADDITION</a:t>
            </a:r>
          </a:p>
        </p:txBody>
      </p:sp>
      <p:sp>
        <p:nvSpPr>
          <p:cNvPr id="5" name="Arrow: Down 4">
            <a:extLst>
              <a:ext uri="{FF2B5EF4-FFF2-40B4-BE49-F238E27FC236}">
                <a16:creationId xmlns:a16="http://schemas.microsoft.com/office/drawing/2014/main" id="{52133F13-97EF-4617-951B-AD06CACC07C7}"/>
              </a:ext>
            </a:extLst>
          </p:cNvPr>
          <p:cNvSpPr/>
          <p:nvPr/>
        </p:nvSpPr>
        <p:spPr bwMode="auto">
          <a:xfrm rot="5070019">
            <a:off x="7214458" y="3954338"/>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5AA1E6FB-1400-CCBF-0C4E-870CD74E827D}"/>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5B558F9-6561-5103-E09E-B334284D89A4}"/>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20F5623D-D8F0-AE6C-DCEF-BF394146B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0FC1B0A6-7987-2F2A-96EA-8AE7E39797C7}"/>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12A75AFB-706F-4A65-98DD-F355385C605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5C764BA2-F985-809A-2E22-CEC66EF74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4B511AB5-406C-27EA-91C6-918DD9BF621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951695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25D7E5-99F8-D3C0-21E7-50F5C3CD478E}"/>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map&#10;&#10;Description automatically generated with medium confidence">
            <a:extLst>
              <a:ext uri="{FF2B5EF4-FFF2-40B4-BE49-F238E27FC236}">
                <a16:creationId xmlns:a16="http://schemas.microsoft.com/office/drawing/2014/main" id="{D41A5DE4-15CB-4DCC-BC02-451E73BFD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626" y="1329135"/>
            <a:ext cx="7112364" cy="5430564"/>
          </a:xfrm>
          <a:prstGeom prst="rect">
            <a:avLst/>
          </a:prstGeom>
        </p:spPr>
      </p:pic>
      <p:sp>
        <p:nvSpPr>
          <p:cNvPr id="4" name="Rectangle 3">
            <a:extLst>
              <a:ext uri="{FF2B5EF4-FFF2-40B4-BE49-F238E27FC236}">
                <a16:creationId xmlns:a16="http://schemas.microsoft.com/office/drawing/2014/main" id="{7C2C2D91-8085-4019-8CEE-A82ED5CA385F}"/>
              </a:ext>
            </a:extLst>
          </p:cNvPr>
          <p:cNvSpPr/>
          <p:nvPr/>
        </p:nvSpPr>
        <p:spPr>
          <a:xfrm>
            <a:off x="2485625" y="458155"/>
            <a:ext cx="7220750" cy="553998"/>
          </a:xfrm>
          <a:prstGeom prst="rect">
            <a:avLst/>
          </a:prstGeom>
          <a:noFill/>
        </p:spPr>
        <p:txBody>
          <a:bodyPr wrap="square" lIns="91440" tIns="45720" rIns="91440" bIns="45720" anchor="t">
            <a:spAutoFit/>
          </a:bodyPr>
          <a:lstStyle/>
          <a:p>
            <a:pPr algn="ctr"/>
            <a:r>
              <a:rPr lang="en-US" sz="3000" dirty="0">
                <a:ln w="9525">
                  <a:solidFill>
                    <a:schemeClr val="bg1"/>
                  </a:solidFill>
                  <a:prstDash val="solid"/>
                </a:ln>
                <a:solidFill>
                  <a:schemeClr val="bg1"/>
                </a:solidFill>
                <a:effectLst>
                  <a:outerShdw blurRad="12700" dist="38100" dir="2700000" algn="tl" rotWithShape="0">
                    <a:schemeClr val="bg1">
                      <a:lumMod val="50000"/>
                    </a:schemeClr>
                  </a:outerShdw>
                </a:effectLst>
              </a:rPr>
              <a:t>GARAGE EXPANDED &amp; NEW PATIO</a:t>
            </a:r>
          </a:p>
        </p:txBody>
      </p:sp>
      <p:sp>
        <p:nvSpPr>
          <p:cNvPr id="5" name="Arrow: Down 4">
            <a:extLst>
              <a:ext uri="{FF2B5EF4-FFF2-40B4-BE49-F238E27FC236}">
                <a16:creationId xmlns:a16="http://schemas.microsoft.com/office/drawing/2014/main" id="{CF97FD43-69F3-4298-86D7-48EB946C16B8}"/>
              </a:ext>
            </a:extLst>
          </p:cNvPr>
          <p:cNvSpPr/>
          <p:nvPr/>
        </p:nvSpPr>
        <p:spPr bwMode="auto">
          <a:xfrm rot="5070019">
            <a:off x="6745923" y="3772577"/>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Arrow: Down 5">
            <a:extLst>
              <a:ext uri="{FF2B5EF4-FFF2-40B4-BE49-F238E27FC236}">
                <a16:creationId xmlns:a16="http://schemas.microsoft.com/office/drawing/2014/main" id="{E1116CA9-C913-4B56-AD64-FAF92AFE6BF0}"/>
              </a:ext>
            </a:extLst>
          </p:cNvPr>
          <p:cNvSpPr/>
          <p:nvPr/>
        </p:nvSpPr>
        <p:spPr bwMode="auto">
          <a:xfrm rot="6967491">
            <a:off x="4078293" y="5225337"/>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Rectangle 8">
            <a:extLst>
              <a:ext uri="{FF2B5EF4-FFF2-40B4-BE49-F238E27FC236}">
                <a16:creationId xmlns:a16="http://schemas.microsoft.com/office/drawing/2014/main" id="{36F8A512-946E-669B-72BE-837137F6FE8D}"/>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F1FFDC2-7869-CF98-B4F7-EC0B7C5BB5C3}"/>
              </a:ext>
            </a:extLst>
          </p:cNvPr>
          <p:cNvGrpSpPr>
            <a:grpSpLocks noChangeAspect="1"/>
          </p:cNvGrpSpPr>
          <p:nvPr/>
        </p:nvGrpSpPr>
        <p:grpSpPr>
          <a:xfrm>
            <a:off x="9899214" y="6119012"/>
            <a:ext cx="2084947" cy="457200"/>
            <a:chOff x="4766776" y="6262420"/>
            <a:chExt cx="2414265" cy="527049"/>
          </a:xfrm>
        </p:grpSpPr>
        <p:pic>
          <p:nvPicPr>
            <p:cNvPr id="11" name="Picture 10">
              <a:extLst>
                <a:ext uri="{FF2B5EF4-FFF2-40B4-BE49-F238E27FC236}">
                  <a16:creationId xmlns:a16="http://schemas.microsoft.com/office/drawing/2014/main" id="{808330B9-9AF4-0298-8192-A7F558ED2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E5932154-AD2A-4F92-E917-931BD86BCEB8}"/>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6A3A7B2D-13AF-882B-B63A-803915305A7A}"/>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E6388EF5-1352-EB61-0D5F-96AEF6ADB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6C484F05-9116-B439-9D5B-EAA942D7B95C}"/>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484807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C39863-1B11-A3B5-EA77-8CB83935CBBC}"/>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electronics&#10;&#10;Description automatically generated">
            <a:extLst>
              <a:ext uri="{FF2B5EF4-FFF2-40B4-BE49-F238E27FC236}">
                <a16:creationId xmlns:a16="http://schemas.microsoft.com/office/drawing/2014/main" id="{E0B9387A-5F61-4315-902C-3145647D1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928" y="1284356"/>
            <a:ext cx="7620769" cy="5434802"/>
          </a:xfrm>
          <a:prstGeom prst="rect">
            <a:avLst/>
          </a:prstGeom>
        </p:spPr>
      </p:pic>
      <p:sp>
        <p:nvSpPr>
          <p:cNvPr id="4" name="Rectangle 3">
            <a:extLst>
              <a:ext uri="{FF2B5EF4-FFF2-40B4-BE49-F238E27FC236}">
                <a16:creationId xmlns:a16="http://schemas.microsoft.com/office/drawing/2014/main" id="{01DB7A03-BBA8-4E80-B35A-9390CF505504}"/>
              </a:ext>
            </a:extLst>
          </p:cNvPr>
          <p:cNvSpPr/>
          <p:nvPr/>
        </p:nvSpPr>
        <p:spPr>
          <a:xfrm>
            <a:off x="0" y="392740"/>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NEW OR MISSED DETACHED GARAGE&amp; NEW DECK</a:t>
            </a:r>
          </a:p>
        </p:txBody>
      </p:sp>
      <p:sp>
        <p:nvSpPr>
          <p:cNvPr id="5" name="Arrow: Down 4">
            <a:extLst>
              <a:ext uri="{FF2B5EF4-FFF2-40B4-BE49-F238E27FC236}">
                <a16:creationId xmlns:a16="http://schemas.microsoft.com/office/drawing/2014/main" id="{426E341B-3277-4B9D-BC63-FF65D8ADD1A4}"/>
              </a:ext>
            </a:extLst>
          </p:cNvPr>
          <p:cNvSpPr/>
          <p:nvPr/>
        </p:nvSpPr>
        <p:spPr bwMode="auto">
          <a:xfrm rot="15707288">
            <a:off x="5021866" y="2529441"/>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Arrow: Down 5">
            <a:extLst>
              <a:ext uri="{FF2B5EF4-FFF2-40B4-BE49-F238E27FC236}">
                <a16:creationId xmlns:a16="http://schemas.microsoft.com/office/drawing/2014/main" id="{D87D0C84-2DCF-489A-B98F-25D8B9F90088}"/>
              </a:ext>
            </a:extLst>
          </p:cNvPr>
          <p:cNvSpPr/>
          <p:nvPr/>
        </p:nvSpPr>
        <p:spPr bwMode="auto">
          <a:xfrm rot="21068966">
            <a:off x="3089069" y="253039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7" name="Arrow: Down 6">
            <a:extLst>
              <a:ext uri="{FF2B5EF4-FFF2-40B4-BE49-F238E27FC236}">
                <a16:creationId xmlns:a16="http://schemas.microsoft.com/office/drawing/2014/main" id="{E93B88EC-3939-4D8D-8C55-DD6C984544FB}"/>
              </a:ext>
            </a:extLst>
          </p:cNvPr>
          <p:cNvSpPr/>
          <p:nvPr/>
        </p:nvSpPr>
        <p:spPr bwMode="auto">
          <a:xfrm rot="15707288">
            <a:off x="4669513" y="521944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0" name="Rectangle 9">
            <a:extLst>
              <a:ext uri="{FF2B5EF4-FFF2-40B4-BE49-F238E27FC236}">
                <a16:creationId xmlns:a16="http://schemas.microsoft.com/office/drawing/2014/main" id="{C37B1524-866A-64F6-0A58-227ECA50BC70}"/>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B58809D-D602-9E5E-D38D-1FE3877F50FF}"/>
              </a:ext>
            </a:extLst>
          </p:cNvPr>
          <p:cNvGrpSpPr>
            <a:grpSpLocks noChangeAspect="1"/>
          </p:cNvGrpSpPr>
          <p:nvPr/>
        </p:nvGrpSpPr>
        <p:grpSpPr>
          <a:xfrm>
            <a:off x="9899214" y="6119012"/>
            <a:ext cx="2084947" cy="457200"/>
            <a:chOff x="4766776" y="6262420"/>
            <a:chExt cx="2414265" cy="527049"/>
          </a:xfrm>
        </p:grpSpPr>
        <p:pic>
          <p:nvPicPr>
            <p:cNvPr id="12" name="Picture 11">
              <a:extLst>
                <a:ext uri="{FF2B5EF4-FFF2-40B4-BE49-F238E27FC236}">
                  <a16:creationId xmlns:a16="http://schemas.microsoft.com/office/drawing/2014/main" id="{0BCD161C-159F-FF2B-7D5A-C828D46C8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3" name="Group 12">
              <a:extLst>
                <a:ext uri="{FF2B5EF4-FFF2-40B4-BE49-F238E27FC236}">
                  <a16:creationId xmlns:a16="http://schemas.microsoft.com/office/drawing/2014/main" id="{1C0DAF5E-9BB9-6384-1BFD-3411102460D9}"/>
                </a:ext>
              </a:extLst>
            </p:cNvPr>
            <p:cNvGrpSpPr/>
            <p:nvPr/>
          </p:nvGrpSpPr>
          <p:grpSpPr>
            <a:xfrm>
              <a:off x="6694938" y="6295182"/>
              <a:ext cx="486103" cy="480540"/>
              <a:chOff x="5869964" y="6290830"/>
              <a:chExt cx="506776" cy="500976"/>
            </a:xfrm>
          </p:grpSpPr>
          <p:sp>
            <p:nvSpPr>
              <p:cNvPr id="15" name="Oval 14">
                <a:extLst>
                  <a:ext uri="{FF2B5EF4-FFF2-40B4-BE49-F238E27FC236}">
                    <a16:creationId xmlns:a16="http://schemas.microsoft.com/office/drawing/2014/main" id="{D35C1F4E-B642-093B-498D-11D127890AE5}"/>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6" name="Picture 15">
                <a:extLst>
                  <a:ext uri="{FF2B5EF4-FFF2-40B4-BE49-F238E27FC236}">
                    <a16:creationId xmlns:a16="http://schemas.microsoft.com/office/drawing/2014/main" id="{4D36BAFC-52A5-5784-CA15-C7C1210F5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4" name="Straight Connector 13">
              <a:extLst>
                <a:ext uri="{FF2B5EF4-FFF2-40B4-BE49-F238E27FC236}">
                  <a16:creationId xmlns:a16="http://schemas.microsoft.com/office/drawing/2014/main" id="{2934A047-1E0D-F966-9017-0BD35EB134D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085658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845FC72-3653-44F8-A84F-05ACD967A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90" y="681875"/>
            <a:ext cx="6654033" cy="6034358"/>
          </a:xfrm>
          <a:prstGeom prst="rect">
            <a:avLst/>
          </a:prstGeom>
        </p:spPr>
      </p:pic>
      <p:sp>
        <p:nvSpPr>
          <p:cNvPr id="7" name="Rectangle 6">
            <a:extLst>
              <a:ext uri="{FF2B5EF4-FFF2-40B4-BE49-F238E27FC236}">
                <a16:creationId xmlns:a16="http://schemas.microsoft.com/office/drawing/2014/main" id="{41AFE081-91D5-658E-BF93-4A4C93F314D8}"/>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1542E-3AA7-40F9-92DD-966DCD9883DB}"/>
              </a:ext>
            </a:extLst>
          </p:cNvPr>
          <p:cNvSpPr txBox="1"/>
          <p:nvPr/>
        </p:nvSpPr>
        <p:spPr>
          <a:xfrm>
            <a:off x="7851453" y="1919737"/>
            <a:ext cx="4132708" cy="2831544"/>
          </a:xfrm>
          <a:prstGeom prst="rect">
            <a:avLst/>
          </a:prstGeom>
          <a:noFill/>
          <a:effectLst/>
        </p:spPr>
        <p:txBody>
          <a:bodyPr wrap="square" lIns="91440" tIns="45720" rIns="91440" bIns="45720" anchor="t">
            <a:spAutoFit/>
          </a:bodyPr>
          <a:lstStyle/>
          <a:p>
            <a:endParaRPr lang="en-US">
              <a:ln w="9525">
                <a:solidFill>
                  <a:schemeClr val="bg1"/>
                </a:solidFill>
                <a:prstDash val="solid"/>
              </a:ln>
              <a:effectLst>
                <a:outerShdw blurRad="12700" dist="38100" dir="2700000" algn="tl" rotWithShape="0">
                  <a:schemeClr val="bg1">
                    <a:lumMod val="50000"/>
                  </a:schemeClr>
                </a:outerShdw>
              </a:effectLst>
            </a:endParaRPr>
          </a:p>
          <a:p>
            <a:r>
              <a:rPr lang="en-US" sz="3200" dirty="0">
                <a:ln w="9525">
                  <a:solidFill>
                    <a:schemeClr val="bg1"/>
                  </a:solidFill>
                  <a:prstDash val="solid"/>
                </a:ln>
                <a:effectLst>
                  <a:outerShdw blurRad="12700" dist="38100" dir="2700000" algn="tl" rotWithShape="0">
                    <a:schemeClr val="bg1">
                      <a:lumMod val="50000"/>
                    </a:schemeClr>
                  </a:outerShdw>
                </a:effectLst>
              </a:rPr>
              <a:t>EXAMPLE: </a:t>
            </a:r>
            <a:endParaRPr lang="en-US" sz="3200" dirty="0">
              <a:ln w="9525">
                <a:solidFill>
                  <a:prstClr val="white"/>
                </a:solidFill>
                <a:prstDash val="solid"/>
              </a:ln>
              <a:effectLst>
                <a:outerShdw blurRad="12700" dist="38100" dir="2700000" algn="tl" rotWithShape="0">
                  <a:prstClr val="white">
                    <a:lumMod val="50000"/>
                  </a:prstClr>
                </a:outerShdw>
              </a:effectLst>
              <a:cs typeface="Calibri"/>
            </a:endParaRPr>
          </a:p>
          <a:p>
            <a:endParaRPr lang="en-US" sz="3200" dirty="0">
              <a:ln w="9525">
                <a:solidFill>
                  <a:prstClr val="white"/>
                </a:solidFill>
                <a:prstDash val="solid"/>
              </a:ln>
              <a:effectLst>
                <a:outerShdw blurRad="12700" dist="38100" dir="2700000" algn="tl" rotWithShape="0">
                  <a:prstClr val="white">
                    <a:lumMod val="50000"/>
                  </a:prstClr>
                </a:outerShdw>
              </a:effectLst>
              <a:cs typeface="Calibri"/>
            </a:endParaRPr>
          </a:p>
          <a:p>
            <a:pPr algn="ctr"/>
            <a:r>
              <a:rPr lang="en-US" sz="3200" dirty="0">
                <a:ln w="9525">
                  <a:solidFill>
                    <a:schemeClr val="bg1"/>
                  </a:solidFill>
                  <a:prstDash val="solid"/>
                </a:ln>
                <a:effectLst>
                  <a:outerShdw blurRad="12700" dist="38100" dir="2700000" algn="tl" rotWithShape="0">
                    <a:schemeClr val="bg1">
                      <a:lumMod val="50000"/>
                    </a:schemeClr>
                  </a:outerShdw>
                </a:effectLst>
              </a:rPr>
              <a:t>BACKPORCH</a:t>
            </a:r>
            <a:endParaRPr lang="en-US" sz="3200" dirty="0">
              <a:ln w="9525">
                <a:solidFill>
                  <a:prstClr val="white"/>
                </a:solidFill>
                <a:prstDash val="solid"/>
              </a:ln>
              <a:effectLst>
                <a:outerShdw blurRad="12700" dist="38100" dir="2700000" algn="tl" rotWithShape="0">
                  <a:prstClr val="white">
                    <a:lumMod val="50000"/>
                  </a:prstClr>
                </a:outerShdw>
              </a:effectLst>
              <a:cs typeface="Calibri"/>
            </a:endParaRPr>
          </a:p>
          <a:p>
            <a:pPr algn="ctr"/>
            <a:r>
              <a:rPr lang="en-US" sz="3200" dirty="0">
                <a:ln w="9525">
                  <a:solidFill>
                    <a:schemeClr val="bg1"/>
                  </a:solidFill>
                  <a:prstDash val="solid"/>
                </a:ln>
                <a:effectLst>
                  <a:outerShdw blurRad="12700" dist="38100" dir="2700000" algn="tl" rotWithShape="0">
                    <a:schemeClr val="bg1">
                      <a:lumMod val="50000"/>
                    </a:schemeClr>
                  </a:outerShdw>
                </a:effectLst>
              </a:rPr>
              <a:t>&amp; </a:t>
            </a:r>
            <a:endParaRPr lang="en-US" sz="3200" dirty="0">
              <a:ln w="9525">
                <a:solidFill>
                  <a:prstClr val="white"/>
                </a:solidFill>
                <a:prstDash val="solid"/>
              </a:ln>
              <a:effectLst>
                <a:outerShdw blurRad="12700" dist="38100" dir="2700000" algn="tl" rotWithShape="0">
                  <a:prstClr val="white">
                    <a:lumMod val="50000"/>
                  </a:prstClr>
                </a:outerShdw>
              </a:effectLst>
              <a:cs typeface="Calibri"/>
            </a:endParaRPr>
          </a:p>
          <a:p>
            <a:pPr algn="ctr"/>
            <a:r>
              <a:rPr lang="en-US" sz="3200" dirty="0">
                <a:ln w="9525">
                  <a:solidFill>
                    <a:schemeClr val="bg1"/>
                  </a:solidFill>
                  <a:prstDash val="solid"/>
                </a:ln>
                <a:effectLst>
                  <a:outerShdw blurRad="12700" dist="38100" dir="2700000" algn="tl" rotWithShape="0">
                    <a:schemeClr val="bg1">
                      <a:lumMod val="50000"/>
                    </a:schemeClr>
                  </a:outerShdw>
                </a:effectLst>
              </a:rPr>
              <a:t>COVERED BACK PORCH</a:t>
            </a:r>
            <a:endParaRPr lang="en-US" sz="3200" dirty="0">
              <a:ln w="9525">
                <a:solidFill>
                  <a:prstClr val="white"/>
                </a:solidFill>
                <a:prstDash val="solid"/>
              </a:ln>
              <a:effectLst>
                <a:outerShdw blurRad="12700" dist="38100" dir="2700000" algn="tl" rotWithShape="0">
                  <a:prstClr val="white">
                    <a:lumMod val="50000"/>
                  </a:prstClr>
                </a:outerShdw>
              </a:effectLst>
              <a:cs typeface="Calibri"/>
            </a:endParaRPr>
          </a:p>
        </p:txBody>
      </p:sp>
      <p:sp>
        <p:nvSpPr>
          <p:cNvPr id="4" name="Arrow: Down 3">
            <a:extLst>
              <a:ext uri="{FF2B5EF4-FFF2-40B4-BE49-F238E27FC236}">
                <a16:creationId xmlns:a16="http://schemas.microsoft.com/office/drawing/2014/main" id="{21DF075F-0B62-4E3A-827E-A003B476E432}"/>
              </a:ext>
            </a:extLst>
          </p:cNvPr>
          <p:cNvSpPr/>
          <p:nvPr/>
        </p:nvSpPr>
        <p:spPr bwMode="auto">
          <a:xfrm rot="15707288">
            <a:off x="2027775" y="3076490"/>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Arrow: Down 5">
            <a:extLst>
              <a:ext uri="{FF2B5EF4-FFF2-40B4-BE49-F238E27FC236}">
                <a16:creationId xmlns:a16="http://schemas.microsoft.com/office/drawing/2014/main" id="{DEA8F220-8469-4AE0-B43D-643618E67F9E}"/>
              </a:ext>
            </a:extLst>
          </p:cNvPr>
          <p:cNvSpPr/>
          <p:nvPr/>
        </p:nvSpPr>
        <p:spPr bwMode="auto">
          <a:xfrm rot="15707288">
            <a:off x="1846405" y="420343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Rectangle 8">
            <a:extLst>
              <a:ext uri="{FF2B5EF4-FFF2-40B4-BE49-F238E27FC236}">
                <a16:creationId xmlns:a16="http://schemas.microsoft.com/office/drawing/2014/main" id="{4D1E8048-0430-59BB-5776-804B9EE862E3}"/>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CDCBFD8-0313-A2F6-281B-CFC486AB6560}"/>
              </a:ext>
            </a:extLst>
          </p:cNvPr>
          <p:cNvGrpSpPr>
            <a:grpSpLocks noChangeAspect="1"/>
          </p:cNvGrpSpPr>
          <p:nvPr/>
        </p:nvGrpSpPr>
        <p:grpSpPr>
          <a:xfrm>
            <a:off x="9899214" y="6119012"/>
            <a:ext cx="2084947" cy="457200"/>
            <a:chOff x="4766776" y="6262420"/>
            <a:chExt cx="2414265" cy="527049"/>
          </a:xfrm>
        </p:grpSpPr>
        <p:pic>
          <p:nvPicPr>
            <p:cNvPr id="11" name="Picture 10">
              <a:extLst>
                <a:ext uri="{FF2B5EF4-FFF2-40B4-BE49-F238E27FC236}">
                  <a16:creationId xmlns:a16="http://schemas.microsoft.com/office/drawing/2014/main" id="{BDE5339A-CB48-BF2A-EA3A-44F06B52D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F4DE0C5E-AC63-F22F-042C-0F891BECF8B6}"/>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B066C3CF-5B31-FF94-3597-34737E895D57}"/>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C9EEFAFD-AF57-468C-0B38-F847F8F320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BD7DDF64-155D-ED3B-8560-8BDFF0B71B7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70BEE11F-8C4B-254E-8B97-B95EF4E90E10}"/>
              </a:ext>
            </a:extLst>
          </p:cNvPr>
          <p:cNvSpPr/>
          <p:nvPr/>
        </p:nvSpPr>
        <p:spPr>
          <a:xfrm>
            <a:off x="0" y="392740"/>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MINOR ERRORS CAN BE FIXED</a:t>
            </a:r>
          </a:p>
        </p:txBody>
      </p:sp>
    </p:spTree>
    <p:extLst>
      <p:ext uri="{BB962C8B-B14F-4D97-AF65-F5344CB8AC3E}">
        <p14:creationId xmlns:p14="http://schemas.microsoft.com/office/powerpoint/2010/main" val="251006527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6FDBF-E9BF-73EC-2B89-1DAD83791B00}"/>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51C49E1F-66FD-48CB-82EC-086628225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659" y="1297387"/>
            <a:ext cx="6238765" cy="5407429"/>
          </a:xfrm>
          <a:prstGeom prst="rect">
            <a:avLst/>
          </a:prstGeom>
        </p:spPr>
      </p:pic>
      <p:sp>
        <p:nvSpPr>
          <p:cNvPr id="6" name="Rectangle 5">
            <a:extLst>
              <a:ext uri="{FF2B5EF4-FFF2-40B4-BE49-F238E27FC236}">
                <a16:creationId xmlns:a16="http://schemas.microsoft.com/office/drawing/2014/main" id="{1EB81F11-C211-4CDF-A5C9-91EB7136C003}"/>
              </a:ext>
            </a:extLst>
          </p:cNvPr>
          <p:cNvSpPr/>
          <p:nvPr/>
        </p:nvSpPr>
        <p:spPr>
          <a:xfrm>
            <a:off x="0" y="445017"/>
            <a:ext cx="12191999" cy="553998"/>
          </a:xfrm>
          <a:prstGeom prst="rect">
            <a:avLst/>
          </a:prstGeom>
          <a:noFill/>
        </p:spPr>
        <p:txBody>
          <a:bodyPr wrap="square" lIns="91440" tIns="45720" rIns="91440" bIns="45720" anchor="t">
            <a:spAutoFit/>
          </a:bodyPr>
          <a:lstStyle/>
          <a:p>
            <a:pPr algn="ctr"/>
            <a:r>
              <a:rPr lang="en-US" sz="30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NEW POOL HOUSE ADDITION, POOL, &amp; PATIO</a:t>
            </a:r>
          </a:p>
        </p:txBody>
      </p:sp>
      <p:sp>
        <p:nvSpPr>
          <p:cNvPr id="4" name="Arrow: Down 3">
            <a:extLst>
              <a:ext uri="{FF2B5EF4-FFF2-40B4-BE49-F238E27FC236}">
                <a16:creationId xmlns:a16="http://schemas.microsoft.com/office/drawing/2014/main" id="{E68CE262-14A8-46CF-BBAC-057AFBBED014}"/>
              </a:ext>
            </a:extLst>
          </p:cNvPr>
          <p:cNvSpPr/>
          <p:nvPr/>
        </p:nvSpPr>
        <p:spPr bwMode="auto">
          <a:xfrm rot="4287711">
            <a:off x="8007945" y="2616742"/>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7" name="Arrow: Down 6">
            <a:extLst>
              <a:ext uri="{FF2B5EF4-FFF2-40B4-BE49-F238E27FC236}">
                <a16:creationId xmlns:a16="http://schemas.microsoft.com/office/drawing/2014/main" id="{21E1152E-6301-4556-9429-8710325509D7}"/>
              </a:ext>
            </a:extLst>
          </p:cNvPr>
          <p:cNvSpPr/>
          <p:nvPr/>
        </p:nvSpPr>
        <p:spPr bwMode="auto">
          <a:xfrm rot="4450669">
            <a:off x="7917261" y="450599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Rectangle 8">
            <a:extLst>
              <a:ext uri="{FF2B5EF4-FFF2-40B4-BE49-F238E27FC236}">
                <a16:creationId xmlns:a16="http://schemas.microsoft.com/office/drawing/2014/main" id="{362FA7C1-7C6A-76C7-5E26-20A4807A01B5}"/>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4BC01E9-5D00-920A-5863-F3BC62D6A025}"/>
              </a:ext>
            </a:extLst>
          </p:cNvPr>
          <p:cNvGrpSpPr>
            <a:grpSpLocks noChangeAspect="1"/>
          </p:cNvGrpSpPr>
          <p:nvPr/>
        </p:nvGrpSpPr>
        <p:grpSpPr>
          <a:xfrm>
            <a:off x="9899214" y="6119012"/>
            <a:ext cx="2084947" cy="457200"/>
            <a:chOff x="4766776" y="6262420"/>
            <a:chExt cx="2414265" cy="527049"/>
          </a:xfrm>
        </p:grpSpPr>
        <p:pic>
          <p:nvPicPr>
            <p:cNvPr id="11" name="Picture 10">
              <a:extLst>
                <a:ext uri="{FF2B5EF4-FFF2-40B4-BE49-F238E27FC236}">
                  <a16:creationId xmlns:a16="http://schemas.microsoft.com/office/drawing/2014/main" id="{CE02293D-ED9A-B3EA-5B6F-5860A6D72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DA0B68E0-80B5-0322-5BD6-F10F44920A25}"/>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E030ED73-15E3-AB28-3ECF-7DF414F2DF41}"/>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CF05E22F-9412-056E-BD72-8CE1B81CF2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6BBE50D5-364D-BE3E-9636-6CFA3B845B58}"/>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99315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7726D3F4-9126-4A41-8C7B-034D6532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274" y="852577"/>
            <a:ext cx="6454970" cy="5860727"/>
          </a:xfrm>
          <a:prstGeom prst="rect">
            <a:avLst/>
          </a:prstGeom>
        </p:spPr>
      </p:pic>
      <p:sp>
        <p:nvSpPr>
          <p:cNvPr id="4" name="Arrow: Down 3">
            <a:extLst>
              <a:ext uri="{FF2B5EF4-FFF2-40B4-BE49-F238E27FC236}">
                <a16:creationId xmlns:a16="http://schemas.microsoft.com/office/drawing/2014/main" id="{4F8F1105-6D49-4147-B286-0A0A5D7F3E84}"/>
              </a:ext>
            </a:extLst>
          </p:cNvPr>
          <p:cNvSpPr/>
          <p:nvPr/>
        </p:nvSpPr>
        <p:spPr bwMode="auto">
          <a:xfrm rot="10229581">
            <a:off x="5499013" y="4574012"/>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758744A9-31AB-CB5A-1B96-7D520D37E44E}"/>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8F626BD-DA10-701F-BD2B-C3E31EFA38D1}"/>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31AA421E-3D6B-2ECD-31B5-8879E8D64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36694BAD-4D5A-9211-9F9C-39B9CDF84753}"/>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57E60EDB-7F25-3855-58F9-8C029078B05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B4B4842E-D289-BBC1-2925-48E6F0FEFD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2F6D8F46-9228-1ED8-7890-BA325F8B63A1}"/>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F8379BF0-1CCA-FC2C-E03B-7B9EBF499060}"/>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319D91-5446-4D03-A63C-F0772590EE02}"/>
              </a:ext>
            </a:extLst>
          </p:cNvPr>
          <p:cNvSpPr txBox="1"/>
          <p:nvPr/>
        </p:nvSpPr>
        <p:spPr>
          <a:xfrm>
            <a:off x="0" y="431725"/>
            <a:ext cx="12192000" cy="584775"/>
          </a:xfrm>
          <a:prstGeom prst="rect">
            <a:avLst/>
          </a:prstGeom>
          <a:noFill/>
          <a:effectLst/>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USE THE MIRROR TOOL TO FIX SKETCH IN GIS</a:t>
            </a:r>
            <a:endParaRPr lang="en-US" sz="3200" dirty="0">
              <a:solidFill>
                <a:schemeClr val="bg1"/>
              </a:solidFill>
              <a:latin typeface="Franklin Gothic Medium"/>
            </a:endParaRPr>
          </a:p>
        </p:txBody>
      </p:sp>
    </p:spTree>
    <p:extLst>
      <p:ext uri="{BB962C8B-B14F-4D97-AF65-F5344CB8AC3E}">
        <p14:creationId xmlns:p14="http://schemas.microsoft.com/office/powerpoint/2010/main" val="73203314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51647B6-6B11-4D5A-B4C3-1627B371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76" y="930302"/>
            <a:ext cx="7523048" cy="5790676"/>
          </a:xfrm>
          <a:prstGeom prst="rect">
            <a:avLst/>
          </a:prstGeom>
        </p:spPr>
      </p:pic>
      <p:sp>
        <p:nvSpPr>
          <p:cNvPr id="4" name="Arrow: Down 3">
            <a:extLst>
              <a:ext uri="{FF2B5EF4-FFF2-40B4-BE49-F238E27FC236}">
                <a16:creationId xmlns:a16="http://schemas.microsoft.com/office/drawing/2014/main" id="{0578E990-43A5-4DD9-8AF4-FDDA47EB11D1}"/>
              </a:ext>
            </a:extLst>
          </p:cNvPr>
          <p:cNvSpPr/>
          <p:nvPr/>
        </p:nvSpPr>
        <p:spPr bwMode="auto">
          <a:xfrm rot="4287711">
            <a:off x="6227216" y="1218693"/>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Rectangle 7">
            <a:extLst>
              <a:ext uri="{FF2B5EF4-FFF2-40B4-BE49-F238E27FC236}">
                <a16:creationId xmlns:a16="http://schemas.microsoft.com/office/drawing/2014/main" id="{ACE60022-F1EF-7C32-3196-C7604E6F3037}"/>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675A871-F5A4-1778-6EB3-0FDDF0F01B43}"/>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5C67F531-3E9A-EC6A-383E-AAC04FD01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AC864DB2-7815-FE83-C6E5-E8C2C63E6DB6}"/>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38D8DEFD-81CB-5052-15CE-CA6C9E3C8D3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36CB96B3-151C-4F13-CBC3-CD76015F8E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D4E31640-1C39-AB0C-639A-B5CBB677AA66}"/>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448921A-5883-FFE1-B306-68DCACC7AE8D}"/>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AC99FF-14D5-4DD9-A299-815F3979E757}"/>
              </a:ext>
            </a:extLst>
          </p:cNvPr>
          <p:cNvSpPr txBox="1"/>
          <p:nvPr/>
        </p:nvSpPr>
        <p:spPr>
          <a:xfrm>
            <a:off x="0" y="431725"/>
            <a:ext cx="12192000" cy="584775"/>
          </a:xfrm>
          <a:prstGeom prst="rect">
            <a:avLst/>
          </a:prstGeom>
          <a:noFill/>
          <a:effectLst/>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FINDING MISS MEASURED AREAS</a:t>
            </a:r>
            <a:endParaRPr lang="en-US" sz="3200">
              <a:solidFill>
                <a:schemeClr val="bg1"/>
              </a:solidFill>
              <a:latin typeface="Franklin Gothic Medium"/>
              <a:cs typeface="Calibri"/>
            </a:endParaRPr>
          </a:p>
        </p:txBody>
      </p:sp>
    </p:spTree>
    <p:extLst>
      <p:ext uri="{BB962C8B-B14F-4D97-AF65-F5344CB8AC3E}">
        <p14:creationId xmlns:p14="http://schemas.microsoft.com/office/powerpoint/2010/main" val="70355629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50CCC40-584C-49B8-8A45-18D17B5FD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37" y="640439"/>
            <a:ext cx="5989572" cy="6111236"/>
          </a:xfrm>
          <a:prstGeom prst="rect">
            <a:avLst/>
          </a:prstGeom>
        </p:spPr>
      </p:pic>
      <p:sp>
        <p:nvSpPr>
          <p:cNvPr id="7" name="TextBox 6">
            <a:extLst>
              <a:ext uri="{FF2B5EF4-FFF2-40B4-BE49-F238E27FC236}">
                <a16:creationId xmlns:a16="http://schemas.microsoft.com/office/drawing/2014/main" id="{7021B2D2-70B3-4ECC-8B09-681841D4BB51}"/>
              </a:ext>
            </a:extLst>
          </p:cNvPr>
          <p:cNvSpPr txBox="1"/>
          <p:nvPr/>
        </p:nvSpPr>
        <p:spPr>
          <a:xfrm>
            <a:off x="7407904" y="3137285"/>
            <a:ext cx="4054889" cy="1077218"/>
          </a:xfrm>
          <a:prstGeom prst="rect">
            <a:avLst/>
          </a:prstGeom>
          <a:noFill/>
          <a:effectLst/>
        </p:spPr>
        <p:txBody>
          <a:bodyPr wrap="square">
            <a:spAutoFit/>
          </a:bodyPr>
          <a:lstStyle/>
          <a:p>
            <a:pPr algn="ctr"/>
            <a:r>
              <a:rPr lang="en-US" sz="3200">
                <a:ln w="9525">
                  <a:solidFill>
                    <a:schemeClr val="bg1"/>
                  </a:solidFill>
                  <a:prstDash val="solid"/>
                </a:ln>
                <a:effectLst>
                  <a:outerShdw blurRad="12700" dist="38100" dir="2700000" algn="tl" rotWithShape="0">
                    <a:schemeClr val="bg1">
                      <a:lumMod val="50000"/>
                    </a:schemeClr>
                  </a:outerShdw>
                </a:effectLst>
              </a:rPr>
              <a:t>WING OF HOUSE ON WRONG SIDE </a:t>
            </a:r>
            <a:endParaRPr lang="en-US" sz="3200"/>
          </a:p>
        </p:txBody>
      </p:sp>
      <p:sp>
        <p:nvSpPr>
          <p:cNvPr id="4" name="Arrow: Down 3">
            <a:extLst>
              <a:ext uri="{FF2B5EF4-FFF2-40B4-BE49-F238E27FC236}">
                <a16:creationId xmlns:a16="http://schemas.microsoft.com/office/drawing/2014/main" id="{604D6B01-8AD0-46F5-B2A6-023B86643BC0}"/>
              </a:ext>
            </a:extLst>
          </p:cNvPr>
          <p:cNvSpPr/>
          <p:nvPr/>
        </p:nvSpPr>
        <p:spPr bwMode="auto">
          <a:xfrm rot="19869628">
            <a:off x="2077555" y="1784849"/>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5" name="Arrow: Down 4">
            <a:extLst>
              <a:ext uri="{FF2B5EF4-FFF2-40B4-BE49-F238E27FC236}">
                <a16:creationId xmlns:a16="http://schemas.microsoft.com/office/drawing/2014/main" id="{4E87976F-A6F6-4CED-B0DF-03B9D300DCEA}"/>
              </a:ext>
            </a:extLst>
          </p:cNvPr>
          <p:cNvSpPr/>
          <p:nvPr/>
        </p:nvSpPr>
        <p:spPr bwMode="auto">
          <a:xfrm rot="19956927">
            <a:off x="4082032" y="1611851"/>
            <a:ext cx="340066" cy="521434"/>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6" name="Rectangle 5">
            <a:extLst>
              <a:ext uri="{FF2B5EF4-FFF2-40B4-BE49-F238E27FC236}">
                <a16:creationId xmlns:a16="http://schemas.microsoft.com/office/drawing/2014/main" id="{4CFD9433-1051-B454-A594-FB49ED37BC69}"/>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B08696-1652-CB84-1AA4-DF29485F39DF}"/>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80A34A5-5B2C-81A4-8C04-E28BCF1823F1}"/>
              </a:ext>
            </a:extLst>
          </p:cNvPr>
          <p:cNvGrpSpPr>
            <a:grpSpLocks noChangeAspect="1"/>
          </p:cNvGrpSpPr>
          <p:nvPr/>
        </p:nvGrpSpPr>
        <p:grpSpPr>
          <a:xfrm>
            <a:off x="9899214" y="6119012"/>
            <a:ext cx="2084947" cy="457200"/>
            <a:chOff x="4766776" y="6262420"/>
            <a:chExt cx="2414265" cy="527049"/>
          </a:xfrm>
        </p:grpSpPr>
        <p:pic>
          <p:nvPicPr>
            <p:cNvPr id="11" name="Picture 10">
              <a:extLst>
                <a:ext uri="{FF2B5EF4-FFF2-40B4-BE49-F238E27FC236}">
                  <a16:creationId xmlns:a16="http://schemas.microsoft.com/office/drawing/2014/main" id="{1316CDCB-255E-13DC-5D2F-2A3C124C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32B3AEA2-B76A-A898-DC8C-71BFDFE4ADA5}"/>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ECF660FD-478A-247C-A0C5-3015F914EAE0}"/>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6FF7AE2B-D546-3FB4-D48A-C1CDF4DE3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8B0E6082-E3BB-499D-776B-EF63ED737FAF}"/>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4B42F94-EAF4-0FDA-E271-65BC145C8C1C}"/>
              </a:ext>
            </a:extLst>
          </p:cNvPr>
          <p:cNvSpPr txBox="1"/>
          <p:nvPr/>
        </p:nvSpPr>
        <p:spPr>
          <a:xfrm>
            <a:off x="0" y="431725"/>
            <a:ext cx="12192000" cy="538609"/>
          </a:xfrm>
          <a:prstGeom prst="rect">
            <a:avLst/>
          </a:prstGeom>
          <a:noFill/>
          <a:effectLst/>
        </p:spPr>
        <p:txBody>
          <a:bodyPr wrap="square" lIns="91440" tIns="45720" rIns="91440" bIns="45720" anchor="t">
            <a:spAutoFit/>
          </a:bodyPr>
          <a:lstStyle/>
          <a:p>
            <a:pPr algn="ctr"/>
            <a:r>
              <a:rPr lang="en-US" sz="28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MANUALLY FIX ERRORS USING THE NEW POLYGON AND RIGHT-ANGLE TOOL</a:t>
            </a:r>
            <a:endParaRPr lang="en-US" sz="2800" dirty="0">
              <a:solidFill>
                <a:schemeClr val="bg1"/>
              </a:solidFill>
              <a:latin typeface="Franklin Gothic Medium"/>
            </a:endParaRPr>
          </a:p>
        </p:txBody>
      </p:sp>
    </p:spTree>
    <p:extLst>
      <p:ext uri="{BB962C8B-B14F-4D97-AF65-F5344CB8AC3E}">
        <p14:creationId xmlns:p14="http://schemas.microsoft.com/office/powerpoint/2010/main" val="347992029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building, house&#10;&#10;Description automatically generated">
            <a:extLst>
              <a:ext uri="{FF2B5EF4-FFF2-40B4-BE49-F238E27FC236}">
                <a16:creationId xmlns:a16="http://schemas.microsoft.com/office/drawing/2014/main" id="{46BB56EC-3546-450C-8494-27C189F3F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 y="1901092"/>
            <a:ext cx="8527569" cy="4187646"/>
          </a:xfrm>
          <a:prstGeom prst="rect">
            <a:avLst/>
          </a:prstGeom>
        </p:spPr>
      </p:pic>
      <p:pic>
        <p:nvPicPr>
          <p:cNvPr id="5" name="Picture 4" descr="Table&#10;&#10;Description automatically generated">
            <a:extLst>
              <a:ext uri="{FF2B5EF4-FFF2-40B4-BE49-F238E27FC236}">
                <a16:creationId xmlns:a16="http://schemas.microsoft.com/office/drawing/2014/main" id="{435D93DB-6CAB-42EB-BB55-13E3F85B7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020" y="505054"/>
            <a:ext cx="4621601" cy="5606641"/>
          </a:xfrm>
          <a:prstGeom prst="rect">
            <a:avLst/>
          </a:prstGeom>
        </p:spPr>
      </p:pic>
      <p:sp>
        <p:nvSpPr>
          <p:cNvPr id="4" name="Rectangle 3">
            <a:extLst>
              <a:ext uri="{FF2B5EF4-FFF2-40B4-BE49-F238E27FC236}">
                <a16:creationId xmlns:a16="http://schemas.microsoft.com/office/drawing/2014/main" id="{1E38F2EA-D46F-97D0-FFED-DB5FAE5BBB17}"/>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5FA3E7-27F6-E769-710E-57491421B110}"/>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EA96909-544C-5B87-F888-40C4E5AED176}"/>
              </a:ext>
            </a:extLst>
          </p:cNvPr>
          <p:cNvGrpSpPr>
            <a:grpSpLocks noChangeAspect="1"/>
          </p:cNvGrpSpPr>
          <p:nvPr/>
        </p:nvGrpSpPr>
        <p:grpSpPr>
          <a:xfrm>
            <a:off x="9899214" y="6119012"/>
            <a:ext cx="2084947" cy="457200"/>
            <a:chOff x="4766776" y="6262420"/>
            <a:chExt cx="2414265" cy="527049"/>
          </a:xfrm>
        </p:grpSpPr>
        <p:pic>
          <p:nvPicPr>
            <p:cNvPr id="9" name="Picture 8">
              <a:extLst>
                <a:ext uri="{FF2B5EF4-FFF2-40B4-BE49-F238E27FC236}">
                  <a16:creationId xmlns:a16="http://schemas.microsoft.com/office/drawing/2014/main" id="{8DB08810-1D52-69BB-CDB2-C14B39D3F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a:extLst>
                <a:ext uri="{FF2B5EF4-FFF2-40B4-BE49-F238E27FC236}">
                  <a16:creationId xmlns:a16="http://schemas.microsoft.com/office/drawing/2014/main" id="{FFD29824-DA56-335C-32C1-6AC9CAC710B2}"/>
                </a:ext>
              </a:extLst>
            </p:cNvPr>
            <p:cNvGrpSpPr/>
            <p:nvPr/>
          </p:nvGrpSpPr>
          <p:grpSpPr>
            <a:xfrm>
              <a:off x="6694938" y="6295182"/>
              <a:ext cx="486103" cy="480540"/>
              <a:chOff x="5869964" y="6290830"/>
              <a:chExt cx="506776" cy="500976"/>
            </a:xfrm>
          </p:grpSpPr>
          <p:sp>
            <p:nvSpPr>
              <p:cNvPr id="12" name="Oval 11">
                <a:extLst>
                  <a:ext uri="{FF2B5EF4-FFF2-40B4-BE49-F238E27FC236}">
                    <a16:creationId xmlns:a16="http://schemas.microsoft.com/office/drawing/2014/main" id="{701ADC3D-1CAB-77F1-8FE1-37B02D46E74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3" name="Picture 12">
                <a:extLst>
                  <a:ext uri="{FF2B5EF4-FFF2-40B4-BE49-F238E27FC236}">
                    <a16:creationId xmlns:a16="http://schemas.microsoft.com/office/drawing/2014/main" id="{F602F3FB-48F7-1469-285D-92D5C6F0F5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a:extLst>
                <a:ext uri="{FF2B5EF4-FFF2-40B4-BE49-F238E27FC236}">
                  <a16:creationId xmlns:a16="http://schemas.microsoft.com/office/drawing/2014/main" id="{C67F0B5A-C6A8-D045-47CC-39EFF1B935DE}"/>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B1ED50E-AE15-35E6-CA29-39E2CCC317A8}"/>
              </a:ext>
            </a:extLst>
          </p:cNvPr>
          <p:cNvSpPr txBox="1"/>
          <p:nvPr/>
        </p:nvSpPr>
        <p:spPr>
          <a:xfrm>
            <a:off x="0" y="431725"/>
            <a:ext cx="12192000" cy="584775"/>
          </a:xfrm>
          <a:prstGeom prst="rect">
            <a:avLst/>
          </a:prstGeom>
          <a:noFill/>
          <a:effectLst/>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SKETCHING SHEDS, BARNS, DETACHED GARAGES, ETC.</a:t>
            </a:r>
            <a:endParaRPr lang="en-US" sz="3200">
              <a:solidFill>
                <a:schemeClr val="bg1"/>
              </a:solidFill>
              <a:latin typeface="Franklin Gothic Medium"/>
            </a:endParaRPr>
          </a:p>
        </p:txBody>
      </p:sp>
    </p:spTree>
    <p:extLst>
      <p:ext uri="{BB962C8B-B14F-4D97-AF65-F5344CB8AC3E}">
        <p14:creationId xmlns:p14="http://schemas.microsoft.com/office/powerpoint/2010/main" val="362357402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1395" y="318610"/>
            <a:ext cx="11301476" cy="759585"/>
          </a:xfrm>
        </p:spPr>
        <p:txBody>
          <a:bodyPr>
            <a:normAutofit/>
          </a:bodyPr>
          <a:lstStyle/>
          <a:p>
            <a:r>
              <a:rPr lang="en-US" sz="4400">
                <a:solidFill>
                  <a:schemeClr val="bg1"/>
                </a:solidFill>
                <a:latin typeface="Franklin Gothic Demi" panose="020B0703020102020204" pitchFamily="34" charset="0"/>
              </a:rPr>
              <a:t>Aerial Types by County</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E8B793BC-4829-487E-EDEE-FBEEF4DF4322}"/>
              </a:ext>
            </a:extLst>
          </p:cNvPr>
          <p:cNvSpPr txBox="1"/>
          <p:nvPr/>
        </p:nvSpPr>
        <p:spPr>
          <a:xfrm>
            <a:off x="8931796" y="1757125"/>
            <a:ext cx="3260204" cy="4185761"/>
          </a:xfrm>
          <a:prstGeom prst="rect">
            <a:avLst/>
          </a:prstGeom>
          <a:noFill/>
        </p:spPr>
        <p:txBody>
          <a:bodyPr wrap="square" rtlCol="0">
            <a:spAutoFit/>
          </a:bodyPr>
          <a:lstStyle/>
          <a:p>
            <a:r>
              <a:rPr lang="en-US" sz="1400" dirty="0">
                <a:latin typeface="Franklin Gothic Medium" panose="020B0603020102020204" pitchFamily="34" charset="0"/>
                <a:cs typeface="Times New Roman" panose="02020603050405020304" pitchFamily="18" charset="0"/>
              </a:rPr>
              <a:t>The Commonwealth has received the first year of three-inch ortho and oblique </a:t>
            </a:r>
          </a:p>
          <a:p>
            <a:r>
              <a:rPr lang="en-US" sz="1400" dirty="0">
                <a:latin typeface="Franklin Gothic Medium" panose="020B0603020102020204" pitchFamily="34" charset="0"/>
                <a:cs typeface="Times New Roman" panose="02020603050405020304" pitchFamily="18" charset="0"/>
              </a:rPr>
              <a:t>aerials. Thirty-eight counties have been fully captured and four have been partially captured.</a:t>
            </a:r>
          </a:p>
          <a:p>
            <a:endParaRPr lang="en-US" sz="1400" dirty="0">
              <a:latin typeface="Franklin Gothic Medium" panose="020B0603020102020204" pitchFamily="34" charset="0"/>
              <a:cs typeface="Times New Roman" panose="02020603050405020304" pitchFamily="18" charset="0"/>
            </a:endParaRPr>
          </a:p>
          <a:p>
            <a:r>
              <a:rPr lang="en-US" sz="1400" dirty="0">
                <a:latin typeface="Franklin Gothic Medium" panose="020B0603020102020204" pitchFamily="34" charset="0"/>
                <a:cs typeface="Times New Roman" panose="02020603050405020304" pitchFamily="18" charset="0"/>
              </a:rPr>
              <a:t>The plan in 2024 is to capture the remaining counties. Weather will be the determining factor on the completion date.</a:t>
            </a:r>
          </a:p>
          <a:p>
            <a:endParaRPr lang="en-US" sz="1400" dirty="0">
              <a:latin typeface="Franklin Gothic Medium" panose="020B0603020102020204" pitchFamily="34" charset="0"/>
              <a:cs typeface="Times New Roman" panose="02020603050405020304" pitchFamily="18" charset="0"/>
            </a:endParaRPr>
          </a:p>
          <a:p>
            <a:r>
              <a:rPr lang="en-US" sz="1400" b="0" i="0" u="none" strike="noStrike" dirty="0">
                <a:solidFill>
                  <a:srgbClr val="000000"/>
                </a:solidFill>
                <a:effectLst/>
                <a:latin typeface="Franklin Gothic Medium" panose="020B0603020102020204" pitchFamily="34" charset="0"/>
                <a:cs typeface="Times New Roman" panose="02020603050405020304" pitchFamily="18" charset="0"/>
              </a:rPr>
              <a:t>Obliques are useful finding new structures and measuring additions on existing structures. </a:t>
            </a:r>
            <a:r>
              <a:rPr lang="en-US" sz="1400" dirty="0">
                <a:solidFill>
                  <a:srgbClr val="000000"/>
                </a:solidFill>
                <a:latin typeface="Franklin Gothic Medium" panose="020B0603020102020204" pitchFamily="34" charset="0"/>
                <a:cs typeface="Times New Roman" panose="02020603050405020304" pitchFamily="18" charset="0"/>
              </a:rPr>
              <a:t>Twenty-One</a:t>
            </a:r>
            <a:r>
              <a:rPr lang="en-US" sz="1400" b="0" i="0" u="none" strike="noStrike" dirty="0">
                <a:solidFill>
                  <a:srgbClr val="000000"/>
                </a:solidFill>
                <a:effectLst/>
                <a:latin typeface="Franklin Gothic Medium" panose="020B0603020102020204" pitchFamily="34" charset="0"/>
                <a:cs typeface="Times New Roman" panose="02020603050405020304" pitchFamily="18" charset="0"/>
              </a:rPr>
              <a:t> Counties have obliques to work with for the first time. Some eastern counties have already reported finding new property using the oblique viewer provided by the state.</a:t>
            </a:r>
            <a:endParaRPr lang="en-US" sz="1400" dirty="0">
              <a:latin typeface="Franklin Gothic Medium" panose="020B06030201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050BE47-37CD-DF99-16B4-91D4489A5D4B}"/>
              </a:ext>
            </a:extLst>
          </p:cNvPr>
          <p:cNvPicPr>
            <a:picLocks noChangeAspect="1"/>
          </p:cNvPicPr>
          <p:nvPr/>
        </p:nvPicPr>
        <p:blipFill>
          <a:blip r:embed="rId4"/>
          <a:stretch>
            <a:fillRect/>
          </a:stretch>
        </p:blipFill>
        <p:spPr>
          <a:xfrm>
            <a:off x="-819" y="1337931"/>
            <a:ext cx="8932987" cy="5307418"/>
          </a:xfrm>
          <a:prstGeom prst="rect">
            <a:avLst/>
          </a:prstGeom>
        </p:spPr>
      </p:pic>
    </p:spTree>
    <p:extLst>
      <p:ext uri="{BB962C8B-B14F-4D97-AF65-F5344CB8AC3E}">
        <p14:creationId xmlns:p14="http://schemas.microsoft.com/office/powerpoint/2010/main" val="163293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27DC3E-FE3F-128D-7933-F61DCD48A11C}"/>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a city&#10;&#10;Description automatically generated with low confidence">
            <a:extLst>
              <a:ext uri="{FF2B5EF4-FFF2-40B4-BE49-F238E27FC236}">
                <a16:creationId xmlns:a16="http://schemas.microsoft.com/office/drawing/2014/main" id="{6468DFFB-C098-4952-8745-6C08DBA2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83" y="1245028"/>
            <a:ext cx="8074040" cy="5608586"/>
          </a:xfrm>
          <a:prstGeom prst="rect">
            <a:avLst/>
          </a:prstGeom>
        </p:spPr>
      </p:pic>
      <p:sp>
        <p:nvSpPr>
          <p:cNvPr id="5" name="TextBox 4">
            <a:extLst>
              <a:ext uri="{FF2B5EF4-FFF2-40B4-BE49-F238E27FC236}">
                <a16:creationId xmlns:a16="http://schemas.microsoft.com/office/drawing/2014/main" id="{4C010FB1-992A-45DD-86F6-17F4444135F6}"/>
              </a:ext>
            </a:extLst>
          </p:cNvPr>
          <p:cNvSpPr txBox="1"/>
          <p:nvPr/>
        </p:nvSpPr>
        <p:spPr>
          <a:xfrm>
            <a:off x="0" y="478643"/>
            <a:ext cx="12191999" cy="584775"/>
          </a:xfrm>
          <a:prstGeom prst="rect">
            <a:avLst/>
          </a:prstGeom>
          <a:noFill/>
          <a:effectLst/>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PARCELS WITH MULTIPLE BUILDINGS NEED BUILDING NUMBERS</a:t>
            </a:r>
            <a:endParaRPr lang="en-US" sz="3200"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p:txBody>
      </p:sp>
      <p:sp>
        <p:nvSpPr>
          <p:cNvPr id="2" name="Rectangle 1">
            <a:extLst>
              <a:ext uri="{FF2B5EF4-FFF2-40B4-BE49-F238E27FC236}">
                <a16:creationId xmlns:a16="http://schemas.microsoft.com/office/drawing/2014/main" id="{AF02BFBC-7629-407F-9FFE-FC4E18DACA35}"/>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1ABAAD0-2A9E-3B19-C271-13F89FCAE131}"/>
              </a:ext>
            </a:extLst>
          </p:cNvPr>
          <p:cNvGrpSpPr>
            <a:grpSpLocks noChangeAspect="1"/>
          </p:cNvGrpSpPr>
          <p:nvPr/>
        </p:nvGrpSpPr>
        <p:grpSpPr>
          <a:xfrm>
            <a:off x="9899214" y="6119012"/>
            <a:ext cx="2084947" cy="457200"/>
            <a:chOff x="4766776" y="6262420"/>
            <a:chExt cx="2414265" cy="527049"/>
          </a:xfrm>
        </p:grpSpPr>
        <p:pic>
          <p:nvPicPr>
            <p:cNvPr id="7" name="Picture 6">
              <a:extLst>
                <a:ext uri="{FF2B5EF4-FFF2-40B4-BE49-F238E27FC236}">
                  <a16:creationId xmlns:a16="http://schemas.microsoft.com/office/drawing/2014/main" id="{F89E1650-48A0-952F-00B5-37E77DB78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8" name="Group 7">
              <a:extLst>
                <a:ext uri="{FF2B5EF4-FFF2-40B4-BE49-F238E27FC236}">
                  <a16:creationId xmlns:a16="http://schemas.microsoft.com/office/drawing/2014/main" id="{BA9A1966-1E33-FC0B-7C75-C3F272A985B7}"/>
                </a:ext>
              </a:extLst>
            </p:cNvPr>
            <p:cNvGrpSpPr/>
            <p:nvPr/>
          </p:nvGrpSpPr>
          <p:grpSpPr>
            <a:xfrm>
              <a:off x="6694938" y="6295182"/>
              <a:ext cx="486103" cy="480540"/>
              <a:chOff x="5869964" y="6290830"/>
              <a:chExt cx="506776" cy="500976"/>
            </a:xfrm>
          </p:grpSpPr>
          <p:sp>
            <p:nvSpPr>
              <p:cNvPr id="10" name="Oval 9">
                <a:extLst>
                  <a:ext uri="{FF2B5EF4-FFF2-40B4-BE49-F238E27FC236}">
                    <a16:creationId xmlns:a16="http://schemas.microsoft.com/office/drawing/2014/main" id="{F34FBDE9-3410-2189-533C-DE51BBEB5A8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1" name="Picture 10">
                <a:extLst>
                  <a:ext uri="{FF2B5EF4-FFF2-40B4-BE49-F238E27FC236}">
                    <a16:creationId xmlns:a16="http://schemas.microsoft.com/office/drawing/2014/main" id="{DB8AF93A-C7B9-E147-3E54-2EC782CAE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9" name="Straight Connector 8">
              <a:extLst>
                <a:ext uri="{FF2B5EF4-FFF2-40B4-BE49-F238E27FC236}">
                  <a16:creationId xmlns:a16="http://schemas.microsoft.com/office/drawing/2014/main" id="{27119AE9-23ED-56BC-1784-DF9E808CB6F4}"/>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3D43F73-D971-EA35-CE2B-6342DBF4008C}"/>
              </a:ext>
            </a:extLst>
          </p:cNvPr>
          <p:cNvSpPr txBox="1"/>
          <p:nvPr/>
        </p:nvSpPr>
        <p:spPr>
          <a:xfrm>
            <a:off x="9002523" y="2457945"/>
            <a:ext cx="2981638" cy="1477328"/>
          </a:xfrm>
          <a:prstGeom prst="rect">
            <a:avLst/>
          </a:prstGeom>
          <a:noFill/>
          <a:effectLst/>
        </p:spPr>
        <p:txBody>
          <a:bodyPr wrap="square">
            <a:spAutoFit/>
          </a:bodyPr>
          <a:lstStyle/>
          <a:p>
            <a:pPr algn="ctr"/>
            <a:r>
              <a:rPr lang="en-US">
                <a:ln w="9525">
                  <a:solidFill>
                    <a:schemeClr val="bg1"/>
                  </a:solidFill>
                  <a:prstDash val="solid"/>
                </a:ln>
                <a:effectLst>
                  <a:outerShdw blurRad="12700" dist="38100" dir="2700000" algn="tl" rotWithShape="0">
                    <a:schemeClr val="bg1">
                      <a:lumMod val="50000"/>
                    </a:schemeClr>
                  </a:outerShdw>
                </a:effectLst>
              </a:rPr>
              <a:t>EXAMPLE:  </a:t>
            </a:r>
          </a:p>
          <a:p>
            <a:pPr algn="ctr"/>
            <a:r>
              <a:rPr lang="en-US">
                <a:ln w="9525">
                  <a:solidFill>
                    <a:schemeClr val="bg1"/>
                  </a:solidFill>
                  <a:prstDash val="solid"/>
                </a:ln>
                <a:effectLst>
                  <a:outerShdw blurRad="12700" dist="38100" dir="2700000" algn="tl" rotWithShape="0">
                    <a:schemeClr val="bg1">
                      <a:lumMod val="50000"/>
                    </a:schemeClr>
                  </a:outerShdw>
                </a:effectLst>
              </a:rPr>
              <a:t>-APARTMENT COMPLEX </a:t>
            </a:r>
          </a:p>
          <a:p>
            <a:pPr algn="ctr"/>
            <a:r>
              <a:rPr lang="en-US">
                <a:ln w="9525">
                  <a:solidFill>
                    <a:schemeClr val="bg1"/>
                  </a:solidFill>
                  <a:prstDash val="solid"/>
                </a:ln>
                <a:effectLst>
                  <a:outerShdw blurRad="12700" dist="38100" dir="2700000" algn="tl" rotWithShape="0">
                    <a:schemeClr val="bg1">
                      <a:lumMod val="50000"/>
                    </a:schemeClr>
                  </a:outerShdw>
                </a:effectLst>
              </a:rPr>
              <a:t>-INDUSTRIAL COMPLEX</a:t>
            </a:r>
          </a:p>
          <a:p>
            <a:pPr algn="ctr"/>
            <a:r>
              <a:rPr lang="en-US">
                <a:ln w="9525">
                  <a:solidFill>
                    <a:schemeClr val="bg1"/>
                  </a:solidFill>
                  <a:prstDash val="solid"/>
                </a:ln>
                <a:effectLst>
                  <a:outerShdw blurRad="12700" dist="38100" dir="2700000" algn="tl" rotWithShape="0">
                    <a:schemeClr val="bg1">
                      <a:lumMod val="50000"/>
                    </a:schemeClr>
                  </a:outerShdw>
                </a:effectLst>
              </a:rPr>
              <a:t>-MOBILE HOME PARK</a:t>
            </a:r>
          </a:p>
          <a:p>
            <a:pPr algn="ctr"/>
            <a:r>
              <a:rPr lang="en-US">
                <a:ln w="9525">
                  <a:solidFill>
                    <a:schemeClr val="bg1"/>
                  </a:solidFill>
                  <a:prstDash val="solid"/>
                </a:ln>
                <a:effectLst>
                  <a:outerShdw blurRad="12700" dist="38100" dir="2700000" algn="tl" rotWithShape="0">
                    <a:schemeClr val="bg1">
                      <a:lumMod val="50000"/>
                    </a:schemeClr>
                  </a:outerShdw>
                </a:effectLst>
              </a:rPr>
              <a:t> ETC.</a:t>
            </a:r>
          </a:p>
        </p:txBody>
      </p:sp>
    </p:spTree>
    <p:extLst>
      <p:ext uri="{BB962C8B-B14F-4D97-AF65-F5344CB8AC3E}">
        <p14:creationId xmlns:p14="http://schemas.microsoft.com/office/powerpoint/2010/main" val="225830461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8F055C-71D3-C9CF-FBFB-1D62AA9F1866}"/>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8"/>
          </p:nvPr>
        </p:nvSpPr>
        <p:spPr>
          <a:xfrm>
            <a:off x="2207414" y="5155252"/>
            <a:ext cx="7752522" cy="998980"/>
          </a:xfrm>
        </p:spPr>
        <p:txBody>
          <a:bodyPr>
            <a:normAutofit fontScale="77500" lnSpcReduction="20000"/>
          </a:bodyPr>
          <a:lstStyle/>
          <a:p>
            <a:pPr marL="0" indent="0">
              <a:buNone/>
            </a:pPr>
            <a:r>
              <a:rPr lang="en-US"/>
              <a:t>680,263 properties equal a net value change of $2,964,826,159</a:t>
            </a:r>
          </a:p>
          <a:p>
            <a:pPr marL="0" indent="0" algn="ctr">
              <a:buNone/>
            </a:pPr>
            <a:r>
              <a:rPr lang="en-US" sz="4000"/>
              <a:t>NEARLY $3 BILLION </a:t>
            </a:r>
          </a:p>
        </p:txBody>
      </p:sp>
      <p:pic>
        <p:nvPicPr>
          <p:cNvPr id="8" name="Picture 7">
            <a:extLst>
              <a:ext uri="{FF2B5EF4-FFF2-40B4-BE49-F238E27FC236}">
                <a16:creationId xmlns:a16="http://schemas.microsoft.com/office/drawing/2014/main" id="{718CBB86-48AF-4D1E-B1A0-85E789D6EE7D}"/>
              </a:ext>
            </a:extLst>
          </p:cNvPr>
          <p:cNvPicPr>
            <a:picLocks noChangeAspect="1"/>
          </p:cNvPicPr>
          <p:nvPr/>
        </p:nvPicPr>
        <p:blipFill>
          <a:blip r:embed="rId2"/>
          <a:stretch>
            <a:fillRect/>
          </a:stretch>
        </p:blipFill>
        <p:spPr>
          <a:xfrm>
            <a:off x="2047273" y="1873625"/>
            <a:ext cx="8050785" cy="3092823"/>
          </a:xfrm>
          <a:prstGeom prst="rect">
            <a:avLst/>
          </a:prstGeom>
        </p:spPr>
      </p:pic>
      <p:sp>
        <p:nvSpPr>
          <p:cNvPr id="7" name="Rectangle 6">
            <a:extLst>
              <a:ext uri="{FF2B5EF4-FFF2-40B4-BE49-F238E27FC236}">
                <a16:creationId xmlns:a16="http://schemas.microsoft.com/office/drawing/2014/main" id="{7E6BAA0F-A2A4-44B3-C3FF-06D8C63A109E}"/>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EF2108F-8883-4A17-CA0E-39FD430BBDBB}"/>
              </a:ext>
            </a:extLst>
          </p:cNvPr>
          <p:cNvGrpSpPr>
            <a:grpSpLocks noChangeAspect="1"/>
          </p:cNvGrpSpPr>
          <p:nvPr/>
        </p:nvGrpSpPr>
        <p:grpSpPr>
          <a:xfrm>
            <a:off x="9899214" y="6119012"/>
            <a:ext cx="2084947" cy="457200"/>
            <a:chOff x="4766776" y="6262420"/>
            <a:chExt cx="2414265" cy="527049"/>
          </a:xfrm>
        </p:grpSpPr>
        <p:pic>
          <p:nvPicPr>
            <p:cNvPr id="10" name="Picture 9">
              <a:extLst>
                <a:ext uri="{FF2B5EF4-FFF2-40B4-BE49-F238E27FC236}">
                  <a16:creationId xmlns:a16="http://schemas.microsoft.com/office/drawing/2014/main" id="{F9D497B0-50EA-5E05-AC33-748048C60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a:extLst>
                <a:ext uri="{FF2B5EF4-FFF2-40B4-BE49-F238E27FC236}">
                  <a16:creationId xmlns:a16="http://schemas.microsoft.com/office/drawing/2014/main" id="{9C3C10D4-ADDA-426D-53F2-10079A778A0F}"/>
                </a:ext>
              </a:extLst>
            </p:cNvPr>
            <p:cNvGrpSpPr/>
            <p:nvPr/>
          </p:nvGrpSpPr>
          <p:grpSpPr>
            <a:xfrm>
              <a:off x="6694938" y="6295182"/>
              <a:ext cx="486103" cy="480540"/>
              <a:chOff x="5869964" y="6290830"/>
              <a:chExt cx="506776" cy="500976"/>
            </a:xfrm>
          </p:grpSpPr>
          <p:sp>
            <p:nvSpPr>
              <p:cNvPr id="13" name="Oval 12">
                <a:extLst>
                  <a:ext uri="{FF2B5EF4-FFF2-40B4-BE49-F238E27FC236}">
                    <a16:creationId xmlns:a16="http://schemas.microsoft.com/office/drawing/2014/main" id="{BC80FA7C-B69B-5886-F04C-5B43B08F7FE5}"/>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4" name="Picture 13">
                <a:extLst>
                  <a:ext uri="{FF2B5EF4-FFF2-40B4-BE49-F238E27FC236}">
                    <a16:creationId xmlns:a16="http://schemas.microsoft.com/office/drawing/2014/main" id="{EC4D1283-04E8-B38C-9F0C-9F7AB06CB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a:extLst>
                <a:ext uri="{FF2B5EF4-FFF2-40B4-BE49-F238E27FC236}">
                  <a16:creationId xmlns:a16="http://schemas.microsoft.com/office/drawing/2014/main" id="{A7B57886-6E90-28C4-1FBB-A86499A9D376}"/>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BCDEB2EC-9C92-FAFF-DCE7-27F10D359BEF}"/>
              </a:ext>
            </a:extLst>
          </p:cNvPr>
          <p:cNvSpPr/>
          <p:nvPr/>
        </p:nvSpPr>
        <p:spPr>
          <a:xfrm>
            <a:off x="0" y="390964"/>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FINDINGS IN MARICOPA COUNTY, ARIZONA</a:t>
            </a:r>
            <a:endParaRPr lang="en-US" sz="3200"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p:txBody>
      </p:sp>
    </p:spTree>
    <p:extLst>
      <p:ext uri="{BB962C8B-B14F-4D97-AF65-F5344CB8AC3E}">
        <p14:creationId xmlns:p14="http://schemas.microsoft.com/office/powerpoint/2010/main" val="311089253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88FC01-4411-2252-8008-352839DD6711}"/>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240" name="Rectangle 8"/>
          <p:cNvSpPr>
            <a:spLocks noGrp="1" noChangeArrowheads="1"/>
          </p:cNvSpPr>
          <p:nvPr>
            <p:ph idx="18"/>
          </p:nvPr>
        </p:nvSpPr>
        <p:spPr>
          <a:xfrm>
            <a:off x="2098055" y="6239851"/>
            <a:ext cx="8791824" cy="324109"/>
          </a:xfrm>
        </p:spPr>
        <p:txBody>
          <a:bodyPr>
            <a:normAutofit/>
          </a:bodyPr>
          <a:lstStyle/>
          <a:p>
            <a:r>
              <a:rPr lang="en-US" sz="1600"/>
              <a:t>Over $1,411,727,666 in new assessed value created using Assessment Analysis</a:t>
            </a:r>
          </a:p>
        </p:txBody>
      </p:sp>
      <p:graphicFrame>
        <p:nvGraphicFramePr>
          <p:cNvPr id="4" name="Table 3"/>
          <p:cNvGraphicFramePr>
            <a:graphicFrameLocks noGrp="1"/>
          </p:cNvGraphicFramePr>
          <p:nvPr>
            <p:extLst>
              <p:ext uri="{D42A27DB-BD31-4B8C-83A1-F6EECF244321}">
                <p14:modId xmlns:p14="http://schemas.microsoft.com/office/powerpoint/2010/main" val="4012878821"/>
              </p:ext>
            </p:extLst>
          </p:nvPr>
        </p:nvGraphicFramePr>
        <p:xfrm>
          <a:off x="1770194" y="1337288"/>
          <a:ext cx="8651611" cy="4752899"/>
        </p:xfrm>
        <a:graphic>
          <a:graphicData uri="http://schemas.openxmlformats.org/drawingml/2006/table">
            <a:tbl>
              <a:tblPr firstRow="1" bandRow="1">
                <a:tableStyleId>{5C22544A-7EE6-4342-B048-85BDC9FD1C3A}</a:tableStyleId>
              </a:tblPr>
              <a:tblGrid>
                <a:gridCol w="2790431">
                  <a:extLst>
                    <a:ext uri="{9D8B030D-6E8A-4147-A177-3AD203B41FA5}">
                      <a16:colId xmlns:a16="http://schemas.microsoft.com/office/drawing/2014/main" val="2988974703"/>
                    </a:ext>
                  </a:extLst>
                </a:gridCol>
                <a:gridCol w="961964">
                  <a:extLst>
                    <a:ext uri="{9D8B030D-6E8A-4147-A177-3AD203B41FA5}">
                      <a16:colId xmlns:a16="http://schemas.microsoft.com/office/drawing/2014/main" val="1253831649"/>
                    </a:ext>
                  </a:extLst>
                </a:gridCol>
                <a:gridCol w="1237689">
                  <a:extLst>
                    <a:ext uri="{9D8B030D-6E8A-4147-A177-3AD203B41FA5}">
                      <a16:colId xmlns:a16="http://schemas.microsoft.com/office/drawing/2014/main" val="2102041991"/>
                    </a:ext>
                  </a:extLst>
                </a:gridCol>
                <a:gridCol w="1283075">
                  <a:extLst>
                    <a:ext uri="{9D8B030D-6E8A-4147-A177-3AD203B41FA5}">
                      <a16:colId xmlns:a16="http://schemas.microsoft.com/office/drawing/2014/main" val="3884285535"/>
                    </a:ext>
                  </a:extLst>
                </a:gridCol>
                <a:gridCol w="1189226">
                  <a:extLst>
                    <a:ext uri="{9D8B030D-6E8A-4147-A177-3AD203B41FA5}">
                      <a16:colId xmlns:a16="http://schemas.microsoft.com/office/drawing/2014/main" val="2593325647"/>
                    </a:ext>
                  </a:extLst>
                </a:gridCol>
                <a:gridCol w="1189226">
                  <a:extLst>
                    <a:ext uri="{9D8B030D-6E8A-4147-A177-3AD203B41FA5}">
                      <a16:colId xmlns:a16="http://schemas.microsoft.com/office/drawing/2014/main" val="3392901063"/>
                    </a:ext>
                  </a:extLst>
                </a:gridCol>
              </a:tblGrid>
              <a:tr h="613845">
                <a:tc rowSpan="2">
                  <a:txBody>
                    <a:bodyPr/>
                    <a:lstStyle/>
                    <a:p>
                      <a:pPr algn="ctr" rtl="0" fontAlgn="ctr"/>
                      <a:r>
                        <a:rPr lang="en-US" sz="1400" u="none" strike="noStrike">
                          <a:effectLst/>
                        </a:rPr>
                        <a:t>Client/ Project</a:t>
                      </a:r>
                      <a:endParaRPr lang="en-US" sz="1400" b="1" i="0" u="none" strike="noStrike">
                        <a:solidFill>
                          <a:srgbClr val="FFFFFF"/>
                        </a:solidFill>
                        <a:effectLst/>
                        <a:latin typeface="Arial" panose="020B0604020202020204" pitchFamily="34" charset="0"/>
                      </a:endParaRPr>
                    </a:p>
                  </a:txBody>
                  <a:tcPr marL="9490" marR="9490" marT="9490" marB="0" anchor="ctr">
                    <a:solidFill>
                      <a:srgbClr val="0073AE"/>
                    </a:solidFill>
                  </a:tcPr>
                </a:tc>
                <a:tc rowSpan="2">
                  <a:txBody>
                    <a:bodyPr/>
                    <a:lstStyle/>
                    <a:p>
                      <a:pPr algn="ctr" rtl="0" fontAlgn="ctr"/>
                      <a:r>
                        <a:rPr lang="en-US" sz="1400" u="none" strike="noStrike">
                          <a:effectLst/>
                        </a:rPr>
                        <a:t>Parcel Count</a:t>
                      </a:r>
                      <a:endParaRPr lang="en-US" sz="1400" b="1" i="0" u="none" strike="noStrike">
                        <a:solidFill>
                          <a:srgbClr val="FFFFFF"/>
                        </a:solidFill>
                        <a:effectLst/>
                        <a:latin typeface="Arial" panose="020B0604020202020204" pitchFamily="34" charset="0"/>
                      </a:endParaRPr>
                    </a:p>
                  </a:txBody>
                  <a:tcPr marL="9490" marR="9490" marT="9490" marB="0" anchor="ctr">
                    <a:solidFill>
                      <a:srgbClr val="0073AE"/>
                    </a:solidFill>
                  </a:tcPr>
                </a:tc>
                <a:tc gridSpan="4">
                  <a:txBody>
                    <a:bodyPr/>
                    <a:lstStyle/>
                    <a:p>
                      <a:pPr algn="ctr" rtl="0" fontAlgn="ctr"/>
                      <a:r>
                        <a:rPr lang="en-US" sz="1400" u="none" strike="noStrike">
                          <a:effectLst/>
                        </a:rPr>
                        <a:t>Values</a:t>
                      </a:r>
                      <a:endParaRPr lang="en-US" sz="1400" b="1" i="0" u="none" strike="noStrike">
                        <a:solidFill>
                          <a:srgbClr val="FFFFFF"/>
                        </a:solidFill>
                        <a:effectLst/>
                        <a:latin typeface="Arial" panose="020B0604020202020204" pitchFamily="34" charset="0"/>
                      </a:endParaRPr>
                    </a:p>
                  </a:txBody>
                  <a:tcPr marL="9490" marR="9490" marT="9490" marB="0" anchor="ctr">
                    <a:solidFill>
                      <a:srgbClr val="0073A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6670901"/>
                  </a:ext>
                </a:extLst>
              </a:tr>
              <a:tr h="631384">
                <a:tc vMerge="1">
                  <a:txBody>
                    <a:bodyPr/>
                    <a:lstStyle/>
                    <a:p>
                      <a:endParaRPr lang="en-US"/>
                    </a:p>
                  </a:txBody>
                  <a:tcPr/>
                </a:tc>
                <a:tc vMerge="1">
                  <a:txBody>
                    <a:bodyPr/>
                    <a:lstStyle/>
                    <a:p>
                      <a:endParaRPr lang="en-US"/>
                    </a:p>
                  </a:txBody>
                  <a:tcPr/>
                </a:tc>
                <a:tc>
                  <a:txBody>
                    <a:bodyPr/>
                    <a:lstStyle/>
                    <a:p>
                      <a:pPr algn="ctr" rtl="0" fontAlgn="ctr"/>
                      <a:r>
                        <a:rPr lang="en-US" sz="1000" b="1" u="none" strike="noStrike">
                          <a:solidFill>
                            <a:srgbClr val="075A8C"/>
                          </a:solidFill>
                          <a:effectLst/>
                        </a:rPr>
                        <a:t>Total Change</a:t>
                      </a:r>
                      <a:endParaRPr lang="en-US" sz="1000" b="1"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ctr" rtl="0" fontAlgn="ctr"/>
                      <a:r>
                        <a:rPr lang="en-US" sz="1000" b="1" u="none" strike="noStrike">
                          <a:solidFill>
                            <a:srgbClr val="075A8C"/>
                          </a:solidFill>
                          <a:effectLst/>
                        </a:rPr>
                        <a:t>Avg Change</a:t>
                      </a:r>
                      <a:endParaRPr lang="en-US" sz="1000" b="1"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ctr" rtl="0" fontAlgn="ctr"/>
                      <a:r>
                        <a:rPr lang="en-US" sz="1000" b="1" u="none" strike="noStrike">
                          <a:solidFill>
                            <a:srgbClr val="075A8C"/>
                          </a:solidFill>
                          <a:effectLst/>
                        </a:rPr>
                        <a:t>Max Change</a:t>
                      </a:r>
                      <a:endParaRPr lang="en-US" sz="1000" b="1"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ctr" rtl="0" fontAlgn="ctr"/>
                      <a:r>
                        <a:rPr lang="en-US" sz="1000" b="1" u="none" strike="noStrike">
                          <a:solidFill>
                            <a:srgbClr val="075A8C"/>
                          </a:solidFill>
                          <a:effectLst/>
                        </a:rPr>
                        <a:t>Min Change</a:t>
                      </a:r>
                      <a:endParaRPr lang="en-US" sz="1000" b="1" i="0" u="none" strike="noStrike">
                        <a:solidFill>
                          <a:srgbClr val="075A8C"/>
                        </a:solidFill>
                        <a:effectLst/>
                        <a:latin typeface="Arial" panose="020B0604020202020204" pitchFamily="34" charset="0"/>
                      </a:endParaRPr>
                    </a:p>
                  </a:txBody>
                  <a:tcPr marL="9490" marR="9490" marT="9490" marB="0" anchor="ctr">
                    <a:solidFill>
                      <a:srgbClr val="CBD5E3"/>
                    </a:solidFill>
                  </a:tcPr>
                </a:tc>
                <a:extLst>
                  <a:ext uri="{0D108BD9-81ED-4DB2-BD59-A6C34878D82A}">
                    <a16:rowId xmlns:a16="http://schemas.microsoft.com/office/drawing/2014/main" val="3547118365"/>
                  </a:ext>
                </a:extLst>
              </a:tr>
              <a:tr h="350767">
                <a:tc>
                  <a:txBody>
                    <a:bodyPr/>
                    <a:lstStyle/>
                    <a:p>
                      <a:pPr algn="l" rtl="0" fontAlgn="ctr"/>
                      <a:r>
                        <a:rPr lang="en-US" sz="1000" u="none" strike="noStrike">
                          <a:solidFill>
                            <a:srgbClr val="075A8C"/>
                          </a:solidFill>
                          <a:effectLst/>
                        </a:rPr>
                        <a:t>Maricopa County Phase 1</a:t>
                      </a:r>
                      <a:endParaRPr lang="en-US" sz="1000" b="0" i="0" u="none" strike="noStrike">
                        <a:solidFill>
                          <a:srgbClr val="075A8C"/>
                        </a:solidFill>
                        <a:effectLst/>
                        <a:latin typeface="Arial" panose="020B0604020202020204" pitchFamily="34" charset="0"/>
                      </a:endParaRPr>
                    </a:p>
                  </a:txBody>
                  <a:tcPr marL="9490" marR="9490" marT="9490" marB="0" anchor="ctr">
                    <a:solidFill>
                      <a:srgbClr val="E7EBF2"/>
                    </a:solidFill>
                  </a:tcPr>
                </a:tc>
                <a:tc>
                  <a:txBody>
                    <a:bodyPr/>
                    <a:lstStyle/>
                    <a:p>
                      <a:pPr algn="r" fontAlgn="b"/>
                      <a:r>
                        <a:rPr lang="en-US" sz="1000" b="0" i="0" u="none" strike="noStrike">
                          <a:solidFill>
                            <a:srgbClr val="075A8C"/>
                          </a:solidFill>
                          <a:effectLst/>
                          <a:latin typeface="+mn-lt"/>
                        </a:rPr>
                        <a:t>     45,195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$249,057,520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$5,511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$465,400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$(133,400)</a:t>
                      </a:r>
                    </a:p>
                  </a:txBody>
                  <a:tcPr marL="7620" marR="7620" marT="7620" marB="0" anchor="b">
                    <a:solidFill>
                      <a:srgbClr val="E7EBF2"/>
                    </a:solidFill>
                  </a:tcPr>
                </a:tc>
                <a:extLst>
                  <a:ext uri="{0D108BD9-81ED-4DB2-BD59-A6C34878D82A}">
                    <a16:rowId xmlns:a16="http://schemas.microsoft.com/office/drawing/2014/main" val="344195614"/>
                  </a:ext>
                </a:extLst>
              </a:tr>
              <a:tr h="350767">
                <a:tc>
                  <a:txBody>
                    <a:bodyPr/>
                    <a:lstStyle/>
                    <a:p>
                      <a:pPr algn="l" rtl="0" fontAlgn="ctr"/>
                      <a:r>
                        <a:rPr lang="en-US" sz="1000" u="none" strike="noStrike">
                          <a:solidFill>
                            <a:srgbClr val="075A8C"/>
                          </a:solidFill>
                          <a:effectLst/>
                        </a:rPr>
                        <a:t>Maricopa County Phase 2</a:t>
                      </a:r>
                      <a:endParaRPr lang="en-US" sz="1000" b="0"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r" fontAlgn="b"/>
                      <a:r>
                        <a:rPr lang="en-US" sz="1000" b="0" i="0" u="none" strike="noStrike">
                          <a:solidFill>
                            <a:srgbClr val="075A8C"/>
                          </a:solidFill>
                          <a:effectLst/>
                          <a:latin typeface="+mn-lt"/>
                        </a:rPr>
                        <a:t>     45,592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$371,259,277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$8,143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$1,048,900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$(379,400)</a:t>
                      </a:r>
                    </a:p>
                  </a:txBody>
                  <a:tcPr marL="7620" marR="7620" marT="7620" marB="0" anchor="b">
                    <a:solidFill>
                      <a:srgbClr val="CBD5E3"/>
                    </a:solidFill>
                  </a:tcPr>
                </a:tc>
                <a:extLst>
                  <a:ext uri="{0D108BD9-81ED-4DB2-BD59-A6C34878D82A}">
                    <a16:rowId xmlns:a16="http://schemas.microsoft.com/office/drawing/2014/main" val="3585552768"/>
                  </a:ext>
                </a:extLst>
              </a:tr>
              <a:tr h="350767">
                <a:tc>
                  <a:txBody>
                    <a:bodyPr/>
                    <a:lstStyle/>
                    <a:p>
                      <a:pPr algn="l" rtl="0" fontAlgn="ctr"/>
                      <a:r>
                        <a:rPr lang="en-US" sz="1000" u="none" strike="noStrike">
                          <a:solidFill>
                            <a:srgbClr val="075A8C"/>
                          </a:solidFill>
                          <a:effectLst/>
                        </a:rPr>
                        <a:t>Maricopa County Phase 3</a:t>
                      </a:r>
                      <a:endParaRPr lang="en-US" sz="1000" b="0" i="0" u="none" strike="noStrike">
                        <a:solidFill>
                          <a:srgbClr val="075A8C"/>
                        </a:solidFill>
                        <a:effectLst/>
                        <a:latin typeface="Arial" panose="020B0604020202020204" pitchFamily="34" charset="0"/>
                      </a:endParaRPr>
                    </a:p>
                  </a:txBody>
                  <a:tcPr marL="9490" marR="9490" marT="9490" marB="0" anchor="ctr">
                    <a:solidFill>
                      <a:srgbClr val="E7EBF2"/>
                    </a:solidFill>
                  </a:tcPr>
                </a:tc>
                <a:tc>
                  <a:txBody>
                    <a:bodyPr/>
                    <a:lstStyle/>
                    <a:p>
                      <a:pPr algn="r" fontAlgn="b"/>
                      <a:r>
                        <a:rPr lang="en-US" sz="1000" b="0" i="0" u="none" strike="noStrike">
                          <a:solidFill>
                            <a:srgbClr val="075A8C"/>
                          </a:solidFill>
                          <a:effectLst/>
                          <a:latin typeface="+mn-lt"/>
                        </a:rPr>
                        <a:t>     98,840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$522,621,115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$5,288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$1,138,100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$(1,172,200)</a:t>
                      </a:r>
                    </a:p>
                  </a:txBody>
                  <a:tcPr marL="7620" marR="7620" marT="7620" marB="0" anchor="b">
                    <a:solidFill>
                      <a:srgbClr val="E7EBF2"/>
                    </a:solidFill>
                  </a:tcPr>
                </a:tc>
                <a:extLst>
                  <a:ext uri="{0D108BD9-81ED-4DB2-BD59-A6C34878D82A}">
                    <a16:rowId xmlns:a16="http://schemas.microsoft.com/office/drawing/2014/main" val="55021228"/>
                  </a:ext>
                </a:extLst>
              </a:tr>
              <a:tr h="350767">
                <a:tc>
                  <a:txBody>
                    <a:bodyPr/>
                    <a:lstStyle/>
                    <a:p>
                      <a:pPr algn="l" rtl="0" fontAlgn="ctr"/>
                      <a:r>
                        <a:rPr lang="en-US" sz="1000" u="none" strike="noStrike">
                          <a:solidFill>
                            <a:srgbClr val="075A8C"/>
                          </a:solidFill>
                          <a:effectLst/>
                        </a:rPr>
                        <a:t>Maricopa County Phase 4</a:t>
                      </a:r>
                      <a:endParaRPr lang="en-US" sz="1000" b="0"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r" fontAlgn="b"/>
                      <a:r>
                        <a:rPr lang="en-US" sz="1000" b="0" i="0" u="none" strike="noStrike">
                          <a:solidFill>
                            <a:srgbClr val="075A8C"/>
                          </a:solidFill>
                          <a:effectLst/>
                          <a:latin typeface="+mn-lt"/>
                        </a:rPr>
                        <a:t>     54,224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$152,530,400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$2,813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$ 202,700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$(149,400)</a:t>
                      </a:r>
                    </a:p>
                  </a:txBody>
                  <a:tcPr marL="7620" marR="7620" marT="7620" marB="0" anchor="b">
                    <a:solidFill>
                      <a:srgbClr val="CBD5E3"/>
                    </a:solidFill>
                  </a:tcPr>
                </a:tc>
                <a:extLst>
                  <a:ext uri="{0D108BD9-81ED-4DB2-BD59-A6C34878D82A}">
                    <a16:rowId xmlns:a16="http://schemas.microsoft.com/office/drawing/2014/main" val="557423445"/>
                  </a:ext>
                </a:extLst>
              </a:tr>
              <a:tr h="350767">
                <a:tc>
                  <a:txBody>
                    <a:bodyPr/>
                    <a:lstStyle/>
                    <a:p>
                      <a:pPr algn="l" rtl="0" fontAlgn="ctr"/>
                      <a:r>
                        <a:rPr lang="en-US" sz="1000" u="none" strike="noStrike">
                          <a:solidFill>
                            <a:srgbClr val="075A8C"/>
                          </a:solidFill>
                          <a:effectLst/>
                        </a:rPr>
                        <a:t>Fulton County Phase 1</a:t>
                      </a:r>
                      <a:endParaRPr lang="en-US" sz="1000" b="0" i="0" u="none" strike="noStrike">
                        <a:solidFill>
                          <a:srgbClr val="075A8C"/>
                        </a:solidFill>
                        <a:effectLst/>
                        <a:latin typeface="Arial" panose="020B0604020202020204" pitchFamily="34" charset="0"/>
                      </a:endParaRPr>
                    </a:p>
                  </a:txBody>
                  <a:tcPr marL="9490" marR="9490" marT="9490" marB="0" anchor="ctr">
                    <a:solidFill>
                      <a:srgbClr val="E7EBF2"/>
                    </a:solidFill>
                  </a:tcPr>
                </a:tc>
                <a:tc>
                  <a:txBody>
                    <a:bodyPr/>
                    <a:lstStyle/>
                    <a:p>
                      <a:pPr algn="r" fontAlgn="b"/>
                      <a:r>
                        <a:rPr lang="en-US" sz="1000" b="0" i="0" u="none" strike="noStrike">
                          <a:solidFill>
                            <a:srgbClr val="075A8C"/>
                          </a:solidFill>
                          <a:effectLst/>
                          <a:latin typeface="+mn-lt"/>
                        </a:rPr>
                        <a:t>     19,273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$33,818,900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$1,755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$1,202,900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a:t>
                      </a:r>
                    </a:p>
                  </a:txBody>
                  <a:tcPr marL="7620" marR="7620" marT="7620" marB="0" anchor="b">
                    <a:solidFill>
                      <a:srgbClr val="E7EBF2"/>
                    </a:solidFill>
                  </a:tcPr>
                </a:tc>
                <a:extLst>
                  <a:ext uri="{0D108BD9-81ED-4DB2-BD59-A6C34878D82A}">
                    <a16:rowId xmlns:a16="http://schemas.microsoft.com/office/drawing/2014/main" val="3342888398"/>
                  </a:ext>
                </a:extLst>
              </a:tr>
              <a:tr h="350767">
                <a:tc>
                  <a:txBody>
                    <a:bodyPr/>
                    <a:lstStyle/>
                    <a:p>
                      <a:pPr algn="l" rtl="0" fontAlgn="ctr"/>
                      <a:r>
                        <a:rPr lang="en-US" sz="1000" u="none" strike="noStrike">
                          <a:solidFill>
                            <a:srgbClr val="075A8C"/>
                          </a:solidFill>
                          <a:effectLst/>
                        </a:rPr>
                        <a:t>Maui County Phase 1</a:t>
                      </a:r>
                      <a:endParaRPr lang="en-US" sz="1000" b="0"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r" fontAlgn="b"/>
                      <a:r>
                        <a:rPr lang="en-US" sz="1000" b="0" i="0" u="none" strike="noStrike">
                          <a:solidFill>
                            <a:srgbClr val="075A8C"/>
                          </a:solidFill>
                          <a:effectLst/>
                          <a:latin typeface="+mn-lt"/>
                        </a:rPr>
                        <a:t>       4,717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$29,038,298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$6,156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$360,721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$(266,189)</a:t>
                      </a:r>
                    </a:p>
                  </a:txBody>
                  <a:tcPr marL="7620" marR="7620" marT="7620" marB="0" anchor="b">
                    <a:solidFill>
                      <a:srgbClr val="CBD5E3"/>
                    </a:solidFill>
                  </a:tcPr>
                </a:tc>
                <a:extLst>
                  <a:ext uri="{0D108BD9-81ED-4DB2-BD59-A6C34878D82A}">
                    <a16:rowId xmlns:a16="http://schemas.microsoft.com/office/drawing/2014/main" val="269030856"/>
                  </a:ext>
                </a:extLst>
              </a:tr>
              <a:tr h="350767">
                <a:tc>
                  <a:txBody>
                    <a:bodyPr/>
                    <a:lstStyle/>
                    <a:p>
                      <a:pPr algn="l" rtl="0" fontAlgn="ctr"/>
                      <a:r>
                        <a:rPr lang="en-US" sz="1000" u="none" strike="noStrike">
                          <a:solidFill>
                            <a:srgbClr val="075A8C"/>
                          </a:solidFill>
                          <a:effectLst/>
                        </a:rPr>
                        <a:t>Maui County Phase 2</a:t>
                      </a:r>
                      <a:endParaRPr lang="en-US" sz="1000" b="0" i="0" u="none" strike="noStrike">
                        <a:solidFill>
                          <a:srgbClr val="075A8C"/>
                        </a:solidFill>
                        <a:effectLst/>
                        <a:latin typeface="Arial" panose="020B0604020202020204" pitchFamily="34" charset="0"/>
                      </a:endParaRPr>
                    </a:p>
                  </a:txBody>
                  <a:tcPr marL="9490" marR="9490" marT="9490" marB="0" anchor="ctr">
                    <a:solidFill>
                      <a:srgbClr val="E7EBF2"/>
                    </a:solidFill>
                  </a:tcPr>
                </a:tc>
                <a:tc>
                  <a:txBody>
                    <a:bodyPr/>
                    <a:lstStyle/>
                    <a:p>
                      <a:pPr algn="r" fontAlgn="b"/>
                      <a:r>
                        <a:rPr lang="en-US" sz="1000" b="0" i="0" u="none" strike="noStrike">
                          <a:solidFill>
                            <a:srgbClr val="075A8C"/>
                          </a:solidFill>
                          <a:effectLst/>
                          <a:latin typeface="+mn-lt"/>
                        </a:rPr>
                        <a:t>       1,268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$20,771,015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$16,381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$1,683,558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$(2,766,808)</a:t>
                      </a:r>
                    </a:p>
                  </a:txBody>
                  <a:tcPr marL="7620" marR="7620" marT="7620" marB="0" anchor="b">
                    <a:solidFill>
                      <a:srgbClr val="E7EBF2"/>
                    </a:solidFill>
                  </a:tcPr>
                </a:tc>
                <a:extLst>
                  <a:ext uri="{0D108BD9-81ED-4DB2-BD59-A6C34878D82A}">
                    <a16:rowId xmlns:a16="http://schemas.microsoft.com/office/drawing/2014/main" val="1093681718"/>
                  </a:ext>
                </a:extLst>
              </a:tr>
              <a:tr h="350767">
                <a:tc>
                  <a:txBody>
                    <a:bodyPr/>
                    <a:lstStyle/>
                    <a:p>
                      <a:pPr algn="l" rtl="0" fontAlgn="ctr"/>
                      <a:r>
                        <a:rPr lang="en-US" sz="1000" u="none" strike="noStrike">
                          <a:solidFill>
                            <a:srgbClr val="075A8C"/>
                          </a:solidFill>
                          <a:effectLst/>
                        </a:rPr>
                        <a:t>Kauai County Phase 1</a:t>
                      </a:r>
                      <a:endParaRPr lang="en-US" sz="1000" b="0"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r" fontAlgn="b"/>
                      <a:r>
                        <a:rPr lang="en-US" sz="1000" b="0" i="0" u="none" strike="noStrike">
                          <a:solidFill>
                            <a:srgbClr val="075A8C"/>
                          </a:solidFill>
                          <a:effectLst/>
                          <a:latin typeface="+mn-lt"/>
                        </a:rPr>
                        <a:t>       2,915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$32,631,141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$11,194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$242,139 </a:t>
                      </a:r>
                    </a:p>
                  </a:txBody>
                  <a:tcPr marL="7620" marR="7620" marT="7620" marB="0" anchor="b">
                    <a:solidFill>
                      <a:srgbClr val="CBD5E3"/>
                    </a:solidFill>
                  </a:tcPr>
                </a:tc>
                <a:tc>
                  <a:txBody>
                    <a:bodyPr/>
                    <a:lstStyle/>
                    <a:p>
                      <a:pPr algn="ctr" fontAlgn="b"/>
                      <a:r>
                        <a:rPr lang="en-US" sz="1000" b="0" i="0" u="none" strike="noStrike">
                          <a:solidFill>
                            <a:srgbClr val="075A8C"/>
                          </a:solidFill>
                          <a:effectLst/>
                          <a:latin typeface="+mn-lt"/>
                        </a:rPr>
                        <a:t> $ (355,044)</a:t>
                      </a:r>
                    </a:p>
                  </a:txBody>
                  <a:tcPr marL="7620" marR="7620" marT="7620" marB="0" anchor="b">
                    <a:solidFill>
                      <a:srgbClr val="CBD5E3"/>
                    </a:solidFill>
                  </a:tcPr>
                </a:tc>
                <a:extLst>
                  <a:ext uri="{0D108BD9-81ED-4DB2-BD59-A6C34878D82A}">
                    <a16:rowId xmlns:a16="http://schemas.microsoft.com/office/drawing/2014/main" val="2563691654"/>
                  </a:ext>
                </a:extLst>
              </a:tr>
              <a:tr h="350767">
                <a:tc>
                  <a:txBody>
                    <a:bodyPr/>
                    <a:lstStyle/>
                    <a:p>
                      <a:pPr algn="l" rtl="0" fontAlgn="ctr"/>
                      <a:r>
                        <a:rPr lang="en-US" sz="1000" u="none" strike="noStrike">
                          <a:solidFill>
                            <a:srgbClr val="075A8C"/>
                          </a:solidFill>
                          <a:effectLst/>
                        </a:rPr>
                        <a:t>Bernalillo County Phase 1</a:t>
                      </a:r>
                      <a:endParaRPr lang="en-US" sz="1000" b="0" i="0" u="none" strike="noStrike">
                        <a:solidFill>
                          <a:srgbClr val="075A8C"/>
                        </a:solidFill>
                        <a:effectLst/>
                        <a:latin typeface="Arial" panose="020B0604020202020204" pitchFamily="34" charset="0"/>
                      </a:endParaRPr>
                    </a:p>
                  </a:txBody>
                  <a:tcPr marL="9490" marR="9490" marT="9490" marB="0" anchor="ctr">
                    <a:solidFill>
                      <a:srgbClr val="E7EBF2"/>
                    </a:solidFill>
                  </a:tcPr>
                </a:tc>
                <a:tc>
                  <a:txBody>
                    <a:bodyPr/>
                    <a:lstStyle/>
                    <a:p>
                      <a:pPr algn="r" fontAlgn="b"/>
                      <a:r>
                        <a:rPr lang="en-US" sz="1000" b="0" i="0" u="none" strike="noStrike">
                          <a:solidFill>
                            <a:srgbClr val="075A8C"/>
                          </a:solidFill>
                          <a:effectLst/>
                          <a:latin typeface="+mn-lt"/>
                        </a:rPr>
                        <a:t> </a:t>
                      </a:r>
                    </a:p>
                  </a:txBody>
                  <a:tcPr marL="7620" marR="7620" marT="7620" marB="0" anchor="b">
                    <a:solidFill>
                      <a:srgbClr val="E7EBF2"/>
                    </a:solidFill>
                  </a:tcPr>
                </a:tc>
                <a:tc>
                  <a:txBody>
                    <a:bodyPr/>
                    <a:lstStyle/>
                    <a:p>
                      <a:pPr algn="l" fontAlgn="b"/>
                      <a:r>
                        <a:rPr lang="en-US" sz="1000" b="0" i="0" u="none" strike="noStrike">
                          <a:solidFill>
                            <a:srgbClr val="075A8C"/>
                          </a:solidFill>
                          <a:effectLst/>
                          <a:latin typeface="+mn-lt"/>
                        </a:rPr>
                        <a:t> </a:t>
                      </a:r>
                    </a:p>
                  </a:txBody>
                  <a:tcPr marL="7620" marR="7620" marT="7620" marB="0" anchor="b">
                    <a:solidFill>
                      <a:srgbClr val="E7EBF2"/>
                    </a:solidFill>
                  </a:tcPr>
                </a:tc>
                <a:tc>
                  <a:txBody>
                    <a:bodyPr/>
                    <a:lstStyle/>
                    <a:p>
                      <a:pPr algn="l" fontAlgn="b"/>
                      <a:r>
                        <a:rPr lang="en-US" sz="1000" b="0" i="0" u="none" strike="noStrike">
                          <a:solidFill>
                            <a:srgbClr val="075A8C"/>
                          </a:solidFill>
                          <a:effectLst/>
                          <a:latin typeface="+mn-lt"/>
                        </a:rPr>
                        <a:t>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a:t>
                      </a:r>
                    </a:p>
                  </a:txBody>
                  <a:tcPr marL="7620" marR="7620" marT="7620" marB="0" anchor="b">
                    <a:solidFill>
                      <a:srgbClr val="E7EBF2"/>
                    </a:solidFill>
                  </a:tcPr>
                </a:tc>
                <a:tc>
                  <a:txBody>
                    <a:bodyPr/>
                    <a:lstStyle/>
                    <a:p>
                      <a:pPr algn="ctr" fontAlgn="b"/>
                      <a:r>
                        <a:rPr lang="en-US" sz="1000" b="0" i="0" u="none" strike="noStrike">
                          <a:solidFill>
                            <a:srgbClr val="075A8C"/>
                          </a:solidFill>
                          <a:effectLst/>
                          <a:latin typeface="+mn-lt"/>
                        </a:rPr>
                        <a:t> </a:t>
                      </a:r>
                    </a:p>
                  </a:txBody>
                  <a:tcPr marL="7620" marR="7620" marT="7620" marB="0" anchor="b">
                    <a:solidFill>
                      <a:srgbClr val="E7EBF2"/>
                    </a:solidFill>
                  </a:tcPr>
                </a:tc>
                <a:extLst>
                  <a:ext uri="{0D108BD9-81ED-4DB2-BD59-A6C34878D82A}">
                    <a16:rowId xmlns:a16="http://schemas.microsoft.com/office/drawing/2014/main" val="2339128693"/>
                  </a:ext>
                </a:extLst>
              </a:tr>
              <a:tr h="350767">
                <a:tc>
                  <a:txBody>
                    <a:bodyPr/>
                    <a:lstStyle/>
                    <a:p>
                      <a:pPr algn="r" rtl="0" fontAlgn="ctr"/>
                      <a:r>
                        <a:rPr lang="en-US" sz="1000" b="1" u="none" strike="noStrike">
                          <a:solidFill>
                            <a:srgbClr val="075A8C"/>
                          </a:solidFill>
                          <a:effectLst/>
                        </a:rPr>
                        <a:t>Grand Total</a:t>
                      </a:r>
                      <a:endParaRPr lang="en-US" sz="1000" b="1" i="0" u="none" strike="noStrike">
                        <a:solidFill>
                          <a:srgbClr val="075A8C"/>
                        </a:solidFill>
                        <a:effectLst/>
                        <a:latin typeface="Arial" panose="020B0604020202020204" pitchFamily="34" charset="0"/>
                      </a:endParaRPr>
                    </a:p>
                  </a:txBody>
                  <a:tcPr marL="9490" marR="9490" marT="9490" marB="0" anchor="ctr">
                    <a:solidFill>
                      <a:srgbClr val="CBD5E3"/>
                    </a:solidFill>
                  </a:tcPr>
                </a:tc>
                <a:tc>
                  <a:txBody>
                    <a:bodyPr/>
                    <a:lstStyle/>
                    <a:p>
                      <a:pPr algn="r" fontAlgn="b"/>
                      <a:r>
                        <a:rPr lang="en-US" sz="1000" b="1" i="0" u="none" strike="noStrike">
                          <a:solidFill>
                            <a:srgbClr val="075A8C"/>
                          </a:solidFill>
                          <a:effectLst/>
                          <a:latin typeface="+mn-lt"/>
                        </a:rPr>
                        <a:t>  272,024 </a:t>
                      </a:r>
                    </a:p>
                  </a:txBody>
                  <a:tcPr marL="7620" marR="7620" marT="7620" marB="0" anchor="b">
                    <a:solidFill>
                      <a:srgbClr val="CBD5E3"/>
                    </a:solidFill>
                  </a:tcPr>
                </a:tc>
                <a:tc>
                  <a:txBody>
                    <a:bodyPr/>
                    <a:lstStyle/>
                    <a:p>
                      <a:pPr algn="ctr" fontAlgn="b"/>
                      <a:r>
                        <a:rPr lang="en-US" sz="1000" b="1" i="0" u="none" strike="noStrike">
                          <a:solidFill>
                            <a:srgbClr val="075A8C"/>
                          </a:solidFill>
                          <a:effectLst/>
                          <a:latin typeface="+mn-lt"/>
                        </a:rPr>
                        <a:t> $1,411,727,666 </a:t>
                      </a:r>
                    </a:p>
                  </a:txBody>
                  <a:tcPr marL="7620" marR="7620" marT="7620" marB="0" anchor="b">
                    <a:solidFill>
                      <a:srgbClr val="CBD5E3"/>
                    </a:solidFill>
                  </a:tcPr>
                </a:tc>
                <a:tc>
                  <a:txBody>
                    <a:bodyPr/>
                    <a:lstStyle/>
                    <a:p>
                      <a:pPr algn="ctr" fontAlgn="b"/>
                      <a:r>
                        <a:rPr lang="en-US" sz="1000" b="1" i="0" u="none" strike="noStrike">
                          <a:solidFill>
                            <a:srgbClr val="075A8C"/>
                          </a:solidFill>
                          <a:effectLst/>
                          <a:latin typeface="+mn-lt"/>
                        </a:rPr>
                        <a:t> $5,190 </a:t>
                      </a:r>
                    </a:p>
                  </a:txBody>
                  <a:tcPr marL="7620" marR="7620" marT="7620" marB="0" anchor="b">
                    <a:solidFill>
                      <a:srgbClr val="CBD5E3"/>
                    </a:solidFill>
                  </a:tcPr>
                </a:tc>
                <a:tc>
                  <a:txBody>
                    <a:bodyPr/>
                    <a:lstStyle/>
                    <a:p>
                      <a:pPr algn="ctr" fontAlgn="b"/>
                      <a:r>
                        <a:rPr lang="en-US" sz="1000" b="1" i="0" u="none" strike="noStrike">
                          <a:solidFill>
                            <a:srgbClr val="075A8C"/>
                          </a:solidFill>
                          <a:effectLst/>
                          <a:latin typeface="+mn-lt"/>
                        </a:rPr>
                        <a:t> $1,683,558 </a:t>
                      </a:r>
                    </a:p>
                  </a:txBody>
                  <a:tcPr marL="7620" marR="7620" marT="7620" marB="0" anchor="b">
                    <a:solidFill>
                      <a:srgbClr val="CBD5E3"/>
                    </a:solidFill>
                  </a:tcPr>
                </a:tc>
                <a:tc>
                  <a:txBody>
                    <a:bodyPr/>
                    <a:lstStyle/>
                    <a:p>
                      <a:pPr algn="ctr" fontAlgn="b"/>
                      <a:r>
                        <a:rPr lang="en-US" sz="1000" b="1" i="0" u="none" strike="noStrike">
                          <a:solidFill>
                            <a:srgbClr val="075A8C"/>
                          </a:solidFill>
                          <a:effectLst/>
                          <a:latin typeface="+mn-lt"/>
                        </a:rPr>
                        <a:t> $ (2,766,808)</a:t>
                      </a:r>
                    </a:p>
                  </a:txBody>
                  <a:tcPr marL="7620" marR="7620" marT="7620" marB="0" anchor="b">
                    <a:solidFill>
                      <a:srgbClr val="CBD5E3"/>
                    </a:solidFill>
                  </a:tcPr>
                </a:tc>
                <a:extLst>
                  <a:ext uri="{0D108BD9-81ED-4DB2-BD59-A6C34878D82A}">
                    <a16:rowId xmlns:a16="http://schemas.microsoft.com/office/drawing/2014/main" val="1556259300"/>
                  </a:ext>
                </a:extLst>
              </a:tr>
            </a:tbl>
          </a:graphicData>
        </a:graphic>
      </p:graphicFrame>
      <p:sp>
        <p:nvSpPr>
          <p:cNvPr id="6" name="Rectangle 5">
            <a:extLst>
              <a:ext uri="{FF2B5EF4-FFF2-40B4-BE49-F238E27FC236}">
                <a16:creationId xmlns:a16="http://schemas.microsoft.com/office/drawing/2014/main" id="{5282CBA9-B9BF-9AB6-11B6-553584C776D2}"/>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05FE92A-8736-BFC2-3295-DC3F72EC37C6}"/>
              </a:ext>
            </a:extLst>
          </p:cNvPr>
          <p:cNvGrpSpPr>
            <a:grpSpLocks noChangeAspect="1"/>
          </p:cNvGrpSpPr>
          <p:nvPr/>
        </p:nvGrpSpPr>
        <p:grpSpPr>
          <a:xfrm>
            <a:off x="9899214" y="6119012"/>
            <a:ext cx="2084947" cy="457200"/>
            <a:chOff x="4766776" y="6262420"/>
            <a:chExt cx="2414265" cy="527049"/>
          </a:xfrm>
        </p:grpSpPr>
        <p:pic>
          <p:nvPicPr>
            <p:cNvPr id="8" name="Picture 7">
              <a:extLst>
                <a:ext uri="{FF2B5EF4-FFF2-40B4-BE49-F238E27FC236}">
                  <a16:creationId xmlns:a16="http://schemas.microsoft.com/office/drawing/2014/main" id="{DE41BC64-3325-FFF1-5928-452E148F7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a:extLst>
                <a:ext uri="{FF2B5EF4-FFF2-40B4-BE49-F238E27FC236}">
                  <a16:creationId xmlns:a16="http://schemas.microsoft.com/office/drawing/2014/main" id="{0C889442-C7FD-557F-9AF8-8415EE8ACED6}"/>
                </a:ext>
              </a:extLst>
            </p:cNvPr>
            <p:cNvGrpSpPr/>
            <p:nvPr/>
          </p:nvGrpSpPr>
          <p:grpSpPr>
            <a:xfrm>
              <a:off x="6694938" y="6295182"/>
              <a:ext cx="486103" cy="480540"/>
              <a:chOff x="5869964" y="6290830"/>
              <a:chExt cx="506776" cy="500976"/>
            </a:xfrm>
          </p:grpSpPr>
          <p:sp>
            <p:nvSpPr>
              <p:cNvPr id="11" name="Oval 10">
                <a:extLst>
                  <a:ext uri="{FF2B5EF4-FFF2-40B4-BE49-F238E27FC236}">
                    <a16:creationId xmlns:a16="http://schemas.microsoft.com/office/drawing/2014/main" id="{C01F5861-E0EF-3567-EBED-72BF837BC43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2" name="Picture 11">
                <a:extLst>
                  <a:ext uri="{FF2B5EF4-FFF2-40B4-BE49-F238E27FC236}">
                    <a16:creationId xmlns:a16="http://schemas.microsoft.com/office/drawing/2014/main" id="{EA77DD41-5BD6-A479-AF20-3795E3C16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a:extLst>
                <a:ext uri="{FF2B5EF4-FFF2-40B4-BE49-F238E27FC236}">
                  <a16:creationId xmlns:a16="http://schemas.microsoft.com/office/drawing/2014/main" id="{59F8E486-2211-1EF8-B9BF-49A60FDA4619}"/>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9F1318AE-890D-2CE0-EDCB-7E736522F9EB}"/>
              </a:ext>
            </a:extLst>
          </p:cNvPr>
          <p:cNvSpPr/>
          <p:nvPr/>
        </p:nvSpPr>
        <p:spPr>
          <a:xfrm>
            <a:off x="0" y="390964"/>
            <a:ext cx="12192000" cy="584775"/>
          </a:xfrm>
          <a:prstGeom prst="rect">
            <a:avLst/>
          </a:prstGeom>
          <a:noFill/>
        </p:spPr>
        <p:txBody>
          <a:bodyPr wrap="square" lIns="91440" tIns="45720" rIns="91440" bIns="45720" anchor="t">
            <a:spAutoFit/>
          </a:bodyPr>
          <a:lstStyle/>
          <a:p>
            <a:pPr algn="ctr"/>
            <a:r>
              <a:rPr lang="en-US" sz="320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Franklin Gothic Medium"/>
              </a:rPr>
              <a:t>FINDINGS IN MARICOPA COUNTY, ARIZONA</a:t>
            </a:r>
            <a:endParaRPr lang="en-US" sz="3200" dirty="0">
              <a:ln w="9525">
                <a:solidFill>
                  <a:prstClr val="white"/>
                </a:solidFill>
                <a:prstDash val="solid"/>
              </a:ln>
              <a:solidFill>
                <a:schemeClr val="bg1"/>
              </a:solidFill>
              <a:effectLst>
                <a:outerShdw blurRad="12700" dist="38100" dir="2700000" algn="tl" rotWithShape="0">
                  <a:prstClr val="white">
                    <a:lumMod val="50000"/>
                  </a:prstClr>
                </a:outerShdw>
              </a:effectLst>
              <a:latin typeface="Franklin Gothic Medium"/>
            </a:endParaRPr>
          </a:p>
        </p:txBody>
      </p:sp>
    </p:spTree>
    <p:extLst>
      <p:ext uri="{BB962C8B-B14F-4D97-AF65-F5344CB8AC3E}">
        <p14:creationId xmlns:p14="http://schemas.microsoft.com/office/powerpoint/2010/main" val="8222591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169" y="397152"/>
            <a:ext cx="9540260" cy="804135"/>
          </a:xfrm>
        </p:spPr>
        <p:txBody>
          <a:bodyPr>
            <a:normAutofit/>
          </a:bodyPr>
          <a:lstStyle/>
          <a:p>
            <a:pPr algn="ctr"/>
            <a:r>
              <a:rPr lang="en-US" sz="4400" b="1" dirty="0">
                <a:solidFill>
                  <a:schemeClr val="accent1">
                    <a:lumMod val="50000"/>
                  </a:schemeClr>
                </a:solidFill>
                <a:latin typeface="Franklin Gothic Medium"/>
              </a:rPr>
              <a:t>Kentucky Sketch Conversion Project </a:t>
            </a:r>
            <a:endParaRPr lang="en-US" b="1" dirty="0">
              <a:solidFill>
                <a:schemeClr val="accent1">
                  <a:lumMod val="50000"/>
                </a:schemeClr>
              </a:solidFill>
              <a:latin typeface="Franklin Gothic Medium"/>
            </a:endParaRPr>
          </a:p>
        </p:txBody>
      </p:sp>
      <p:sp>
        <p:nvSpPr>
          <p:cNvPr id="10" name="Content Placeholder 9"/>
          <p:cNvSpPr>
            <a:spLocks noGrp="1"/>
          </p:cNvSpPr>
          <p:nvPr>
            <p:ph idx="1"/>
          </p:nvPr>
        </p:nvSpPr>
        <p:spPr>
          <a:xfrm>
            <a:off x="7453682" y="1495041"/>
            <a:ext cx="2553382" cy="1334365"/>
          </a:xfrm>
        </p:spPr>
        <p:txBody>
          <a:bodyPr vert="horz" lIns="91440" tIns="45720" rIns="91440" bIns="45720" rtlCol="0" anchor="t">
            <a:normAutofit/>
          </a:bodyPr>
          <a:lstStyle/>
          <a:p>
            <a:pPr marL="0" indent="0" algn="ctr">
              <a:spcAft>
                <a:spcPts val="400"/>
              </a:spcAft>
              <a:buNone/>
            </a:pPr>
            <a:r>
              <a:rPr lang="en-US" sz="1500">
                <a:solidFill>
                  <a:srgbClr val="222E68"/>
                </a:solidFill>
                <a:latin typeface="Franklin Gothic Medium" panose="020B0603020102020204" pitchFamily="34" charset="0"/>
              </a:rPr>
              <a:t>David Gordon</a:t>
            </a:r>
          </a:p>
          <a:p>
            <a:pPr marL="0" indent="0" algn="ctr">
              <a:lnSpc>
                <a:spcPct val="134366"/>
              </a:lnSpc>
              <a:spcBef>
                <a:spcPts val="0"/>
              </a:spcBef>
              <a:buNone/>
              <a:tabLst>
                <a:tab pos="517525" algn="l"/>
              </a:tabLst>
            </a:pPr>
            <a:r>
              <a:rPr lang="en-US" sz="1500">
                <a:solidFill>
                  <a:srgbClr val="222E68"/>
                </a:solidFill>
                <a:latin typeface="Franklin Gothic Medium" panose="020B0603020102020204" pitchFamily="34" charset="0"/>
                <a:sym typeface="Wingdings" panose="05000000000000000000" pitchFamily="2" charset="2"/>
              </a:rPr>
              <a:t>	David.Gordon@ky.gov</a:t>
            </a:r>
            <a:endParaRPr lang="en-US" sz="1500">
              <a:solidFill>
                <a:srgbClr val="222E68"/>
              </a:solidFill>
              <a:latin typeface="Franklin Gothic Medium" panose="020B0603020102020204" pitchFamily="34" charset="0"/>
            </a:endParaRPr>
          </a:p>
          <a:p>
            <a:pPr marL="0" indent="0" algn="ctr">
              <a:lnSpc>
                <a:spcPct val="134366"/>
              </a:lnSpc>
              <a:spcBef>
                <a:spcPts val="0"/>
              </a:spcBef>
              <a:buNone/>
              <a:tabLst>
                <a:tab pos="517525" algn="l"/>
              </a:tabLst>
            </a:pPr>
            <a:r>
              <a:rPr lang="en-US" sz="1500">
                <a:solidFill>
                  <a:srgbClr val="222E68"/>
                </a:solidFill>
                <a:latin typeface="Franklin Gothic Medium" panose="020B0603020102020204" pitchFamily="34" charset="0"/>
                <a:sym typeface="Wingdings" panose="05000000000000000000" pitchFamily="2" charset="2"/>
              </a:rPr>
              <a:t>	(502) 564-7179</a:t>
            </a:r>
            <a:endParaRPr lang="en-US" sz="1500">
              <a:solidFill>
                <a:srgbClr val="222E68"/>
              </a:solidFill>
              <a:latin typeface="Franklin Gothic Medium" panose="020B06030201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1169" y="3067588"/>
            <a:ext cx="9540260" cy="1487587"/>
          </a:xfrm>
          <a:prstGeom prst="rect">
            <a:avLst/>
          </a:prstGeom>
          <a:solidFill>
            <a:srgbClr val="DBE6FD">
              <a:alpha val="45882"/>
            </a:srgbClr>
          </a:solidFill>
        </p:spPr>
        <p:txBody>
          <a:bodyPr wrap="square" rtlCol="0">
            <a:spAutoFit/>
          </a:bodyPr>
          <a:lstStyle/>
          <a:p>
            <a:pPr>
              <a:spcAft>
                <a:spcPts val="800"/>
              </a:spcAft>
            </a:pPr>
            <a:r>
              <a:rPr lang="en-US" sz="140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State Real Property Tax Rate, please reference KRS 132.020.</a:t>
            </a:r>
          </a:p>
          <a:p>
            <a:r>
              <a:rPr lang="en-US" sz="1400">
                <a:latin typeface="Franklin Gothic Book" panose="020B0503020102020204" pitchFamily="34" charset="0"/>
              </a:rPr>
              <a:t>Information in this presentation is believed to be accurate as of the date of publication. In the event that any information in this presentation is later determined to be in error, this presentation cannot be used by taxpayers in supporting a specific position or issue before the Department of Revenue, as it does not have the statutory or regulatory authority.</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a:solidFill>
                  <a:srgbClr val="222E68"/>
                </a:solidFill>
                <a:latin typeface="Franklin Gothic Demi" panose="020B0703020102020204" pitchFamily="34" charset="0"/>
              </a:rPr>
              <a:t>Kentucky Department of Revenue </a:t>
            </a:r>
            <a:r>
              <a:rPr lang="en-US">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7" name="Content Placeholder 9"/>
          <p:cNvSpPr txBox="1">
            <a:spLocks/>
          </p:cNvSpPr>
          <p:nvPr/>
        </p:nvSpPr>
        <p:spPr>
          <a:xfrm>
            <a:off x="3768316" y="1491610"/>
            <a:ext cx="2952775" cy="13343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400"/>
              </a:spcAft>
              <a:buFont typeface="Arial" panose="020B0604020202020204" pitchFamily="34" charset="0"/>
              <a:buNone/>
            </a:pPr>
            <a:r>
              <a:rPr lang="en-US" sz="1500">
                <a:solidFill>
                  <a:srgbClr val="222E68"/>
                </a:solidFill>
                <a:latin typeface="Franklin Gothic Medium" panose="020B0603020102020204" pitchFamily="34" charset="0"/>
              </a:rPr>
              <a:t>          Mike Tackett</a:t>
            </a:r>
          </a:p>
          <a:p>
            <a:pPr marL="0" indent="0" algn="ctr">
              <a:lnSpc>
                <a:spcPct val="134366"/>
              </a:lnSpc>
              <a:spcBef>
                <a:spcPts val="0"/>
              </a:spcBef>
              <a:buFont typeface="Arial" panose="020B0604020202020204" pitchFamily="34" charset="0"/>
              <a:buNone/>
              <a:tabLst>
                <a:tab pos="517525" algn="l"/>
              </a:tabLst>
            </a:pPr>
            <a:r>
              <a:rPr lang="en-US" sz="1500">
                <a:solidFill>
                  <a:srgbClr val="222E68"/>
                </a:solidFill>
                <a:latin typeface="Franklin Gothic Medium" panose="020B0603020102020204" pitchFamily="34" charset="0"/>
                <a:sym typeface="Wingdings" panose="05000000000000000000" pitchFamily="2" charset="2"/>
              </a:rPr>
              <a:t>	Mike.Tackett@ky.gov</a:t>
            </a:r>
            <a:endParaRPr lang="en-US" sz="1500">
              <a:solidFill>
                <a:srgbClr val="222E68"/>
              </a:solidFill>
              <a:latin typeface="Franklin Gothic Medium" panose="020B0603020102020204" pitchFamily="34" charset="0"/>
            </a:endParaRPr>
          </a:p>
          <a:p>
            <a:pPr marL="0" indent="0" algn="ctr">
              <a:lnSpc>
                <a:spcPct val="134366"/>
              </a:lnSpc>
              <a:spcBef>
                <a:spcPts val="0"/>
              </a:spcBef>
              <a:buFont typeface="Arial" panose="020B0604020202020204" pitchFamily="34" charset="0"/>
              <a:buNone/>
              <a:tabLst>
                <a:tab pos="517525" algn="l"/>
              </a:tabLst>
            </a:pPr>
            <a:r>
              <a:rPr lang="en-US" sz="1500">
                <a:solidFill>
                  <a:srgbClr val="222E68"/>
                </a:solidFill>
                <a:latin typeface="Franklin Gothic Medium" panose="020B0603020102020204" pitchFamily="34" charset="0"/>
                <a:sym typeface="Wingdings" panose="05000000000000000000" pitchFamily="2" charset="2"/>
              </a:rPr>
              <a:t>	(502) 564-7220</a:t>
            </a:r>
            <a:endParaRPr lang="en-US" sz="1500">
              <a:solidFill>
                <a:srgbClr val="222E68"/>
              </a:solidFill>
              <a:latin typeface="Franklin Gothic Medium" panose="020B0603020102020204" pitchFamily="34" charset="0"/>
            </a:endParaRPr>
          </a:p>
        </p:txBody>
      </p:sp>
    </p:spTree>
    <p:extLst>
      <p:ext uri="{BB962C8B-B14F-4D97-AF65-F5344CB8AC3E}">
        <p14:creationId xmlns:p14="http://schemas.microsoft.com/office/powerpoint/2010/main" val="359691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r>
              <a:rPr lang="en-US" sz="4400">
                <a:solidFill>
                  <a:schemeClr val="bg1"/>
                </a:solidFill>
                <a:latin typeface="Franklin Gothic Demi" panose="020B0703020102020204" pitchFamily="34" charset="0"/>
              </a:rPr>
              <a:t>Aerial Types by County</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3" name="Picture 2" descr="A picture containing building, stone, cement, dirty">
            <a:extLst>
              <a:ext uri="{FF2B5EF4-FFF2-40B4-BE49-F238E27FC236}">
                <a16:creationId xmlns:a16="http://schemas.microsoft.com/office/drawing/2014/main" id="{C77A470C-A185-9D8D-DF1F-4A3DAB6629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24" b="2"/>
          <a:stretch/>
        </p:blipFill>
        <p:spPr>
          <a:xfrm>
            <a:off x="6192643" y="1233075"/>
            <a:ext cx="5998767" cy="2930743"/>
          </a:xfrm>
          <a:prstGeom prst="rect">
            <a:avLst/>
          </a:prstGeom>
        </p:spPr>
      </p:pic>
      <p:pic>
        <p:nvPicPr>
          <p:cNvPr id="6" name="Picture 5" descr="A screenshot of a video game&#10;&#10;Description automatically generated with medium confidence">
            <a:extLst>
              <a:ext uri="{FF2B5EF4-FFF2-40B4-BE49-F238E27FC236}">
                <a16:creationId xmlns:a16="http://schemas.microsoft.com/office/drawing/2014/main" id="{35613871-E8E6-66F3-A9D9-367D460DC8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93" y="3307107"/>
            <a:ext cx="6600485" cy="3451806"/>
          </a:xfrm>
          <a:prstGeom prst="rect">
            <a:avLst/>
          </a:prstGeom>
        </p:spPr>
      </p:pic>
      <p:sp>
        <p:nvSpPr>
          <p:cNvPr id="12" name="Subtitle 2">
            <a:extLst>
              <a:ext uri="{FF2B5EF4-FFF2-40B4-BE49-F238E27FC236}">
                <a16:creationId xmlns:a16="http://schemas.microsoft.com/office/drawing/2014/main" id="{939B0F8C-34F1-6F69-10DD-F29F8767F043}"/>
              </a:ext>
            </a:extLst>
          </p:cNvPr>
          <p:cNvSpPr txBox="1">
            <a:spLocks/>
          </p:cNvSpPr>
          <p:nvPr/>
        </p:nvSpPr>
        <p:spPr>
          <a:xfrm>
            <a:off x="401009" y="1296165"/>
            <a:ext cx="4762500" cy="21339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Franklin Gothic Medium" panose="020B0603020102020204" pitchFamily="34" charset="0"/>
              </a:rPr>
              <a:t>Find new property with better ortho and oblique aerials</a:t>
            </a:r>
          </a:p>
          <a:p>
            <a:r>
              <a:rPr lang="en-US" sz="1800" dirty="0">
                <a:latin typeface="Franklin Gothic Medium" panose="020B0603020102020204" pitchFamily="34" charset="0"/>
              </a:rPr>
              <a:t>Get oblique views from behind locked gates.</a:t>
            </a:r>
          </a:p>
          <a:p>
            <a:r>
              <a:rPr lang="en-US" sz="1800" dirty="0">
                <a:latin typeface="Franklin Gothic Medium" panose="020B0603020102020204" pitchFamily="34" charset="0"/>
              </a:rPr>
              <a:t>Get multiple oblique views to see through trees to find missing structures. </a:t>
            </a:r>
          </a:p>
          <a:p>
            <a:r>
              <a:rPr lang="en-US" sz="1800" dirty="0">
                <a:latin typeface="Franklin Gothic Medium" panose="020B0603020102020204" pitchFamily="34" charset="0"/>
              </a:rPr>
              <a:t>Aerials of new subdivisions</a:t>
            </a:r>
          </a:p>
          <a:p>
            <a:endParaRPr lang="en-US" sz="1400" dirty="0">
              <a:solidFill>
                <a:schemeClr val="bg1"/>
              </a:solidFill>
            </a:endParaRPr>
          </a:p>
          <a:p>
            <a:endParaRPr lang="en-US" sz="1400" dirty="0">
              <a:solidFill>
                <a:schemeClr val="bg1"/>
              </a:solidFill>
            </a:endParaRPr>
          </a:p>
        </p:txBody>
      </p:sp>
      <p:sp>
        <p:nvSpPr>
          <p:cNvPr id="17" name="TextBox 16">
            <a:extLst>
              <a:ext uri="{FF2B5EF4-FFF2-40B4-BE49-F238E27FC236}">
                <a16:creationId xmlns:a16="http://schemas.microsoft.com/office/drawing/2014/main" id="{88D95431-87BD-1616-179B-AB0085CDCF39}"/>
              </a:ext>
            </a:extLst>
          </p:cNvPr>
          <p:cNvSpPr txBox="1"/>
          <p:nvPr/>
        </p:nvSpPr>
        <p:spPr>
          <a:xfrm>
            <a:off x="6744750" y="4187330"/>
            <a:ext cx="5215536" cy="1923604"/>
          </a:xfrm>
          <a:prstGeom prst="rect">
            <a:avLst/>
          </a:prstGeom>
          <a:noFill/>
        </p:spPr>
        <p:txBody>
          <a:bodyPr wrap="square">
            <a:spAutoFit/>
          </a:bodyPr>
          <a:lstStyle/>
          <a:p>
            <a:r>
              <a:rPr lang="en-US" sz="1700" dirty="0">
                <a:effectLst/>
                <a:latin typeface="Franklin Gothic Medium" panose="020B0603020102020204" pitchFamily="34" charset="0"/>
              </a:rPr>
              <a:t>Oblique aerial imagery enables assessors to view properties and structures remotely, detect changes, and calculate values more quickly than with traditional site visits. Instead of travel cost </a:t>
            </a:r>
            <a:r>
              <a:rPr lang="en-US" sz="1700" dirty="0">
                <a:latin typeface="Franklin Gothic Medium" panose="020B0603020102020204" pitchFamily="34" charset="0"/>
              </a:rPr>
              <a:t>for </a:t>
            </a:r>
            <a:r>
              <a:rPr lang="en-US" sz="1700" dirty="0">
                <a:effectLst/>
                <a:latin typeface="Franklin Gothic Medium" panose="020B0603020102020204" pitchFamily="34" charset="0"/>
              </a:rPr>
              <a:t>sending assessors into the field, aerial imagery brings the world to the assessors. This allows for accurate property assessments right from their office desk.</a:t>
            </a:r>
            <a:endParaRPr lang="en-US" sz="1700" dirty="0">
              <a:latin typeface="Franklin Gothic Medium" panose="020B0603020102020204" pitchFamily="34" charset="0"/>
            </a:endParaRPr>
          </a:p>
        </p:txBody>
      </p:sp>
      <p:sp>
        <p:nvSpPr>
          <p:cNvPr id="18" name="Rectangle 17">
            <a:extLst>
              <a:ext uri="{FF2B5EF4-FFF2-40B4-BE49-F238E27FC236}">
                <a16:creationId xmlns:a16="http://schemas.microsoft.com/office/drawing/2014/main" id="{E90A71B1-A24E-B06E-EF87-F0B5E3647342}"/>
              </a:ext>
            </a:extLst>
          </p:cNvPr>
          <p:cNvSpPr/>
          <p:nvPr/>
        </p:nvSpPr>
        <p:spPr>
          <a:xfrm>
            <a:off x="2512425" y="5123078"/>
            <a:ext cx="830510" cy="738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B23E59-1B38-F5BA-392F-8EBF22151FEC}"/>
              </a:ext>
            </a:extLst>
          </p:cNvPr>
          <p:cNvSpPr txBox="1"/>
          <p:nvPr/>
        </p:nvSpPr>
        <p:spPr>
          <a:xfrm>
            <a:off x="8134460" y="1209699"/>
            <a:ext cx="2436116" cy="369332"/>
          </a:xfrm>
          <a:prstGeom prst="rect">
            <a:avLst/>
          </a:prstGeom>
          <a:noFill/>
        </p:spPr>
        <p:txBody>
          <a:bodyPr wrap="none" rtlCol="0">
            <a:spAutoFit/>
          </a:bodyPr>
          <a:lstStyle/>
          <a:p>
            <a:r>
              <a:rPr lang="en-US" b="1">
                <a:solidFill>
                  <a:schemeClr val="bg1"/>
                </a:solidFill>
              </a:rPr>
              <a:t>2019 State 3 inch Ortho</a:t>
            </a:r>
          </a:p>
        </p:txBody>
      </p:sp>
      <p:sp>
        <p:nvSpPr>
          <p:cNvPr id="5" name="TextBox 4">
            <a:extLst>
              <a:ext uri="{FF2B5EF4-FFF2-40B4-BE49-F238E27FC236}">
                <a16:creationId xmlns:a16="http://schemas.microsoft.com/office/drawing/2014/main" id="{87BCE594-5953-069B-7DE0-C0652346A15D}"/>
              </a:ext>
            </a:extLst>
          </p:cNvPr>
          <p:cNvSpPr txBox="1"/>
          <p:nvPr/>
        </p:nvSpPr>
        <p:spPr>
          <a:xfrm>
            <a:off x="2316901" y="3315295"/>
            <a:ext cx="2436116" cy="369332"/>
          </a:xfrm>
          <a:prstGeom prst="rect">
            <a:avLst/>
          </a:prstGeom>
          <a:noFill/>
        </p:spPr>
        <p:txBody>
          <a:bodyPr wrap="none" rtlCol="0">
            <a:spAutoFit/>
          </a:bodyPr>
          <a:lstStyle/>
          <a:p>
            <a:r>
              <a:rPr lang="en-US" b="1">
                <a:solidFill>
                  <a:schemeClr val="bg1"/>
                </a:solidFill>
              </a:rPr>
              <a:t>2023 State 3 inch Ortho</a:t>
            </a:r>
          </a:p>
        </p:txBody>
      </p:sp>
    </p:spTree>
    <p:extLst>
      <p:ext uri="{BB962C8B-B14F-4D97-AF65-F5344CB8AC3E}">
        <p14:creationId xmlns:p14="http://schemas.microsoft.com/office/powerpoint/2010/main" val="380523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66271" y="318610"/>
            <a:ext cx="10896599" cy="759585"/>
          </a:xfrm>
        </p:spPr>
        <p:txBody>
          <a:bodyPr>
            <a:normAutofit/>
          </a:bodyPr>
          <a:lstStyle/>
          <a:p>
            <a:r>
              <a:rPr lang="en-US" sz="4400">
                <a:solidFill>
                  <a:schemeClr val="bg1"/>
                </a:solidFill>
                <a:latin typeface="Franklin Gothic Demi" panose="020B0703020102020204" pitchFamily="34" charset="0"/>
              </a:rPr>
              <a:t>Aerial Types by County</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EE06030-B5CD-6B62-FADF-D8B0D577B921}"/>
              </a:ext>
            </a:extLst>
          </p:cNvPr>
          <p:cNvSpPr txBox="1"/>
          <p:nvPr/>
        </p:nvSpPr>
        <p:spPr>
          <a:xfrm>
            <a:off x="987483" y="6030131"/>
            <a:ext cx="9056319" cy="923330"/>
          </a:xfrm>
          <a:prstGeom prst="rect">
            <a:avLst/>
          </a:prstGeom>
          <a:noFill/>
        </p:spPr>
        <p:txBody>
          <a:bodyPr wrap="square" rtlCol="0">
            <a:spAutoFit/>
          </a:bodyPr>
          <a:lstStyle/>
          <a:p>
            <a:pPr algn="ctr"/>
            <a:r>
              <a:rPr lang="en-US" dirty="0">
                <a:latin typeface="Franklin Gothic Medium" panose="020B0603020102020204" pitchFamily="34" charset="0"/>
              </a:rPr>
              <a:t>PVAs can use the website toolbar to measure length, area, or height on any structure and use the site locations on right to rotate the structure to measure each side in the viewer. </a:t>
            </a:r>
          </a:p>
          <a:p>
            <a:endParaRPr lang="en-US" dirty="0"/>
          </a:p>
        </p:txBody>
      </p:sp>
      <p:pic>
        <p:nvPicPr>
          <p:cNvPr id="16" name="Content Placeholder 14" descr="Diagram&#10;&#10;Description automatically generated with medium confidence">
            <a:extLst>
              <a:ext uri="{FF2B5EF4-FFF2-40B4-BE49-F238E27FC236}">
                <a16:creationId xmlns:a16="http://schemas.microsoft.com/office/drawing/2014/main" id="{75FC1D06-2B99-AF9E-4202-A7462D58D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14" y="1255970"/>
            <a:ext cx="9974772" cy="4774161"/>
          </a:xfrm>
          <a:prstGeom prst="rect">
            <a:avLst/>
          </a:prstGeom>
        </p:spPr>
      </p:pic>
      <p:sp>
        <p:nvSpPr>
          <p:cNvPr id="18" name="Rectangle 17">
            <a:extLst>
              <a:ext uri="{FF2B5EF4-FFF2-40B4-BE49-F238E27FC236}">
                <a16:creationId xmlns:a16="http://schemas.microsoft.com/office/drawing/2014/main" id="{EA94D0BB-11FD-F814-82F5-25AEC17EE1A4}"/>
              </a:ext>
            </a:extLst>
          </p:cNvPr>
          <p:cNvSpPr/>
          <p:nvPr/>
        </p:nvSpPr>
        <p:spPr>
          <a:xfrm>
            <a:off x="1108613" y="1402204"/>
            <a:ext cx="3035548"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0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E1986E-D5B5-8F7E-3EDD-41B0B8C58255}"/>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6B8A1-426D-4729-AE62-BED61D1E796D}"/>
              </a:ext>
            </a:extLst>
          </p:cNvPr>
          <p:cNvSpPr>
            <a:spLocks noGrp="1"/>
          </p:cNvSpPr>
          <p:nvPr>
            <p:ph type="title"/>
          </p:nvPr>
        </p:nvSpPr>
        <p:spPr>
          <a:xfrm>
            <a:off x="-1842" y="385470"/>
            <a:ext cx="12195684" cy="430887"/>
          </a:xfrm>
          <a:noFill/>
          <a:ln>
            <a:noFill/>
          </a:ln>
        </p:spPr>
        <p:txBody>
          <a:bodyPr>
            <a:normAutofit fontScale="90000"/>
          </a:bodyPr>
          <a:lstStyle/>
          <a:p>
            <a:pPr algn="ctr"/>
            <a:r>
              <a:rPr lang="en-US" dirty="0">
                <a:ln>
                  <a:solidFill>
                    <a:schemeClr val="bg1"/>
                  </a:solidFill>
                </a:ln>
                <a:solidFill>
                  <a:schemeClr val="bg1"/>
                </a:solidFill>
                <a:latin typeface="Franklin Gothic Medium"/>
              </a:rPr>
              <a:t>How to Start fixing Sketches in ArcGIS</a:t>
            </a:r>
            <a:endParaRPr lang="en-US" dirty="0">
              <a:ln>
                <a:solidFill>
                  <a:prstClr val="white"/>
                </a:solidFill>
              </a:ln>
              <a:solidFill>
                <a:schemeClr val="bg1"/>
              </a:solidFill>
              <a:latin typeface="Franklin Gothic Medium"/>
              <a:cs typeface="Calibri Light"/>
            </a:endParaRPr>
          </a:p>
        </p:txBody>
      </p:sp>
      <p:sp>
        <p:nvSpPr>
          <p:cNvPr id="3" name="Content Placeholder 2">
            <a:extLst>
              <a:ext uri="{FF2B5EF4-FFF2-40B4-BE49-F238E27FC236}">
                <a16:creationId xmlns:a16="http://schemas.microsoft.com/office/drawing/2014/main" id="{5313A25E-3EA2-4A47-90A7-2D2F32B14C52}"/>
              </a:ext>
            </a:extLst>
          </p:cNvPr>
          <p:cNvSpPr>
            <a:spLocks noGrp="1"/>
          </p:cNvSpPr>
          <p:nvPr>
            <p:ph sz="quarter" idx="18"/>
          </p:nvPr>
        </p:nvSpPr>
        <p:spPr>
          <a:xfrm>
            <a:off x="680526" y="1443592"/>
            <a:ext cx="10837241" cy="4764845"/>
          </a:xfrm>
        </p:spPr>
        <p:txBody>
          <a:bodyPr vert="horz" lIns="91440" tIns="45720" rIns="91440" bIns="45720" rtlCol="0" anchor="t">
            <a:normAutofit/>
          </a:bodyPr>
          <a:lstStyle/>
          <a:p>
            <a:r>
              <a:rPr lang="en-US" sz="2000" b="1" dirty="0">
                <a:ln w="9525">
                  <a:solidFill>
                    <a:schemeClr val="bg1"/>
                  </a:solidFill>
                </a:ln>
                <a:solidFill>
                  <a:schemeClr val="tx1">
                    <a:lumMod val="95000"/>
                    <a:lumOff val="5000"/>
                  </a:schemeClr>
                </a:solidFill>
                <a:latin typeface="Franklin Gothic Medium"/>
              </a:rPr>
              <a:t>Vender converts Apex, Rapid Sketch, </a:t>
            </a:r>
            <a:r>
              <a:rPr lang="en-US" sz="2000" b="1" dirty="0" err="1">
                <a:ln w="9525">
                  <a:solidFill>
                    <a:schemeClr val="bg1"/>
                  </a:solidFill>
                </a:ln>
                <a:solidFill>
                  <a:schemeClr val="tx1">
                    <a:lumMod val="95000"/>
                    <a:lumOff val="5000"/>
                  </a:schemeClr>
                </a:solidFill>
                <a:latin typeface="Franklin Gothic Medium"/>
              </a:rPr>
              <a:t>GeoSketch</a:t>
            </a:r>
            <a:r>
              <a:rPr lang="en-US" sz="2000" b="1" dirty="0">
                <a:ln w="9525">
                  <a:solidFill>
                    <a:schemeClr val="bg1"/>
                  </a:solidFill>
                </a:ln>
                <a:solidFill>
                  <a:schemeClr val="tx1">
                    <a:lumMod val="95000"/>
                    <a:lumOff val="5000"/>
                  </a:schemeClr>
                </a:solidFill>
                <a:latin typeface="Franklin Gothic Medium"/>
              </a:rPr>
              <a:t> sketches into SHP or GDB</a:t>
            </a:r>
            <a:endParaRPr lang="en-US" sz="2000" b="1" dirty="0">
              <a:ln w="9525">
                <a:solidFill>
                  <a:prstClr val="white"/>
                </a:solidFill>
              </a:ln>
              <a:solidFill>
                <a:schemeClr val="tx1">
                  <a:lumMod val="95000"/>
                  <a:lumOff val="5000"/>
                </a:schemeClr>
              </a:solidFill>
              <a:latin typeface="Franklin Gothic Medium"/>
              <a:cs typeface="Calibri"/>
            </a:endParaRPr>
          </a:p>
          <a:p>
            <a:r>
              <a:rPr lang="en-US" sz="2000" b="1" dirty="0">
                <a:ln w="9525">
                  <a:solidFill>
                    <a:schemeClr val="bg1"/>
                  </a:solidFill>
                </a:ln>
                <a:solidFill>
                  <a:schemeClr val="tx1">
                    <a:lumMod val="95000"/>
                    <a:lumOff val="5000"/>
                  </a:schemeClr>
                </a:solidFill>
                <a:latin typeface="Franklin Gothic Medium"/>
              </a:rPr>
              <a:t>Load converted Sketch file from vendor (</a:t>
            </a:r>
            <a:r>
              <a:rPr lang="en-US" sz="2000" b="1" dirty="0" err="1">
                <a:ln w="9525">
                  <a:solidFill>
                    <a:schemeClr val="bg1"/>
                  </a:solidFill>
                </a:ln>
                <a:solidFill>
                  <a:schemeClr val="tx1">
                    <a:lumMod val="95000"/>
                    <a:lumOff val="5000"/>
                  </a:schemeClr>
                </a:solidFill>
                <a:latin typeface="Franklin Gothic Medium"/>
              </a:rPr>
              <a:t>esri</a:t>
            </a:r>
            <a:r>
              <a:rPr lang="en-US" sz="2000" b="1" dirty="0">
                <a:ln w="9525">
                  <a:solidFill>
                    <a:schemeClr val="bg1"/>
                  </a:solidFill>
                </a:ln>
                <a:solidFill>
                  <a:schemeClr val="tx1">
                    <a:lumMod val="95000"/>
                    <a:lumOff val="5000"/>
                  </a:schemeClr>
                </a:solidFill>
                <a:latin typeface="Franklin Gothic Medium"/>
              </a:rPr>
              <a:t>) in ArcGIS</a:t>
            </a:r>
            <a:endParaRPr lang="en-US" sz="2000" b="1" dirty="0">
              <a:ln w="9525">
                <a:solidFill>
                  <a:prstClr val="white"/>
                </a:solidFill>
              </a:ln>
              <a:solidFill>
                <a:schemeClr val="tx1">
                  <a:lumMod val="95000"/>
                  <a:lumOff val="5000"/>
                </a:schemeClr>
              </a:solidFill>
              <a:latin typeface="Franklin Gothic Medium"/>
              <a:cs typeface="Calibri"/>
            </a:endParaRPr>
          </a:p>
          <a:p>
            <a:r>
              <a:rPr lang="en-US" sz="2000" b="1" dirty="0">
                <a:ln w="9525">
                  <a:solidFill>
                    <a:schemeClr val="bg1"/>
                  </a:solidFill>
                </a:ln>
                <a:solidFill>
                  <a:schemeClr val="tx1">
                    <a:lumMod val="95000"/>
                    <a:lumOff val="5000"/>
                  </a:schemeClr>
                </a:solidFill>
                <a:latin typeface="Franklin Gothic Medium"/>
              </a:rPr>
              <a:t> Load Parcels, 911 Address Points and </a:t>
            </a:r>
            <a:r>
              <a:rPr lang="en-US" sz="2000" b="1" dirty="0" err="1">
                <a:ln w="9525">
                  <a:solidFill>
                    <a:schemeClr val="bg1"/>
                  </a:solidFill>
                </a:ln>
                <a:solidFill>
                  <a:schemeClr val="tx1">
                    <a:lumMod val="95000"/>
                    <a:lumOff val="5000"/>
                  </a:schemeClr>
                </a:solidFill>
                <a:latin typeface="Franklin Gothic Medium"/>
              </a:rPr>
              <a:t>EagleView</a:t>
            </a:r>
            <a:r>
              <a:rPr lang="en-US" sz="2000" b="1" dirty="0">
                <a:ln w="9525">
                  <a:solidFill>
                    <a:schemeClr val="bg1"/>
                  </a:solidFill>
                </a:ln>
                <a:solidFill>
                  <a:schemeClr val="tx1">
                    <a:lumMod val="95000"/>
                    <a:lumOff val="5000"/>
                  </a:schemeClr>
                </a:solidFill>
                <a:latin typeface="Franklin Gothic Medium"/>
              </a:rPr>
              <a:t> Aerials in ArcGIS.  (Aerial should be the latest available)</a:t>
            </a:r>
            <a:endParaRPr lang="en-US" sz="2000" b="1" dirty="0">
              <a:ln w="9525">
                <a:solidFill>
                  <a:prstClr val="white"/>
                </a:solidFill>
              </a:ln>
              <a:solidFill>
                <a:schemeClr val="tx1">
                  <a:lumMod val="95000"/>
                  <a:lumOff val="5000"/>
                </a:schemeClr>
              </a:solidFill>
              <a:latin typeface="Franklin Gothic Medium"/>
              <a:cs typeface="Calibri"/>
            </a:endParaRPr>
          </a:p>
          <a:p>
            <a:r>
              <a:rPr lang="en-US" sz="2000" b="1" dirty="0">
                <a:ln w="9525">
                  <a:solidFill>
                    <a:schemeClr val="bg1"/>
                  </a:solidFill>
                </a:ln>
                <a:solidFill>
                  <a:schemeClr val="tx1">
                    <a:lumMod val="95000"/>
                    <a:lumOff val="5000"/>
                  </a:schemeClr>
                </a:solidFill>
                <a:latin typeface="Franklin Gothic Medium"/>
              </a:rPr>
              <a:t>A second set of Aerials may be needed, preferably from KY from Above </a:t>
            </a:r>
            <a:endParaRPr lang="en-US" sz="2000" b="1" dirty="0">
              <a:ln w="9525">
                <a:solidFill>
                  <a:prstClr val="white"/>
                </a:solidFill>
              </a:ln>
              <a:solidFill>
                <a:schemeClr val="tx1">
                  <a:lumMod val="95000"/>
                  <a:lumOff val="5000"/>
                </a:schemeClr>
              </a:solidFill>
              <a:latin typeface="Franklin Gothic Medium"/>
              <a:cs typeface="Calibri"/>
            </a:endParaRPr>
          </a:p>
          <a:p>
            <a:pPr lvl="1"/>
            <a:r>
              <a:rPr lang="en-US" sz="2000" b="1" dirty="0">
                <a:ln w="9525">
                  <a:solidFill>
                    <a:schemeClr val="bg1"/>
                  </a:solidFill>
                </a:ln>
                <a:solidFill>
                  <a:schemeClr val="tx1">
                    <a:lumMod val="95000"/>
                    <a:lumOff val="5000"/>
                  </a:schemeClr>
                </a:solidFill>
                <a:latin typeface="Franklin Gothic Medium"/>
              </a:rPr>
              <a:t>If not, an older </a:t>
            </a:r>
            <a:r>
              <a:rPr lang="en-US" sz="2000" b="1" dirty="0" err="1">
                <a:ln w="9525">
                  <a:solidFill>
                    <a:schemeClr val="bg1"/>
                  </a:solidFill>
                </a:ln>
                <a:solidFill>
                  <a:schemeClr val="tx1">
                    <a:lumMod val="95000"/>
                    <a:lumOff val="5000"/>
                  </a:schemeClr>
                </a:solidFill>
                <a:latin typeface="Franklin Gothic Medium"/>
              </a:rPr>
              <a:t>EagleView</a:t>
            </a:r>
            <a:r>
              <a:rPr lang="en-US" sz="2000" b="1" dirty="0">
                <a:ln w="9525">
                  <a:solidFill>
                    <a:schemeClr val="bg1"/>
                  </a:solidFill>
                </a:ln>
                <a:solidFill>
                  <a:schemeClr val="tx1">
                    <a:lumMod val="95000"/>
                    <a:lumOff val="5000"/>
                  </a:schemeClr>
                </a:solidFill>
                <a:latin typeface="Franklin Gothic Medium"/>
              </a:rPr>
              <a:t>, </a:t>
            </a:r>
            <a:r>
              <a:rPr lang="en-US" sz="2000" b="1" dirty="0" err="1">
                <a:ln w="9525">
                  <a:solidFill>
                    <a:schemeClr val="bg1"/>
                  </a:solidFill>
                </a:ln>
                <a:solidFill>
                  <a:schemeClr val="tx1">
                    <a:lumMod val="95000"/>
                    <a:lumOff val="5000"/>
                  </a:schemeClr>
                </a:solidFill>
                <a:latin typeface="Franklin Gothic Medium"/>
              </a:rPr>
              <a:t>Geomni</a:t>
            </a:r>
            <a:r>
              <a:rPr lang="en-US" sz="2000" b="1" dirty="0">
                <a:ln w="9525">
                  <a:solidFill>
                    <a:schemeClr val="bg1"/>
                  </a:solidFill>
                </a:ln>
                <a:solidFill>
                  <a:schemeClr val="tx1">
                    <a:lumMod val="95000"/>
                    <a:lumOff val="5000"/>
                  </a:schemeClr>
                </a:solidFill>
                <a:latin typeface="Franklin Gothic Medium"/>
              </a:rPr>
              <a:t>, or Sandborn Aerial</a:t>
            </a:r>
            <a:endParaRPr lang="en-US" sz="2000" b="1" dirty="0">
              <a:ln w="9525">
                <a:solidFill>
                  <a:prstClr val="white"/>
                </a:solidFill>
              </a:ln>
              <a:solidFill>
                <a:schemeClr val="tx1">
                  <a:lumMod val="95000"/>
                  <a:lumOff val="5000"/>
                </a:schemeClr>
              </a:solidFill>
              <a:latin typeface="Franklin Gothic Medium"/>
              <a:cs typeface="Calibri"/>
            </a:endParaRPr>
          </a:p>
          <a:p>
            <a:pPr lvl="1"/>
            <a:r>
              <a:rPr lang="en-US" sz="2000" b="1" dirty="0">
                <a:ln w="9525">
                  <a:solidFill>
                    <a:schemeClr val="bg1"/>
                  </a:solidFill>
                </a:ln>
                <a:solidFill>
                  <a:schemeClr val="tx1">
                    <a:lumMod val="95000"/>
                    <a:lumOff val="5000"/>
                  </a:schemeClr>
                </a:solidFill>
                <a:latin typeface="Franklin Gothic Medium"/>
              </a:rPr>
              <a:t>This is only for buildings with aerial photography errors</a:t>
            </a:r>
            <a:endParaRPr lang="en-US" sz="2000" b="1" dirty="0">
              <a:ln w="9525">
                <a:solidFill>
                  <a:prstClr val="white"/>
                </a:solidFill>
              </a:ln>
              <a:solidFill>
                <a:schemeClr val="tx1">
                  <a:lumMod val="95000"/>
                  <a:lumOff val="5000"/>
                </a:schemeClr>
              </a:solidFill>
              <a:latin typeface="Franklin Gothic Medium"/>
              <a:cs typeface="Calibri"/>
            </a:endParaRPr>
          </a:p>
          <a:p>
            <a:pPr lvl="1"/>
            <a:r>
              <a:rPr lang="en-US" sz="2000" b="1" dirty="0">
                <a:ln w="9525">
                  <a:solidFill>
                    <a:schemeClr val="bg1"/>
                  </a:solidFill>
                </a:ln>
                <a:solidFill>
                  <a:schemeClr val="tx1">
                    <a:lumMod val="95000"/>
                    <a:lumOff val="5000"/>
                  </a:schemeClr>
                </a:solidFill>
                <a:latin typeface="Franklin Gothic Medium"/>
              </a:rPr>
              <a:t>Stay with </a:t>
            </a:r>
            <a:r>
              <a:rPr lang="en-US" sz="2000" b="1" dirty="0" err="1">
                <a:ln w="9525">
                  <a:solidFill>
                    <a:schemeClr val="bg1"/>
                  </a:solidFill>
                </a:ln>
                <a:solidFill>
                  <a:schemeClr val="tx1">
                    <a:lumMod val="95000"/>
                    <a:lumOff val="5000"/>
                  </a:schemeClr>
                </a:solidFill>
                <a:latin typeface="Franklin Gothic Medium"/>
              </a:rPr>
              <a:t>EagleView</a:t>
            </a:r>
            <a:r>
              <a:rPr lang="en-US" sz="2000" b="1" dirty="0">
                <a:ln w="9525">
                  <a:solidFill>
                    <a:schemeClr val="bg1"/>
                  </a:solidFill>
                </a:ln>
                <a:solidFill>
                  <a:schemeClr val="tx1">
                    <a:lumMod val="95000"/>
                    <a:lumOff val="5000"/>
                  </a:schemeClr>
                </a:solidFill>
                <a:latin typeface="Franklin Gothic Medium"/>
              </a:rPr>
              <a:t> Aerial for most or all Georeferencing</a:t>
            </a:r>
            <a:endParaRPr lang="en-US" sz="2000" b="1" dirty="0">
              <a:ln w="9525">
                <a:solidFill>
                  <a:prstClr val="white"/>
                </a:solidFill>
              </a:ln>
              <a:solidFill>
                <a:schemeClr val="tx1">
                  <a:lumMod val="95000"/>
                  <a:lumOff val="5000"/>
                </a:schemeClr>
              </a:solidFill>
              <a:latin typeface="Franklin Gothic Medium"/>
              <a:cs typeface="Calibri"/>
            </a:endParaRPr>
          </a:p>
          <a:p>
            <a:r>
              <a:rPr lang="en-US" sz="2000" b="1" dirty="0">
                <a:ln w="9525">
                  <a:solidFill>
                    <a:schemeClr val="bg1"/>
                  </a:solidFill>
                </a:ln>
                <a:solidFill>
                  <a:schemeClr val="tx1">
                    <a:lumMod val="95000"/>
                    <a:lumOff val="5000"/>
                  </a:schemeClr>
                </a:solidFill>
                <a:latin typeface="Franklin Gothic Medium"/>
              </a:rPr>
              <a:t>Build a new Custom Toolbar and name it Sketch Toolbar</a:t>
            </a:r>
            <a:endParaRPr lang="en-US" sz="2000" b="1" dirty="0">
              <a:ln w="9525">
                <a:solidFill>
                  <a:prstClr val="white"/>
                </a:solidFill>
              </a:ln>
              <a:solidFill>
                <a:schemeClr val="tx1">
                  <a:lumMod val="95000"/>
                  <a:lumOff val="5000"/>
                </a:schemeClr>
              </a:solidFill>
              <a:latin typeface="Franklin Gothic Medium"/>
              <a:cs typeface="Calibri"/>
            </a:endParaRPr>
          </a:p>
          <a:p>
            <a:pPr lvl="1"/>
            <a:r>
              <a:rPr lang="en-US" sz="2000" b="1" dirty="0">
                <a:ln w="9525">
                  <a:solidFill>
                    <a:schemeClr val="bg1"/>
                  </a:solidFill>
                </a:ln>
                <a:solidFill>
                  <a:schemeClr val="tx1">
                    <a:lumMod val="95000"/>
                    <a:lumOff val="5000"/>
                  </a:schemeClr>
                </a:solidFill>
                <a:latin typeface="Franklin Gothic Medium"/>
              </a:rPr>
              <a:t>Add the following tools:  Edit Tool, Rotate, Identify, Zoom In, Save Edits, Mirror, Clear Selection &amp; Pan</a:t>
            </a:r>
            <a:endParaRPr lang="en-US" sz="2000" b="1" dirty="0">
              <a:ln w="9525">
                <a:solidFill>
                  <a:prstClr val="white"/>
                </a:solidFill>
              </a:ln>
              <a:solidFill>
                <a:schemeClr val="tx1">
                  <a:lumMod val="95000"/>
                  <a:lumOff val="5000"/>
                </a:schemeClr>
              </a:solidFill>
              <a:latin typeface="Franklin Gothic Medium"/>
              <a:cs typeface="Calibri"/>
            </a:endParaRPr>
          </a:p>
          <a:p>
            <a:r>
              <a:rPr lang="en-US" sz="2000" b="1" dirty="0">
                <a:ln w="9525">
                  <a:solidFill>
                    <a:schemeClr val="bg1"/>
                  </a:solidFill>
                </a:ln>
                <a:solidFill>
                  <a:schemeClr val="tx1">
                    <a:lumMod val="95000"/>
                    <a:lumOff val="5000"/>
                  </a:schemeClr>
                </a:solidFill>
                <a:latin typeface="Franklin Gothic Medium"/>
              </a:rPr>
              <a:t>Rotate / Geo-Reference sketch drawings over aerials at a no more than 1 inch = 17 ft. scale</a:t>
            </a:r>
            <a:endParaRPr lang="en-US" sz="2000" b="1" dirty="0">
              <a:ln w="9525">
                <a:solidFill>
                  <a:prstClr val="white"/>
                </a:solidFill>
              </a:ln>
              <a:solidFill>
                <a:schemeClr val="tx1">
                  <a:lumMod val="95000"/>
                  <a:lumOff val="5000"/>
                </a:schemeClr>
              </a:solidFill>
              <a:latin typeface="Franklin Gothic Medium"/>
              <a:cs typeface="Calibri"/>
            </a:endParaRPr>
          </a:p>
        </p:txBody>
      </p:sp>
      <p:pic>
        <p:nvPicPr>
          <p:cNvPr id="7" name="Picture 6">
            <a:extLst>
              <a:ext uri="{FF2B5EF4-FFF2-40B4-BE49-F238E27FC236}">
                <a16:creationId xmlns:a16="http://schemas.microsoft.com/office/drawing/2014/main" id="{EAF19D39-BF3E-6A9C-B647-AA4B86905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216" y="6119012"/>
            <a:ext cx="1442449" cy="444948"/>
          </a:xfrm>
          <a:prstGeom prst="rect">
            <a:avLst/>
          </a:prstGeom>
        </p:spPr>
      </p:pic>
      <p:sp>
        <p:nvSpPr>
          <p:cNvPr id="11" name="Rectangle 10">
            <a:extLst>
              <a:ext uri="{FF2B5EF4-FFF2-40B4-BE49-F238E27FC236}">
                <a16:creationId xmlns:a16="http://schemas.microsoft.com/office/drawing/2014/main" id="{8B29F222-B88A-1C45-9CA9-FB7B34775854}"/>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0C5E9FF-DB16-6328-BFB1-CBD993CFA419}"/>
              </a:ext>
            </a:extLst>
          </p:cNvPr>
          <p:cNvGrpSpPr>
            <a:grpSpLocks noChangeAspect="1"/>
          </p:cNvGrpSpPr>
          <p:nvPr/>
        </p:nvGrpSpPr>
        <p:grpSpPr>
          <a:xfrm>
            <a:off x="9899214" y="6119012"/>
            <a:ext cx="2084947" cy="457200"/>
            <a:chOff x="4766776" y="6262420"/>
            <a:chExt cx="2414265" cy="527049"/>
          </a:xfrm>
        </p:grpSpPr>
        <p:pic>
          <p:nvPicPr>
            <p:cNvPr id="13" name="Picture 12">
              <a:extLst>
                <a:ext uri="{FF2B5EF4-FFF2-40B4-BE49-F238E27FC236}">
                  <a16:creationId xmlns:a16="http://schemas.microsoft.com/office/drawing/2014/main" id="{458DAB73-1D39-65D0-7843-529DF6F06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4" name="Group 13">
              <a:extLst>
                <a:ext uri="{FF2B5EF4-FFF2-40B4-BE49-F238E27FC236}">
                  <a16:creationId xmlns:a16="http://schemas.microsoft.com/office/drawing/2014/main" id="{73D4E7AC-02DD-0D99-5F26-C56EF9D64FB6}"/>
                </a:ext>
              </a:extLst>
            </p:cNvPr>
            <p:cNvGrpSpPr/>
            <p:nvPr/>
          </p:nvGrpSpPr>
          <p:grpSpPr>
            <a:xfrm>
              <a:off x="6694938" y="6295182"/>
              <a:ext cx="486103" cy="480540"/>
              <a:chOff x="5869964" y="6290830"/>
              <a:chExt cx="506776" cy="500976"/>
            </a:xfrm>
          </p:grpSpPr>
          <p:sp>
            <p:nvSpPr>
              <p:cNvPr id="16" name="Oval 15">
                <a:extLst>
                  <a:ext uri="{FF2B5EF4-FFF2-40B4-BE49-F238E27FC236}">
                    <a16:creationId xmlns:a16="http://schemas.microsoft.com/office/drawing/2014/main" id="{DAB8608F-ECAE-7350-1E98-062E8A1DE93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7" name="Picture 16">
                <a:extLst>
                  <a:ext uri="{FF2B5EF4-FFF2-40B4-BE49-F238E27FC236}">
                    <a16:creationId xmlns:a16="http://schemas.microsoft.com/office/drawing/2014/main" id="{394CB7D2-0940-9A62-4353-F3A75CEC9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5" name="Straight Connector 14">
              <a:extLst>
                <a:ext uri="{FF2B5EF4-FFF2-40B4-BE49-F238E27FC236}">
                  <a16:creationId xmlns:a16="http://schemas.microsoft.com/office/drawing/2014/main" id="{34416BC8-273D-612A-B8F0-C651CD73939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70249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79E37ED-00E6-4A6D-9D21-2FF86027C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44" y="1068307"/>
            <a:ext cx="5879381" cy="3406362"/>
          </a:xfrm>
          <a:prstGeom prst="rect">
            <a:avLst/>
          </a:prstGeom>
        </p:spPr>
      </p:pic>
      <p:sp>
        <p:nvSpPr>
          <p:cNvPr id="4" name="Rectangle 3">
            <a:extLst>
              <a:ext uri="{FF2B5EF4-FFF2-40B4-BE49-F238E27FC236}">
                <a16:creationId xmlns:a16="http://schemas.microsoft.com/office/drawing/2014/main" id="{1B0585B8-3E7A-DD17-68D8-5E3430BBDC76}"/>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a:extLst>
              <a:ext uri="{FF2B5EF4-FFF2-40B4-BE49-F238E27FC236}">
                <a16:creationId xmlns:a16="http://schemas.microsoft.com/office/drawing/2014/main" id="{AEC4837B-3EAE-4526-9FBC-5325CF08E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019" y="3202461"/>
            <a:ext cx="5638624" cy="3556883"/>
          </a:xfrm>
          <a:prstGeom prst="rect">
            <a:avLst/>
          </a:prstGeom>
        </p:spPr>
      </p:pic>
      <p:sp>
        <p:nvSpPr>
          <p:cNvPr id="10" name="Title 1">
            <a:extLst>
              <a:ext uri="{FF2B5EF4-FFF2-40B4-BE49-F238E27FC236}">
                <a16:creationId xmlns:a16="http://schemas.microsoft.com/office/drawing/2014/main" id="{1B7A479B-BF29-449C-B3FA-74F4BB501162}"/>
              </a:ext>
            </a:extLst>
          </p:cNvPr>
          <p:cNvSpPr>
            <a:spLocks noGrp="1"/>
          </p:cNvSpPr>
          <p:nvPr>
            <p:ph type="title"/>
          </p:nvPr>
        </p:nvSpPr>
        <p:spPr>
          <a:xfrm>
            <a:off x="-1" y="491796"/>
            <a:ext cx="12191999" cy="430887"/>
          </a:xfrm>
        </p:spPr>
        <p:txBody>
          <a:bodyPr>
            <a:normAutofit fontScale="90000"/>
          </a:bodyPr>
          <a:lstStyle/>
          <a:p>
            <a:pPr algn="ctr"/>
            <a:r>
              <a:rPr lang="en-US" dirty="0">
                <a:ln>
                  <a:solidFill>
                    <a:schemeClr val="bg1"/>
                  </a:solidFill>
                </a:ln>
                <a:solidFill>
                  <a:schemeClr val="bg1"/>
                </a:solidFill>
                <a:latin typeface="Franklin Gothic Medium"/>
              </a:rPr>
              <a:t>How to Start Fixing Sketches in ArcGIS</a:t>
            </a:r>
          </a:p>
        </p:txBody>
      </p:sp>
      <p:sp>
        <p:nvSpPr>
          <p:cNvPr id="11" name="Title 1">
            <a:extLst>
              <a:ext uri="{FF2B5EF4-FFF2-40B4-BE49-F238E27FC236}">
                <a16:creationId xmlns:a16="http://schemas.microsoft.com/office/drawing/2014/main" id="{C18BEFBA-8CD9-4A23-85D5-AAD0DDD250F3}"/>
              </a:ext>
            </a:extLst>
          </p:cNvPr>
          <p:cNvSpPr txBox="1">
            <a:spLocks/>
          </p:cNvSpPr>
          <p:nvPr/>
        </p:nvSpPr>
        <p:spPr>
          <a:xfrm>
            <a:off x="6774369" y="1245028"/>
            <a:ext cx="5000370" cy="2277547"/>
          </a:xfrm>
          <a:prstGeom prst="rect">
            <a:avLst/>
          </a:prstGeom>
          <a:noFill/>
        </p:spPr>
        <p:txBody>
          <a:bodyPr vert="horz" wrap="square" lIns="0" tIns="0" rIns="0" bIns="0" rtlCol="0" anchor="t">
            <a:spAutoFit/>
          </a:bodyPr>
          <a:lstStyle>
            <a:lvl1pPr algn="l" defTabSz="457189" rtl="0" eaLnBrk="1" latinLnBrk="0" hangingPunct="1">
              <a:lnSpc>
                <a:spcPct val="100000"/>
              </a:lnSpc>
              <a:spcBef>
                <a:spcPct val="0"/>
              </a:spcBef>
              <a:buNone/>
              <a:defRPr sz="2800" b="1" kern="1200">
                <a:solidFill>
                  <a:schemeClr val="tx1"/>
                </a:solidFill>
                <a:latin typeface="+mj-lt"/>
                <a:ea typeface="+mj-ea"/>
                <a:cs typeface="Arial"/>
              </a:defRPr>
            </a:lvl1pPr>
          </a:lstStyle>
          <a:p>
            <a:pPr algn="ctr" fontAlgn="auto">
              <a:spcAft>
                <a:spcPts val="0"/>
              </a:spcAft>
            </a:pPr>
            <a:r>
              <a:rPr lang="en-US" sz="2400" dirty="0">
                <a:ln>
                  <a:solidFill>
                    <a:schemeClr val="bg1"/>
                  </a:solidFill>
                </a:ln>
                <a:latin typeface="Franklin Gothic Medium" panose="020B0603020102020204" pitchFamily="34" charset="0"/>
              </a:rPr>
              <a:t>How to Create the Sketch Toolbar</a:t>
            </a:r>
          </a:p>
          <a:p>
            <a:pPr fontAlgn="auto">
              <a:spcAft>
                <a:spcPts val="0"/>
              </a:spcAft>
            </a:pPr>
            <a:endParaRPr lang="en-US" sz="2400" dirty="0">
              <a:ln>
                <a:solidFill>
                  <a:schemeClr val="bg1"/>
                </a:solidFill>
              </a:ln>
              <a:latin typeface="Franklin Gothic Medium" panose="020B0603020102020204" pitchFamily="34" charset="0"/>
            </a:endParaRPr>
          </a:p>
          <a:p>
            <a:pPr fontAlgn="auto">
              <a:spcAft>
                <a:spcPts val="0"/>
              </a:spcAft>
            </a:pPr>
            <a:r>
              <a:rPr lang="en-US" sz="2400" dirty="0">
                <a:ln>
                  <a:solidFill>
                    <a:schemeClr val="bg1"/>
                  </a:solidFill>
                </a:ln>
                <a:latin typeface="Franklin Gothic Medium" panose="020B0603020102020204" pitchFamily="34" charset="0"/>
              </a:rPr>
              <a:t>1) Double click in the “ArcGIS GUI” (top of screen in grey), this will bring up the “Customize” box.</a:t>
            </a:r>
          </a:p>
          <a:p>
            <a:pPr algn="ctr" fontAlgn="auto">
              <a:spcAft>
                <a:spcPts val="0"/>
              </a:spcAft>
            </a:pPr>
            <a:endParaRPr lang="en-US" dirty="0"/>
          </a:p>
        </p:txBody>
      </p:sp>
      <p:sp>
        <p:nvSpPr>
          <p:cNvPr id="12" name="Title 1">
            <a:extLst>
              <a:ext uri="{FF2B5EF4-FFF2-40B4-BE49-F238E27FC236}">
                <a16:creationId xmlns:a16="http://schemas.microsoft.com/office/drawing/2014/main" id="{065F7996-76F5-4A4A-A7A1-50CA2A2249E5}"/>
              </a:ext>
            </a:extLst>
          </p:cNvPr>
          <p:cNvSpPr txBox="1">
            <a:spLocks/>
          </p:cNvSpPr>
          <p:nvPr/>
        </p:nvSpPr>
        <p:spPr>
          <a:xfrm>
            <a:off x="410555" y="4911447"/>
            <a:ext cx="3650896" cy="1477328"/>
          </a:xfrm>
          <a:prstGeom prst="rect">
            <a:avLst/>
          </a:prstGeom>
          <a:noFill/>
        </p:spPr>
        <p:txBody>
          <a:bodyPr vert="horz" wrap="square" lIns="0" tIns="0" rIns="0" bIns="0" rtlCol="0" anchor="t">
            <a:spAutoFit/>
          </a:bodyPr>
          <a:lstStyle>
            <a:lvl1pPr algn="l" defTabSz="457189" rtl="0" eaLnBrk="1" latinLnBrk="0" hangingPunct="1">
              <a:lnSpc>
                <a:spcPct val="100000"/>
              </a:lnSpc>
              <a:spcBef>
                <a:spcPct val="0"/>
              </a:spcBef>
              <a:buNone/>
              <a:defRPr sz="2800" b="1" kern="1200">
                <a:solidFill>
                  <a:schemeClr val="tx1"/>
                </a:solidFill>
                <a:latin typeface="+mj-lt"/>
                <a:ea typeface="+mj-ea"/>
                <a:cs typeface="Arial"/>
              </a:defRPr>
            </a:lvl1pPr>
          </a:lstStyle>
          <a:p>
            <a:r>
              <a:rPr lang="en-US" sz="2400" dirty="0">
                <a:ln>
                  <a:solidFill>
                    <a:schemeClr val="bg1"/>
                  </a:solidFill>
                </a:ln>
                <a:latin typeface="Franklin Gothic Medium" panose="020B0603020102020204" pitchFamily="34" charset="0"/>
              </a:rPr>
              <a:t>2) Next, click the “New” button, then name the toolbar ”Sketch Toolbar”</a:t>
            </a:r>
            <a:endParaRPr lang="en-US" sz="2400" dirty="0">
              <a:ln>
                <a:solidFill>
                  <a:prstClr val="white"/>
                </a:solidFill>
              </a:ln>
              <a:latin typeface="Franklin Gothic Medium" panose="020B0603020102020204" pitchFamily="34" charset="0"/>
            </a:endParaRPr>
          </a:p>
          <a:p>
            <a:pPr fontAlgn="auto">
              <a:spcAft>
                <a:spcPts val="0"/>
              </a:spcAft>
            </a:pPr>
            <a:r>
              <a:rPr lang="en-US" sz="2400" dirty="0">
                <a:ln>
                  <a:solidFill>
                    <a:schemeClr val="bg1"/>
                  </a:solidFill>
                </a:ln>
                <a:latin typeface="Franklin Gothic Medium" panose="020B0603020102020204" pitchFamily="34" charset="0"/>
              </a:rPr>
              <a:t>&amp; click “OK” button.</a:t>
            </a:r>
            <a:endParaRPr lang="en-US" sz="2400" dirty="0">
              <a:ln>
                <a:solidFill>
                  <a:prstClr val="white"/>
                </a:solidFill>
              </a:ln>
              <a:latin typeface="Franklin Gothic Medium" panose="020B0603020102020204" pitchFamily="34" charset="0"/>
            </a:endParaRPr>
          </a:p>
        </p:txBody>
      </p:sp>
      <p:sp>
        <p:nvSpPr>
          <p:cNvPr id="2" name="Arrow: Down 1">
            <a:extLst>
              <a:ext uri="{FF2B5EF4-FFF2-40B4-BE49-F238E27FC236}">
                <a16:creationId xmlns:a16="http://schemas.microsoft.com/office/drawing/2014/main" id="{540FA4EA-5FFB-4818-B5DB-BB5EA411FA83}"/>
              </a:ext>
            </a:extLst>
          </p:cNvPr>
          <p:cNvSpPr/>
          <p:nvPr/>
        </p:nvSpPr>
        <p:spPr bwMode="auto">
          <a:xfrm rot="9363954">
            <a:off x="4386813" y="2265168"/>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Arrow: Down 7">
            <a:extLst>
              <a:ext uri="{FF2B5EF4-FFF2-40B4-BE49-F238E27FC236}">
                <a16:creationId xmlns:a16="http://schemas.microsoft.com/office/drawing/2014/main" id="{3B98B6D2-482A-44E4-A078-EE6711156858}"/>
              </a:ext>
            </a:extLst>
          </p:cNvPr>
          <p:cNvSpPr/>
          <p:nvPr/>
        </p:nvSpPr>
        <p:spPr bwMode="auto">
          <a:xfrm rot="9363954">
            <a:off x="7863052" y="4506225"/>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Arrow: Down 8">
            <a:extLst>
              <a:ext uri="{FF2B5EF4-FFF2-40B4-BE49-F238E27FC236}">
                <a16:creationId xmlns:a16="http://schemas.microsoft.com/office/drawing/2014/main" id="{8246B973-5CB2-46E2-9F75-813A6F30D1F4}"/>
              </a:ext>
            </a:extLst>
          </p:cNvPr>
          <p:cNvSpPr/>
          <p:nvPr/>
        </p:nvSpPr>
        <p:spPr bwMode="auto">
          <a:xfrm rot="1560469">
            <a:off x="3079177" y="1500362"/>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3" name="Arrow: Down 12">
            <a:extLst>
              <a:ext uri="{FF2B5EF4-FFF2-40B4-BE49-F238E27FC236}">
                <a16:creationId xmlns:a16="http://schemas.microsoft.com/office/drawing/2014/main" id="{9BBC9C04-07F1-41E8-9A04-157477F3A650}"/>
              </a:ext>
            </a:extLst>
          </p:cNvPr>
          <p:cNvSpPr/>
          <p:nvPr/>
        </p:nvSpPr>
        <p:spPr bwMode="auto">
          <a:xfrm rot="18761078">
            <a:off x="843829" y="1288479"/>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4" name="Rectangle 13">
            <a:extLst>
              <a:ext uri="{FF2B5EF4-FFF2-40B4-BE49-F238E27FC236}">
                <a16:creationId xmlns:a16="http://schemas.microsoft.com/office/drawing/2014/main" id="{F7CE4690-BADD-7231-85D7-6E3EE149151A}"/>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4D4325B-AFA4-0131-4EA1-CC05F7056D38}"/>
              </a:ext>
            </a:extLst>
          </p:cNvPr>
          <p:cNvGrpSpPr>
            <a:grpSpLocks noChangeAspect="1"/>
          </p:cNvGrpSpPr>
          <p:nvPr/>
        </p:nvGrpSpPr>
        <p:grpSpPr>
          <a:xfrm>
            <a:off x="9899214" y="6119012"/>
            <a:ext cx="2084947" cy="457200"/>
            <a:chOff x="4766776" y="6262420"/>
            <a:chExt cx="2414265" cy="527049"/>
          </a:xfrm>
        </p:grpSpPr>
        <p:pic>
          <p:nvPicPr>
            <p:cNvPr id="16" name="Picture 15">
              <a:extLst>
                <a:ext uri="{FF2B5EF4-FFF2-40B4-BE49-F238E27FC236}">
                  <a16:creationId xmlns:a16="http://schemas.microsoft.com/office/drawing/2014/main" id="{AAEEFA26-3F96-AC72-6681-2ABADF4C2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7" name="Group 16">
              <a:extLst>
                <a:ext uri="{FF2B5EF4-FFF2-40B4-BE49-F238E27FC236}">
                  <a16:creationId xmlns:a16="http://schemas.microsoft.com/office/drawing/2014/main" id="{AFC8C217-D8B6-ED59-B62C-9D1E342DA9D1}"/>
                </a:ext>
              </a:extLst>
            </p:cNvPr>
            <p:cNvGrpSpPr/>
            <p:nvPr/>
          </p:nvGrpSpPr>
          <p:grpSpPr>
            <a:xfrm>
              <a:off x="6694938" y="6295182"/>
              <a:ext cx="486103" cy="480540"/>
              <a:chOff x="5869964" y="6290830"/>
              <a:chExt cx="506776" cy="500976"/>
            </a:xfrm>
          </p:grpSpPr>
          <p:sp>
            <p:nvSpPr>
              <p:cNvPr id="19" name="Oval 18">
                <a:extLst>
                  <a:ext uri="{FF2B5EF4-FFF2-40B4-BE49-F238E27FC236}">
                    <a16:creationId xmlns:a16="http://schemas.microsoft.com/office/drawing/2014/main" id="{72091B66-ECF9-89A0-ADE0-95426DACBFD4}"/>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0" name="Picture 19">
                <a:extLst>
                  <a:ext uri="{FF2B5EF4-FFF2-40B4-BE49-F238E27FC236}">
                    <a16:creationId xmlns:a16="http://schemas.microsoft.com/office/drawing/2014/main" id="{48A8CD85-FE40-E833-A3AA-7CAB64206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8" name="Straight Connector 17">
              <a:extLst>
                <a:ext uri="{FF2B5EF4-FFF2-40B4-BE49-F238E27FC236}">
                  <a16:creationId xmlns:a16="http://schemas.microsoft.com/office/drawing/2014/main" id="{44D0E81E-055C-F4CC-0ABA-E40CFC2827A5}"/>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966074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2E68C3-CD0D-3AE2-AD45-F3A5284FA4C7}"/>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0C4ED7-D980-4699-9DBD-41237700BC59}"/>
              </a:ext>
            </a:extLst>
          </p:cNvPr>
          <p:cNvSpPr>
            <a:spLocks noGrp="1"/>
          </p:cNvSpPr>
          <p:nvPr>
            <p:ph sz="quarter" idx="18"/>
          </p:nvPr>
        </p:nvSpPr>
        <p:spPr>
          <a:xfrm>
            <a:off x="5181600" y="1507741"/>
            <a:ext cx="6408508" cy="3429000"/>
          </a:xfrm>
        </p:spPr>
        <p:txBody>
          <a:bodyPr>
            <a:normAutofit fontScale="92500" lnSpcReduction="20000"/>
          </a:bodyPr>
          <a:lstStyle/>
          <a:p>
            <a:r>
              <a:rPr lang="en-US" dirty="0">
                <a:ln>
                  <a:solidFill>
                    <a:schemeClr val="bg1"/>
                  </a:solidFill>
                </a:ln>
                <a:latin typeface="Franklin Gothic Medium" panose="020B0603020102020204" pitchFamily="34" charset="0"/>
              </a:rPr>
              <a:t>Click the “Commands” tab after creating a blank toolbar</a:t>
            </a:r>
          </a:p>
          <a:p>
            <a:r>
              <a:rPr lang="en-US" dirty="0">
                <a:ln>
                  <a:solidFill>
                    <a:schemeClr val="bg1"/>
                  </a:solidFill>
                </a:ln>
                <a:latin typeface="Franklin Gothic Medium" panose="020B0603020102020204" pitchFamily="34" charset="0"/>
              </a:rPr>
              <a:t>In the “Show commands containing” field, type in the name of the tool  </a:t>
            </a:r>
          </a:p>
          <a:p>
            <a:pPr marL="0" indent="0">
              <a:buNone/>
            </a:pPr>
            <a:r>
              <a:rPr lang="en-US" dirty="0">
                <a:ln>
                  <a:solidFill>
                    <a:schemeClr val="bg1"/>
                  </a:solidFill>
                </a:ln>
                <a:latin typeface="Franklin Gothic Medium" panose="020B0603020102020204" pitchFamily="34" charset="0"/>
              </a:rPr>
              <a:t>Example:  Edit Tool</a:t>
            </a:r>
          </a:p>
          <a:p>
            <a:r>
              <a:rPr lang="en-US" dirty="0">
                <a:ln>
                  <a:solidFill>
                    <a:schemeClr val="bg1"/>
                  </a:solidFill>
                </a:ln>
                <a:latin typeface="Franklin Gothic Medium" panose="020B0603020102020204" pitchFamily="34" charset="0"/>
              </a:rPr>
              <a:t>Left mouse click on the “Edit” tool, hold, and drag the edit tool icon to the new toolbar.  Continue with the “Rotate, Identify, Zoom In, Save Edits, Mirror, Clear Selection, and Pan” Tools.</a:t>
            </a:r>
          </a:p>
          <a:p>
            <a:endParaRPr lang="en-US" dirty="0"/>
          </a:p>
        </p:txBody>
      </p:sp>
      <p:sp>
        <p:nvSpPr>
          <p:cNvPr id="4" name="Title 1">
            <a:extLst>
              <a:ext uri="{FF2B5EF4-FFF2-40B4-BE49-F238E27FC236}">
                <a16:creationId xmlns:a16="http://schemas.microsoft.com/office/drawing/2014/main" id="{29784E15-96A8-4CE8-ACBC-E39AF6DD04DE}"/>
              </a:ext>
            </a:extLst>
          </p:cNvPr>
          <p:cNvSpPr>
            <a:spLocks noGrp="1"/>
          </p:cNvSpPr>
          <p:nvPr>
            <p:ph type="title"/>
          </p:nvPr>
        </p:nvSpPr>
        <p:spPr>
          <a:xfrm>
            <a:off x="0" y="491796"/>
            <a:ext cx="12192000" cy="430887"/>
          </a:xfrm>
        </p:spPr>
        <p:txBody>
          <a:bodyPr>
            <a:normAutofit fontScale="90000"/>
          </a:bodyPr>
          <a:lstStyle/>
          <a:p>
            <a:pPr algn="ctr"/>
            <a:r>
              <a:rPr lang="en-US" dirty="0">
                <a:ln>
                  <a:solidFill>
                    <a:schemeClr val="bg1"/>
                  </a:solidFill>
                </a:ln>
                <a:solidFill>
                  <a:schemeClr val="bg1"/>
                </a:solidFill>
                <a:latin typeface="Franklin Gothic Medium"/>
              </a:rPr>
              <a:t>How to Start Fixing Sketches in ArcGIS</a:t>
            </a:r>
            <a:endParaRPr lang="en-US" dirty="0">
              <a:ln>
                <a:solidFill>
                  <a:prstClr val="white"/>
                </a:solidFill>
              </a:ln>
              <a:solidFill>
                <a:schemeClr val="bg1"/>
              </a:solidFill>
              <a:latin typeface="Franklin Gothic Medium"/>
            </a:endParaRPr>
          </a:p>
        </p:txBody>
      </p:sp>
      <p:pic>
        <p:nvPicPr>
          <p:cNvPr id="5" name="Picture 4" descr="Graphical user interface, application&#10;&#10;Description automatically generated">
            <a:extLst>
              <a:ext uri="{FF2B5EF4-FFF2-40B4-BE49-F238E27FC236}">
                <a16:creationId xmlns:a16="http://schemas.microsoft.com/office/drawing/2014/main" id="{0FD98BCE-702F-4227-8643-B232D7E5B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663" y="1650987"/>
            <a:ext cx="3383215" cy="3151601"/>
          </a:xfrm>
          <a:prstGeom prst="rect">
            <a:avLst/>
          </a:prstGeom>
        </p:spPr>
      </p:pic>
      <p:pic>
        <p:nvPicPr>
          <p:cNvPr id="6" name="Picture 5">
            <a:extLst>
              <a:ext uri="{FF2B5EF4-FFF2-40B4-BE49-F238E27FC236}">
                <a16:creationId xmlns:a16="http://schemas.microsoft.com/office/drawing/2014/main" id="{D5D7FDFB-BD56-4203-BD9C-266DABF66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789" y="5070894"/>
            <a:ext cx="4580749" cy="1094290"/>
          </a:xfrm>
          <a:prstGeom prst="rect">
            <a:avLst/>
          </a:prstGeom>
        </p:spPr>
      </p:pic>
      <p:sp>
        <p:nvSpPr>
          <p:cNvPr id="7" name="Arrow: Down 6">
            <a:extLst>
              <a:ext uri="{FF2B5EF4-FFF2-40B4-BE49-F238E27FC236}">
                <a16:creationId xmlns:a16="http://schemas.microsoft.com/office/drawing/2014/main" id="{688FE8DB-6B55-4645-AEF9-70EAE97E9FAF}"/>
              </a:ext>
            </a:extLst>
          </p:cNvPr>
          <p:cNvSpPr/>
          <p:nvPr/>
        </p:nvSpPr>
        <p:spPr bwMode="auto">
          <a:xfrm rot="1987094">
            <a:off x="2453514" y="1461341"/>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8" name="Arrow: Down 7">
            <a:extLst>
              <a:ext uri="{FF2B5EF4-FFF2-40B4-BE49-F238E27FC236}">
                <a16:creationId xmlns:a16="http://schemas.microsoft.com/office/drawing/2014/main" id="{15597468-D406-4D4B-AF73-EE08ADBD38B8}"/>
              </a:ext>
            </a:extLst>
          </p:cNvPr>
          <p:cNvSpPr/>
          <p:nvPr/>
        </p:nvSpPr>
        <p:spPr bwMode="auto">
          <a:xfrm rot="12411056">
            <a:off x="3136313" y="2664135"/>
            <a:ext cx="370295" cy="50632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1" name="Rectangle 10">
            <a:extLst>
              <a:ext uri="{FF2B5EF4-FFF2-40B4-BE49-F238E27FC236}">
                <a16:creationId xmlns:a16="http://schemas.microsoft.com/office/drawing/2014/main" id="{9FDF03E5-EBDF-0F91-316B-1B84568973B3}"/>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99B2520-657F-76C6-C7CF-679173D7604F}"/>
              </a:ext>
            </a:extLst>
          </p:cNvPr>
          <p:cNvGrpSpPr>
            <a:grpSpLocks noChangeAspect="1"/>
          </p:cNvGrpSpPr>
          <p:nvPr/>
        </p:nvGrpSpPr>
        <p:grpSpPr>
          <a:xfrm>
            <a:off x="9899214" y="6119012"/>
            <a:ext cx="2084947" cy="457200"/>
            <a:chOff x="4766776" y="6262420"/>
            <a:chExt cx="2414265" cy="527049"/>
          </a:xfrm>
        </p:grpSpPr>
        <p:pic>
          <p:nvPicPr>
            <p:cNvPr id="13" name="Picture 12">
              <a:extLst>
                <a:ext uri="{FF2B5EF4-FFF2-40B4-BE49-F238E27FC236}">
                  <a16:creationId xmlns:a16="http://schemas.microsoft.com/office/drawing/2014/main" id="{CDDB54BB-B57D-5DE8-3CB3-17D7D43D1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4" name="Group 13">
              <a:extLst>
                <a:ext uri="{FF2B5EF4-FFF2-40B4-BE49-F238E27FC236}">
                  <a16:creationId xmlns:a16="http://schemas.microsoft.com/office/drawing/2014/main" id="{7FD47C3E-8F5C-F7C7-1397-0265EA7A5054}"/>
                </a:ext>
              </a:extLst>
            </p:cNvPr>
            <p:cNvGrpSpPr/>
            <p:nvPr/>
          </p:nvGrpSpPr>
          <p:grpSpPr>
            <a:xfrm>
              <a:off x="6694938" y="6295182"/>
              <a:ext cx="486103" cy="480540"/>
              <a:chOff x="5869964" y="6290830"/>
              <a:chExt cx="506776" cy="500976"/>
            </a:xfrm>
          </p:grpSpPr>
          <p:sp>
            <p:nvSpPr>
              <p:cNvPr id="16" name="Oval 15">
                <a:extLst>
                  <a:ext uri="{FF2B5EF4-FFF2-40B4-BE49-F238E27FC236}">
                    <a16:creationId xmlns:a16="http://schemas.microsoft.com/office/drawing/2014/main" id="{CA4A1FDE-4520-9630-7EF9-1776D5E5A7CF}"/>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7" name="Picture 16">
                <a:extLst>
                  <a:ext uri="{FF2B5EF4-FFF2-40B4-BE49-F238E27FC236}">
                    <a16:creationId xmlns:a16="http://schemas.microsoft.com/office/drawing/2014/main" id="{1ED93B5B-7832-AE59-9B72-052D7A2A9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5" name="Straight Connector 14">
              <a:extLst>
                <a:ext uri="{FF2B5EF4-FFF2-40B4-BE49-F238E27FC236}">
                  <a16:creationId xmlns:a16="http://schemas.microsoft.com/office/drawing/2014/main" id="{303B2407-0138-30FD-BE14-C90E66757E1B}"/>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044294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10;&#10;Description automatically generated">
            <a:extLst>
              <a:ext uri="{FF2B5EF4-FFF2-40B4-BE49-F238E27FC236}">
                <a16:creationId xmlns:a16="http://schemas.microsoft.com/office/drawing/2014/main" id="{C5D371A5-CEE8-4DE7-909B-7B3F52A1E390}"/>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197368" y="1327127"/>
            <a:ext cx="9624957" cy="5249677"/>
          </a:xfrm>
        </p:spPr>
      </p:pic>
      <p:sp>
        <p:nvSpPr>
          <p:cNvPr id="8" name="Arrow: Down 7">
            <a:extLst>
              <a:ext uri="{FF2B5EF4-FFF2-40B4-BE49-F238E27FC236}">
                <a16:creationId xmlns:a16="http://schemas.microsoft.com/office/drawing/2014/main" id="{B28872C1-3D70-4EF6-AF1B-DAAD5E0AC73C}"/>
              </a:ext>
            </a:extLst>
          </p:cNvPr>
          <p:cNvSpPr/>
          <p:nvPr/>
        </p:nvSpPr>
        <p:spPr bwMode="auto">
          <a:xfrm rot="2115085">
            <a:off x="4968253" y="2106191"/>
            <a:ext cx="355611" cy="56797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9" name="Arrow: Down 8">
            <a:extLst>
              <a:ext uri="{FF2B5EF4-FFF2-40B4-BE49-F238E27FC236}">
                <a16:creationId xmlns:a16="http://schemas.microsoft.com/office/drawing/2014/main" id="{79C9A524-8A30-4A70-92D3-A36F8CCCB882}"/>
              </a:ext>
            </a:extLst>
          </p:cNvPr>
          <p:cNvSpPr/>
          <p:nvPr/>
        </p:nvSpPr>
        <p:spPr bwMode="auto">
          <a:xfrm rot="13217068">
            <a:off x="5785816" y="5041562"/>
            <a:ext cx="355611" cy="567971"/>
          </a:xfrm>
          <a:prstGeom prst="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a:solidFill>
                <a:srgbClr val="000000"/>
              </a:solidFill>
              <a:latin typeface="Arial" charset="0"/>
              <a:ea typeface="ＭＳ Ｐゴシック" pitchFamily="16" charset="-128"/>
              <a:cs typeface="ＭＳ Ｐゴシック" pitchFamily="-97" charset="-128"/>
            </a:endParaRPr>
          </a:p>
        </p:txBody>
      </p:sp>
      <p:sp>
        <p:nvSpPr>
          <p:cNvPr id="10" name="Rectangle 9">
            <a:extLst>
              <a:ext uri="{FF2B5EF4-FFF2-40B4-BE49-F238E27FC236}">
                <a16:creationId xmlns:a16="http://schemas.microsoft.com/office/drawing/2014/main" id="{6697F3B1-DA28-45A2-9655-52B052643F96}"/>
              </a:ext>
            </a:extLst>
          </p:cNvPr>
          <p:cNvSpPr/>
          <p:nvPr/>
        </p:nvSpPr>
        <p:spPr>
          <a:xfrm>
            <a:off x="5490154" y="5149934"/>
            <a:ext cx="595415" cy="923330"/>
          </a:xfrm>
          <a:prstGeom prst="rect">
            <a:avLst/>
          </a:prstGeom>
          <a:noFill/>
        </p:spPr>
        <p:txBody>
          <a:bodyPr wrap="squar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1</a:t>
            </a:r>
          </a:p>
        </p:txBody>
      </p:sp>
      <p:sp>
        <p:nvSpPr>
          <p:cNvPr id="11" name="Rectangle 10">
            <a:extLst>
              <a:ext uri="{FF2B5EF4-FFF2-40B4-BE49-F238E27FC236}">
                <a16:creationId xmlns:a16="http://schemas.microsoft.com/office/drawing/2014/main" id="{F5AA8EF5-9962-4DA0-85AE-27F242738899}"/>
              </a:ext>
            </a:extLst>
          </p:cNvPr>
          <p:cNvSpPr/>
          <p:nvPr/>
        </p:nvSpPr>
        <p:spPr>
          <a:xfrm>
            <a:off x="5148503" y="1643021"/>
            <a:ext cx="595416" cy="923330"/>
          </a:xfrm>
          <a:prstGeom prst="rect">
            <a:avLst/>
          </a:prstGeom>
          <a:noFill/>
        </p:spPr>
        <p:txBody>
          <a:bodyPr wrap="square" lIns="91440" tIns="45720" rIns="91440" bIns="45720">
            <a:spAutoFit/>
          </a:bodyPr>
          <a:lstStyle/>
          <a:p>
            <a:pPr algn="ctr"/>
            <a:r>
              <a:rPr lang="en-US" sz="5400">
                <a:ln w="9525">
                  <a:solidFill>
                    <a:schemeClr val="bg1"/>
                  </a:solidFill>
                  <a:prstDash val="solid"/>
                </a:ln>
                <a:effectLst>
                  <a:outerShdw blurRad="12700" dist="38100" dir="2700000" algn="tl" rotWithShape="0">
                    <a:schemeClr val="bg1">
                      <a:lumMod val="50000"/>
                    </a:schemeClr>
                  </a:outerShdw>
                </a:effectLst>
              </a:rPr>
              <a:t>2</a:t>
            </a:r>
          </a:p>
        </p:txBody>
      </p:sp>
      <p:sp>
        <p:nvSpPr>
          <p:cNvPr id="4" name="Rectangle 3">
            <a:extLst>
              <a:ext uri="{FF2B5EF4-FFF2-40B4-BE49-F238E27FC236}">
                <a16:creationId xmlns:a16="http://schemas.microsoft.com/office/drawing/2014/main" id="{20F39DE0-DA99-AAF3-C375-7C8603C25B83}"/>
              </a:ext>
            </a:extLst>
          </p:cNvPr>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D62084D-E5AD-3F22-0CB1-E487124AFE3A}"/>
              </a:ext>
            </a:extLst>
          </p:cNvPr>
          <p:cNvGrpSpPr>
            <a:grpSpLocks noChangeAspect="1"/>
          </p:cNvGrpSpPr>
          <p:nvPr/>
        </p:nvGrpSpPr>
        <p:grpSpPr>
          <a:xfrm>
            <a:off x="9899214" y="6119012"/>
            <a:ext cx="2084947" cy="457200"/>
            <a:chOff x="4766776" y="6262420"/>
            <a:chExt cx="2414265" cy="527049"/>
          </a:xfrm>
        </p:grpSpPr>
        <p:pic>
          <p:nvPicPr>
            <p:cNvPr id="6" name="Picture 5">
              <a:extLst>
                <a:ext uri="{FF2B5EF4-FFF2-40B4-BE49-F238E27FC236}">
                  <a16:creationId xmlns:a16="http://schemas.microsoft.com/office/drawing/2014/main" id="{F675BE60-9762-350F-93C4-2679E9207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2" name="Group 11">
              <a:extLst>
                <a:ext uri="{FF2B5EF4-FFF2-40B4-BE49-F238E27FC236}">
                  <a16:creationId xmlns:a16="http://schemas.microsoft.com/office/drawing/2014/main" id="{C0911184-2332-3E9D-CC3E-29D27905EF82}"/>
                </a:ext>
              </a:extLst>
            </p:cNvPr>
            <p:cNvGrpSpPr/>
            <p:nvPr/>
          </p:nvGrpSpPr>
          <p:grpSpPr>
            <a:xfrm>
              <a:off x="6694938" y="6295182"/>
              <a:ext cx="486103" cy="480540"/>
              <a:chOff x="5869964" y="6290830"/>
              <a:chExt cx="506776" cy="500976"/>
            </a:xfrm>
          </p:grpSpPr>
          <p:sp>
            <p:nvSpPr>
              <p:cNvPr id="14" name="Oval 13">
                <a:extLst>
                  <a:ext uri="{FF2B5EF4-FFF2-40B4-BE49-F238E27FC236}">
                    <a16:creationId xmlns:a16="http://schemas.microsoft.com/office/drawing/2014/main" id="{6F6CBE27-98BD-7E25-FAEC-65BE25FF189C}"/>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a:extLst>
                  <a:ext uri="{FF2B5EF4-FFF2-40B4-BE49-F238E27FC236}">
                    <a16:creationId xmlns:a16="http://schemas.microsoft.com/office/drawing/2014/main" id="{938A3A41-679C-C246-C5E7-3A3FBDE32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3" name="Straight Connector 12">
              <a:extLst>
                <a:ext uri="{FF2B5EF4-FFF2-40B4-BE49-F238E27FC236}">
                  <a16:creationId xmlns:a16="http://schemas.microsoft.com/office/drawing/2014/main" id="{0AD0EB70-C778-D59F-B87B-5091C7AD969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027F7C4A-116B-2CCD-3A6E-B32A5C717D67}"/>
              </a:ext>
            </a:extLst>
          </p:cNvPr>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76FE3-1D40-4F72-9ECC-71232E075238}"/>
              </a:ext>
            </a:extLst>
          </p:cNvPr>
          <p:cNvSpPr>
            <a:spLocks noGrp="1"/>
          </p:cNvSpPr>
          <p:nvPr>
            <p:ph type="title"/>
          </p:nvPr>
        </p:nvSpPr>
        <p:spPr>
          <a:xfrm>
            <a:off x="0" y="203199"/>
            <a:ext cx="12191999" cy="1041830"/>
          </a:xfrm>
        </p:spPr>
        <p:txBody>
          <a:bodyPr>
            <a:normAutofit fontScale="90000"/>
          </a:bodyPr>
          <a:lstStyle/>
          <a:p>
            <a:pPr algn="ctr"/>
            <a:r>
              <a:rPr lang="en-US" sz="3600" dirty="0">
                <a:ln>
                  <a:solidFill>
                    <a:schemeClr val="bg1"/>
                  </a:solidFill>
                </a:ln>
                <a:solidFill>
                  <a:schemeClr val="bg1"/>
                </a:solidFill>
                <a:latin typeface="Franklin Gothic Medium"/>
              </a:rPr>
              <a:t>SELECT ALL STRUCTURE POLYGONS WITH THE EDIT TOOL, LEFT MOUSE CLICK AND DRAG BOX AROUND ALL ASSOCIATED POLYGONS</a:t>
            </a:r>
            <a:br>
              <a:rPr lang="en-US" sz="2400" dirty="0"/>
            </a:br>
            <a:endParaRPr lang="en-US" sz="2400"/>
          </a:p>
        </p:txBody>
      </p:sp>
    </p:spTree>
    <p:extLst>
      <p:ext uri="{BB962C8B-B14F-4D97-AF65-F5344CB8AC3E}">
        <p14:creationId xmlns:p14="http://schemas.microsoft.com/office/powerpoint/2010/main" val="3029543962"/>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DFD3A4-0A41-49C5-BDE4-529289158546}"/>
</file>

<file path=customXml/itemProps2.xml><?xml version="1.0" encoding="utf-8"?>
<ds:datastoreItem xmlns:ds="http://schemas.openxmlformats.org/officeDocument/2006/customXml" ds:itemID="{23F787EA-9098-4FC6-988E-56E267DED105}"/>
</file>

<file path=customXml/itemProps3.xml><?xml version="1.0" encoding="utf-8"?>
<ds:datastoreItem xmlns:ds="http://schemas.openxmlformats.org/officeDocument/2006/customXml" ds:itemID="{607A0210-3A7F-4569-A1F9-1EBC957D98C7}"/>
</file>

<file path=docProps/app.xml><?xml version="1.0" encoding="utf-8"?>
<Properties xmlns="http://schemas.openxmlformats.org/officeDocument/2006/extended-properties" xmlns:vt="http://schemas.openxmlformats.org/officeDocument/2006/docPropsVTypes">
  <Template>TM03457515[[fn=View]]</Template>
  <TotalTime>0</TotalTime>
  <Words>1405</Words>
  <Application>Microsoft Office PowerPoint</Application>
  <PresentationFormat>Widescreen</PresentationFormat>
  <Paragraphs>189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Franklin Gothic Book</vt:lpstr>
      <vt:lpstr>Franklin Gothic Demi</vt:lpstr>
      <vt:lpstr>Franklin Gothic Medium</vt:lpstr>
      <vt:lpstr>Office Theme</vt:lpstr>
      <vt:lpstr>Kentucky Sketch Conversion Project </vt:lpstr>
      <vt:lpstr>Presentation Overview</vt:lpstr>
      <vt:lpstr>Aerial Types by County</vt:lpstr>
      <vt:lpstr>Aerial Types by County</vt:lpstr>
      <vt:lpstr>Aerial Types by County</vt:lpstr>
      <vt:lpstr>How to Start fixing Sketches in ArcGIS</vt:lpstr>
      <vt:lpstr>How to Start Fixing Sketches in ArcGIS</vt:lpstr>
      <vt:lpstr>How to Start Fixing Sketches in ArcGIS</vt:lpstr>
      <vt:lpstr>SELECT ALL STRUCTURE POLYGONS WITH THE EDIT TOOL, LEFT MOUSE CLICK AND DRAG BOX AROUND ALL ASSOCIATED POLYGONS </vt:lpstr>
      <vt:lpstr>ROTATE ALL POLYGONS ASSOCIATED WITH STRUCTURE TO MATCH THE AERIALS</vt:lpstr>
      <vt:lpstr>IDENTIFY THE ADDRESS POINT AND COPY THE ADDRESS AND PASTE IN THE ADDRESS FIELD OF THE STRUCTURE SKETCH</vt:lpstr>
      <vt:lpstr>HOW TO PASTE INTO COMMENT FIELD     -RIGHT CLICK &amp; PASTE IN ATTRIBUTE FIELD     -LEFT CLICK &amp; CLICK CTRL BUTTON &amp; V TO PASTE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Kentucky Sketch Conversion Project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Morrison, Kinsey T (Gov Office)</cp:lastModifiedBy>
  <cp:revision>90</cp:revision>
  <dcterms:created xsi:type="dcterms:W3CDTF">2018-07-23T13:55:37Z</dcterms:created>
  <dcterms:modified xsi:type="dcterms:W3CDTF">2024-08-08T21:04:56Z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