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6"/>
  </p:notesMasterIdLst>
  <p:sldIdLst>
    <p:sldId id="265" r:id="rId2"/>
    <p:sldId id="286" r:id="rId3"/>
    <p:sldId id="287" r:id="rId4"/>
    <p:sldId id="288" r:id="rId5"/>
    <p:sldId id="289" r:id="rId6"/>
    <p:sldId id="295" r:id="rId7"/>
    <p:sldId id="306" r:id="rId8"/>
    <p:sldId id="305" r:id="rId9"/>
    <p:sldId id="307" r:id="rId10"/>
    <p:sldId id="310" r:id="rId11"/>
    <p:sldId id="309" r:id="rId12"/>
    <p:sldId id="308" r:id="rId13"/>
    <p:sldId id="304" r:id="rId14"/>
    <p:sldId id="303" r:id="rId15"/>
    <p:sldId id="302" r:id="rId16"/>
    <p:sldId id="301" r:id="rId17"/>
    <p:sldId id="300" r:id="rId18"/>
    <p:sldId id="299" r:id="rId19"/>
    <p:sldId id="298" r:id="rId20"/>
    <p:sldId id="297" r:id="rId21"/>
    <p:sldId id="296" r:id="rId22"/>
    <p:sldId id="290" r:id="rId23"/>
    <p:sldId id="317" r:id="rId24"/>
    <p:sldId id="294" r:id="rId25"/>
    <p:sldId id="293" r:id="rId26"/>
    <p:sldId id="313" r:id="rId27"/>
    <p:sldId id="292" r:id="rId28"/>
    <p:sldId id="314" r:id="rId29"/>
    <p:sldId id="291" r:id="rId30"/>
    <p:sldId id="316" r:id="rId31"/>
    <p:sldId id="312" r:id="rId32"/>
    <p:sldId id="311" r:id="rId33"/>
    <p:sldId id="315" r:id="rId34"/>
    <p:sldId id="266"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A18C3C-B9AB-A07E-4FB9-B9D0807ADE9F}" name="Midkiff, Jill E (Finance)" initials="MJE(" userId="S::Jill.Midkiff@ky.gov::4f24da4d-1bae-4b92-b243-f375bb321226" providerId="AD"/>
  <p188:author id="{19CDB9FC-0381-9611-E902-393F7A34DFD1}" name="Mayes, Leslie A (DOR)" initials="MLA(" userId="S::Leslie.Mayes@ky.gov::098a765a-f06f-483d-8307-82f6906f40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99"/>
    <a:srgbClr val="3967B1"/>
    <a:srgbClr val="222E68"/>
    <a:srgbClr val="99B4DE"/>
    <a:srgbClr val="5EB3E4"/>
    <a:srgbClr val="DBE6FD"/>
    <a:srgbClr val="D3E1FD"/>
    <a:srgbClr val="ECF2F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214" autoAdjust="0"/>
  </p:normalViewPr>
  <p:slideViewPr>
    <p:cSldViewPr snapToGrid="0">
      <p:cViewPr varScale="1">
        <p:scale>
          <a:sx n="112" d="100"/>
          <a:sy n="112" d="100"/>
        </p:scale>
        <p:origin x="37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8B9C592-621F-42A2-87E5-2A8705B09FCD}" type="datetimeFigureOut">
              <a:rPr lang="en-US" smtClean="0"/>
              <a:t>12/5/2025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4A5A8CA-2F96-43F2-B06E-AB30218FCE01}" type="slidenum">
              <a:rPr lang="en-US" smtClean="0"/>
              <a:t>‹#›</a:t>
            </a:fld>
            <a:endParaRPr lang="en-US"/>
          </a:p>
        </p:txBody>
      </p:sp>
    </p:spTree>
    <p:extLst>
      <p:ext uri="{BB962C8B-B14F-4D97-AF65-F5344CB8AC3E}">
        <p14:creationId xmlns:p14="http://schemas.microsoft.com/office/powerpoint/2010/main" val="82367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23</a:t>
            </a:fld>
            <a:endParaRPr lang="en-US"/>
          </a:p>
        </p:txBody>
      </p:sp>
    </p:spTree>
    <p:extLst>
      <p:ext uri="{BB962C8B-B14F-4D97-AF65-F5344CB8AC3E}">
        <p14:creationId xmlns:p14="http://schemas.microsoft.com/office/powerpoint/2010/main" val="338322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26</a:t>
            </a:fld>
            <a:endParaRPr lang="en-US"/>
          </a:p>
        </p:txBody>
      </p:sp>
    </p:spTree>
    <p:extLst>
      <p:ext uri="{BB962C8B-B14F-4D97-AF65-F5344CB8AC3E}">
        <p14:creationId xmlns:p14="http://schemas.microsoft.com/office/powerpoint/2010/main" val="856375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5A8CA-2F96-43F2-B06E-AB30218FCE01}" type="slidenum">
              <a:rPr lang="en-US" smtClean="0"/>
              <a:t>29</a:t>
            </a:fld>
            <a:endParaRPr lang="en-US"/>
          </a:p>
        </p:txBody>
      </p:sp>
    </p:spTree>
    <p:extLst>
      <p:ext uri="{BB962C8B-B14F-4D97-AF65-F5344CB8AC3E}">
        <p14:creationId xmlns:p14="http://schemas.microsoft.com/office/powerpoint/2010/main" val="62134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77C09-EBF0-45D2-8391-1127AE5AC63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77C09-EBF0-45D2-8391-1127AE5AC63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77C09-EBF0-45D2-8391-1127AE5AC63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77C09-EBF0-45D2-8391-1127AE5AC63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B77C09-EBF0-45D2-8391-1127AE5AC63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77C09-EBF0-45D2-8391-1127AE5AC634}" type="datetimeFigureOut">
              <a:rPr lang="en-US" smtClean="0"/>
              <a:t>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TraceyL.Bonzo@ky.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6" y="2686599"/>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388382" y="1446507"/>
            <a:ext cx="10048518" cy="834038"/>
          </a:xfrm>
        </p:spPr>
        <p:txBody>
          <a:bodyPr>
            <a:noAutofit/>
          </a:bodyPr>
          <a:lstStyle/>
          <a:p>
            <a:pPr algn="l"/>
            <a:r>
              <a:rPr lang="en-US" sz="4500" dirty="0">
                <a:solidFill>
                  <a:schemeClr val="bg1"/>
                </a:solidFill>
                <a:latin typeface="Franklin Gothic Demi" panose="020B0703020102020204" pitchFamily="34" charset="0"/>
              </a:rPr>
              <a:t>2025 Fall Conference</a:t>
            </a:r>
            <a:endParaRPr lang="en-US" sz="4500" cap="small" spc="300" dirty="0">
              <a:solidFill>
                <a:schemeClr val="bg1"/>
              </a:solidFill>
              <a:latin typeface="Franklin Gothic Demi" panose="020B0703020102020204" pitchFamily="34" charset="0"/>
            </a:endParaRPr>
          </a:p>
        </p:txBody>
      </p:sp>
      <p:sp>
        <p:nvSpPr>
          <p:cNvPr id="3" name="Subtitle 2"/>
          <p:cNvSpPr>
            <a:spLocks noGrp="1"/>
          </p:cNvSpPr>
          <p:nvPr>
            <p:ph type="subTitle" idx="1"/>
          </p:nvPr>
        </p:nvSpPr>
        <p:spPr>
          <a:xfrm>
            <a:off x="2388382" y="2729560"/>
            <a:ext cx="9602727" cy="1165367"/>
          </a:xfrm>
        </p:spPr>
        <p:txBody>
          <a:bodyPr>
            <a:normAutofit/>
          </a:bodyPr>
          <a:lstStyle/>
          <a:p>
            <a:pPr algn="l">
              <a:lnSpc>
                <a:spcPct val="70000"/>
              </a:lnSpc>
            </a:pPr>
            <a:endParaRPr lang="en-US" sz="3000" b="1" dirty="0">
              <a:solidFill>
                <a:schemeClr val="bg1"/>
              </a:solidFill>
              <a:latin typeface="Franklin Gothic Book" panose="020B0503020102020204" pitchFamily="34" charset="0"/>
            </a:endParaRPr>
          </a:p>
          <a:p>
            <a:pPr algn="l">
              <a:lnSpc>
                <a:spcPct val="70000"/>
              </a:lnSpc>
            </a:pPr>
            <a:r>
              <a:rPr lang="en-US" sz="3000" b="1" dirty="0">
                <a:solidFill>
                  <a:schemeClr val="bg1"/>
                </a:solidFill>
              </a:rPr>
              <a:t>Education Program Workshop</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564-8338</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80D871E1-5E3F-FD6F-28F7-9A144BC716DD}"/>
              </a:ext>
            </a:extLst>
          </p:cNvPr>
          <p:cNvSpPr/>
          <p:nvPr/>
        </p:nvSpPr>
        <p:spPr>
          <a:xfrm>
            <a:off x="10797381" y="3884170"/>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5DB75D84-2CC7-CCA7-7649-64FEBEB1A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19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0E860C7B-D5D3-2570-163C-156CC861971A}"/>
              </a:ext>
            </a:extLst>
          </p:cNvPr>
          <p:cNvSpPr/>
          <p:nvPr/>
        </p:nvSpPr>
        <p:spPr>
          <a:xfrm>
            <a:off x="10797381" y="4462825"/>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DCEEBE1F-0145-2CF8-8BCE-F321DDB7B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556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79851F64-0B96-73D6-D3C9-697C1F6B29CA}"/>
              </a:ext>
            </a:extLst>
          </p:cNvPr>
          <p:cNvSpPr/>
          <p:nvPr/>
        </p:nvSpPr>
        <p:spPr>
          <a:xfrm>
            <a:off x="10918512" y="5041572"/>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CEE2C5E5-EAA0-779B-EDF7-984F413B0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275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TextBox 5">
            <a:extLst>
              <a:ext uri="{FF2B5EF4-FFF2-40B4-BE49-F238E27FC236}">
                <a16:creationId xmlns:a16="http://schemas.microsoft.com/office/drawing/2014/main" id="{9AF1B09B-087B-D967-5DDC-D24319867479}"/>
              </a:ext>
            </a:extLst>
          </p:cNvPr>
          <p:cNvSpPr txBox="1"/>
          <p:nvPr/>
        </p:nvSpPr>
        <p:spPr>
          <a:xfrm>
            <a:off x="5056742" y="1406954"/>
            <a:ext cx="7103942" cy="4893647"/>
          </a:xfrm>
          <a:prstGeom prst="rect">
            <a:avLst/>
          </a:prstGeom>
          <a:noFill/>
        </p:spPr>
        <p:txBody>
          <a:bodyPr wrap="square">
            <a:spAutoFit/>
          </a:bodyPr>
          <a:lstStyle/>
          <a:p>
            <a:pPr>
              <a:buFont typeface="Arial" pitchFamily="34" charset="0"/>
              <a:buChar char="•"/>
            </a:pPr>
            <a:r>
              <a:rPr lang="en-US" sz="2400" dirty="0"/>
              <a:t> Daisy Derby had 40 hours to carry over from 2022.     </a:t>
            </a:r>
          </a:p>
          <a:p>
            <a:r>
              <a:rPr lang="en-US" sz="2400" dirty="0"/>
              <a:t>  This fulfills her HB 538 requirement for 2023. She  </a:t>
            </a:r>
          </a:p>
          <a:p>
            <a:r>
              <a:rPr lang="en-US" sz="2400" dirty="0"/>
              <a:t>  would have received her check at the end of February </a:t>
            </a:r>
          </a:p>
          <a:p>
            <a:r>
              <a:rPr lang="en-US" sz="2400" dirty="0"/>
              <a:t>  2023.</a:t>
            </a:r>
          </a:p>
          <a:p>
            <a:endParaRPr lang="en-US" sz="2400" dirty="0"/>
          </a:p>
          <a:p>
            <a:pPr>
              <a:buFont typeface="Arial" pitchFamily="34" charset="0"/>
              <a:buChar char="•"/>
            </a:pPr>
            <a:r>
              <a:rPr lang="en-US" sz="2400" dirty="0"/>
              <a:t> Daisy Derby earned 56 hours during 2023.  This  </a:t>
            </a:r>
          </a:p>
          <a:p>
            <a:r>
              <a:rPr lang="en-US" sz="2400" dirty="0"/>
              <a:t>   fulfills her (15 hours</a:t>
            </a:r>
            <a:r>
              <a:rPr lang="en-US" sz="2400" i="1" dirty="0"/>
              <a:t>) </a:t>
            </a:r>
            <a:r>
              <a:rPr lang="en-US" sz="2400" dirty="0"/>
              <a:t>2023 expense allowance hours, </a:t>
            </a:r>
          </a:p>
          <a:p>
            <a:r>
              <a:rPr lang="en-US" sz="2400" dirty="0"/>
              <a:t>   since she has her SKA.</a:t>
            </a:r>
          </a:p>
          <a:p>
            <a:endParaRPr lang="en-US" sz="2400" dirty="0"/>
          </a:p>
          <a:p>
            <a:pPr>
              <a:buFont typeface="Arial" pitchFamily="34" charset="0"/>
              <a:buChar char="•"/>
            </a:pPr>
            <a:r>
              <a:rPr lang="en-US" sz="2400" dirty="0"/>
              <a:t> Daisey Derby will be able to carry over 40 of her  </a:t>
            </a:r>
          </a:p>
          <a:p>
            <a:r>
              <a:rPr lang="en-US" sz="2400" dirty="0"/>
              <a:t>   remaining 56 hours to 2024.</a:t>
            </a:r>
          </a:p>
          <a:p>
            <a:pPr>
              <a:buFont typeface="Arial" pitchFamily="34" charset="0"/>
              <a:buChar char="•"/>
            </a:pPr>
            <a:endParaRPr lang="en-US" sz="2400" dirty="0"/>
          </a:p>
          <a:p>
            <a:pPr>
              <a:buFont typeface="Arial" pitchFamily="34" charset="0"/>
              <a:buChar char="•"/>
            </a:pPr>
            <a:r>
              <a:rPr lang="en-US" sz="2400" dirty="0"/>
              <a:t> Her remaining 16 hours will roll off.  </a:t>
            </a:r>
          </a:p>
        </p:txBody>
      </p:sp>
      <p:pic>
        <p:nvPicPr>
          <p:cNvPr id="13" name="Picture 12" descr="Table">
            <a:extLst>
              <a:ext uri="{FF2B5EF4-FFF2-40B4-BE49-F238E27FC236}">
                <a16:creationId xmlns:a16="http://schemas.microsoft.com/office/drawing/2014/main" id="{76BCB4EB-0CBA-8393-24C5-F08275A23E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5" t="4137" r="16308" b="20515"/>
          <a:stretch/>
        </p:blipFill>
        <p:spPr>
          <a:xfrm>
            <a:off x="620616" y="1406954"/>
            <a:ext cx="4116863" cy="5167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166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TextBox 5">
            <a:extLst>
              <a:ext uri="{FF2B5EF4-FFF2-40B4-BE49-F238E27FC236}">
                <a16:creationId xmlns:a16="http://schemas.microsoft.com/office/drawing/2014/main" id="{3146037A-1A10-9FA3-EBAC-8E0FDD015D6E}"/>
              </a:ext>
            </a:extLst>
          </p:cNvPr>
          <p:cNvSpPr txBox="1"/>
          <p:nvPr/>
        </p:nvSpPr>
        <p:spPr>
          <a:xfrm>
            <a:off x="5560121" y="1911857"/>
            <a:ext cx="6497839" cy="4154984"/>
          </a:xfrm>
          <a:prstGeom prst="rect">
            <a:avLst/>
          </a:prstGeom>
          <a:noFill/>
        </p:spPr>
        <p:txBody>
          <a:bodyPr wrap="square">
            <a:spAutoFit/>
          </a:bodyPr>
          <a:lstStyle/>
          <a:p>
            <a:pPr marL="342900" indent="-342900">
              <a:buFont typeface="Arial" panose="020B0604020202020204" pitchFamily="34" charset="0"/>
              <a:buChar char="•"/>
            </a:pPr>
            <a:r>
              <a:rPr lang="en-US" sz="2400" dirty="0"/>
              <a:t>Daisy</a:t>
            </a:r>
            <a:r>
              <a:rPr lang="en-US" sz="1600" dirty="0"/>
              <a:t> </a:t>
            </a:r>
            <a:r>
              <a:rPr lang="en-US" sz="2400" dirty="0"/>
              <a:t>Derby has already fulfilled her HB 538 requirement for 2024.</a:t>
            </a:r>
          </a:p>
          <a:p>
            <a:pPr>
              <a:buFont typeface="Arial" pitchFamily="34" charset="0"/>
              <a:buChar char="•"/>
            </a:pPr>
            <a:endParaRPr lang="en-US" sz="2400" dirty="0"/>
          </a:p>
          <a:p>
            <a:pPr>
              <a:buFont typeface="Arial" pitchFamily="34" charset="0"/>
              <a:buChar char="•"/>
            </a:pPr>
            <a:r>
              <a:rPr lang="en-US" sz="2400" dirty="0"/>
              <a:t>   She will receive her HB 538 incentive check    </a:t>
            </a:r>
          </a:p>
          <a:p>
            <a:r>
              <a:rPr lang="en-US" sz="2400" dirty="0"/>
              <a:t>     at the end of February 2024.</a:t>
            </a:r>
          </a:p>
          <a:p>
            <a:pPr>
              <a:buFont typeface="Arial" pitchFamily="34" charset="0"/>
              <a:buChar char="•"/>
            </a:pPr>
            <a:endParaRPr lang="en-US" sz="2400" dirty="0"/>
          </a:p>
          <a:p>
            <a:pPr>
              <a:buFont typeface="Arial" pitchFamily="34" charset="0"/>
              <a:buChar char="•"/>
            </a:pPr>
            <a:r>
              <a:rPr lang="en-US" sz="2400" dirty="0"/>
              <a:t>   She will need 15 hours to fulfill her Expense    </a:t>
            </a:r>
          </a:p>
          <a:p>
            <a:r>
              <a:rPr lang="en-US" sz="2400" dirty="0"/>
              <a:t>     Allowance hours. (SKA)</a:t>
            </a:r>
          </a:p>
          <a:p>
            <a:endParaRPr lang="en-US" sz="2400" dirty="0"/>
          </a:p>
          <a:p>
            <a:r>
              <a:rPr lang="en-US" sz="2400" b="1" dirty="0"/>
              <a:t>         *If the PVA has not earned their (SKA)       </a:t>
            </a:r>
          </a:p>
          <a:p>
            <a:r>
              <a:rPr lang="en-US" sz="2400" b="1" dirty="0"/>
              <a:t>           designation, 30 hours are needed*</a:t>
            </a:r>
          </a:p>
        </p:txBody>
      </p:sp>
      <p:pic>
        <p:nvPicPr>
          <p:cNvPr id="10" name="Picture 9" descr="Table">
            <a:extLst>
              <a:ext uri="{FF2B5EF4-FFF2-40B4-BE49-F238E27FC236}">
                <a16:creationId xmlns:a16="http://schemas.microsoft.com/office/drawing/2014/main" id="{12F05622-558D-6BDC-C924-4048ABA7C3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1" t="3898" r="14130" b="20755"/>
          <a:stretch/>
        </p:blipFill>
        <p:spPr>
          <a:xfrm>
            <a:off x="685174" y="1387428"/>
            <a:ext cx="4412037" cy="5318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376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3600" dirty="0">
                <a:latin typeface="Franklin Gothic Demi" panose="020B0703020102020204" pitchFamily="34" charset="0"/>
              </a:rPr>
              <a:t>How Can You Fulfill Your Statutory Education Requirement</a:t>
            </a:r>
          </a:p>
        </p:txBody>
      </p:sp>
      <p:sp>
        <p:nvSpPr>
          <p:cNvPr id="4" name="TextBox 3">
            <a:extLst>
              <a:ext uri="{FF2B5EF4-FFF2-40B4-BE49-F238E27FC236}">
                <a16:creationId xmlns:a16="http://schemas.microsoft.com/office/drawing/2014/main" id="{E3BD42A7-48DE-AB17-69FF-C0EBD72E495B}"/>
              </a:ext>
            </a:extLst>
          </p:cNvPr>
          <p:cNvSpPr txBox="1"/>
          <p:nvPr/>
        </p:nvSpPr>
        <p:spPr>
          <a:xfrm>
            <a:off x="294296" y="1446595"/>
            <a:ext cx="11578906" cy="4154984"/>
          </a:xfrm>
          <a:prstGeom prst="rect">
            <a:avLst/>
          </a:prstGeom>
          <a:noFill/>
        </p:spPr>
        <p:txBody>
          <a:bodyPr wrap="square">
            <a:spAutoFit/>
          </a:bodyPr>
          <a:lstStyle/>
          <a:p>
            <a:pPr algn="ctr"/>
            <a:r>
              <a:rPr lang="en-US" sz="2400" b="1" dirty="0"/>
              <a:t>Approved Courses</a:t>
            </a:r>
          </a:p>
          <a:p>
            <a:pPr marL="800100" lvl="1" indent="-342900">
              <a:buFont typeface="Arial" panose="020B0604020202020204" pitchFamily="34" charset="0"/>
              <a:buChar char="•"/>
            </a:pPr>
            <a:r>
              <a:rPr lang="en-US" sz="2400" dirty="0"/>
              <a:t>KY Courses</a:t>
            </a:r>
          </a:p>
          <a:p>
            <a:pPr marL="800100" lvl="1" indent="-342900">
              <a:buFont typeface="Arial" panose="020B0604020202020204" pitchFamily="34" charset="0"/>
              <a:buChar char="•"/>
            </a:pPr>
            <a:r>
              <a:rPr lang="en-US" sz="2400" dirty="0"/>
              <a:t>Workshops/Conferences held by DOR  </a:t>
            </a:r>
          </a:p>
          <a:p>
            <a:pPr marL="800100" lvl="1" indent="-342900">
              <a:buFont typeface="Arial" panose="020B0604020202020204" pitchFamily="34" charset="0"/>
              <a:buChar char="•"/>
            </a:pPr>
            <a:r>
              <a:rPr lang="en-US" sz="2400" dirty="0"/>
              <a:t>PVA Association Summer Conference</a:t>
            </a:r>
          </a:p>
          <a:p>
            <a:pPr marL="800100" lvl="1" indent="-342900">
              <a:buFont typeface="Arial" panose="020B0604020202020204" pitchFamily="34" charset="0"/>
              <a:buChar char="•"/>
            </a:pPr>
            <a:r>
              <a:rPr lang="en-US" sz="2400" dirty="0"/>
              <a:t>IAAO Courses</a:t>
            </a:r>
          </a:p>
          <a:p>
            <a:pPr marL="800100" lvl="1" indent="-342900">
              <a:buFont typeface="Arial" panose="020B0604020202020204" pitchFamily="34" charset="0"/>
              <a:buChar char="•"/>
            </a:pPr>
            <a:r>
              <a:rPr lang="en-US" sz="2400" dirty="0"/>
              <a:t>KY Office of Diversity, Equality, and Training (</a:t>
            </a:r>
            <a:r>
              <a:rPr lang="en-US" sz="2400" dirty="0" err="1"/>
              <a:t>ODE&amp;T</a:t>
            </a:r>
            <a:r>
              <a:rPr lang="en-US" sz="2400" dirty="0"/>
              <a:t>)</a:t>
            </a:r>
          </a:p>
          <a:p>
            <a:pPr marL="800100" lvl="1" indent="-342900">
              <a:buFont typeface="Arial" panose="020B0604020202020204" pitchFamily="34" charset="0"/>
              <a:buChar char="•"/>
            </a:pPr>
            <a:r>
              <a:rPr lang="en-US" sz="2400" dirty="0"/>
              <a:t>KY Association of Counties (KACo) and Department of Local Government (</a:t>
            </a:r>
            <a:r>
              <a:rPr lang="en-US" sz="2400" dirty="0" err="1"/>
              <a:t>DLG</a:t>
            </a:r>
            <a:r>
              <a:rPr lang="en-US" sz="2400" dirty="0"/>
              <a:t>) </a:t>
            </a:r>
          </a:p>
          <a:p>
            <a:pPr marL="800100" lvl="1" indent="-342900">
              <a:buFont typeface="Arial" panose="020B0604020202020204" pitchFamily="34" charset="0"/>
              <a:buChar char="•"/>
            </a:pPr>
            <a:r>
              <a:rPr lang="en-US" sz="2400" dirty="0"/>
              <a:t>KY Real Estate Appraisal Board (</a:t>
            </a:r>
            <a:r>
              <a:rPr lang="en-US" sz="2400" dirty="0" err="1"/>
              <a:t>KREAB</a:t>
            </a:r>
            <a:r>
              <a:rPr lang="en-US" sz="2400" dirty="0"/>
              <a:t>) and KY Real Estate Commission (</a:t>
            </a:r>
            <a:r>
              <a:rPr lang="en-US" sz="2400" dirty="0" err="1"/>
              <a:t>KREC</a:t>
            </a:r>
            <a:r>
              <a:rPr lang="en-US" sz="2400" dirty="0"/>
              <a:t>)</a:t>
            </a:r>
          </a:p>
          <a:p>
            <a:pPr marL="800100" lvl="1" indent="-342900">
              <a:buFont typeface="Arial" panose="020B0604020202020204" pitchFamily="34" charset="0"/>
              <a:buChar char="•"/>
            </a:pPr>
            <a:r>
              <a:rPr lang="en-US" sz="2400" dirty="0"/>
              <a:t>Online classes offered by </a:t>
            </a:r>
            <a:r>
              <a:rPr lang="en-US" sz="2400" b="1" dirty="0"/>
              <a:t>and/or </a:t>
            </a:r>
            <a:r>
              <a:rPr lang="en-US" sz="2400" dirty="0"/>
              <a:t>approved by IAAO, ODE&amp;T, DLG, KREAB &amp; KREC </a:t>
            </a:r>
            <a:r>
              <a:rPr lang="en-US" sz="2400" u="sng" dirty="0"/>
              <a:t>only</a:t>
            </a:r>
          </a:p>
          <a:p>
            <a:pPr marL="1257300" lvl="2" indent="-342900">
              <a:buFont typeface="Arial" panose="020B0604020202020204" pitchFamily="34" charset="0"/>
              <a:buChar char="•"/>
            </a:pPr>
            <a:r>
              <a:rPr lang="en-US" sz="2400" dirty="0"/>
              <a:t>up to 10 hours per calendar year for all PVAs</a:t>
            </a:r>
          </a:p>
          <a:p>
            <a:pPr marL="1257300" lvl="2" indent="-342900">
              <a:buFont typeface="Arial" panose="020B0604020202020204" pitchFamily="34" charset="0"/>
              <a:buChar char="•"/>
            </a:pPr>
            <a:r>
              <a:rPr lang="en-US" sz="2400" dirty="0"/>
              <a:t>up to 25 hours per calendar year with a SKA designation </a:t>
            </a:r>
          </a:p>
        </p:txBody>
      </p:sp>
    </p:spTree>
    <p:extLst>
      <p:ext uri="{BB962C8B-B14F-4D97-AF65-F5344CB8AC3E}">
        <p14:creationId xmlns:p14="http://schemas.microsoft.com/office/powerpoint/2010/main" val="334796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3600" dirty="0">
                <a:latin typeface="Franklin Gothic Demi" panose="020B0703020102020204" pitchFamily="34" charset="0"/>
              </a:rPr>
              <a:t>How Can You Fulfill Your Statutory Education Requirement</a:t>
            </a:r>
          </a:p>
        </p:txBody>
      </p:sp>
      <p:sp>
        <p:nvSpPr>
          <p:cNvPr id="6" name="TextBox 5">
            <a:extLst>
              <a:ext uri="{FF2B5EF4-FFF2-40B4-BE49-F238E27FC236}">
                <a16:creationId xmlns:a16="http://schemas.microsoft.com/office/drawing/2014/main" id="{DD9DF974-EB53-0CB9-176C-6FD455A93770}"/>
              </a:ext>
            </a:extLst>
          </p:cNvPr>
          <p:cNvSpPr txBox="1"/>
          <p:nvPr/>
        </p:nvSpPr>
        <p:spPr>
          <a:xfrm>
            <a:off x="5215467" y="1794790"/>
            <a:ext cx="6852355" cy="1938992"/>
          </a:xfrm>
          <a:prstGeom prst="rect">
            <a:avLst/>
          </a:prstGeom>
          <a:noFill/>
        </p:spPr>
        <p:txBody>
          <a:bodyPr wrap="square">
            <a:spAutoFit/>
          </a:bodyPr>
          <a:lstStyle/>
          <a:p>
            <a:pPr lvl="1"/>
            <a:endParaRPr lang="en-US" sz="2400" dirty="0"/>
          </a:p>
          <a:p>
            <a:pPr lvl="1" algn="ctr"/>
            <a:r>
              <a:rPr lang="en-US" sz="2400" dirty="0"/>
              <a:t>Outside Training Opportunities</a:t>
            </a:r>
          </a:p>
          <a:p>
            <a:pPr lvl="1"/>
            <a:endParaRPr lang="en-US" sz="2400" dirty="0"/>
          </a:p>
          <a:p>
            <a:pPr lvl="1"/>
            <a:r>
              <a:rPr lang="en-US" sz="2400" dirty="0"/>
              <a:t>Please submit Request for Training Credit Form</a:t>
            </a:r>
          </a:p>
          <a:p>
            <a:pPr lvl="1"/>
            <a:r>
              <a:rPr lang="en-US" sz="2400" b="1" dirty="0"/>
              <a:t>Two Weeks in Advance</a:t>
            </a:r>
            <a:r>
              <a:rPr lang="en-US" sz="2400" dirty="0"/>
              <a:t> for Approval</a:t>
            </a:r>
          </a:p>
        </p:txBody>
      </p:sp>
      <p:pic>
        <p:nvPicPr>
          <p:cNvPr id="10" name="Picture 9" descr="Letter">
            <a:extLst>
              <a:ext uri="{FF2B5EF4-FFF2-40B4-BE49-F238E27FC236}">
                <a16:creationId xmlns:a16="http://schemas.microsoft.com/office/drawing/2014/main" id="{7D082050-0DD1-AC47-CA28-EE8EFFF275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402513"/>
            <a:ext cx="4050532" cy="5241865"/>
          </a:xfrm>
          <a:prstGeom prst="rect">
            <a:avLst/>
          </a:prstGeom>
        </p:spPr>
      </p:pic>
    </p:spTree>
    <p:extLst>
      <p:ext uri="{BB962C8B-B14F-4D97-AF65-F5344CB8AC3E}">
        <p14:creationId xmlns:p14="http://schemas.microsoft.com/office/powerpoint/2010/main" val="102633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Outside Course Approval Requirements</a:t>
            </a:r>
          </a:p>
        </p:txBody>
      </p:sp>
      <p:sp>
        <p:nvSpPr>
          <p:cNvPr id="4" name="TextBox 3">
            <a:extLst>
              <a:ext uri="{FF2B5EF4-FFF2-40B4-BE49-F238E27FC236}">
                <a16:creationId xmlns:a16="http://schemas.microsoft.com/office/drawing/2014/main" id="{CD025E1D-92FB-77BB-4C33-35E18AE9A7E9}"/>
              </a:ext>
            </a:extLst>
          </p:cNvPr>
          <p:cNvSpPr txBox="1"/>
          <p:nvPr/>
        </p:nvSpPr>
        <p:spPr>
          <a:xfrm>
            <a:off x="1832936" y="1598896"/>
            <a:ext cx="8463494" cy="3416320"/>
          </a:xfrm>
          <a:prstGeom prst="rect">
            <a:avLst/>
          </a:prstGeom>
          <a:noFill/>
        </p:spPr>
        <p:txBody>
          <a:bodyPr wrap="square">
            <a:spAutoFit/>
          </a:bodyPr>
          <a:lstStyle/>
          <a:p>
            <a:pPr marL="800100" lvl="1" indent="-342900">
              <a:buFont typeface="Arial" panose="020B0604020202020204" pitchFamily="34" charset="0"/>
              <a:buChar char="•"/>
            </a:pPr>
            <a:r>
              <a:rPr lang="en-US" sz="2400" dirty="0"/>
              <a:t>Relevance to performed duties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Ability of sponsor to verify attendance</a:t>
            </a:r>
          </a:p>
          <a:p>
            <a:pPr lvl="1"/>
            <a:r>
              <a:rPr lang="en-US" sz="2400" dirty="0"/>
              <a:t> </a:t>
            </a:r>
          </a:p>
          <a:p>
            <a:pPr marL="800100" lvl="1" indent="-342900">
              <a:buFont typeface="Arial" panose="020B0604020202020204" pitchFamily="34" charset="0"/>
              <a:buChar char="•"/>
            </a:pPr>
            <a:r>
              <a:rPr lang="en-US" sz="2400" dirty="0"/>
              <a:t>Reputation of organization/entity sponsoring the training</a:t>
            </a:r>
          </a:p>
          <a:p>
            <a:pPr lvl="1"/>
            <a:r>
              <a:rPr lang="en-US" sz="2400" dirty="0"/>
              <a:t> </a:t>
            </a:r>
          </a:p>
          <a:p>
            <a:pPr marL="800100" lvl="1" indent="-342900">
              <a:buFont typeface="Arial" panose="020B0604020202020204" pitchFamily="34" charset="0"/>
              <a:buChar char="•"/>
            </a:pPr>
            <a:r>
              <a:rPr lang="en-US" sz="2400" dirty="0"/>
              <a:t>Extent of actual training </a:t>
            </a:r>
          </a:p>
          <a:p>
            <a:pPr lvl="1"/>
            <a:endParaRPr lang="en-US" sz="2400" dirty="0"/>
          </a:p>
          <a:p>
            <a:pPr marL="800100" lvl="1" indent="-342900">
              <a:buFont typeface="Arial" panose="020B0604020202020204" pitchFamily="34" charset="0"/>
              <a:buChar char="•"/>
            </a:pPr>
            <a:r>
              <a:rPr lang="en-US" sz="2400" dirty="0"/>
              <a:t>Availability to all PVAs</a:t>
            </a:r>
          </a:p>
        </p:txBody>
      </p:sp>
      <p:sp>
        <p:nvSpPr>
          <p:cNvPr id="10" name="TextBox 9">
            <a:extLst>
              <a:ext uri="{FF2B5EF4-FFF2-40B4-BE49-F238E27FC236}">
                <a16:creationId xmlns:a16="http://schemas.microsoft.com/office/drawing/2014/main" id="{C8779FAC-09E1-0055-EB10-6F8EE589B701}"/>
              </a:ext>
            </a:extLst>
          </p:cNvPr>
          <p:cNvSpPr txBox="1"/>
          <p:nvPr/>
        </p:nvSpPr>
        <p:spPr>
          <a:xfrm>
            <a:off x="1135501" y="5344002"/>
            <a:ext cx="9858365" cy="738664"/>
          </a:xfrm>
          <a:prstGeom prst="rect">
            <a:avLst/>
          </a:prstGeom>
          <a:noFill/>
        </p:spPr>
        <p:txBody>
          <a:bodyPr wrap="square">
            <a:spAutoFit/>
          </a:bodyPr>
          <a:lstStyle/>
          <a:p>
            <a:r>
              <a:rPr lang="en-US" sz="2400" b="1" u="sng" dirty="0"/>
              <a:t>Note</a:t>
            </a:r>
            <a:r>
              <a:rPr lang="en-US" sz="2400" b="1" dirty="0"/>
              <a:t>: If approval is granted for one PVA, it acts as blanket approval for all. </a:t>
            </a:r>
          </a:p>
          <a:p>
            <a:pPr marL="457200" lvl="1" indent="0">
              <a:buNone/>
            </a:pPr>
            <a:endParaRPr lang="en-US" dirty="0"/>
          </a:p>
        </p:txBody>
      </p:sp>
    </p:spTree>
    <p:extLst>
      <p:ext uri="{BB962C8B-B14F-4D97-AF65-F5344CB8AC3E}">
        <p14:creationId xmlns:p14="http://schemas.microsoft.com/office/powerpoint/2010/main" val="133388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Courses</a:t>
            </a:r>
          </a:p>
        </p:txBody>
      </p:sp>
      <p:sp>
        <p:nvSpPr>
          <p:cNvPr id="4" name="TextBox 3">
            <a:extLst>
              <a:ext uri="{FF2B5EF4-FFF2-40B4-BE49-F238E27FC236}">
                <a16:creationId xmlns:a16="http://schemas.microsoft.com/office/drawing/2014/main" id="{A4B8CF11-AADE-3E23-6F64-90578389DE90}"/>
              </a:ext>
            </a:extLst>
          </p:cNvPr>
          <p:cNvSpPr txBox="1"/>
          <p:nvPr/>
        </p:nvSpPr>
        <p:spPr>
          <a:xfrm>
            <a:off x="2682622" y="1365361"/>
            <a:ext cx="6764124" cy="5262979"/>
          </a:xfrm>
          <a:prstGeom prst="rect">
            <a:avLst/>
          </a:prstGeom>
          <a:noFill/>
        </p:spPr>
        <p:txBody>
          <a:bodyPr wrap="square">
            <a:spAutoFit/>
          </a:bodyPr>
          <a:lstStyle/>
          <a:p>
            <a:pPr algn="ctr"/>
            <a:r>
              <a:rPr lang="en-US" sz="2400" dirty="0"/>
              <a:t>Most KY courses are 15 hours (GIS 68 is 18 hours)</a:t>
            </a:r>
          </a:p>
          <a:p>
            <a:pPr algn="ctr"/>
            <a:endParaRPr lang="en-US" sz="2400" dirty="0"/>
          </a:p>
          <a:p>
            <a:pPr lvl="1"/>
            <a:r>
              <a:rPr lang="en-US" sz="2400" dirty="0"/>
              <a:t>		Begin Monday at 1:00</a:t>
            </a:r>
          </a:p>
          <a:p>
            <a:pPr lvl="1"/>
            <a:r>
              <a:rPr lang="en-US" sz="2400" dirty="0"/>
              <a:t>		8:30 – 4:15 Tuesday</a:t>
            </a:r>
          </a:p>
          <a:p>
            <a:pPr lvl="1"/>
            <a:r>
              <a:rPr lang="en-US" sz="2400" dirty="0"/>
              <a:t>		8:30 – 4:15 Wednesday</a:t>
            </a:r>
          </a:p>
          <a:p>
            <a:pPr lvl="1"/>
            <a:r>
              <a:rPr lang="en-US" sz="2400" dirty="0"/>
              <a:t>		8:30 – 11:30 – Test</a:t>
            </a:r>
          </a:p>
          <a:p>
            <a:pPr lvl="1" algn="ctr"/>
            <a:endParaRPr lang="en-US" sz="2400" dirty="0"/>
          </a:p>
          <a:p>
            <a:pPr algn="ctr"/>
            <a:r>
              <a:rPr lang="en-US" sz="2400" dirty="0"/>
              <a:t>$50 cost for 15-hour class</a:t>
            </a:r>
          </a:p>
          <a:p>
            <a:pPr algn="ctr"/>
            <a:endParaRPr lang="en-US" sz="2400" dirty="0"/>
          </a:p>
          <a:p>
            <a:pPr algn="ctr"/>
            <a:r>
              <a:rPr lang="en-US" sz="2400" dirty="0"/>
              <a:t>3 hours for test</a:t>
            </a:r>
          </a:p>
          <a:p>
            <a:pPr algn="ctr"/>
            <a:endParaRPr lang="en-US" sz="2400" dirty="0"/>
          </a:p>
          <a:p>
            <a:pPr algn="ctr"/>
            <a:r>
              <a:rPr lang="en-US" sz="2400" dirty="0"/>
              <a:t>Passing grade is 70% or better</a:t>
            </a:r>
          </a:p>
          <a:p>
            <a:pPr algn="ctr"/>
            <a:endParaRPr lang="en-US" sz="2400" dirty="0"/>
          </a:p>
          <a:p>
            <a:pPr algn="ctr"/>
            <a:r>
              <a:rPr lang="en-US" sz="2400" b="1" dirty="0"/>
              <a:t>Must attend at least 12 hours of class to take exam</a:t>
            </a:r>
          </a:p>
        </p:txBody>
      </p:sp>
    </p:spTree>
    <p:extLst>
      <p:ext uri="{BB962C8B-B14F-4D97-AF65-F5344CB8AC3E}">
        <p14:creationId xmlns:p14="http://schemas.microsoft.com/office/powerpoint/2010/main" val="20378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IAAO Courses</a:t>
            </a:r>
          </a:p>
        </p:txBody>
      </p:sp>
      <p:sp>
        <p:nvSpPr>
          <p:cNvPr id="4" name="TextBox 3">
            <a:extLst>
              <a:ext uri="{FF2B5EF4-FFF2-40B4-BE49-F238E27FC236}">
                <a16:creationId xmlns:a16="http://schemas.microsoft.com/office/drawing/2014/main" id="{7BE12278-6D83-5B52-C889-A02B534BDB30}"/>
              </a:ext>
            </a:extLst>
          </p:cNvPr>
          <p:cNvSpPr txBox="1"/>
          <p:nvPr/>
        </p:nvSpPr>
        <p:spPr>
          <a:xfrm>
            <a:off x="2696382" y="1497413"/>
            <a:ext cx="6114360" cy="4524315"/>
          </a:xfrm>
          <a:prstGeom prst="rect">
            <a:avLst/>
          </a:prstGeom>
          <a:noFill/>
        </p:spPr>
        <p:txBody>
          <a:bodyPr wrap="square">
            <a:spAutoFit/>
          </a:bodyPr>
          <a:lstStyle/>
          <a:p>
            <a:pPr algn="ctr"/>
            <a:r>
              <a:rPr lang="en-US" sz="2400" dirty="0"/>
              <a:t>Cost</a:t>
            </a:r>
          </a:p>
          <a:p>
            <a:pPr lvl="1" algn="ctr"/>
            <a:r>
              <a:rPr lang="en-US" sz="2400" dirty="0"/>
              <a:t>Beginning 2025 </a:t>
            </a:r>
          </a:p>
          <a:p>
            <a:pPr lvl="1" algn="ctr"/>
            <a:r>
              <a:rPr lang="en-US" sz="2400" dirty="0"/>
              <a:t>$650 for IAAO Members</a:t>
            </a:r>
          </a:p>
          <a:p>
            <a:pPr lvl="1" algn="ctr"/>
            <a:r>
              <a:rPr lang="en-US" sz="2400" dirty="0"/>
              <a:t>$750 for Non-Members</a:t>
            </a:r>
          </a:p>
          <a:p>
            <a:pPr lvl="1" algn="ctr"/>
            <a:endParaRPr lang="en-US" sz="2400" dirty="0"/>
          </a:p>
          <a:p>
            <a:pPr algn="ctr"/>
            <a:r>
              <a:rPr lang="en-US" sz="2400" dirty="0"/>
              <a:t>        Most IAAO Courses are 30 hours</a:t>
            </a:r>
          </a:p>
          <a:p>
            <a:pPr lvl="1" algn="ctr"/>
            <a:r>
              <a:rPr lang="en-US" sz="2400" dirty="0"/>
              <a:t>15-hour workshops</a:t>
            </a:r>
          </a:p>
          <a:p>
            <a:pPr lvl="1" algn="ctr"/>
            <a:r>
              <a:rPr lang="en-US" sz="2400" dirty="0"/>
              <a:t>7.5-hour workshops</a:t>
            </a:r>
          </a:p>
          <a:p>
            <a:pPr lvl="1" algn="ctr"/>
            <a:endParaRPr lang="en-US" sz="2400" dirty="0"/>
          </a:p>
          <a:p>
            <a:pPr algn="ctr"/>
            <a:r>
              <a:rPr lang="en-US" sz="2400" dirty="0"/>
              <a:t>      8:00 – 4:30 Mon – Thurs</a:t>
            </a:r>
          </a:p>
          <a:p>
            <a:pPr algn="ctr"/>
            <a:endParaRPr lang="en-US" sz="2400" dirty="0"/>
          </a:p>
          <a:p>
            <a:pPr algn="ctr"/>
            <a:r>
              <a:rPr lang="en-US" sz="2400" dirty="0"/>
              <a:t>       Test on Friday 8:30 (3 ½ hours)</a:t>
            </a:r>
          </a:p>
        </p:txBody>
      </p:sp>
    </p:spTree>
    <p:extLst>
      <p:ext uri="{BB962C8B-B14F-4D97-AF65-F5344CB8AC3E}">
        <p14:creationId xmlns:p14="http://schemas.microsoft.com/office/powerpoint/2010/main" val="425835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ranklin Gothic Demi" panose="020B0703020102020204" pitchFamily="34" charset="0"/>
              </a:rPr>
              <a:t>Education Information</a:t>
            </a:r>
          </a:p>
        </p:txBody>
      </p:sp>
      <p:sp>
        <p:nvSpPr>
          <p:cNvPr id="6" name="Content Placeholder 2">
            <a:extLst>
              <a:ext uri="{FF2B5EF4-FFF2-40B4-BE49-F238E27FC236}">
                <a16:creationId xmlns:a16="http://schemas.microsoft.com/office/drawing/2014/main" id="{F720E5D3-88C3-1834-84FA-FA466543BBFE}"/>
              </a:ext>
            </a:extLst>
          </p:cNvPr>
          <p:cNvSpPr>
            <a:spLocks noGrp="1"/>
          </p:cNvSpPr>
          <p:nvPr>
            <p:ph idx="1"/>
          </p:nvPr>
        </p:nvSpPr>
        <p:spPr>
          <a:xfrm>
            <a:off x="2515743" y="1527087"/>
            <a:ext cx="7296389" cy="4653359"/>
          </a:xfrm>
        </p:spPr>
        <p:txBody>
          <a:bodyP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For Information regarding the Education Program:</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Tracey Bonzo,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Revenue Branch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Local Officials Compliance Branch</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Department of Revenue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333CC"/>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TraceyL.Bonzo@ky.gov</a:t>
            </a:r>
            <a:endParaRPr lang="en-US" sz="2400" dirty="0">
              <a:solidFill>
                <a:srgbClr val="3333CC"/>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502-564-7177</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62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pic>
        <p:nvPicPr>
          <p:cNvPr id="18" name="Content Placeholder 17">
            <a:extLst>
              <a:ext uri="{FF2B5EF4-FFF2-40B4-BE49-F238E27FC236}">
                <a16:creationId xmlns:a16="http://schemas.microsoft.com/office/drawing/2014/main" id="{35F9E9E7-CC26-0278-0873-CBBBD481FDE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a:stretch/>
        </p:blipFill>
        <p:spPr>
          <a:xfrm>
            <a:off x="561024" y="1468824"/>
            <a:ext cx="6741042" cy="5208986"/>
          </a:xfrm>
        </p:spPr>
      </p:pic>
      <p:sp>
        <p:nvSpPr>
          <p:cNvPr id="4" name="TextBox 3">
            <a:extLst>
              <a:ext uri="{FF2B5EF4-FFF2-40B4-BE49-F238E27FC236}">
                <a16:creationId xmlns:a16="http://schemas.microsoft.com/office/drawing/2014/main" id="{FF94907C-9F17-3683-CA8D-8A71DFB07423}"/>
              </a:ext>
            </a:extLst>
          </p:cNvPr>
          <p:cNvSpPr txBox="1"/>
          <p:nvPr/>
        </p:nvSpPr>
        <p:spPr>
          <a:xfrm>
            <a:off x="7501344" y="1827532"/>
            <a:ext cx="4269035" cy="2677656"/>
          </a:xfrm>
          <a:prstGeom prst="rect">
            <a:avLst/>
          </a:prstGeom>
          <a:noFill/>
        </p:spPr>
        <p:txBody>
          <a:bodyPr wrap="square">
            <a:spAutoFit/>
          </a:bodyPr>
          <a:lstStyle/>
          <a:p>
            <a:pPr marL="578358" indent="-514350" algn="ctr"/>
            <a:r>
              <a:rPr lang="en-US" sz="2400" dirty="0"/>
              <a:t>Designations Offered:</a:t>
            </a:r>
          </a:p>
          <a:p>
            <a:pPr marL="578358" indent="-514350"/>
            <a:endParaRPr lang="en-US" sz="2400" dirty="0"/>
          </a:p>
          <a:p>
            <a:pPr marL="438912" lvl="1"/>
            <a:r>
              <a:rPr lang="en-US" sz="2400" b="1" dirty="0"/>
              <a:t>Certified Kentucky Assessor (CKA)</a:t>
            </a:r>
          </a:p>
          <a:p>
            <a:pPr marL="438912" lvl="1"/>
            <a:endParaRPr lang="en-US" sz="2400" b="1" dirty="0"/>
          </a:p>
          <a:p>
            <a:pPr marL="438912" lvl="1"/>
            <a:r>
              <a:rPr lang="en-US" sz="2400" b="1" dirty="0"/>
              <a:t>Senior Kentucky Assessor (SKA)</a:t>
            </a:r>
          </a:p>
        </p:txBody>
      </p:sp>
    </p:spTree>
    <p:extLst>
      <p:ext uri="{BB962C8B-B14F-4D97-AF65-F5344CB8AC3E}">
        <p14:creationId xmlns:p14="http://schemas.microsoft.com/office/powerpoint/2010/main" val="155573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pic>
        <p:nvPicPr>
          <p:cNvPr id="4" name="Picture 3">
            <a:extLst>
              <a:ext uri="{FF2B5EF4-FFF2-40B4-BE49-F238E27FC236}">
                <a16:creationId xmlns:a16="http://schemas.microsoft.com/office/drawing/2014/main" id="{22C61350-CB78-C10B-EE11-78B6D45960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53888" y="1374837"/>
            <a:ext cx="6821591" cy="5272260"/>
          </a:xfrm>
          <a:prstGeom prst="rect">
            <a:avLst/>
          </a:prstGeom>
        </p:spPr>
      </p:pic>
    </p:spTree>
    <p:extLst>
      <p:ext uri="{BB962C8B-B14F-4D97-AF65-F5344CB8AC3E}">
        <p14:creationId xmlns:p14="http://schemas.microsoft.com/office/powerpoint/2010/main" val="157513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4" name="TextBox 3">
            <a:extLst>
              <a:ext uri="{FF2B5EF4-FFF2-40B4-BE49-F238E27FC236}">
                <a16:creationId xmlns:a16="http://schemas.microsoft.com/office/drawing/2014/main" id="{EE4F1AAE-E888-7B46-2067-6672864EA4F0}"/>
              </a:ext>
            </a:extLst>
          </p:cNvPr>
          <p:cNvSpPr txBox="1"/>
          <p:nvPr/>
        </p:nvSpPr>
        <p:spPr>
          <a:xfrm>
            <a:off x="2925664" y="1457580"/>
            <a:ext cx="7573641" cy="4154984"/>
          </a:xfrm>
          <a:prstGeom prst="rect">
            <a:avLst/>
          </a:prstGeom>
          <a:noFill/>
        </p:spPr>
        <p:txBody>
          <a:bodyPr wrap="square">
            <a:spAutoFit/>
          </a:bodyPr>
          <a:lstStyle/>
          <a:p>
            <a:pPr marL="578358" indent="-514350"/>
            <a:r>
              <a:rPr lang="en-US" sz="2400" b="1" dirty="0"/>
              <a:t>        Certified Kentucky Assessor (CKA)</a:t>
            </a:r>
          </a:p>
          <a:p>
            <a:pPr marL="578358" indent="-514350"/>
            <a:endParaRPr lang="en-US" sz="2400" b="1" dirty="0"/>
          </a:p>
          <a:p>
            <a:pPr marL="578358" indent="-514350">
              <a:buFont typeface="Wingdings" panose="05000000000000000000" pitchFamily="2" charset="2"/>
              <a:buChar char="ü"/>
            </a:pPr>
            <a:r>
              <a:rPr lang="en-US" sz="2400" dirty="0"/>
              <a:t>Choose one of the 4 tracks</a:t>
            </a:r>
          </a:p>
          <a:p>
            <a:pPr marL="578358" indent="-514350" algn="ctr"/>
            <a:endParaRPr lang="en-US" sz="2400" dirty="0"/>
          </a:p>
          <a:p>
            <a:pPr marL="1321308" lvl="2" indent="-342900">
              <a:buFont typeface="Arial" panose="020B0604020202020204" pitchFamily="34" charset="0"/>
              <a:buChar char="•"/>
            </a:pPr>
            <a:r>
              <a:rPr lang="en-US" sz="2400" dirty="0"/>
              <a:t>Real Property Assessment Track</a:t>
            </a:r>
          </a:p>
          <a:p>
            <a:pPr marL="1321308" lvl="2" indent="-342900">
              <a:buFont typeface="Arial" panose="020B0604020202020204" pitchFamily="34" charset="0"/>
              <a:buChar char="•"/>
            </a:pPr>
            <a:r>
              <a:rPr lang="en-US" sz="2400" dirty="0"/>
              <a:t>Personal Property Assessment Track</a:t>
            </a:r>
          </a:p>
          <a:p>
            <a:pPr marL="1321308" lvl="2" indent="-342900">
              <a:buFont typeface="Arial" panose="020B0604020202020204" pitchFamily="34" charset="0"/>
              <a:buChar char="•"/>
            </a:pPr>
            <a:r>
              <a:rPr lang="en-US" sz="2400" dirty="0"/>
              <a:t>Administrative Track</a:t>
            </a:r>
          </a:p>
          <a:p>
            <a:pPr marL="1321308" lvl="2" indent="-342900">
              <a:buFont typeface="Arial" panose="020B0604020202020204" pitchFamily="34" charset="0"/>
              <a:buChar char="•"/>
            </a:pPr>
            <a:r>
              <a:rPr lang="en-US" sz="2400" dirty="0"/>
              <a:t>Mapping Track</a:t>
            </a:r>
          </a:p>
          <a:p>
            <a:pPr marL="406908" indent="-342900">
              <a:buFont typeface="Wingdings" panose="05000000000000000000" pitchFamily="2" charset="2"/>
              <a:buChar char="ü"/>
            </a:pPr>
            <a:endParaRPr lang="en-US" sz="2400" dirty="0"/>
          </a:p>
          <a:p>
            <a:pPr marL="406908" indent="-342900">
              <a:buFont typeface="Wingdings" panose="05000000000000000000" pitchFamily="2" charset="2"/>
              <a:buChar char="ü"/>
            </a:pPr>
            <a:r>
              <a:rPr lang="en-US" sz="2400" dirty="0"/>
              <a:t>3 Years of Experience in Kentucky Property Tax </a:t>
            </a:r>
          </a:p>
          <a:p>
            <a:pPr marL="64008"/>
            <a:r>
              <a:rPr lang="en-US" sz="2400" dirty="0"/>
              <a:t>     Assessment Administration</a:t>
            </a:r>
          </a:p>
        </p:txBody>
      </p:sp>
    </p:spTree>
    <p:extLst>
      <p:ext uri="{BB962C8B-B14F-4D97-AF65-F5344CB8AC3E}">
        <p14:creationId xmlns:p14="http://schemas.microsoft.com/office/powerpoint/2010/main" val="43135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10" name="TextBox 9">
            <a:extLst>
              <a:ext uri="{FF2B5EF4-FFF2-40B4-BE49-F238E27FC236}">
                <a16:creationId xmlns:a16="http://schemas.microsoft.com/office/drawing/2014/main" id="{25A19E06-F1C7-6D6A-FA3B-F0D5309D9E09}"/>
              </a:ext>
            </a:extLst>
          </p:cNvPr>
          <p:cNvSpPr txBox="1"/>
          <p:nvPr/>
        </p:nvSpPr>
        <p:spPr>
          <a:xfrm>
            <a:off x="3020568" y="3166591"/>
            <a:ext cx="6114288" cy="215444"/>
          </a:xfrm>
          <a:prstGeom prst="rect">
            <a:avLst/>
          </a:prstGeom>
          <a:noFill/>
        </p:spPr>
        <p:txBody>
          <a:bodyPr wrap="square">
            <a:spAutoFit/>
          </a:bodyPr>
          <a:lstStyle/>
          <a:p>
            <a:pPr algn="l"/>
            <a:r>
              <a:rPr lang="en-US" sz="800" b="0" i="0" u="none" strike="noStrike" baseline="0" dirty="0">
                <a:solidFill>
                  <a:srgbClr val="000000"/>
                </a:solidFill>
                <a:latin typeface="Franklin Gothic Book" panose="020B0503020102020204" pitchFamily="34" charset="0"/>
              </a:rPr>
              <a:t>	</a:t>
            </a:r>
          </a:p>
        </p:txBody>
      </p:sp>
      <p:pic>
        <p:nvPicPr>
          <p:cNvPr id="13" name="Picture 12" descr="A close-up of a table">
            <a:extLst>
              <a:ext uri="{FF2B5EF4-FFF2-40B4-BE49-F238E27FC236}">
                <a16:creationId xmlns:a16="http://schemas.microsoft.com/office/drawing/2014/main" id="{8FFD10BB-498E-BD51-F64B-33782A7CC2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3457" y="1270110"/>
            <a:ext cx="5299364" cy="5587890"/>
          </a:xfrm>
          <a:prstGeom prst="rect">
            <a:avLst/>
          </a:prstGeom>
        </p:spPr>
      </p:pic>
    </p:spTree>
    <p:extLst>
      <p:ext uri="{BB962C8B-B14F-4D97-AF65-F5344CB8AC3E}">
        <p14:creationId xmlns:p14="http://schemas.microsoft.com/office/powerpoint/2010/main" val="776457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Kentucky Professional Designation Program</a:t>
            </a:r>
          </a:p>
        </p:txBody>
      </p:sp>
      <p:sp>
        <p:nvSpPr>
          <p:cNvPr id="4" name="TextBox 3">
            <a:extLst>
              <a:ext uri="{FF2B5EF4-FFF2-40B4-BE49-F238E27FC236}">
                <a16:creationId xmlns:a16="http://schemas.microsoft.com/office/drawing/2014/main" id="{06CCF985-302D-33F8-6AFC-3AE2C1F8B2CA}"/>
              </a:ext>
            </a:extLst>
          </p:cNvPr>
          <p:cNvSpPr txBox="1"/>
          <p:nvPr/>
        </p:nvSpPr>
        <p:spPr>
          <a:xfrm>
            <a:off x="2071170" y="1844875"/>
            <a:ext cx="8565615" cy="2954655"/>
          </a:xfrm>
          <a:prstGeom prst="rect">
            <a:avLst/>
          </a:prstGeom>
          <a:noFill/>
        </p:spPr>
        <p:txBody>
          <a:bodyPr wrap="square">
            <a:spAutoFit/>
          </a:bodyPr>
          <a:lstStyle/>
          <a:p>
            <a:r>
              <a:rPr lang="en-US" sz="2400" b="1" dirty="0"/>
              <a:t>                          Senior Kentucky Assessor (SKA)</a:t>
            </a:r>
          </a:p>
          <a:p>
            <a:endParaRPr lang="en-US" sz="2400" b="1" dirty="0"/>
          </a:p>
          <a:p>
            <a:pPr marL="800100" lvl="1" indent="-342900">
              <a:buFont typeface="Wingdings" panose="05000000000000000000" pitchFamily="2" charset="2"/>
              <a:buChar char="ü"/>
            </a:pPr>
            <a:r>
              <a:rPr lang="en-US" sz="2400" dirty="0"/>
              <a:t>Must have CKA</a:t>
            </a:r>
          </a:p>
          <a:p>
            <a:pPr marL="800100" lvl="1" indent="-342900">
              <a:buFont typeface="Wingdings" panose="05000000000000000000" pitchFamily="2" charset="2"/>
              <a:buChar char="ü"/>
            </a:pPr>
            <a:r>
              <a:rPr lang="en-US" sz="2400" dirty="0"/>
              <a:t>4 additional KY courses</a:t>
            </a:r>
          </a:p>
          <a:p>
            <a:pPr marL="800100" lvl="1" indent="-342900">
              <a:buFont typeface="Wingdings" panose="05000000000000000000" pitchFamily="2" charset="2"/>
              <a:buChar char="ü"/>
            </a:pPr>
            <a:r>
              <a:rPr lang="en-US" sz="2400" dirty="0"/>
              <a:t>1 additional IAAO 30-hour course or 2 IAAO 15-hour courses</a:t>
            </a:r>
          </a:p>
          <a:p>
            <a:pPr marL="800100" lvl="1" indent="-342900">
              <a:buFont typeface="Wingdings" panose="05000000000000000000" pitchFamily="2" charset="2"/>
              <a:buChar char="ü"/>
            </a:pPr>
            <a:r>
              <a:rPr lang="en-US" sz="2400" dirty="0"/>
              <a:t>Additional 2 years of experience in Kentucky Property Tax Assessment Administration </a:t>
            </a:r>
            <a:r>
              <a:rPr lang="en-US" sz="2400" b="1" dirty="0"/>
              <a:t>(total of 5 years)</a:t>
            </a:r>
          </a:p>
          <a:p>
            <a:pPr marL="578358" indent="-514350">
              <a:buNone/>
            </a:pPr>
            <a:endParaRPr lang="en-US" dirty="0"/>
          </a:p>
        </p:txBody>
      </p:sp>
    </p:spTree>
    <p:extLst>
      <p:ext uri="{BB962C8B-B14F-4D97-AF65-F5344CB8AC3E}">
        <p14:creationId xmlns:p14="http://schemas.microsoft.com/office/powerpoint/2010/main" val="3601486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Registration Forms</a:t>
            </a:r>
          </a:p>
        </p:txBody>
      </p:sp>
      <p:pic>
        <p:nvPicPr>
          <p:cNvPr id="4" name="Picture 3" descr="Table">
            <a:extLst>
              <a:ext uri="{FF2B5EF4-FFF2-40B4-BE49-F238E27FC236}">
                <a16:creationId xmlns:a16="http://schemas.microsoft.com/office/drawing/2014/main" id="{E66B46ED-8A52-415F-85D8-07BEC056E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20" y="1332940"/>
            <a:ext cx="4712090" cy="4916090"/>
          </a:xfrm>
          <a:prstGeom prst="rect">
            <a:avLst/>
          </a:prstGeom>
        </p:spPr>
      </p:pic>
      <p:pic>
        <p:nvPicPr>
          <p:cNvPr id="11" name="Picture 10" descr="Table">
            <a:extLst>
              <a:ext uri="{FF2B5EF4-FFF2-40B4-BE49-F238E27FC236}">
                <a16:creationId xmlns:a16="http://schemas.microsoft.com/office/drawing/2014/main" id="{8D7B541C-5550-7FEB-F9AF-C7EA29DE3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916" y="1419205"/>
            <a:ext cx="4613096" cy="4801405"/>
          </a:xfrm>
          <a:prstGeom prst="rect">
            <a:avLst/>
          </a:prstGeom>
        </p:spPr>
      </p:pic>
    </p:spTree>
    <p:extLst>
      <p:ext uri="{BB962C8B-B14F-4D97-AF65-F5344CB8AC3E}">
        <p14:creationId xmlns:p14="http://schemas.microsoft.com/office/powerpoint/2010/main" val="347255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Payments, Cancellations, and Refunds</a:t>
            </a:r>
          </a:p>
        </p:txBody>
      </p:sp>
      <p:sp>
        <p:nvSpPr>
          <p:cNvPr id="3" name="TextBox 2">
            <a:extLst>
              <a:ext uri="{FF2B5EF4-FFF2-40B4-BE49-F238E27FC236}">
                <a16:creationId xmlns:a16="http://schemas.microsoft.com/office/drawing/2014/main" id="{BD1BCB3C-3F8A-7427-7F9A-CFFBC5887F5F}"/>
              </a:ext>
            </a:extLst>
          </p:cNvPr>
          <p:cNvSpPr txBox="1"/>
          <p:nvPr/>
        </p:nvSpPr>
        <p:spPr>
          <a:xfrm>
            <a:off x="11289" y="1340560"/>
            <a:ext cx="12191999" cy="830997"/>
          </a:xfrm>
          <a:prstGeom prst="rect">
            <a:avLst/>
          </a:prstGeom>
          <a:noFill/>
        </p:spPr>
        <p:txBody>
          <a:bodyPr wrap="square" rtlCol="0">
            <a:spAutoFit/>
          </a:bodyPr>
          <a:lstStyle/>
          <a:p>
            <a:pPr algn="ctr"/>
            <a:r>
              <a:rPr lang="en-US" sz="2400" b="1" dirty="0"/>
              <a:t>*</a:t>
            </a:r>
            <a:r>
              <a:rPr lang="en-US" sz="2400" dirty="0"/>
              <a:t>When paying for a </a:t>
            </a:r>
            <a:r>
              <a:rPr lang="en-US" sz="2400" b="1" dirty="0"/>
              <a:t>Kentucky Course</a:t>
            </a:r>
            <a:r>
              <a:rPr lang="en-US" sz="2400" dirty="0"/>
              <a:t>, please make checks payable to </a:t>
            </a:r>
          </a:p>
          <a:p>
            <a:pPr algn="ctr"/>
            <a:r>
              <a:rPr lang="en-US" sz="2400" b="1" dirty="0"/>
              <a:t>Kentucky State Treasurer</a:t>
            </a:r>
            <a:r>
              <a:rPr lang="en-US" sz="2400" dirty="0"/>
              <a:t>.  </a:t>
            </a:r>
            <a:endParaRPr lang="en-US" sz="2400" b="1" dirty="0"/>
          </a:p>
        </p:txBody>
      </p:sp>
      <p:sp>
        <p:nvSpPr>
          <p:cNvPr id="4" name="TextBox 3">
            <a:extLst>
              <a:ext uri="{FF2B5EF4-FFF2-40B4-BE49-F238E27FC236}">
                <a16:creationId xmlns:a16="http://schemas.microsoft.com/office/drawing/2014/main" id="{DEE196CB-4F28-8CE0-846C-3B4E045E1FFA}"/>
              </a:ext>
            </a:extLst>
          </p:cNvPr>
          <p:cNvSpPr txBox="1"/>
          <p:nvPr/>
        </p:nvSpPr>
        <p:spPr>
          <a:xfrm>
            <a:off x="1261018" y="2339812"/>
            <a:ext cx="9669964" cy="830997"/>
          </a:xfrm>
          <a:prstGeom prst="rect">
            <a:avLst/>
          </a:prstGeom>
          <a:noFill/>
        </p:spPr>
        <p:txBody>
          <a:bodyPr wrap="square" rtlCol="0">
            <a:spAutoFit/>
          </a:bodyPr>
          <a:lstStyle/>
          <a:p>
            <a:pPr algn="ctr"/>
            <a:r>
              <a:rPr lang="en-US" sz="2400" b="1" dirty="0"/>
              <a:t>*</a:t>
            </a:r>
            <a:r>
              <a:rPr lang="en-US" sz="2400" dirty="0"/>
              <a:t>When paying for an </a:t>
            </a:r>
            <a:r>
              <a:rPr lang="en-US" sz="2400" b="1" dirty="0"/>
              <a:t>IAAO Course</a:t>
            </a:r>
            <a:r>
              <a:rPr lang="en-US" sz="2400" dirty="0"/>
              <a:t>, please make checks payable to the </a:t>
            </a:r>
            <a:r>
              <a:rPr lang="en-US" sz="2400" b="1" dirty="0"/>
              <a:t>Kentucky Chapter of IAAO</a:t>
            </a:r>
            <a:r>
              <a:rPr lang="en-US" sz="2400" dirty="0"/>
              <a:t>.  </a:t>
            </a:r>
            <a:endParaRPr lang="en-US" sz="2400" b="1" dirty="0"/>
          </a:p>
        </p:txBody>
      </p:sp>
      <p:sp>
        <p:nvSpPr>
          <p:cNvPr id="10" name="TextBox 9">
            <a:extLst>
              <a:ext uri="{FF2B5EF4-FFF2-40B4-BE49-F238E27FC236}">
                <a16:creationId xmlns:a16="http://schemas.microsoft.com/office/drawing/2014/main" id="{45530F42-B59B-E0FC-5B0F-972687432870}"/>
              </a:ext>
            </a:extLst>
          </p:cNvPr>
          <p:cNvSpPr txBox="1"/>
          <p:nvPr/>
        </p:nvSpPr>
        <p:spPr>
          <a:xfrm>
            <a:off x="495874" y="3278956"/>
            <a:ext cx="9443061" cy="1200329"/>
          </a:xfrm>
          <a:prstGeom prst="rect">
            <a:avLst/>
          </a:prstGeom>
          <a:noFill/>
        </p:spPr>
        <p:txBody>
          <a:bodyPr wrap="square">
            <a:spAutoFit/>
          </a:bodyPr>
          <a:lstStyle/>
          <a:p>
            <a:r>
              <a:rPr lang="en-US" sz="2400" b="1" u="sng" dirty="0"/>
              <a:t>Cancellations</a:t>
            </a:r>
            <a:r>
              <a:rPr lang="en-US" sz="2400" u="sng" dirty="0"/>
              <a:t>:</a:t>
            </a:r>
            <a:endParaRPr lang="en-US" sz="2400" b="1" u="sng" dirty="0"/>
          </a:p>
          <a:p>
            <a:pPr marL="800100" lvl="1" indent="-342900">
              <a:buFont typeface="Arial" panose="020B0604020202020204" pitchFamily="34" charset="0"/>
              <a:buChar char="•"/>
            </a:pPr>
            <a:r>
              <a:rPr lang="en-US" sz="2400" dirty="0"/>
              <a:t>Must be received no less than 30 days prior to the course in order to receive credit/refund.</a:t>
            </a:r>
          </a:p>
        </p:txBody>
      </p:sp>
      <p:sp>
        <p:nvSpPr>
          <p:cNvPr id="13" name="TextBox 12">
            <a:extLst>
              <a:ext uri="{FF2B5EF4-FFF2-40B4-BE49-F238E27FC236}">
                <a16:creationId xmlns:a16="http://schemas.microsoft.com/office/drawing/2014/main" id="{7DA9EB76-BC56-5EA8-02BA-CB21626CFC9D}"/>
              </a:ext>
            </a:extLst>
          </p:cNvPr>
          <p:cNvSpPr txBox="1"/>
          <p:nvPr/>
        </p:nvSpPr>
        <p:spPr>
          <a:xfrm>
            <a:off x="474315" y="4597487"/>
            <a:ext cx="10788460" cy="1569660"/>
          </a:xfrm>
          <a:prstGeom prst="rect">
            <a:avLst/>
          </a:prstGeom>
          <a:noFill/>
        </p:spPr>
        <p:txBody>
          <a:bodyPr wrap="square">
            <a:spAutoFit/>
          </a:bodyPr>
          <a:lstStyle/>
          <a:p>
            <a:r>
              <a:rPr lang="en-US" sz="2400" b="1" u="sng" dirty="0"/>
              <a:t>Refunds</a:t>
            </a:r>
            <a:r>
              <a:rPr lang="en-US" sz="2400" u="sng" dirty="0"/>
              <a:t>:</a:t>
            </a:r>
            <a:endParaRPr lang="en-US" sz="2400" b="1" u="sng" dirty="0"/>
          </a:p>
          <a:p>
            <a:pPr marL="800100" lvl="1" indent="-342900">
              <a:buFont typeface="Arial" panose="020B0604020202020204" pitchFamily="34" charset="0"/>
              <a:buChar char="•"/>
            </a:pPr>
            <a:r>
              <a:rPr lang="en-US" sz="2400" dirty="0"/>
              <a:t>KY courses - receive class credit </a:t>
            </a:r>
            <a:r>
              <a:rPr lang="en-US" sz="2400" b="1" dirty="0"/>
              <a:t>(Cancellation Policy applies)</a:t>
            </a:r>
          </a:p>
          <a:p>
            <a:pPr marL="800100" lvl="1" indent="-342900">
              <a:buFont typeface="Arial" panose="020B0604020202020204" pitchFamily="34" charset="0"/>
              <a:buChar char="•"/>
            </a:pPr>
            <a:r>
              <a:rPr lang="en-US" sz="2400" dirty="0"/>
              <a:t>IAAO course – can receive refund for cancellation </a:t>
            </a:r>
            <a:r>
              <a:rPr lang="en-US" sz="2400" b="1" dirty="0"/>
              <a:t>(Cancellation Policy applies)</a:t>
            </a:r>
          </a:p>
          <a:p>
            <a:pPr marL="800100" lvl="1" indent="-342900">
              <a:buFont typeface="Arial" panose="020B0604020202020204" pitchFamily="34" charset="0"/>
              <a:buChar char="•"/>
            </a:pPr>
            <a:r>
              <a:rPr lang="en-US" sz="2400" dirty="0"/>
              <a:t>Send refund request to Kim Holt</a:t>
            </a:r>
          </a:p>
        </p:txBody>
      </p:sp>
    </p:spTree>
    <p:extLst>
      <p:ext uri="{BB962C8B-B14F-4D97-AF65-F5344CB8AC3E}">
        <p14:creationId xmlns:p14="http://schemas.microsoft.com/office/powerpoint/2010/main" val="69117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Scholarships</a:t>
            </a:r>
          </a:p>
        </p:txBody>
      </p:sp>
      <p:pic>
        <p:nvPicPr>
          <p:cNvPr id="10" name="Picture 9" descr="A close-up of a scholarship application">
            <a:extLst>
              <a:ext uri="{FF2B5EF4-FFF2-40B4-BE49-F238E27FC236}">
                <a16:creationId xmlns:a16="http://schemas.microsoft.com/office/drawing/2014/main" id="{3081FFB6-D2EA-9A53-123A-453A7386D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19" y="1328546"/>
            <a:ext cx="4207362" cy="5270855"/>
          </a:xfrm>
          <a:prstGeom prst="rect">
            <a:avLst/>
          </a:prstGeom>
        </p:spPr>
      </p:pic>
      <p:pic>
        <p:nvPicPr>
          <p:cNvPr id="13" name="Picture 12" descr="A application form with text and numbers">
            <a:extLst>
              <a:ext uri="{FF2B5EF4-FFF2-40B4-BE49-F238E27FC236}">
                <a16:creationId xmlns:a16="http://schemas.microsoft.com/office/drawing/2014/main" id="{F53F0388-6042-4173-F064-582F38C0FB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208" y="1320222"/>
            <a:ext cx="4207362" cy="5287505"/>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278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Scholarship Guidelines</a:t>
            </a:r>
          </a:p>
        </p:txBody>
      </p:sp>
      <p:pic>
        <p:nvPicPr>
          <p:cNvPr id="4" name="Picture 3" descr="A paper with text on it">
            <a:extLst>
              <a:ext uri="{FF2B5EF4-FFF2-40B4-BE49-F238E27FC236}">
                <a16:creationId xmlns:a16="http://schemas.microsoft.com/office/drawing/2014/main" id="{26F31234-13CA-3DE3-A865-DC326737C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96"/>
          <a:stretch/>
        </p:blipFill>
        <p:spPr>
          <a:xfrm>
            <a:off x="3413794" y="1406955"/>
            <a:ext cx="5299364" cy="5451045"/>
          </a:xfrm>
          <a:prstGeom prst="rect">
            <a:avLst/>
          </a:prstGeom>
        </p:spPr>
      </p:pic>
    </p:spTree>
    <p:extLst>
      <p:ext uri="{BB962C8B-B14F-4D97-AF65-F5344CB8AC3E}">
        <p14:creationId xmlns:p14="http://schemas.microsoft.com/office/powerpoint/2010/main" val="97435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2026 Education Schedule</a:t>
            </a: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6A8AF5FC-FB7F-EA37-A62A-BFC8D62963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148123" y="1406954"/>
            <a:ext cx="7054293" cy="5451045"/>
          </a:xfrm>
          <a:prstGeom prst="rect">
            <a:avLst/>
          </a:prstGeom>
        </p:spPr>
      </p:pic>
    </p:spTree>
    <p:extLst>
      <p:ext uri="{BB962C8B-B14F-4D97-AF65-F5344CB8AC3E}">
        <p14:creationId xmlns:p14="http://schemas.microsoft.com/office/powerpoint/2010/main" val="3234414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57" y="9935"/>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pic>
        <p:nvPicPr>
          <p:cNvPr id="6" name="Picture 5" descr="Graphical user interface, text, application, email">
            <a:extLst>
              <a:ext uri="{FF2B5EF4-FFF2-40B4-BE49-F238E27FC236}">
                <a16:creationId xmlns:a16="http://schemas.microsoft.com/office/drawing/2014/main" id="{D45AA70B-AE5F-5BB1-F961-4F4A5850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86" y="1470326"/>
            <a:ext cx="10360855" cy="4987911"/>
          </a:xfrm>
          <a:prstGeom prst="rect">
            <a:avLst/>
          </a:prstGeom>
        </p:spPr>
      </p:pic>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489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http://revenue.ky.gov/PVANetwork/</a:t>
            </a:r>
          </a:p>
        </p:txBody>
      </p:sp>
    </p:spTree>
    <p:extLst>
      <p:ext uri="{BB962C8B-B14F-4D97-AF65-F5344CB8AC3E}">
        <p14:creationId xmlns:p14="http://schemas.microsoft.com/office/powerpoint/2010/main" val="3678932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2026 Education Schedule</a:t>
            </a:r>
          </a:p>
        </p:txBody>
      </p:sp>
      <p:pic>
        <p:nvPicPr>
          <p:cNvPr id="11" name="Picture 10">
            <a:extLst>
              <a:ext uri="{FF2B5EF4-FFF2-40B4-BE49-F238E27FC236}">
                <a16:creationId xmlns:a16="http://schemas.microsoft.com/office/drawing/2014/main" id="{2413ADC7-45CF-0916-36C4-FC03CF0A97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111340" y="1270110"/>
            <a:ext cx="7231385" cy="5587889"/>
          </a:xfrm>
          <a:prstGeom prst="rect">
            <a:avLst/>
          </a:prstGeom>
        </p:spPr>
      </p:pic>
    </p:spTree>
    <p:extLst>
      <p:ext uri="{BB962C8B-B14F-4D97-AF65-F5344CB8AC3E}">
        <p14:creationId xmlns:p14="http://schemas.microsoft.com/office/powerpoint/2010/main" val="1680745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Interested in Becoming an Instructor?</a:t>
            </a:r>
          </a:p>
        </p:txBody>
      </p:sp>
      <p:sp>
        <p:nvSpPr>
          <p:cNvPr id="4" name="TextBox 3">
            <a:extLst>
              <a:ext uri="{FF2B5EF4-FFF2-40B4-BE49-F238E27FC236}">
                <a16:creationId xmlns:a16="http://schemas.microsoft.com/office/drawing/2014/main" id="{1D5AF864-6405-4C1E-7DE0-CEDF7A0D7178}"/>
              </a:ext>
            </a:extLst>
          </p:cNvPr>
          <p:cNvSpPr txBox="1"/>
          <p:nvPr/>
        </p:nvSpPr>
        <p:spPr>
          <a:xfrm>
            <a:off x="1108579" y="1536174"/>
            <a:ext cx="9401513" cy="3416320"/>
          </a:xfrm>
          <a:prstGeom prst="rect">
            <a:avLst/>
          </a:prstGeom>
          <a:noFill/>
        </p:spPr>
        <p:txBody>
          <a:bodyPr wrap="square">
            <a:spAutoFit/>
          </a:bodyPr>
          <a:lstStyle/>
          <a:p>
            <a:pPr algn="ctr"/>
            <a:r>
              <a:rPr lang="en-US" sz="2400" b="1" u="sng" dirty="0"/>
              <a:t>How to become an instructor:</a:t>
            </a:r>
          </a:p>
          <a:p>
            <a:endParaRPr lang="en-US" sz="2400" b="1" dirty="0"/>
          </a:p>
          <a:p>
            <a:pPr marL="342900" indent="-342900">
              <a:buFont typeface="Arial" panose="020B0604020202020204" pitchFamily="34" charset="0"/>
              <a:buChar char="•"/>
            </a:pPr>
            <a:r>
              <a:rPr lang="en-US" sz="2400" b="1" dirty="0"/>
              <a:t>KY Course Instructors</a:t>
            </a:r>
            <a:r>
              <a:rPr lang="en-US" sz="2400" dirty="0"/>
              <a:t> – Just need to be willing to volunteer their time</a:t>
            </a:r>
          </a:p>
          <a:p>
            <a:endParaRPr lang="en-US" sz="2400" dirty="0"/>
          </a:p>
          <a:p>
            <a:pPr marL="1257300" lvl="2" indent="-342900">
              <a:buFont typeface="Wingdings" panose="05000000000000000000" pitchFamily="2" charset="2"/>
              <a:buChar char="ü"/>
            </a:pPr>
            <a:r>
              <a:rPr lang="en-US" sz="2400" dirty="0"/>
              <a:t>Receive one class credit for your office for each class taught.</a:t>
            </a:r>
          </a:p>
          <a:p>
            <a:pPr lvl="2"/>
            <a:endParaRPr lang="en-US" sz="2400" dirty="0"/>
          </a:p>
          <a:p>
            <a:pPr marL="1257300" lvl="2" indent="-342900">
              <a:buFont typeface="Wingdings" panose="05000000000000000000" pitchFamily="2" charset="2"/>
              <a:buChar char="ü"/>
            </a:pPr>
            <a:r>
              <a:rPr lang="en-US" sz="2400" dirty="0"/>
              <a:t>PVA’s receive education hours for classes taught.</a:t>
            </a:r>
          </a:p>
          <a:p>
            <a:pPr marL="1257300" lvl="2" indent="-342900">
              <a:buFont typeface="Wingdings" panose="05000000000000000000" pitchFamily="2" charset="2"/>
              <a:buChar char="ü"/>
            </a:pPr>
            <a:endParaRPr lang="en-US" sz="2400" dirty="0"/>
          </a:p>
          <a:p>
            <a:pPr lvl="2"/>
            <a:endParaRPr lang="en-US" sz="2400" dirty="0"/>
          </a:p>
        </p:txBody>
      </p:sp>
      <p:sp>
        <p:nvSpPr>
          <p:cNvPr id="6" name="TextBox 5">
            <a:extLst>
              <a:ext uri="{FF2B5EF4-FFF2-40B4-BE49-F238E27FC236}">
                <a16:creationId xmlns:a16="http://schemas.microsoft.com/office/drawing/2014/main" id="{CEE3AA51-074C-DBDE-2BD2-89996A513E9E}"/>
              </a:ext>
            </a:extLst>
          </p:cNvPr>
          <p:cNvSpPr txBox="1"/>
          <p:nvPr/>
        </p:nvSpPr>
        <p:spPr>
          <a:xfrm>
            <a:off x="988344" y="5054503"/>
            <a:ext cx="8713299"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b="1" dirty="0"/>
              <a:t>IAAO Course Instructors </a:t>
            </a:r>
            <a:r>
              <a:rPr lang="en-US" sz="2400" dirty="0"/>
              <a:t>– Must attend the Instructors Training Workshop and pass the test</a:t>
            </a:r>
          </a:p>
        </p:txBody>
      </p:sp>
    </p:spTree>
    <p:extLst>
      <p:ext uri="{BB962C8B-B14F-4D97-AF65-F5344CB8AC3E}">
        <p14:creationId xmlns:p14="http://schemas.microsoft.com/office/powerpoint/2010/main" val="260918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Venues</a:t>
            </a:r>
          </a:p>
        </p:txBody>
      </p:sp>
      <p:sp>
        <p:nvSpPr>
          <p:cNvPr id="3" name="TextBox 2">
            <a:extLst>
              <a:ext uri="{FF2B5EF4-FFF2-40B4-BE49-F238E27FC236}">
                <a16:creationId xmlns:a16="http://schemas.microsoft.com/office/drawing/2014/main" id="{BA13080A-2CB9-A2BC-66F7-B202050FDF7C}"/>
              </a:ext>
            </a:extLst>
          </p:cNvPr>
          <p:cNvSpPr txBox="1"/>
          <p:nvPr/>
        </p:nvSpPr>
        <p:spPr>
          <a:xfrm>
            <a:off x="1551474" y="2608309"/>
            <a:ext cx="9540607" cy="1200329"/>
          </a:xfrm>
          <a:prstGeom prst="rect">
            <a:avLst/>
          </a:prstGeom>
          <a:noFill/>
        </p:spPr>
        <p:txBody>
          <a:bodyPr wrap="square" rtlCol="0">
            <a:spAutoFit/>
          </a:bodyPr>
          <a:lstStyle/>
          <a:p>
            <a:r>
              <a:rPr lang="en-US" sz="2400" dirty="0"/>
              <a:t>If you know of a venue in your area that will work for our classroom and testing needs, please email me the name of the venue and the contact information for the individual I need to speak with.  </a:t>
            </a:r>
          </a:p>
        </p:txBody>
      </p:sp>
      <p:sp>
        <p:nvSpPr>
          <p:cNvPr id="4" name="TextBox 3">
            <a:extLst>
              <a:ext uri="{FF2B5EF4-FFF2-40B4-BE49-F238E27FC236}">
                <a16:creationId xmlns:a16="http://schemas.microsoft.com/office/drawing/2014/main" id="{6340BF5B-C5D2-7D66-78A4-F3AD9CEDAC33}"/>
              </a:ext>
            </a:extLst>
          </p:cNvPr>
          <p:cNvSpPr txBox="1"/>
          <p:nvPr/>
        </p:nvSpPr>
        <p:spPr>
          <a:xfrm>
            <a:off x="4008830" y="4322126"/>
            <a:ext cx="4625893" cy="584775"/>
          </a:xfrm>
          <a:prstGeom prst="rect">
            <a:avLst/>
          </a:prstGeom>
          <a:noFill/>
        </p:spPr>
        <p:txBody>
          <a:bodyPr wrap="square" rtlCol="0">
            <a:spAutoFit/>
          </a:bodyPr>
          <a:lstStyle/>
          <a:p>
            <a:r>
              <a:rPr lang="en-US" sz="3200" b="1" dirty="0">
                <a:solidFill>
                  <a:srgbClr val="0070C0"/>
                </a:solidFill>
              </a:rPr>
              <a:t>TraceyL.Bonzo@ky.gov</a:t>
            </a:r>
          </a:p>
        </p:txBody>
      </p:sp>
    </p:spTree>
    <p:extLst>
      <p:ext uri="{BB962C8B-B14F-4D97-AF65-F5344CB8AC3E}">
        <p14:creationId xmlns:p14="http://schemas.microsoft.com/office/powerpoint/2010/main" val="171818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Questions for your Education Coordinator </a:t>
            </a:r>
          </a:p>
        </p:txBody>
      </p:sp>
      <p:sp>
        <p:nvSpPr>
          <p:cNvPr id="3" name="TextBox 2">
            <a:extLst>
              <a:ext uri="{FF2B5EF4-FFF2-40B4-BE49-F238E27FC236}">
                <a16:creationId xmlns:a16="http://schemas.microsoft.com/office/drawing/2014/main" id="{BA13080A-2CB9-A2BC-66F7-B202050FDF7C}"/>
              </a:ext>
            </a:extLst>
          </p:cNvPr>
          <p:cNvSpPr txBox="1"/>
          <p:nvPr/>
        </p:nvSpPr>
        <p:spPr>
          <a:xfrm>
            <a:off x="2200976" y="2967335"/>
            <a:ext cx="7727415" cy="923330"/>
          </a:xfrm>
          <a:prstGeom prst="rect">
            <a:avLst/>
          </a:prstGeom>
          <a:noFill/>
        </p:spPr>
        <p:txBody>
          <a:bodyPr wrap="square" rtlCol="0">
            <a:spAutoFit/>
          </a:bodyPr>
          <a:lstStyle/>
          <a:p>
            <a:pPr algn="ctr"/>
            <a:r>
              <a:rPr lang="en-US" sz="5400" b="1" dirty="0"/>
              <a:t>QUESTIONS?</a:t>
            </a:r>
          </a:p>
        </p:txBody>
      </p:sp>
    </p:spTree>
    <p:extLst>
      <p:ext uri="{BB962C8B-B14F-4D97-AF65-F5344CB8AC3E}">
        <p14:creationId xmlns:p14="http://schemas.microsoft.com/office/powerpoint/2010/main" val="89242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69" y="471138"/>
            <a:ext cx="9540260" cy="804135"/>
          </a:xfrm>
        </p:spPr>
        <p:txBody>
          <a:bodyPr>
            <a:normAutofit/>
          </a:bodyPr>
          <a:lstStyle/>
          <a:p>
            <a:pPr algn="ctr"/>
            <a:r>
              <a:rPr lang="en-US" dirty="0">
                <a:latin typeface="Franklin Gothic Medium" panose="020B0603020102020204" pitchFamily="34" charset="0"/>
              </a:rPr>
              <a:t>Education Program Workshop</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2251" y="3424380"/>
            <a:ext cx="9540260" cy="1703030"/>
          </a:xfrm>
          <a:prstGeom prst="rect">
            <a:avLst/>
          </a:prstGeom>
          <a:solidFill>
            <a:srgbClr val="DBE6FD">
              <a:alpha val="45882"/>
            </a:srgbClr>
          </a:solidFill>
        </p:spPr>
        <p:txBody>
          <a:bodyPr wrap="square" rtlCol="0">
            <a:spAutoFit/>
          </a:bodyPr>
          <a:lstStyle/>
          <a:p>
            <a:pPr>
              <a:spcAft>
                <a:spcPts val="800"/>
              </a:spcAft>
            </a:pPr>
            <a:r>
              <a:rPr lang="en-US" sz="1400" dirty="0">
                <a:latin typeface="Franklin Gothic Book" panose="020B0503020102020204" pitchFamily="34" charset="0"/>
              </a:rPr>
              <a:t>The information in this presentation is for educational and informational purposes only and does not constitute legal advice. Information is presented as an overall review that is subject to law changes and may not apply to all states. For accurate information on issues related to State Real Property Tax Rate, please reference KRS 132.020.</a:t>
            </a:r>
          </a:p>
          <a:p>
            <a:r>
              <a:rPr lang="en-US" sz="1400" dirty="0">
                <a:latin typeface="Franklin Gothic Book" panose="020B0503020102020204" pitchFamily="34" charset="0"/>
              </a:rPr>
              <a:t>Information in this presentation is believed to be accurate as of the date of publication.</a:t>
            </a:r>
            <a:r>
              <a:rPr lang="en-US" sz="1400" b="1" dirty="0">
                <a:solidFill>
                  <a:srgbClr val="FF0000"/>
                </a:solidFill>
                <a:latin typeface="Franklin Gothic Book" panose="020B0503020102020204" pitchFamily="34" charset="0"/>
              </a:rPr>
              <a:t> </a:t>
            </a:r>
            <a:r>
              <a:rPr lang="en-US" sz="1400" dirty="0">
                <a:latin typeface="Franklin Gothic Book" panose="020B0503020102020204" pitchFamily="34" charset="0"/>
              </a:rPr>
              <a:t>However, any statement made in error that may occur during presentations made by the Department of Revenue as part of its tax education program shall not expressly or impliedly supersede the Department of Revenue’s official interpretation of the law or its policies utilized in administering the state revenue and tax laws...</a:t>
            </a:r>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  (502) 564-8338</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Content Placeholder 9"/>
          <p:cNvSpPr txBox="1">
            <a:spLocks/>
          </p:cNvSpPr>
          <p:nvPr/>
        </p:nvSpPr>
        <p:spPr>
          <a:xfrm>
            <a:off x="2863581" y="1530790"/>
            <a:ext cx="2479058"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Aft>
                <a:spcPts val="400"/>
              </a:spcAft>
              <a:buFont typeface="Arial" panose="020B0604020202020204" pitchFamily="34" charset="0"/>
              <a:buNone/>
            </a:pPr>
            <a:endParaRPr lang="en-US" sz="1500" dirty="0">
              <a:solidFill>
                <a:srgbClr val="222E68"/>
              </a:solidFill>
              <a:latin typeface="Franklin Gothic Medium" panose="020B0603020102020204" pitchFamily="34" charset="0"/>
            </a:endParaRPr>
          </a:p>
        </p:txBody>
      </p:sp>
      <p:sp>
        <p:nvSpPr>
          <p:cNvPr id="16" name="Content Placeholder 9"/>
          <p:cNvSpPr txBox="1">
            <a:spLocks/>
          </p:cNvSpPr>
          <p:nvPr/>
        </p:nvSpPr>
        <p:spPr>
          <a:xfrm>
            <a:off x="8926245" y="1446727"/>
            <a:ext cx="2952775" cy="1334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400"/>
              </a:spcAft>
              <a:buFont typeface="Arial" panose="020B0604020202020204" pitchFamily="34" charset="0"/>
              <a:buNone/>
            </a:pPr>
            <a:r>
              <a:rPr lang="en-US" sz="1500" dirty="0">
                <a:solidFill>
                  <a:srgbClr val="222E68"/>
                </a:solidFill>
                <a:latin typeface="Franklin Gothic Medium" panose="020B0603020102020204" pitchFamily="34" charset="0"/>
              </a:rPr>
              <a:t>           </a:t>
            </a:r>
          </a:p>
        </p:txBody>
      </p:sp>
      <p:sp>
        <p:nvSpPr>
          <p:cNvPr id="4" name="TextBox 3">
            <a:extLst>
              <a:ext uri="{FF2B5EF4-FFF2-40B4-BE49-F238E27FC236}">
                <a16:creationId xmlns:a16="http://schemas.microsoft.com/office/drawing/2014/main" id="{4DF68C82-5BBD-BA49-7F5C-5436A0381EB5}"/>
              </a:ext>
            </a:extLst>
          </p:cNvPr>
          <p:cNvSpPr txBox="1"/>
          <p:nvPr/>
        </p:nvSpPr>
        <p:spPr>
          <a:xfrm>
            <a:off x="4769862" y="1605884"/>
            <a:ext cx="2871387" cy="1538883"/>
          </a:xfrm>
          <a:prstGeom prst="rect">
            <a:avLst/>
          </a:prstGeom>
          <a:noFill/>
        </p:spPr>
        <p:txBody>
          <a:bodyPr wrap="square" rtlCol="0">
            <a:spAutoFit/>
          </a:bodyPr>
          <a:lstStyle/>
          <a:p>
            <a:pPr algn="ctr"/>
            <a:r>
              <a:rPr lang="en-US" sz="1500" b="1" dirty="0">
                <a:solidFill>
                  <a:srgbClr val="222E68"/>
                </a:solidFill>
                <a:latin typeface="Franklin Gothic Medium" panose="020B0603020102020204" pitchFamily="34" charset="0"/>
              </a:rPr>
              <a:t>    </a:t>
            </a:r>
            <a:r>
              <a:rPr lang="en-US" sz="1600" b="1" dirty="0">
                <a:solidFill>
                  <a:srgbClr val="333399"/>
                </a:solidFill>
                <a:latin typeface="Franklin Gothic Medium" panose="020B0603020102020204" pitchFamily="34" charset="0"/>
              </a:rPr>
              <a:t>Tracey L. Bonzo,</a:t>
            </a:r>
          </a:p>
          <a:p>
            <a:pPr algn="ctr"/>
            <a:r>
              <a:rPr lang="en-US" sz="1600" b="1" dirty="0">
                <a:solidFill>
                  <a:srgbClr val="333399"/>
                </a:solidFill>
                <a:latin typeface="Franklin Gothic Medium" panose="020B0603020102020204" pitchFamily="34" charset="0"/>
              </a:rPr>
              <a:t>Revenue Branch Manager</a:t>
            </a:r>
          </a:p>
          <a:p>
            <a:pPr algn="ctr"/>
            <a:r>
              <a:rPr lang="en-US" sz="1600" b="1" dirty="0">
                <a:solidFill>
                  <a:srgbClr val="333399"/>
                </a:solidFill>
                <a:latin typeface="Franklin Gothic Medium" panose="020B0603020102020204" pitchFamily="34" charset="0"/>
              </a:rPr>
              <a:t>    KY Department of Revenue</a:t>
            </a:r>
          </a:p>
          <a:p>
            <a:pPr algn="ctr"/>
            <a:r>
              <a:rPr lang="en-US" sz="1600" b="1" dirty="0">
                <a:solidFill>
                  <a:srgbClr val="333399"/>
                </a:solidFill>
                <a:latin typeface="Franklin Gothic Medium" panose="020B0603020102020204" pitchFamily="34" charset="0"/>
              </a:rPr>
              <a:t>       502-564-7177</a:t>
            </a:r>
          </a:p>
          <a:p>
            <a:pPr algn="ctr"/>
            <a:r>
              <a:rPr lang="en-US" sz="1600" b="1" dirty="0">
                <a:solidFill>
                  <a:srgbClr val="333399"/>
                </a:solidFill>
                <a:latin typeface="Franklin Gothic Medium" panose="020B0603020102020204" pitchFamily="34" charset="0"/>
              </a:rPr>
              <a:t> TraceyL.Bonzo@ky.gov</a:t>
            </a:r>
          </a:p>
          <a:p>
            <a:endParaRPr lang="en-US" sz="1400" dirty="0"/>
          </a:p>
        </p:txBody>
      </p:sp>
    </p:spTree>
    <p:extLst>
      <p:ext uri="{BB962C8B-B14F-4D97-AF65-F5344CB8AC3E}">
        <p14:creationId xmlns:p14="http://schemas.microsoft.com/office/powerpoint/2010/main" val="359691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316" y="0"/>
            <a:ext cx="12192000" cy="6858000"/>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statute was</a:t>
            </a:r>
          </a:p>
        </p:txBody>
      </p:sp>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Education Tab</a:t>
            </a:r>
          </a:p>
        </p:txBody>
      </p:sp>
      <p:pic>
        <p:nvPicPr>
          <p:cNvPr id="6" name="Picture 5" descr="Graphical user interface, text, email, website&#10;&#10;Description automatically generated">
            <a:extLst>
              <a:ext uri="{FF2B5EF4-FFF2-40B4-BE49-F238E27FC236}">
                <a16:creationId xmlns:a16="http://schemas.microsoft.com/office/drawing/2014/main" id="{ECBD06D9-CC41-C173-3E72-546F3A470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201" y="1406955"/>
            <a:ext cx="10451598" cy="5085920"/>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678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10" name="TextBox 9">
            <a:extLst>
              <a:ext uri="{FF2B5EF4-FFF2-40B4-BE49-F238E27FC236}">
                <a16:creationId xmlns:a16="http://schemas.microsoft.com/office/drawing/2014/main" id="{F2C482F4-5CB8-1A77-9850-3451BEEC8FD2}"/>
              </a:ext>
            </a:extLst>
          </p:cNvPr>
          <p:cNvSpPr txBox="1"/>
          <p:nvPr/>
        </p:nvSpPr>
        <p:spPr>
          <a:xfrm>
            <a:off x="940215" y="1546238"/>
            <a:ext cx="10314366" cy="3046988"/>
          </a:xfrm>
          <a:prstGeom prst="rect">
            <a:avLst/>
          </a:prstGeom>
          <a:noFill/>
        </p:spPr>
        <p:txBody>
          <a:bodyPr wrap="square">
            <a:spAutoFit/>
          </a:bodyPr>
          <a:lstStyle/>
          <a:p>
            <a:r>
              <a:rPr lang="en-US" sz="2400" b="1" dirty="0"/>
              <a:t>		</a:t>
            </a:r>
          </a:p>
          <a:p>
            <a:endParaRPr lang="en-US" sz="2400" dirty="0"/>
          </a:p>
          <a:p>
            <a:r>
              <a:rPr lang="en-US" sz="2400" b="1" dirty="0"/>
              <a:t>	1.	</a:t>
            </a:r>
            <a:r>
              <a:rPr lang="en-US" sz="2400" b="1" u="sng" dirty="0"/>
              <a:t>KRS 132.597</a:t>
            </a:r>
            <a:r>
              <a:rPr lang="en-US" sz="2400" b="1" dirty="0"/>
              <a:t> -</a:t>
            </a:r>
            <a:r>
              <a:rPr lang="en-US" sz="2400" dirty="0"/>
              <a:t>	 </a:t>
            </a:r>
            <a:r>
              <a:rPr lang="en-US" sz="2400" b="1" dirty="0"/>
              <a:t>Expense Allowance Program</a:t>
            </a:r>
          </a:p>
          <a:p>
            <a:pPr lvl="2"/>
            <a:endParaRPr lang="en-US" sz="2400" dirty="0"/>
          </a:p>
          <a:p>
            <a:pPr marL="2171700" lvl="4" indent="-342900">
              <a:buFont typeface="Arial" panose="020B0604020202020204" pitchFamily="34" charset="0"/>
              <a:buChar char="•"/>
            </a:pPr>
            <a:r>
              <a:rPr lang="en-US" sz="2400" dirty="0"/>
              <a:t>30 hours (15 with SKA) per calendar year</a:t>
            </a:r>
          </a:p>
          <a:p>
            <a:pPr lvl="2"/>
            <a:endParaRPr lang="en-US" sz="2400" dirty="0"/>
          </a:p>
          <a:p>
            <a:pPr marL="2171700" lvl="4" indent="-342900">
              <a:buFont typeface="Arial" panose="020B0604020202020204" pitchFamily="34" charset="0"/>
              <a:buChar char="•"/>
            </a:pPr>
            <a:r>
              <a:rPr lang="en-US" sz="2400" dirty="0"/>
              <a:t>Hours in excess of 30 </a:t>
            </a:r>
            <a:r>
              <a:rPr lang="en-US" sz="2400" b="1" u="sng" dirty="0"/>
              <a:t>cannot</a:t>
            </a:r>
            <a:r>
              <a:rPr lang="en-US" sz="2400" b="1" dirty="0"/>
              <a:t> </a:t>
            </a:r>
            <a:r>
              <a:rPr lang="en-US" sz="2400" dirty="0"/>
              <a:t>be carried over to subsequent calendar years </a:t>
            </a:r>
          </a:p>
        </p:txBody>
      </p:sp>
    </p:spTree>
    <p:extLst>
      <p:ext uri="{BB962C8B-B14F-4D97-AF65-F5344CB8AC3E}">
        <p14:creationId xmlns:p14="http://schemas.microsoft.com/office/powerpoint/2010/main" val="278371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4" name="TextBox 3">
            <a:extLst>
              <a:ext uri="{FF2B5EF4-FFF2-40B4-BE49-F238E27FC236}">
                <a16:creationId xmlns:a16="http://schemas.microsoft.com/office/drawing/2014/main" id="{5AA5DBC2-5207-90FD-62D7-6404F3FAD9C8}"/>
              </a:ext>
            </a:extLst>
          </p:cNvPr>
          <p:cNvSpPr txBox="1"/>
          <p:nvPr/>
        </p:nvSpPr>
        <p:spPr>
          <a:xfrm>
            <a:off x="1661907" y="1827532"/>
            <a:ext cx="9764367" cy="4154984"/>
          </a:xfrm>
          <a:prstGeom prst="rect">
            <a:avLst/>
          </a:prstGeom>
          <a:noFill/>
        </p:spPr>
        <p:txBody>
          <a:bodyPr wrap="square">
            <a:spAutoFit/>
          </a:bodyPr>
          <a:lstStyle/>
          <a:p>
            <a:pPr marL="914400" lvl="1" indent="-457200">
              <a:buAutoNum type="arabicPeriod" startAt="2"/>
            </a:pPr>
            <a:r>
              <a:rPr lang="en-US" sz="2400" b="1" u="sng" dirty="0"/>
              <a:t>House Bill 538</a:t>
            </a:r>
            <a:r>
              <a:rPr lang="en-US" sz="2400" dirty="0"/>
              <a:t> – </a:t>
            </a:r>
            <a:r>
              <a:rPr lang="en-US" sz="2400" b="1" dirty="0"/>
              <a:t>Training Incentive Program</a:t>
            </a:r>
          </a:p>
          <a:p>
            <a:pPr lvl="1"/>
            <a:endParaRPr lang="en-US" sz="2400" b="1" dirty="0"/>
          </a:p>
          <a:p>
            <a:pPr marL="1257300" lvl="2" indent="-342900">
              <a:buFont typeface="Arial" panose="020B0604020202020204" pitchFamily="34" charset="0"/>
              <a:buChar char="•"/>
            </a:pPr>
            <a:r>
              <a:rPr lang="en-US" sz="2400" dirty="0"/>
              <a:t>40 hours per calendar year</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Lump Sum payment adjusted annually</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Check is issued the month following completion of hours</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Hours in excess of 40 </a:t>
            </a:r>
            <a:r>
              <a:rPr lang="en-US" sz="2400" b="1" u="sng" dirty="0"/>
              <a:t>can</a:t>
            </a:r>
            <a:r>
              <a:rPr lang="en-US" sz="2400" dirty="0"/>
              <a:t> be carried over to subsequent years</a:t>
            </a:r>
          </a:p>
          <a:p>
            <a:pPr marL="1257300" lvl="2" indent="-342900">
              <a:buFont typeface="Arial" panose="020B0604020202020204" pitchFamily="34" charset="0"/>
              <a:buChar char="•"/>
            </a:pPr>
            <a:endParaRPr lang="en-US" sz="2400" dirty="0"/>
          </a:p>
          <a:p>
            <a:pPr marL="1257300" lvl="2" indent="-342900">
              <a:buFont typeface="Arial" panose="020B0604020202020204" pitchFamily="34" charset="0"/>
              <a:buChar char="•"/>
            </a:pPr>
            <a:r>
              <a:rPr lang="en-US" sz="2400" dirty="0"/>
              <a:t>A </a:t>
            </a:r>
            <a:r>
              <a:rPr lang="en-US" sz="2400" u="sng" dirty="0"/>
              <a:t>maximum</a:t>
            </a:r>
            <a:r>
              <a:rPr lang="en-US" sz="2400" dirty="0"/>
              <a:t> of 40 hours can be carried over to subsequent years</a:t>
            </a:r>
          </a:p>
        </p:txBody>
      </p:sp>
    </p:spTree>
    <p:extLst>
      <p:ext uri="{BB962C8B-B14F-4D97-AF65-F5344CB8AC3E}">
        <p14:creationId xmlns:p14="http://schemas.microsoft.com/office/powerpoint/2010/main" val="170512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Statutory Education Requirements</a:t>
            </a:r>
          </a:p>
        </p:txBody>
      </p:sp>
      <p:sp>
        <p:nvSpPr>
          <p:cNvPr id="4" name="TextBox 3">
            <a:extLst>
              <a:ext uri="{FF2B5EF4-FFF2-40B4-BE49-F238E27FC236}">
                <a16:creationId xmlns:a16="http://schemas.microsoft.com/office/drawing/2014/main" id="{89966276-46F0-EFCB-0A1F-A0C228AAED3F}"/>
              </a:ext>
            </a:extLst>
          </p:cNvPr>
          <p:cNvSpPr txBox="1"/>
          <p:nvPr/>
        </p:nvSpPr>
        <p:spPr>
          <a:xfrm>
            <a:off x="2071170" y="2504991"/>
            <a:ext cx="8168496" cy="830997"/>
          </a:xfrm>
          <a:prstGeom prst="rect">
            <a:avLst/>
          </a:prstGeom>
          <a:noFill/>
        </p:spPr>
        <p:txBody>
          <a:bodyPr wrap="square">
            <a:spAutoFit/>
          </a:bodyPr>
          <a:lstStyle/>
          <a:p>
            <a:pPr algn="ctr"/>
            <a:endParaRPr lang="en-US" sz="2400" dirty="0"/>
          </a:p>
          <a:p>
            <a:pPr algn="ctr"/>
            <a:r>
              <a:rPr lang="en-US" sz="2400" b="1" dirty="0"/>
              <a:t>*Hours for both requirements can be earned concurrently* </a:t>
            </a:r>
          </a:p>
        </p:txBody>
      </p:sp>
    </p:spTree>
    <p:extLst>
      <p:ext uri="{BB962C8B-B14F-4D97-AF65-F5344CB8AC3E}">
        <p14:creationId xmlns:p14="http://schemas.microsoft.com/office/powerpoint/2010/main" val="126105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6" name="Left Arrow 4">
            <a:extLst>
              <a:ext uri="{FF2B5EF4-FFF2-40B4-BE49-F238E27FC236}">
                <a16:creationId xmlns:a16="http://schemas.microsoft.com/office/drawing/2014/main" id="{AD4C7E40-3461-66DF-7B12-EFCA670DA4FE}"/>
              </a:ext>
            </a:extLst>
          </p:cNvPr>
          <p:cNvSpPr/>
          <p:nvPr/>
        </p:nvSpPr>
        <p:spPr>
          <a:xfrm>
            <a:off x="10797381" y="2440493"/>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Table">
            <a:extLst>
              <a:ext uri="{FF2B5EF4-FFF2-40B4-BE49-F238E27FC236}">
                <a16:creationId xmlns:a16="http://schemas.microsoft.com/office/drawing/2014/main" id="{0C45600C-EDD3-AD21-79EA-DEEAFE2D8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951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170" y="365125"/>
            <a:ext cx="9282630" cy="1325563"/>
          </a:xfrm>
        </p:spPr>
        <p:txBody>
          <a:bodyPr>
            <a:noAutofit/>
          </a:bodyPr>
          <a:lstStyle/>
          <a:p>
            <a:pPr algn="ctr"/>
            <a:br>
              <a:rPr lang="en-US" sz="3800" dirty="0">
                <a:latin typeface="Franklin Gothic Medium" panose="020B0603020102020204" pitchFamily="34" charset="0"/>
              </a:rPr>
            </a:br>
            <a:endParaRPr lang="en-US" sz="3000" dirty="0">
              <a:latin typeface="Franklin Gothic Medium" panose="020B0603020102020204" pitchFamily="34" charset="0"/>
            </a:endParaRPr>
          </a:p>
        </p:txBody>
      </p:sp>
      <p:sp>
        <p:nvSpPr>
          <p:cNvPr id="5" name="TextBox 4"/>
          <p:cNvSpPr txBox="1"/>
          <p:nvPr/>
        </p:nvSpPr>
        <p:spPr>
          <a:xfrm>
            <a:off x="1108579" y="5146837"/>
            <a:ext cx="184731" cy="646331"/>
          </a:xfrm>
          <a:prstGeom prst="rect">
            <a:avLst/>
          </a:prstGeom>
          <a:noFill/>
        </p:spPr>
        <p:txBody>
          <a:bodyPr wrap="none" rtlCol="0">
            <a:spAutoFit/>
          </a:bodyPr>
          <a:lstStyle/>
          <a:p>
            <a:endParaRPr lang="en-US" dirty="0"/>
          </a:p>
          <a:p>
            <a:endParaRPr lang="en-US" dirty="0"/>
          </a:p>
        </p:txBody>
      </p:sp>
      <p:sp>
        <p:nvSpPr>
          <p:cNvPr id="16" name="Rectangle 15">
            <a:extLst>
              <a:ext uri="{FF2B5EF4-FFF2-40B4-BE49-F238E27FC236}">
                <a16:creationId xmlns:a16="http://schemas.microsoft.com/office/drawing/2014/main" id="{8D48B6B8-C980-411B-80DF-5EF77DE9B91E}"/>
              </a:ext>
            </a:extLst>
          </p:cNvPr>
          <p:cNvSpPr/>
          <p:nvPr/>
        </p:nvSpPr>
        <p:spPr>
          <a:xfrm>
            <a:off x="-31316" y="228281"/>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457200">
              <a:lnSpc>
                <a:spcPct val="100000"/>
              </a:lnSpc>
              <a:spcBef>
                <a:spcPts val="0"/>
              </a:spcBef>
              <a:buNone/>
              <a:defRPr/>
            </a:pPr>
            <a:r>
              <a:rPr lang="en-US" sz="4400" dirty="0">
                <a:latin typeface="Franklin Gothic Demi" panose="020B0703020102020204" pitchFamily="34" charset="0"/>
              </a:rPr>
              <a:t>Understanding Your Hours Worksheet</a:t>
            </a:r>
          </a:p>
        </p:txBody>
      </p:sp>
      <p:sp>
        <p:nvSpPr>
          <p:cNvPr id="4" name="Left Arrow 4">
            <a:extLst>
              <a:ext uri="{FF2B5EF4-FFF2-40B4-BE49-F238E27FC236}">
                <a16:creationId xmlns:a16="http://schemas.microsoft.com/office/drawing/2014/main" id="{F73F195D-0C7A-5155-5152-74432EF1A512}"/>
              </a:ext>
            </a:extLst>
          </p:cNvPr>
          <p:cNvSpPr/>
          <p:nvPr/>
        </p:nvSpPr>
        <p:spPr>
          <a:xfrm>
            <a:off x="10797381" y="3056074"/>
            <a:ext cx="457200" cy="304800"/>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Table">
            <a:extLst>
              <a:ext uri="{FF2B5EF4-FFF2-40B4-BE49-F238E27FC236}">
                <a16:creationId xmlns:a16="http://schemas.microsoft.com/office/drawing/2014/main" id="{3BBA3B1F-1CF9-1D5A-BC80-EAD102767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915" y="1852529"/>
            <a:ext cx="8558170" cy="4420013"/>
          </a:xfrm>
          <a:prstGeom prst="rect">
            <a:avLst/>
          </a:prstGeom>
        </p:spPr>
      </p:pic>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256C"/>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2" name="Straight Connector 11"/>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5801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_x0020_Type xmlns="f94b9277-b0a3-4d91-bade-04ea91219630"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5FBA89-D638-475D-A9BD-11FBDD9E1D85}"/>
</file>

<file path=customXml/itemProps2.xml><?xml version="1.0" encoding="utf-8"?>
<ds:datastoreItem xmlns:ds="http://schemas.openxmlformats.org/officeDocument/2006/customXml" ds:itemID="{F7370C62-2880-496C-B6E6-77D79A548BC5}"/>
</file>

<file path=customXml/itemProps3.xml><?xml version="1.0" encoding="utf-8"?>
<ds:datastoreItem xmlns:ds="http://schemas.openxmlformats.org/officeDocument/2006/customXml" ds:itemID="{08BBFEBD-41DF-41DB-A9D5-4480784D7422}"/>
</file>

<file path=docProps/app.xml><?xml version="1.0" encoding="utf-8"?>
<Properties xmlns="http://schemas.openxmlformats.org/officeDocument/2006/extended-properties" xmlns:vt="http://schemas.openxmlformats.org/officeDocument/2006/docPropsVTypes">
  <Template>TM03457515[[fn=View]]</Template>
  <TotalTime>32951</TotalTime>
  <Words>1209</Words>
  <Application>Microsoft Office PowerPoint</Application>
  <PresentationFormat>Widescreen</PresentationFormat>
  <Paragraphs>231</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Franklin Gothic Book</vt:lpstr>
      <vt:lpstr>Franklin Gothic Demi</vt:lpstr>
      <vt:lpstr>Franklin Gothic Medium</vt:lpstr>
      <vt:lpstr>Times New Roman</vt:lpstr>
      <vt:lpstr>Wingdings</vt:lpstr>
      <vt:lpstr>Office Theme</vt:lpstr>
      <vt:lpstr>2025 Fall Conference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Education Program Workshop</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lastModifiedBy>Bonzo, Tracey L (DOR)</cp:lastModifiedBy>
  <cp:revision>630</cp:revision>
  <cp:lastPrinted>2025-11-26T12:28:11Z</cp:lastPrinted>
  <dcterms:created xsi:type="dcterms:W3CDTF">2018-07-23T13:55:37Z</dcterms:created>
  <dcterms:modified xsi:type="dcterms:W3CDTF">2025-12-05T16:59:46Z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