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presentation.xml" ContentType="application/vnd.openxmlformats-officedocument.presentationml.presentation.main+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10.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4"/>
  </p:notesMasterIdLst>
  <p:handoutMasterIdLst>
    <p:handoutMasterId r:id="rId35"/>
  </p:handoutMasterIdLst>
  <p:sldIdLst>
    <p:sldId id="265" r:id="rId2"/>
    <p:sldId id="338" r:id="rId3"/>
    <p:sldId id="337" r:id="rId4"/>
    <p:sldId id="340" r:id="rId5"/>
    <p:sldId id="339" r:id="rId6"/>
    <p:sldId id="341" r:id="rId7"/>
    <p:sldId id="343" r:id="rId8"/>
    <p:sldId id="344" r:id="rId9"/>
    <p:sldId id="345" r:id="rId10"/>
    <p:sldId id="346" r:id="rId11"/>
    <p:sldId id="348" r:id="rId12"/>
    <p:sldId id="347" r:id="rId13"/>
    <p:sldId id="350" r:id="rId14"/>
    <p:sldId id="349" r:id="rId15"/>
    <p:sldId id="351" r:id="rId16"/>
    <p:sldId id="353" r:id="rId17"/>
    <p:sldId id="354" r:id="rId18"/>
    <p:sldId id="352" r:id="rId19"/>
    <p:sldId id="355" r:id="rId20"/>
    <p:sldId id="359" r:id="rId21"/>
    <p:sldId id="358" r:id="rId22"/>
    <p:sldId id="360" r:id="rId23"/>
    <p:sldId id="361" r:id="rId24"/>
    <p:sldId id="362" r:id="rId25"/>
    <p:sldId id="363" r:id="rId26"/>
    <p:sldId id="364" r:id="rId27"/>
    <p:sldId id="365" r:id="rId28"/>
    <p:sldId id="366" r:id="rId29"/>
    <p:sldId id="367" r:id="rId30"/>
    <p:sldId id="357" r:id="rId31"/>
    <p:sldId id="368" r:id="rId32"/>
    <p:sldId id="266" r:id="rId33"/>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59A11-788A-427B-B590-9F270945940F}" v="5" dt="2025-10-10T16:26:41.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4660"/>
  </p:normalViewPr>
  <p:slideViewPr>
    <p:cSldViewPr snapToGrid="0">
      <p:cViewPr varScale="1">
        <p:scale>
          <a:sx n="95" d="100"/>
          <a:sy n="95" d="100"/>
        </p:scale>
        <p:origin x="1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7311"/>
          </a:xfrm>
          <a:prstGeom prst="rect">
            <a:avLst/>
          </a:prstGeom>
        </p:spPr>
        <p:txBody>
          <a:bodyPr vert="horz" lIns="91440" tIns="45720" rIns="91440" bIns="45720" rtlCol="0"/>
          <a:lstStyle>
            <a:lvl1pPr algn="r">
              <a:defRPr sz="1200"/>
            </a:lvl1pPr>
          </a:lstStyle>
          <a:p>
            <a:fld id="{5E74195D-AE63-4A11-B748-D2EB086BD657}" type="datetimeFigureOut">
              <a:rPr lang="en-US" smtClean="0"/>
              <a:t>12/4/2025</a:t>
            </a:fld>
            <a:endParaRPr lang="en-US" dirty="0"/>
          </a:p>
        </p:txBody>
      </p:sp>
      <p:sp>
        <p:nvSpPr>
          <p:cNvPr id="4" name="Footer Placeholder 3"/>
          <p:cNvSpPr>
            <a:spLocks noGrp="1"/>
          </p:cNvSpPr>
          <p:nvPr>
            <p:ph type="ftr" sz="quarter" idx="2"/>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46554"/>
            <a:ext cx="2971800" cy="467310"/>
          </a:xfrm>
          <a:prstGeom prst="rect">
            <a:avLst/>
          </a:prstGeom>
        </p:spPr>
        <p:txBody>
          <a:bodyPr vert="horz" lIns="91440" tIns="45720" rIns="91440" bIns="45720" rtlCol="0" anchor="b"/>
          <a:lstStyle>
            <a:lvl1pPr algn="r">
              <a:defRPr sz="1200"/>
            </a:lvl1pPr>
          </a:lstStyle>
          <a:p>
            <a:fld id="{D2221C8C-2C70-4038-B9B8-89E92E91E10F}" type="slidenum">
              <a:rPr lang="en-US" smtClean="0"/>
              <a:t>‹#›</a:t>
            </a:fld>
            <a:endParaRPr lang="en-US" dirty="0"/>
          </a:p>
        </p:txBody>
      </p:sp>
    </p:spTree>
    <p:extLst>
      <p:ext uri="{BB962C8B-B14F-4D97-AF65-F5344CB8AC3E}">
        <p14:creationId xmlns:p14="http://schemas.microsoft.com/office/powerpoint/2010/main" val="3265254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6DA0F48D-D821-4E1B-A175-3B7187FD09EC}" type="datetimeFigureOut">
              <a:rPr lang="en-US" smtClean="0"/>
              <a:t>12/4/2025</a:t>
            </a:fld>
            <a:endParaRPr lang="en-US" dirty="0"/>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B9470540-46BC-496A-B8C1-0F7D728BCB97}" type="slidenum">
              <a:rPr lang="en-US" smtClean="0"/>
              <a:t>‹#›</a:t>
            </a:fld>
            <a:endParaRPr lang="en-US" dirty="0"/>
          </a:p>
        </p:txBody>
      </p:sp>
    </p:spTree>
    <p:extLst>
      <p:ext uri="{BB962C8B-B14F-4D97-AF65-F5344CB8AC3E}">
        <p14:creationId xmlns:p14="http://schemas.microsoft.com/office/powerpoint/2010/main" val="271243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F957-C30F-618C-D9D6-E40DDAEEC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BA653-A26E-6CAB-691B-088020E3B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A61D34-9849-AC68-B496-CDDD71ECAA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9B835-2305-7AC3-14ED-34BB3D68A3EA}"/>
              </a:ext>
            </a:extLst>
          </p:cNvPr>
          <p:cNvSpPr>
            <a:spLocks noGrp="1"/>
          </p:cNvSpPr>
          <p:nvPr>
            <p:ph type="sldNum" sz="quarter" idx="5"/>
          </p:nvPr>
        </p:nvSpPr>
        <p:spPr/>
        <p:txBody>
          <a:bodyPr/>
          <a:lstStyle/>
          <a:p>
            <a:fld id="{B9470540-46BC-496A-B8C1-0F7D728BCB97}" type="slidenum">
              <a:rPr lang="en-US" smtClean="0"/>
              <a:t>2</a:t>
            </a:fld>
            <a:endParaRPr lang="en-US" dirty="0"/>
          </a:p>
        </p:txBody>
      </p:sp>
    </p:spTree>
    <p:extLst>
      <p:ext uri="{BB962C8B-B14F-4D97-AF65-F5344CB8AC3E}">
        <p14:creationId xmlns:p14="http://schemas.microsoft.com/office/powerpoint/2010/main" val="1755424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92E4E-4E7C-0C4B-2576-07C7D5D26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55640-6999-289E-1096-21FA64C075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D8669D-CF8C-D538-E433-7702455D78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A9F3A3-F727-47DD-4C73-B23DB98EF3A8}"/>
              </a:ext>
            </a:extLst>
          </p:cNvPr>
          <p:cNvSpPr>
            <a:spLocks noGrp="1"/>
          </p:cNvSpPr>
          <p:nvPr>
            <p:ph type="sldNum" sz="quarter" idx="5"/>
          </p:nvPr>
        </p:nvSpPr>
        <p:spPr/>
        <p:txBody>
          <a:bodyPr/>
          <a:lstStyle/>
          <a:p>
            <a:fld id="{B9470540-46BC-496A-B8C1-0F7D728BCB97}" type="slidenum">
              <a:rPr lang="en-US" smtClean="0"/>
              <a:t>11</a:t>
            </a:fld>
            <a:endParaRPr lang="en-US" dirty="0"/>
          </a:p>
        </p:txBody>
      </p:sp>
    </p:spTree>
    <p:extLst>
      <p:ext uri="{BB962C8B-B14F-4D97-AF65-F5344CB8AC3E}">
        <p14:creationId xmlns:p14="http://schemas.microsoft.com/office/powerpoint/2010/main" val="4075968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460B6-A847-EDDA-FCAA-70298E84B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CDC8BF-B95C-283D-255B-7ACCDB5481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E9AAC9-6F84-D813-3ABB-4EC260D86D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0A6C67-2E9F-E500-956C-63A47F729A29}"/>
              </a:ext>
            </a:extLst>
          </p:cNvPr>
          <p:cNvSpPr>
            <a:spLocks noGrp="1"/>
          </p:cNvSpPr>
          <p:nvPr>
            <p:ph type="sldNum" sz="quarter" idx="5"/>
          </p:nvPr>
        </p:nvSpPr>
        <p:spPr/>
        <p:txBody>
          <a:bodyPr/>
          <a:lstStyle/>
          <a:p>
            <a:fld id="{B9470540-46BC-496A-B8C1-0F7D728BCB97}" type="slidenum">
              <a:rPr lang="en-US" smtClean="0"/>
              <a:t>12</a:t>
            </a:fld>
            <a:endParaRPr lang="en-US" dirty="0"/>
          </a:p>
        </p:txBody>
      </p:sp>
    </p:spTree>
    <p:extLst>
      <p:ext uri="{BB962C8B-B14F-4D97-AF65-F5344CB8AC3E}">
        <p14:creationId xmlns:p14="http://schemas.microsoft.com/office/powerpoint/2010/main" val="125811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9700C-461A-EA24-F033-4A196D66AC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31CD3-F31A-222F-7CE4-E2BED54EA4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89BCA7-FD0C-A87C-CDA6-B34660F2D3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C3738D-D841-74FF-9984-942CCDF42354}"/>
              </a:ext>
            </a:extLst>
          </p:cNvPr>
          <p:cNvSpPr>
            <a:spLocks noGrp="1"/>
          </p:cNvSpPr>
          <p:nvPr>
            <p:ph type="sldNum" sz="quarter" idx="5"/>
          </p:nvPr>
        </p:nvSpPr>
        <p:spPr/>
        <p:txBody>
          <a:bodyPr/>
          <a:lstStyle/>
          <a:p>
            <a:fld id="{B9470540-46BC-496A-B8C1-0F7D728BCB97}" type="slidenum">
              <a:rPr lang="en-US" smtClean="0"/>
              <a:t>13</a:t>
            </a:fld>
            <a:endParaRPr lang="en-US" dirty="0"/>
          </a:p>
        </p:txBody>
      </p:sp>
    </p:spTree>
    <p:extLst>
      <p:ext uri="{BB962C8B-B14F-4D97-AF65-F5344CB8AC3E}">
        <p14:creationId xmlns:p14="http://schemas.microsoft.com/office/powerpoint/2010/main" val="2138056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6F21B-7DD0-F3B3-43E5-384A52853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1FBC40-F718-62BC-76EB-99947775C6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0CAA24-A08C-8D52-B4E8-9504EA34A6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DBE885-A16C-64AC-5694-879F2558F7A5}"/>
              </a:ext>
            </a:extLst>
          </p:cNvPr>
          <p:cNvSpPr>
            <a:spLocks noGrp="1"/>
          </p:cNvSpPr>
          <p:nvPr>
            <p:ph type="sldNum" sz="quarter" idx="5"/>
          </p:nvPr>
        </p:nvSpPr>
        <p:spPr/>
        <p:txBody>
          <a:bodyPr/>
          <a:lstStyle/>
          <a:p>
            <a:fld id="{B9470540-46BC-496A-B8C1-0F7D728BCB97}" type="slidenum">
              <a:rPr lang="en-US" smtClean="0"/>
              <a:t>14</a:t>
            </a:fld>
            <a:endParaRPr lang="en-US" dirty="0"/>
          </a:p>
        </p:txBody>
      </p:sp>
    </p:spTree>
    <p:extLst>
      <p:ext uri="{BB962C8B-B14F-4D97-AF65-F5344CB8AC3E}">
        <p14:creationId xmlns:p14="http://schemas.microsoft.com/office/powerpoint/2010/main" val="3225945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D0750-1C48-F3DC-EC48-0E41E492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04A45-86D7-5E5B-C227-64DB68D318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D97937-F751-6B43-D06E-757FB492B7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DEB9F7-D2BE-F0B7-8D43-88426BD514B9}"/>
              </a:ext>
            </a:extLst>
          </p:cNvPr>
          <p:cNvSpPr>
            <a:spLocks noGrp="1"/>
          </p:cNvSpPr>
          <p:nvPr>
            <p:ph type="sldNum" sz="quarter" idx="5"/>
          </p:nvPr>
        </p:nvSpPr>
        <p:spPr/>
        <p:txBody>
          <a:bodyPr/>
          <a:lstStyle/>
          <a:p>
            <a:fld id="{B9470540-46BC-496A-B8C1-0F7D728BCB97}" type="slidenum">
              <a:rPr lang="en-US" smtClean="0"/>
              <a:t>15</a:t>
            </a:fld>
            <a:endParaRPr lang="en-US" dirty="0"/>
          </a:p>
        </p:txBody>
      </p:sp>
    </p:spTree>
    <p:extLst>
      <p:ext uri="{BB962C8B-B14F-4D97-AF65-F5344CB8AC3E}">
        <p14:creationId xmlns:p14="http://schemas.microsoft.com/office/powerpoint/2010/main" val="268643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77405-DE91-55F8-4D02-46C48A341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031D2-DEB9-395D-DFF4-719521FA1F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00D6E-AF26-F945-6670-0CF9CCB081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1E887B-D8FF-7A74-7A62-FA318F24C724}"/>
              </a:ext>
            </a:extLst>
          </p:cNvPr>
          <p:cNvSpPr>
            <a:spLocks noGrp="1"/>
          </p:cNvSpPr>
          <p:nvPr>
            <p:ph type="sldNum" sz="quarter" idx="5"/>
          </p:nvPr>
        </p:nvSpPr>
        <p:spPr/>
        <p:txBody>
          <a:bodyPr/>
          <a:lstStyle/>
          <a:p>
            <a:fld id="{B9470540-46BC-496A-B8C1-0F7D728BCB97}" type="slidenum">
              <a:rPr lang="en-US" smtClean="0"/>
              <a:t>16</a:t>
            </a:fld>
            <a:endParaRPr lang="en-US" dirty="0"/>
          </a:p>
        </p:txBody>
      </p:sp>
    </p:spTree>
    <p:extLst>
      <p:ext uri="{BB962C8B-B14F-4D97-AF65-F5344CB8AC3E}">
        <p14:creationId xmlns:p14="http://schemas.microsoft.com/office/powerpoint/2010/main" val="454953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74217-D1C9-BE2C-AF0E-127AC3AA8E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20AAE-8139-B071-EB90-9A78EE64D5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30F301-2871-E82D-9170-B25BBC22C7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D678DF-E6EA-EEBB-8604-8294DF41BB55}"/>
              </a:ext>
            </a:extLst>
          </p:cNvPr>
          <p:cNvSpPr>
            <a:spLocks noGrp="1"/>
          </p:cNvSpPr>
          <p:nvPr>
            <p:ph type="sldNum" sz="quarter" idx="5"/>
          </p:nvPr>
        </p:nvSpPr>
        <p:spPr/>
        <p:txBody>
          <a:bodyPr/>
          <a:lstStyle/>
          <a:p>
            <a:fld id="{B9470540-46BC-496A-B8C1-0F7D728BCB97}" type="slidenum">
              <a:rPr lang="en-US" smtClean="0"/>
              <a:t>17</a:t>
            </a:fld>
            <a:endParaRPr lang="en-US" dirty="0"/>
          </a:p>
        </p:txBody>
      </p:sp>
    </p:spTree>
    <p:extLst>
      <p:ext uri="{BB962C8B-B14F-4D97-AF65-F5344CB8AC3E}">
        <p14:creationId xmlns:p14="http://schemas.microsoft.com/office/powerpoint/2010/main" val="21799908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4C569-09F0-45B8-BB9F-9B5E7E922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27E04-6841-454B-6628-313308766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B2A6A-1AC9-6138-D7BA-B061BB6503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A0D852-947B-1C1D-39F6-E37DC3DB625D}"/>
              </a:ext>
            </a:extLst>
          </p:cNvPr>
          <p:cNvSpPr>
            <a:spLocks noGrp="1"/>
          </p:cNvSpPr>
          <p:nvPr>
            <p:ph type="sldNum" sz="quarter" idx="5"/>
          </p:nvPr>
        </p:nvSpPr>
        <p:spPr/>
        <p:txBody>
          <a:bodyPr/>
          <a:lstStyle/>
          <a:p>
            <a:fld id="{B9470540-46BC-496A-B8C1-0F7D728BCB97}" type="slidenum">
              <a:rPr lang="en-US" smtClean="0"/>
              <a:t>18</a:t>
            </a:fld>
            <a:endParaRPr lang="en-US" dirty="0"/>
          </a:p>
        </p:txBody>
      </p:sp>
    </p:spTree>
    <p:extLst>
      <p:ext uri="{BB962C8B-B14F-4D97-AF65-F5344CB8AC3E}">
        <p14:creationId xmlns:p14="http://schemas.microsoft.com/office/powerpoint/2010/main" val="939971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6DE49-C3CB-1B19-F119-206641B9E7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46B10-8D2B-981A-8608-ECA22F1FD0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BBB70D-1C4D-C8DD-8DE2-AB91872122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E917E1-946D-FD8E-A287-70EF971E4C3D}"/>
              </a:ext>
            </a:extLst>
          </p:cNvPr>
          <p:cNvSpPr>
            <a:spLocks noGrp="1"/>
          </p:cNvSpPr>
          <p:nvPr>
            <p:ph type="sldNum" sz="quarter" idx="5"/>
          </p:nvPr>
        </p:nvSpPr>
        <p:spPr/>
        <p:txBody>
          <a:bodyPr/>
          <a:lstStyle/>
          <a:p>
            <a:fld id="{B9470540-46BC-496A-B8C1-0F7D728BCB97}" type="slidenum">
              <a:rPr lang="en-US" smtClean="0"/>
              <a:t>19</a:t>
            </a:fld>
            <a:endParaRPr lang="en-US" dirty="0"/>
          </a:p>
        </p:txBody>
      </p:sp>
    </p:spTree>
    <p:extLst>
      <p:ext uri="{BB962C8B-B14F-4D97-AF65-F5344CB8AC3E}">
        <p14:creationId xmlns:p14="http://schemas.microsoft.com/office/powerpoint/2010/main" val="1094196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A1F12-22B8-0D58-D717-23B5CDFAE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7A4200-2827-E067-C23E-2FBDA89B0F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FC875-CBA8-0A45-3BAE-6DCBEAE29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3AB341-ECA6-F8F7-1301-9AE008D84CF4}"/>
              </a:ext>
            </a:extLst>
          </p:cNvPr>
          <p:cNvSpPr>
            <a:spLocks noGrp="1"/>
          </p:cNvSpPr>
          <p:nvPr>
            <p:ph type="sldNum" sz="quarter" idx="5"/>
          </p:nvPr>
        </p:nvSpPr>
        <p:spPr/>
        <p:txBody>
          <a:bodyPr/>
          <a:lstStyle/>
          <a:p>
            <a:fld id="{B9470540-46BC-496A-B8C1-0F7D728BCB97}" type="slidenum">
              <a:rPr lang="en-US" smtClean="0"/>
              <a:t>20</a:t>
            </a:fld>
            <a:endParaRPr lang="en-US" dirty="0"/>
          </a:p>
        </p:txBody>
      </p:sp>
    </p:spTree>
    <p:extLst>
      <p:ext uri="{BB962C8B-B14F-4D97-AF65-F5344CB8AC3E}">
        <p14:creationId xmlns:p14="http://schemas.microsoft.com/office/powerpoint/2010/main" val="2431629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470540-46BC-496A-B8C1-0F7D728BCB97}" type="slidenum">
              <a:rPr lang="en-US" smtClean="0"/>
              <a:t>3</a:t>
            </a:fld>
            <a:endParaRPr lang="en-US" dirty="0"/>
          </a:p>
        </p:txBody>
      </p:sp>
    </p:spTree>
    <p:extLst>
      <p:ext uri="{BB962C8B-B14F-4D97-AF65-F5344CB8AC3E}">
        <p14:creationId xmlns:p14="http://schemas.microsoft.com/office/powerpoint/2010/main" val="42317635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1529C-FF03-20FC-C860-45803471C4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FF8B2-1B5C-51C6-007D-CA45F55AB8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8BF9CC-CF91-6A15-BD27-A453E5FE75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DCA34-7334-2132-76FF-CF0B43427CB5}"/>
              </a:ext>
            </a:extLst>
          </p:cNvPr>
          <p:cNvSpPr>
            <a:spLocks noGrp="1"/>
          </p:cNvSpPr>
          <p:nvPr>
            <p:ph type="sldNum" sz="quarter" idx="5"/>
          </p:nvPr>
        </p:nvSpPr>
        <p:spPr/>
        <p:txBody>
          <a:bodyPr/>
          <a:lstStyle/>
          <a:p>
            <a:fld id="{B9470540-46BC-496A-B8C1-0F7D728BCB97}" type="slidenum">
              <a:rPr lang="en-US" smtClean="0"/>
              <a:t>21</a:t>
            </a:fld>
            <a:endParaRPr lang="en-US" dirty="0"/>
          </a:p>
        </p:txBody>
      </p:sp>
    </p:spTree>
    <p:extLst>
      <p:ext uri="{BB962C8B-B14F-4D97-AF65-F5344CB8AC3E}">
        <p14:creationId xmlns:p14="http://schemas.microsoft.com/office/powerpoint/2010/main" val="24484137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452B6-8868-4720-C895-04E09DA537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64A6D5-80C9-8D64-C901-495339099E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7E856-F1F3-EBBF-DBC3-A2BF4FE29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DADB0B-0222-5167-2653-39D991DF4904}"/>
              </a:ext>
            </a:extLst>
          </p:cNvPr>
          <p:cNvSpPr>
            <a:spLocks noGrp="1"/>
          </p:cNvSpPr>
          <p:nvPr>
            <p:ph type="sldNum" sz="quarter" idx="5"/>
          </p:nvPr>
        </p:nvSpPr>
        <p:spPr/>
        <p:txBody>
          <a:bodyPr/>
          <a:lstStyle/>
          <a:p>
            <a:fld id="{B9470540-46BC-496A-B8C1-0F7D728BCB97}" type="slidenum">
              <a:rPr lang="en-US" smtClean="0"/>
              <a:t>22</a:t>
            </a:fld>
            <a:endParaRPr lang="en-US" dirty="0"/>
          </a:p>
        </p:txBody>
      </p:sp>
    </p:spTree>
    <p:extLst>
      <p:ext uri="{BB962C8B-B14F-4D97-AF65-F5344CB8AC3E}">
        <p14:creationId xmlns:p14="http://schemas.microsoft.com/office/powerpoint/2010/main" val="3911902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61847-A3C1-F62E-7BE5-F7238A944C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33AA1-50E8-2AF5-E364-B8A55DFF51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249FB-91F1-3EB3-7861-FA97553032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26ECBB-D63C-1957-8ADB-89D7181B4831}"/>
              </a:ext>
            </a:extLst>
          </p:cNvPr>
          <p:cNvSpPr>
            <a:spLocks noGrp="1"/>
          </p:cNvSpPr>
          <p:nvPr>
            <p:ph type="sldNum" sz="quarter" idx="5"/>
          </p:nvPr>
        </p:nvSpPr>
        <p:spPr/>
        <p:txBody>
          <a:bodyPr/>
          <a:lstStyle/>
          <a:p>
            <a:fld id="{B9470540-46BC-496A-B8C1-0F7D728BCB97}" type="slidenum">
              <a:rPr lang="en-US" smtClean="0"/>
              <a:t>23</a:t>
            </a:fld>
            <a:endParaRPr lang="en-US" dirty="0"/>
          </a:p>
        </p:txBody>
      </p:sp>
    </p:spTree>
    <p:extLst>
      <p:ext uri="{BB962C8B-B14F-4D97-AF65-F5344CB8AC3E}">
        <p14:creationId xmlns:p14="http://schemas.microsoft.com/office/powerpoint/2010/main" val="14823987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96E24-BCB2-4EF0-01AA-498C0BFD7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5B538-B019-2339-CFB7-A1CBCC7DFB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CD5D4-2D73-6650-B5C3-64CD70769A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4DBF98-CFB7-16C2-2963-63FB2EC80D5F}"/>
              </a:ext>
            </a:extLst>
          </p:cNvPr>
          <p:cNvSpPr>
            <a:spLocks noGrp="1"/>
          </p:cNvSpPr>
          <p:nvPr>
            <p:ph type="sldNum" sz="quarter" idx="5"/>
          </p:nvPr>
        </p:nvSpPr>
        <p:spPr/>
        <p:txBody>
          <a:bodyPr/>
          <a:lstStyle/>
          <a:p>
            <a:fld id="{B9470540-46BC-496A-B8C1-0F7D728BCB97}" type="slidenum">
              <a:rPr lang="en-US" smtClean="0"/>
              <a:t>24</a:t>
            </a:fld>
            <a:endParaRPr lang="en-US" dirty="0"/>
          </a:p>
        </p:txBody>
      </p:sp>
    </p:spTree>
    <p:extLst>
      <p:ext uri="{BB962C8B-B14F-4D97-AF65-F5344CB8AC3E}">
        <p14:creationId xmlns:p14="http://schemas.microsoft.com/office/powerpoint/2010/main" val="1803157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94045-8734-50E5-609F-189007BB85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7983CA-C085-DA4C-BFDC-E7203A13AE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7712B-51B2-AA40-A233-A6FB204BC0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6C5EF-6F9E-1B8E-C9A0-B8D9C15B9D6A}"/>
              </a:ext>
            </a:extLst>
          </p:cNvPr>
          <p:cNvSpPr>
            <a:spLocks noGrp="1"/>
          </p:cNvSpPr>
          <p:nvPr>
            <p:ph type="sldNum" sz="quarter" idx="5"/>
          </p:nvPr>
        </p:nvSpPr>
        <p:spPr/>
        <p:txBody>
          <a:bodyPr/>
          <a:lstStyle/>
          <a:p>
            <a:fld id="{B9470540-46BC-496A-B8C1-0F7D728BCB97}" type="slidenum">
              <a:rPr lang="en-US" smtClean="0"/>
              <a:t>25</a:t>
            </a:fld>
            <a:endParaRPr lang="en-US" dirty="0"/>
          </a:p>
        </p:txBody>
      </p:sp>
    </p:spTree>
    <p:extLst>
      <p:ext uri="{BB962C8B-B14F-4D97-AF65-F5344CB8AC3E}">
        <p14:creationId xmlns:p14="http://schemas.microsoft.com/office/powerpoint/2010/main" val="25488613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0DE58-7BF3-C3F9-67F1-40043B93F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C268DC-2515-F9A1-36D3-0124FCAF0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94831A-0147-B232-F888-3BCD3098F9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6D0371-7C34-8711-3769-C397F73C6684}"/>
              </a:ext>
            </a:extLst>
          </p:cNvPr>
          <p:cNvSpPr>
            <a:spLocks noGrp="1"/>
          </p:cNvSpPr>
          <p:nvPr>
            <p:ph type="sldNum" sz="quarter" idx="5"/>
          </p:nvPr>
        </p:nvSpPr>
        <p:spPr/>
        <p:txBody>
          <a:bodyPr/>
          <a:lstStyle/>
          <a:p>
            <a:fld id="{B9470540-46BC-496A-B8C1-0F7D728BCB97}" type="slidenum">
              <a:rPr lang="en-US" smtClean="0"/>
              <a:t>26</a:t>
            </a:fld>
            <a:endParaRPr lang="en-US" dirty="0"/>
          </a:p>
        </p:txBody>
      </p:sp>
    </p:spTree>
    <p:extLst>
      <p:ext uri="{BB962C8B-B14F-4D97-AF65-F5344CB8AC3E}">
        <p14:creationId xmlns:p14="http://schemas.microsoft.com/office/powerpoint/2010/main" val="29675972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9E6C6-06F3-9523-F80D-323708F74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6FE6C-AB31-60B8-D3CF-EA864522A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05C851-1276-544E-E6F1-29A48D66B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2C2DF3-695F-2BBB-E631-5A7E1DF9706A}"/>
              </a:ext>
            </a:extLst>
          </p:cNvPr>
          <p:cNvSpPr>
            <a:spLocks noGrp="1"/>
          </p:cNvSpPr>
          <p:nvPr>
            <p:ph type="sldNum" sz="quarter" idx="5"/>
          </p:nvPr>
        </p:nvSpPr>
        <p:spPr/>
        <p:txBody>
          <a:bodyPr/>
          <a:lstStyle/>
          <a:p>
            <a:fld id="{B9470540-46BC-496A-B8C1-0F7D728BCB97}" type="slidenum">
              <a:rPr lang="en-US" smtClean="0"/>
              <a:t>27</a:t>
            </a:fld>
            <a:endParaRPr lang="en-US" dirty="0"/>
          </a:p>
        </p:txBody>
      </p:sp>
    </p:spTree>
    <p:extLst>
      <p:ext uri="{BB962C8B-B14F-4D97-AF65-F5344CB8AC3E}">
        <p14:creationId xmlns:p14="http://schemas.microsoft.com/office/powerpoint/2010/main" val="2086474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13FAF-6641-EAF8-69B1-63ADC9B5B3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492ADE-4968-7B7C-8F48-D065465EDC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767112-9319-32A6-42E4-C4CAA7FF67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023143-9F76-32C7-B081-F448263C949A}"/>
              </a:ext>
            </a:extLst>
          </p:cNvPr>
          <p:cNvSpPr>
            <a:spLocks noGrp="1"/>
          </p:cNvSpPr>
          <p:nvPr>
            <p:ph type="sldNum" sz="quarter" idx="5"/>
          </p:nvPr>
        </p:nvSpPr>
        <p:spPr/>
        <p:txBody>
          <a:bodyPr/>
          <a:lstStyle/>
          <a:p>
            <a:fld id="{B9470540-46BC-496A-B8C1-0F7D728BCB97}" type="slidenum">
              <a:rPr lang="en-US" smtClean="0"/>
              <a:t>28</a:t>
            </a:fld>
            <a:endParaRPr lang="en-US" dirty="0"/>
          </a:p>
        </p:txBody>
      </p:sp>
    </p:spTree>
    <p:extLst>
      <p:ext uri="{BB962C8B-B14F-4D97-AF65-F5344CB8AC3E}">
        <p14:creationId xmlns:p14="http://schemas.microsoft.com/office/powerpoint/2010/main" val="2086129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C09B-98EB-018F-9906-2B519BAF4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8B46D-C9A8-FF57-7FCF-E0E412FEEC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2C37F0-B004-4881-955A-0AF28A02C6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042E99-4E6A-47BE-39FA-1F1CD5BECE6C}"/>
              </a:ext>
            </a:extLst>
          </p:cNvPr>
          <p:cNvSpPr>
            <a:spLocks noGrp="1"/>
          </p:cNvSpPr>
          <p:nvPr>
            <p:ph type="sldNum" sz="quarter" idx="5"/>
          </p:nvPr>
        </p:nvSpPr>
        <p:spPr/>
        <p:txBody>
          <a:bodyPr/>
          <a:lstStyle/>
          <a:p>
            <a:fld id="{B9470540-46BC-496A-B8C1-0F7D728BCB97}" type="slidenum">
              <a:rPr lang="en-US" smtClean="0"/>
              <a:t>29</a:t>
            </a:fld>
            <a:endParaRPr lang="en-US" dirty="0"/>
          </a:p>
        </p:txBody>
      </p:sp>
    </p:spTree>
    <p:extLst>
      <p:ext uri="{BB962C8B-B14F-4D97-AF65-F5344CB8AC3E}">
        <p14:creationId xmlns:p14="http://schemas.microsoft.com/office/powerpoint/2010/main" val="2935986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881E8-844A-2FEB-3106-0067F339A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5EE16-EEFD-CE45-5551-8AC68D6D5B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535ABC-EABD-CEFA-ED30-FF27B00514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731281-5E29-3D13-EB5D-6B98E5377776}"/>
              </a:ext>
            </a:extLst>
          </p:cNvPr>
          <p:cNvSpPr>
            <a:spLocks noGrp="1"/>
          </p:cNvSpPr>
          <p:nvPr>
            <p:ph type="sldNum" sz="quarter" idx="5"/>
          </p:nvPr>
        </p:nvSpPr>
        <p:spPr/>
        <p:txBody>
          <a:bodyPr/>
          <a:lstStyle/>
          <a:p>
            <a:fld id="{B9470540-46BC-496A-B8C1-0F7D728BCB97}" type="slidenum">
              <a:rPr lang="en-US" smtClean="0"/>
              <a:t>30</a:t>
            </a:fld>
            <a:endParaRPr lang="en-US" dirty="0"/>
          </a:p>
        </p:txBody>
      </p:sp>
    </p:spTree>
    <p:extLst>
      <p:ext uri="{BB962C8B-B14F-4D97-AF65-F5344CB8AC3E}">
        <p14:creationId xmlns:p14="http://schemas.microsoft.com/office/powerpoint/2010/main" val="1907435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F8D45-D933-0F73-1142-76BC9E38AB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A72A1A-0ABB-7A45-3233-1E47B240A9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EDE5D-943C-9D5D-50DD-5ADB353CCA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A0C692-38D3-42AC-49CB-68C0773310E1}"/>
              </a:ext>
            </a:extLst>
          </p:cNvPr>
          <p:cNvSpPr>
            <a:spLocks noGrp="1"/>
          </p:cNvSpPr>
          <p:nvPr>
            <p:ph type="sldNum" sz="quarter" idx="5"/>
          </p:nvPr>
        </p:nvSpPr>
        <p:spPr/>
        <p:txBody>
          <a:bodyPr/>
          <a:lstStyle/>
          <a:p>
            <a:fld id="{B9470540-46BC-496A-B8C1-0F7D728BCB97}" type="slidenum">
              <a:rPr lang="en-US" smtClean="0"/>
              <a:t>4</a:t>
            </a:fld>
            <a:endParaRPr lang="en-US" dirty="0"/>
          </a:p>
        </p:txBody>
      </p:sp>
    </p:spTree>
    <p:extLst>
      <p:ext uri="{BB962C8B-B14F-4D97-AF65-F5344CB8AC3E}">
        <p14:creationId xmlns:p14="http://schemas.microsoft.com/office/powerpoint/2010/main" val="32220283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46C2C-C00C-FDEA-409D-4490B93C1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D532E9-87DF-B4C5-8828-05C5E3FB4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AB795C-E7C2-173D-CDDB-8ABAE76A38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77A3B3-818E-2F53-865A-9139F1D68CF0}"/>
              </a:ext>
            </a:extLst>
          </p:cNvPr>
          <p:cNvSpPr>
            <a:spLocks noGrp="1"/>
          </p:cNvSpPr>
          <p:nvPr>
            <p:ph type="sldNum" sz="quarter" idx="5"/>
          </p:nvPr>
        </p:nvSpPr>
        <p:spPr/>
        <p:txBody>
          <a:bodyPr/>
          <a:lstStyle/>
          <a:p>
            <a:fld id="{B9470540-46BC-496A-B8C1-0F7D728BCB97}" type="slidenum">
              <a:rPr lang="en-US" smtClean="0"/>
              <a:t>31</a:t>
            </a:fld>
            <a:endParaRPr lang="en-US" dirty="0"/>
          </a:p>
        </p:txBody>
      </p:sp>
    </p:spTree>
    <p:extLst>
      <p:ext uri="{BB962C8B-B14F-4D97-AF65-F5344CB8AC3E}">
        <p14:creationId xmlns:p14="http://schemas.microsoft.com/office/powerpoint/2010/main" val="14373255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470540-46BC-496A-B8C1-0F7D728BCB97}" type="slidenum">
              <a:rPr lang="en-US" smtClean="0"/>
              <a:t>32</a:t>
            </a:fld>
            <a:endParaRPr lang="en-US" dirty="0"/>
          </a:p>
        </p:txBody>
      </p:sp>
    </p:spTree>
    <p:extLst>
      <p:ext uri="{BB962C8B-B14F-4D97-AF65-F5344CB8AC3E}">
        <p14:creationId xmlns:p14="http://schemas.microsoft.com/office/powerpoint/2010/main" val="3549632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F4B7E-41AD-9C7C-5B1C-5F2556F92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9A0CB-761F-C874-0696-FEA6DE142B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B294B7-BD54-467A-B89E-85DE1A06C8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F71D9D-8813-A26E-8411-68D6C98764ED}"/>
              </a:ext>
            </a:extLst>
          </p:cNvPr>
          <p:cNvSpPr>
            <a:spLocks noGrp="1"/>
          </p:cNvSpPr>
          <p:nvPr>
            <p:ph type="sldNum" sz="quarter" idx="5"/>
          </p:nvPr>
        </p:nvSpPr>
        <p:spPr/>
        <p:txBody>
          <a:bodyPr/>
          <a:lstStyle/>
          <a:p>
            <a:fld id="{B9470540-46BC-496A-B8C1-0F7D728BCB97}" type="slidenum">
              <a:rPr lang="en-US" smtClean="0"/>
              <a:t>5</a:t>
            </a:fld>
            <a:endParaRPr lang="en-US" dirty="0"/>
          </a:p>
        </p:txBody>
      </p:sp>
    </p:spTree>
    <p:extLst>
      <p:ext uri="{BB962C8B-B14F-4D97-AF65-F5344CB8AC3E}">
        <p14:creationId xmlns:p14="http://schemas.microsoft.com/office/powerpoint/2010/main" val="4274066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DF2E7-1F67-665E-7DCD-D3B73CACB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A70B0-A894-4014-B46D-6EE7DA9E6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5AF3DD-F7AF-CE00-EEFE-724B5C4FA4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4332D5-7AE8-A65E-FFB2-48C5B236B84A}"/>
              </a:ext>
            </a:extLst>
          </p:cNvPr>
          <p:cNvSpPr>
            <a:spLocks noGrp="1"/>
          </p:cNvSpPr>
          <p:nvPr>
            <p:ph type="sldNum" sz="quarter" idx="5"/>
          </p:nvPr>
        </p:nvSpPr>
        <p:spPr/>
        <p:txBody>
          <a:bodyPr/>
          <a:lstStyle/>
          <a:p>
            <a:fld id="{B9470540-46BC-496A-B8C1-0F7D728BCB97}" type="slidenum">
              <a:rPr lang="en-US" smtClean="0"/>
              <a:t>6</a:t>
            </a:fld>
            <a:endParaRPr lang="en-US" dirty="0"/>
          </a:p>
        </p:txBody>
      </p:sp>
    </p:spTree>
    <p:extLst>
      <p:ext uri="{BB962C8B-B14F-4D97-AF65-F5344CB8AC3E}">
        <p14:creationId xmlns:p14="http://schemas.microsoft.com/office/powerpoint/2010/main" val="1802623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E2E23-F03D-E83B-D19C-FB51A8C66B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E16E54-78C8-8EE1-45F7-E954CE4D87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06580C-B1A4-A066-A19E-9E90121F3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74A2E1-CB88-232E-04DE-EA2B973AFB50}"/>
              </a:ext>
            </a:extLst>
          </p:cNvPr>
          <p:cNvSpPr>
            <a:spLocks noGrp="1"/>
          </p:cNvSpPr>
          <p:nvPr>
            <p:ph type="sldNum" sz="quarter" idx="5"/>
          </p:nvPr>
        </p:nvSpPr>
        <p:spPr/>
        <p:txBody>
          <a:bodyPr/>
          <a:lstStyle/>
          <a:p>
            <a:fld id="{B9470540-46BC-496A-B8C1-0F7D728BCB97}" type="slidenum">
              <a:rPr lang="en-US" smtClean="0"/>
              <a:t>7</a:t>
            </a:fld>
            <a:endParaRPr lang="en-US" dirty="0"/>
          </a:p>
        </p:txBody>
      </p:sp>
    </p:spTree>
    <p:extLst>
      <p:ext uri="{BB962C8B-B14F-4D97-AF65-F5344CB8AC3E}">
        <p14:creationId xmlns:p14="http://schemas.microsoft.com/office/powerpoint/2010/main" val="3352028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7DCB7-A76A-2C51-200B-0608C6F8F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85A9B-DF72-3A46-C58D-1080CB8F4A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570588-EB68-46D7-977D-64D5DE88A0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751648-D8DB-72B1-DD80-BC61D11469F6}"/>
              </a:ext>
            </a:extLst>
          </p:cNvPr>
          <p:cNvSpPr>
            <a:spLocks noGrp="1"/>
          </p:cNvSpPr>
          <p:nvPr>
            <p:ph type="sldNum" sz="quarter" idx="5"/>
          </p:nvPr>
        </p:nvSpPr>
        <p:spPr/>
        <p:txBody>
          <a:bodyPr/>
          <a:lstStyle/>
          <a:p>
            <a:fld id="{B9470540-46BC-496A-B8C1-0F7D728BCB97}" type="slidenum">
              <a:rPr lang="en-US" smtClean="0"/>
              <a:t>8</a:t>
            </a:fld>
            <a:endParaRPr lang="en-US" dirty="0"/>
          </a:p>
        </p:txBody>
      </p:sp>
    </p:spTree>
    <p:extLst>
      <p:ext uri="{BB962C8B-B14F-4D97-AF65-F5344CB8AC3E}">
        <p14:creationId xmlns:p14="http://schemas.microsoft.com/office/powerpoint/2010/main" val="1439364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44038-674E-EF33-B88A-59A5DE496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DF4C74-F9E4-DD11-C546-BD580A885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A06C7-1E20-3779-27B1-7C49BD451D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9FC2CD-A60D-5C59-414B-A45639E0A19E}"/>
              </a:ext>
            </a:extLst>
          </p:cNvPr>
          <p:cNvSpPr>
            <a:spLocks noGrp="1"/>
          </p:cNvSpPr>
          <p:nvPr>
            <p:ph type="sldNum" sz="quarter" idx="5"/>
          </p:nvPr>
        </p:nvSpPr>
        <p:spPr/>
        <p:txBody>
          <a:bodyPr/>
          <a:lstStyle/>
          <a:p>
            <a:fld id="{B9470540-46BC-496A-B8C1-0F7D728BCB97}" type="slidenum">
              <a:rPr lang="en-US" smtClean="0"/>
              <a:t>9</a:t>
            </a:fld>
            <a:endParaRPr lang="en-US" dirty="0"/>
          </a:p>
        </p:txBody>
      </p:sp>
    </p:spTree>
    <p:extLst>
      <p:ext uri="{BB962C8B-B14F-4D97-AF65-F5344CB8AC3E}">
        <p14:creationId xmlns:p14="http://schemas.microsoft.com/office/powerpoint/2010/main" val="859702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D48E7-C700-9186-76C1-EB0B1826E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D2374-0A71-C5A9-3954-7C39F4165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91AA95-4F99-BE61-FED6-EFA4135A04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46F779-A041-E110-A57F-F5FF102D3A10}"/>
              </a:ext>
            </a:extLst>
          </p:cNvPr>
          <p:cNvSpPr>
            <a:spLocks noGrp="1"/>
          </p:cNvSpPr>
          <p:nvPr>
            <p:ph type="sldNum" sz="quarter" idx="5"/>
          </p:nvPr>
        </p:nvSpPr>
        <p:spPr/>
        <p:txBody>
          <a:bodyPr/>
          <a:lstStyle/>
          <a:p>
            <a:fld id="{B9470540-46BC-496A-B8C1-0F7D728BCB97}" type="slidenum">
              <a:rPr lang="en-US" smtClean="0"/>
              <a:t>10</a:t>
            </a:fld>
            <a:endParaRPr lang="en-US" dirty="0"/>
          </a:p>
        </p:txBody>
      </p:sp>
    </p:spTree>
    <p:extLst>
      <p:ext uri="{BB962C8B-B14F-4D97-AF65-F5344CB8AC3E}">
        <p14:creationId xmlns:p14="http://schemas.microsoft.com/office/powerpoint/2010/main" val="3333212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6540F-D057-D66E-1432-4DF5FE5ECB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1A30FF-F8EE-BD38-F498-99980E316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DA2753-6974-61E8-CFA1-0E815263ED7E}"/>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981C4A4E-0846-D9C7-0163-A75FAE01D7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2570B5-27C0-229F-BF2E-24A1FD34074C}"/>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56686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FABAF-1C75-855D-CE1B-4087809071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58ED9E-7187-28F3-231E-3DFD4728F9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374423-C83C-C2C0-4C82-469F89F9BEE7}"/>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A383580D-58E1-A8A9-4BC3-8432B7C957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215A86-75FA-79AD-EB85-E6E9B3301C3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35934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1EB665-A76F-822D-58ED-AF00747D98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7FDF8A-DF58-D31C-7E05-D4135E9543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D20633-57D5-0321-419C-1D7149DCFAEE}"/>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41348BC0-C2BE-F414-5F05-D71B22BF846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470957-D75F-A9A9-92B8-354441D917A6}"/>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661782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D0268-D9E1-949C-FFAF-AFFAECEF27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DCD0F9-2F75-B711-0490-B679F50428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BF94A-9C42-8ED0-0403-F7B7DE529429}"/>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C87F0652-9E27-4366-63CA-DB035261FD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8F38F3-F594-C8E0-7DF0-F52407A2322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05893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3C593-1C2B-00EC-3371-4B1F3170D6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72AA0E-254D-AC1A-DC2C-74C701957B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67E2EB-95CD-27C9-F6F9-6045125C2929}"/>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147F2689-678C-D3ED-2809-AD69888AED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1B4F9E-2F11-5BCF-5D70-47ACF15C70FF}"/>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57850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097A1-BED5-81A8-94DD-390507D377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09DBAD-7DC9-C3FA-1728-C3FB716439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119D3D-4AD4-0D67-851A-F1756501CB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445F5-9B65-9F2A-CA4E-6B77E8807FC0}"/>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300B17B7-AE85-7E8C-0209-DF3F9244F9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FDBA6A-5EA2-5175-F742-A8D8C0C85EE7}"/>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4878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54A9C-9DB8-C4D7-64F9-6FBE9984B7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43617F-0E17-FDCF-9E4E-F18998208E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D40396-2711-D3F6-BC80-99FC8E84A1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95D292-E7BE-9643-8198-55005543FB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2D2089-8C79-1C95-3291-3C7396833A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511E72-77B1-2F66-3308-5CF45AD24761}"/>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8" name="Footer Placeholder 7">
            <a:extLst>
              <a:ext uri="{FF2B5EF4-FFF2-40B4-BE49-F238E27FC236}">
                <a16:creationId xmlns:a16="http://schemas.microsoft.com/office/drawing/2014/main" id="{9F7D5CEF-153C-D7AE-A9EB-EE5A447D24E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6B459AF-A052-D67C-4093-BA327B22A641}"/>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509519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B6FD-6B33-2685-BF04-90229468AF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1F3CAA-07BA-3A4A-3A11-92C8BB8BDB7D}"/>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4" name="Footer Placeholder 3">
            <a:extLst>
              <a:ext uri="{FF2B5EF4-FFF2-40B4-BE49-F238E27FC236}">
                <a16:creationId xmlns:a16="http://schemas.microsoft.com/office/drawing/2014/main" id="{62A736C4-4845-2044-13CF-E77D163B8ED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CC07845-1351-B9C3-41E2-8DF52B08DF6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284815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ABE0A2-F28C-B6F2-99AF-B9215628EDDA}"/>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3" name="Footer Placeholder 2">
            <a:extLst>
              <a:ext uri="{FF2B5EF4-FFF2-40B4-BE49-F238E27FC236}">
                <a16:creationId xmlns:a16="http://schemas.microsoft.com/office/drawing/2014/main" id="{DF2C920C-51E5-607A-481C-ED4768226BB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3066E4-7E9B-03EE-482C-420E79EB466B}"/>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80696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6F31B-6B4C-A982-5C9B-D9F17CBF27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9D88EE-B827-6AC6-9B7D-099616AC83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83F22B-B96E-E959-87ED-F962E56AD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F3C84F-F19F-B6C3-E7FC-83E6BD92B0DC}"/>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09EE2A32-8266-A8A2-D254-12E4E09706D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A6F4D16-6ED0-7CB2-52BB-98125BC3CFAD}"/>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2499171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B84E2-6D2D-121C-0416-B5CD85BD3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6AAA91-42A9-6854-30EB-395A21A1C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60AC836-6383-C29E-3BA5-7C64A2A3F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5B9C0F-7F15-4B99-99BE-B5CA58D00C18}"/>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5B07D897-11DC-5C87-597D-DA2730A9DF5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FE91EC2-5B15-646A-5E2F-281221B6A9D1}"/>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53810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A76FBF-4E52-F49A-E61B-65EB784CFD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56E01D-1EA4-2416-BFCF-DB4EC6E814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2145A6-445B-A457-744E-2A91BA1367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D37A2474-2A59-D210-2275-FECE88F5F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5EC5237-54BD-E097-F288-F8BCDB6D74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80672-E2DC-4039-9033-520592E84ADE}" type="slidenum">
              <a:rPr lang="en-US" smtClean="0"/>
              <a:t>‹#›</a:t>
            </a:fld>
            <a:endParaRPr lang="en-US" dirty="0"/>
          </a:p>
        </p:txBody>
      </p:sp>
    </p:spTree>
    <p:extLst>
      <p:ext uri="{BB962C8B-B14F-4D97-AF65-F5344CB8AC3E}">
        <p14:creationId xmlns:p14="http://schemas.microsoft.com/office/powerpoint/2010/main" val="57843641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mailto:ben.williams@ky.gov"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mailto:Melissa.Klink@ky.gov" TargetMode="External"/><Relationship Id="rId5" Type="http://schemas.openxmlformats.org/officeDocument/2006/relationships/image" Target="../media/image4.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mailto:Christopher.Wales@ky.gov" TargetMode="Externa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683035"/>
            <a:ext cx="12192000" cy="1251291"/>
          </a:xfrm>
          <a:prstGeom prst="rect">
            <a:avLst/>
          </a:prstGeom>
          <a:solidFill>
            <a:srgbClr val="3967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1192727"/>
            <a:ext cx="12192000" cy="1333894"/>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rPr>
              <a:t>Sales Codes </a:t>
            </a:r>
          </a:p>
          <a:p>
            <a:pPr algn="ctr"/>
            <a:r>
              <a:rPr lang="en-US" sz="4400" b="1" dirty="0">
                <a:solidFill>
                  <a:schemeClr val="bg1"/>
                </a:solidFill>
              </a:rPr>
              <a:t>and the Sales Ratio Process</a:t>
            </a:r>
          </a:p>
        </p:txBody>
      </p:sp>
      <p:sp>
        <p:nvSpPr>
          <p:cNvPr id="3" name="Subtitle 2"/>
          <p:cNvSpPr>
            <a:spLocks noGrp="1"/>
          </p:cNvSpPr>
          <p:nvPr>
            <p:ph type="subTitle" idx="1"/>
          </p:nvPr>
        </p:nvSpPr>
        <p:spPr>
          <a:xfrm>
            <a:off x="2463748" y="2761623"/>
            <a:ext cx="7262071" cy="1165367"/>
          </a:xfrm>
        </p:spPr>
        <p:txBody>
          <a:bodyPr>
            <a:normAutofit fontScale="85000" lnSpcReduction="10000"/>
          </a:bodyPr>
          <a:lstStyle/>
          <a:p>
            <a:r>
              <a:rPr lang="en-US" sz="3600" b="1" dirty="0">
                <a:solidFill>
                  <a:schemeClr val="bg1"/>
                </a:solidFill>
              </a:rPr>
              <a:t>2025 </a:t>
            </a:r>
          </a:p>
          <a:p>
            <a:r>
              <a:rPr lang="en-US" sz="3600" b="1" dirty="0">
                <a:solidFill>
                  <a:schemeClr val="bg1"/>
                </a:solidFill>
              </a:rPr>
              <a:t>Conference on Assessment Administration</a:t>
            </a:r>
          </a:p>
        </p:txBody>
      </p:sp>
      <p:sp>
        <p:nvSpPr>
          <p:cNvPr id="13" name="Rectangle 12"/>
          <p:cNvSpPr/>
          <p:nvPr/>
        </p:nvSpPr>
        <p:spPr>
          <a:xfrm>
            <a:off x="0" y="6617368"/>
            <a:ext cx="12192000" cy="104264"/>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1" y="6136108"/>
            <a:ext cx="12192000" cy="369332"/>
          </a:xfrm>
          <a:prstGeom prst="rect">
            <a:avLst/>
          </a:prstGeom>
          <a:noFill/>
        </p:spPr>
        <p:txBody>
          <a:bodyPr wrap="square" rtlCol="0">
            <a:spAutoFit/>
          </a:bodyPr>
          <a:lstStyle/>
          <a:p>
            <a:pPr algn="ctr"/>
            <a:r>
              <a:rPr lang="en-US" dirty="0">
                <a:latin typeface="Franklin Gothic Demi" panose="020B0703020102020204" pitchFamily="34" charset="0"/>
              </a:rPr>
              <a:t>Kentucky Department of Revenue </a:t>
            </a:r>
            <a:r>
              <a:rPr lang="en-US" dirty="0">
                <a:latin typeface="Franklin Gothic Demi" panose="020B0703020102020204" pitchFamily="34" charset="0"/>
                <a:sym typeface="Wingdings" panose="05000000000000000000" pitchFamily="2" charset="2"/>
              </a:rPr>
              <a:t> 501 High Street  Frankfort, KY 40601  (502) 564-8338</a:t>
            </a:r>
            <a:endParaRPr lang="en-US" dirty="0">
              <a:latin typeface="Franklin Gothic Demi" panose="020B0703020102020204" pitchFamily="34" charset="0"/>
            </a:endParaRPr>
          </a:p>
        </p:txBody>
      </p:sp>
      <p:sp>
        <p:nvSpPr>
          <p:cNvPr id="15" name="Rectangle 14"/>
          <p:cNvSpPr/>
          <p:nvPr/>
        </p:nvSpPr>
        <p:spPr>
          <a:xfrm>
            <a:off x="0" y="6521373"/>
            <a:ext cx="12192000" cy="54864"/>
          </a:xfrm>
          <a:prstGeom prst="rect">
            <a:avLst/>
          </a:prstGeom>
          <a:solidFill>
            <a:srgbClr val="3967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2811" y="5094745"/>
            <a:ext cx="3123947" cy="9593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1063" y="1528542"/>
            <a:ext cx="2127947" cy="2127947"/>
          </a:xfrm>
          <a:prstGeom prst="rect">
            <a:avLst/>
          </a:prstGeom>
          <a:effectLst>
            <a:outerShdw blurRad="50800" dist="38100" dir="2700000" algn="tl" rotWithShape="0">
              <a:prstClr val="black">
                <a:alpha val="40000"/>
              </a:prstClr>
            </a:outerShdw>
          </a:effectLst>
        </p:spPr>
      </p:pic>
      <p:sp>
        <p:nvSpPr>
          <p:cNvPr id="8" name="Text Placeholder 2">
            <a:extLst>
              <a:ext uri="{FF2B5EF4-FFF2-40B4-BE49-F238E27FC236}">
                <a16:creationId xmlns:a16="http://schemas.microsoft.com/office/drawing/2014/main" id="{2E95F8F1-FD7F-8029-8462-EF75B17512DA}"/>
              </a:ext>
            </a:extLst>
          </p:cNvPr>
          <p:cNvSpPr txBox="1">
            <a:spLocks/>
          </p:cNvSpPr>
          <p:nvPr/>
        </p:nvSpPr>
        <p:spPr>
          <a:xfrm>
            <a:off x="2955162" y="1230550"/>
            <a:ext cx="6281672" cy="1251292"/>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bg1"/>
              </a:solidFill>
            </a:endParaRPr>
          </a:p>
        </p:txBody>
      </p:sp>
      <p:sp>
        <p:nvSpPr>
          <p:cNvPr id="9" name="TextBox 8">
            <a:extLst>
              <a:ext uri="{FF2B5EF4-FFF2-40B4-BE49-F238E27FC236}">
                <a16:creationId xmlns:a16="http://schemas.microsoft.com/office/drawing/2014/main" id="{2B36C286-6954-BC04-B6E3-CC28038960B3}"/>
              </a:ext>
            </a:extLst>
          </p:cNvPr>
          <p:cNvSpPr txBox="1"/>
          <p:nvPr/>
        </p:nvSpPr>
        <p:spPr>
          <a:xfrm>
            <a:off x="4682453" y="4169328"/>
            <a:ext cx="2827090" cy="461665"/>
          </a:xfrm>
          <a:prstGeom prst="rect">
            <a:avLst/>
          </a:prstGeom>
          <a:noFill/>
        </p:spPr>
        <p:txBody>
          <a:bodyPr wrap="square" rtlCol="0">
            <a:spAutoFit/>
          </a:bodyPr>
          <a:lstStyle/>
          <a:p>
            <a:r>
              <a:rPr lang="en-US" sz="2400" b="1" dirty="0">
                <a:solidFill>
                  <a:schemeClr val="accent1">
                    <a:lumMod val="50000"/>
                  </a:schemeClr>
                </a:solidFill>
              </a:rPr>
              <a:t>December 2-4, 2025</a:t>
            </a:r>
          </a:p>
        </p:txBody>
      </p:sp>
    </p:spTree>
    <p:extLst>
      <p:ext uri="{BB962C8B-B14F-4D97-AF65-F5344CB8AC3E}">
        <p14:creationId xmlns:p14="http://schemas.microsoft.com/office/powerpoint/2010/main" val="3460805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2C958-BD9C-E250-C2E2-F78C3B8F6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531167-CDEC-5143-0272-76630D2EDCBE}"/>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FD8BF06-8693-0C23-1F0B-4B80796A5A3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9F43D1C-3B46-FE8C-104E-BC1FFFFBA9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298298AB-02F4-9E15-772C-0BE5D4B46017}"/>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5EB04ED0-BF7E-0474-2E37-5BA69B55C4D2}"/>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D893AC0-87BB-A49E-17E7-24E33676985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F824750B-288C-74E2-50B5-4471D11158C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450757D-B176-0831-4072-FBEDFA445EF1}"/>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3A4DCD51-4212-0D03-6397-16053C68756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E7AE7CE-4144-31C1-D26A-4585470F04AA}"/>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reviewed by the Field Rep?</a:t>
            </a:r>
            <a:endParaRPr lang="en-US" sz="3200" b="1" dirty="0"/>
          </a:p>
          <a:p>
            <a:endParaRPr lang="en-US" dirty="0"/>
          </a:p>
          <a:p>
            <a:pPr lvl="1"/>
            <a:r>
              <a:rPr lang="en-US" dirty="0"/>
              <a:t>If a county has up to three deed books or less than 100 sales, then all sales will be reviewed.</a:t>
            </a:r>
          </a:p>
          <a:p>
            <a:pPr lvl="1"/>
            <a:endParaRPr lang="en-US" dirty="0"/>
          </a:p>
          <a:p>
            <a:pPr lvl="1"/>
            <a:r>
              <a:rPr lang="en-US" dirty="0"/>
              <a:t>If a county has more than three deed books, three randomly selected deed books will be reviewed. </a:t>
            </a:r>
          </a:p>
          <a:p>
            <a:pPr lvl="2"/>
            <a:r>
              <a:rPr lang="en-US" sz="2400" dirty="0"/>
              <a:t>If less than 100 sales are contained in the three deed books, the review will be expanded until 100 sales are reviewed.</a:t>
            </a:r>
          </a:p>
          <a:p>
            <a:pPr lvl="2"/>
            <a:r>
              <a:rPr lang="en-US" sz="2400" dirty="0"/>
              <a:t>If any of the deed books have a large amount of Department of Transportation deeds or easements, then another book will be reviewed. </a:t>
            </a:r>
            <a:endParaRPr lang="en-US" dirty="0"/>
          </a:p>
        </p:txBody>
      </p:sp>
    </p:spTree>
    <p:extLst>
      <p:ext uri="{BB962C8B-B14F-4D97-AF65-F5344CB8AC3E}">
        <p14:creationId xmlns:p14="http://schemas.microsoft.com/office/powerpoint/2010/main" val="3461412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2853C-F481-CEA3-FBD8-F2AE13AA0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486F1-11C2-BEAE-4C29-FC3210F9808E}"/>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57675047-5FCF-F969-2C72-03D3A37032C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2F1831A-CCF8-D3A4-4E99-334934BE7B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10A0BFF5-72CC-5C4C-248D-89A697122902}"/>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1941797-9356-CDBF-F102-897B240C87D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3B7EC87-DB8E-4F95-B290-D57859D9CE7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AE107EFB-7B6C-5AB4-DABA-A518DEDBA991}"/>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BDBBA12-BDFD-B48D-4E73-B4A9375407A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DB7496C7-1FA1-9FA8-AE46-FB6563278CF0}"/>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508E86BF-602C-D311-569E-1B0386E1D5AD}"/>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reviewed by the Field Rep?</a:t>
            </a:r>
            <a:endParaRPr lang="en-US" sz="3200" b="1" dirty="0"/>
          </a:p>
          <a:p>
            <a:pPr marL="914400" lvl="2" indent="0">
              <a:buNone/>
            </a:pPr>
            <a:endParaRPr lang="en-US" sz="2400" dirty="0"/>
          </a:p>
          <a:p>
            <a:pPr lvl="1"/>
            <a:r>
              <a:rPr lang="en-US" dirty="0"/>
              <a:t>There maybe circumstances where all deed books are reviewed. </a:t>
            </a:r>
          </a:p>
          <a:p>
            <a:pPr lvl="1"/>
            <a:endParaRPr lang="en-US" dirty="0"/>
          </a:p>
          <a:p>
            <a:pPr lvl="1"/>
            <a:r>
              <a:rPr lang="en-US" dirty="0"/>
              <a:t>All sales coded as valid with a ratio of exactly 100%, under 50% and over 150% will be reviewed. </a:t>
            </a:r>
          </a:p>
          <a:p>
            <a:pPr lvl="1"/>
            <a:endParaRPr lang="en-US" dirty="0"/>
          </a:p>
          <a:p>
            <a:pPr lvl="1"/>
            <a:r>
              <a:rPr lang="en-US" dirty="0"/>
              <a:t>Sales shall be reviewed for any excessive use of any codes or irregularities.</a:t>
            </a:r>
          </a:p>
          <a:p>
            <a:pPr lvl="1"/>
            <a:endParaRPr lang="en-US" dirty="0"/>
          </a:p>
          <a:p>
            <a:pPr lvl="1"/>
            <a:r>
              <a:rPr lang="en-US" dirty="0"/>
              <a:t>Codes in which a significant amount of code changes were made during the review, may require that all sales for that code will need to be reviewed.  </a:t>
            </a:r>
          </a:p>
          <a:p>
            <a:pPr lvl="1"/>
            <a:endParaRPr lang="en-US" dirty="0"/>
          </a:p>
          <a:p>
            <a:endParaRPr lang="en-US" dirty="0"/>
          </a:p>
        </p:txBody>
      </p:sp>
    </p:spTree>
    <p:extLst>
      <p:ext uri="{BB962C8B-B14F-4D97-AF65-F5344CB8AC3E}">
        <p14:creationId xmlns:p14="http://schemas.microsoft.com/office/powerpoint/2010/main" val="1089016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74A67-A09A-5C47-1C49-9CA79F2332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EBB622-7B81-80EF-34F4-165EF7F913D1}"/>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A3C40267-C653-6123-A24B-A1C7AD61C325}"/>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B70DE3C-23D3-8A54-9DF1-5A93CE58DC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1BEC436B-3583-3E23-CA6A-C83A6C69260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F387E799-CAC1-C643-D17D-522E29C6BC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BC13E129-B0FD-000D-5F5A-837073DF9B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33EA8BD8-A74C-8A9A-708C-8F5943958247}"/>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4A9A74D-0497-2F52-89C1-7EAA63913542}"/>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41CB5A60-D154-97FE-8E43-A9C05AA5C993}"/>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AA045595-97CD-A76A-274A-669DFEA87A8E}"/>
              </a:ext>
            </a:extLst>
          </p:cNvPr>
          <p:cNvSpPr>
            <a:spLocks noGrp="1"/>
          </p:cNvSpPr>
          <p:nvPr>
            <p:ph idx="1"/>
          </p:nvPr>
        </p:nvSpPr>
        <p:spPr>
          <a:xfrm>
            <a:off x="125836" y="1208015"/>
            <a:ext cx="11889702" cy="5570290"/>
          </a:xfrm>
        </p:spPr>
        <p:txBody>
          <a:bodyPr>
            <a:normAutofit/>
          </a:bodyPr>
          <a:lstStyle/>
          <a:p>
            <a:pPr marL="0" indent="0" algn="ctr">
              <a:buNone/>
            </a:pPr>
            <a:r>
              <a:rPr lang="en-US" sz="3200" b="1" u="sng" dirty="0"/>
              <a:t>What is looked at while reviewing the sales?</a:t>
            </a:r>
            <a:endParaRPr lang="en-US" sz="2400" b="1" u="sng" dirty="0"/>
          </a:p>
          <a:p>
            <a:pPr marL="0" indent="0">
              <a:buNone/>
            </a:pPr>
            <a:endParaRPr lang="en-US" sz="2400" dirty="0"/>
          </a:p>
          <a:p>
            <a:pPr lvl="1"/>
            <a:r>
              <a:rPr lang="en-US" dirty="0"/>
              <a:t>Read the deeds to verify that we agree with the code for that sale.</a:t>
            </a:r>
          </a:p>
          <a:p>
            <a:pPr lvl="2"/>
            <a:r>
              <a:rPr lang="en-US" sz="2400" dirty="0"/>
              <a:t>If the deed verifies the code, we move onto the next sale.</a:t>
            </a:r>
          </a:p>
          <a:p>
            <a:pPr lvl="2"/>
            <a:r>
              <a:rPr lang="en-US" sz="2400" dirty="0"/>
              <a:t>If the deed does not verify the code, we change it to the correct code.</a:t>
            </a:r>
          </a:p>
          <a:p>
            <a:pPr lvl="2"/>
            <a:r>
              <a:rPr lang="en-US" sz="2400" dirty="0"/>
              <a:t>If more information is needed to verify the code, we will review that sale with the PVA or Deputy before verifying the code or changing the code. </a:t>
            </a:r>
          </a:p>
          <a:p>
            <a:pPr lvl="2"/>
            <a:endParaRPr lang="en-US" sz="2400" dirty="0"/>
          </a:p>
          <a:p>
            <a:pPr lvl="1"/>
            <a:r>
              <a:rPr lang="en-US" dirty="0"/>
              <a:t>Verify that the date of the sale is in the July 1</a:t>
            </a:r>
            <a:r>
              <a:rPr lang="en-US" baseline="30000" dirty="0"/>
              <a:t>st</a:t>
            </a:r>
            <a:r>
              <a:rPr lang="en-US" dirty="0"/>
              <a:t> – December 31</a:t>
            </a:r>
            <a:r>
              <a:rPr lang="en-US" baseline="30000" dirty="0"/>
              <a:t>st</a:t>
            </a:r>
            <a:r>
              <a:rPr lang="en-US" dirty="0"/>
              <a:t> date range.</a:t>
            </a:r>
          </a:p>
          <a:p>
            <a:pPr marL="0" indent="0">
              <a:buNone/>
            </a:pPr>
            <a:endParaRPr lang="en-US" sz="2800" dirty="0"/>
          </a:p>
          <a:p>
            <a:pPr marL="0" indent="0">
              <a:buNone/>
            </a:pPr>
            <a:endParaRPr lang="en-US" sz="3200" dirty="0"/>
          </a:p>
          <a:p>
            <a:endParaRPr lang="en-US" dirty="0"/>
          </a:p>
        </p:txBody>
      </p:sp>
    </p:spTree>
    <p:extLst>
      <p:ext uri="{BB962C8B-B14F-4D97-AF65-F5344CB8AC3E}">
        <p14:creationId xmlns:p14="http://schemas.microsoft.com/office/powerpoint/2010/main" val="3496879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54936-B067-0C00-948B-A01BCFCAC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BEC551-AD26-E602-34B2-72C502F7CD60}"/>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0541FF78-EED5-8571-8FCB-07559E6235A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7B466EB-5D4E-0E09-E788-F6859169A2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259E22E-9BF0-CDC4-58BA-FB518F92DF51}"/>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7E239AD4-9AEE-B808-E7AA-15DD47CD4876}"/>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5B9BB96-A05B-F2E4-B313-FC47431487D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DB59926D-75F0-A404-7CA4-E4EB7F1AB97D}"/>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BBE8D8D-986F-FE02-1BF8-0FC77BC50D5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D3770F54-1A76-54CB-4680-D2F819D0FD7D}"/>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FC16F10-BDC4-EB9A-189E-33256EBDFA59}"/>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is looked at while reviewing the sales?</a:t>
            </a:r>
            <a:endParaRPr lang="en-US" sz="2400" b="1" u="sng" dirty="0"/>
          </a:p>
          <a:p>
            <a:pPr marL="0" indent="0">
              <a:buNone/>
            </a:pPr>
            <a:endParaRPr lang="en-US" sz="2400" dirty="0"/>
          </a:p>
          <a:p>
            <a:pPr lvl="1"/>
            <a:r>
              <a:rPr lang="en-US" dirty="0"/>
              <a:t>Verify that the deed sale price matches the sale price in the excel file.</a:t>
            </a:r>
          </a:p>
          <a:p>
            <a:pPr lvl="0"/>
            <a:endParaRPr lang="en-US" sz="2400" dirty="0"/>
          </a:p>
          <a:p>
            <a:pPr lvl="1"/>
            <a:r>
              <a:rPr lang="en-US" dirty="0"/>
              <a:t>Verify that the sale has not sold previously with the past calendar year.</a:t>
            </a:r>
          </a:p>
          <a:p>
            <a:pPr lvl="0"/>
            <a:endParaRPr lang="en-US" sz="2400" dirty="0"/>
          </a:p>
          <a:p>
            <a:pPr lvl="1"/>
            <a:r>
              <a:rPr lang="en-US" dirty="0"/>
              <a:t>Verify that there are no deeds that have been missed and not transferred.</a:t>
            </a:r>
          </a:p>
          <a:p>
            <a:pPr marL="0" indent="0">
              <a:buNone/>
            </a:pPr>
            <a:endParaRPr lang="en-US" sz="2800" dirty="0"/>
          </a:p>
          <a:p>
            <a:pPr marL="0" indent="0">
              <a:buNone/>
            </a:pPr>
            <a:endParaRPr lang="en-US" sz="3200" dirty="0"/>
          </a:p>
          <a:p>
            <a:endParaRPr lang="en-US" dirty="0"/>
          </a:p>
        </p:txBody>
      </p:sp>
    </p:spTree>
    <p:extLst>
      <p:ext uri="{BB962C8B-B14F-4D97-AF65-F5344CB8AC3E}">
        <p14:creationId xmlns:p14="http://schemas.microsoft.com/office/powerpoint/2010/main" val="1803161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94B7C-8E34-C605-A5BD-9EDD3DF32D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244E7-9B31-2B9C-CCC4-8944180BBE7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1E6A9EA-FCA6-9902-873F-5B2803BFB232}"/>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306437CA-E831-EE8D-A561-0E722F7240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F8CD823-2D72-AB9A-6841-9CBB56D1277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90AC480-9174-75C7-F3D9-344AADD0AA96}"/>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75FA7B42-136C-1907-6450-36404340D6C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9E2F2064-A5D9-C9EC-731B-A4D7A02388A5}"/>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BA84B2C-8983-932B-FEE6-6982BEAFB54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3662D47-8AE0-E2E9-6C0B-86668B56250B}"/>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E0B0822-37FF-ECB0-528A-91E3A7AC7E26}"/>
              </a:ext>
            </a:extLst>
          </p:cNvPr>
          <p:cNvSpPr>
            <a:spLocks noGrp="1"/>
          </p:cNvSpPr>
          <p:nvPr>
            <p:ph idx="1"/>
          </p:nvPr>
        </p:nvSpPr>
        <p:spPr>
          <a:xfrm>
            <a:off x="125835" y="1208015"/>
            <a:ext cx="11865639" cy="5570290"/>
          </a:xfrm>
        </p:spPr>
        <p:txBody>
          <a:bodyPr>
            <a:normAutofit/>
          </a:bodyPr>
          <a:lstStyle/>
          <a:p>
            <a:pPr marL="0" indent="0" algn="ctr">
              <a:buNone/>
            </a:pPr>
            <a:r>
              <a:rPr lang="en-US" sz="3200" b="1" u="sng" dirty="0"/>
              <a:t>Steps after the sales are reviewed</a:t>
            </a:r>
          </a:p>
          <a:p>
            <a:pPr marL="0" indent="0">
              <a:buNone/>
            </a:pPr>
            <a:endParaRPr lang="en-US" dirty="0"/>
          </a:p>
          <a:p>
            <a:pPr lvl="1"/>
            <a:r>
              <a:rPr lang="en-US" dirty="0"/>
              <a:t>Review or ask any questions that we may have while reviewing the sales. </a:t>
            </a:r>
          </a:p>
          <a:p>
            <a:pPr lvl="2"/>
            <a:r>
              <a:rPr lang="en-US" sz="2400" dirty="0"/>
              <a:t>Make any necessary changes. </a:t>
            </a:r>
          </a:p>
          <a:p>
            <a:pPr lvl="2"/>
            <a:endParaRPr lang="en-US" sz="2400" dirty="0"/>
          </a:p>
          <a:p>
            <a:pPr lvl="1"/>
            <a:r>
              <a:rPr lang="en-US" dirty="0"/>
              <a:t>Verify the assessments of the valid residential, farm and commercial sales match the assessment reported on the applicable tax bill. </a:t>
            </a:r>
          </a:p>
          <a:p>
            <a:pPr lvl="2"/>
            <a:r>
              <a:rPr lang="en-US" sz="2400" dirty="0"/>
              <a:t>The assessment is the certified assessment of the corresponding year the property is sold.</a:t>
            </a:r>
          </a:p>
          <a:p>
            <a:pPr lvl="2"/>
            <a:r>
              <a:rPr lang="en-US" sz="2400" dirty="0"/>
              <a:t>For example, properties sold in 2025 will be compared to the 2025 certified assessment of that property. </a:t>
            </a:r>
          </a:p>
          <a:p>
            <a:pPr lvl="2"/>
            <a:endParaRPr lang="en-US" sz="2400" dirty="0"/>
          </a:p>
          <a:p>
            <a:pPr lvl="1"/>
            <a:r>
              <a:rPr lang="en-US" dirty="0"/>
              <a:t>Calculate the overall ratios for each property type.</a:t>
            </a:r>
          </a:p>
          <a:p>
            <a:pPr marL="0" indent="0">
              <a:buNone/>
            </a:pPr>
            <a:endParaRPr lang="en-US" dirty="0"/>
          </a:p>
          <a:p>
            <a:endParaRPr lang="en-US" dirty="0"/>
          </a:p>
        </p:txBody>
      </p:sp>
    </p:spTree>
    <p:extLst>
      <p:ext uri="{BB962C8B-B14F-4D97-AF65-F5344CB8AC3E}">
        <p14:creationId xmlns:p14="http://schemas.microsoft.com/office/powerpoint/2010/main" val="236388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2C648-BDBE-F552-E6A7-FE5F14F15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6A801-8B6C-1328-0C35-E937610E961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C28D0E9-E2D8-E964-1E8A-9937C682EA3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09F011D2-08B1-7A02-E78D-EF49347AE7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B25494CE-D793-A5B2-5A37-5C040A2436AD}"/>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1E92425-9BCC-E49E-4C06-BA7F4C32BE2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55DE59C-BF37-85D9-E3F0-C2FD7BFB32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8E0D50C-ABE6-62AF-7196-51282A52EFFF}"/>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419655DF-69A9-0D0A-8E9C-89CCFDE1E8C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962C7D2-D6FB-730D-C692-8D10CD8E5BA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7E26857E-86C0-DEA2-434B-2F123607CC6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Finishing the Sales Ratio and Reviewing with the PVA</a:t>
            </a:r>
          </a:p>
          <a:p>
            <a:pPr marL="0" indent="0" algn="ctr">
              <a:buNone/>
            </a:pPr>
            <a:endParaRPr lang="en-US" dirty="0"/>
          </a:p>
          <a:p>
            <a:pPr lvl="1"/>
            <a:r>
              <a:rPr lang="en-US" dirty="0"/>
              <a:t>Review the overall ratios for each property type with the PVA. </a:t>
            </a:r>
          </a:p>
          <a:p>
            <a:pPr lvl="0"/>
            <a:endParaRPr lang="en-US" sz="2400" dirty="0"/>
          </a:p>
          <a:p>
            <a:pPr lvl="1"/>
            <a:r>
              <a:rPr lang="en-US" dirty="0"/>
              <a:t>Review any or all changes that were made with the PVA at their request. </a:t>
            </a:r>
          </a:p>
          <a:p>
            <a:pPr marL="0" lvl="0" indent="0">
              <a:buNone/>
            </a:pPr>
            <a:endParaRPr lang="en-US" sz="2400" dirty="0"/>
          </a:p>
          <a:p>
            <a:pPr lvl="1"/>
            <a:r>
              <a:rPr lang="en-US" dirty="0"/>
              <a:t>Inform the PVA if there were significant coding issues. </a:t>
            </a:r>
          </a:p>
          <a:p>
            <a:pPr marL="0" indent="0">
              <a:buNone/>
            </a:pPr>
            <a:endParaRPr lang="en-US" dirty="0"/>
          </a:p>
          <a:p>
            <a:endParaRPr lang="en-US" dirty="0"/>
          </a:p>
        </p:txBody>
      </p:sp>
    </p:spTree>
    <p:extLst>
      <p:ext uri="{BB962C8B-B14F-4D97-AF65-F5344CB8AC3E}">
        <p14:creationId xmlns:p14="http://schemas.microsoft.com/office/powerpoint/2010/main" val="80881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CCA10-85E2-48D0-D18D-9820D8FB0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89B19-260F-F4B3-C065-E1F1E9B160A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F1C853A-FF54-1D8E-5357-FC04B6474718}"/>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6C616B06-0687-F513-84B3-EF2E93510B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5346AC39-BFD5-B992-1AA1-998D8EDAC70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9BE39C7-6E6E-2A49-A18D-FD044420BAC0}"/>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32857F1-904D-21F7-B099-3B41EEF5C41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806A9A3-0826-BA33-198E-9299F21541A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632395F-3427-9049-F125-2BC552A1A90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98FA0E2D-7A05-7EED-F314-8093F111B5D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B50B870-AA15-E88B-F4F4-8805BA31D3E7}"/>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Finishing the Sales Ratio and Reviewing with the PVA</a:t>
            </a:r>
          </a:p>
          <a:p>
            <a:pPr marL="0" indent="0" algn="ctr">
              <a:buNone/>
            </a:pPr>
            <a:endParaRPr lang="en-US" dirty="0"/>
          </a:p>
          <a:p>
            <a:pPr lvl="1"/>
            <a:r>
              <a:rPr lang="en-US" dirty="0"/>
              <a:t>Fill out the Sales Ratio Review Certification.</a:t>
            </a:r>
          </a:p>
          <a:p>
            <a:pPr lvl="2"/>
            <a:r>
              <a:rPr lang="en-US" sz="2400" dirty="0"/>
              <a:t>This form is for the PVA to sign that we have reviewed the results of the Sales Ratio Study with them.</a:t>
            </a:r>
          </a:p>
          <a:p>
            <a:pPr lvl="2"/>
            <a:r>
              <a:rPr lang="en-US" sz="2400" dirty="0"/>
              <a:t>The PVA has the option to add any comments that they wish to make on this form.</a:t>
            </a:r>
          </a:p>
          <a:p>
            <a:pPr lvl="2"/>
            <a:r>
              <a:rPr lang="en-US" sz="2400" dirty="0"/>
              <a:t>The PVA is not signing that they agree with the results of the Sales Ratio Study, just that we have reviewed it with them. </a:t>
            </a:r>
          </a:p>
          <a:p>
            <a:pPr lvl="2"/>
            <a:endParaRPr lang="en-US" sz="2400" dirty="0"/>
          </a:p>
          <a:p>
            <a:pPr lvl="1"/>
            <a:r>
              <a:rPr lang="en-US" dirty="0"/>
              <a:t>Once the Sales Ratio has been reviewed with the PVA, the excel file and the Sales Ratio Review Certification is submitted to the Office of Property Valuation. </a:t>
            </a:r>
          </a:p>
          <a:p>
            <a:pPr marL="0" indent="0">
              <a:buNone/>
            </a:pPr>
            <a:endParaRPr lang="en-US" dirty="0"/>
          </a:p>
          <a:p>
            <a:endParaRPr lang="en-US" dirty="0"/>
          </a:p>
        </p:txBody>
      </p:sp>
    </p:spTree>
    <p:extLst>
      <p:ext uri="{BB962C8B-B14F-4D97-AF65-F5344CB8AC3E}">
        <p14:creationId xmlns:p14="http://schemas.microsoft.com/office/powerpoint/2010/main" val="1979496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ECA0D-812D-22AC-5BF6-C2F2AC23F2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DC9EF-5783-E986-FCA2-AAE73B48CF3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C8C79F5-FD25-A18A-BB61-50CADBBA25D1}"/>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60A8A232-20E4-6B37-2018-A5BDD776766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898CD05-A607-6E06-28C9-033B969388A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C6EDAAE-E429-77CB-19F9-99DF05806CA5}"/>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471B48DD-77B2-6356-1033-89C291F207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AEECE04-1BBA-4CB2-4FE4-F620B0D3E5C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1132EDA-698C-6B7B-4709-13EF5255B2D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32977ACA-3617-D4D0-B9CA-A2723190B24F}"/>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99E2BBC-40AD-FD8D-C72F-E40BF9CF71AC}"/>
              </a:ext>
            </a:extLst>
          </p:cNvPr>
          <p:cNvSpPr>
            <a:spLocks noGrp="1"/>
          </p:cNvSpPr>
          <p:nvPr>
            <p:ph idx="1"/>
          </p:nvPr>
        </p:nvSpPr>
        <p:spPr>
          <a:xfrm>
            <a:off x="125835" y="1208015"/>
            <a:ext cx="11945923" cy="5570290"/>
          </a:xfrm>
        </p:spPr>
        <p:txBody>
          <a:bodyPr>
            <a:normAutofit/>
          </a:bodyPr>
          <a:lstStyle/>
          <a:p>
            <a:pPr marL="0" indent="0">
              <a:buNone/>
            </a:pPr>
            <a:endParaRPr lang="en-US" dirty="0"/>
          </a:p>
          <a:p>
            <a:endParaRPr lang="en-US" dirty="0"/>
          </a:p>
        </p:txBody>
      </p:sp>
      <p:graphicFrame>
        <p:nvGraphicFramePr>
          <p:cNvPr id="6" name="Object 5">
            <a:extLst>
              <a:ext uri="{FF2B5EF4-FFF2-40B4-BE49-F238E27FC236}">
                <a16:creationId xmlns:a16="http://schemas.microsoft.com/office/drawing/2014/main" id="{CE4885A9-8760-6FCF-A348-98AC1C318A2D}"/>
              </a:ext>
            </a:extLst>
          </p:cNvPr>
          <p:cNvGraphicFramePr>
            <a:graphicFrameLocks noChangeAspect="1"/>
          </p:cNvGraphicFramePr>
          <p:nvPr>
            <p:extLst>
              <p:ext uri="{D42A27DB-BD31-4B8C-83A1-F6EECF244321}">
                <p14:modId xmlns:p14="http://schemas.microsoft.com/office/powerpoint/2010/main" val="4016926998"/>
              </p:ext>
            </p:extLst>
          </p:nvPr>
        </p:nvGraphicFramePr>
        <p:xfrm>
          <a:off x="4072536" y="1373748"/>
          <a:ext cx="4046928" cy="5238823"/>
        </p:xfrm>
        <a:graphic>
          <a:graphicData uri="http://schemas.openxmlformats.org/presentationml/2006/ole">
            <mc:AlternateContent xmlns:mc="http://schemas.openxmlformats.org/markup-compatibility/2006">
              <mc:Choice xmlns:v="urn:schemas-microsoft-com:vml" Requires="v">
                <p:oleObj name="Acrobat Document" r:id="rId5" imgW="4663069" imgH="6035040" progId="Acrobat.Document.DC">
                  <p:embed/>
                </p:oleObj>
              </mc:Choice>
              <mc:Fallback>
                <p:oleObj name="Acrobat Document" r:id="rId5" imgW="4663069" imgH="6035040" progId="Acrobat.Document.DC">
                  <p:embed/>
                  <p:pic>
                    <p:nvPicPr>
                      <p:cNvPr id="6" name="Object 5">
                        <a:extLst>
                          <a:ext uri="{FF2B5EF4-FFF2-40B4-BE49-F238E27FC236}">
                            <a16:creationId xmlns:a16="http://schemas.microsoft.com/office/drawing/2014/main" id="{CE4885A9-8760-6FCF-A348-98AC1C318A2D}"/>
                          </a:ext>
                        </a:extLst>
                      </p:cNvPr>
                      <p:cNvPicPr/>
                      <p:nvPr/>
                    </p:nvPicPr>
                    <p:blipFill>
                      <a:blip r:embed="rId6"/>
                      <a:stretch>
                        <a:fillRect/>
                      </a:stretch>
                    </p:blipFill>
                    <p:spPr>
                      <a:xfrm>
                        <a:off x="4072536" y="1373748"/>
                        <a:ext cx="4046928" cy="5238823"/>
                      </a:xfrm>
                      <a:prstGeom prst="rect">
                        <a:avLst/>
                      </a:prstGeom>
                      <a:ln w="31750">
                        <a:solidFill>
                          <a:schemeClr val="tx1"/>
                        </a:solidFill>
                      </a:ln>
                    </p:spPr>
                  </p:pic>
                </p:oleObj>
              </mc:Fallback>
            </mc:AlternateContent>
          </a:graphicData>
        </a:graphic>
      </p:graphicFrame>
    </p:spTree>
    <p:extLst>
      <p:ext uri="{BB962C8B-B14F-4D97-AF65-F5344CB8AC3E}">
        <p14:creationId xmlns:p14="http://schemas.microsoft.com/office/powerpoint/2010/main" val="407608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002D6-B117-10E8-0078-6B9475022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7F8589-BA4C-02E3-E4AD-B1CE1E0CF74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19355E7-3C34-DEB8-9F8C-55CBD304D52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C8EBB9D4-81EC-7A8C-6C38-6DE60D124E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CF229342-6B3A-BC7F-8523-A37648FC888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D42EC12D-A1C3-6C8F-4096-E589FC73A883}"/>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BDACBE25-4458-5837-2A83-95A21763B1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6E6ABD3-379F-8F0C-1104-2E6FD83A84D4}"/>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946C485-7E30-A8B2-4B95-FA57F756437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51325B6-BA75-3E27-4665-57CA1A429FB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22B3F00-7836-D386-4E47-C5794774EFBC}"/>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Finalizing the Sales Ratio</a:t>
            </a:r>
          </a:p>
          <a:p>
            <a:pPr marL="0" indent="0" algn="ctr">
              <a:buNone/>
            </a:pPr>
            <a:endParaRPr lang="en-US" dirty="0"/>
          </a:p>
          <a:p>
            <a:pPr lvl="1"/>
            <a:r>
              <a:rPr lang="en-US" dirty="0"/>
              <a:t>The Office of Property Valuation uploads the finalized Sales Ratio file into the software and calculates the final ratio numbers. </a:t>
            </a:r>
          </a:p>
          <a:p>
            <a:pPr lvl="1"/>
            <a:endParaRPr lang="en-US" dirty="0"/>
          </a:p>
          <a:p>
            <a:pPr lvl="1"/>
            <a:r>
              <a:rPr lang="en-US" dirty="0"/>
              <a:t>If there are less than 20 valid residential sales, the residential appraisals from the Performance Audit are added to the ratio study. </a:t>
            </a:r>
          </a:p>
          <a:p>
            <a:pPr lvl="1"/>
            <a:endParaRPr lang="en-US" dirty="0"/>
          </a:p>
          <a:p>
            <a:pPr lvl="1"/>
            <a:r>
              <a:rPr lang="en-US" dirty="0"/>
              <a:t>The PVA comments or concerns on the Sales Ratio Review Certification are reviewed.</a:t>
            </a:r>
          </a:p>
          <a:p>
            <a:pPr lvl="1"/>
            <a:endParaRPr lang="en-US" dirty="0"/>
          </a:p>
          <a:p>
            <a:pPr lvl="1"/>
            <a:r>
              <a:rPr lang="en-US" dirty="0"/>
              <a:t>A letter is generated showing the results of the Sales Ratio study and is sent to the PVA. </a:t>
            </a:r>
          </a:p>
          <a:p>
            <a:pPr marL="0" indent="0">
              <a:buNone/>
            </a:pPr>
            <a:endParaRPr lang="en-US" dirty="0"/>
          </a:p>
          <a:p>
            <a:endParaRPr lang="en-US" dirty="0"/>
          </a:p>
        </p:txBody>
      </p:sp>
    </p:spTree>
    <p:extLst>
      <p:ext uri="{BB962C8B-B14F-4D97-AF65-F5344CB8AC3E}">
        <p14:creationId xmlns:p14="http://schemas.microsoft.com/office/powerpoint/2010/main" val="271353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61A59-4DCA-951B-A233-B6BB4329C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72D6AC-EAD3-F59D-33CB-2303334EB787}"/>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167F2378-FEC2-3DF0-92AB-F6E712E371C6}"/>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5F4FC58-9DA0-BBDB-459B-DB64906F03B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D6A64582-DD6A-87E1-610B-A406B783CDB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1CDC552-44BD-19E5-84B2-8AD3AF71625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A57A456-4DBF-8A18-3970-069E5F95F45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EE23C7C1-4D0A-F9C3-C24D-0FFA88A972C5}"/>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EFA26AEB-B546-0943-63E6-6D65B532195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7C9F18AC-33BB-4762-F784-2FC530C1228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EBF7C88-4FB0-228C-B8D5-54DEA9EB92D9}"/>
              </a:ext>
            </a:extLst>
          </p:cNvPr>
          <p:cNvSpPr>
            <a:spLocks noGrp="1"/>
          </p:cNvSpPr>
          <p:nvPr>
            <p:ph idx="1"/>
          </p:nvPr>
        </p:nvSpPr>
        <p:spPr>
          <a:xfrm>
            <a:off x="123037" y="2055536"/>
            <a:ext cx="11945923" cy="2746927"/>
          </a:xfrm>
        </p:spPr>
        <p:txBody>
          <a:bodyPr>
            <a:normAutofit/>
          </a:bodyPr>
          <a:lstStyle/>
          <a:p>
            <a:pPr marL="0" indent="0" algn="ctr">
              <a:buNone/>
            </a:pPr>
            <a:r>
              <a:rPr lang="en-US" sz="8000" b="1" dirty="0"/>
              <a:t>Commonly Miscoded </a:t>
            </a:r>
          </a:p>
          <a:p>
            <a:pPr marL="0" indent="0" algn="ctr">
              <a:buNone/>
            </a:pPr>
            <a:r>
              <a:rPr lang="en-US" sz="8000" b="1" dirty="0"/>
              <a:t>Sales Codes</a:t>
            </a:r>
          </a:p>
          <a:p>
            <a:pPr marL="0" indent="0" algn="ctr">
              <a:buNone/>
            </a:pPr>
            <a:endParaRPr lang="en-US" dirty="0"/>
          </a:p>
          <a:p>
            <a:pPr marL="0" indent="0" algn="ctr">
              <a:buNone/>
            </a:pPr>
            <a:endParaRPr lang="en-US" dirty="0"/>
          </a:p>
          <a:p>
            <a:pPr algn="ctr"/>
            <a:endParaRPr lang="en-US" dirty="0"/>
          </a:p>
        </p:txBody>
      </p:sp>
    </p:spTree>
    <p:extLst>
      <p:ext uri="{BB962C8B-B14F-4D97-AF65-F5344CB8AC3E}">
        <p14:creationId xmlns:p14="http://schemas.microsoft.com/office/powerpoint/2010/main" val="264987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D4B2D-5320-8D5B-D7FE-9DE7693A6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AA7C1-3E87-DAE0-6A99-2A8B42E6AD1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B911C74B-6E11-6E2E-FC91-FB87DB11FD44}"/>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12B7C908-3998-EE70-3BD0-0848D728AB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A6BBDA6-0ADE-72D8-172E-4E15E5A8ECE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C3EA9E5B-AA52-F322-69B7-E0A6CB6E333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25694747-07A0-3C3B-52C7-8C8E5A5AB41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FF58B4F-5554-0824-DCF4-48E4B84BE5AC}"/>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32E2420F-FD7A-0CC1-9BBE-0574461DC7F4}"/>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E501DDA3-8B43-AC01-2AA8-024D64BA05B1}"/>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3EA1F333-1805-4FA3-23AF-C41F092338B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is the Assessment/Sales Ratio Study?</a:t>
            </a:r>
          </a:p>
          <a:p>
            <a:endParaRPr lang="en-US" u="sng" dirty="0"/>
          </a:p>
          <a:p>
            <a:pPr lvl="1"/>
            <a:r>
              <a:rPr lang="en-US" dirty="0"/>
              <a:t>The ratios of the assessed values divided by their corresponding sale prices indicate the percentage of fair cash value attained within a study sample. </a:t>
            </a:r>
          </a:p>
          <a:p>
            <a:pPr lvl="2"/>
            <a:r>
              <a:rPr lang="en-US" sz="2400" dirty="0"/>
              <a:t>Assessment / Sale Price = Ratio ($95,000 / $100,000 = 95%)</a:t>
            </a:r>
          </a:p>
          <a:p>
            <a:pPr lvl="1"/>
            <a:endParaRPr lang="en-US" dirty="0"/>
          </a:p>
          <a:p>
            <a:pPr lvl="1"/>
            <a:r>
              <a:rPr lang="en-US" dirty="0"/>
              <a:t>The measure of central tendency utilized in the calculations is the median. </a:t>
            </a:r>
          </a:p>
          <a:p>
            <a:pPr lvl="2"/>
            <a:r>
              <a:rPr lang="en-US" sz="2400" dirty="0"/>
              <a:t>The median is simply the middle value in an array of figures.</a:t>
            </a:r>
          </a:p>
          <a:p>
            <a:pPr lvl="2"/>
            <a:r>
              <a:rPr lang="en-US" sz="2400" dirty="0"/>
              <a:t>For example, in the array of ratios (88, 90, 95, 98, 105) the median is 95%.</a:t>
            </a:r>
          </a:p>
        </p:txBody>
      </p:sp>
    </p:spTree>
    <p:extLst>
      <p:ext uri="{BB962C8B-B14F-4D97-AF65-F5344CB8AC3E}">
        <p14:creationId xmlns:p14="http://schemas.microsoft.com/office/powerpoint/2010/main" val="3869681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2E525-82A1-F6C3-FA8E-3CBF39756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A309A9-2CFA-F63B-E806-91382721B436}"/>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8946D2F6-7FC9-2CFF-F094-78B58211E51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93D0806F-8FDE-FD59-97E9-EF9CCC4508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9F3A9E7-A769-9D2F-7681-B87FE64AD75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4563B7E2-5963-22AF-0894-A81B2823B3E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180BC866-F8BF-3E4E-990F-E320F3CFC3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5CF521E-97DD-5966-707F-EC6E8CB803DE}"/>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9ED4A6F-20A0-9A93-EDF7-23AF1902EF1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FB59FFE9-DFB4-C0B0-485F-6F303E55187A}"/>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203439E-CA8D-ACEC-3DCE-08ED02AC8659}"/>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Property Class Change (C Code)</a:t>
            </a:r>
          </a:p>
          <a:p>
            <a:pPr marL="0" indent="0">
              <a:buNone/>
            </a:pPr>
            <a:endParaRPr lang="en-US" dirty="0"/>
          </a:p>
          <a:p>
            <a:pPr lvl="1"/>
            <a:r>
              <a:rPr lang="en-US" dirty="0"/>
              <a:t>When a property has changed from one class to another.</a:t>
            </a:r>
          </a:p>
          <a:p>
            <a:pPr lvl="2"/>
            <a:r>
              <a:rPr lang="en-US" sz="2400" dirty="0"/>
              <a:t>Example: Farm to Residential</a:t>
            </a:r>
          </a:p>
          <a:p>
            <a:pPr lvl="2"/>
            <a:endParaRPr lang="en-US" sz="2400" dirty="0"/>
          </a:p>
          <a:p>
            <a:pPr lvl="1"/>
            <a:r>
              <a:rPr lang="en-US" dirty="0"/>
              <a:t>Must change the class in the system.</a:t>
            </a:r>
          </a:p>
          <a:p>
            <a:pPr lvl="1"/>
            <a:endParaRPr lang="en-US" dirty="0"/>
          </a:p>
          <a:p>
            <a:pPr lvl="1"/>
            <a:r>
              <a:rPr lang="en-US" dirty="0"/>
              <a:t>Residential rental properties selling does not constitute this code. </a:t>
            </a:r>
          </a:p>
          <a:p>
            <a:pPr marL="0" indent="0">
              <a:buNone/>
            </a:pPr>
            <a:endParaRPr lang="en-US" dirty="0"/>
          </a:p>
          <a:p>
            <a:endParaRPr lang="en-US" dirty="0"/>
          </a:p>
        </p:txBody>
      </p:sp>
    </p:spTree>
    <p:extLst>
      <p:ext uri="{BB962C8B-B14F-4D97-AF65-F5344CB8AC3E}">
        <p14:creationId xmlns:p14="http://schemas.microsoft.com/office/powerpoint/2010/main" val="4155702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BB21C-6F3F-A998-374E-307E82BAC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72E57-B3B4-44E3-599F-9A7960696EF3}"/>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F8288C83-83E7-52C2-540A-CB77F1DD49E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A03F72D-C728-F9F4-74CF-AFCE281DB4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82FFBD6-9DEE-498C-8BD8-DC1A3666250A}"/>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F96F1349-77DE-8970-BDEC-D85923E02795}"/>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4E426492-3289-3A27-49F0-4C091A877FC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CB520A7-38D0-F973-B86E-8731013639F7}"/>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9622C864-54F4-026F-2320-0EC34955D787}"/>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597FF8F6-7209-858E-888D-5B528567DC0B}"/>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17B0A086-088F-C68E-4FF4-98C36DA32284}"/>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Annual Twice – Sold Property (F Code)</a:t>
            </a:r>
          </a:p>
          <a:p>
            <a:pPr marL="914400" lvl="2" indent="0">
              <a:buNone/>
            </a:pPr>
            <a:endParaRPr lang="en-US" sz="2200" dirty="0"/>
          </a:p>
          <a:p>
            <a:pPr lvl="1"/>
            <a:r>
              <a:rPr lang="en-US" dirty="0"/>
              <a:t>When a property has sold twice within a one-year period from the date of the first sale. </a:t>
            </a:r>
          </a:p>
          <a:p>
            <a:pPr lvl="1"/>
            <a:endParaRPr lang="en-US" dirty="0"/>
          </a:p>
          <a:p>
            <a:pPr lvl="1"/>
            <a:r>
              <a:rPr lang="en-US" dirty="0"/>
              <a:t>The first sale must change hands via a valid transaction.</a:t>
            </a:r>
          </a:p>
          <a:p>
            <a:pPr lvl="1"/>
            <a:endParaRPr lang="en-US" dirty="0"/>
          </a:p>
          <a:p>
            <a:pPr lvl="1"/>
            <a:r>
              <a:rPr lang="en-US" dirty="0"/>
              <a:t>To qualify for this code, the previous transaction cannot be one of </a:t>
            </a:r>
            <a:r>
              <a:rPr lang="en-US"/>
              <a:t>the following:</a:t>
            </a:r>
            <a:endParaRPr lang="en-US" dirty="0"/>
          </a:p>
          <a:p>
            <a:pPr lvl="2"/>
            <a:r>
              <a:rPr lang="en-US" sz="2400" dirty="0"/>
              <a:t>Love &amp; Affection</a:t>
            </a:r>
          </a:p>
          <a:p>
            <a:pPr lvl="2"/>
            <a:r>
              <a:rPr lang="en-US" sz="2400" dirty="0"/>
              <a:t>Divorce</a:t>
            </a:r>
          </a:p>
          <a:p>
            <a:pPr lvl="2"/>
            <a:r>
              <a:rPr lang="en-US" sz="2400" dirty="0"/>
              <a:t>Via Will</a:t>
            </a:r>
          </a:p>
          <a:p>
            <a:pPr lvl="2"/>
            <a:r>
              <a:rPr lang="en-US" sz="2400" dirty="0"/>
              <a:t>Affiliated Organizations</a:t>
            </a:r>
          </a:p>
          <a:p>
            <a:pPr marL="0" indent="0">
              <a:buNone/>
            </a:pPr>
            <a:endParaRPr lang="en-US" dirty="0"/>
          </a:p>
          <a:p>
            <a:endParaRPr lang="en-US" dirty="0"/>
          </a:p>
        </p:txBody>
      </p:sp>
    </p:spTree>
    <p:extLst>
      <p:ext uri="{BB962C8B-B14F-4D97-AF65-F5344CB8AC3E}">
        <p14:creationId xmlns:p14="http://schemas.microsoft.com/office/powerpoint/2010/main" val="1558475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A158F-C490-EFC1-E05B-1EB5C405C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5AC040-17E6-18FE-C480-3A5ED1396E72}"/>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37B417C7-98AE-C9A5-8F77-26A435D9F4C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BF23263-0DC5-2D55-3E9D-5C464F64F90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679F8EFE-1AEB-12D1-D388-8F1CF0BCF29D}"/>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362C46D-21F2-3932-C9FB-2FC299EF5973}"/>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094C4966-E738-ACDF-963C-018F136B8F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2AF9BEB-D78B-AD13-C88C-D3BC09A50752}"/>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24349BE8-E5F6-3E51-79B9-0797DFEFCD33}"/>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12B21DF-7064-6956-D587-7E75E89D5E3A}"/>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71F189E-FEA3-3DCA-5661-AAAB243D2000}"/>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Expansion Sale (J Code)</a:t>
            </a:r>
          </a:p>
          <a:p>
            <a:pPr marL="914400" lvl="2" indent="0">
              <a:buNone/>
            </a:pPr>
            <a:endParaRPr lang="en-US" sz="2200" dirty="0"/>
          </a:p>
          <a:p>
            <a:pPr lvl="1"/>
            <a:r>
              <a:rPr lang="en-US" dirty="0"/>
              <a:t>Sales in which the purchaser owns an established adjoining property.</a:t>
            </a:r>
          </a:p>
          <a:p>
            <a:pPr lvl="2"/>
            <a:r>
              <a:rPr lang="en-US" sz="2400" dirty="0"/>
              <a:t>Must share a property line.</a:t>
            </a:r>
          </a:p>
          <a:p>
            <a:pPr lvl="2"/>
            <a:endParaRPr lang="en-US" sz="2400" dirty="0"/>
          </a:p>
          <a:p>
            <a:pPr lvl="1"/>
            <a:r>
              <a:rPr lang="en-US" dirty="0"/>
              <a:t>If a road divides the property, this code can be used.</a:t>
            </a:r>
          </a:p>
          <a:p>
            <a:pPr lvl="1"/>
            <a:endParaRPr lang="en-US" dirty="0"/>
          </a:p>
          <a:p>
            <a:pPr lvl="1"/>
            <a:r>
              <a:rPr lang="en-US" dirty="0"/>
              <a:t>If the purchaser owns a property down the road, this code cannot be used. </a:t>
            </a:r>
          </a:p>
          <a:p>
            <a:pPr marL="0" indent="0">
              <a:buNone/>
            </a:pPr>
            <a:endParaRPr lang="en-US" dirty="0"/>
          </a:p>
          <a:p>
            <a:endParaRPr lang="en-US" dirty="0"/>
          </a:p>
        </p:txBody>
      </p:sp>
    </p:spTree>
    <p:extLst>
      <p:ext uri="{BB962C8B-B14F-4D97-AF65-F5344CB8AC3E}">
        <p14:creationId xmlns:p14="http://schemas.microsoft.com/office/powerpoint/2010/main" val="2305600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6D70D-FB50-CEA4-A695-D56916DF9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F52EC-8B27-BD77-9FFA-306969CC5273}"/>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67CD7C2-2483-AD98-D8A8-456BBE35CE1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7E8FE18-6C65-5BB4-90B7-7606778ABC7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BE00DAB-BB66-ABCC-E3B1-9304A4FEE57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EB9C790F-CC25-8DEB-4CA9-F6E1BBC78134}"/>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CDD841A-7026-D0D9-CA7C-64C607F735A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88CB200-58A8-4911-82BB-547133669C8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1C2B76E-E49F-BC25-DF0C-DB0ABAA1B93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B2E6EB02-3158-63E5-045A-6D3BCA8C0714}"/>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3243FA76-D491-AB84-9194-6D310085783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Other (S Code)</a:t>
            </a:r>
          </a:p>
          <a:p>
            <a:pPr marL="0" indent="0">
              <a:buNone/>
            </a:pPr>
            <a:endParaRPr lang="en-US" dirty="0"/>
          </a:p>
          <a:p>
            <a:pPr lvl="1"/>
            <a:r>
              <a:rPr lang="en-US" dirty="0"/>
              <a:t>Any other reason that another code cannot be used, and that the transaction is not representative of fair market value. </a:t>
            </a:r>
          </a:p>
          <a:p>
            <a:pPr lvl="1"/>
            <a:endParaRPr lang="en-US" dirty="0"/>
          </a:p>
          <a:p>
            <a:pPr lvl="1"/>
            <a:r>
              <a:rPr lang="en-US" dirty="0"/>
              <a:t>Documentation </a:t>
            </a:r>
            <a:r>
              <a:rPr lang="en-US" b="1" u="sng" dirty="0"/>
              <a:t>MUST</a:t>
            </a:r>
            <a:r>
              <a:rPr lang="en-US" dirty="0"/>
              <a:t> be provided.</a:t>
            </a:r>
          </a:p>
          <a:p>
            <a:pPr lvl="1"/>
            <a:endParaRPr lang="en-US" dirty="0"/>
          </a:p>
          <a:p>
            <a:pPr lvl="1"/>
            <a:r>
              <a:rPr lang="en-US" dirty="0"/>
              <a:t>All S codes must be approved by the Office of Property Valuation.</a:t>
            </a:r>
          </a:p>
          <a:p>
            <a:pPr lvl="1"/>
            <a:endParaRPr lang="en-US" dirty="0"/>
          </a:p>
          <a:p>
            <a:pPr lvl="1"/>
            <a:r>
              <a:rPr lang="en-US" dirty="0"/>
              <a:t>Quit-Claim, Deeds of Correction &amp; Land Contracts should be coded as Obligation Transfers (Code M) and not as Other (Code S).</a:t>
            </a:r>
          </a:p>
          <a:p>
            <a:pPr marL="0" indent="0">
              <a:buNone/>
            </a:pPr>
            <a:endParaRPr lang="en-US" dirty="0"/>
          </a:p>
        </p:txBody>
      </p:sp>
    </p:spTree>
    <p:extLst>
      <p:ext uri="{BB962C8B-B14F-4D97-AF65-F5344CB8AC3E}">
        <p14:creationId xmlns:p14="http://schemas.microsoft.com/office/powerpoint/2010/main" val="3251260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12FB5-6868-510E-82B5-6471B896C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BCBF7-38CD-3A36-C154-AA4B5BB5767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AD08102C-A6D5-F141-8CBE-16D7FD9A7598}"/>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8310E552-7C52-1E7C-1636-86BA69179C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C103CCA-299B-D4F1-02A2-142822F9460B}"/>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47519C4-07E0-3757-A4E4-9FF3E8BB861F}"/>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6CFCC44-2483-F827-F0F4-6A007EEBF3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4F252EBD-C236-3A20-D5DC-6EF6CB851780}"/>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AAE29B6-6BA2-1E4F-787B-E0D40040ABA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54B6E65D-51F4-C0F8-1F85-66C04104AFA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8010B48-F8DD-994C-3F16-946BF6A0C395}"/>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Vacant Lots / Builders (T Code)</a:t>
            </a:r>
          </a:p>
          <a:p>
            <a:pPr marL="0" indent="0">
              <a:buNone/>
            </a:pPr>
            <a:endParaRPr lang="en-US" dirty="0"/>
          </a:p>
          <a:p>
            <a:pPr lvl="1"/>
            <a:r>
              <a:rPr lang="en-US" dirty="0"/>
              <a:t>Sales of vacant lots by builders and developers.</a:t>
            </a:r>
          </a:p>
          <a:p>
            <a:pPr lvl="1"/>
            <a:endParaRPr lang="en-US" dirty="0"/>
          </a:p>
          <a:p>
            <a:pPr lvl="1"/>
            <a:r>
              <a:rPr lang="en-US" dirty="0"/>
              <a:t>A general lot sale by a non-developer cannot use this code. </a:t>
            </a:r>
          </a:p>
          <a:p>
            <a:pPr lvl="1"/>
            <a:endParaRPr lang="en-US" dirty="0"/>
          </a:p>
          <a:p>
            <a:pPr lvl="1"/>
            <a:r>
              <a:rPr lang="en-US" dirty="0"/>
              <a:t>Sales of vacant lots by a non-developer should be coded as Vacant Lots / Private Individuals (Code W) or Valid. </a:t>
            </a:r>
          </a:p>
          <a:p>
            <a:pPr lvl="2"/>
            <a:r>
              <a:rPr lang="en-US" sz="2400" dirty="0"/>
              <a:t>Vacant Lots / Private Individuals (Code W) are considered valid.</a:t>
            </a:r>
          </a:p>
          <a:p>
            <a:pPr marL="0" indent="0">
              <a:buNone/>
            </a:pPr>
            <a:endParaRPr lang="en-US" dirty="0"/>
          </a:p>
        </p:txBody>
      </p:sp>
    </p:spTree>
    <p:extLst>
      <p:ext uri="{BB962C8B-B14F-4D97-AF65-F5344CB8AC3E}">
        <p14:creationId xmlns:p14="http://schemas.microsoft.com/office/powerpoint/2010/main" val="1030833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409B2-8965-4009-812E-D4CBAAAA54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AC6BF-A383-2C10-98E6-F6560FE6A662}"/>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BED8FFB2-CB25-83B1-76F1-B2ADF84A147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06A330D-8373-2870-5C3F-6809C1445E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F925002C-98C6-FD7C-17BE-99E6469721B5}"/>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23E69B7-2F72-7985-A5BA-A6869884451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9DEA0C8-20EA-8FF9-0F39-377F013E75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96D760DD-B9D3-A953-EE86-F07DA626F120}"/>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B5FE800D-3B4C-2E52-905D-7578AC39538F}"/>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6ED1A09-CB91-FE9E-B644-BBF245AF6251}"/>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13F73C8B-CF1B-491C-04D3-12B669FBF599}"/>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Out of State Buyer (V Code)</a:t>
            </a:r>
          </a:p>
          <a:p>
            <a:pPr marL="0" indent="0">
              <a:buNone/>
            </a:pPr>
            <a:endParaRPr lang="en-US" dirty="0"/>
          </a:p>
          <a:p>
            <a:pPr lvl="1"/>
            <a:r>
              <a:rPr lang="en-US" dirty="0"/>
              <a:t>Residential &amp; Farm sales </a:t>
            </a:r>
            <a:r>
              <a:rPr lang="en-US" b="1" u="sng" dirty="0"/>
              <a:t>only</a:t>
            </a:r>
            <a:r>
              <a:rPr lang="en-US" dirty="0"/>
              <a:t>.</a:t>
            </a:r>
          </a:p>
          <a:p>
            <a:pPr lvl="1"/>
            <a:endParaRPr lang="en-US" dirty="0"/>
          </a:p>
          <a:p>
            <a:pPr lvl="1"/>
            <a:r>
              <a:rPr lang="en-US" dirty="0"/>
              <a:t>Buyer must live out of state at the time of the sale.</a:t>
            </a:r>
          </a:p>
          <a:p>
            <a:pPr lvl="1"/>
            <a:endParaRPr lang="en-US" dirty="0"/>
          </a:p>
          <a:p>
            <a:pPr lvl="1"/>
            <a:r>
              <a:rPr lang="en-US" dirty="0"/>
              <a:t>Documentation is required if the deed does not list the out of state address. </a:t>
            </a:r>
          </a:p>
          <a:p>
            <a:pPr marL="0" indent="0">
              <a:buNone/>
            </a:pPr>
            <a:endParaRPr lang="en-US" dirty="0"/>
          </a:p>
        </p:txBody>
      </p:sp>
    </p:spTree>
    <p:extLst>
      <p:ext uri="{BB962C8B-B14F-4D97-AF65-F5344CB8AC3E}">
        <p14:creationId xmlns:p14="http://schemas.microsoft.com/office/powerpoint/2010/main" val="3915384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FA6ED-61DD-7BA5-73B7-E76C473AD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BFEA2-B5B9-8B46-0BDF-D02D8B3EB53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D24CB8C-63BE-40A0-4626-04D8AA722A3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9847B682-9DFF-9B82-352D-042F5653C3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2E6EB004-D1D9-3BD1-4507-BE32730CDB71}"/>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3AA3F60-B4CE-00D1-30D4-FF7739720E1D}"/>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C224D6E-5CBA-1F7E-5633-74B4D2E3FC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B5AA492-115E-554A-08AD-2DA51B84E62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BB412EAA-422B-FD47-B811-88A8ACE9C82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A649635-4DE2-CF1C-8860-8F04078F2BF7}"/>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9F33383-F047-EF7D-B2F6-8C9A1F80D70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The number of H codes should not exceed 20% of the total valid </a:t>
            </a:r>
            <a:r>
              <a:rPr lang="en-US" b="1" u="sng" dirty="0"/>
              <a:t>RESIDENTIAL</a:t>
            </a:r>
            <a:r>
              <a:rPr lang="en-US" dirty="0"/>
              <a:t> sales.</a:t>
            </a:r>
          </a:p>
          <a:p>
            <a:pPr lvl="1"/>
            <a:endParaRPr lang="en-US" dirty="0"/>
          </a:p>
          <a:p>
            <a:pPr lvl="2"/>
            <a:r>
              <a:rPr lang="en-US" sz="2400" dirty="0"/>
              <a:t>If your H codes are under the 20% threshold, no review of the H codes is needed. </a:t>
            </a:r>
          </a:p>
          <a:p>
            <a:pPr lvl="2"/>
            <a:endParaRPr lang="en-US" sz="2400" dirty="0"/>
          </a:p>
          <a:p>
            <a:pPr lvl="2"/>
            <a:r>
              <a:rPr lang="en-US" sz="2400" dirty="0"/>
              <a:t>If your H codes exceed the 20% threshold, your field rep will review all H codes in your sales file.</a:t>
            </a:r>
          </a:p>
          <a:p>
            <a:pPr lvl="2"/>
            <a:endParaRPr lang="en-US" sz="2400" dirty="0"/>
          </a:p>
          <a:p>
            <a:pPr lvl="2"/>
            <a:r>
              <a:rPr lang="en-US" sz="2400" dirty="0"/>
              <a:t>If your H codes exceed 40%, the Field Branch Manager will review all H codes in your sales file.</a:t>
            </a:r>
          </a:p>
          <a:p>
            <a:pPr marL="0" indent="0">
              <a:buNone/>
            </a:pPr>
            <a:endParaRPr lang="en-US" dirty="0"/>
          </a:p>
        </p:txBody>
      </p:sp>
    </p:spTree>
    <p:extLst>
      <p:ext uri="{BB962C8B-B14F-4D97-AF65-F5344CB8AC3E}">
        <p14:creationId xmlns:p14="http://schemas.microsoft.com/office/powerpoint/2010/main" val="431085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F1560-5212-418C-CF00-2A9BBC1EC0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F113D-F2AC-5EEF-EF7A-8E9E317B15D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D43644BD-5412-5DA1-B643-3634C4A8A34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AA7BD89-D87C-8964-577D-652BD06BA6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AA976844-D6F2-6A56-9753-897845A8C0F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4C3B6DB7-CF7A-2DEE-B660-979CAA523B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E6E2A15-627A-4204-0010-250729E32F3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AB7F8E8F-CC66-18D9-B7FA-8B5316C00231}"/>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FD90183B-4B77-67DE-27C2-8F0AA14C3891}"/>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82ECF581-D38D-597B-1EBF-6C83761BF74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BC1981A-2160-B4A5-2648-8D326F370DF6}"/>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To calculate this percentage, just take the total number of </a:t>
            </a:r>
            <a:r>
              <a:rPr lang="en-US" b="1" u="sng" dirty="0"/>
              <a:t>residential</a:t>
            </a:r>
            <a:r>
              <a:rPr lang="en-US" dirty="0"/>
              <a:t> H codes sales and divide it to the total number of </a:t>
            </a:r>
            <a:r>
              <a:rPr lang="en-US" b="1" u="sng" dirty="0"/>
              <a:t>residential</a:t>
            </a:r>
            <a:r>
              <a:rPr lang="en-US" dirty="0"/>
              <a:t> valid sales.</a:t>
            </a:r>
          </a:p>
          <a:p>
            <a:pPr lvl="1"/>
            <a:endParaRPr lang="en-US" dirty="0"/>
          </a:p>
          <a:p>
            <a:pPr lvl="2"/>
            <a:r>
              <a:rPr lang="en-US" sz="2400" dirty="0"/>
              <a:t>Example #1: 20 H codes / 100 valid sales = 20% (no review needed)</a:t>
            </a:r>
          </a:p>
          <a:p>
            <a:pPr lvl="2"/>
            <a:endParaRPr lang="en-US" sz="2400" dirty="0"/>
          </a:p>
          <a:p>
            <a:pPr lvl="2"/>
            <a:r>
              <a:rPr lang="en-US" sz="2400" dirty="0"/>
              <a:t>Example #2: 32 H codes / 100 valid sales = 32% (Field Rep will review all H codes and verify that the improvements meet the requirements.)</a:t>
            </a:r>
          </a:p>
          <a:p>
            <a:pPr lvl="2"/>
            <a:endParaRPr lang="en-US" sz="2400" dirty="0"/>
          </a:p>
          <a:p>
            <a:pPr lvl="2"/>
            <a:r>
              <a:rPr lang="en-US" sz="2400" dirty="0"/>
              <a:t>Example #3: 45 H codes / 100 valid sales = 45% (The Branch Manager will review all H codes and verify that the improvements meet the requirements.)</a:t>
            </a:r>
          </a:p>
          <a:p>
            <a:pPr marL="0" indent="0">
              <a:buNone/>
            </a:pPr>
            <a:endParaRPr lang="en-US" dirty="0"/>
          </a:p>
        </p:txBody>
      </p:sp>
    </p:spTree>
    <p:extLst>
      <p:ext uri="{BB962C8B-B14F-4D97-AF65-F5344CB8AC3E}">
        <p14:creationId xmlns:p14="http://schemas.microsoft.com/office/powerpoint/2010/main" val="2919531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461F3-1583-0556-527F-023134107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3981C-68B3-E947-C86B-ED3259AFC73B}"/>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9EF94262-12C5-92C6-15FF-969B1C59DEB2}"/>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4F649DA-35CC-6D6C-6D7E-B864F64088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6A2D1F70-4883-AF65-6438-AC5AD7C6AD05}"/>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6C464F8-0CD1-6CA8-509E-3A54A5B044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2DFF7C2-00B9-9A0E-0B55-57B145D42A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55AD2F3-A67A-B300-449C-E67ABAE958A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5FC363B2-6CAD-5559-5430-5C47F7075AE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F0AF10F4-9B6A-86FC-CB75-EAD3520BCEC0}"/>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A384736F-220E-CF15-AC42-BF1E1CD3EDE3}"/>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After your Field Rep has reviewed your sales, they will check your H code to valid percentage.</a:t>
            </a:r>
          </a:p>
          <a:p>
            <a:pPr lvl="1"/>
            <a:endParaRPr lang="en-US" dirty="0"/>
          </a:p>
          <a:p>
            <a:pPr lvl="2"/>
            <a:r>
              <a:rPr lang="en-US" sz="2400" dirty="0"/>
              <a:t>If your percentage is less than the 20% threshold, then your Field Rep will see how many valid sales that you can move to an H code to get that percentage to 20%.  </a:t>
            </a:r>
          </a:p>
          <a:p>
            <a:pPr lvl="2"/>
            <a:endParaRPr lang="en-US" sz="2400" dirty="0"/>
          </a:p>
          <a:p>
            <a:pPr lvl="2"/>
            <a:r>
              <a:rPr lang="en-US" sz="2400" dirty="0"/>
              <a:t>If your percentage is above the 20% threshold, then your Field Rep will see how many H codes that you have to move to valid or to another code to get that percentage down to 20%.</a:t>
            </a:r>
          </a:p>
          <a:p>
            <a:pPr marL="0" indent="0">
              <a:buNone/>
            </a:pPr>
            <a:endParaRPr lang="en-US" dirty="0"/>
          </a:p>
        </p:txBody>
      </p:sp>
    </p:spTree>
    <p:extLst>
      <p:ext uri="{BB962C8B-B14F-4D97-AF65-F5344CB8AC3E}">
        <p14:creationId xmlns:p14="http://schemas.microsoft.com/office/powerpoint/2010/main" val="3422599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2A5E9-CD9C-AB75-2187-425F97781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E6E39-6DA1-E000-0582-8772CF03A5A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F8353A8E-2FDE-A9F0-4910-941DA88637C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89A30E8-FA2E-B6AB-1258-893D8B6EC8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637656F-424A-5B66-CF7D-37E0B2AB07CB}"/>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1DEF318B-4F5A-DE9D-05B4-50F2933C7E40}"/>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EC74144D-A193-D0D5-0185-5FA88E6A77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3CB5621-0812-31BE-107F-AB95F74A6C24}"/>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FDF6070-C462-9501-0FD5-410056263E7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05A97E24-870E-A237-824F-164317F6DD3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DE46301-122C-C995-783B-9DFB1EA7DF5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Documentation </a:t>
            </a:r>
            <a:r>
              <a:rPr lang="en-US" b="1" u="sng" dirty="0"/>
              <a:t>MUST</a:t>
            </a:r>
            <a:r>
              <a:rPr lang="en-US" dirty="0"/>
              <a:t> be provided if your H code to valid percentage is over the 20% threshold. </a:t>
            </a:r>
          </a:p>
          <a:p>
            <a:pPr lvl="1"/>
            <a:endParaRPr lang="en-US" dirty="0"/>
          </a:p>
          <a:p>
            <a:pPr lvl="1"/>
            <a:r>
              <a:rPr lang="en-US" dirty="0"/>
              <a:t>Additional guidelines for H codes:</a:t>
            </a:r>
          </a:p>
          <a:p>
            <a:pPr lvl="2"/>
            <a:r>
              <a:rPr lang="en-US" sz="2400" dirty="0"/>
              <a:t>Costs of improvements should exceed 25% of the sale price in order to be considered an H code.</a:t>
            </a:r>
          </a:p>
          <a:p>
            <a:pPr lvl="2"/>
            <a:endParaRPr lang="en-US" sz="2400" dirty="0"/>
          </a:p>
          <a:p>
            <a:pPr lvl="2"/>
            <a:r>
              <a:rPr lang="en-US" sz="2400" dirty="0"/>
              <a:t>Any property that has not had its assessment updated in the last 5 years will not be counted as an H code.</a:t>
            </a:r>
          </a:p>
          <a:p>
            <a:pPr marL="0" indent="0">
              <a:buNone/>
            </a:pPr>
            <a:endParaRPr lang="en-US" dirty="0"/>
          </a:p>
        </p:txBody>
      </p:sp>
    </p:spTree>
    <p:extLst>
      <p:ext uri="{BB962C8B-B14F-4D97-AF65-F5344CB8AC3E}">
        <p14:creationId xmlns:p14="http://schemas.microsoft.com/office/powerpoint/2010/main" val="1812886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p:cNvGrpSpPr>
            <a:grpSpLocks noChangeAspect="1"/>
          </p:cNvGrpSpPr>
          <p:nvPr/>
        </p:nvGrpSpPr>
        <p:grpSpPr>
          <a:xfrm>
            <a:off x="9812132" y="6220610"/>
            <a:ext cx="2084948" cy="457200"/>
            <a:chOff x="4766776" y="6262420"/>
            <a:chExt cx="2414265" cy="527049"/>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p:cNvGrpSpPr/>
            <p:nvPr/>
          </p:nvGrpSpPr>
          <p:grpSpPr>
            <a:xfrm>
              <a:off x="6694938" y="6295182"/>
              <a:ext cx="486103" cy="480540"/>
              <a:chOff x="5869964" y="6290830"/>
              <a:chExt cx="506776" cy="500976"/>
            </a:xfrm>
          </p:grpSpPr>
          <p:sp>
            <p:nvSpPr>
              <p:cNvPr id="14" name="Oval 13"/>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8D48B6B8-C980-411B-80DF-5EF77DE9B91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6B9D4911-F34E-067B-8295-8B0FD8CC8C7F}"/>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needs to be completed prior to submitting the Sales Ratio?</a:t>
            </a:r>
          </a:p>
          <a:p>
            <a:pPr marL="0" indent="0" algn="ctr">
              <a:buNone/>
            </a:pPr>
            <a:endParaRPr lang="en-US" dirty="0"/>
          </a:p>
          <a:p>
            <a:pPr lvl="1"/>
            <a:r>
              <a:rPr lang="en-US" dirty="0"/>
              <a:t>All deed transfers with a sale date from the previous year needs to be completed. </a:t>
            </a:r>
          </a:p>
          <a:p>
            <a:pPr lvl="1"/>
            <a:endParaRPr lang="en-US" dirty="0"/>
          </a:p>
          <a:p>
            <a:pPr lvl="1"/>
            <a:r>
              <a:rPr lang="en-US" dirty="0"/>
              <a:t>This includes all partial sales. </a:t>
            </a:r>
          </a:p>
          <a:p>
            <a:endParaRPr lang="en-US" dirty="0"/>
          </a:p>
        </p:txBody>
      </p:sp>
    </p:spTree>
    <p:extLst>
      <p:ext uri="{BB962C8B-B14F-4D97-AF65-F5344CB8AC3E}">
        <p14:creationId xmlns:p14="http://schemas.microsoft.com/office/powerpoint/2010/main" val="2108160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00F91-B407-6EDA-B7A9-222C352975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47F50-8FA9-579D-DD59-55DAC1F7393B}"/>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3E57E9F4-4E20-C423-7B11-8882865BC0DE}"/>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A45878E-7D8B-34EA-46BA-34DBEC3256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7CBEE45-1B83-3E0B-ED62-6180A1FCD869}"/>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77BE4920-C710-E0E3-AA32-9D332E3DC10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0C7D319C-B63F-CED5-755C-CB4E38782E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F50845C5-A517-F6BF-98DB-96DDCACF54E9}"/>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99F42250-5FAC-40AC-CEFE-E8857C77D6B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EAC60F0D-3128-A85A-31B3-780ADBF4304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B9E6AD52-BD17-ADB5-1152-BF3EE9FB77A9}"/>
              </a:ext>
            </a:extLst>
          </p:cNvPr>
          <p:cNvSpPr>
            <a:spLocks noGrp="1"/>
          </p:cNvSpPr>
          <p:nvPr>
            <p:ph idx="1"/>
          </p:nvPr>
        </p:nvSpPr>
        <p:spPr>
          <a:xfrm>
            <a:off x="125835" y="1208015"/>
            <a:ext cx="11945923" cy="5570290"/>
          </a:xfrm>
        </p:spPr>
        <p:txBody>
          <a:bodyPr>
            <a:normAutofit/>
          </a:bodyPr>
          <a:lstStyle/>
          <a:p>
            <a:r>
              <a:rPr lang="en-US" sz="2400" dirty="0"/>
              <a:t>Once the finalized ratio is sent to the PVA the ratios are entered into our in-house spreadsheet. </a:t>
            </a:r>
          </a:p>
          <a:p>
            <a:endParaRPr lang="en-US" sz="2400" dirty="0"/>
          </a:p>
          <a:p>
            <a:r>
              <a:rPr lang="en-US" sz="2400" dirty="0"/>
              <a:t>After certification, all ratios are adjusted appropriately for the assessment credit in each property class. </a:t>
            </a:r>
          </a:p>
          <a:p>
            <a:pPr lvl="1"/>
            <a:r>
              <a:rPr lang="en-US" dirty="0"/>
              <a:t>When we run the level of assessment, we also calculate the amount of assessment increase from the previous year.</a:t>
            </a:r>
          </a:p>
          <a:p>
            <a:pPr lvl="1"/>
            <a:r>
              <a:rPr lang="en-US" dirty="0"/>
              <a:t>For example: If your residential assessment increase is 2.5% then your residential ratio will be adjusted by 2.5%.</a:t>
            </a:r>
          </a:p>
          <a:p>
            <a:pPr lvl="2"/>
            <a:r>
              <a:rPr lang="en-US" sz="2400" dirty="0"/>
              <a:t>Residential Ratio – 87%</a:t>
            </a:r>
          </a:p>
          <a:p>
            <a:pPr lvl="2"/>
            <a:r>
              <a:rPr lang="en-US" sz="2400" dirty="0"/>
              <a:t>Residential Assessment Increase – 2.5%</a:t>
            </a:r>
          </a:p>
          <a:p>
            <a:pPr lvl="3"/>
            <a:r>
              <a:rPr lang="en-US" sz="2400" dirty="0"/>
              <a:t>87% x 1.025 = 89.175 rounded 89.2%</a:t>
            </a:r>
          </a:p>
          <a:p>
            <a:pPr lvl="1"/>
            <a:r>
              <a:rPr lang="en-US" dirty="0"/>
              <a:t>You will receive a final letter with this updated final ratio.</a:t>
            </a:r>
          </a:p>
        </p:txBody>
      </p:sp>
    </p:spTree>
    <p:extLst>
      <p:ext uri="{BB962C8B-B14F-4D97-AF65-F5344CB8AC3E}">
        <p14:creationId xmlns:p14="http://schemas.microsoft.com/office/powerpoint/2010/main" val="554136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5481E-07EE-42AE-A70C-90BB897B62B1}"/>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C87B72AA-1324-0DAD-E6E9-A5AED0546BC6}"/>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BC3C7809-A9C2-625F-2100-A0F8C1F305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5A974014-BA75-C976-136B-F0697C94D779}"/>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745532C-1166-B8A5-5492-DB3ED1B4F16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632D088D-5D77-DCD8-8F22-9BF9EED705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C076E97-C739-23A4-79D9-C8B5C1CBFBF9}"/>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2B03CE7-11AB-12F5-D34E-E49CFCD1693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118F060-DA58-7EA6-4E86-93844B9B528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pic>
        <p:nvPicPr>
          <p:cNvPr id="6" name="Content Placeholder 5" descr="Table">
            <a:extLst>
              <a:ext uri="{FF2B5EF4-FFF2-40B4-BE49-F238E27FC236}">
                <a16:creationId xmlns:a16="http://schemas.microsoft.com/office/drawing/2014/main" id="{51EA6A9E-10E4-022B-9A56-75B740DF53B9}"/>
              </a:ext>
            </a:extLst>
          </p:cNvPr>
          <p:cNvPicPr>
            <a:picLocks noGrp="1" noChangeAspect="1"/>
          </p:cNvPicPr>
          <p:nvPr>
            <p:ph idx="1"/>
          </p:nvPr>
        </p:nvPicPr>
        <p:blipFill>
          <a:blip r:embed="rId5" cstate="print">
            <a:extLst>
              <a:ext uri="{28A0092B-C50C-407E-A947-70E740481C1C}">
                <a14:useLocalDpi xmlns:a14="http://schemas.microsoft.com/office/drawing/2010/main" val="0"/>
              </a:ext>
            </a:extLst>
          </a:blip>
          <a:srcRect t="1262" b="11757"/>
          <a:stretch>
            <a:fillRect/>
          </a:stretch>
        </p:blipFill>
        <p:spPr>
          <a:xfrm>
            <a:off x="1541337" y="1044137"/>
            <a:ext cx="5082272" cy="5723403"/>
          </a:xfrm>
        </p:spPr>
      </p:pic>
      <p:sp>
        <p:nvSpPr>
          <p:cNvPr id="17" name="TextBox 16">
            <a:extLst>
              <a:ext uri="{FF2B5EF4-FFF2-40B4-BE49-F238E27FC236}">
                <a16:creationId xmlns:a16="http://schemas.microsoft.com/office/drawing/2014/main" id="{3199FB1E-CE62-CCC8-789B-DBEC11AEC143}"/>
              </a:ext>
            </a:extLst>
          </p:cNvPr>
          <p:cNvSpPr txBox="1"/>
          <p:nvPr/>
        </p:nvSpPr>
        <p:spPr>
          <a:xfrm>
            <a:off x="6437589" y="2389556"/>
            <a:ext cx="5597392" cy="2251065"/>
          </a:xfrm>
          <a:prstGeom prst="rect">
            <a:avLst/>
          </a:prstGeom>
          <a:noFill/>
        </p:spPr>
        <p:txBody>
          <a:bodyPr wrap="square">
            <a:spAutoFit/>
          </a:bodyPr>
          <a:lstStyle/>
          <a:p>
            <a:pPr lvl="1">
              <a:lnSpc>
                <a:spcPct val="150000"/>
              </a:lnSpc>
            </a:pPr>
            <a:r>
              <a:rPr lang="en-US" sz="2400" b="1" u="sng" dirty="0"/>
              <a:t>Example: </a:t>
            </a:r>
          </a:p>
          <a:p>
            <a:pPr lvl="1">
              <a:lnSpc>
                <a:spcPct val="150000"/>
              </a:lnSpc>
            </a:pPr>
            <a:r>
              <a:rPr lang="en-US" sz="2400" dirty="0"/>
              <a:t>Residential assessment increase = 3.7% </a:t>
            </a:r>
            <a:br>
              <a:rPr lang="en-US" sz="2400" dirty="0"/>
            </a:br>
            <a:r>
              <a:rPr lang="en-US" sz="2400" dirty="0"/>
              <a:t>2026 Residential Ratio = 87%</a:t>
            </a:r>
            <a:br>
              <a:rPr lang="en-US" sz="2400" dirty="0"/>
            </a:br>
            <a:r>
              <a:rPr lang="en-US" sz="2400" dirty="0"/>
              <a:t>	87% x 1.037 = 90.2%</a:t>
            </a:r>
          </a:p>
        </p:txBody>
      </p:sp>
    </p:spTree>
    <p:extLst>
      <p:ext uri="{BB962C8B-B14F-4D97-AF65-F5344CB8AC3E}">
        <p14:creationId xmlns:p14="http://schemas.microsoft.com/office/powerpoint/2010/main" val="39244729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169" y="471138"/>
            <a:ext cx="9540260" cy="804135"/>
          </a:xfrm>
        </p:spPr>
        <p:txBody>
          <a:bodyPr>
            <a:normAutofit fontScale="90000"/>
          </a:bodyPr>
          <a:lstStyle/>
          <a:p>
            <a:pPr algn="ctr"/>
            <a:r>
              <a:rPr lang="en-US" dirty="0">
                <a:latin typeface="Franklin Gothic Medium" panose="020B0603020102020204" pitchFamily="34" charset="0"/>
              </a:rPr>
              <a:t>Sales Codes and the Sales Ratio Process</a:t>
            </a: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t="1035" b="1012"/>
          <a:stretch/>
        </p:blipFill>
        <p:spPr>
          <a:xfrm>
            <a:off x="-22034" y="-1"/>
            <a:ext cx="1781068" cy="6880035"/>
          </a:xfrm>
          <a:prstGeom prst="rect">
            <a:avLst/>
          </a:prstGeom>
        </p:spPr>
      </p:pic>
      <p:sp>
        <p:nvSpPr>
          <p:cNvPr id="7" name="Rectangle 6"/>
          <p:cNvSpPr/>
          <p:nvPr/>
        </p:nvSpPr>
        <p:spPr>
          <a:xfrm>
            <a:off x="2269299" y="1330486"/>
            <a:ext cx="9144000" cy="45720"/>
          </a:xfrm>
          <a:prstGeom prst="rect">
            <a:avLst/>
          </a:prstGeom>
          <a:solidFill>
            <a:srgbClr val="0E26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882251" y="3424380"/>
            <a:ext cx="9540260" cy="1703030"/>
          </a:xfrm>
          <a:prstGeom prst="rect">
            <a:avLst/>
          </a:prstGeom>
          <a:solidFill>
            <a:srgbClr val="DBE6FD">
              <a:alpha val="45882"/>
            </a:srgbClr>
          </a:solidFill>
        </p:spPr>
        <p:txBody>
          <a:bodyPr wrap="square" rtlCol="0">
            <a:spAutoFit/>
          </a:bodyPr>
          <a:lstStyle/>
          <a:p>
            <a:pPr>
              <a:spcAft>
                <a:spcPts val="800"/>
              </a:spcAft>
            </a:pPr>
            <a:r>
              <a:rPr lang="en-US" sz="1400" dirty="0">
                <a:latin typeface="Franklin Gothic Book" panose="020B0503020102020204" pitchFamily="34" charset="0"/>
              </a:rPr>
              <a:t>The information in this presentation is for educational and informational purposes only and does not constitute legal advice. Information is presented as an overall review that is subject to law changes and may not apply to all states. For accurate information on issues related to State Real Property Tax Rate, please reference KRS 132.020.</a:t>
            </a:r>
          </a:p>
          <a:p>
            <a:r>
              <a:rPr lang="en-US" sz="1400" dirty="0">
                <a:latin typeface="Franklin Gothic Book" panose="020B0503020102020204" pitchFamily="34" charset="0"/>
              </a:rPr>
              <a:t>Information in this presentation is believed to be accurate as of the date of publication. However, any statement in error that may occur during presentations made by the Department of Revenue as part of its tax education program shall not expressly or impliedly supersede the Department of Revenue’s official interpretation of the tax law or its policies utilized in administering state revenue and tax laws.</a:t>
            </a:r>
          </a:p>
        </p:txBody>
      </p:sp>
      <p:sp>
        <p:nvSpPr>
          <p:cNvPr id="19" name="TextBox 18"/>
          <p:cNvSpPr txBox="1"/>
          <p:nvPr/>
        </p:nvSpPr>
        <p:spPr>
          <a:xfrm>
            <a:off x="2071169" y="6368333"/>
            <a:ext cx="9540260" cy="369332"/>
          </a:xfrm>
          <a:prstGeom prst="rect">
            <a:avLst/>
          </a:prstGeom>
          <a:noFill/>
        </p:spPr>
        <p:txBody>
          <a:bodyPr wrap="square" rtlCol="0">
            <a:spAutoFit/>
          </a:bodyPr>
          <a:lstStyle/>
          <a:p>
            <a:pPr algn="ctr"/>
            <a:r>
              <a:rPr lang="en-US" dirty="0">
                <a:solidFill>
                  <a:srgbClr val="222E68"/>
                </a:solidFill>
                <a:latin typeface="Franklin Gothic Demi" panose="020B0703020102020204" pitchFamily="34" charset="0"/>
              </a:rPr>
              <a:t>Kentucky Department of Revenue </a:t>
            </a:r>
            <a:r>
              <a:rPr lang="en-US" dirty="0">
                <a:solidFill>
                  <a:srgbClr val="222E68"/>
                </a:solidFill>
                <a:latin typeface="Franklin Gothic Demi" panose="020B0703020102020204" pitchFamily="34" charset="0"/>
                <a:sym typeface="Wingdings" panose="05000000000000000000" pitchFamily="2" charset="2"/>
              </a:rPr>
              <a:t> 501 High Street  Frankfort, KY 40601  (502) 564-8338</a:t>
            </a:r>
            <a:endParaRPr lang="en-US" dirty="0">
              <a:solidFill>
                <a:srgbClr val="222E68"/>
              </a:solidFill>
              <a:latin typeface="Franklin Gothic Demi" panose="020B0703020102020204" pitchFamily="34" charset="0"/>
            </a:endParaRPr>
          </a:p>
        </p:txBody>
      </p:sp>
      <p:grpSp>
        <p:nvGrpSpPr>
          <p:cNvPr id="21" name="Group 20"/>
          <p:cNvGrpSpPr>
            <a:grpSpLocks noChangeAspect="1"/>
          </p:cNvGrpSpPr>
          <p:nvPr/>
        </p:nvGrpSpPr>
        <p:grpSpPr>
          <a:xfrm>
            <a:off x="4756353" y="5222266"/>
            <a:ext cx="4169892" cy="914400"/>
            <a:chOff x="4766776" y="6262420"/>
            <a:chExt cx="2414265" cy="527049"/>
          </a:xfrm>
        </p:grpSpPr>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23" name="Group 22"/>
            <p:cNvGrpSpPr/>
            <p:nvPr/>
          </p:nvGrpSpPr>
          <p:grpSpPr>
            <a:xfrm>
              <a:off x="6694938" y="6295182"/>
              <a:ext cx="486103" cy="480540"/>
              <a:chOff x="5869964" y="6290830"/>
              <a:chExt cx="506776" cy="500976"/>
            </a:xfrm>
          </p:grpSpPr>
          <p:sp>
            <p:nvSpPr>
              <p:cNvPr id="25" name="Oval 24"/>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24" name="Straight Connector 23"/>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15" name="Content Placeholder 9"/>
          <p:cNvSpPr txBox="1">
            <a:spLocks/>
          </p:cNvSpPr>
          <p:nvPr/>
        </p:nvSpPr>
        <p:spPr>
          <a:xfrm>
            <a:off x="3929922" y="1399951"/>
            <a:ext cx="2479058" cy="13343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spcAft>
                <a:spcPts val="400"/>
              </a:spcAft>
              <a:buFont typeface="Arial" panose="020B0604020202020204" pitchFamily="34" charset="0"/>
              <a:buNone/>
            </a:pPr>
            <a:endParaRPr lang="en-US" sz="1500" dirty="0">
              <a:solidFill>
                <a:srgbClr val="222E68"/>
              </a:solidFill>
              <a:latin typeface="Franklin Gothic Medium" panose="020B0603020102020204" pitchFamily="34" charset="0"/>
            </a:endParaRPr>
          </a:p>
        </p:txBody>
      </p:sp>
      <p:sp>
        <p:nvSpPr>
          <p:cNvPr id="16" name="Content Placeholder 9"/>
          <p:cNvSpPr txBox="1">
            <a:spLocks/>
          </p:cNvSpPr>
          <p:nvPr/>
        </p:nvSpPr>
        <p:spPr>
          <a:xfrm>
            <a:off x="8926245" y="1446727"/>
            <a:ext cx="2952775" cy="13343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400"/>
              </a:spcAft>
              <a:buFont typeface="Arial" panose="020B0604020202020204" pitchFamily="34" charset="0"/>
              <a:buNone/>
            </a:pPr>
            <a:r>
              <a:rPr lang="en-US" sz="1500" dirty="0">
                <a:solidFill>
                  <a:srgbClr val="222E68"/>
                </a:solidFill>
                <a:latin typeface="Franklin Gothic Medium" panose="020B0603020102020204" pitchFamily="34" charset="0"/>
              </a:rPr>
              <a:t>           </a:t>
            </a:r>
          </a:p>
        </p:txBody>
      </p:sp>
      <p:sp>
        <p:nvSpPr>
          <p:cNvPr id="5" name="TextBox 4">
            <a:extLst>
              <a:ext uri="{FF2B5EF4-FFF2-40B4-BE49-F238E27FC236}">
                <a16:creationId xmlns:a16="http://schemas.microsoft.com/office/drawing/2014/main" id="{9AD70393-40DB-AACA-4D54-2D59DE0CBD4A}"/>
              </a:ext>
            </a:extLst>
          </p:cNvPr>
          <p:cNvSpPr txBox="1"/>
          <p:nvPr/>
        </p:nvSpPr>
        <p:spPr>
          <a:xfrm>
            <a:off x="6604000" y="1401552"/>
            <a:ext cx="2620096" cy="323165"/>
          </a:xfrm>
          <a:prstGeom prst="rect">
            <a:avLst/>
          </a:prstGeom>
          <a:noFill/>
        </p:spPr>
        <p:txBody>
          <a:bodyPr wrap="square" rtlCol="0">
            <a:spAutoFit/>
          </a:bodyPr>
          <a:lstStyle/>
          <a:p>
            <a:pPr algn="ctr"/>
            <a:r>
              <a:rPr lang="en-US" sz="1500" b="1" dirty="0">
                <a:solidFill>
                  <a:srgbClr val="222E68"/>
                </a:solidFill>
                <a:latin typeface="Franklin Gothic Medium" panose="020B0603020102020204" pitchFamily="34" charset="0"/>
              </a:rPr>
              <a:t>       </a:t>
            </a:r>
          </a:p>
        </p:txBody>
      </p:sp>
      <p:sp>
        <p:nvSpPr>
          <p:cNvPr id="4" name="TextBox 3">
            <a:extLst>
              <a:ext uri="{FF2B5EF4-FFF2-40B4-BE49-F238E27FC236}">
                <a16:creationId xmlns:a16="http://schemas.microsoft.com/office/drawing/2014/main" id="{4DF68C82-5BBD-BA49-7F5C-5436A0381EB5}"/>
              </a:ext>
            </a:extLst>
          </p:cNvPr>
          <p:cNvSpPr txBox="1"/>
          <p:nvPr/>
        </p:nvSpPr>
        <p:spPr>
          <a:xfrm>
            <a:off x="7013338" y="1431419"/>
            <a:ext cx="2743925" cy="1461939"/>
          </a:xfrm>
          <a:prstGeom prst="rect">
            <a:avLst/>
          </a:prstGeom>
          <a:noFill/>
        </p:spPr>
        <p:txBody>
          <a:bodyPr wrap="square" rtlCol="0">
            <a:spAutoFit/>
          </a:bodyPr>
          <a:lstStyle/>
          <a:p>
            <a:pPr algn="ctr"/>
            <a:r>
              <a:rPr lang="en-US" sz="1500" b="1" dirty="0">
                <a:solidFill>
                  <a:srgbClr val="222E68"/>
                </a:solidFill>
                <a:latin typeface="Franklin Gothic Medium" panose="020B0603020102020204" pitchFamily="34" charset="0"/>
              </a:rPr>
              <a:t>Melissa Klink, Director</a:t>
            </a:r>
          </a:p>
          <a:p>
            <a:pPr algn="ctr"/>
            <a:r>
              <a:rPr lang="en-US" sz="1500" b="1" dirty="0">
                <a:solidFill>
                  <a:srgbClr val="222E68"/>
                </a:solidFill>
                <a:latin typeface="Franklin Gothic Medium" panose="020B0603020102020204" pitchFamily="34" charset="0"/>
              </a:rPr>
              <a:t>Division of Local Support</a:t>
            </a:r>
          </a:p>
          <a:p>
            <a:pPr algn="ctr"/>
            <a:r>
              <a:rPr lang="en-US" sz="1500" b="1" dirty="0">
                <a:solidFill>
                  <a:srgbClr val="222E68"/>
                </a:solidFill>
                <a:latin typeface="Franklin Gothic Medium" panose="020B0603020102020204" pitchFamily="34" charset="0"/>
              </a:rPr>
              <a:t>KY Department of Revenue</a:t>
            </a:r>
          </a:p>
          <a:p>
            <a:pPr algn="ctr"/>
            <a:r>
              <a:rPr lang="en-US" sz="1500" b="1" dirty="0">
                <a:solidFill>
                  <a:srgbClr val="222E68"/>
                </a:solidFill>
                <a:latin typeface="Franklin Gothic Medium" panose="020B0603020102020204" pitchFamily="34" charset="0"/>
              </a:rPr>
              <a:t>502-564-7191</a:t>
            </a:r>
          </a:p>
          <a:p>
            <a:pPr algn="ctr"/>
            <a:r>
              <a:rPr lang="en-US" sz="1500" b="1" dirty="0">
                <a:solidFill>
                  <a:srgbClr val="222E68"/>
                </a:solidFill>
                <a:latin typeface="Franklin Gothic Medium" panose="020B0603020102020204" pitchFamily="34" charset="0"/>
                <a:hlinkClick r:id="rId6"/>
              </a:rPr>
              <a:t>Melissa.Klink@ky.gov</a:t>
            </a:r>
            <a:endParaRPr lang="en-US" sz="1500" b="1" dirty="0">
              <a:solidFill>
                <a:srgbClr val="222E68"/>
              </a:solidFill>
              <a:latin typeface="Franklin Gothic Medium" panose="020B0603020102020204" pitchFamily="34" charset="0"/>
            </a:endParaRPr>
          </a:p>
          <a:p>
            <a:endParaRPr lang="en-US" sz="1400" dirty="0"/>
          </a:p>
        </p:txBody>
      </p:sp>
      <p:sp>
        <p:nvSpPr>
          <p:cNvPr id="17" name="TextBox 16">
            <a:extLst>
              <a:ext uri="{FF2B5EF4-FFF2-40B4-BE49-F238E27FC236}">
                <a16:creationId xmlns:a16="http://schemas.microsoft.com/office/drawing/2014/main" id="{73A35E2F-6395-1780-A882-AE6BAC2968AA}"/>
              </a:ext>
            </a:extLst>
          </p:cNvPr>
          <p:cNvSpPr txBox="1"/>
          <p:nvPr/>
        </p:nvSpPr>
        <p:spPr>
          <a:xfrm>
            <a:off x="2844687" y="1449702"/>
            <a:ext cx="3155313" cy="147732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Ben Williams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Property Assessment Coordinator IV</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KY Department of Revenue</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rPr>
              <a:t>606-425-6634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hlinkClick r:id="rId7"/>
              </a:rPr>
              <a:t>B</a:t>
            </a:r>
            <a:r>
              <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hlinkClick r:id="rId7"/>
              </a:rPr>
              <a:t>en.Williams@ky.gov</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p:txBody>
      </p:sp>
    </p:spTree>
    <p:extLst>
      <p:ext uri="{BB962C8B-B14F-4D97-AF65-F5344CB8AC3E}">
        <p14:creationId xmlns:p14="http://schemas.microsoft.com/office/powerpoint/2010/main" val="359691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095A2-EAFA-1991-C534-53BB3922D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7BB4A2-FDB3-A45F-F74D-DA3B0DEEA1DD}"/>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1058A400-1B72-9278-D87C-ADEDC81C80CE}"/>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6862FEF-935D-6669-E807-55249524EA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275CB93-0FC1-FB25-B1C8-2F489F60A34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0FA737E-375C-748D-A4AB-59D62BFE3F9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7AA93F63-975A-07E9-9419-8770BEDAD2A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C2D98B0D-7D76-E8E9-ED95-3A7FBC2F057D}"/>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3DC82E6E-5968-1CD0-481F-5DB5F4040B4F}"/>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3752A17-DB68-80FD-C82F-9B95DB54281D}"/>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01C7F9E-EAB1-1E28-449A-2CE97DC8077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When should the Sales Ratio be submitted?</a:t>
            </a:r>
          </a:p>
          <a:p>
            <a:pPr marL="0" indent="0" algn="ctr">
              <a:buNone/>
            </a:pPr>
            <a:endParaRPr lang="en-US" sz="3200" b="1" dirty="0"/>
          </a:p>
          <a:p>
            <a:pPr lvl="1"/>
            <a:r>
              <a:rPr lang="en-US" dirty="0"/>
              <a:t>The ideal time to submit your county’s Sales Ratio is in February, March or early April.</a:t>
            </a:r>
          </a:p>
          <a:p>
            <a:pPr lvl="2"/>
            <a:r>
              <a:rPr lang="en-US" sz="2400" dirty="0"/>
              <a:t>The field staff start Sheriff Settlements in the month of May. </a:t>
            </a:r>
          </a:p>
          <a:p>
            <a:pPr lvl="2"/>
            <a:r>
              <a:rPr lang="en-US" sz="2400" dirty="0"/>
              <a:t>Sales Ratios submitted after May 1</a:t>
            </a:r>
            <a:r>
              <a:rPr lang="en-US" sz="2400" baseline="30000" dirty="0"/>
              <a:t>st</a:t>
            </a:r>
            <a:r>
              <a:rPr lang="en-US" sz="2400" dirty="0"/>
              <a:t> may have to wait till the Sheriff’s Settlements have been completed.</a:t>
            </a:r>
          </a:p>
          <a:p>
            <a:pPr lvl="2"/>
            <a:endParaRPr lang="en-US" sz="2400" dirty="0"/>
          </a:p>
          <a:p>
            <a:pPr lvl="1"/>
            <a:r>
              <a:rPr lang="en-US" dirty="0"/>
              <a:t>When you see the first deed with a February sale date for the current year, that is a good indication that it is time to send in your sales for the previous year.</a:t>
            </a:r>
          </a:p>
          <a:p>
            <a:endParaRPr lang="en-US" dirty="0"/>
          </a:p>
        </p:txBody>
      </p:sp>
    </p:spTree>
    <p:extLst>
      <p:ext uri="{BB962C8B-B14F-4D97-AF65-F5344CB8AC3E}">
        <p14:creationId xmlns:p14="http://schemas.microsoft.com/office/powerpoint/2010/main" val="200936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AF17A-EDEA-7D0D-4D1A-3596B4B56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16DB6-6811-9912-70C5-6E3C6BEFD4BC}"/>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D0E6A507-BC42-92B2-8EE0-C532FEC0FBD9}"/>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5233440B-BF4C-A817-A604-A6F446FEC2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361ECC85-9E77-159D-2420-A083C1FC0FBF}"/>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C45EA06-3EA6-B790-2017-23DC1962C082}"/>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E6D67DA8-E46F-A3D7-7285-38B6AD0BE6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C7F825C-6103-B87C-7F87-0D7F8FD200F3}"/>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87F5D62-49B5-AA8C-DE35-4937A1E7669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B1810C46-D4BF-8B01-8D07-56ABC0A2006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E1DE1351-8418-3228-42FB-7C7D0AB22653}"/>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included in the Sales Ratio Study?</a:t>
            </a:r>
          </a:p>
          <a:p>
            <a:pPr marL="0" indent="0" algn="ctr">
              <a:buNone/>
            </a:pPr>
            <a:endParaRPr lang="en-US" sz="3200" b="1" dirty="0"/>
          </a:p>
          <a:p>
            <a:pPr lvl="1"/>
            <a:r>
              <a:rPr lang="en-US" dirty="0"/>
              <a:t>All sales from July 1</a:t>
            </a:r>
            <a:r>
              <a:rPr lang="en-US" baseline="30000" dirty="0"/>
              <a:t>st</a:t>
            </a:r>
            <a:r>
              <a:rPr lang="en-US" dirty="0"/>
              <a:t> – </a:t>
            </a:r>
            <a:r>
              <a:rPr lang="en-US"/>
              <a:t>December 31</a:t>
            </a:r>
            <a:r>
              <a:rPr lang="en-US" baseline="30000"/>
              <a:t>st</a:t>
            </a:r>
            <a:r>
              <a:rPr lang="en-US"/>
              <a:t>.</a:t>
            </a:r>
            <a:endParaRPr lang="en-US" dirty="0"/>
          </a:p>
          <a:p>
            <a:pPr lvl="1"/>
            <a:endParaRPr lang="en-US" dirty="0"/>
          </a:p>
          <a:p>
            <a:pPr lvl="1"/>
            <a:r>
              <a:rPr lang="en-US" dirty="0"/>
              <a:t>All sales for all classes of property.</a:t>
            </a:r>
          </a:p>
          <a:p>
            <a:pPr lvl="2"/>
            <a:r>
              <a:rPr lang="en-US" sz="2400" dirty="0"/>
              <a:t>Residential, Farm, Commercial &amp; Exempt properties</a:t>
            </a:r>
          </a:p>
          <a:p>
            <a:pPr lvl="2"/>
            <a:endParaRPr lang="en-US" sz="2400" dirty="0"/>
          </a:p>
          <a:p>
            <a:pPr lvl="1"/>
            <a:r>
              <a:rPr lang="en-US" dirty="0"/>
              <a:t>All sales no matter how they are coded.</a:t>
            </a:r>
          </a:p>
          <a:p>
            <a:pPr lvl="2"/>
            <a:r>
              <a:rPr lang="en-US" sz="2400" dirty="0"/>
              <a:t>Valid &amp; non-valid sales codes</a:t>
            </a:r>
          </a:p>
          <a:p>
            <a:pPr lvl="2"/>
            <a:endParaRPr lang="en-US" sz="2800" dirty="0"/>
          </a:p>
          <a:p>
            <a:endParaRPr lang="en-US" dirty="0"/>
          </a:p>
        </p:txBody>
      </p:sp>
    </p:spTree>
    <p:extLst>
      <p:ext uri="{BB962C8B-B14F-4D97-AF65-F5344CB8AC3E}">
        <p14:creationId xmlns:p14="http://schemas.microsoft.com/office/powerpoint/2010/main" val="518678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B349B-AA4E-D071-4897-78D51A228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CF6891-241A-F699-30D5-D9D483A2D39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1E6C04A-B331-6AA7-7059-A26B5402F10B}"/>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F34C094-AA75-5E55-C897-5AE69870D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B8E194B2-20C0-B1A6-80EE-F9B3CE60471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CDE35FF-F9C1-93F0-6FAE-3CF05DC016F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6BA95E8-D70C-75DB-5CB7-03F53248D91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EA5DDE12-5EF5-E12C-9CEF-C8F567C33E4F}"/>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FE19838-7482-93AA-EF7C-4AE90B85B38A}"/>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F1CCD25-1C2E-79F5-2D75-CED6777CF37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E37D91B7-CE14-32B4-5F11-682F2483C3EF}"/>
              </a:ext>
            </a:extLst>
          </p:cNvPr>
          <p:cNvSpPr>
            <a:spLocks noGrp="1"/>
          </p:cNvSpPr>
          <p:nvPr>
            <p:ph idx="1"/>
          </p:nvPr>
        </p:nvSpPr>
        <p:spPr>
          <a:xfrm>
            <a:off x="125835" y="1208015"/>
            <a:ext cx="11945923" cy="5570290"/>
          </a:xfrm>
        </p:spPr>
        <p:txBody>
          <a:bodyPr>
            <a:normAutofit/>
          </a:bodyPr>
          <a:lstStyle/>
          <a:p>
            <a:pPr marL="0" indent="0" algn="ctr">
              <a:buNone/>
            </a:pPr>
            <a:r>
              <a:rPr lang="en-US" sz="3000" b="1" u="sng" dirty="0"/>
              <a:t>Who do you submit the Sales Ratio to at the Office of Property Valuation?</a:t>
            </a:r>
          </a:p>
          <a:p>
            <a:pPr marL="0" indent="0" algn="ctr">
              <a:buNone/>
            </a:pPr>
            <a:endParaRPr lang="en-US" sz="3000" b="1" u="sng" dirty="0"/>
          </a:p>
          <a:p>
            <a:pPr lvl="1"/>
            <a:r>
              <a:rPr lang="en-US" dirty="0"/>
              <a:t>Send them to Christopher Wales</a:t>
            </a:r>
          </a:p>
          <a:p>
            <a:pPr lvl="2"/>
            <a:r>
              <a:rPr lang="en-US" sz="2400" u="sng" dirty="0">
                <a:hlinkClick r:id="rId5"/>
              </a:rPr>
              <a:t>Christopher.Wales@ky.gov</a:t>
            </a:r>
            <a:endParaRPr lang="en-US" sz="2400" dirty="0"/>
          </a:p>
          <a:p>
            <a:pPr marL="0" indent="0">
              <a:buNone/>
            </a:pPr>
            <a:endParaRPr lang="en-US" sz="2400" dirty="0"/>
          </a:p>
          <a:p>
            <a:pPr lvl="1"/>
            <a:r>
              <a:rPr lang="en-US" dirty="0"/>
              <a:t>Sales need to be submitted in an excel format.</a:t>
            </a:r>
          </a:p>
          <a:p>
            <a:endParaRPr lang="en-US" dirty="0"/>
          </a:p>
          <a:p>
            <a:pPr lvl="2"/>
            <a:endParaRPr lang="en-US" sz="2800" u="sng" dirty="0"/>
          </a:p>
          <a:p>
            <a:pPr lvl="2"/>
            <a:endParaRPr lang="en-US" sz="2800" u="sng" dirty="0"/>
          </a:p>
          <a:p>
            <a:pPr lvl="2"/>
            <a:endParaRPr lang="en-US" sz="2800" u="sng" dirty="0"/>
          </a:p>
          <a:p>
            <a:pPr marL="914400" lvl="2" indent="0">
              <a:buNone/>
            </a:pPr>
            <a:endParaRPr lang="en-US" sz="2800" dirty="0"/>
          </a:p>
          <a:p>
            <a:endParaRPr lang="en-US" dirty="0"/>
          </a:p>
        </p:txBody>
      </p:sp>
    </p:spTree>
    <p:extLst>
      <p:ext uri="{BB962C8B-B14F-4D97-AF65-F5344CB8AC3E}">
        <p14:creationId xmlns:p14="http://schemas.microsoft.com/office/powerpoint/2010/main" val="321737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E6237-E16D-693B-B27F-CE743EFAD7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7506DE-A41F-D66E-EF3A-85B352F5445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DDAD8FE-771A-2D28-799C-F14E93A6449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AE3240F6-BA08-3E4B-869A-50416ABA7B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F33DD4A6-F5E1-25CC-9FF9-792FF4B747B0}"/>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43963F6-2E05-CB33-ED04-C8E066E56078}"/>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F15A489B-53D5-8852-1C9E-DE7D24AC08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CB6E8B7-6B1C-332A-5EF3-2BC188C0B20B}"/>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5036A9F5-BF3B-37C2-9138-7187D550828A}"/>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C60577A-9524-9AC4-DE5B-94E3C3A7FB6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992B1C85-9390-96EF-C1FA-D1DCFA447A49}"/>
              </a:ext>
            </a:extLst>
          </p:cNvPr>
          <p:cNvSpPr>
            <a:spLocks noGrp="1"/>
          </p:cNvSpPr>
          <p:nvPr>
            <p:ph idx="1"/>
          </p:nvPr>
        </p:nvSpPr>
        <p:spPr>
          <a:xfrm>
            <a:off x="125835" y="1208014"/>
            <a:ext cx="11945923" cy="5649985"/>
          </a:xfrm>
        </p:spPr>
        <p:txBody>
          <a:bodyPr>
            <a:normAutofit fontScale="92500" lnSpcReduction="10000"/>
          </a:bodyPr>
          <a:lstStyle/>
          <a:p>
            <a:pPr marL="0" indent="0" algn="ctr">
              <a:buNone/>
            </a:pPr>
            <a:r>
              <a:rPr lang="en-US" sz="3200" b="1" u="sng" dirty="0"/>
              <a:t>What is the process at the Office of Property Valuation to get the Sales Ratio ready to send to the Field Rep for review?</a:t>
            </a:r>
            <a:endParaRPr lang="en-US" sz="2500" dirty="0"/>
          </a:p>
          <a:p>
            <a:pPr marL="0" indent="0" algn="ctr">
              <a:buNone/>
            </a:pPr>
            <a:endParaRPr lang="en-US" sz="2500" dirty="0"/>
          </a:p>
          <a:p>
            <a:pPr lvl="1"/>
            <a:r>
              <a:rPr lang="en-US" sz="2600" dirty="0"/>
              <a:t>Verify that the excel file contains all necessary data.</a:t>
            </a:r>
          </a:p>
          <a:p>
            <a:pPr lvl="2"/>
            <a:r>
              <a:rPr lang="en-US" sz="2600" dirty="0"/>
              <a:t>Sale Date (last six months)</a:t>
            </a:r>
          </a:p>
          <a:p>
            <a:pPr lvl="2"/>
            <a:r>
              <a:rPr lang="en-US" sz="2600" dirty="0"/>
              <a:t>Deed Book and Deed Page</a:t>
            </a:r>
          </a:p>
          <a:p>
            <a:pPr lvl="2"/>
            <a:r>
              <a:rPr lang="en-US" sz="2600" dirty="0"/>
              <a:t>Sale Price</a:t>
            </a:r>
          </a:p>
          <a:p>
            <a:pPr lvl="2"/>
            <a:r>
              <a:rPr lang="en-US" sz="2600" dirty="0"/>
              <a:t>PVA Assessment </a:t>
            </a:r>
          </a:p>
          <a:p>
            <a:pPr lvl="2"/>
            <a:r>
              <a:rPr lang="en-US" sz="2600" dirty="0"/>
              <a:t>Property Type</a:t>
            </a:r>
          </a:p>
          <a:p>
            <a:pPr lvl="2"/>
            <a:r>
              <a:rPr lang="en-US" sz="2600" dirty="0"/>
              <a:t>Sale Code</a:t>
            </a:r>
          </a:p>
          <a:p>
            <a:pPr lvl="2"/>
            <a:endParaRPr lang="en-US" sz="2600" dirty="0"/>
          </a:p>
          <a:p>
            <a:pPr lvl="1"/>
            <a:r>
              <a:rPr lang="en-US" sz="2600" dirty="0"/>
              <a:t>Reformat the excel file to be compatible with the software used by the Office of Property Valuation.</a:t>
            </a:r>
          </a:p>
          <a:p>
            <a:pPr lvl="2"/>
            <a:r>
              <a:rPr lang="en-US" sz="2600" dirty="0"/>
              <a:t>Mostly just changing headers and calculating individual ratio scores.</a:t>
            </a:r>
          </a:p>
          <a:p>
            <a:pPr lvl="2"/>
            <a:r>
              <a:rPr lang="en-US" sz="2600" dirty="0"/>
              <a:t>No data is changed.</a:t>
            </a:r>
          </a:p>
          <a:p>
            <a:pPr marL="0" indent="0">
              <a:buNone/>
            </a:pPr>
            <a:endParaRPr lang="en-US" dirty="0"/>
          </a:p>
        </p:txBody>
      </p:sp>
    </p:spTree>
    <p:extLst>
      <p:ext uri="{BB962C8B-B14F-4D97-AF65-F5344CB8AC3E}">
        <p14:creationId xmlns:p14="http://schemas.microsoft.com/office/powerpoint/2010/main" val="1779137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09B7D-54FD-9CC3-2B0D-8E46EF832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1FDF2-59F9-9CD7-C15A-98AEED3BE510}"/>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2E81616-FE6C-155E-40E7-24B1EE7B402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42DE7FC-DEFA-00F1-D660-391DFC3643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8B703E1F-0354-117C-0686-458EED319B2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CBB1816-5878-D9A4-EEC5-8908E5BDAB4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A54B617-51FE-2AC4-0F13-61B40D8B569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449EAC19-3B26-4B9A-AAB4-C2C633970F8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EACDB6F2-69EE-A9BA-9672-65FD44E18F7E}"/>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4EA78D15-8215-8DFF-307C-BE3A679CCB8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DD78DA2-576A-C56E-75AB-CF6A46732BA7}"/>
              </a:ext>
            </a:extLst>
          </p:cNvPr>
          <p:cNvSpPr>
            <a:spLocks noGrp="1"/>
          </p:cNvSpPr>
          <p:nvPr>
            <p:ph idx="1"/>
          </p:nvPr>
        </p:nvSpPr>
        <p:spPr>
          <a:xfrm>
            <a:off x="125835" y="1208015"/>
            <a:ext cx="11945923" cy="5570290"/>
          </a:xfrm>
        </p:spPr>
        <p:txBody>
          <a:bodyPr>
            <a:normAutofit/>
          </a:bodyPr>
          <a:lstStyle/>
          <a:p>
            <a:pPr marL="0" indent="0" algn="ctr">
              <a:buNone/>
            </a:pPr>
            <a:r>
              <a:rPr lang="en-US" sz="3000" b="1" u="sng" dirty="0"/>
              <a:t>What is the process at the Office of Property Valuation to get the Sales Ratio ready to send to the Field Rep for review?</a:t>
            </a:r>
            <a:endParaRPr lang="en-US" sz="3000" dirty="0"/>
          </a:p>
          <a:p>
            <a:pPr marL="0" indent="0">
              <a:buNone/>
            </a:pPr>
            <a:endParaRPr lang="en-US" dirty="0"/>
          </a:p>
          <a:p>
            <a:pPr lvl="1"/>
            <a:r>
              <a:rPr lang="en-US" dirty="0"/>
              <a:t>Calculates the number of residential “H” codes to the number of residential valid sales.</a:t>
            </a:r>
          </a:p>
          <a:p>
            <a:pPr lvl="2"/>
            <a:r>
              <a:rPr lang="en-US" sz="2400" dirty="0"/>
              <a:t>If the number of “H” codes to valid sales is more than 20%, the Field Rep will be notified to discuss the options with the PVA.</a:t>
            </a:r>
          </a:p>
          <a:p>
            <a:pPr lvl="2"/>
            <a:r>
              <a:rPr lang="en-US" sz="2400" dirty="0"/>
              <a:t>If the number of “H” codes to valid sales is less than 20%, the Field Rep does not need to be notified.</a:t>
            </a:r>
          </a:p>
          <a:p>
            <a:pPr lvl="2"/>
            <a:endParaRPr lang="en-US" sz="2400" dirty="0"/>
          </a:p>
          <a:p>
            <a:pPr lvl="1"/>
            <a:r>
              <a:rPr lang="en-US" dirty="0"/>
              <a:t>Uploads the reformatted excel file into the software to calculate the preliminary ratios.</a:t>
            </a:r>
          </a:p>
          <a:p>
            <a:pPr lvl="1"/>
            <a:endParaRPr lang="en-US" dirty="0"/>
          </a:p>
          <a:p>
            <a:pPr lvl="1"/>
            <a:r>
              <a:rPr lang="en-US" dirty="0"/>
              <a:t>Emails the Field Rep to notify them that the file is ready for their review.</a:t>
            </a:r>
          </a:p>
          <a:p>
            <a:pPr marL="0" indent="0">
              <a:buNone/>
            </a:pPr>
            <a:endParaRPr lang="en-US" dirty="0"/>
          </a:p>
          <a:p>
            <a:pPr marL="0" indent="0" algn="ctr">
              <a:buNone/>
            </a:pPr>
            <a:endParaRPr lang="en-US" sz="3200" b="1" u="sng" dirty="0"/>
          </a:p>
        </p:txBody>
      </p:sp>
    </p:spTree>
    <p:extLst>
      <p:ext uri="{BB962C8B-B14F-4D97-AF65-F5344CB8AC3E}">
        <p14:creationId xmlns:p14="http://schemas.microsoft.com/office/powerpoint/2010/main" val="385522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22954-41C0-927F-B957-820F40F63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572EB-7231-4928-2323-69455C599991}"/>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71A9D5A-6731-36BC-4947-7E37ECDE4E0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0F46C79-7A85-7C85-6432-14D10320A2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D035D370-F872-0FF7-C39B-E585F35C0E8F}"/>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CCE63A66-33C2-0519-F0C0-75F4CB57D5A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2F812940-6583-0E91-2D90-CE15DDDD2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7972D41-CD5A-C19E-509E-EF54E3C42873}"/>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6C50447-A2E8-8D49-9475-8DF9B3EFB463}"/>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DFD09B6-0105-9836-FCE4-D2C9D1B96A7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078F8D0-DEBB-BD4B-E14A-ACFC356F7E94}"/>
              </a:ext>
            </a:extLst>
          </p:cNvPr>
          <p:cNvSpPr>
            <a:spLocks noGrp="1"/>
          </p:cNvSpPr>
          <p:nvPr>
            <p:ph idx="1"/>
          </p:nvPr>
        </p:nvSpPr>
        <p:spPr>
          <a:xfrm>
            <a:off x="125835" y="1114009"/>
            <a:ext cx="11945923" cy="5570290"/>
          </a:xfrm>
        </p:spPr>
        <p:txBody>
          <a:bodyPr>
            <a:normAutofit/>
          </a:bodyPr>
          <a:lstStyle/>
          <a:p>
            <a:pPr marL="0" indent="0" algn="ctr">
              <a:buNone/>
            </a:pPr>
            <a:r>
              <a:rPr lang="en-US" sz="3200" b="1" u="sng" dirty="0"/>
              <a:t>What does the Field Rep do prior to reviewing the deeds?</a:t>
            </a:r>
          </a:p>
          <a:p>
            <a:pPr algn="ctr"/>
            <a:endParaRPr lang="en-US" sz="2200" b="1" u="sng" dirty="0"/>
          </a:p>
          <a:p>
            <a:pPr lvl="1"/>
            <a:r>
              <a:rPr lang="en-US" sz="2200" dirty="0"/>
              <a:t>Verify the number of valid residential sales.</a:t>
            </a:r>
          </a:p>
          <a:p>
            <a:pPr lvl="2"/>
            <a:r>
              <a:rPr lang="en-US" sz="2200" dirty="0"/>
              <a:t>Tells us what value for the sliding scale code (G) to use.</a:t>
            </a:r>
          </a:p>
          <a:p>
            <a:pPr lvl="3"/>
            <a:r>
              <a:rPr lang="en-US" sz="2200" dirty="0"/>
              <a:t>Adjust any valid residential sales that fall below the sliding scale value to the sliding scale code.</a:t>
            </a:r>
          </a:p>
          <a:p>
            <a:pPr lvl="3"/>
            <a:r>
              <a:rPr lang="en-US" sz="2200" dirty="0"/>
              <a:t>Adjust any residential sliding scale sales that are greater than the sliding scale value to valid unless another code is applicable.  </a:t>
            </a:r>
          </a:p>
          <a:p>
            <a:pPr lvl="2"/>
            <a:r>
              <a:rPr lang="en-US" sz="2200" dirty="0"/>
              <a:t>Tells us how many construction/deconstruction codes (H) are allowable without reviewing them. </a:t>
            </a:r>
          </a:p>
          <a:p>
            <a:pPr lvl="2"/>
            <a:endParaRPr lang="en-US" sz="2200" dirty="0"/>
          </a:p>
          <a:p>
            <a:pPr lvl="1"/>
            <a:r>
              <a:rPr lang="en-US" sz="2200" dirty="0"/>
              <a:t>Check for any irregularities with the sales.</a:t>
            </a:r>
          </a:p>
          <a:p>
            <a:pPr lvl="2"/>
            <a:r>
              <a:rPr lang="en-US" sz="2200" dirty="0"/>
              <a:t>Sales without a deed book and/or deed page.</a:t>
            </a:r>
          </a:p>
          <a:p>
            <a:pPr lvl="2"/>
            <a:r>
              <a:rPr lang="en-US" sz="2200" dirty="0"/>
              <a:t>Sales that the deed book is not close to the majority of the other deed books.</a:t>
            </a:r>
          </a:p>
          <a:p>
            <a:endParaRPr lang="en-US" dirty="0"/>
          </a:p>
          <a:p>
            <a:endParaRPr lang="en-US" dirty="0"/>
          </a:p>
        </p:txBody>
      </p:sp>
    </p:spTree>
    <p:extLst>
      <p:ext uri="{BB962C8B-B14F-4D97-AF65-F5344CB8AC3E}">
        <p14:creationId xmlns:p14="http://schemas.microsoft.com/office/powerpoint/2010/main" val="2105045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86BAC5C119EB4EB6212802C45BF0E8" ma:contentTypeVersion="3" ma:contentTypeDescription="Create a new document." ma:contentTypeScope="" ma:versionID="8e01eab6b792de232f24f5877f7e0034">
  <xsd:schema xmlns:xsd="http://www.w3.org/2001/XMLSchema" xmlns:xs="http://www.w3.org/2001/XMLSchema" xmlns:p="http://schemas.microsoft.com/office/2006/metadata/properties" xmlns:ns1="http://schemas.microsoft.com/sharepoint/v3" xmlns:ns2="f94b9277-b0a3-4d91-bade-04ea91219630" targetNamespace="http://schemas.microsoft.com/office/2006/metadata/properties" ma:root="true" ma:fieldsID="777e2631990641258cef9b775d4e202b" ns1:_="" ns2:_="">
    <xsd:import namespace="http://schemas.microsoft.com/sharepoint/v3"/>
    <xsd:import namespace="f94b9277-b0a3-4d91-bade-04ea91219630"/>
    <xsd:element name="properties">
      <xsd:complexType>
        <xsd:sequence>
          <xsd:element name="documentManagement">
            <xsd:complexType>
              <xsd:all>
                <xsd:element ref="ns1:PublishingStartDate" minOccurs="0"/>
                <xsd:element ref="ns1:PublishingExpirationDate" minOccurs="0"/>
                <xsd:element ref="ns2:Tax_x0020_Typ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94b9277-b0a3-4d91-bade-04ea91219630" elementFormDefault="qualified">
    <xsd:import namespace="http://schemas.microsoft.com/office/2006/documentManagement/types"/>
    <xsd:import namespace="http://schemas.microsoft.com/office/infopath/2007/PartnerControls"/>
    <xsd:element name="Tax_x0020_Type" ma:index="10" nillable="true" ma:displayName="Tax Type" ma:list="{a499e157-f90d-4867-adae-51d6838e018c}" ma:internalName="Tax_x0020_Type" ma:showField="Title" ma:web="f94b9277-b0a3-4d91-bade-04ea91219630">
      <xsd:simpleType>
        <xsd:restriction base="dms:Lookup"/>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_x0020_Type xmlns="f94b9277-b0a3-4d91-bade-04ea91219630"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30AC93E-29B7-4046-B8E1-B653880F3695}"/>
</file>

<file path=customXml/itemProps2.xml><?xml version="1.0" encoding="utf-8"?>
<ds:datastoreItem xmlns:ds="http://schemas.openxmlformats.org/officeDocument/2006/customXml" ds:itemID="{CE9C29BA-EA3F-4D29-B0CB-A74CEC51C3F1}"/>
</file>

<file path=customXml/itemProps3.xml><?xml version="1.0" encoding="utf-8"?>
<ds:datastoreItem xmlns:ds="http://schemas.openxmlformats.org/officeDocument/2006/customXml" ds:itemID="{C1689B1C-838C-4F7D-9EBA-9F910C9E6974}"/>
</file>

<file path=docProps/app.xml><?xml version="1.0" encoding="utf-8"?>
<Properties xmlns="http://schemas.openxmlformats.org/officeDocument/2006/extended-properties" xmlns:vt="http://schemas.openxmlformats.org/officeDocument/2006/docPropsVTypes">
  <Template/>
  <TotalTime>4627</TotalTime>
  <Words>2575</Words>
  <Application>Microsoft Office PowerPoint</Application>
  <PresentationFormat>Widescreen</PresentationFormat>
  <Paragraphs>349</Paragraphs>
  <Slides>32</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Calibri Light</vt:lpstr>
      <vt:lpstr>Franklin Gothic Book</vt:lpstr>
      <vt:lpstr>Franklin Gothic Demi</vt:lpstr>
      <vt:lpstr>Franklin Gothic Medium</vt:lpstr>
      <vt:lpstr>Office Theme</vt:lpstr>
      <vt:lpstr>Acrobat Document</vt:lpstr>
      <vt:lpstr>PowerPoint Presentation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PowerPoint Presentation</vt:lpstr>
      <vt:lpstr>Sales Codes and the Sales Ratio Process</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Kentucky Sheriffs’ Association Conference</dc:title>
  <dc:creator>Williams, Ben T (DOR)</dc:creator>
  <cp:lastModifiedBy>Williams, Ben T (DOR)</cp:lastModifiedBy>
  <cp:revision>173</cp:revision>
  <cp:lastPrinted>2024-07-31T17:20:10Z</cp:lastPrinted>
  <dcterms:created xsi:type="dcterms:W3CDTF">2021-08-13T18:04:49Z</dcterms:created>
  <dcterms:modified xsi:type="dcterms:W3CDTF">2025-12-04T12:43:50Z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0x010100B086BAC5C119EB4EB6212802C45BF0E8</vt:lpwstr>
  </property>
</Properties>
</file>