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4"/>
  </p:sldMasterIdLst>
  <p:notesMasterIdLst>
    <p:notesMasterId r:id="rId51"/>
  </p:notesMasterIdLst>
  <p:sldIdLst>
    <p:sldId id="265" r:id="rId5"/>
    <p:sldId id="400" r:id="rId6"/>
    <p:sldId id="425" r:id="rId7"/>
    <p:sldId id="427" r:id="rId8"/>
    <p:sldId id="403" r:id="rId9"/>
    <p:sldId id="398" r:id="rId10"/>
    <p:sldId id="394" r:id="rId11"/>
    <p:sldId id="467" r:id="rId12"/>
    <p:sldId id="407" r:id="rId13"/>
    <p:sldId id="468" r:id="rId14"/>
    <p:sldId id="470" r:id="rId15"/>
    <p:sldId id="469" r:id="rId16"/>
    <p:sldId id="471" r:id="rId17"/>
    <p:sldId id="472" r:id="rId18"/>
    <p:sldId id="399" r:id="rId19"/>
    <p:sldId id="310" r:id="rId20"/>
    <p:sldId id="416" r:id="rId21"/>
    <p:sldId id="413" r:id="rId22"/>
    <p:sldId id="463" r:id="rId23"/>
    <p:sldId id="465" r:id="rId24"/>
    <p:sldId id="464" r:id="rId25"/>
    <p:sldId id="473" r:id="rId26"/>
    <p:sldId id="474" r:id="rId27"/>
    <p:sldId id="475" r:id="rId28"/>
    <p:sldId id="372" r:id="rId29"/>
    <p:sldId id="457" r:id="rId30"/>
    <p:sldId id="458" r:id="rId31"/>
    <p:sldId id="381" r:id="rId32"/>
    <p:sldId id="484" r:id="rId33"/>
    <p:sldId id="485" r:id="rId34"/>
    <p:sldId id="478" r:id="rId35"/>
    <p:sldId id="454" r:id="rId36"/>
    <p:sldId id="450" r:id="rId37"/>
    <p:sldId id="479" r:id="rId38"/>
    <p:sldId id="373" r:id="rId39"/>
    <p:sldId id="332" r:id="rId40"/>
    <p:sldId id="480" r:id="rId41"/>
    <p:sldId id="481" r:id="rId42"/>
    <p:sldId id="483" r:id="rId43"/>
    <p:sldId id="334" r:id="rId44"/>
    <p:sldId id="482" r:id="rId45"/>
    <p:sldId id="335" r:id="rId46"/>
    <p:sldId id="336" r:id="rId47"/>
    <p:sldId id="337" r:id="rId48"/>
    <p:sldId id="391" r:id="rId49"/>
    <p:sldId id="281" r:id="rId5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E6DCC7-9FF5-1742-8DD1-464C084F6721}" name="Adair, Tiffany M (DOR)" initials="TA" userId="S::Tiffany.Adair@ky.gov::23e8d18b-ccba-4e15-97db-764d0c470e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67B1"/>
    <a:srgbClr val="222E68"/>
    <a:srgbClr val="99B4DE"/>
    <a:srgbClr val="5EB3E4"/>
    <a:srgbClr val="DBE6FD"/>
    <a:srgbClr val="D3E1FD"/>
    <a:srgbClr val="ECF2FE"/>
    <a:srgbClr val="F2F2F2"/>
    <a:srgbClr val="FFFFFF"/>
    <a:srgbClr val="F6F7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3758" autoAdjust="0"/>
  </p:normalViewPr>
  <p:slideViewPr>
    <p:cSldViewPr snapToGrid="0">
      <p:cViewPr varScale="1">
        <p:scale>
          <a:sx n="82" d="100"/>
          <a:sy n="82" d="100"/>
        </p:scale>
        <p:origin x="894"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C7667B-327F-4B9B-AA3C-F9B052237EDE}" type="datetimeFigureOut">
              <a:rPr lang="en-US" smtClean="0"/>
              <a:t>4/23/2025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D1C9F4C-847A-46A9-B795-3F0FF5C08F31}" type="slidenum">
              <a:rPr lang="en-US" smtClean="0"/>
              <a:t>‹#›</a:t>
            </a:fld>
            <a:endParaRPr lang="en-US" dirty="0"/>
          </a:p>
        </p:txBody>
      </p:sp>
    </p:spTree>
    <p:extLst>
      <p:ext uri="{BB962C8B-B14F-4D97-AF65-F5344CB8AC3E}">
        <p14:creationId xmlns:p14="http://schemas.microsoft.com/office/powerpoint/2010/main" val="39965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9423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3633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1715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4965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3673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6080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4058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6729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3980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3628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165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830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34216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5389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6337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4159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1068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8402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305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166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7222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648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8224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2158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240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C0010B-0A86-43A7-A161-4015DF4634F6}" type="datetime1">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103488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3EABC-5598-44E1-B891-809B3B32AA04}" type="datetime1">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2011018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1E0FCE-3767-4C2B-9D97-91F569CA7343}" type="datetime1">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334552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954C5E-EF60-4B4A-BDF3-4D0F3408821C}" type="datetime1">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1602250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7816D5-CCBB-406D-BEC9-82E79062E8AC}" type="datetime1">
              <a:rPr lang="en-US" smtClean="0"/>
              <a:t>4/23/2025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36997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88C6FD-E82B-4F1E-9A6F-1F566287C4EC}" type="datetime1">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7782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70A1C5-E674-42EE-BF07-D711DB35DBF3}" type="datetime1">
              <a:rPr lang="en-US" smtClean="0"/>
              <a:t>4/23/2025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2764545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0F7A7-69BB-403E-A8AB-6CB5CD757ECC}" type="datetime1">
              <a:rPr lang="en-US" smtClean="0"/>
              <a:t>4/23/2025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185161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5680D1-DBD5-4FEB-A448-676CB1ED1123}" type="datetime1">
              <a:rPr lang="en-US" smtClean="0"/>
              <a:t>4/23/2025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237861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8D59EE-7336-4A69-954C-96BDD0AB1192}" type="datetime1">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8151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60EEE9-0247-4F9D-9F81-A4F9346CB6B9}" type="datetime1">
              <a:rPr lang="en-US" smtClean="0"/>
              <a:t>4/23/2025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29EA3D-CDA4-4C15-B172-D4106F233F7D}" type="slidenum">
              <a:rPr lang="en-US" smtClean="0"/>
              <a:t>‹#›</a:t>
            </a:fld>
            <a:endParaRPr lang="en-US" dirty="0"/>
          </a:p>
        </p:txBody>
      </p:sp>
    </p:spTree>
    <p:extLst>
      <p:ext uri="{BB962C8B-B14F-4D97-AF65-F5344CB8AC3E}">
        <p14:creationId xmlns:p14="http://schemas.microsoft.com/office/powerpoint/2010/main" val="181397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F5C9C-C578-47ED-B72F-3D247E7B0561}" type="datetime1">
              <a:rPr lang="en-US" smtClean="0"/>
              <a:t>4/23/2025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9EA3D-CDA4-4C15-B172-D4106F233F7D}" type="slidenum">
              <a:rPr lang="en-US" smtClean="0"/>
              <a:t>‹#›</a:t>
            </a:fld>
            <a:endParaRPr lang="en-US" dirty="0"/>
          </a:p>
        </p:txBody>
      </p:sp>
    </p:spTree>
    <p:extLst>
      <p:ext uri="{BB962C8B-B14F-4D97-AF65-F5344CB8AC3E}">
        <p14:creationId xmlns:p14="http://schemas.microsoft.com/office/powerpoint/2010/main" val="396348121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revenue.ky.gov/"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mailto:krc.webresponsesalestax@ky.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s://revenue.ky.gov/Forms/51A209%20%285-07%29.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0073" y="1342016"/>
            <a:ext cx="9537009" cy="1325086"/>
          </a:xfrm>
        </p:spPr>
        <p:txBody>
          <a:bodyPr>
            <a:noAutofit/>
          </a:bodyPr>
          <a:lstStyle/>
          <a:p>
            <a:pPr algn="l"/>
            <a:r>
              <a:rPr lang="en-US" sz="5400" cap="small" spc="300" dirty="0">
                <a:solidFill>
                  <a:schemeClr val="bg1"/>
                </a:solidFill>
                <a:latin typeface="Franklin Gothic Demi" panose="020B0703020102020204" pitchFamily="34" charset="0"/>
              </a:rPr>
              <a:t>Tax Executives Institute: DOR Legislative Updates</a:t>
            </a:r>
          </a:p>
        </p:txBody>
      </p:sp>
      <p:sp>
        <p:nvSpPr>
          <p:cNvPr id="3" name="Subtitle 2"/>
          <p:cNvSpPr>
            <a:spLocks noGrp="1"/>
          </p:cNvSpPr>
          <p:nvPr>
            <p:ph type="subTitle" idx="1"/>
          </p:nvPr>
        </p:nvSpPr>
        <p:spPr>
          <a:xfrm>
            <a:off x="2702325" y="2840895"/>
            <a:ext cx="8514347" cy="1165367"/>
          </a:xfrm>
        </p:spPr>
        <p:txBody>
          <a:bodyPr>
            <a:normAutofit/>
          </a:bodyPr>
          <a:lstStyle/>
          <a:p>
            <a:pPr algn="l">
              <a:lnSpc>
                <a:spcPct val="70000"/>
              </a:lnSpc>
            </a:pPr>
            <a:r>
              <a:rPr lang="en-US" sz="4000" dirty="0">
                <a:solidFill>
                  <a:schemeClr val="bg1"/>
                </a:solidFill>
                <a:latin typeface="Franklin Gothic Demi" panose="020B0703020102020204" pitchFamily="34" charset="0"/>
              </a:rPr>
              <a:t>Department of Revenue</a:t>
            </a:r>
          </a:p>
          <a:p>
            <a:pPr algn="l">
              <a:lnSpc>
                <a:spcPct val="70000"/>
              </a:lnSpc>
            </a:pPr>
            <a:r>
              <a:rPr lang="en-US" sz="3600" b="1" dirty="0">
                <a:solidFill>
                  <a:schemeClr val="bg1"/>
                </a:solidFill>
                <a:latin typeface="Franklin Gothic Book" panose="020B0503020102020204" pitchFamily="34" charset="0"/>
              </a:rPr>
              <a:t>April 24, 2025</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60805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69557" y="318610"/>
            <a:ext cx="11293313" cy="759585"/>
          </a:xfrm>
        </p:spPr>
        <p:txBody>
          <a:bodyPr>
            <a:normAutofit/>
          </a:bodyPr>
          <a:lstStyle/>
          <a:p>
            <a:pPr algn="l"/>
            <a:r>
              <a:rPr lang="en-US" sz="4200" dirty="0">
                <a:solidFill>
                  <a:schemeClr val="bg1"/>
                </a:solidFill>
                <a:latin typeface="Franklin Gothic Demi" panose="020B0703020102020204" pitchFamily="34" charset="0"/>
              </a:rPr>
              <a:t>New Qualifying Attraction Sales Tax Incentive </a:t>
            </a:r>
          </a:p>
        </p:txBody>
      </p:sp>
      <p:sp>
        <p:nvSpPr>
          <p:cNvPr id="3" name="Subtitle 2"/>
          <p:cNvSpPr>
            <a:spLocks noGrp="1"/>
          </p:cNvSpPr>
          <p:nvPr>
            <p:ph type="subTitle" idx="1"/>
          </p:nvPr>
        </p:nvSpPr>
        <p:spPr>
          <a:xfrm>
            <a:off x="866271" y="1652504"/>
            <a:ext cx="9508914" cy="4911456"/>
          </a:xfrm>
        </p:spPr>
        <p:txBody>
          <a:bodyPr>
            <a:normAutofit fontScale="92500" lnSpcReduction="20000"/>
          </a:bodyPr>
          <a:lstStyle/>
          <a:p>
            <a:pPr marL="0" marR="0" algn="l">
              <a:spcBef>
                <a:spcPts val="0"/>
              </a:spcBef>
              <a:spcAft>
                <a:spcPts val="0"/>
              </a:spcAft>
            </a:pPr>
            <a:r>
              <a:rPr lang="en-US" dirty="0">
                <a:solidFill>
                  <a:srgbClr val="0E266E"/>
                </a:solidFill>
                <a:latin typeface="Franklin Gothic Demi" panose="020B0703020102020204" pitchFamily="34" charset="0"/>
              </a:rPr>
              <a:t>House Bill 775</a:t>
            </a:r>
          </a:p>
          <a:p>
            <a:pPr marL="0" marR="0" algn="l">
              <a:spcBef>
                <a:spcPts val="0"/>
              </a:spcBef>
              <a:spcAft>
                <a:spcPts val="0"/>
              </a:spcAft>
            </a:pPr>
            <a:endParaRPr lang="en-US" sz="2000" dirty="0">
              <a:solidFill>
                <a:srgbClr val="0E266E"/>
              </a:solidFill>
              <a:latin typeface="Franklin Gothic Demi" panose="020B0703020102020204" pitchFamily="34" charset="0"/>
            </a:endParaRPr>
          </a:p>
          <a:p>
            <a:pPr marL="0" marR="0" algn="l">
              <a:spcBef>
                <a:spcPts val="0"/>
              </a:spcBef>
              <a:spcAft>
                <a:spcPts val="0"/>
              </a:spcAft>
            </a:pPr>
            <a:r>
              <a:rPr lang="en-US" sz="2000" dirty="0">
                <a:solidFill>
                  <a:srgbClr val="0E266E"/>
                </a:solidFill>
                <a:latin typeface="Franklin Gothic Demi" panose="020B0703020102020204" pitchFamily="34" charset="0"/>
              </a:rPr>
              <a:t>A series of live performances or exhibitions of musical, theatrical, cultural or other artistic presentation (excluding sporting events and tournaments).</a:t>
            </a:r>
          </a:p>
          <a:p>
            <a:pPr marL="0"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Held within the boundaries of a consolidated local government or urban-county government over at least two consecutive days.</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Part of an agreement that authorizes a series of entertainment events annually for at least five consecutive years.</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Open to the public with ticket purchase with total attendance over the duration of the event of at least 60,000.</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Incentive provided is 50% of the sales tax generated by retail sales of tangible personal property or services generated at the qualifying attraction.</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50% of the refund incentive goes to the facility operator (person who owns the venue) and 50% goes to the sponsoring entity (person hosting the qualifying attraction).</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DOR is currently developing the refund application for this incentive to handle submittals for events held on or after July 1, 2025.</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178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69557" y="318610"/>
            <a:ext cx="11293313" cy="759585"/>
          </a:xfrm>
        </p:spPr>
        <p:txBody>
          <a:bodyPr>
            <a:normAutofit/>
          </a:bodyPr>
          <a:lstStyle/>
          <a:p>
            <a:pPr algn="l"/>
            <a:r>
              <a:rPr lang="en-US" sz="3800" dirty="0">
                <a:solidFill>
                  <a:schemeClr val="bg1"/>
                </a:solidFill>
                <a:latin typeface="Franklin Gothic Demi" panose="020B0703020102020204" pitchFamily="34" charset="0"/>
              </a:rPr>
              <a:t>Expanded Data Center Project Sales Tax Exemption</a:t>
            </a:r>
          </a:p>
        </p:txBody>
      </p:sp>
      <p:sp>
        <p:nvSpPr>
          <p:cNvPr id="3" name="Subtitle 2"/>
          <p:cNvSpPr>
            <a:spLocks noGrp="1"/>
          </p:cNvSpPr>
          <p:nvPr>
            <p:ph type="subTitle" idx="1"/>
          </p:nvPr>
        </p:nvSpPr>
        <p:spPr>
          <a:xfrm>
            <a:off x="866271" y="1652504"/>
            <a:ext cx="9508914" cy="4911456"/>
          </a:xfrm>
        </p:spPr>
        <p:txBody>
          <a:bodyPr>
            <a:normAutofit/>
          </a:bodyPr>
          <a:lstStyle/>
          <a:p>
            <a:pPr marL="0" marR="0" algn="l">
              <a:spcBef>
                <a:spcPts val="0"/>
              </a:spcBef>
              <a:spcAft>
                <a:spcPts val="0"/>
              </a:spcAft>
            </a:pPr>
            <a:r>
              <a:rPr lang="en-US" sz="2000" dirty="0">
                <a:solidFill>
                  <a:srgbClr val="0E266E"/>
                </a:solidFill>
                <a:latin typeface="Franklin Gothic Demi" panose="020B0703020102020204" pitchFamily="34" charset="0"/>
              </a:rPr>
              <a:t>The original exemption for a broad category of data center equipment was enacted through House Bill 8 in 2024.  It was limited to sites within a consolidated government having a population equal to or greater than five hundred thousand (500,000).</a:t>
            </a:r>
          </a:p>
          <a:p>
            <a:pPr marL="0" marR="0" algn="l">
              <a:spcBef>
                <a:spcPts val="0"/>
              </a:spcBef>
              <a:spcAft>
                <a:spcPts val="0"/>
              </a:spcAft>
            </a:pPr>
            <a:endParaRPr lang="en-US" sz="2000" dirty="0">
              <a:solidFill>
                <a:srgbClr val="0E266E"/>
              </a:solidFill>
              <a:latin typeface="Franklin Gothic Demi" panose="020B0703020102020204" pitchFamily="34" charset="0"/>
            </a:endParaRPr>
          </a:p>
          <a:p>
            <a:pPr marL="0" marR="0" algn="l">
              <a:spcBef>
                <a:spcPts val="0"/>
              </a:spcBef>
              <a:spcAft>
                <a:spcPts val="0"/>
              </a:spcAft>
            </a:pPr>
            <a:r>
              <a:rPr lang="en-US" sz="2000" dirty="0">
                <a:solidFill>
                  <a:srgbClr val="0E266E"/>
                </a:solidFill>
                <a:latin typeface="Franklin Gothic Demi" panose="020B0703020102020204" pitchFamily="34" charset="0"/>
              </a:rPr>
              <a:t>House Bill 775 expands the data center exemption based upon the following investment thresholds:</a:t>
            </a:r>
          </a:p>
          <a:p>
            <a:pPr marL="0"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lnSpc>
                <a:spcPct val="80000"/>
              </a:lnSpc>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For counties with a population of 100,000 or more, the capital investment is $450 million.</a:t>
            </a:r>
          </a:p>
          <a:p>
            <a:pPr marR="0" algn="l">
              <a:lnSpc>
                <a:spcPct val="80000"/>
              </a:lnSpc>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lnSpc>
                <a:spcPct val="80000"/>
              </a:lnSpc>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For counties with a population greater than 50,000 but less than 100,000, the minimum capital investment is $100 million.</a:t>
            </a:r>
          </a:p>
          <a:p>
            <a:pPr marR="0" algn="l">
              <a:lnSpc>
                <a:spcPct val="80000"/>
              </a:lnSpc>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lnSpc>
                <a:spcPct val="80000"/>
              </a:lnSpc>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For counties with a population less than 50,000, the minimum capital investment is $25 million.</a:t>
            </a:r>
          </a:p>
          <a:p>
            <a:pPr marL="0" marR="0" algn="l">
              <a:spcBef>
                <a:spcPts val="0"/>
              </a:spcBef>
              <a:spcAft>
                <a:spcPts val="0"/>
              </a:spcAft>
            </a:pPr>
            <a:endParaRPr lang="en-US" sz="20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6751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97708" y="318610"/>
            <a:ext cx="11887199" cy="759585"/>
          </a:xfrm>
        </p:spPr>
        <p:txBody>
          <a:bodyPr>
            <a:noAutofit/>
          </a:bodyPr>
          <a:lstStyle/>
          <a:p>
            <a:pPr algn="l"/>
            <a:r>
              <a:rPr lang="en-US" sz="3400" dirty="0">
                <a:solidFill>
                  <a:schemeClr val="bg1"/>
                </a:solidFill>
                <a:latin typeface="Franklin Gothic Demi" panose="020B0703020102020204" pitchFamily="34" charset="0"/>
              </a:rPr>
              <a:t>New Lodging Facility Category for Tourism Attraction Projects</a:t>
            </a:r>
          </a:p>
        </p:txBody>
      </p:sp>
      <p:sp>
        <p:nvSpPr>
          <p:cNvPr id="3" name="Subtitle 2"/>
          <p:cNvSpPr>
            <a:spLocks noGrp="1"/>
          </p:cNvSpPr>
          <p:nvPr>
            <p:ph type="subTitle" idx="1"/>
          </p:nvPr>
        </p:nvSpPr>
        <p:spPr>
          <a:xfrm>
            <a:off x="231714" y="1290748"/>
            <a:ext cx="11728558" cy="5014904"/>
          </a:xfrm>
        </p:spPr>
        <p:txBody>
          <a:bodyPr>
            <a:normAutofit fontScale="92500" lnSpcReduction="20000"/>
          </a:bodyPr>
          <a:lstStyle/>
          <a:p>
            <a:pPr marL="0" marR="0" algn="l">
              <a:spcBef>
                <a:spcPts val="0"/>
              </a:spcBef>
              <a:spcAft>
                <a:spcPts val="0"/>
              </a:spcAft>
            </a:pPr>
            <a:r>
              <a:rPr lang="en-US" sz="1900" dirty="0">
                <a:solidFill>
                  <a:srgbClr val="0E266E"/>
                </a:solidFill>
                <a:latin typeface="Franklin Gothic Demi" panose="020B0703020102020204" pitchFamily="34" charset="0"/>
              </a:rPr>
              <a:t>House Bill 775</a:t>
            </a:r>
          </a:p>
          <a:p>
            <a:pPr marL="0" marR="0" algn="l">
              <a:spcBef>
                <a:spcPts val="0"/>
              </a:spcBef>
              <a:spcAft>
                <a:spcPts val="0"/>
              </a:spcAft>
            </a:pPr>
            <a:endParaRPr lang="en-US" sz="1900" dirty="0">
              <a:solidFill>
                <a:srgbClr val="0E266E"/>
              </a:solidFill>
              <a:latin typeface="Franklin Gothic Demi" panose="020B0703020102020204" pitchFamily="34" charset="0"/>
            </a:endParaRPr>
          </a:p>
          <a:p>
            <a:pPr marL="0" marR="0" algn="l">
              <a:spcBef>
                <a:spcPts val="0"/>
              </a:spcBef>
              <a:spcAft>
                <a:spcPts val="0"/>
              </a:spcAft>
            </a:pPr>
            <a:r>
              <a:rPr lang="en-US" sz="1900" dirty="0">
                <a:solidFill>
                  <a:srgbClr val="0E266E"/>
                </a:solidFill>
                <a:latin typeface="Franklin Gothic Demi" panose="020B0703020102020204" pitchFamily="34" charset="0"/>
              </a:rPr>
              <a:t>Qualifications </a:t>
            </a:r>
          </a:p>
          <a:p>
            <a:pPr marL="0" marR="0" algn="l">
              <a:spcBef>
                <a:spcPts val="0"/>
              </a:spcBef>
              <a:spcAft>
                <a:spcPts val="0"/>
              </a:spcAft>
            </a:pPr>
            <a:endParaRPr lang="en-US" sz="19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1900" dirty="0">
                <a:solidFill>
                  <a:srgbClr val="0E266E"/>
                </a:solidFill>
                <a:latin typeface="Franklin Gothic Demi" panose="020B0703020102020204" pitchFamily="34" charset="0"/>
              </a:rPr>
              <a:t>Locates in one of the 100 least populated counties in the Commonwealth.</a:t>
            </a:r>
          </a:p>
          <a:p>
            <a:pPr marR="0" algn="l">
              <a:spcBef>
                <a:spcPts val="0"/>
              </a:spcBef>
              <a:spcAft>
                <a:spcPts val="0"/>
              </a:spcAft>
            </a:pPr>
            <a:endParaRPr lang="en-US" sz="19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1900" dirty="0">
                <a:solidFill>
                  <a:srgbClr val="0E266E"/>
                </a:solidFill>
                <a:latin typeface="Franklin Gothic Demi" panose="020B0703020102020204" pitchFamily="34" charset="0"/>
              </a:rPr>
              <a:t>Locates in a county that includes, in part, the boundaries of a designated national forest or is adjacent to or includes a portion of parallel reservoirs of water surrounding a national recreation area.</a:t>
            </a:r>
          </a:p>
          <a:p>
            <a:pPr marR="0" algn="l">
              <a:spcBef>
                <a:spcPts val="0"/>
              </a:spcBef>
              <a:spcAft>
                <a:spcPts val="0"/>
              </a:spcAft>
            </a:pPr>
            <a:endParaRPr lang="en-US" sz="19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1900" dirty="0">
                <a:solidFill>
                  <a:srgbClr val="0E266E"/>
                </a:solidFill>
                <a:latin typeface="Franklin Gothic Demi" panose="020B0703020102020204" pitchFamily="34" charset="0"/>
              </a:rPr>
              <a:t>Locates within an enhanced incentive county within a 1/2 mile of a state resort park and creates at least 50 new full-time jobs within that county.</a:t>
            </a:r>
          </a:p>
          <a:p>
            <a:pPr marR="0" algn="l">
              <a:spcBef>
                <a:spcPts val="0"/>
              </a:spcBef>
              <a:spcAft>
                <a:spcPts val="0"/>
              </a:spcAft>
            </a:pPr>
            <a:endParaRPr lang="en-US" sz="19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1900" dirty="0">
                <a:solidFill>
                  <a:srgbClr val="0E266E"/>
                </a:solidFill>
                <a:latin typeface="Franklin Gothic Demi" panose="020B0703020102020204" pitchFamily="34" charset="0"/>
              </a:rPr>
              <a:t>Makes a capital investment of at least $100 million.</a:t>
            </a:r>
          </a:p>
          <a:p>
            <a:pPr marR="0" algn="l">
              <a:spcBef>
                <a:spcPts val="0"/>
              </a:spcBef>
              <a:spcAft>
                <a:spcPts val="0"/>
              </a:spcAft>
            </a:pPr>
            <a:endParaRPr lang="en-US" sz="19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1900" dirty="0">
                <a:solidFill>
                  <a:srgbClr val="0E266E"/>
                </a:solidFill>
                <a:latin typeface="Franklin Gothic Demi" panose="020B0703020102020204" pitchFamily="34" charset="0"/>
              </a:rPr>
              <a:t>Includes accommodations of at least 100 guest room cabins or rental units with a spa, multiple on-site dining facilities, and multiple meeting or event spaces.</a:t>
            </a:r>
          </a:p>
          <a:p>
            <a:pPr marL="342900" marR="0" indent="-342900" algn="l">
              <a:spcBef>
                <a:spcPts val="0"/>
              </a:spcBef>
              <a:spcAft>
                <a:spcPts val="0"/>
              </a:spcAft>
              <a:buFont typeface="Arial" panose="020B0604020202020204" pitchFamily="34" charset="0"/>
              <a:buChar char="•"/>
            </a:pPr>
            <a:endParaRPr lang="en-US" sz="1900" dirty="0">
              <a:solidFill>
                <a:srgbClr val="0E266E"/>
              </a:solidFill>
              <a:latin typeface="Franklin Gothic Demi" panose="020B0703020102020204" pitchFamily="34" charset="0"/>
            </a:endParaRPr>
          </a:p>
          <a:p>
            <a:pPr marL="0" marR="0" algn="l">
              <a:spcBef>
                <a:spcPts val="0"/>
              </a:spcBef>
              <a:spcAft>
                <a:spcPts val="0"/>
              </a:spcAft>
            </a:pPr>
            <a:r>
              <a:rPr lang="en-US" sz="1900" dirty="0">
                <a:solidFill>
                  <a:srgbClr val="0E266E"/>
                </a:solidFill>
                <a:latin typeface="Franklin Gothic Demi" panose="020B0703020102020204" pitchFamily="34" charset="0"/>
              </a:rPr>
              <a:t>Benefits</a:t>
            </a:r>
          </a:p>
          <a:p>
            <a:pPr marL="0" marR="0" algn="l">
              <a:spcBef>
                <a:spcPts val="0"/>
              </a:spcBef>
              <a:spcAft>
                <a:spcPts val="0"/>
              </a:spcAft>
            </a:pPr>
            <a:endParaRPr lang="en-US" sz="19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1900" dirty="0">
                <a:solidFill>
                  <a:srgbClr val="0E266E"/>
                </a:solidFill>
                <a:latin typeface="Franklin Gothic Demi" panose="020B0703020102020204" pitchFamily="34" charset="0"/>
              </a:rPr>
              <a:t>Eligible for a sales tax incentive for a 20-year period.</a:t>
            </a:r>
          </a:p>
          <a:p>
            <a:pPr marR="0" algn="l">
              <a:spcBef>
                <a:spcPts val="0"/>
              </a:spcBef>
              <a:spcAft>
                <a:spcPts val="0"/>
              </a:spcAft>
            </a:pPr>
            <a:endParaRPr lang="en-US" sz="19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1900" dirty="0">
                <a:solidFill>
                  <a:srgbClr val="0E266E"/>
                </a:solidFill>
                <a:latin typeface="Franklin Gothic Demi" panose="020B0703020102020204" pitchFamily="34" charset="0"/>
              </a:rPr>
              <a:t>Eligible for up to 50% of the approved costs of the development in sales tax rebates from sales generated by the project over the term of the incentive.</a:t>
            </a:r>
          </a:p>
          <a:p>
            <a:pPr marR="0" algn="l">
              <a:spcBef>
                <a:spcPts val="0"/>
              </a:spcBef>
              <a:spcAft>
                <a:spcPts val="0"/>
              </a:spcAft>
            </a:pPr>
            <a:endParaRPr lang="en-US" sz="18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endParaRPr lang="en-US" sz="18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endParaRPr lang="en-US" dirty="0">
              <a:solidFill>
                <a:srgbClr val="0E266E"/>
              </a:solidFill>
              <a:latin typeface="Franklin Gothic Demi" panose="020B0703020102020204" pitchFamily="34" charset="0"/>
            </a:endParaRPr>
          </a:p>
          <a:p>
            <a:pPr marL="0" marR="0" algn="l">
              <a:spcBef>
                <a:spcPts val="0"/>
              </a:spcBef>
              <a:spcAft>
                <a:spcPts val="0"/>
              </a:spcAft>
            </a:pPr>
            <a:endParaRPr lang="en-US" sz="20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3141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30195" y="318610"/>
            <a:ext cx="10934173" cy="759585"/>
          </a:xfrm>
        </p:spPr>
        <p:txBody>
          <a:bodyPr>
            <a:noAutofit/>
          </a:bodyPr>
          <a:lstStyle/>
          <a:p>
            <a:pPr algn="l"/>
            <a:r>
              <a:rPr lang="en-US" sz="3600" dirty="0">
                <a:solidFill>
                  <a:schemeClr val="bg1"/>
                </a:solidFill>
                <a:latin typeface="Franklin Gothic Demi" panose="020B0703020102020204" pitchFamily="34" charset="0"/>
              </a:rPr>
              <a:t>New Expanded Tourism Attraction Project Incentive </a:t>
            </a:r>
          </a:p>
        </p:txBody>
      </p:sp>
      <p:sp>
        <p:nvSpPr>
          <p:cNvPr id="3" name="Subtitle 2"/>
          <p:cNvSpPr>
            <a:spLocks noGrp="1"/>
          </p:cNvSpPr>
          <p:nvPr>
            <p:ph type="subTitle" idx="1"/>
          </p:nvPr>
        </p:nvSpPr>
        <p:spPr>
          <a:xfrm>
            <a:off x="1050324" y="1623678"/>
            <a:ext cx="10070757" cy="4681974"/>
          </a:xfrm>
        </p:spPr>
        <p:txBody>
          <a:bodyPr>
            <a:normAutofit/>
          </a:bodyPr>
          <a:lstStyle/>
          <a:p>
            <a:pPr marL="0" marR="0" algn="l">
              <a:spcBef>
                <a:spcPts val="0"/>
              </a:spcBef>
              <a:spcAft>
                <a:spcPts val="0"/>
              </a:spcAft>
            </a:pPr>
            <a:r>
              <a:rPr lang="en-US" sz="2000" dirty="0">
                <a:solidFill>
                  <a:srgbClr val="0E266E"/>
                </a:solidFill>
                <a:latin typeface="Franklin Gothic Demi" panose="020B0703020102020204" pitchFamily="34" charset="0"/>
              </a:rPr>
              <a:t>House Bill 775</a:t>
            </a:r>
          </a:p>
          <a:p>
            <a:pPr marL="342900" marR="0" indent="-342900" algn="l">
              <a:spcBef>
                <a:spcPts val="0"/>
              </a:spcBef>
              <a:spcAft>
                <a:spcPts val="0"/>
              </a:spcAft>
              <a:buFont typeface="Arial" panose="020B0604020202020204" pitchFamily="34" charset="0"/>
              <a:buChar char="•"/>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For projects located in an enhanced incentive county with a population of 20,000 or less.</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Allows for a 20-year sales tax incentive term.</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Provides for up to 50% of approved costs of the development in sales tax rebates from sales generated by the project over the term of the incentive.</a:t>
            </a:r>
          </a:p>
          <a:p>
            <a:pPr marL="0" marR="0" algn="l">
              <a:spcBef>
                <a:spcPts val="0"/>
              </a:spcBef>
              <a:spcAft>
                <a:spcPts val="0"/>
              </a:spcAft>
            </a:pPr>
            <a:endParaRPr lang="en-US" sz="20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47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7838" y="318610"/>
            <a:ext cx="10503243" cy="759585"/>
          </a:xfrm>
        </p:spPr>
        <p:txBody>
          <a:bodyPr>
            <a:noAutofit/>
          </a:bodyPr>
          <a:lstStyle/>
          <a:p>
            <a:pPr algn="l"/>
            <a:r>
              <a:rPr lang="en-US" sz="4400" dirty="0">
                <a:solidFill>
                  <a:schemeClr val="bg1"/>
                </a:solidFill>
                <a:latin typeface="Franklin Gothic Demi" panose="020B0703020102020204" pitchFamily="34" charset="0"/>
              </a:rPr>
              <a:t>Tax Increment Financing</a:t>
            </a:r>
          </a:p>
        </p:txBody>
      </p:sp>
      <p:sp>
        <p:nvSpPr>
          <p:cNvPr id="3" name="Subtitle 2"/>
          <p:cNvSpPr>
            <a:spLocks noGrp="1"/>
          </p:cNvSpPr>
          <p:nvPr>
            <p:ph type="subTitle" idx="1"/>
          </p:nvPr>
        </p:nvSpPr>
        <p:spPr>
          <a:xfrm>
            <a:off x="1050324" y="1623678"/>
            <a:ext cx="10070757" cy="4681974"/>
          </a:xfrm>
        </p:spPr>
        <p:txBody>
          <a:bodyPr>
            <a:normAutofit/>
          </a:bodyPr>
          <a:lstStyle/>
          <a:p>
            <a:pPr marL="0" marR="0" algn="l">
              <a:spcBef>
                <a:spcPts val="0"/>
              </a:spcBef>
              <a:spcAft>
                <a:spcPts val="0"/>
              </a:spcAft>
            </a:pPr>
            <a:r>
              <a:rPr lang="en-US" sz="2000" dirty="0">
                <a:solidFill>
                  <a:srgbClr val="0E266E"/>
                </a:solidFill>
                <a:latin typeface="Franklin Gothic Demi" panose="020B0703020102020204" pitchFamily="34" charset="0"/>
              </a:rPr>
              <a:t>House Bill 775</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Allows for a new Tax Increment Financing (TIF) area to be carved out of an existing TIF area that was established before March 27, 2007, by a city of the first class or county containing a city of the first class. </a:t>
            </a:r>
          </a:p>
          <a:p>
            <a:pPr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Provides for no less than 10% of the increment for the new TIF area to be paid to the agency for which the existing development area was established.</a:t>
            </a:r>
          </a:p>
          <a:p>
            <a:pPr marL="0" marR="0" algn="l">
              <a:spcBef>
                <a:spcPts val="0"/>
              </a:spcBef>
              <a:spcAft>
                <a:spcPts val="0"/>
              </a:spcAft>
            </a:pPr>
            <a:endParaRPr lang="en-US" sz="2000"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4168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702325" y="1332160"/>
            <a:ext cx="9537009" cy="1325086"/>
          </a:xfrm>
        </p:spPr>
        <p:txBody>
          <a:bodyPr>
            <a:noAutofit/>
          </a:bodyPr>
          <a:lstStyle/>
          <a:p>
            <a:pPr algn="l"/>
            <a:r>
              <a:rPr lang="en-US" sz="5400" cap="small" spc="300" dirty="0">
                <a:solidFill>
                  <a:schemeClr val="bg1"/>
                </a:solidFill>
                <a:latin typeface="Franklin Gothic Demi" panose="020B0703020102020204" pitchFamily="34" charset="0"/>
              </a:rPr>
              <a:t>Income Tax &amp; LLET</a:t>
            </a:r>
          </a:p>
        </p:txBody>
      </p:sp>
      <p:sp>
        <p:nvSpPr>
          <p:cNvPr id="3" name="Subtitle 2"/>
          <p:cNvSpPr>
            <a:spLocks noGrp="1"/>
          </p:cNvSpPr>
          <p:nvPr>
            <p:ph type="subTitle" idx="1"/>
          </p:nvPr>
        </p:nvSpPr>
        <p:spPr>
          <a:xfrm>
            <a:off x="2702325" y="2840895"/>
            <a:ext cx="8514347" cy="1165367"/>
          </a:xfrm>
        </p:spPr>
        <p:txBody>
          <a:bodyPr>
            <a:normAutofit/>
          </a:bodyPr>
          <a:lstStyle/>
          <a:p>
            <a:pPr algn="l">
              <a:lnSpc>
                <a:spcPct val="70000"/>
              </a:lnSpc>
            </a:pPr>
            <a:r>
              <a:rPr lang="en-US" sz="4000" dirty="0">
                <a:solidFill>
                  <a:schemeClr val="bg1"/>
                </a:solidFill>
                <a:latin typeface="Franklin Gothic Demi" panose="020B0703020102020204" pitchFamily="34" charset="0"/>
              </a:rPr>
              <a:t>Barbara Quackenboss</a:t>
            </a:r>
          </a:p>
          <a:p>
            <a:pPr algn="l">
              <a:lnSpc>
                <a:spcPct val="70000"/>
              </a:lnSpc>
            </a:pPr>
            <a:r>
              <a:rPr lang="en-US" sz="3600" b="1" dirty="0">
                <a:solidFill>
                  <a:schemeClr val="bg1"/>
                </a:solidFill>
                <a:latin typeface="Franklin Gothic Book" panose="020B0503020102020204" pitchFamily="34" charset="0"/>
              </a:rPr>
              <a:t>Executive Director</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517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1696719"/>
            <a:ext cx="11860529" cy="5002809"/>
          </a:xfrm>
        </p:spPr>
        <p:txBody>
          <a:bodyPr>
            <a:normAutofit/>
          </a:bodyPr>
          <a:lstStyle/>
          <a:p>
            <a:pPr marL="0" indent="0">
              <a:buNone/>
            </a:pPr>
            <a:r>
              <a:rPr lang="en-US" sz="4000" dirty="0">
                <a:latin typeface="Franklin Gothic Demi" panose="020B0703020102020204" pitchFamily="34" charset="0"/>
              </a:rPr>
              <a:t>HB 8 (2024)</a:t>
            </a:r>
            <a:endParaRPr lang="en-US" sz="3200" dirty="0">
              <a:latin typeface="Franklin Gothic Demi" panose="020B0703020102020204" pitchFamily="34" charset="0"/>
            </a:endParaRPr>
          </a:p>
          <a:p>
            <a:pPr lvl="1"/>
            <a:r>
              <a:rPr lang="en-US" sz="3200" dirty="0">
                <a:latin typeface="Franklin Gothic Demi" panose="020B0703020102020204" pitchFamily="34" charset="0"/>
              </a:rPr>
              <a:t>Extension of Corporate Income Tax Exemption for Disaster Response Businesses</a:t>
            </a:r>
          </a:p>
          <a:p>
            <a:pPr lvl="1"/>
            <a:endParaRPr lang="en-US" sz="3200" dirty="0">
              <a:latin typeface="Franklin Gothic Demi" panose="020B0703020102020204" pitchFamily="34" charset="0"/>
            </a:endParaRPr>
          </a:p>
          <a:p>
            <a:pPr lvl="1"/>
            <a:r>
              <a:rPr lang="en-US" sz="3200" dirty="0">
                <a:latin typeface="Franklin Gothic Demi" panose="020B0703020102020204" pitchFamily="34" charset="0"/>
              </a:rPr>
              <a:t>Deferred tax deduction for Unitary Filings</a:t>
            </a:r>
          </a:p>
          <a:p>
            <a:pPr lvl="1"/>
            <a:endParaRPr lang="en-US" sz="3200" dirty="0">
              <a:latin typeface="Franklin Gothic Demi" panose="020B0703020102020204" pitchFamily="34" charset="0"/>
            </a:endParaRPr>
          </a:p>
          <a:p>
            <a:pPr lvl="1"/>
            <a:r>
              <a:rPr lang="en-US" sz="3200" dirty="0">
                <a:latin typeface="Franklin Gothic Demi" panose="020B0703020102020204" pitchFamily="34" charset="0"/>
              </a:rPr>
              <a:t>Broadband Tax Credit created</a:t>
            </a:r>
          </a:p>
          <a:p>
            <a:pPr lvl="1"/>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Overview of the 2024 - 2025 Legislative Sessions</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7467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499893"/>
            <a:ext cx="11963399" cy="5002809"/>
          </a:xfrm>
        </p:spPr>
        <p:txBody>
          <a:bodyPr>
            <a:normAutofit/>
          </a:bodyPr>
          <a:lstStyle/>
          <a:p>
            <a:pPr lvl="1"/>
            <a:r>
              <a:rPr lang="en-US" sz="2800" dirty="0">
                <a:latin typeface="Franklin Gothic Demi" panose="020B0703020102020204" pitchFamily="34" charset="0"/>
              </a:rPr>
              <a:t>For tax years beginning on or after January 1, 2025:</a:t>
            </a:r>
          </a:p>
          <a:p>
            <a:pPr marL="457200" lvl="1" indent="0">
              <a:buNone/>
            </a:pPr>
            <a:endParaRPr lang="en-US" sz="2800" dirty="0">
              <a:latin typeface="Franklin Gothic Demi" panose="020B0703020102020204" pitchFamily="34" charset="0"/>
            </a:endParaRPr>
          </a:p>
          <a:p>
            <a:pPr lvl="2"/>
            <a:r>
              <a:rPr lang="en-US" sz="2800" dirty="0">
                <a:latin typeface="Franklin Gothic Demi" panose="020B0703020102020204" pitchFamily="34" charset="0"/>
              </a:rPr>
              <a:t>The IRC conformity date is December 31, 2024.</a:t>
            </a:r>
          </a:p>
          <a:p>
            <a:pPr marL="914400" lvl="2" indent="0">
              <a:buNone/>
            </a:pPr>
            <a:endParaRPr lang="en-US" sz="2800" dirty="0">
              <a:latin typeface="Franklin Gothic Demi" panose="020B0703020102020204" pitchFamily="34" charset="0"/>
            </a:endParaRPr>
          </a:p>
          <a:p>
            <a:pPr lvl="2"/>
            <a:r>
              <a:rPr lang="en-US" sz="2800" dirty="0">
                <a:latin typeface="Franklin Gothic Demi" panose="020B0703020102020204" pitchFamily="34" charset="0"/>
              </a:rPr>
              <a:t>Previous conformity date was December 31, 2023.</a:t>
            </a:r>
          </a:p>
          <a:p>
            <a:pPr marL="914400" lvl="2" indent="0">
              <a:buNone/>
            </a:pPr>
            <a:endParaRPr lang="en-US" sz="2800" dirty="0">
              <a:latin typeface="Franklin Gothic Demi" panose="020B0703020102020204" pitchFamily="34" charset="0"/>
            </a:endParaRPr>
          </a:p>
          <a:p>
            <a:pPr lvl="2"/>
            <a:r>
              <a:rPr lang="en-US" sz="2800" dirty="0">
                <a:latin typeface="Franklin Gothic Demi" panose="020B0703020102020204" pitchFamily="34" charset="0"/>
              </a:rPr>
              <a:t>As a result, the Internal Revenue Code in effect on December 31, 2024, is applicable for Kentucky Income Tax purposes, unless Kentucky has specific statutes that state otherwise.  </a:t>
            </a:r>
          </a:p>
          <a:p>
            <a:pPr lvl="3"/>
            <a:endParaRPr lang="en-US" sz="2200" dirty="0">
              <a:latin typeface="Franklin Gothic Demi" panose="020B0703020102020204" pitchFamily="34" charset="0"/>
            </a:endParaRPr>
          </a:p>
          <a:p>
            <a:pPr lvl="1"/>
            <a:r>
              <a:rPr lang="en-US" sz="2800" dirty="0">
                <a:latin typeface="Franklin Gothic Demi" panose="020B0703020102020204" pitchFamily="34" charset="0"/>
                <a:cs typeface="Times New Roman" panose="02020603050405020304" pitchFamily="18" charset="0"/>
              </a:rPr>
              <a:t>Statute Reference: KRS 141.010(21)</a:t>
            </a:r>
            <a:endParaRPr lang="en-US" sz="2800" dirty="0">
              <a:latin typeface="Franklin Gothic Demi" panose="020B0703020102020204" pitchFamily="34" charset="0"/>
            </a:endParaRPr>
          </a:p>
          <a:p>
            <a:pPr marL="1371600" lvl="3" indent="0">
              <a:buNone/>
            </a:pPr>
            <a:endParaRPr lang="en-US" sz="2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HB 775 (2025) IRC Conformity date</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680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419" y="1482923"/>
            <a:ext cx="10622668" cy="5002809"/>
          </a:xfrm>
        </p:spPr>
        <p:txBody>
          <a:bodyPr>
            <a:normAutofit/>
          </a:bodyPr>
          <a:lstStyle/>
          <a:p>
            <a:pPr marL="0" indent="0">
              <a:buNone/>
            </a:pPr>
            <a:endParaRPr lang="en-US" dirty="0">
              <a:latin typeface="Franklin Gothic Demi" panose="020B0703020102020204" pitchFamily="34" charset="0"/>
            </a:endParaRP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457200" lvl="1" indent="0">
              <a:buNone/>
            </a:pPr>
            <a:endParaRPr lang="en-US" dirty="0">
              <a:latin typeface="Franklin Gothic Demi" panose="020B0703020102020204" pitchFamily="34" charset="0"/>
            </a:endParaRPr>
          </a:p>
        </p:txBody>
      </p:sp>
      <p:sp>
        <p:nvSpPr>
          <p:cNvPr id="4" name="Title 3"/>
          <p:cNvSpPr>
            <a:spLocks noGrp="1"/>
          </p:cNvSpPr>
          <p:nvPr>
            <p:ph type="title"/>
          </p:nvPr>
        </p:nvSpPr>
        <p:spPr>
          <a:xfrm>
            <a:off x="0" y="150890"/>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4400" b="1" dirty="0">
                <a:latin typeface="Franklin Gothic Medium" panose="020B0603020102020204" pitchFamily="34" charset="0"/>
              </a:rPr>
              <a:t>	Disaster Response Businesses</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FD6B79B7-06EE-EA50-F973-5F1AC20B60F7}"/>
              </a:ext>
            </a:extLst>
          </p:cNvPr>
          <p:cNvSpPr txBox="1"/>
          <p:nvPr/>
        </p:nvSpPr>
        <p:spPr>
          <a:xfrm>
            <a:off x="198474" y="1303011"/>
            <a:ext cx="11993526" cy="5293757"/>
          </a:xfrm>
          <a:prstGeom prst="rect">
            <a:avLst/>
          </a:prstGeom>
          <a:noFill/>
        </p:spPr>
        <p:txBody>
          <a:bodyPr wrap="square" rtlCol="0">
            <a:spAutoFit/>
          </a:bodyPr>
          <a:lstStyle/>
          <a:p>
            <a:r>
              <a:rPr lang="en-US" sz="2000" dirty="0">
                <a:latin typeface="Franklin Gothic Demi" panose="020B0703020102020204" pitchFamily="34" charset="0"/>
              </a:rPr>
              <a:t>The exemption initially passed during the 2021 Legislative Session and was set to expire January 1, 2025. HB 8 (2024) extended the corporation income tax exemption for disaster response businesses to tax years beginning on or after January 1, 2021, but before January 1, 2027.</a:t>
            </a:r>
          </a:p>
          <a:p>
            <a:endParaRPr lang="en-US" sz="2000" dirty="0">
              <a:latin typeface="Franklin Gothic Demi" panose="020B0703020102020204" pitchFamily="34" charset="0"/>
            </a:endParaRPr>
          </a:p>
          <a:p>
            <a:pPr marL="0" marR="0">
              <a:spcBef>
                <a:spcPts val="0"/>
              </a:spcBef>
              <a:spcAft>
                <a:spcPts val="0"/>
              </a:spcAft>
            </a:pPr>
            <a:r>
              <a:rPr lang="en-US" sz="2000" dirty="0">
                <a:effectLst/>
                <a:latin typeface="Franklin Gothic Demi" panose="020B0703020102020204" pitchFamily="34" charset="0"/>
                <a:ea typeface="Calibri" panose="020F0502020204030204" pitchFamily="34" charset="0"/>
              </a:rPr>
              <a:t>For purposes of this exemption, disaster response business is defined by KRS 141.010(10). Disaster response businesses eligible for the exemption:</a:t>
            </a: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effectLst/>
                <a:latin typeface="Franklin Gothic Demi" panose="020B0703020102020204" pitchFamily="34" charset="0"/>
                <a:ea typeface="Times New Roman" panose="02020603050405020304" pitchFamily="18" charset="0"/>
              </a:rPr>
              <a:t>Have no presence in Kentucky and conduct no business in Kentucky except for disaster or emergency-related work during a response period;</a:t>
            </a:r>
            <a:endParaRPr lang="en-US" sz="2000" dirty="0">
              <a:effectLst/>
              <a:latin typeface="Franklin Gothic Demi" panose="020B07030201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effectLst/>
                <a:latin typeface="Franklin Gothic Demi" panose="020B0703020102020204" pitchFamily="34" charset="0"/>
                <a:ea typeface="Times New Roman" panose="02020603050405020304" pitchFamily="18" charset="0"/>
              </a:rPr>
              <a:t>Services are requested by a registered business or state or local government to perform disaster or emergency-related work during a response period; and</a:t>
            </a:r>
            <a:endParaRPr lang="en-US" sz="2000" dirty="0">
              <a:effectLst/>
              <a:latin typeface="Franklin Gothic Demi" panose="020B070302010202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2000" dirty="0">
                <a:effectLst/>
                <a:latin typeface="Franklin Gothic Demi" panose="020B0703020102020204" pitchFamily="34" charset="0"/>
                <a:ea typeface="Times New Roman" panose="02020603050405020304" pitchFamily="18" charset="0"/>
              </a:rPr>
              <a:t>Have no registrations, tax filings, or nexus in Kentucky other than disaster or emergency-related work during the calendar year immediately preceding the declared state disaster or emergency.</a:t>
            </a:r>
            <a:endParaRPr lang="en-US" sz="2000" dirty="0">
              <a:effectLst/>
              <a:latin typeface="Franklin Gothic Demi" panose="020B0703020102020204" pitchFamily="34" charset="0"/>
              <a:ea typeface="Calibri" panose="020F0502020204030204" pitchFamily="34" charset="0"/>
            </a:endParaRPr>
          </a:p>
          <a:p>
            <a:endParaRPr lang="en-US" sz="2000" dirty="0">
              <a:latin typeface="Franklin Gothic Demi" panose="020B0703020102020204" pitchFamily="34" charset="0"/>
            </a:endParaRPr>
          </a:p>
          <a:p>
            <a:r>
              <a:rPr lang="en-US" sz="2000" dirty="0">
                <a:effectLst/>
                <a:latin typeface="Franklin Gothic Demi" panose="020B0703020102020204" pitchFamily="34" charset="0"/>
                <a:ea typeface="Calibri" panose="020F0502020204030204" pitchFamily="34" charset="0"/>
              </a:rPr>
              <a:t>For taxable years beginning on or after January 1, 2021, but before January 1, 2027, the tax imposed by this section shall not apply to a disaster response employee or to a disaster response business. The remainder of the income received by such nonresident shall be deemed nontaxable by this state.</a:t>
            </a:r>
            <a:endParaRPr lang="en-US" sz="2000" dirty="0">
              <a:latin typeface="Franklin Gothic Demi" panose="020B0703020102020204" pitchFamily="34" charset="0"/>
            </a:endParaRPr>
          </a:p>
          <a:p>
            <a:endParaRPr lang="en-US" dirty="0"/>
          </a:p>
        </p:txBody>
      </p:sp>
    </p:spTree>
    <p:extLst>
      <p:ext uri="{BB962C8B-B14F-4D97-AF65-F5344CB8AC3E}">
        <p14:creationId xmlns:p14="http://schemas.microsoft.com/office/powerpoint/2010/main" val="50171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419" y="2002289"/>
            <a:ext cx="10622668" cy="4663269"/>
          </a:xfrm>
        </p:spPr>
        <p:txBody>
          <a:bodyPr>
            <a:normAutofit/>
          </a:bodyPr>
          <a:lstStyle/>
          <a:p>
            <a:pPr marL="0" indent="0">
              <a:buNone/>
            </a:pPr>
            <a:endParaRPr lang="en-US" dirty="0">
              <a:latin typeface="Franklin Gothic Demi" panose="020B0703020102020204" pitchFamily="34" charset="0"/>
            </a:endParaRP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457200" lvl="1" indent="0">
              <a:buNone/>
            </a:pPr>
            <a:endParaRPr lang="en-US"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4400" b="1" dirty="0">
                <a:latin typeface="Franklin Gothic Medium" panose="020B0603020102020204" pitchFamily="34" charset="0"/>
              </a:rPr>
              <a:t>	Deferred Tax Deduction</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AFF07E13-35D3-820D-05EE-DFD80D8EFF40}"/>
              </a:ext>
            </a:extLst>
          </p:cNvPr>
          <p:cNvSpPr txBox="1"/>
          <p:nvPr/>
        </p:nvSpPr>
        <p:spPr>
          <a:xfrm>
            <a:off x="318799" y="1457512"/>
            <a:ext cx="11056914" cy="5170646"/>
          </a:xfrm>
          <a:prstGeom prst="rect">
            <a:avLst/>
          </a:prstGeom>
          <a:noFill/>
        </p:spPr>
        <p:txBody>
          <a:bodyPr wrap="square">
            <a:spAutoFit/>
          </a:bodyPr>
          <a:lstStyle/>
          <a:p>
            <a:pPr marL="457200" indent="-457200">
              <a:buFont typeface="Arial" panose="020B0604020202020204" pitchFamily="34" charset="0"/>
              <a:buChar char="•"/>
            </a:pPr>
            <a:r>
              <a:rPr lang="en-US" sz="2400" b="1" dirty="0">
                <a:latin typeface="Franklin Gothic Demi" panose="020B0703020102020204" pitchFamily="34" charset="0"/>
              </a:rPr>
              <a:t>HB 8 (2024) delays the deferred tax deduction until tax years beginning on or after January 1, 2026.</a:t>
            </a:r>
          </a:p>
          <a:p>
            <a:pPr marL="457200" indent="-457200">
              <a:buFont typeface="Arial" panose="020B0604020202020204" pitchFamily="34" charset="0"/>
              <a:buChar char="•"/>
            </a:pPr>
            <a:endParaRPr lang="en-US" sz="2400" b="1" dirty="0">
              <a:latin typeface="Franklin Gothic Demi" panose="020B0703020102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400" b="1" dirty="0">
                <a:latin typeface="Franklin Gothic Demi" panose="020B0703020102020204" pitchFamily="34" charset="0"/>
                <a:ea typeface="Calibri" panose="020F0502020204030204" pitchFamily="34" charset="0"/>
                <a:cs typeface="Times New Roman" panose="02020603050405020304" pitchFamily="18" charset="0"/>
              </a:rPr>
              <a:t>The deduction is allowed for publicly traded companies and their affiliates filing a combined report that saw an increase in a net deferred tax liability, a decrease in a net deferred tax asset, or aggregate change from a net deferred tax asset to a net deferred tax liability as a result of the imposition of the combined reporting requirement. </a:t>
            </a:r>
          </a:p>
          <a:p>
            <a:pPr marL="457200" indent="-457200">
              <a:buFont typeface="Arial" panose="020B0604020202020204" pitchFamily="34" charset="0"/>
              <a:buChar char="•"/>
            </a:pPr>
            <a:endParaRPr lang="en-US" sz="2400" dirty="0">
              <a:solidFill>
                <a:srgbClr val="0E266E"/>
              </a:solidFill>
              <a:latin typeface="Franklin Gothic Demi" panose="020B0703020102020204" pitchFamily="34" charset="0"/>
            </a:endParaRPr>
          </a:p>
          <a:p>
            <a:pPr marL="1371600" lvl="2" indent="-457200">
              <a:buFont typeface="Courier New" panose="02070309020205020404" pitchFamily="49" charset="0"/>
              <a:buChar char="o"/>
            </a:pPr>
            <a:r>
              <a:rPr lang="en-US" sz="2400" dirty="0">
                <a:effectLst/>
                <a:latin typeface="Franklin Gothic Demi" panose="020B0703020102020204" pitchFamily="34" charset="0"/>
                <a:ea typeface="Calibri" panose="020F0502020204030204" pitchFamily="34" charset="0"/>
                <a:cs typeface="Times New Roman" panose="02020603050405020304" pitchFamily="18" charset="0"/>
              </a:rPr>
              <a:t>Any combined group intending to claim the deferred tax deduction must have filed a statement with the Department of Revenue on or before July 1, 2019.</a:t>
            </a:r>
          </a:p>
          <a:p>
            <a:pPr algn="l"/>
            <a:endParaRPr lang="en-US" sz="2400" dirty="0">
              <a:solidFill>
                <a:srgbClr val="0E266E"/>
              </a:solidFill>
              <a:latin typeface="Franklin Gothic Demi" panose="020B0703020102020204" pitchFamily="34" charset="0"/>
            </a:endParaRPr>
          </a:p>
          <a:p>
            <a:pPr lvl="1" algn="l"/>
            <a:endParaRPr lang="en-US" dirty="0">
              <a:solidFill>
                <a:srgbClr val="0E266E"/>
              </a:solidFill>
              <a:latin typeface="Franklin Gothic Demi" panose="020B0703020102020204" pitchFamily="34" charset="0"/>
            </a:endParaRPr>
          </a:p>
        </p:txBody>
      </p:sp>
    </p:spTree>
    <p:extLst>
      <p:ext uri="{BB962C8B-B14F-4D97-AF65-F5344CB8AC3E}">
        <p14:creationId xmlns:p14="http://schemas.microsoft.com/office/powerpoint/2010/main" val="4249075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3711" y="1342725"/>
            <a:ext cx="7857780" cy="5247261"/>
          </a:xfrm>
        </p:spPr>
        <p:txBody>
          <a:bodyPr>
            <a:normAutofit fontScale="85000" lnSpcReduction="20000"/>
          </a:bodyPr>
          <a:lstStyle/>
          <a:p>
            <a:pPr marL="0" indent="0">
              <a:buNone/>
            </a:pPr>
            <a:r>
              <a:rPr lang="en-US" sz="3600" b="1" dirty="0">
                <a:solidFill>
                  <a:srgbClr val="0E266E"/>
                </a:solidFill>
                <a:effectLst>
                  <a:outerShdw blurRad="38100" dist="38100" dir="2700000" algn="tl">
                    <a:srgbClr val="000000">
                      <a:alpha val="43137"/>
                    </a:srgbClr>
                  </a:outerShdw>
                </a:effectLst>
                <a:latin typeface="Franklin Gothic Medium" panose="020B0603020102020204" pitchFamily="34" charset="0"/>
              </a:rPr>
              <a:t>Thomas B. Miller</a:t>
            </a:r>
          </a:p>
          <a:p>
            <a:pPr marL="0" indent="0">
              <a:buNone/>
            </a:pPr>
            <a:r>
              <a:rPr lang="en-US" dirty="0">
                <a:latin typeface="Franklin Gothic Medium" panose="020B0603020102020204" pitchFamily="34" charset="0"/>
              </a:rPr>
              <a:t>Commissioner, Kentucky Department of Revenue</a:t>
            </a:r>
          </a:p>
          <a:p>
            <a:pPr marL="0" indent="0">
              <a:buNone/>
            </a:pPr>
            <a:endParaRPr lang="en-US" dirty="0">
              <a:latin typeface="Franklin Gothic Medium" panose="020B0603020102020204" pitchFamily="34" charset="0"/>
            </a:endParaRPr>
          </a:p>
          <a:p>
            <a:pPr marL="0" indent="0">
              <a:buNone/>
            </a:pPr>
            <a:r>
              <a:rPr lang="en-US" sz="3100" b="1" dirty="0">
                <a:solidFill>
                  <a:srgbClr val="0E266E"/>
                </a:solidFill>
                <a:effectLst>
                  <a:outerShdw blurRad="38100" dist="38100" dir="2700000" algn="tl">
                    <a:srgbClr val="000000">
                      <a:alpha val="43137"/>
                    </a:srgbClr>
                  </a:outerShdw>
                </a:effectLst>
                <a:latin typeface="Franklin Gothic Medium" panose="020B0603020102020204" pitchFamily="34" charset="0"/>
              </a:rPr>
              <a:t>Richard Dobson</a:t>
            </a:r>
          </a:p>
          <a:p>
            <a:pPr marL="0" indent="0">
              <a:buNone/>
            </a:pPr>
            <a:r>
              <a:rPr lang="en-US" dirty="0">
                <a:latin typeface="Franklin Gothic Medium" panose="020B0603020102020204" pitchFamily="34" charset="0"/>
              </a:rPr>
              <a:t>Executive Director, </a:t>
            </a:r>
            <a:r>
              <a:rPr lang="en-US" sz="2800" dirty="0">
                <a:latin typeface="Franklin Gothic Medium" panose="020B0603020102020204" pitchFamily="34" charset="0"/>
              </a:rPr>
              <a:t>Office of Sales &amp; Excise Taxation</a:t>
            </a:r>
          </a:p>
          <a:p>
            <a:pPr marL="0" indent="0">
              <a:buNone/>
            </a:pPr>
            <a:endParaRPr lang="en-US" dirty="0">
              <a:latin typeface="Franklin Gothic Medium" panose="020B0603020102020204" pitchFamily="34" charset="0"/>
            </a:endParaRPr>
          </a:p>
          <a:p>
            <a:pPr marL="0" indent="0">
              <a:buNone/>
            </a:pPr>
            <a:r>
              <a:rPr lang="en-US" sz="3100" b="1" dirty="0">
                <a:solidFill>
                  <a:srgbClr val="0E266E"/>
                </a:solidFill>
                <a:effectLst>
                  <a:outerShdw blurRad="38100" dist="38100" dir="2700000" algn="tl">
                    <a:srgbClr val="000000">
                      <a:alpha val="43137"/>
                    </a:srgbClr>
                  </a:outerShdw>
                </a:effectLst>
                <a:latin typeface="Franklin Gothic Medium" panose="020B0603020102020204" pitchFamily="34" charset="0"/>
              </a:rPr>
              <a:t>Barbara Quackenboss</a:t>
            </a:r>
            <a:r>
              <a:rPr lang="en-US" sz="3200" dirty="0">
                <a:solidFill>
                  <a:srgbClr val="0E266E"/>
                </a:solidFill>
                <a:latin typeface="Franklin Gothic Medium" panose="020B0603020102020204" pitchFamily="34" charset="0"/>
              </a:rPr>
              <a:t>	</a:t>
            </a:r>
          </a:p>
          <a:p>
            <a:pPr marL="0" indent="0">
              <a:buNone/>
            </a:pPr>
            <a:r>
              <a:rPr lang="en-US" dirty="0">
                <a:latin typeface="Franklin Gothic Medium" panose="020B0603020102020204" pitchFamily="34" charset="0"/>
              </a:rPr>
              <a:t>Executive Director, </a:t>
            </a:r>
            <a:r>
              <a:rPr lang="en-US" sz="2800" dirty="0">
                <a:latin typeface="Franklin Gothic Medium" panose="020B0603020102020204" pitchFamily="34" charset="0"/>
              </a:rPr>
              <a:t>Office of Income Taxation</a:t>
            </a:r>
          </a:p>
          <a:p>
            <a:pPr marL="0" indent="0">
              <a:buNone/>
            </a:pPr>
            <a:endParaRPr lang="en-US" sz="2800" b="1" dirty="0">
              <a:solidFill>
                <a:srgbClr val="0E266E"/>
              </a:solidFill>
              <a:effectLst>
                <a:outerShdw blurRad="38100" dist="38100" dir="2700000" algn="tl">
                  <a:srgbClr val="000000">
                    <a:alpha val="43137"/>
                  </a:srgbClr>
                </a:outerShdw>
              </a:effectLst>
              <a:latin typeface="Franklin Gothic Medium" panose="020B0603020102020204" pitchFamily="34" charset="0"/>
            </a:endParaRPr>
          </a:p>
          <a:p>
            <a:pPr marL="0" indent="0">
              <a:buNone/>
            </a:pPr>
            <a:r>
              <a:rPr lang="en-US" sz="2800" b="1" dirty="0">
                <a:solidFill>
                  <a:srgbClr val="0E266E"/>
                </a:solidFill>
                <a:effectLst>
                  <a:outerShdw blurRad="38100" dist="38100" dir="2700000" algn="tl">
                    <a:srgbClr val="000000">
                      <a:alpha val="43137"/>
                    </a:srgbClr>
                  </a:outerShdw>
                </a:effectLst>
                <a:latin typeface="Franklin Gothic Medium" panose="020B0603020102020204" pitchFamily="34" charset="0"/>
              </a:rPr>
              <a:t>Gary Morris</a:t>
            </a:r>
          </a:p>
          <a:p>
            <a:pPr marL="0" indent="0">
              <a:buNone/>
            </a:pPr>
            <a:r>
              <a:rPr lang="en-US" dirty="0">
                <a:latin typeface="Franklin Gothic Medium" panose="020B0603020102020204" pitchFamily="34" charset="0"/>
              </a:rPr>
              <a:t>Executive Director, </a:t>
            </a:r>
            <a:r>
              <a:rPr lang="en-US" sz="2800" dirty="0">
                <a:latin typeface="Franklin Gothic Medium" panose="020B0603020102020204" pitchFamily="34" charset="0"/>
              </a:rPr>
              <a:t>Office of Tax Policy </a:t>
            </a:r>
            <a:endParaRPr lang="en-US" sz="2800" b="1" dirty="0">
              <a:solidFill>
                <a:srgbClr val="0E266E"/>
              </a:solidFill>
              <a:effectLst>
                <a:outerShdw blurRad="38100" dist="38100" dir="2700000" algn="tl">
                  <a:srgbClr val="000000">
                    <a:alpha val="43137"/>
                  </a:srgbClr>
                </a:outerShdw>
              </a:effectLst>
              <a:latin typeface="Franklin Gothic Medium" panose="020B0603020102020204" pitchFamily="34" charset="0"/>
            </a:endParaRPr>
          </a:p>
          <a:p>
            <a:pPr marL="0" indent="0">
              <a:buNone/>
            </a:pPr>
            <a:endParaRPr lang="en-US" dirty="0">
              <a:latin typeface="Franklin Gothic Medium" panose="020B0603020102020204" pitchFamily="34" charset="0"/>
            </a:endParaRPr>
          </a:p>
          <a:p>
            <a:pPr marL="0" indent="0">
              <a:buNone/>
            </a:pPr>
            <a:r>
              <a:rPr lang="en-US" sz="3200" dirty="0">
                <a:latin typeface="Franklin Gothic Medium" panose="020B0603020102020204" pitchFamily="34" charset="0"/>
              </a:rPr>
              <a:t>		</a:t>
            </a:r>
          </a:p>
          <a:p>
            <a:endParaRPr lang="en-US" dirty="0"/>
          </a:p>
        </p:txBody>
      </p:sp>
      <p:sp>
        <p:nvSpPr>
          <p:cNvPr id="4" name="Rectangle 3"/>
          <p:cNvSpPr/>
          <p:nvPr/>
        </p:nvSpPr>
        <p:spPr>
          <a:xfrm>
            <a:off x="0" y="267463"/>
            <a:ext cx="12192000" cy="1041830"/>
          </a:xfrm>
          <a:prstGeom prst="rect">
            <a:avLst/>
          </a:prstGeom>
          <a:solidFill>
            <a:srgbClr val="04256C"/>
          </a:solidFill>
          <a:ln>
            <a:solidFill>
              <a:srgbClr val="4A90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a:latin typeface="Franklin Gothic Medium" panose="020B0603020102020204" pitchFamily="34" charset="0"/>
              </a:rPr>
              <a:t>	</a:t>
            </a:r>
            <a:r>
              <a:rPr lang="en-US" sz="3700" b="1" dirty="0">
                <a:latin typeface="Franklin Gothic Medium" panose="020B0603020102020204" pitchFamily="34" charset="0"/>
              </a:rPr>
              <a:t>Introductions</a:t>
            </a:r>
            <a:endParaRPr lang="en-US" sz="3700" b="1" dirty="0"/>
          </a:p>
        </p:txBody>
      </p:sp>
      <p:sp>
        <p:nvSpPr>
          <p:cNvPr id="5" name="Rectangle 4"/>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a:xfrm>
            <a:off x="5053526" y="5803475"/>
            <a:ext cx="2084948" cy="457200"/>
            <a:chOff x="4766776" y="6262420"/>
            <a:chExt cx="2414265" cy="527049"/>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8" name="Group 7"/>
            <p:cNvGrpSpPr/>
            <p:nvPr/>
          </p:nvGrpSpPr>
          <p:grpSpPr>
            <a:xfrm>
              <a:off x="6694938" y="6295182"/>
              <a:ext cx="486103" cy="480540"/>
              <a:chOff x="5869964" y="6290830"/>
              <a:chExt cx="506776" cy="500976"/>
            </a:xfrm>
          </p:grpSpPr>
          <p:sp>
            <p:nvSpPr>
              <p:cNvPr id="10" name="Oval 9"/>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9" name="Straight Connector 8"/>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184639" y="6310860"/>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a:t>
            </a:r>
            <a:endParaRPr lang="en-US" dirty="0">
              <a:latin typeface="Franklin Gothic Demi" panose="020B0703020102020204" pitchFamily="34" charset="0"/>
            </a:endParaRPr>
          </a:p>
        </p:txBody>
      </p:sp>
    </p:spTree>
    <p:extLst>
      <p:ext uri="{BB962C8B-B14F-4D97-AF65-F5344CB8AC3E}">
        <p14:creationId xmlns:p14="http://schemas.microsoft.com/office/powerpoint/2010/main" val="389636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800161-E8C0-9713-9E8F-C749F4C3BB84}"/>
              </a:ext>
            </a:extLst>
          </p:cNvPr>
          <p:cNvSpPr>
            <a:spLocks noGrp="1"/>
          </p:cNvSpPr>
          <p:nvPr>
            <p:ph idx="1"/>
          </p:nvPr>
        </p:nvSpPr>
        <p:spPr>
          <a:xfrm>
            <a:off x="234893" y="1442852"/>
            <a:ext cx="11845254" cy="5201525"/>
          </a:xfrm>
        </p:spPr>
        <p:txBody>
          <a:bodyPr>
            <a:normAutofit fontScale="92500" lnSpcReduction="20000"/>
          </a:bodyPr>
          <a:lstStyle/>
          <a:p>
            <a:pPr marL="795338" lvl="1" indent="-338138" algn="l">
              <a:lnSpc>
                <a:spcPct val="120000"/>
              </a:lnSpc>
              <a:buFont typeface="Arial" panose="020B0604020202020204" pitchFamily="34" charset="0"/>
              <a:buChar char="•"/>
            </a:pPr>
            <a:r>
              <a:rPr lang="en-US" sz="2800" dirty="0">
                <a:latin typeface="Franklin Gothic Demi" panose="020B0703020102020204" pitchFamily="34" charset="0"/>
              </a:rPr>
              <a:t>The broadband expansion tax credit is available for tax years beginning on or after January 1, 2025, but before January 1, 2029.</a:t>
            </a:r>
          </a:p>
          <a:p>
            <a:pPr marL="457200" lvl="1" indent="0" algn="l">
              <a:lnSpc>
                <a:spcPct val="120000"/>
              </a:lnSpc>
              <a:buNone/>
            </a:pPr>
            <a:endParaRPr lang="en-US" sz="2800" dirty="0">
              <a:latin typeface="Franklin Gothic Demi" panose="020B0703020102020204" pitchFamily="34" charset="0"/>
            </a:endParaRPr>
          </a:p>
          <a:p>
            <a:pPr marL="795338" lvl="1" indent="-338138" algn="l">
              <a:lnSpc>
                <a:spcPct val="120000"/>
              </a:lnSpc>
              <a:buFont typeface="Arial" panose="020B0604020202020204" pitchFamily="34" charset="0"/>
              <a:buChar char="•"/>
            </a:pPr>
            <a:r>
              <a:rPr lang="en-US" sz="2800" kern="0" dirty="0">
                <a:effectLst/>
                <a:latin typeface="Franklin Gothic Demi" panose="020B0703020102020204" pitchFamily="34" charset="0"/>
                <a:ea typeface="Calibri" panose="020F0502020204030204" pitchFamily="34" charset="0"/>
                <a:cs typeface="Times New Roman" panose="02020603050405020304" pitchFamily="18" charset="0"/>
              </a:rPr>
              <a:t>The total amount of the credit awarded is capped at $5 million for each taxable year.</a:t>
            </a:r>
          </a:p>
          <a:p>
            <a:pPr marL="795338" lvl="1" indent="-338138" algn="l">
              <a:lnSpc>
                <a:spcPct val="120000"/>
              </a:lnSpc>
              <a:buFont typeface="Arial" panose="020B0604020202020204" pitchFamily="34" charset="0"/>
              <a:buChar char="•"/>
            </a:pPr>
            <a:endParaRPr lang="en-US" sz="2800" kern="0" dirty="0">
              <a:effectLst/>
              <a:latin typeface="Franklin Gothic Demi" panose="020B0703020102020204" pitchFamily="34" charset="0"/>
              <a:ea typeface="Calibri" panose="020F0502020204030204" pitchFamily="34" charset="0"/>
              <a:cs typeface="Times New Roman" panose="02020603050405020304" pitchFamily="18" charset="0"/>
            </a:endParaRPr>
          </a:p>
          <a:p>
            <a:pPr marL="795338" lvl="1" indent="-338138">
              <a:lnSpc>
                <a:spcPct val="120000"/>
              </a:lnSpc>
            </a:pPr>
            <a:r>
              <a:rPr lang="en-US" sz="2800" dirty="0">
                <a:effectLst/>
                <a:latin typeface="Franklin Gothic Demi" panose="020B0703020102020204" pitchFamily="34" charset="0"/>
                <a:ea typeface="Calibri" panose="020F0502020204030204" pitchFamily="34" charset="0"/>
                <a:cs typeface="Times New Roman" panose="02020603050405020304" pitchFamily="18" charset="0"/>
              </a:rPr>
              <a:t>Companies must complete and file an application with the Department by December 31 of the calendar year in which the investment was made.</a:t>
            </a:r>
          </a:p>
          <a:p>
            <a:pPr marL="795338" lvl="1" indent="-338138">
              <a:lnSpc>
                <a:spcPct val="120000"/>
              </a:lnSpc>
            </a:pPr>
            <a:endParaRPr lang="en-US" sz="2800" dirty="0">
              <a:effectLst/>
              <a:latin typeface="Franklin Gothic Demi" panose="020B0703020102020204" pitchFamily="34" charset="0"/>
              <a:ea typeface="Calibri" panose="020F0502020204030204" pitchFamily="34" charset="0"/>
              <a:cs typeface="Times New Roman" panose="02020603050405020304" pitchFamily="18" charset="0"/>
            </a:endParaRPr>
          </a:p>
          <a:p>
            <a:pPr marL="795338" lvl="1" indent="-338138">
              <a:lnSpc>
                <a:spcPct val="120000"/>
              </a:lnSpc>
            </a:pPr>
            <a:r>
              <a:rPr lang="en-US" sz="2800" dirty="0">
                <a:effectLst/>
                <a:latin typeface="Franklin Gothic Demi" panose="020B0703020102020204" pitchFamily="34" charset="0"/>
                <a:ea typeface="Calibri" panose="020F0502020204030204" pitchFamily="34" charset="0"/>
                <a:cs typeface="Times New Roman" panose="02020603050405020304" pitchFamily="18" charset="0"/>
              </a:rPr>
              <a:t>The Department will review and approve the allowable credit amount by February 1.  </a:t>
            </a:r>
          </a:p>
          <a:p>
            <a:pPr marL="795338" lvl="1" indent="-338138" algn="l">
              <a:buFont typeface="Arial" panose="020B0604020202020204" pitchFamily="34" charset="0"/>
              <a:buChar char="•"/>
            </a:pPr>
            <a:endParaRPr lang="en-US" dirty="0">
              <a:latin typeface="Franklin Gothic Demi" panose="020B0703020102020204" pitchFamily="34" charset="0"/>
            </a:endParaRPr>
          </a:p>
          <a:p>
            <a:endParaRPr lang="en-US" dirty="0"/>
          </a:p>
        </p:txBody>
      </p:sp>
      <p:sp>
        <p:nvSpPr>
          <p:cNvPr id="4" name="Title 3">
            <a:extLst>
              <a:ext uri="{FF2B5EF4-FFF2-40B4-BE49-F238E27FC236}">
                <a16:creationId xmlns:a16="http://schemas.microsoft.com/office/drawing/2014/main" id="{D8A3254B-1D10-CC56-A32B-A73F4C68F87A}"/>
              </a:ext>
            </a:extLst>
          </p:cNvPr>
          <p:cNvSpPr>
            <a:spLocks noGrp="1"/>
          </p:cNvSpPr>
          <p:nvPr>
            <p:ph type="title"/>
          </p:nvPr>
        </p:nvSpPr>
        <p:spPr>
          <a:xfrm>
            <a:off x="0" y="165436"/>
            <a:ext cx="12192000" cy="1094424"/>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Broadband Expansion Tax Credit</a:t>
            </a:r>
            <a:br>
              <a:rPr lang="en-US" b="1" dirty="0">
                <a:latin typeface="Franklin Gothic Medium" panose="020B0603020102020204" pitchFamily="34" charset="0"/>
              </a:rPr>
            </a:br>
            <a:endParaRPr lang="en-US" sz="3700" b="1" dirty="0"/>
          </a:p>
        </p:txBody>
      </p:sp>
      <p:grpSp>
        <p:nvGrpSpPr>
          <p:cNvPr id="5" name="Group 4">
            <a:extLst>
              <a:ext uri="{FF2B5EF4-FFF2-40B4-BE49-F238E27FC236}">
                <a16:creationId xmlns:a16="http://schemas.microsoft.com/office/drawing/2014/main" id="{F3A42DB5-25A7-EF71-8A15-8324FCDF3343}"/>
              </a:ext>
            </a:extLst>
          </p:cNvPr>
          <p:cNvGrpSpPr>
            <a:grpSpLocks noChangeAspect="1"/>
          </p:cNvGrpSpPr>
          <p:nvPr/>
        </p:nvGrpSpPr>
        <p:grpSpPr>
          <a:xfrm>
            <a:off x="9812132" y="6220610"/>
            <a:ext cx="2084948" cy="457200"/>
            <a:chOff x="4766776" y="6262420"/>
            <a:chExt cx="2414265" cy="527049"/>
          </a:xfrm>
        </p:grpSpPr>
        <p:pic>
          <p:nvPicPr>
            <p:cNvPr id="6" name="Picture 5">
              <a:extLst>
                <a:ext uri="{FF2B5EF4-FFF2-40B4-BE49-F238E27FC236}">
                  <a16:creationId xmlns:a16="http://schemas.microsoft.com/office/drawing/2014/main" id="{11CE72C4-FBF5-9696-25CC-8E5E9F3E22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7" name="Group 6">
              <a:extLst>
                <a:ext uri="{FF2B5EF4-FFF2-40B4-BE49-F238E27FC236}">
                  <a16:creationId xmlns:a16="http://schemas.microsoft.com/office/drawing/2014/main" id="{E96CD06B-1B88-92B3-A2B7-9BDB76148548}"/>
                </a:ext>
              </a:extLst>
            </p:cNvPr>
            <p:cNvGrpSpPr/>
            <p:nvPr/>
          </p:nvGrpSpPr>
          <p:grpSpPr>
            <a:xfrm>
              <a:off x="6694938" y="6295182"/>
              <a:ext cx="486103" cy="480540"/>
              <a:chOff x="5869964" y="6290830"/>
              <a:chExt cx="506776" cy="500976"/>
            </a:xfrm>
          </p:grpSpPr>
          <p:sp>
            <p:nvSpPr>
              <p:cNvPr id="9" name="Oval 8">
                <a:extLst>
                  <a:ext uri="{FF2B5EF4-FFF2-40B4-BE49-F238E27FC236}">
                    <a16:creationId xmlns:a16="http://schemas.microsoft.com/office/drawing/2014/main" id="{FBEA8FE5-0256-6E00-1C86-858C25E79CD3}"/>
                  </a:ext>
                </a:extLst>
              </p:cNvPr>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0" name="Picture 9">
                <a:extLst>
                  <a:ext uri="{FF2B5EF4-FFF2-40B4-BE49-F238E27FC236}">
                    <a16:creationId xmlns:a16="http://schemas.microsoft.com/office/drawing/2014/main" id="{5D5D0D0D-3FEC-6B29-9162-4C8E8AEBA0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8" name="Straight Connector 7">
              <a:extLst>
                <a:ext uri="{FF2B5EF4-FFF2-40B4-BE49-F238E27FC236}">
                  <a16:creationId xmlns:a16="http://schemas.microsoft.com/office/drawing/2014/main" id="{E11F7399-164F-A8F7-FE59-1376B8E01020}"/>
                </a:ext>
              </a:extLst>
            </p:cNvPr>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912C5B56-9823-1010-58E3-18077DF29415}"/>
              </a:ext>
            </a:extLst>
          </p:cNvPr>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52931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54781"/>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Broadband Expansion Tax Credit </a:t>
            </a:r>
            <a:br>
              <a:rPr lang="en-US" b="1" dirty="0">
                <a:latin typeface="Franklin Gothic Medium" panose="020B0603020102020204" pitchFamily="34" charset="0"/>
              </a:rPr>
            </a:b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ED92F0A7-D5F9-8E9F-6F13-CE81A9EE4625}"/>
              </a:ext>
            </a:extLst>
          </p:cNvPr>
          <p:cNvSpPr txBox="1"/>
          <p:nvPr/>
        </p:nvSpPr>
        <p:spPr>
          <a:xfrm>
            <a:off x="512148" y="1448769"/>
            <a:ext cx="11679852" cy="5262979"/>
          </a:xfrm>
          <a:prstGeom prst="rect">
            <a:avLst/>
          </a:prstGeom>
          <a:noFill/>
        </p:spPr>
        <p:txBody>
          <a:bodyPr wrap="square" rtlCol="0">
            <a:spAutoFit/>
          </a:bodyPr>
          <a:lstStyle/>
          <a:p>
            <a:pPr marL="457200" indent="-457200">
              <a:buFont typeface="Arial" panose="020B0604020202020204" pitchFamily="34" charset="0"/>
              <a:buChar char="•"/>
            </a:pPr>
            <a:r>
              <a:rPr lang="en-US" sz="2400" b="1" dirty="0">
                <a:latin typeface="Franklin Gothic Demi" panose="020B0703020102020204" pitchFamily="34" charset="0"/>
              </a:rPr>
              <a:t>This is a nonrefundable and nontransferable tax credit.</a:t>
            </a:r>
          </a:p>
          <a:p>
            <a:endParaRPr lang="en-US" sz="2400" b="1" dirty="0">
              <a:latin typeface="Franklin Gothic Demi" panose="020B0703020102020204" pitchFamily="34" charset="0"/>
            </a:endParaRPr>
          </a:p>
          <a:p>
            <a:pPr marL="457200" indent="-457200">
              <a:buFont typeface="Arial" panose="020B0604020202020204" pitchFamily="34" charset="0"/>
              <a:buChar char="•"/>
            </a:pPr>
            <a:r>
              <a:rPr lang="en-US" sz="2400" b="1" dirty="0">
                <a:latin typeface="Franklin Gothic Demi" panose="020B0703020102020204" pitchFamily="34" charset="0"/>
              </a:rPr>
              <a:t>The credit is limited to 50% of the amount of sales tax paid for purchases of eligible equipment and services, reduced by any seller reimbursement allowed under KRS 139.570.</a:t>
            </a:r>
          </a:p>
          <a:p>
            <a:endParaRPr lang="en-US" sz="2400" b="1" dirty="0">
              <a:latin typeface="Franklin Gothic Demi" panose="020B0703020102020204" pitchFamily="34" charset="0"/>
            </a:endParaRPr>
          </a:p>
          <a:p>
            <a:pPr marL="457200" indent="-457200">
              <a:buFont typeface="Arial" panose="020B0604020202020204" pitchFamily="34" charset="0"/>
              <a:buChar char="•"/>
            </a:pPr>
            <a:r>
              <a:rPr lang="en-US" sz="2400" b="1" dirty="0">
                <a:latin typeface="Franklin Gothic Demi" panose="020B0703020102020204" pitchFamily="34" charset="0"/>
              </a:rPr>
              <a:t>It requires that equipment and services are used to expand broadband.</a:t>
            </a:r>
          </a:p>
          <a:p>
            <a:pPr marL="457200" indent="-457200">
              <a:buFont typeface="Arial" panose="020B0604020202020204" pitchFamily="34" charset="0"/>
              <a:buChar char="•"/>
            </a:pPr>
            <a:endParaRPr lang="en-US" sz="2400" b="1" dirty="0">
              <a:latin typeface="Franklin Gothic Demi" panose="020B0703020102020204" pitchFamily="34" charset="0"/>
            </a:endParaRPr>
          </a:p>
          <a:p>
            <a:pPr marL="457200" indent="-457200">
              <a:buFont typeface="Arial" panose="020B0604020202020204" pitchFamily="34" charset="0"/>
              <a:buChar char="•"/>
            </a:pPr>
            <a:r>
              <a:rPr lang="en-US" sz="2400" b="1" dirty="0">
                <a:latin typeface="Franklin Gothic Demi" panose="020B0703020102020204" pitchFamily="34" charset="0"/>
              </a:rPr>
              <a:t>The credit can be used against:</a:t>
            </a:r>
          </a:p>
          <a:p>
            <a:pPr marL="1257300" lvl="2" indent="-342900">
              <a:buFont typeface="Courier New" panose="02070309020205020404" pitchFamily="49" charset="0"/>
              <a:buChar char="o"/>
            </a:pPr>
            <a:r>
              <a:rPr lang="en-US" sz="2400" b="1" dirty="0">
                <a:latin typeface="Franklin Gothic Demi" panose="020B0703020102020204" pitchFamily="34" charset="0"/>
              </a:rPr>
              <a:t>Limited Liability Entity Tax </a:t>
            </a:r>
          </a:p>
          <a:p>
            <a:pPr marL="1257300" lvl="2" indent="-342900">
              <a:buFont typeface="Courier New" panose="02070309020205020404" pitchFamily="49" charset="0"/>
              <a:buChar char="o"/>
            </a:pPr>
            <a:r>
              <a:rPr lang="en-US" sz="2400" b="1" dirty="0">
                <a:latin typeface="Franklin Gothic Demi" panose="020B0703020102020204" pitchFamily="34" charset="0"/>
              </a:rPr>
              <a:t>Corporation Tax</a:t>
            </a:r>
          </a:p>
          <a:p>
            <a:pPr marL="1257300" lvl="2" indent="-342900">
              <a:buFont typeface="Courier New" panose="02070309020205020404" pitchFamily="49" charset="0"/>
              <a:buChar char="o"/>
            </a:pPr>
            <a:r>
              <a:rPr lang="en-US" sz="2400" b="1" dirty="0">
                <a:latin typeface="Franklin Gothic Demi" panose="020B0703020102020204" pitchFamily="34" charset="0"/>
              </a:rPr>
              <a:t>Individual Income Tax</a:t>
            </a:r>
          </a:p>
          <a:p>
            <a:pPr marL="1257300" lvl="2" indent="-342900">
              <a:buFont typeface="Courier New" panose="02070309020205020404" pitchFamily="49" charset="0"/>
              <a:buChar char="o"/>
            </a:pPr>
            <a:endParaRPr lang="en-US" sz="2400" b="1" dirty="0">
              <a:latin typeface="Franklin Gothic Demi" panose="020B0703020102020204" pitchFamily="34" charset="0"/>
            </a:endParaRPr>
          </a:p>
          <a:p>
            <a:pPr marL="342900" indent="-342900">
              <a:buFont typeface="Arial" panose="020B0604020202020204" pitchFamily="34" charset="0"/>
              <a:buChar char="•"/>
            </a:pPr>
            <a:r>
              <a:rPr lang="en-US" sz="2400" b="1" dirty="0">
                <a:latin typeface="Franklin Gothic Demi" panose="020B0703020102020204" pitchFamily="34" charset="0"/>
              </a:rPr>
              <a:t>Statute Reference: KRS 141.391</a:t>
            </a:r>
          </a:p>
        </p:txBody>
      </p:sp>
    </p:spTree>
    <p:extLst>
      <p:ext uri="{BB962C8B-B14F-4D97-AF65-F5344CB8AC3E}">
        <p14:creationId xmlns:p14="http://schemas.microsoft.com/office/powerpoint/2010/main" val="145433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360" y="1499893"/>
            <a:ext cx="10622668" cy="5002809"/>
          </a:xfrm>
        </p:spPr>
        <p:txBody>
          <a:bodyPr>
            <a:normAutofit/>
          </a:bodyPr>
          <a:lstStyle/>
          <a:p>
            <a:pPr marL="0" indent="0">
              <a:buNone/>
            </a:pPr>
            <a:endParaRPr lang="en-US" dirty="0">
              <a:latin typeface="Franklin Gothic Demi" panose="020B0703020102020204" pitchFamily="34" charset="0"/>
            </a:endParaRPr>
          </a:p>
          <a:p>
            <a:endParaRPr lang="en-US" dirty="0">
              <a:latin typeface="Franklin Gothic Demi" panose="020B0703020102020204" pitchFamily="34" charset="0"/>
            </a:endParaRPr>
          </a:p>
          <a:p>
            <a:endParaRPr lang="en-US" dirty="0">
              <a:latin typeface="Franklin Gothic Demi" panose="020B0703020102020204" pitchFamily="34" charset="0"/>
            </a:endParaRPr>
          </a:p>
          <a:p>
            <a:pPr marL="457200" lvl="1" indent="0">
              <a:buNone/>
            </a:pPr>
            <a:endParaRPr lang="en-US" dirty="0">
              <a:latin typeface="Franklin Gothic Demi" panose="020B0703020102020204" pitchFamily="34" charset="0"/>
            </a:endParaRPr>
          </a:p>
        </p:txBody>
      </p:sp>
      <p:sp>
        <p:nvSpPr>
          <p:cNvPr id="4" name="Title 3"/>
          <p:cNvSpPr>
            <a:spLocks noGrp="1"/>
          </p:cNvSpPr>
          <p:nvPr>
            <p:ph type="title"/>
          </p:nvPr>
        </p:nvSpPr>
        <p:spPr>
          <a:xfrm>
            <a:off x="0" y="160362"/>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marL="342900" indent="-342900"/>
            <a:r>
              <a:rPr lang="en-US" sz="4400" b="1" dirty="0">
                <a:latin typeface="Franklin Gothic Medium" panose="020B0603020102020204" pitchFamily="34" charset="0"/>
              </a:rPr>
              <a:t>	</a:t>
            </a:r>
            <a:br>
              <a:rPr lang="en-US" sz="4400" b="1" dirty="0">
                <a:latin typeface="Franklin Gothic Medium" panose="020B0603020102020204" pitchFamily="34" charset="0"/>
              </a:rPr>
            </a:br>
            <a:r>
              <a:rPr lang="en-US" b="1" dirty="0">
                <a:latin typeface="Franklin Gothic Medium" panose="020B0603020102020204" pitchFamily="34" charset="0"/>
              </a:rPr>
              <a:t>Broadband Expansion Tax Credit KRS 141.391</a:t>
            </a:r>
            <a:br>
              <a:rPr lang="en-US" b="1" dirty="0">
                <a:latin typeface="Franklin Gothic Medium" panose="020B0603020102020204" pitchFamily="34" charset="0"/>
              </a:rPr>
            </a:b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9CB5CFEF-6481-2282-75EE-4B62524CBE17}"/>
              </a:ext>
            </a:extLst>
          </p:cNvPr>
          <p:cNvPicPr>
            <a:picLocks noChangeAspect="1"/>
          </p:cNvPicPr>
          <p:nvPr/>
        </p:nvPicPr>
        <p:blipFill>
          <a:blip r:embed="rId5"/>
          <a:stretch>
            <a:fillRect/>
          </a:stretch>
        </p:blipFill>
        <p:spPr>
          <a:xfrm>
            <a:off x="3066412" y="1386494"/>
            <a:ext cx="5817529" cy="4727227"/>
          </a:xfrm>
          <a:prstGeom prst="rect">
            <a:avLst/>
          </a:prstGeom>
        </p:spPr>
      </p:pic>
    </p:spTree>
    <p:extLst>
      <p:ext uri="{BB962C8B-B14F-4D97-AF65-F5344CB8AC3E}">
        <p14:creationId xmlns:p14="http://schemas.microsoft.com/office/powerpoint/2010/main" val="2272839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PTET Estimated Payments Required for 2024</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3AEDB20-D6EA-DECF-124F-FA4DFF4A26FD}"/>
              </a:ext>
            </a:extLst>
          </p:cNvPr>
          <p:cNvSpPr txBox="1"/>
          <p:nvPr/>
        </p:nvSpPr>
        <p:spPr>
          <a:xfrm>
            <a:off x="669851" y="1690577"/>
            <a:ext cx="10584730" cy="4524315"/>
          </a:xfrm>
          <a:prstGeom prst="rect">
            <a:avLst/>
          </a:prstGeom>
          <a:noFill/>
        </p:spPr>
        <p:txBody>
          <a:bodyPr wrap="square" rtlCol="0">
            <a:spAutoFit/>
          </a:bodyPr>
          <a:lstStyle/>
          <a:p>
            <a:r>
              <a:rPr lang="en-US" sz="3200" dirty="0">
                <a:latin typeface="Franklin Gothic Demi" panose="020B0703020102020204" pitchFamily="34" charset="0"/>
              </a:rPr>
              <a:t>For tax years beginning on or after January 1, 2024, an electing entity is required to make estimated payments.</a:t>
            </a:r>
          </a:p>
          <a:p>
            <a:endParaRPr lang="en-US" sz="3200" dirty="0">
              <a:latin typeface="Franklin Gothic Demi" panose="020B0703020102020204" pitchFamily="34" charset="0"/>
            </a:endParaRPr>
          </a:p>
          <a:p>
            <a:r>
              <a:rPr lang="en-US" sz="3200" dirty="0">
                <a:latin typeface="Franklin Gothic Demi" panose="020B0703020102020204" pitchFamily="34" charset="0"/>
              </a:rPr>
              <a:t>Form PTET-P has been created to allow an electing entity to calculate the penalty due on the underpayment of estimated taxes for PTET.</a:t>
            </a:r>
          </a:p>
          <a:p>
            <a:endParaRPr lang="en-US" sz="3200" dirty="0">
              <a:latin typeface="Franklin Gothic Demi" panose="020B0703020102020204" pitchFamily="34" charset="0"/>
            </a:endParaRPr>
          </a:p>
          <a:p>
            <a:r>
              <a:rPr lang="en-US" sz="3200" dirty="0">
                <a:latin typeface="Franklin Gothic Demi" panose="020B0703020102020204" pitchFamily="34" charset="0"/>
              </a:rPr>
              <a:t>Statute Reference: KRS 141.209</a:t>
            </a:r>
          </a:p>
          <a:p>
            <a:endParaRPr lang="en-US" sz="3200" dirty="0">
              <a:latin typeface="Franklin Gothic Demi" panose="020B0703020102020204" pitchFamily="34" charset="0"/>
            </a:endParaRPr>
          </a:p>
        </p:txBody>
      </p:sp>
    </p:spTree>
    <p:extLst>
      <p:ext uri="{BB962C8B-B14F-4D97-AF65-F5344CB8AC3E}">
        <p14:creationId xmlns:p14="http://schemas.microsoft.com/office/powerpoint/2010/main" val="2492326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3700" b="1" dirty="0">
                <a:latin typeface="Franklin Gothic Medium" panose="020B0603020102020204" pitchFamily="34" charset="0"/>
              </a:rPr>
              <a:t>	Form PTET-P Pass-Through Entity Underpayment Penalty</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66AAE37B-C42B-0990-0324-45A99F161EAF}"/>
              </a:ext>
            </a:extLst>
          </p:cNvPr>
          <p:cNvPicPr>
            <a:picLocks noChangeAspect="1"/>
          </p:cNvPicPr>
          <p:nvPr/>
        </p:nvPicPr>
        <p:blipFill>
          <a:blip r:embed="rId5"/>
          <a:stretch>
            <a:fillRect/>
          </a:stretch>
        </p:blipFill>
        <p:spPr>
          <a:xfrm>
            <a:off x="308851" y="1336711"/>
            <a:ext cx="4642547" cy="5245782"/>
          </a:xfrm>
          <a:prstGeom prst="rect">
            <a:avLst/>
          </a:prstGeom>
        </p:spPr>
      </p:pic>
      <p:pic>
        <p:nvPicPr>
          <p:cNvPr id="15" name="Picture 14">
            <a:extLst>
              <a:ext uri="{FF2B5EF4-FFF2-40B4-BE49-F238E27FC236}">
                <a16:creationId xmlns:a16="http://schemas.microsoft.com/office/drawing/2014/main" id="{30401141-4EFA-F47D-0E43-45F02C1CE663}"/>
              </a:ext>
            </a:extLst>
          </p:cNvPr>
          <p:cNvPicPr>
            <a:picLocks noChangeAspect="1"/>
          </p:cNvPicPr>
          <p:nvPr/>
        </p:nvPicPr>
        <p:blipFill>
          <a:blip r:embed="rId6"/>
          <a:stretch>
            <a:fillRect/>
          </a:stretch>
        </p:blipFill>
        <p:spPr>
          <a:xfrm>
            <a:off x="5027542" y="1288972"/>
            <a:ext cx="4605543" cy="5388838"/>
          </a:xfrm>
          <a:prstGeom prst="rect">
            <a:avLst/>
          </a:prstGeom>
        </p:spPr>
      </p:pic>
    </p:spTree>
    <p:extLst>
      <p:ext uri="{BB962C8B-B14F-4D97-AF65-F5344CB8AC3E}">
        <p14:creationId xmlns:p14="http://schemas.microsoft.com/office/powerpoint/2010/main" val="952941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0570" y="276485"/>
            <a:ext cx="10896599" cy="759585"/>
          </a:xfrm>
        </p:spPr>
        <p:txBody>
          <a:bodyPr>
            <a:normAutofit/>
          </a:bodyPr>
          <a:lstStyle/>
          <a:p>
            <a:pPr algn="l"/>
            <a:r>
              <a:rPr lang="en-US" sz="3700" dirty="0">
                <a:solidFill>
                  <a:schemeClr val="bg1"/>
                </a:solidFill>
                <a:latin typeface="Franklin Gothic Demi" panose="020B0703020102020204" pitchFamily="34" charset="0"/>
              </a:rPr>
              <a:t>Individual Income Tax: Form Changes</a:t>
            </a:r>
          </a:p>
        </p:txBody>
      </p:sp>
      <p:sp>
        <p:nvSpPr>
          <p:cNvPr id="3" name="Subtitle 2"/>
          <p:cNvSpPr>
            <a:spLocks noGrp="1"/>
          </p:cNvSpPr>
          <p:nvPr>
            <p:ph type="subTitle" idx="1"/>
          </p:nvPr>
        </p:nvSpPr>
        <p:spPr>
          <a:xfrm>
            <a:off x="367507" y="1578902"/>
            <a:ext cx="11279662" cy="4800848"/>
          </a:xfrm>
        </p:spPr>
        <p:txBody>
          <a:bodyPr>
            <a:normAutofit lnSpcReduction="10000"/>
          </a:bodyPr>
          <a:lstStyle/>
          <a:p>
            <a:pPr algn="l"/>
            <a:r>
              <a:rPr lang="en-US" sz="3600" dirty="0">
                <a:latin typeface="Franklin Gothic Demi" panose="020B0703020102020204" pitchFamily="34" charset="0"/>
              </a:rPr>
              <a:t>All forms have been updated with year changes and any legislative threshold changes.</a:t>
            </a:r>
          </a:p>
          <a:p>
            <a:pPr marL="457200" indent="-457200" algn="l">
              <a:buFont typeface="Arial" panose="020B0604020202020204" pitchFamily="34" charset="0"/>
              <a:buChar char="•"/>
            </a:pPr>
            <a:endParaRPr lang="en-US" sz="3600" dirty="0">
              <a:latin typeface="Franklin Gothic Demi" panose="020B0703020102020204" pitchFamily="34" charset="0"/>
            </a:endParaRPr>
          </a:p>
          <a:p>
            <a:pPr marL="800100" lvl="1" indent="-342900" algn="l">
              <a:buFont typeface="Arial" panose="020B0604020202020204" pitchFamily="34" charset="0"/>
              <a:buChar char="•"/>
            </a:pPr>
            <a:r>
              <a:rPr lang="en-US" sz="2800" dirty="0">
                <a:latin typeface="Franklin Gothic Demi" panose="020B0703020102020204" pitchFamily="34" charset="0"/>
              </a:rPr>
              <a:t>2024 Standard Deduction: $3,160</a:t>
            </a:r>
          </a:p>
          <a:p>
            <a:pPr lvl="1" algn="l"/>
            <a:endParaRPr lang="en-US" sz="2800" dirty="0">
              <a:latin typeface="Franklin Gothic Demi" panose="020B0703020102020204" pitchFamily="34" charset="0"/>
            </a:endParaRPr>
          </a:p>
          <a:p>
            <a:pPr marL="800100" lvl="1" indent="-342900" algn="l">
              <a:buFont typeface="Arial" panose="020B0604020202020204" pitchFamily="34" charset="0"/>
              <a:buChar char="•"/>
            </a:pPr>
            <a:r>
              <a:rPr lang="en-US" sz="2800" dirty="0">
                <a:latin typeface="Franklin Gothic Demi" panose="020B0703020102020204" pitchFamily="34" charset="0"/>
              </a:rPr>
              <a:t>Individual Income Tax Rate for tax year 2024 is 4%</a:t>
            </a:r>
          </a:p>
          <a:p>
            <a:pPr lvl="1" algn="l"/>
            <a:endParaRPr lang="en-US" sz="2800" dirty="0">
              <a:latin typeface="Franklin Gothic Demi" panose="020B0703020102020204" pitchFamily="34" charset="0"/>
            </a:endParaRPr>
          </a:p>
          <a:p>
            <a:pPr marL="800100" lvl="1" indent="-342900" algn="l">
              <a:buFont typeface="Arial" panose="020B0604020202020204" pitchFamily="34" charset="0"/>
              <a:buChar char="•"/>
            </a:pPr>
            <a:r>
              <a:rPr lang="en-US" sz="2800" dirty="0">
                <a:latin typeface="Franklin Gothic Demi" panose="020B0703020102020204" pitchFamily="34" charset="0"/>
              </a:rPr>
              <a:t>Schedule ITC – added Worksheet INV for the inventory tax credit and updated Family Size Tax Credit Table</a:t>
            </a:r>
          </a:p>
          <a:p>
            <a:pPr lvl="1" algn="l"/>
            <a:endParaRPr lang="en-US" sz="2800" dirty="0">
              <a:latin typeface="Franklin Gothic Demi" panose="020B0703020102020204" pitchFamily="34" charset="0"/>
            </a:endParaRPr>
          </a:p>
          <a:p>
            <a:pPr marL="800100" lvl="1" indent="-342900" algn="l">
              <a:buFont typeface="Arial" panose="020B0604020202020204" pitchFamily="34" charset="0"/>
              <a:buChar char="•"/>
            </a:pPr>
            <a:r>
              <a:rPr lang="en-US" sz="2800" dirty="0">
                <a:latin typeface="Franklin Gothic Demi" panose="020B0703020102020204" pitchFamily="34" charset="0"/>
              </a:rPr>
              <a:t>Form 741 –attach Schedule ITC when necessary</a:t>
            </a: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1468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59614"/>
            <a:ext cx="10896599" cy="759585"/>
          </a:xfrm>
        </p:spPr>
        <p:txBody>
          <a:bodyPr>
            <a:normAutofit/>
          </a:bodyPr>
          <a:lstStyle/>
          <a:p>
            <a:pPr algn="l"/>
            <a:r>
              <a:rPr lang="en-US" sz="3700" dirty="0">
                <a:solidFill>
                  <a:schemeClr val="bg1"/>
                </a:solidFill>
                <a:latin typeface="Franklin Gothic Demi" panose="020B0703020102020204" pitchFamily="34" charset="0"/>
              </a:rPr>
              <a:t>Schedule ITC: Worksheet INV</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5" name="Picture 14">
            <a:extLst>
              <a:ext uri="{FF2B5EF4-FFF2-40B4-BE49-F238E27FC236}">
                <a16:creationId xmlns:a16="http://schemas.microsoft.com/office/drawing/2014/main" id="{713D95F3-5C0A-4493-856A-8031CA9BCC6A}"/>
              </a:ext>
            </a:extLst>
          </p:cNvPr>
          <p:cNvPicPr>
            <a:picLocks noChangeAspect="1"/>
          </p:cNvPicPr>
          <p:nvPr/>
        </p:nvPicPr>
        <p:blipFill>
          <a:blip r:embed="rId5"/>
          <a:stretch>
            <a:fillRect/>
          </a:stretch>
        </p:blipFill>
        <p:spPr>
          <a:xfrm>
            <a:off x="385892" y="1410747"/>
            <a:ext cx="10788243" cy="4545186"/>
          </a:xfrm>
          <a:prstGeom prst="rect">
            <a:avLst/>
          </a:prstGeom>
        </p:spPr>
      </p:pic>
      <p:pic>
        <p:nvPicPr>
          <p:cNvPr id="4" name="Picture 3">
            <a:extLst>
              <a:ext uri="{FF2B5EF4-FFF2-40B4-BE49-F238E27FC236}">
                <a16:creationId xmlns:a16="http://schemas.microsoft.com/office/drawing/2014/main" id="{87531D9F-FCA8-B38B-EE42-A061FCA336B4}"/>
              </a:ext>
            </a:extLst>
          </p:cNvPr>
          <p:cNvPicPr>
            <a:picLocks noChangeAspect="1"/>
          </p:cNvPicPr>
          <p:nvPr/>
        </p:nvPicPr>
        <p:blipFill>
          <a:blip r:embed="rId6"/>
          <a:stretch>
            <a:fillRect/>
          </a:stretch>
        </p:blipFill>
        <p:spPr>
          <a:xfrm>
            <a:off x="6261511" y="3287399"/>
            <a:ext cx="5611691" cy="1383854"/>
          </a:xfrm>
          <a:prstGeom prst="rect">
            <a:avLst/>
          </a:prstGeom>
        </p:spPr>
      </p:pic>
    </p:spTree>
    <p:extLst>
      <p:ext uri="{BB962C8B-B14F-4D97-AF65-F5344CB8AC3E}">
        <p14:creationId xmlns:p14="http://schemas.microsoft.com/office/powerpoint/2010/main" val="913435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48555"/>
            <a:ext cx="10896599" cy="759585"/>
          </a:xfrm>
        </p:spPr>
        <p:txBody>
          <a:bodyPr>
            <a:normAutofit/>
          </a:bodyPr>
          <a:lstStyle/>
          <a:p>
            <a:pPr algn="l"/>
            <a:r>
              <a:rPr lang="en-US" sz="3700" dirty="0">
                <a:solidFill>
                  <a:schemeClr val="bg1"/>
                </a:solidFill>
                <a:latin typeface="Franklin Gothic Demi" panose="020B0703020102020204" pitchFamily="34" charset="0"/>
              </a:rPr>
              <a:t>Form 741 – Schedule ITC</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3" name="Subtitle 2">
            <a:extLst>
              <a:ext uri="{FF2B5EF4-FFF2-40B4-BE49-F238E27FC236}">
                <a16:creationId xmlns:a16="http://schemas.microsoft.com/office/drawing/2014/main" id="{FF2EE4D3-64C3-2121-C01E-501F61A54AE1}"/>
              </a:ext>
            </a:extLst>
          </p:cNvPr>
          <p:cNvSpPr txBox="1">
            <a:spLocks/>
          </p:cNvSpPr>
          <p:nvPr/>
        </p:nvSpPr>
        <p:spPr>
          <a:xfrm>
            <a:off x="401063" y="1578902"/>
            <a:ext cx="1100039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600" dirty="0">
                <a:latin typeface="Franklin Gothic Demi" panose="020B0703020102020204" pitchFamily="34" charset="0"/>
              </a:rPr>
              <a:t>Nonrefundable credits claimed on the Fiduciary return should be included on Schedule ITC and attached to Form 741.</a:t>
            </a:r>
          </a:p>
          <a:p>
            <a:pPr marL="457200" indent="-457200" algn="l">
              <a:buFont typeface="Arial" panose="020B0604020202020204" pitchFamily="34" charset="0"/>
              <a:buChar char="•"/>
            </a:pPr>
            <a:endParaRPr lang="en-US" sz="3600" dirty="0">
              <a:latin typeface="Franklin Gothic Demi" panose="020B0703020102020204" pitchFamily="34" charset="0"/>
            </a:endParaRPr>
          </a:p>
          <a:p>
            <a:pPr marL="457200" indent="-457200" algn="l">
              <a:buFont typeface="Arial" panose="020B0604020202020204" pitchFamily="34" charset="0"/>
              <a:buChar char="•"/>
            </a:pPr>
            <a:r>
              <a:rPr lang="en-US" sz="3600" dirty="0">
                <a:latin typeface="Franklin Gothic Demi" panose="020B0703020102020204" pitchFamily="34" charset="0"/>
              </a:rPr>
              <a:t>Language on Form 741 and Schedule ITC has been updated to clarify the need to enclose Schedule ITC when necessary.</a:t>
            </a: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Tree>
    <p:extLst>
      <p:ext uri="{BB962C8B-B14F-4D97-AF65-F5344CB8AC3E}">
        <p14:creationId xmlns:p14="http://schemas.microsoft.com/office/powerpoint/2010/main" val="2145856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8513"/>
            <a:ext cx="12192000" cy="1041830"/>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7525" lvl="1" indent="220663"/>
            <a:r>
              <a:rPr lang="en-US" sz="3700" dirty="0">
                <a:solidFill>
                  <a:schemeClr val="bg1"/>
                </a:solidFill>
                <a:latin typeface="Franklin Gothic Demi" panose="020B0703020102020204" pitchFamily="34" charset="0"/>
              </a:rPr>
              <a:t>Individual Income Tax: Family Size Tax Credit</a:t>
            </a:r>
          </a:p>
        </p:txBody>
      </p:sp>
      <p:sp>
        <p:nvSpPr>
          <p:cNvPr id="9" name="Rectangle 8"/>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1BD9EA5C-E700-449C-2A9C-CAC80CC415C4}"/>
              </a:ext>
            </a:extLst>
          </p:cNvPr>
          <p:cNvPicPr>
            <a:picLocks noChangeAspect="1"/>
          </p:cNvPicPr>
          <p:nvPr/>
        </p:nvPicPr>
        <p:blipFill>
          <a:blip r:embed="rId5"/>
          <a:stretch>
            <a:fillRect/>
          </a:stretch>
        </p:blipFill>
        <p:spPr>
          <a:xfrm>
            <a:off x="1683444" y="1562444"/>
            <a:ext cx="9367507" cy="4232428"/>
          </a:xfrm>
          <a:prstGeom prst="rect">
            <a:avLst/>
          </a:prstGeom>
        </p:spPr>
      </p:pic>
    </p:spTree>
    <p:extLst>
      <p:ext uri="{BB962C8B-B14F-4D97-AF65-F5344CB8AC3E}">
        <p14:creationId xmlns:p14="http://schemas.microsoft.com/office/powerpoint/2010/main" val="3318155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72588"/>
            <a:ext cx="10896599" cy="759585"/>
          </a:xfrm>
        </p:spPr>
        <p:txBody>
          <a:bodyPr>
            <a:normAutofit/>
          </a:bodyPr>
          <a:lstStyle/>
          <a:p>
            <a:r>
              <a:rPr lang="en-US" sz="3700" dirty="0">
                <a:solidFill>
                  <a:schemeClr val="bg1"/>
                </a:solidFill>
                <a:latin typeface="Franklin Gothic Demi" panose="020B0703020102020204" pitchFamily="34" charset="0"/>
              </a:rPr>
              <a:t>Reduction of Individual Income Tax Rate</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D578E6E5-A631-4C39-B0B2-7B5E43A20736}"/>
              </a:ext>
            </a:extLst>
          </p:cNvPr>
          <p:cNvSpPr txBox="1">
            <a:spLocks/>
          </p:cNvSpPr>
          <p:nvPr/>
        </p:nvSpPr>
        <p:spPr>
          <a:xfrm>
            <a:off x="401063" y="1578902"/>
            <a:ext cx="11000394" cy="480084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600" dirty="0">
                <a:latin typeface="Franklin Gothic Demi" panose="020B0703020102020204" pitchFamily="34" charset="0"/>
              </a:rPr>
              <a:t>HB 775 (2025)</a:t>
            </a:r>
          </a:p>
          <a:p>
            <a:pPr marL="800100" lvl="1" indent="-342900" algn="l">
              <a:buFont typeface="Arial" panose="020B0604020202020204" pitchFamily="34" charset="0"/>
              <a:buChar char="•"/>
            </a:pPr>
            <a:r>
              <a:rPr lang="en-US" sz="2800" dirty="0">
                <a:latin typeface="Franklin Gothic Demi" panose="020B0703020102020204" pitchFamily="34" charset="0"/>
              </a:rPr>
              <a:t>Additional changes have been made to the rate reduction conditions.</a:t>
            </a:r>
          </a:p>
          <a:p>
            <a:pPr marL="800100" lvl="1" indent="-342900" algn="l">
              <a:buFont typeface="Arial" panose="020B0604020202020204" pitchFamily="34" charset="0"/>
              <a:buChar char="•"/>
            </a:pPr>
            <a:r>
              <a:rPr lang="en-US" sz="2800" dirty="0">
                <a:latin typeface="Franklin Gothic Demi" panose="020B0703020102020204" pitchFamily="34" charset="0"/>
              </a:rPr>
              <a:t>The Budget Reserve Trust Fund will be reviewed each year and compared with the General Fund.</a:t>
            </a:r>
          </a:p>
          <a:p>
            <a:pPr marL="800100" lvl="1" indent="-342900" algn="l">
              <a:buFont typeface="Arial" panose="020B0604020202020204" pitchFamily="34" charset="0"/>
              <a:buChar char="•"/>
            </a:pPr>
            <a:r>
              <a:rPr lang="en-US" sz="2800" dirty="0">
                <a:latin typeface="Franklin Gothic Demi" panose="020B0703020102020204" pitchFamily="34" charset="0"/>
              </a:rPr>
              <a:t>Individual Income Tax Rate can be reduced by 0.1% - 0.5% each tax year if fiscal requirements are met. </a:t>
            </a:r>
          </a:p>
          <a:p>
            <a:pPr marL="800100" lvl="1" indent="-342900" algn="l">
              <a:buFont typeface="Arial" panose="020B0604020202020204" pitchFamily="34" charset="0"/>
              <a:buChar char="•"/>
            </a:pPr>
            <a:r>
              <a:rPr lang="en-US" sz="2800" dirty="0">
                <a:latin typeface="Franklin Gothic Demi" panose="020B0703020102020204" pitchFamily="34" charset="0"/>
              </a:rPr>
              <a:t>All future individual income tax rate reductions must be approved by the General Assembly.</a:t>
            </a:r>
          </a:p>
          <a:p>
            <a:pPr lvl="1" algn="l"/>
            <a:endParaRPr lang="en-US" sz="2800" dirty="0">
              <a:latin typeface="Franklin Gothic Demi" panose="020B0703020102020204" pitchFamily="34" charset="0"/>
            </a:endParaRPr>
          </a:p>
          <a:p>
            <a:pPr lvl="1" algn="l"/>
            <a:r>
              <a:rPr lang="en-US" sz="2800" dirty="0">
                <a:latin typeface="Franklin Gothic Demi" panose="020B0703020102020204" pitchFamily="34" charset="0"/>
              </a:rPr>
              <a:t>The Individual Income Tax Rate for tax year 2025 is 4%.</a:t>
            </a:r>
          </a:p>
          <a:p>
            <a:pPr lvl="1" algn="l"/>
            <a:r>
              <a:rPr lang="en-US" sz="2800" dirty="0">
                <a:latin typeface="Franklin Gothic Demi" panose="020B0703020102020204" pitchFamily="34" charset="0"/>
              </a:rPr>
              <a:t>The Standard Deduction for tax year 2025 is $3,270.</a:t>
            </a: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Tree>
    <p:extLst>
      <p:ext uri="{BB962C8B-B14F-4D97-AF65-F5344CB8AC3E}">
        <p14:creationId xmlns:p14="http://schemas.microsoft.com/office/powerpoint/2010/main" val="574791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918" y="2474295"/>
            <a:ext cx="12192000" cy="1316869"/>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0073" y="1083234"/>
            <a:ext cx="9537009" cy="1325086"/>
          </a:xfrm>
        </p:spPr>
        <p:txBody>
          <a:bodyPr>
            <a:noAutofit/>
          </a:bodyPr>
          <a:lstStyle/>
          <a:p>
            <a:pPr algn="l"/>
            <a:r>
              <a:rPr lang="en-US" sz="4000" dirty="0">
                <a:solidFill>
                  <a:schemeClr val="bg1"/>
                </a:solidFill>
                <a:latin typeface="Franklin Gothic Demi" panose="020B0703020102020204" pitchFamily="34" charset="0"/>
              </a:rPr>
              <a:t>Commissioner Thomas B. Miller Update</a:t>
            </a:r>
            <a:endParaRPr lang="en-US" sz="4000" cap="small" spc="300" dirty="0">
              <a:solidFill>
                <a:schemeClr val="bg1"/>
              </a:solidFill>
              <a:latin typeface="Franklin Gothic Demi" panose="020B0703020102020204" pitchFamily="34" charset="0"/>
            </a:endParaRP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2273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72588"/>
            <a:ext cx="10896599" cy="759585"/>
          </a:xfrm>
        </p:spPr>
        <p:txBody>
          <a:bodyPr>
            <a:normAutofit fontScale="90000"/>
          </a:bodyPr>
          <a:lstStyle/>
          <a:p>
            <a:pPr algn="l"/>
            <a:r>
              <a:rPr lang="en-US" sz="3700" dirty="0">
                <a:solidFill>
                  <a:schemeClr val="bg1"/>
                </a:solidFill>
                <a:latin typeface="Franklin Gothic Demi" panose="020B0703020102020204" pitchFamily="34" charset="0"/>
              </a:rPr>
              <a:t>  Looking Ahead - Reduction of Individual Income Tax Rate</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D578E6E5-A631-4C39-B0B2-7B5E43A20736}"/>
              </a:ext>
            </a:extLst>
          </p:cNvPr>
          <p:cNvSpPr txBox="1">
            <a:spLocks/>
          </p:cNvSpPr>
          <p:nvPr/>
        </p:nvSpPr>
        <p:spPr>
          <a:xfrm>
            <a:off x="401063" y="1578902"/>
            <a:ext cx="11000394" cy="480084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a:latin typeface="Franklin Gothic Demi" panose="020B0703020102020204" pitchFamily="34" charset="0"/>
              </a:rPr>
              <a:t>	</a:t>
            </a:r>
            <a:r>
              <a:rPr lang="en-US" sz="3200" dirty="0">
                <a:latin typeface="Franklin Gothic Demi" panose="020B0703020102020204" pitchFamily="34" charset="0"/>
              </a:rPr>
              <a:t>HB 1 (2025)</a:t>
            </a:r>
          </a:p>
          <a:p>
            <a:pPr lvl="1" algn="l"/>
            <a:endParaRPr lang="en-US" sz="2800" dirty="0">
              <a:latin typeface="Franklin Gothic Demi" panose="020B0703020102020204" pitchFamily="34" charset="0"/>
            </a:endParaRPr>
          </a:p>
          <a:p>
            <a:pPr lvl="1" algn="l"/>
            <a:r>
              <a:rPr lang="en-US" sz="2800" dirty="0">
                <a:latin typeface="Franklin Gothic Demi" panose="020B0703020102020204" pitchFamily="34" charset="0"/>
              </a:rPr>
              <a:t>For taxable years beginning on or after January 1, 2026, the  Individual Income Tax Rate is 3.5%</a:t>
            </a:r>
          </a:p>
          <a:p>
            <a:pPr lvl="1" algn="l"/>
            <a:endParaRPr lang="en-US" sz="2800" dirty="0">
              <a:latin typeface="Franklin Gothic Demi" panose="020B0703020102020204" pitchFamily="34" charset="0"/>
            </a:endParaRPr>
          </a:p>
          <a:p>
            <a:pPr lvl="1" algn="l"/>
            <a:r>
              <a:rPr lang="en-US" sz="2800" dirty="0">
                <a:latin typeface="Franklin Gothic Demi" panose="020B0703020102020204" pitchFamily="34" charset="0"/>
              </a:rPr>
              <a:t>Tax rate reductions depend on meeting specific fiscal conditions, including the balance in the Budget Reserve Trust Fund (BRTF) and General Fund (GF) appropriations </a:t>
            </a:r>
          </a:p>
          <a:p>
            <a:pPr lvl="1" algn="l"/>
            <a:endParaRPr lang="en-US" sz="2800" dirty="0">
              <a:latin typeface="Franklin Gothic Demi" panose="020B0703020102020204" pitchFamily="34" charset="0"/>
            </a:endParaRPr>
          </a:p>
          <a:p>
            <a:pPr lvl="1" algn="l"/>
            <a:r>
              <a:rPr lang="en-US" sz="2800" dirty="0">
                <a:latin typeface="Franklin Gothic Demi" panose="020B0703020102020204" pitchFamily="34" charset="0"/>
              </a:rPr>
              <a:t>The department shall not implement an income tax rate reduction without an action by the General Assembly</a:t>
            </a:r>
          </a:p>
          <a:p>
            <a:pPr lvl="1" algn="l"/>
            <a:endParaRPr lang="en-US" sz="28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Tree>
    <p:extLst>
      <p:ext uri="{BB962C8B-B14F-4D97-AF65-F5344CB8AC3E}">
        <p14:creationId xmlns:p14="http://schemas.microsoft.com/office/powerpoint/2010/main" val="3776252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0570" y="344320"/>
            <a:ext cx="10896599" cy="759585"/>
          </a:xfrm>
        </p:spPr>
        <p:txBody>
          <a:bodyPr>
            <a:normAutofit/>
          </a:bodyPr>
          <a:lstStyle/>
          <a:p>
            <a:r>
              <a:rPr lang="en-US" sz="3700" dirty="0">
                <a:solidFill>
                  <a:schemeClr val="bg1"/>
                </a:solidFill>
                <a:latin typeface="Franklin Gothic Demi" panose="020B0703020102020204" pitchFamily="34" charset="0"/>
              </a:rPr>
              <a:t>Employer Payroll Withholding</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D578E6E5-A631-4C39-B0B2-7B5E43A20736}"/>
              </a:ext>
            </a:extLst>
          </p:cNvPr>
          <p:cNvSpPr txBox="1">
            <a:spLocks/>
          </p:cNvSpPr>
          <p:nvPr/>
        </p:nvSpPr>
        <p:spPr>
          <a:xfrm>
            <a:off x="544035" y="1471694"/>
            <a:ext cx="11454614" cy="4800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71500" indent="-571500" algn="l">
              <a:buFont typeface="Arial" panose="020B0604020202020204" pitchFamily="34" charset="0"/>
              <a:buChar char="•"/>
            </a:pPr>
            <a:endParaRPr lang="en-US" sz="3600" dirty="0">
              <a:latin typeface="Franklin Gothic Demi" panose="020B0703020102020204" pitchFamily="34" charset="0"/>
            </a:endParaRPr>
          </a:p>
          <a:p>
            <a:pPr marL="571500" indent="-571500" algn="l">
              <a:buFont typeface="Arial" panose="020B0604020202020204" pitchFamily="34" charset="0"/>
              <a:buChar char="•"/>
            </a:pPr>
            <a:r>
              <a:rPr lang="en-US" sz="3600" dirty="0">
                <a:latin typeface="Franklin Gothic Demi" panose="020B0703020102020204" pitchFamily="34" charset="0"/>
              </a:rPr>
              <a:t>All filing types are now mandated by e-file requirements.</a:t>
            </a:r>
          </a:p>
          <a:p>
            <a:pPr marL="571500" indent="-571500" algn="l">
              <a:buFont typeface="Arial" panose="020B0604020202020204" pitchFamily="34" charset="0"/>
              <a:buChar char="•"/>
            </a:pPr>
            <a:endParaRPr lang="en-US" sz="3600" dirty="0">
              <a:latin typeface="Franklin Gothic Demi" panose="020B0703020102020204" pitchFamily="34" charset="0"/>
            </a:endParaRPr>
          </a:p>
          <a:p>
            <a:pPr marL="571500" indent="-571500" algn="l">
              <a:buFont typeface="Arial" panose="020B0604020202020204" pitchFamily="34" charset="0"/>
              <a:buChar char="•"/>
            </a:pPr>
            <a:r>
              <a:rPr lang="en-US" sz="3600" dirty="0">
                <a:latin typeface="Franklin Gothic Demi" panose="020B0703020102020204" pitchFamily="34" charset="0"/>
              </a:rPr>
              <a:t>For tax year 2025, the tax rate remains at 4%</a:t>
            </a:r>
          </a:p>
          <a:p>
            <a:pPr algn="l"/>
            <a:endParaRPr lang="en-US" sz="3600" dirty="0">
              <a:latin typeface="Franklin Gothic Demi" panose="020B0703020102020204" pitchFamily="34" charset="0"/>
            </a:endParaRPr>
          </a:p>
          <a:p>
            <a:pPr marL="571500" indent="-571500" algn="l">
              <a:buFont typeface="Arial" panose="020B0604020202020204" pitchFamily="34" charset="0"/>
              <a:buChar char="•"/>
            </a:pPr>
            <a:r>
              <a:rPr lang="en-US" sz="3600" dirty="0">
                <a:latin typeface="Franklin Gothic Demi" panose="020B0703020102020204" pitchFamily="34" charset="0"/>
              </a:rPr>
              <a:t>For tax year 2026, the tax rate is 3.5%</a:t>
            </a:r>
            <a:endParaRPr lang="en-US" dirty="0">
              <a:latin typeface="Franklin Gothic Demi" panose="020B0703020102020204" pitchFamily="34" charset="0"/>
            </a:endParaRPr>
          </a:p>
        </p:txBody>
      </p:sp>
    </p:spTree>
    <p:extLst>
      <p:ext uri="{BB962C8B-B14F-4D97-AF65-F5344CB8AC3E}">
        <p14:creationId xmlns:p14="http://schemas.microsoft.com/office/powerpoint/2010/main" val="248415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99574"/>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0570" y="344320"/>
            <a:ext cx="10896599" cy="759585"/>
          </a:xfrm>
        </p:spPr>
        <p:txBody>
          <a:bodyPr>
            <a:normAutofit/>
          </a:bodyPr>
          <a:lstStyle/>
          <a:p>
            <a:r>
              <a:rPr lang="en-US" sz="3700" dirty="0">
                <a:solidFill>
                  <a:schemeClr val="bg1"/>
                </a:solidFill>
                <a:latin typeface="Franklin Gothic Demi" panose="020B0703020102020204" pitchFamily="34" charset="0"/>
              </a:rPr>
              <a:t>Withholding on Gambling Winnings</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15" name="Subtitle 2">
            <a:extLst>
              <a:ext uri="{FF2B5EF4-FFF2-40B4-BE49-F238E27FC236}">
                <a16:creationId xmlns:a16="http://schemas.microsoft.com/office/drawing/2014/main" id="{D578E6E5-A631-4C39-B0B2-7B5E43A20736}"/>
              </a:ext>
            </a:extLst>
          </p:cNvPr>
          <p:cNvSpPr txBox="1">
            <a:spLocks/>
          </p:cNvSpPr>
          <p:nvPr/>
        </p:nvSpPr>
        <p:spPr>
          <a:xfrm>
            <a:off x="367507" y="1578902"/>
            <a:ext cx="11631144" cy="480084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600" dirty="0">
                <a:latin typeface="Franklin Gothic Demi" panose="020B0703020102020204" pitchFamily="34" charset="0"/>
              </a:rPr>
              <a:t>Regulation 103 KAR 18:070 establishes the withholding rate on gambling winnings at the maximum income tax rate: 4% for tax year 2025 and 3.5% for tax year 2026.</a:t>
            </a:r>
          </a:p>
          <a:p>
            <a:pPr algn="l"/>
            <a:endParaRPr lang="en-US" sz="3600" dirty="0">
              <a:latin typeface="Franklin Gothic Demi" panose="020B0703020102020204" pitchFamily="34" charset="0"/>
            </a:endParaRPr>
          </a:p>
          <a:p>
            <a:pPr marL="457200" indent="-457200" algn="l">
              <a:buFont typeface="Arial" panose="020B0604020202020204" pitchFamily="34" charset="0"/>
              <a:buChar char="•"/>
            </a:pPr>
            <a:r>
              <a:rPr lang="en-US" sz="3600" dirty="0">
                <a:latin typeface="Franklin Gothic Demi" panose="020B0703020102020204" pitchFamily="34" charset="0"/>
              </a:rPr>
              <a:t>Payments of gambling winnings subject to federal tax withholding must also deduct and withhold Kentucky income tax.</a:t>
            </a:r>
          </a:p>
          <a:p>
            <a:pPr algn="l"/>
            <a:endParaRPr lang="en-US" sz="3600" dirty="0">
              <a:latin typeface="Franklin Gothic Demi" panose="020B0703020102020204" pitchFamily="34" charset="0"/>
            </a:endParaRPr>
          </a:p>
          <a:p>
            <a:pPr marL="457200" indent="-457200" algn="l">
              <a:buFont typeface="Arial" panose="020B0604020202020204" pitchFamily="34" charset="0"/>
              <a:buChar char="•"/>
            </a:pPr>
            <a:r>
              <a:rPr lang="en-US" sz="3600" dirty="0">
                <a:latin typeface="Franklin Gothic Demi" panose="020B0703020102020204" pitchFamily="34" charset="0"/>
              </a:rPr>
              <a:t>Tax withheld from gambling winnings must be reported and paid on the payer’s withholding account on Form K-1 or K-3.</a:t>
            </a:r>
          </a:p>
          <a:p>
            <a:pPr algn="l"/>
            <a:endParaRPr lang="en-US" sz="3600" dirty="0">
              <a:latin typeface="Franklin Gothic Demi" panose="020B0703020102020204" pitchFamily="34" charset="0"/>
            </a:endParaRPr>
          </a:p>
          <a:p>
            <a:pPr marL="457200" indent="-457200" algn="l">
              <a:buFont typeface="Arial" panose="020B0604020202020204" pitchFamily="34" charset="0"/>
              <a:buChar char="•"/>
            </a:pPr>
            <a:r>
              <a:rPr lang="en-US" sz="3600" dirty="0">
                <a:latin typeface="Franklin Gothic Demi" panose="020B0703020102020204" pitchFamily="34" charset="0"/>
              </a:rPr>
              <a:t>Gambling winnings subject to withholding are those of more than $5,000 from the following sources:</a:t>
            </a:r>
          </a:p>
          <a:p>
            <a:pPr marL="914400" lvl="1" indent="-457200" algn="l">
              <a:buFont typeface="Arial" panose="020B0604020202020204" pitchFamily="34" charset="0"/>
              <a:buChar char="•"/>
            </a:pPr>
            <a:r>
              <a:rPr lang="en-US" sz="3200" dirty="0">
                <a:latin typeface="Franklin Gothic Demi" panose="020B0703020102020204" pitchFamily="34" charset="0"/>
              </a:rPr>
              <a:t>Any sweepstakes, wagering pool, or lottery; or </a:t>
            </a:r>
          </a:p>
          <a:p>
            <a:pPr marL="914400" lvl="1" indent="-457200" algn="l">
              <a:buFont typeface="Arial" panose="020B0604020202020204" pitchFamily="34" charset="0"/>
              <a:buChar char="•"/>
            </a:pPr>
            <a:r>
              <a:rPr lang="en-US" sz="3200" dirty="0">
                <a:latin typeface="Franklin Gothic Demi" panose="020B0703020102020204" pitchFamily="34" charset="0"/>
              </a:rPr>
              <a:t>Any other wager, if the proceeds are at least 300 times the amount of the bet.</a:t>
            </a:r>
          </a:p>
          <a:p>
            <a:pPr marL="457200" indent="-457200" algn="l">
              <a:buFont typeface="Arial" panose="020B0604020202020204" pitchFamily="34" charset="0"/>
              <a:buChar char="•"/>
            </a:pPr>
            <a:endParaRPr lang="en-US" sz="3600" dirty="0">
              <a:latin typeface="Franklin Gothic Demi" panose="020B0703020102020204" pitchFamily="34" charset="0"/>
            </a:endParaRPr>
          </a:p>
          <a:p>
            <a:pPr marL="457200" indent="-457200" algn="l">
              <a:buFont typeface="Arial" panose="020B0604020202020204" pitchFamily="34" charset="0"/>
              <a:buChar char="•"/>
            </a:pPr>
            <a:endParaRPr lang="en-US" sz="36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Tree>
    <p:extLst>
      <p:ext uri="{BB962C8B-B14F-4D97-AF65-F5344CB8AC3E}">
        <p14:creationId xmlns:p14="http://schemas.microsoft.com/office/powerpoint/2010/main" val="192873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0073" y="1186036"/>
            <a:ext cx="9537009" cy="1325086"/>
          </a:xfrm>
        </p:spPr>
        <p:txBody>
          <a:bodyPr>
            <a:noAutofit/>
          </a:bodyPr>
          <a:lstStyle/>
          <a:p>
            <a:pPr algn="l"/>
            <a:r>
              <a:rPr lang="en-US" sz="4800" cap="small" spc="300" dirty="0">
                <a:solidFill>
                  <a:schemeClr val="bg1"/>
                </a:solidFill>
                <a:latin typeface="Franklin Gothic Demi" panose="020B0703020102020204" pitchFamily="34" charset="0"/>
              </a:rPr>
              <a:t>Other Information and Reminders</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  (502) 564-4581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5950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1362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0570" y="344320"/>
            <a:ext cx="10896599" cy="759585"/>
          </a:xfrm>
        </p:spPr>
        <p:txBody>
          <a:bodyPr>
            <a:normAutofit/>
          </a:bodyPr>
          <a:lstStyle/>
          <a:p>
            <a:pPr algn="l"/>
            <a:r>
              <a:rPr lang="en-US" sz="3700" dirty="0">
                <a:solidFill>
                  <a:schemeClr val="bg1"/>
                </a:solidFill>
                <a:latin typeface="Franklin Gothic Demi" panose="020B0703020102020204" pitchFamily="34" charset="0"/>
              </a:rPr>
              <a:t>Electronic Payments</a:t>
            </a:r>
          </a:p>
        </p:txBody>
      </p:sp>
      <p:sp>
        <p:nvSpPr>
          <p:cNvPr id="3" name="Subtitle 2"/>
          <p:cNvSpPr>
            <a:spLocks noGrp="1"/>
          </p:cNvSpPr>
          <p:nvPr>
            <p:ph type="subTitle" idx="1"/>
          </p:nvPr>
        </p:nvSpPr>
        <p:spPr>
          <a:xfrm>
            <a:off x="367507" y="1578902"/>
            <a:ext cx="11279662" cy="4800848"/>
          </a:xfrm>
        </p:spPr>
        <p:txBody>
          <a:bodyPr>
            <a:normAutofit/>
          </a:bodyPr>
          <a:lstStyle/>
          <a:p>
            <a:pPr algn="l"/>
            <a:r>
              <a:rPr lang="en-US" sz="4000" dirty="0">
                <a:solidFill>
                  <a:srgbClr val="231F20"/>
                </a:solidFill>
                <a:effectLst/>
                <a:latin typeface="Franklin Gothic Demi" panose="020B0703020102020204" pitchFamily="34" charset="0"/>
                <a:ea typeface="Calibri" panose="020F0502020204030204" pitchFamily="34" charset="0"/>
                <a:cs typeface="Lucida Sans" panose="020B0602030504020204" pitchFamily="34" charset="0"/>
              </a:rPr>
              <a:t>Actual withdrawal of electronic payments may be later than </a:t>
            </a:r>
            <a:r>
              <a:rPr lang="en-US" sz="4000" dirty="0">
                <a:effectLst/>
                <a:latin typeface="Franklin Gothic Demi" panose="020B0703020102020204" pitchFamily="34" charset="0"/>
                <a:ea typeface="Calibri" panose="020F0502020204030204" pitchFamily="34" charset="0"/>
                <a:cs typeface="Lucida Sans" panose="020B0602030504020204" pitchFamily="34" charset="0"/>
              </a:rPr>
              <a:t>the</a:t>
            </a:r>
            <a:r>
              <a:rPr lang="en-US" sz="4000" dirty="0">
                <a:solidFill>
                  <a:srgbClr val="FF0000"/>
                </a:solidFill>
                <a:effectLst/>
                <a:latin typeface="Franklin Gothic Demi" panose="020B0703020102020204" pitchFamily="34" charset="0"/>
                <a:ea typeface="Calibri" panose="020F0502020204030204" pitchFamily="34" charset="0"/>
                <a:cs typeface="Lucida Sans" panose="020B0602030504020204" pitchFamily="34" charset="0"/>
              </a:rPr>
              <a:t> </a:t>
            </a:r>
            <a:r>
              <a:rPr lang="en-US" sz="4000" dirty="0">
                <a:solidFill>
                  <a:srgbClr val="231F20"/>
                </a:solidFill>
                <a:effectLst/>
                <a:latin typeface="Franklin Gothic Demi" panose="020B0703020102020204" pitchFamily="34" charset="0"/>
                <a:ea typeface="Calibri" panose="020F0502020204030204" pitchFamily="34" charset="0"/>
                <a:cs typeface="Lucida Sans" panose="020B0602030504020204" pitchFamily="34" charset="0"/>
              </a:rPr>
              <a:t>requested date. Please allow up to two weeks for processing.</a:t>
            </a:r>
          </a:p>
          <a:p>
            <a:pPr algn="l"/>
            <a:endParaRPr lang="en-US" sz="4000" dirty="0">
              <a:solidFill>
                <a:srgbClr val="231F20"/>
              </a:solidFill>
              <a:latin typeface="Franklin Gothic Demi" panose="020B0703020102020204" pitchFamily="34" charset="0"/>
            </a:endParaRPr>
          </a:p>
          <a:p>
            <a:pPr algn="l"/>
            <a:r>
              <a:rPr lang="en-US" sz="4000" dirty="0">
                <a:solidFill>
                  <a:srgbClr val="231F20"/>
                </a:solidFill>
                <a:latin typeface="Franklin Gothic Demi" panose="020B0703020102020204" pitchFamily="34" charset="0"/>
              </a:rPr>
              <a:t>Please do not submit duplicate payments.</a:t>
            </a:r>
            <a:endParaRPr lang="en-US" sz="40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1714500" lvl="3" indent="-342900" algn="l">
              <a:buFont typeface="Arial" panose="020B0604020202020204" pitchFamily="34" charset="0"/>
              <a:buChar char="•"/>
            </a:pPr>
            <a:endParaRPr lang="en-US" sz="2400" dirty="0">
              <a:latin typeface="Franklin Gothic Demi" panose="020B0703020102020204" pitchFamily="34" charset="0"/>
            </a:endParaRPr>
          </a:p>
          <a:p>
            <a:pPr marL="800100" lvl="1" indent="-342900" algn="l">
              <a:buFont typeface="Arial" panose="020B0604020202020204" pitchFamily="34" charset="0"/>
              <a:buChar char="•"/>
            </a:pPr>
            <a:endParaRPr lang="en-US" sz="28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5865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1871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6271" y="246619"/>
            <a:ext cx="10896599" cy="759585"/>
          </a:xfrm>
        </p:spPr>
        <p:txBody>
          <a:bodyPr>
            <a:normAutofit/>
          </a:bodyPr>
          <a:lstStyle/>
          <a:p>
            <a:pPr algn="l"/>
            <a:r>
              <a:rPr lang="en-US" sz="3700" dirty="0">
                <a:solidFill>
                  <a:schemeClr val="bg1"/>
                </a:solidFill>
                <a:latin typeface="Franklin Gothic Demi" panose="020B0703020102020204" pitchFamily="34" charset="0"/>
              </a:rPr>
              <a:t>Electronic Filing</a:t>
            </a:r>
          </a:p>
        </p:txBody>
      </p:sp>
      <p:sp>
        <p:nvSpPr>
          <p:cNvPr id="3" name="Subtitle 2"/>
          <p:cNvSpPr>
            <a:spLocks noGrp="1"/>
          </p:cNvSpPr>
          <p:nvPr>
            <p:ph type="subTitle" idx="1"/>
          </p:nvPr>
        </p:nvSpPr>
        <p:spPr>
          <a:xfrm>
            <a:off x="708906" y="1247457"/>
            <a:ext cx="10876290" cy="4465329"/>
          </a:xfrm>
        </p:spPr>
        <p:txBody>
          <a:bodyPr>
            <a:normAutofit/>
          </a:bodyPr>
          <a:lstStyle/>
          <a:p>
            <a:pPr marL="342900" indent="-342900" algn="l">
              <a:buFont typeface="Arial" panose="020B0604020202020204" pitchFamily="34" charset="0"/>
              <a:buChar char="•"/>
            </a:pPr>
            <a:r>
              <a:rPr lang="en-US" sz="2000" dirty="0">
                <a:latin typeface="Franklin Gothic Demi" panose="020B0703020102020204" pitchFamily="34" charset="0"/>
              </a:rPr>
              <a:t>Electronic filing is available through third-party vendors that support Kentucky.</a:t>
            </a:r>
          </a:p>
          <a:p>
            <a:pPr marL="342900" indent="-342900" algn="l">
              <a:buFont typeface="Arial" panose="020B0604020202020204" pitchFamily="34" charset="0"/>
              <a:buChar char="•"/>
            </a:pPr>
            <a:r>
              <a:rPr lang="en-US" sz="2000" dirty="0">
                <a:latin typeface="Franklin Gothic Demi" panose="020B0703020102020204" pitchFamily="34" charset="0"/>
              </a:rPr>
              <a:t>Visit the Department of Revenue website at Revenue.ky.gov for updates of approved Tax Software Vendors under the Tax Professionals Tab and click on Software Developers.</a:t>
            </a:r>
            <a:endParaRPr lang="en-US" sz="2000" dirty="0"/>
          </a:p>
          <a:p>
            <a:endParaRPr lang="en-US" sz="2000" dirty="0">
              <a:solidFill>
                <a:srgbClr val="0E266E"/>
              </a:solidFill>
              <a:latin typeface="Franklin Gothic Demi" panose="020B0703020102020204" pitchFamily="34" charset="0"/>
            </a:endParaRPr>
          </a:p>
          <a:p>
            <a:pPr algn="l"/>
            <a:endParaRPr lang="en-US" sz="15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8" name="Group 17"/>
          <p:cNvGrpSpPr>
            <a:grpSpLocks noChangeAspect="1"/>
          </p:cNvGrpSpPr>
          <p:nvPr/>
        </p:nvGrpSpPr>
        <p:grpSpPr>
          <a:xfrm>
            <a:off x="9812132" y="6220610"/>
            <a:ext cx="2084948" cy="457200"/>
            <a:chOff x="4766776" y="6262420"/>
            <a:chExt cx="2414265" cy="527049"/>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0" name="Group 19"/>
            <p:cNvGrpSpPr/>
            <p:nvPr/>
          </p:nvGrpSpPr>
          <p:grpSpPr>
            <a:xfrm>
              <a:off x="6694938" y="6295182"/>
              <a:ext cx="486103" cy="480540"/>
              <a:chOff x="5869964" y="6290830"/>
              <a:chExt cx="506776" cy="500976"/>
            </a:xfrm>
          </p:grpSpPr>
          <p:sp>
            <p:nvSpPr>
              <p:cNvPr id="22" name="Oval 2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1" name="Straight Connector 2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3D041047-4026-471B-BDE2-C44FF4515D2D}"/>
              </a:ext>
            </a:extLst>
          </p:cNvPr>
          <p:cNvSpPr txBox="1"/>
          <p:nvPr/>
        </p:nvSpPr>
        <p:spPr>
          <a:xfrm>
            <a:off x="937419" y="5674403"/>
            <a:ext cx="9223711" cy="923330"/>
          </a:xfrm>
          <a:prstGeom prst="rect">
            <a:avLst/>
          </a:prstGeom>
          <a:noFill/>
        </p:spPr>
        <p:txBody>
          <a:bodyPr wrap="square" rtlCol="0">
            <a:spAutoFit/>
          </a:bodyPr>
          <a:lstStyle/>
          <a:p>
            <a:r>
              <a:rPr lang="en-US" b="1" dirty="0">
                <a:latin typeface="Franklin Gothic Demi" panose="020B0703020102020204" pitchFamily="34" charset="0"/>
              </a:rPr>
              <a:t>YTD 2025: </a:t>
            </a:r>
          </a:p>
          <a:p>
            <a:pPr marL="285750" indent="-285750">
              <a:buFont typeface="Arial" panose="020B0604020202020204" pitchFamily="34" charset="0"/>
              <a:buChar char="•"/>
            </a:pPr>
            <a:r>
              <a:rPr lang="en-US" b="1" dirty="0">
                <a:latin typeface="Franklin Gothic Demi" panose="020B0703020102020204" pitchFamily="34" charset="0"/>
              </a:rPr>
              <a:t>97% of tax year 2024 individual income tax returns were e-filed</a:t>
            </a:r>
          </a:p>
          <a:p>
            <a:pPr marL="285750" indent="-285750">
              <a:buFont typeface="Arial" panose="020B0604020202020204" pitchFamily="34" charset="0"/>
              <a:buChar char="•"/>
            </a:pPr>
            <a:r>
              <a:rPr lang="en-US" b="1" dirty="0">
                <a:latin typeface="Franklin Gothic Demi" panose="020B0703020102020204" pitchFamily="34" charset="0"/>
              </a:rPr>
              <a:t>72% of tax year 2025 corporate and pass-through entity tax returns were e-filed</a:t>
            </a:r>
          </a:p>
        </p:txBody>
      </p:sp>
      <p:pic>
        <p:nvPicPr>
          <p:cNvPr id="4" name="Picture 3">
            <a:extLst>
              <a:ext uri="{FF2B5EF4-FFF2-40B4-BE49-F238E27FC236}">
                <a16:creationId xmlns:a16="http://schemas.microsoft.com/office/drawing/2014/main" id="{8EE8B733-D132-6ED7-8DAF-0ED7225E5F29}"/>
              </a:ext>
            </a:extLst>
          </p:cNvPr>
          <p:cNvPicPr>
            <a:picLocks noChangeAspect="1"/>
          </p:cNvPicPr>
          <p:nvPr/>
        </p:nvPicPr>
        <p:blipFill>
          <a:blip r:embed="rId5"/>
          <a:stretch>
            <a:fillRect/>
          </a:stretch>
        </p:blipFill>
        <p:spPr>
          <a:xfrm>
            <a:off x="1145635" y="2459040"/>
            <a:ext cx="7399176" cy="1879543"/>
          </a:xfrm>
          <a:prstGeom prst="rect">
            <a:avLst/>
          </a:prstGeom>
        </p:spPr>
      </p:pic>
      <p:pic>
        <p:nvPicPr>
          <p:cNvPr id="5" name="Picture 4">
            <a:extLst>
              <a:ext uri="{FF2B5EF4-FFF2-40B4-BE49-F238E27FC236}">
                <a16:creationId xmlns:a16="http://schemas.microsoft.com/office/drawing/2014/main" id="{23211426-5213-DA97-B70C-F57BDCCCEE67}"/>
              </a:ext>
            </a:extLst>
          </p:cNvPr>
          <p:cNvPicPr>
            <a:picLocks noChangeAspect="1"/>
          </p:cNvPicPr>
          <p:nvPr/>
        </p:nvPicPr>
        <p:blipFill>
          <a:blip r:embed="rId6"/>
          <a:stretch>
            <a:fillRect/>
          </a:stretch>
        </p:blipFill>
        <p:spPr>
          <a:xfrm>
            <a:off x="1205580" y="4307018"/>
            <a:ext cx="5476875" cy="1209675"/>
          </a:xfrm>
          <a:prstGeom prst="rect">
            <a:avLst/>
          </a:prstGeom>
        </p:spPr>
      </p:pic>
      <p:sp>
        <p:nvSpPr>
          <p:cNvPr id="6" name="Arrow: Right 5">
            <a:extLst>
              <a:ext uri="{FF2B5EF4-FFF2-40B4-BE49-F238E27FC236}">
                <a16:creationId xmlns:a16="http://schemas.microsoft.com/office/drawing/2014/main" id="{B5D34EDF-5B9F-8A7E-E769-0CCD75383062}"/>
              </a:ext>
            </a:extLst>
          </p:cNvPr>
          <p:cNvSpPr/>
          <p:nvPr/>
        </p:nvSpPr>
        <p:spPr>
          <a:xfrm>
            <a:off x="377067" y="5084444"/>
            <a:ext cx="978408" cy="38050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79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6271" y="318610"/>
            <a:ext cx="10896599" cy="759585"/>
          </a:xfrm>
        </p:spPr>
        <p:txBody>
          <a:bodyPr>
            <a:normAutofit/>
          </a:bodyPr>
          <a:lstStyle/>
          <a:p>
            <a:pPr algn="l"/>
            <a:r>
              <a:rPr lang="en-US" sz="3700" dirty="0">
                <a:solidFill>
                  <a:schemeClr val="bg1"/>
                </a:solidFill>
                <a:latin typeface="Franklin Gothic Demi" panose="020B0703020102020204" pitchFamily="34" charset="0"/>
              </a:rPr>
              <a:t>Tax Interest Rate</a:t>
            </a:r>
          </a:p>
        </p:txBody>
      </p:sp>
      <p:sp>
        <p:nvSpPr>
          <p:cNvPr id="3" name="Subtitle 2"/>
          <p:cNvSpPr>
            <a:spLocks noGrp="1"/>
          </p:cNvSpPr>
          <p:nvPr>
            <p:ph type="subTitle" idx="1"/>
          </p:nvPr>
        </p:nvSpPr>
        <p:spPr>
          <a:xfrm>
            <a:off x="866271" y="1671165"/>
            <a:ext cx="9661315" cy="4465329"/>
          </a:xfrm>
        </p:spPr>
        <p:txBody>
          <a:bodyPr>
            <a:normAutofit/>
          </a:bodyPr>
          <a:lstStyle/>
          <a:p>
            <a:pPr algn="just">
              <a:spcBef>
                <a:spcPts val="0"/>
              </a:spcBef>
              <a:defRPr/>
            </a:pPr>
            <a:r>
              <a:rPr lang="en-US" sz="3600" dirty="0">
                <a:latin typeface="Franklin Gothic Demi" panose="020B0703020102020204" pitchFamily="34" charset="0"/>
              </a:rPr>
              <a:t>2025 Interest Rates </a:t>
            </a:r>
            <a:endParaRPr lang="en-US" sz="2800" dirty="0">
              <a:latin typeface="Franklin Gothic Demi" panose="020B0703020102020204" pitchFamily="34" charset="0"/>
            </a:endParaRPr>
          </a:p>
          <a:p>
            <a:pPr algn="just">
              <a:spcBef>
                <a:spcPts val="0"/>
              </a:spcBef>
              <a:defRPr/>
            </a:pPr>
            <a:endParaRPr lang="en-US" sz="3600" b="1" dirty="0">
              <a:latin typeface="Franklin Gothic Demi" panose="020B0703020102020204" pitchFamily="34" charset="0"/>
            </a:endParaRPr>
          </a:p>
          <a:p>
            <a:pPr marL="342900" indent="-342900" algn="just">
              <a:spcBef>
                <a:spcPts val="0"/>
              </a:spcBef>
              <a:buFont typeface="Arial" panose="020B0604020202020204" pitchFamily="34" charset="0"/>
              <a:buChar char="•"/>
              <a:defRPr/>
            </a:pPr>
            <a:r>
              <a:rPr lang="en-US" sz="3000" dirty="0">
                <a:latin typeface="Franklin Gothic Demi" panose="020B0703020102020204" pitchFamily="34" charset="0"/>
              </a:rPr>
              <a:t>Rate charged on </a:t>
            </a:r>
            <a:r>
              <a:rPr lang="en-US" sz="3000" u="sng" dirty="0">
                <a:latin typeface="Franklin Gothic Demi" panose="020B0703020102020204" pitchFamily="34" charset="0"/>
              </a:rPr>
              <a:t>unpaid taxes </a:t>
            </a:r>
            <a:r>
              <a:rPr lang="en-US" sz="3000" dirty="0">
                <a:latin typeface="Franklin Gothic Demi" panose="020B0703020102020204" pitchFamily="34" charset="0"/>
              </a:rPr>
              <a:t>is </a:t>
            </a:r>
            <a:r>
              <a:rPr lang="en-US" sz="3000" b="1" dirty="0">
                <a:latin typeface="Franklin Gothic Demi" panose="020B0703020102020204" pitchFamily="34" charset="0"/>
              </a:rPr>
              <a:t>10%</a:t>
            </a:r>
          </a:p>
          <a:p>
            <a:pPr marL="800100" lvl="1" indent="-342900" algn="just">
              <a:spcBef>
                <a:spcPts val="0"/>
              </a:spcBef>
              <a:buFont typeface="Arial" panose="020B0604020202020204" pitchFamily="34" charset="0"/>
              <a:buChar char="•"/>
              <a:defRPr/>
            </a:pPr>
            <a:r>
              <a:rPr lang="en-US" dirty="0">
                <a:latin typeface="Franklin Gothic Demi" panose="020B0703020102020204" pitchFamily="34" charset="0"/>
              </a:rPr>
              <a:t>(Base rate of 8% plus 2%)</a:t>
            </a:r>
          </a:p>
          <a:p>
            <a:pPr marL="800100" lvl="1" indent="-342900" algn="just">
              <a:spcBef>
                <a:spcPts val="0"/>
              </a:spcBef>
              <a:buFont typeface="Arial" panose="020B0604020202020204" pitchFamily="34" charset="0"/>
              <a:buChar char="•"/>
              <a:defRPr/>
            </a:pPr>
            <a:endParaRPr lang="en-US" dirty="0">
              <a:latin typeface="Franklin Gothic Demi" panose="020B0703020102020204" pitchFamily="34" charset="0"/>
            </a:endParaRPr>
          </a:p>
          <a:p>
            <a:pPr marL="342900" indent="-342900" algn="just">
              <a:spcBef>
                <a:spcPts val="0"/>
              </a:spcBef>
              <a:buFont typeface="Arial" panose="020B0604020202020204" pitchFamily="34" charset="0"/>
              <a:buChar char="•"/>
              <a:defRPr/>
            </a:pPr>
            <a:r>
              <a:rPr lang="en-US" sz="3000" dirty="0">
                <a:latin typeface="Franklin Gothic Demi" panose="020B0703020102020204" pitchFamily="34" charset="0"/>
              </a:rPr>
              <a:t>Rate paid when interest is due on a </a:t>
            </a:r>
            <a:r>
              <a:rPr lang="en-US" sz="3000" u="sng" dirty="0">
                <a:latin typeface="Franklin Gothic Demi" panose="020B0703020102020204" pitchFamily="34" charset="0"/>
              </a:rPr>
              <a:t>refund</a:t>
            </a:r>
            <a:r>
              <a:rPr lang="en-US" sz="3000" dirty="0">
                <a:latin typeface="Franklin Gothic Demi" panose="020B0703020102020204" pitchFamily="34" charset="0"/>
              </a:rPr>
              <a:t> is </a:t>
            </a:r>
            <a:r>
              <a:rPr lang="en-US" sz="3000" b="1" dirty="0">
                <a:latin typeface="Franklin Gothic Demi" panose="020B0703020102020204" pitchFamily="34" charset="0"/>
              </a:rPr>
              <a:t>6% </a:t>
            </a:r>
          </a:p>
          <a:p>
            <a:pPr marL="800100" lvl="1" indent="-342900" algn="just">
              <a:spcBef>
                <a:spcPts val="0"/>
              </a:spcBef>
              <a:buFont typeface="Arial" panose="020B0604020202020204" pitchFamily="34" charset="0"/>
              <a:buChar char="•"/>
              <a:defRPr/>
            </a:pPr>
            <a:r>
              <a:rPr lang="en-US" dirty="0">
                <a:latin typeface="Franklin Gothic Demi" panose="020B0703020102020204" pitchFamily="34" charset="0"/>
              </a:rPr>
              <a:t>(Base rate of 8% minus 2%)</a:t>
            </a:r>
          </a:p>
          <a:p>
            <a:pPr marL="800100" lvl="1" indent="-342900" algn="just">
              <a:spcBef>
                <a:spcPts val="0"/>
              </a:spcBef>
              <a:buFont typeface="Arial" panose="020B0604020202020204" pitchFamily="34" charset="0"/>
              <a:buChar char="•"/>
              <a:defRPr/>
            </a:pPr>
            <a:endParaRPr lang="en-US" dirty="0">
              <a:latin typeface="Franklin Gothic Demi" panose="020B0703020102020204" pitchFamily="34" charset="0"/>
            </a:endParaRPr>
          </a:p>
          <a:p>
            <a:pPr marL="342900" indent="-342900" algn="just">
              <a:spcBef>
                <a:spcPts val="0"/>
              </a:spcBef>
              <a:buFont typeface="Arial" panose="020B0604020202020204" pitchFamily="34" charset="0"/>
              <a:buChar char="•"/>
              <a:defRPr/>
            </a:pPr>
            <a:r>
              <a:rPr lang="en-US" sz="3000" dirty="0">
                <a:latin typeface="Franklin Gothic Demi" panose="020B0703020102020204" pitchFamily="34" charset="0"/>
              </a:rPr>
              <a:t>See KRS 131.183</a:t>
            </a:r>
          </a:p>
          <a:p>
            <a:pPr algn="l"/>
            <a:endParaRPr lang="en-US" sz="1500" dirty="0">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8629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79324"/>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66271" y="318610"/>
            <a:ext cx="10896599" cy="759585"/>
          </a:xfrm>
        </p:spPr>
        <p:txBody>
          <a:bodyPr>
            <a:normAutofit/>
          </a:bodyPr>
          <a:lstStyle/>
          <a:p>
            <a:pPr algn="l"/>
            <a:r>
              <a:rPr lang="en-US" sz="3700" dirty="0">
                <a:solidFill>
                  <a:schemeClr val="bg1"/>
                </a:solidFill>
                <a:latin typeface="Franklin Gothic Demi" panose="020B0703020102020204" pitchFamily="34" charset="0"/>
              </a:rPr>
              <a:t>Tax Rates</a:t>
            </a:r>
          </a:p>
        </p:txBody>
      </p:sp>
      <p:sp>
        <p:nvSpPr>
          <p:cNvPr id="13" name="Rectangle 12"/>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17" name="Picture 16">
            <a:extLst>
              <a:ext uri="{FF2B5EF4-FFF2-40B4-BE49-F238E27FC236}">
                <a16:creationId xmlns:a16="http://schemas.microsoft.com/office/drawing/2014/main" id="{6290ED0A-B248-7164-8B31-139FB761F902}"/>
              </a:ext>
            </a:extLst>
          </p:cNvPr>
          <p:cNvPicPr>
            <a:picLocks noChangeAspect="1"/>
          </p:cNvPicPr>
          <p:nvPr/>
        </p:nvPicPr>
        <p:blipFill>
          <a:blip r:embed="rId5"/>
          <a:stretch>
            <a:fillRect/>
          </a:stretch>
        </p:blipFill>
        <p:spPr>
          <a:xfrm>
            <a:off x="0" y="1239836"/>
            <a:ext cx="12191999" cy="4826193"/>
          </a:xfrm>
          <a:prstGeom prst="rect">
            <a:avLst/>
          </a:prstGeom>
        </p:spPr>
      </p:pic>
    </p:spTree>
    <p:extLst>
      <p:ext uri="{BB962C8B-B14F-4D97-AF65-F5344CB8AC3E}">
        <p14:creationId xmlns:p14="http://schemas.microsoft.com/office/powerpoint/2010/main" val="2588431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 y="1593069"/>
            <a:ext cx="12038203" cy="4685088"/>
          </a:xfrm>
        </p:spPr>
        <p:txBody>
          <a:bodyPr>
            <a:normAutofit/>
          </a:bodyPr>
          <a:lstStyle/>
          <a:p>
            <a:pPr lvl="1"/>
            <a:r>
              <a:rPr lang="en-US" sz="2800" dirty="0">
                <a:latin typeface="Franklin Gothic Demi" panose="020B0703020102020204" pitchFamily="34" charset="0"/>
              </a:rPr>
              <a:t>The Kentucky Department of Revenue (DOR) provides important updates to tax information on Revenue.ky.gov.</a:t>
            </a:r>
          </a:p>
          <a:p>
            <a:pPr lvl="1"/>
            <a:endParaRPr lang="en-US" sz="2800" dirty="0">
              <a:latin typeface="Franklin Gothic Demi" panose="020B0703020102020204" pitchFamily="34" charset="0"/>
            </a:endParaRPr>
          </a:p>
          <a:p>
            <a:pPr lvl="1"/>
            <a:r>
              <a:rPr lang="en-US" sz="2800" dirty="0">
                <a:latin typeface="Franklin Gothic Demi" panose="020B0703020102020204" pitchFamily="34" charset="0"/>
              </a:rPr>
              <a:t>Check the DOR website regularly for timely information on disaster relief provisions.</a:t>
            </a:r>
          </a:p>
          <a:p>
            <a:pPr lvl="1"/>
            <a:endParaRPr lang="en-US" sz="2800" dirty="0">
              <a:latin typeface="Franklin Gothic Demi" panose="020B0703020102020204" pitchFamily="34" charset="0"/>
            </a:endParaRPr>
          </a:p>
          <a:p>
            <a:pPr lvl="1"/>
            <a:r>
              <a:rPr lang="en-US" sz="2800" dirty="0">
                <a:latin typeface="Franklin Gothic Demi" panose="020B0703020102020204" pitchFamily="34" charset="0"/>
              </a:rPr>
              <a:t>DOR implemented a new Integrated Tax System in March 2025.</a:t>
            </a:r>
          </a:p>
          <a:p>
            <a:pPr lvl="1"/>
            <a:endParaRPr lang="en-US" sz="2800" dirty="0">
              <a:latin typeface="Franklin Gothic Demi" panose="020B0703020102020204" pitchFamily="34" charset="0"/>
            </a:endParaRPr>
          </a:p>
          <a:p>
            <a:pPr lvl="1"/>
            <a:r>
              <a:rPr lang="en-US" sz="2800" dirty="0">
                <a:latin typeface="Franklin Gothic Demi" panose="020B0703020102020204" pitchFamily="34" charset="0"/>
              </a:rPr>
              <a:t>Stay Connected: sign up for Revenue news and updates directly to your inbox.</a:t>
            </a:r>
          </a:p>
          <a:p>
            <a:pPr marL="457200" lvl="1" indent="0">
              <a:buNone/>
            </a:pPr>
            <a:endParaRPr lang="en-US" sz="3200" dirty="0">
              <a:latin typeface="Franklin Gothic Demi" panose="020B0703020102020204" pitchFamily="34" charset="0"/>
            </a:endParaRPr>
          </a:p>
          <a:p>
            <a:pPr marL="457200" lvl="1" indent="0">
              <a:buNone/>
            </a:pPr>
            <a:endParaRPr lang="en-US" sz="3200" dirty="0">
              <a:latin typeface="Franklin Gothic Demi" panose="020B0703020102020204" pitchFamily="34" charset="0"/>
            </a:endParaRPr>
          </a:p>
          <a:p>
            <a:pPr marL="457200" lvl="1" indent="0">
              <a:buNone/>
            </a:pPr>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4400" b="1" dirty="0">
                <a:latin typeface="Franklin Gothic Medium" panose="020B0603020102020204" pitchFamily="34" charset="0"/>
              </a:rPr>
              <a:t>	</a:t>
            </a:r>
            <a:r>
              <a:rPr lang="en-US" b="1" dirty="0">
                <a:latin typeface="Franklin Gothic Medium" panose="020B0603020102020204" pitchFamily="34" charset="0"/>
              </a:rPr>
              <a:t> </a:t>
            </a:r>
            <a:r>
              <a:rPr lang="en-US" sz="3700" b="1" dirty="0">
                <a:latin typeface="Franklin Gothic Medium" panose="020B0603020102020204" pitchFamily="34" charset="0"/>
              </a:rPr>
              <a:t>Press Releases and Important Updates</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33764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95846"/>
            <a:ext cx="12038203" cy="5100731"/>
          </a:xfrm>
        </p:spPr>
        <p:txBody>
          <a:bodyPr>
            <a:normAutofit/>
          </a:bodyPr>
          <a:lstStyle/>
          <a:p>
            <a:pPr lvl="1"/>
            <a:endParaRPr lang="en-US" sz="3200" dirty="0">
              <a:latin typeface="Franklin Gothic Demi" panose="020B0703020102020204" pitchFamily="34" charset="0"/>
            </a:endParaRPr>
          </a:p>
          <a:p>
            <a:pPr marL="457200" lvl="1" indent="0">
              <a:buNone/>
            </a:pPr>
            <a:r>
              <a:rPr lang="en-US" sz="2800" b="1" i="0" dirty="0">
                <a:effectLst/>
                <a:latin typeface="Franklin Gothic Demi" panose="020B0703020102020204" pitchFamily="34" charset="0"/>
              </a:rPr>
              <a:t>Late filing and payment penalties will be waived for affected taxpayers in all 120 counties seeking this relief, as long as taxes due are reported and paid on or before November 3, 2025 </a:t>
            </a:r>
          </a:p>
          <a:p>
            <a:pPr marL="457200" lvl="1" indent="0">
              <a:buNone/>
            </a:pPr>
            <a:endParaRPr lang="en-US" sz="2800" b="1" dirty="0">
              <a:latin typeface="Franklin Gothic Demi" panose="020B0703020102020204" pitchFamily="34" charset="0"/>
            </a:endParaRPr>
          </a:p>
          <a:p>
            <a:pPr marL="457200" lvl="1" indent="0">
              <a:buNone/>
            </a:pPr>
            <a:r>
              <a:rPr lang="en-US" sz="2800" b="1" i="0" dirty="0">
                <a:effectLst/>
                <a:latin typeface="Franklin Gothic Demi" panose="020B0703020102020204" pitchFamily="34" charset="0"/>
              </a:rPr>
              <a:t>Kentucky’s tax laws have no provision to waive interest accrued after the regularly required deadlines prescribed by law determined without regard to any extension of time for filing</a:t>
            </a:r>
            <a:endParaRPr lang="en-US" sz="2800" b="1" dirty="0">
              <a:latin typeface="Franklin Gothic Demi" panose="020B0703020102020204" pitchFamily="34" charset="0"/>
            </a:endParaRPr>
          </a:p>
          <a:p>
            <a:pPr marL="457200" lvl="1" indent="0">
              <a:buNone/>
            </a:pPr>
            <a:endParaRPr lang="en-US" sz="3200" dirty="0">
              <a:latin typeface="Franklin Gothic Demi" panose="020B0703020102020204" pitchFamily="34" charset="0"/>
            </a:endParaRPr>
          </a:p>
          <a:p>
            <a:pPr marL="457200" lvl="1" indent="0">
              <a:buNone/>
            </a:pPr>
            <a:r>
              <a:rPr lang="en-US" sz="2800" dirty="0">
                <a:latin typeface="Franklin Gothic Demi" panose="020B0703020102020204" pitchFamily="34" charset="0"/>
              </a:rPr>
              <a:t>Interest will accrue starting April 16, 2025, until the tax is paid</a:t>
            </a:r>
            <a:br>
              <a:rPr lang="en-US" sz="1400" b="0" i="0" dirty="0">
                <a:solidFill>
                  <a:srgbClr val="333333"/>
                </a:solidFill>
                <a:effectLst/>
                <a:latin typeface="Roboto"/>
              </a:rPr>
            </a:br>
            <a:endParaRPr lang="en-US" sz="1400" b="0" i="0" dirty="0">
              <a:solidFill>
                <a:srgbClr val="333333"/>
              </a:solidFill>
              <a:effectLst/>
              <a:latin typeface="Roboto"/>
            </a:endParaRPr>
          </a:p>
          <a:p>
            <a:pPr marL="457200" lvl="1" indent="0">
              <a:buNone/>
            </a:pPr>
            <a:r>
              <a:rPr lang="en-US" dirty="0">
                <a:latin typeface="Franklin Gothic Demi" panose="020B0703020102020204" pitchFamily="34" charset="0"/>
              </a:rPr>
              <a:t>NOTE: </a:t>
            </a:r>
            <a:r>
              <a:rPr lang="en-US" sz="2000" dirty="0">
                <a:latin typeface="Franklin Gothic Demi" panose="020B0703020102020204" pitchFamily="34" charset="0"/>
              </a:rPr>
              <a:t>A $2,000.00 tax liability deferred until November 3, 2025, will accrue $111.23 interest </a:t>
            </a:r>
          </a:p>
          <a:p>
            <a:pPr lvl="1"/>
            <a:endParaRPr lang="en-US" sz="3200" dirty="0">
              <a:latin typeface="Franklin Gothic Demi" panose="020B0703020102020204" pitchFamily="34" charset="0"/>
            </a:endParaRPr>
          </a:p>
          <a:p>
            <a:pPr lvl="1"/>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4400" b="1" dirty="0">
                <a:latin typeface="Franklin Gothic Medium" panose="020B0603020102020204" pitchFamily="34" charset="0"/>
              </a:rPr>
              <a:t>	</a:t>
            </a:r>
            <a:r>
              <a:rPr lang="en-US" sz="3700" b="1" dirty="0">
                <a:latin typeface="Franklin Gothic Medium" panose="020B0603020102020204" pitchFamily="34" charset="0"/>
              </a:rPr>
              <a:t>Disaster Related Tax Relief for February 14, 2025 Storms</a:t>
            </a:r>
            <a:endParaRPr lang="en-US" sz="3700" b="1" dirty="0"/>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0705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a:solidFill>
                  <a:schemeClr val="bg1"/>
                </a:solidFill>
                <a:latin typeface="Franklin Gothic Demi" panose="020B0703020102020204" pitchFamily="34" charset="0"/>
              </a:rPr>
              <a:t>Commissioner Miller Update</a:t>
            </a:r>
          </a:p>
        </p:txBody>
      </p:sp>
      <p:sp>
        <p:nvSpPr>
          <p:cNvPr id="3" name="Subtitle 2"/>
          <p:cNvSpPr>
            <a:spLocks noGrp="1"/>
          </p:cNvSpPr>
          <p:nvPr>
            <p:ph type="subTitle" idx="1"/>
          </p:nvPr>
        </p:nvSpPr>
        <p:spPr>
          <a:xfrm>
            <a:off x="866271" y="1652504"/>
            <a:ext cx="9508914" cy="4465329"/>
          </a:xfrm>
        </p:spPr>
        <p:txBody>
          <a:bodyPr>
            <a:normAutofit/>
          </a:bodyPr>
          <a:lstStyle/>
          <a:p>
            <a:pPr algn="l"/>
            <a:r>
              <a:rPr lang="en-US" dirty="0">
                <a:solidFill>
                  <a:srgbClr val="0E266E"/>
                </a:solidFill>
                <a:latin typeface="Franklin Gothic Demi" panose="020B0703020102020204" pitchFamily="34" charset="0"/>
              </a:rPr>
              <a:t>Important developments at the Department since our last TEI visit</a:t>
            </a:r>
          </a:p>
          <a:p>
            <a:pPr algn="l"/>
            <a:endParaRPr lang="en-US" dirty="0">
              <a:solidFill>
                <a:srgbClr val="0E266E"/>
              </a:solidFill>
              <a:latin typeface="Franklin Gothic Demi" panose="020B0703020102020204" pitchFamily="34" charset="0"/>
            </a:endParaRPr>
          </a:p>
          <a:p>
            <a:pPr marL="342900" indent="-342900" algn="l">
              <a:buFont typeface="Arial" panose="020B0604020202020204" pitchFamily="34" charset="0"/>
              <a:buChar char="•"/>
            </a:pPr>
            <a:r>
              <a:rPr lang="en-US" dirty="0">
                <a:solidFill>
                  <a:srgbClr val="0E266E"/>
                </a:solidFill>
                <a:latin typeface="Franklin Gothic Demi" panose="020B0703020102020204" pitchFamily="34" charset="0"/>
              </a:rPr>
              <a:t>Leadership update</a:t>
            </a:r>
          </a:p>
          <a:p>
            <a:pPr marL="342900" indent="-342900" algn="l">
              <a:buFont typeface="Arial" panose="020B0604020202020204" pitchFamily="34" charset="0"/>
              <a:buChar char="•"/>
            </a:pPr>
            <a:endParaRPr lang="en-US" dirty="0">
              <a:solidFill>
                <a:srgbClr val="0E266E"/>
              </a:solidFill>
              <a:latin typeface="Franklin Gothic Demi" panose="020B0703020102020204" pitchFamily="34" charset="0"/>
            </a:endParaRPr>
          </a:p>
          <a:p>
            <a:pPr marL="342900" indent="-342900" algn="l">
              <a:buFont typeface="Arial" panose="020B0604020202020204" pitchFamily="34" charset="0"/>
              <a:buChar char="•"/>
            </a:pPr>
            <a:r>
              <a:rPr lang="en-US" dirty="0">
                <a:solidFill>
                  <a:srgbClr val="0E266E"/>
                </a:solidFill>
                <a:latin typeface="Franklin Gothic Demi" panose="020B0703020102020204" pitchFamily="34" charset="0"/>
              </a:rPr>
              <a:t>Administrative Update</a:t>
            </a:r>
          </a:p>
          <a:p>
            <a:pPr marL="342900" indent="-342900" algn="l">
              <a:buFont typeface="Arial" panose="020B0604020202020204" pitchFamily="34" charset="0"/>
              <a:buChar char="•"/>
            </a:pPr>
            <a:endParaRPr lang="en-US" dirty="0">
              <a:solidFill>
                <a:srgbClr val="0E266E"/>
              </a:solidFill>
              <a:latin typeface="Franklin Gothic Demi" panose="020B0703020102020204" pitchFamily="34" charset="0"/>
            </a:endParaRPr>
          </a:p>
          <a:p>
            <a:pPr algn="l"/>
            <a:endParaRPr lang="en-US"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63856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940407" y="1539185"/>
            <a:ext cx="10380342" cy="4793539"/>
          </a:xfrm>
        </p:spPr>
        <p:txBody>
          <a:bodyPr>
            <a:normAutofit/>
          </a:bodyPr>
          <a:lstStyle/>
          <a:p>
            <a:pPr lvl="1" algn="just">
              <a:defRPr/>
            </a:pPr>
            <a:endParaRPr lang="en-US" sz="1900" dirty="0"/>
          </a:p>
          <a:p>
            <a:pPr>
              <a:defRPr/>
            </a:pPr>
            <a:r>
              <a:rPr lang="en-US" sz="3200" b="1" dirty="0">
                <a:latin typeface="Franklin Gothic Demi" panose="020B0703020102020204" pitchFamily="34" charset="0"/>
              </a:rPr>
              <a:t>Department of Revenue Website</a:t>
            </a:r>
          </a:p>
          <a:p>
            <a:pPr lvl="1">
              <a:defRPr/>
            </a:pPr>
            <a:r>
              <a:rPr lang="en-US" sz="2800" dirty="0">
                <a:latin typeface="Franklin Gothic Demi" panose="020B0703020102020204" pitchFamily="34" charset="0"/>
                <a:hlinkClick r:id="rId2"/>
              </a:rPr>
              <a:t>https://revenue.ky.gov</a:t>
            </a:r>
            <a:r>
              <a:rPr lang="en-US" sz="2800" dirty="0">
                <a:latin typeface="Franklin Gothic Demi" panose="020B0703020102020204" pitchFamily="34" charset="0"/>
              </a:rPr>
              <a:t> </a:t>
            </a:r>
          </a:p>
          <a:p>
            <a:pPr lvl="1">
              <a:defRPr/>
            </a:pPr>
            <a:endParaRPr lang="en-US" sz="2800" b="1" dirty="0">
              <a:latin typeface="Franklin Gothic Demi" panose="020B0703020102020204" pitchFamily="34" charset="0"/>
            </a:endParaRPr>
          </a:p>
          <a:p>
            <a:pPr>
              <a:defRPr/>
            </a:pPr>
            <a:endParaRPr lang="en-US" sz="3200" b="1" dirty="0">
              <a:latin typeface="Franklin Gothic Demi" panose="020B0703020102020204" pitchFamily="34" charset="0"/>
            </a:endParaRPr>
          </a:p>
          <a:p>
            <a:pPr>
              <a:defRPr/>
            </a:pPr>
            <a:endParaRPr lang="en-US" sz="3200" b="1" dirty="0">
              <a:latin typeface="Franklin Gothic Demi" panose="020B0703020102020204" pitchFamily="34" charset="0"/>
            </a:endParaRPr>
          </a:p>
          <a:p>
            <a:pPr lvl="1">
              <a:defRPr/>
            </a:pPr>
            <a:endParaRPr lang="en-US" sz="800" dirty="0"/>
          </a:p>
          <a:p>
            <a:pPr lvl="1">
              <a:defRPr/>
            </a:pPr>
            <a:endParaRPr lang="en-US" sz="1900" dirty="0"/>
          </a:p>
          <a:p>
            <a:pPr lvl="1">
              <a:defRPr/>
            </a:pPr>
            <a:endParaRPr lang="en-US" sz="1900" dirty="0"/>
          </a:p>
          <a:p>
            <a:pPr marL="0" indent="0" algn="just">
              <a:buNone/>
              <a:defRPr/>
            </a:pPr>
            <a:endParaRPr lang="en-US" sz="2300" dirty="0"/>
          </a:p>
        </p:txBody>
      </p:sp>
      <p:sp>
        <p:nvSpPr>
          <p:cNvPr id="9" name="Rectangle 8"/>
          <p:cNvSpPr/>
          <p:nvPr/>
        </p:nvSpPr>
        <p:spPr>
          <a:xfrm>
            <a:off x="0" y="159117"/>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40406" y="290116"/>
            <a:ext cx="9282630" cy="771554"/>
          </a:xfrm>
        </p:spPr>
        <p:txBody>
          <a:bodyPr>
            <a:normAutofit/>
          </a:bodyPr>
          <a:lstStyle/>
          <a:p>
            <a:r>
              <a:rPr lang="en-US" sz="3700" dirty="0">
                <a:solidFill>
                  <a:schemeClr val="bg1"/>
                </a:solidFill>
                <a:latin typeface="Franklin Gothic Demi" panose="020B0703020102020204" pitchFamily="34" charset="0"/>
              </a:rPr>
              <a:t>Stay in Touch</a:t>
            </a:r>
          </a:p>
        </p:txBody>
      </p:sp>
      <p:sp>
        <p:nvSpPr>
          <p:cNvPr id="11" name="Rectangle 10"/>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 name="Group 12"/>
          <p:cNvGrpSpPr>
            <a:grpSpLocks noChangeAspect="1"/>
          </p:cNvGrpSpPr>
          <p:nvPr/>
        </p:nvGrpSpPr>
        <p:grpSpPr>
          <a:xfrm>
            <a:off x="9812132" y="6220610"/>
            <a:ext cx="2084948" cy="457200"/>
            <a:chOff x="4766776" y="6262420"/>
            <a:chExt cx="2414265" cy="527049"/>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5" name="Group 14"/>
            <p:cNvGrpSpPr/>
            <p:nvPr/>
          </p:nvGrpSpPr>
          <p:grpSpPr>
            <a:xfrm>
              <a:off x="6694938" y="6295182"/>
              <a:ext cx="486103" cy="480540"/>
              <a:chOff x="5869964" y="6290830"/>
              <a:chExt cx="506776" cy="500976"/>
            </a:xfrm>
          </p:grpSpPr>
          <p:sp>
            <p:nvSpPr>
              <p:cNvPr id="17" name="Oval 16"/>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6" name="Straight Connector 15"/>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C21C1319-F8B7-0480-E942-D7C74A94115A}"/>
              </a:ext>
            </a:extLst>
          </p:cNvPr>
          <p:cNvPicPr>
            <a:picLocks noChangeAspect="1"/>
          </p:cNvPicPr>
          <p:nvPr/>
        </p:nvPicPr>
        <p:blipFill>
          <a:blip r:embed="rId5"/>
          <a:stretch>
            <a:fillRect/>
          </a:stretch>
        </p:blipFill>
        <p:spPr>
          <a:xfrm>
            <a:off x="1154352" y="2843542"/>
            <a:ext cx="10119789" cy="3377068"/>
          </a:xfrm>
          <a:prstGeom prst="rect">
            <a:avLst/>
          </a:prstGeom>
        </p:spPr>
      </p:pic>
    </p:spTree>
    <p:extLst>
      <p:ext uri="{BB962C8B-B14F-4D97-AF65-F5344CB8AC3E}">
        <p14:creationId xmlns:p14="http://schemas.microsoft.com/office/powerpoint/2010/main" val="10729230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1696719"/>
            <a:ext cx="11860529" cy="5002809"/>
          </a:xfrm>
        </p:spPr>
        <p:txBody>
          <a:bodyPr>
            <a:normAutofit/>
          </a:bodyPr>
          <a:lstStyle/>
          <a:p>
            <a:pPr marL="457200" lvl="1" indent="0">
              <a:buNone/>
            </a:pPr>
            <a:endParaRPr lang="en-US" sz="3200" dirty="0">
              <a:latin typeface="Franklin Gothic Demi" panose="020B0703020102020204" pitchFamily="34" charset="0"/>
            </a:endParaRPr>
          </a:p>
          <a:p>
            <a:pPr marL="457200" lvl="1" indent="0">
              <a:buNone/>
            </a:pPr>
            <a:endParaRPr lang="en-US" sz="3200" dirty="0">
              <a:latin typeface="Franklin Gothic Demi" panose="020B0703020102020204" pitchFamily="34" charset="0"/>
            </a:endParaRPr>
          </a:p>
        </p:txBody>
      </p:sp>
      <p:sp>
        <p:nvSpPr>
          <p:cNvPr id="4" name="Title 3"/>
          <p:cNvSpPr>
            <a:spLocks noGrp="1"/>
          </p:cNvSpPr>
          <p:nvPr>
            <p:ph type="title"/>
          </p:nvPr>
        </p:nvSpPr>
        <p:spPr>
          <a:xfrm>
            <a:off x="0" y="160363"/>
            <a:ext cx="12192000" cy="1128609"/>
          </a:xfrm>
          <a:prstGeom prst="rect">
            <a:avLst/>
          </a:prstGeom>
          <a:solidFill>
            <a:srgbClr val="042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342900" indent="-342900"/>
            <a:r>
              <a:rPr lang="en-US" sz="3700" b="1" dirty="0">
                <a:latin typeface="Franklin Gothic Demi" panose="020B0703020102020204" pitchFamily="34" charset="0"/>
              </a:rPr>
              <a:t>	Reach out to DOR via Web Response</a:t>
            </a:r>
          </a:p>
        </p:txBody>
      </p:sp>
      <p:sp>
        <p:nvSpPr>
          <p:cNvPr id="6" name="Rectangle 5"/>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F7DEBEC9-2887-6C12-81B3-F8BD34E9D47F}"/>
              </a:ext>
            </a:extLst>
          </p:cNvPr>
          <p:cNvPicPr>
            <a:picLocks noChangeAspect="1"/>
          </p:cNvPicPr>
          <p:nvPr/>
        </p:nvPicPr>
        <p:blipFill>
          <a:blip r:embed="rId5"/>
          <a:stretch>
            <a:fillRect/>
          </a:stretch>
        </p:blipFill>
        <p:spPr>
          <a:xfrm>
            <a:off x="580715" y="1596545"/>
            <a:ext cx="9108570" cy="4624065"/>
          </a:xfrm>
          <a:prstGeom prst="rect">
            <a:avLst/>
          </a:prstGeom>
        </p:spPr>
      </p:pic>
    </p:spTree>
    <p:extLst>
      <p:ext uri="{BB962C8B-B14F-4D97-AF65-F5344CB8AC3E}">
        <p14:creationId xmlns:p14="http://schemas.microsoft.com/office/powerpoint/2010/main" val="106065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94" y="245224"/>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79054" y="299209"/>
            <a:ext cx="10896599" cy="759585"/>
          </a:xfrm>
        </p:spPr>
        <p:txBody>
          <a:bodyPr>
            <a:normAutofit/>
          </a:bodyPr>
          <a:lstStyle/>
          <a:p>
            <a:pPr algn="l"/>
            <a:r>
              <a:rPr lang="en-US" sz="3700" dirty="0">
                <a:solidFill>
                  <a:schemeClr val="bg1"/>
                </a:solidFill>
                <a:latin typeface="Franklin Gothic Demi" panose="020B0703020102020204" pitchFamily="34" charset="0"/>
              </a:rPr>
              <a:t>Taxpayer Service Center Map</a:t>
            </a:r>
          </a:p>
        </p:txBody>
      </p:sp>
      <p:cxnSp>
        <p:nvCxnSpPr>
          <p:cNvPr id="24" name="Straight Connector 23"/>
          <p:cNvCxnSpPr/>
          <p:nvPr/>
        </p:nvCxnSpPr>
        <p:spPr>
          <a:xfrm>
            <a:off x="982133" y="1253066"/>
            <a:ext cx="10226146" cy="0"/>
          </a:xfrm>
          <a:prstGeom prst="line">
            <a:avLst/>
          </a:prstGeom>
          <a:ln w="28575">
            <a:solidFill>
              <a:srgbClr val="04256C"/>
            </a:solidFill>
          </a:ln>
        </p:spPr>
        <p:style>
          <a:lnRef idx="1">
            <a:schemeClr val="accent1"/>
          </a:lnRef>
          <a:fillRef idx="0">
            <a:schemeClr val="accent1"/>
          </a:fillRef>
          <a:effectRef idx="0">
            <a:schemeClr val="accent1"/>
          </a:effectRef>
          <a:fontRef idx="minor">
            <a:schemeClr val="tx1"/>
          </a:fontRef>
        </p:style>
      </p:cxnSp>
      <p:pic>
        <p:nvPicPr>
          <p:cNvPr id="10" name="Content Placeholder 3" descr="TSC Regional State Map for Present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696598" y="1590118"/>
            <a:ext cx="9261512" cy="4875853"/>
          </a:xfrm>
          <a:prstGeom prst="rect">
            <a:avLst/>
          </a:prstGeom>
          <a:ln>
            <a:noFill/>
            <a:miter lim="800000"/>
            <a:headEnd/>
            <a:tailEnd/>
          </a:ln>
        </p:spPr>
      </p:pic>
      <p:sp>
        <p:nvSpPr>
          <p:cNvPr id="12" name="Rectangle 11"/>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1" name="Group 10"/>
            <p:cNvGrpSpPr/>
            <p:nvPr/>
          </p:nvGrpSpPr>
          <p:grpSpPr>
            <a:xfrm>
              <a:off x="6694938" y="6295182"/>
              <a:ext cx="486103" cy="480540"/>
              <a:chOff x="5869964" y="6290830"/>
              <a:chExt cx="506776" cy="500976"/>
            </a:xfrm>
          </p:grpSpPr>
          <p:sp>
            <p:nvSpPr>
              <p:cNvPr id="15" name="Oval 1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4" name="Straight Connector 1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8922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982133" y="1693334"/>
            <a:ext cx="10226146" cy="0"/>
          </a:xfrm>
          <a:prstGeom prst="line">
            <a:avLst/>
          </a:prstGeom>
          <a:ln w="28575">
            <a:solidFill>
              <a:srgbClr val="04256C"/>
            </a:solidFill>
          </a:ln>
        </p:spPr>
        <p:style>
          <a:lnRef idx="1">
            <a:schemeClr val="accent1"/>
          </a:lnRef>
          <a:fillRef idx="0">
            <a:schemeClr val="accent1"/>
          </a:fillRef>
          <a:effectRef idx="0">
            <a:schemeClr val="accent1"/>
          </a:effectRef>
          <a:fontRef idx="minor">
            <a:schemeClr val="tx1"/>
          </a:fontRef>
        </p:style>
      </p:cxnSp>
      <p:sp>
        <p:nvSpPr>
          <p:cNvPr id="12" name="Content Placeholder 9"/>
          <p:cNvSpPr txBox="1">
            <a:spLocks/>
          </p:cNvSpPr>
          <p:nvPr/>
        </p:nvSpPr>
        <p:spPr>
          <a:xfrm>
            <a:off x="866271" y="1868204"/>
            <a:ext cx="9282629" cy="4793539"/>
          </a:xfrm>
          <a:prstGeom prst="rect">
            <a:avLst/>
          </a:prstGeom>
        </p:spPr>
        <p:txBody>
          <a:bodyPr vert="horz" lIns="91440" tIns="45720" rIns="91440" bIns="45720" numCol="2"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defRPr/>
            </a:pPr>
            <a:r>
              <a:rPr lang="en-US" b="1" dirty="0"/>
              <a:t>Ashland Taxpayer Service Center</a:t>
            </a:r>
          </a:p>
          <a:p>
            <a:pPr>
              <a:lnSpc>
                <a:spcPct val="120000"/>
              </a:lnSpc>
              <a:spcBef>
                <a:spcPts val="0"/>
              </a:spcBef>
              <a:defRPr/>
            </a:pPr>
            <a:r>
              <a:rPr lang="en-US" dirty="0"/>
              <a:t>1539 Greenup Avenue, Suite 501 41101-7695</a:t>
            </a:r>
          </a:p>
          <a:p>
            <a:pPr>
              <a:lnSpc>
                <a:spcPct val="120000"/>
              </a:lnSpc>
              <a:spcBef>
                <a:spcPts val="0"/>
              </a:spcBef>
              <a:defRPr/>
            </a:pPr>
            <a:r>
              <a:rPr lang="en-US" dirty="0"/>
              <a:t>(606) 920-2037 </a:t>
            </a:r>
          </a:p>
          <a:p>
            <a:pPr>
              <a:lnSpc>
                <a:spcPct val="120000"/>
              </a:lnSpc>
              <a:spcBef>
                <a:spcPts val="0"/>
              </a:spcBef>
              <a:defRPr/>
            </a:pPr>
            <a:endParaRPr lang="en-US" b="1" dirty="0"/>
          </a:p>
          <a:p>
            <a:pPr>
              <a:lnSpc>
                <a:spcPct val="120000"/>
              </a:lnSpc>
              <a:spcBef>
                <a:spcPts val="0"/>
              </a:spcBef>
              <a:defRPr/>
            </a:pPr>
            <a:r>
              <a:rPr lang="en-US" b="1" dirty="0"/>
              <a:t>Bowling Green Taxpayer Service Center </a:t>
            </a:r>
          </a:p>
          <a:p>
            <a:pPr>
              <a:lnSpc>
                <a:spcPct val="120000"/>
              </a:lnSpc>
              <a:spcBef>
                <a:spcPts val="0"/>
              </a:spcBef>
              <a:defRPr/>
            </a:pPr>
            <a:r>
              <a:rPr lang="en-US" dirty="0"/>
              <a:t>201 West Professional Park Court, 42104-3278 </a:t>
            </a:r>
          </a:p>
          <a:p>
            <a:pPr>
              <a:lnSpc>
                <a:spcPct val="120000"/>
              </a:lnSpc>
              <a:spcBef>
                <a:spcPts val="0"/>
              </a:spcBef>
              <a:defRPr/>
            </a:pPr>
            <a:r>
              <a:rPr lang="en-US" dirty="0"/>
              <a:t>(270) 746-7470</a:t>
            </a:r>
          </a:p>
          <a:p>
            <a:pPr>
              <a:lnSpc>
                <a:spcPct val="120000"/>
              </a:lnSpc>
              <a:spcBef>
                <a:spcPts val="0"/>
              </a:spcBef>
              <a:defRPr/>
            </a:pPr>
            <a:endParaRPr lang="en-US" b="1" dirty="0"/>
          </a:p>
          <a:p>
            <a:pPr>
              <a:lnSpc>
                <a:spcPct val="120000"/>
              </a:lnSpc>
              <a:spcBef>
                <a:spcPts val="0"/>
              </a:spcBef>
              <a:defRPr/>
            </a:pPr>
            <a:r>
              <a:rPr lang="en-US" b="1" dirty="0"/>
              <a:t>Corbin Taxpayer Service Center </a:t>
            </a:r>
          </a:p>
          <a:p>
            <a:pPr>
              <a:lnSpc>
                <a:spcPct val="120000"/>
              </a:lnSpc>
              <a:spcBef>
                <a:spcPts val="0"/>
              </a:spcBef>
              <a:defRPr/>
            </a:pPr>
            <a:r>
              <a:rPr lang="en-US" dirty="0"/>
              <a:t>15100 North US25E, Suite 2, 40701-6188 </a:t>
            </a:r>
          </a:p>
          <a:p>
            <a:pPr>
              <a:lnSpc>
                <a:spcPct val="120000"/>
              </a:lnSpc>
              <a:spcBef>
                <a:spcPts val="0"/>
              </a:spcBef>
              <a:defRPr/>
            </a:pPr>
            <a:r>
              <a:rPr lang="en-US" dirty="0"/>
              <a:t>(606) 528-3322 </a:t>
            </a:r>
          </a:p>
          <a:p>
            <a:pPr>
              <a:lnSpc>
                <a:spcPct val="120000"/>
              </a:lnSpc>
              <a:spcBef>
                <a:spcPts val="0"/>
              </a:spcBef>
              <a:defRPr/>
            </a:pPr>
            <a:endParaRPr lang="en-US" b="1" dirty="0"/>
          </a:p>
          <a:p>
            <a:pPr>
              <a:lnSpc>
                <a:spcPct val="120000"/>
              </a:lnSpc>
              <a:spcBef>
                <a:spcPts val="0"/>
              </a:spcBef>
              <a:defRPr/>
            </a:pPr>
            <a:r>
              <a:rPr lang="en-US" b="1" dirty="0"/>
              <a:t>Frankfort Taxpayer Service Center</a:t>
            </a:r>
          </a:p>
          <a:p>
            <a:pPr>
              <a:lnSpc>
                <a:spcPct val="120000"/>
              </a:lnSpc>
              <a:spcBef>
                <a:spcPts val="0"/>
              </a:spcBef>
              <a:defRPr/>
            </a:pPr>
            <a:r>
              <a:rPr lang="en-US" dirty="0"/>
              <a:t>501 High Street, 40601-2103</a:t>
            </a:r>
          </a:p>
          <a:p>
            <a:pPr>
              <a:lnSpc>
                <a:spcPct val="120000"/>
              </a:lnSpc>
              <a:spcBef>
                <a:spcPts val="0"/>
              </a:spcBef>
              <a:defRPr/>
            </a:pPr>
            <a:r>
              <a:rPr lang="en-US" dirty="0"/>
              <a:t>(502) 564-4581 </a:t>
            </a:r>
            <a:r>
              <a:rPr lang="en-US" i="1" dirty="0"/>
              <a:t>(Taxpayer Assistance)</a:t>
            </a:r>
          </a:p>
          <a:p>
            <a:pPr>
              <a:lnSpc>
                <a:spcPct val="120000"/>
              </a:lnSpc>
              <a:spcBef>
                <a:spcPts val="0"/>
              </a:spcBef>
              <a:defRPr/>
            </a:pPr>
            <a:endParaRPr lang="en-US" b="1" i="1" dirty="0"/>
          </a:p>
          <a:p>
            <a:pPr>
              <a:lnSpc>
                <a:spcPct val="120000"/>
              </a:lnSpc>
              <a:spcBef>
                <a:spcPts val="0"/>
              </a:spcBef>
              <a:defRPr/>
            </a:pPr>
            <a:r>
              <a:rPr lang="en-US" b="1" dirty="0"/>
              <a:t>Hopkinsville Taxpayer Service Center </a:t>
            </a:r>
          </a:p>
          <a:p>
            <a:pPr>
              <a:lnSpc>
                <a:spcPct val="120000"/>
              </a:lnSpc>
              <a:spcBef>
                <a:spcPts val="0"/>
              </a:spcBef>
              <a:defRPr/>
            </a:pPr>
            <a:r>
              <a:rPr lang="en-US" dirty="0"/>
              <a:t>181 Hammond Drive, 42240-7926 </a:t>
            </a:r>
          </a:p>
          <a:p>
            <a:pPr>
              <a:lnSpc>
                <a:spcPct val="120000"/>
              </a:lnSpc>
              <a:spcBef>
                <a:spcPts val="0"/>
              </a:spcBef>
              <a:defRPr/>
            </a:pPr>
            <a:r>
              <a:rPr lang="en-US" dirty="0"/>
              <a:t>(270) 889-6521 </a:t>
            </a:r>
          </a:p>
          <a:p>
            <a:pPr>
              <a:lnSpc>
                <a:spcPct val="120000"/>
              </a:lnSpc>
              <a:spcBef>
                <a:spcPts val="0"/>
              </a:spcBef>
              <a:defRPr/>
            </a:pPr>
            <a:endParaRPr lang="en-US" b="1" dirty="0"/>
          </a:p>
          <a:p>
            <a:pPr>
              <a:lnSpc>
                <a:spcPct val="120000"/>
              </a:lnSpc>
              <a:spcBef>
                <a:spcPts val="0"/>
              </a:spcBef>
              <a:defRPr/>
            </a:pPr>
            <a:endParaRPr lang="en-US" b="1" dirty="0"/>
          </a:p>
          <a:p>
            <a:pPr>
              <a:lnSpc>
                <a:spcPct val="120000"/>
              </a:lnSpc>
              <a:spcBef>
                <a:spcPts val="0"/>
              </a:spcBef>
              <a:defRPr/>
            </a:pPr>
            <a:endParaRPr lang="en-US" b="1" dirty="0"/>
          </a:p>
          <a:p>
            <a:pPr>
              <a:lnSpc>
                <a:spcPct val="120000"/>
              </a:lnSpc>
              <a:spcBef>
                <a:spcPts val="0"/>
              </a:spcBef>
              <a:defRPr/>
            </a:pPr>
            <a:endParaRPr lang="en-US" b="1" dirty="0"/>
          </a:p>
          <a:p>
            <a:pPr>
              <a:lnSpc>
                <a:spcPct val="120000"/>
              </a:lnSpc>
              <a:spcBef>
                <a:spcPts val="0"/>
              </a:spcBef>
              <a:defRPr/>
            </a:pPr>
            <a:r>
              <a:rPr lang="en-US" b="1" dirty="0"/>
              <a:t>Louisville Taxpayer Service Center </a:t>
            </a:r>
          </a:p>
          <a:p>
            <a:pPr>
              <a:lnSpc>
                <a:spcPct val="120000"/>
              </a:lnSpc>
              <a:spcBef>
                <a:spcPts val="0"/>
              </a:spcBef>
              <a:defRPr/>
            </a:pPr>
            <a:r>
              <a:rPr lang="en-US" dirty="0"/>
              <a:t>600 West Cedar Street, 2nd Floor West, 40202-2310 </a:t>
            </a:r>
          </a:p>
          <a:p>
            <a:pPr>
              <a:lnSpc>
                <a:spcPct val="120000"/>
              </a:lnSpc>
              <a:spcBef>
                <a:spcPts val="0"/>
              </a:spcBef>
              <a:defRPr/>
            </a:pPr>
            <a:r>
              <a:rPr lang="en-US" dirty="0"/>
              <a:t>(502) 595-4512 </a:t>
            </a:r>
          </a:p>
          <a:p>
            <a:pPr>
              <a:lnSpc>
                <a:spcPct val="120000"/>
              </a:lnSpc>
              <a:spcBef>
                <a:spcPts val="0"/>
              </a:spcBef>
              <a:defRPr/>
            </a:pPr>
            <a:endParaRPr lang="en-US" b="1" dirty="0"/>
          </a:p>
          <a:p>
            <a:pPr>
              <a:lnSpc>
                <a:spcPct val="120000"/>
              </a:lnSpc>
              <a:spcBef>
                <a:spcPts val="0"/>
              </a:spcBef>
              <a:defRPr/>
            </a:pPr>
            <a:r>
              <a:rPr lang="en-US" b="1" dirty="0"/>
              <a:t>Northern Kentucky Taxpayer Service Center</a:t>
            </a:r>
          </a:p>
          <a:p>
            <a:pPr>
              <a:lnSpc>
                <a:spcPct val="120000"/>
              </a:lnSpc>
              <a:spcBef>
                <a:spcPts val="0"/>
              </a:spcBef>
              <a:defRPr/>
            </a:pPr>
            <a:r>
              <a:rPr lang="en-US" dirty="0"/>
              <a:t>Turfway Ridge Office Park</a:t>
            </a:r>
          </a:p>
          <a:p>
            <a:pPr>
              <a:lnSpc>
                <a:spcPct val="120000"/>
              </a:lnSpc>
              <a:spcBef>
                <a:spcPts val="0"/>
              </a:spcBef>
              <a:defRPr/>
            </a:pPr>
            <a:r>
              <a:rPr lang="en-US" dirty="0"/>
              <a:t>7310 Turfway Road, Suite 190, Florence, 41042-4871</a:t>
            </a:r>
          </a:p>
          <a:p>
            <a:pPr>
              <a:lnSpc>
                <a:spcPct val="120000"/>
              </a:lnSpc>
              <a:spcBef>
                <a:spcPts val="0"/>
              </a:spcBef>
              <a:defRPr/>
            </a:pPr>
            <a:r>
              <a:rPr lang="en-US" dirty="0"/>
              <a:t>(859) 371-9049</a:t>
            </a:r>
          </a:p>
          <a:p>
            <a:pPr>
              <a:lnSpc>
                <a:spcPct val="120000"/>
              </a:lnSpc>
              <a:spcBef>
                <a:spcPts val="0"/>
              </a:spcBef>
              <a:defRPr/>
            </a:pPr>
            <a:endParaRPr lang="en-US" b="1" dirty="0"/>
          </a:p>
          <a:p>
            <a:pPr>
              <a:lnSpc>
                <a:spcPct val="120000"/>
              </a:lnSpc>
              <a:spcBef>
                <a:spcPts val="0"/>
              </a:spcBef>
              <a:defRPr/>
            </a:pPr>
            <a:r>
              <a:rPr lang="en-US" b="1" dirty="0"/>
              <a:t>Owensboro Taxpayer Service Center </a:t>
            </a:r>
          </a:p>
          <a:p>
            <a:pPr>
              <a:lnSpc>
                <a:spcPct val="120000"/>
              </a:lnSpc>
              <a:spcBef>
                <a:spcPts val="0"/>
              </a:spcBef>
              <a:defRPr/>
            </a:pPr>
            <a:r>
              <a:rPr lang="en-US" dirty="0"/>
              <a:t>401 Frederica Street, Building C, Suite 201, 42301-6295 </a:t>
            </a:r>
          </a:p>
          <a:p>
            <a:pPr>
              <a:lnSpc>
                <a:spcPct val="120000"/>
              </a:lnSpc>
              <a:spcBef>
                <a:spcPts val="0"/>
              </a:spcBef>
              <a:defRPr/>
            </a:pPr>
            <a:r>
              <a:rPr lang="en-US" dirty="0"/>
              <a:t>(270) 687-7301 </a:t>
            </a:r>
          </a:p>
          <a:p>
            <a:pPr>
              <a:lnSpc>
                <a:spcPct val="120000"/>
              </a:lnSpc>
              <a:spcBef>
                <a:spcPts val="0"/>
              </a:spcBef>
              <a:defRPr/>
            </a:pPr>
            <a:endParaRPr lang="en-US" b="1" dirty="0"/>
          </a:p>
          <a:p>
            <a:pPr>
              <a:lnSpc>
                <a:spcPct val="120000"/>
              </a:lnSpc>
              <a:spcBef>
                <a:spcPts val="0"/>
              </a:spcBef>
              <a:defRPr/>
            </a:pPr>
            <a:r>
              <a:rPr lang="en-US" b="1" dirty="0"/>
              <a:t>Paducah Taxpayer Service Center </a:t>
            </a:r>
          </a:p>
          <a:p>
            <a:pPr>
              <a:lnSpc>
                <a:spcPct val="120000"/>
              </a:lnSpc>
              <a:spcBef>
                <a:spcPts val="0"/>
              </a:spcBef>
              <a:defRPr/>
            </a:pPr>
            <a:r>
              <a:rPr lang="en-US" dirty="0"/>
              <a:t>Clark Business Complex, Suite G </a:t>
            </a:r>
          </a:p>
          <a:p>
            <a:pPr>
              <a:lnSpc>
                <a:spcPct val="120000"/>
              </a:lnSpc>
              <a:spcBef>
                <a:spcPts val="0"/>
              </a:spcBef>
              <a:defRPr/>
            </a:pPr>
            <a:r>
              <a:rPr lang="en-US" dirty="0"/>
              <a:t>2928 Park Avenue, 42001-4024</a:t>
            </a:r>
          </a:p>
          <a:p>
            <a:pPr>
              <a:lnSpc>
                <a:spcPct val="120000"/>
              </a:lnSpc>
              <a:spcBef>
                <a:spcPts val="0"/>
              </a:spcBef>
              <a:defRPr/>
            </a:pPr>
            <a:r>
              <a:rPr lang="en-US" dirty="0"/>
              <a:t>(270) 575-7148 </a:t>
            </a:r>
          </a:p>
          <a:p>
            <a:pPr>
              <a:lnSpc>
                <a:spcPct val="120000"/>
              </a:lnSpc>
              <a:spcBef>
                <a:spcPts val="0"/>
              </a:spcBef>
              <a:defRPr/>
            </a:pPr>
            <a:endParaRPr lang="en-US" b="1" dirty="0"/>
          </a:p>
          <a:p>
            <a:pPr>
              <a:lnSpc>
                <a:spcPct val="120000"/>
              </a:lnSpc>
              <a:spcBef>
                <a:spcPts val="0"/>
              </a:spcBef>
              <a:defRPr/>
            </a:pPr>
            <a:r>
              <a:rPr lang="fr-FR" b="1" dirty="0"/>
              <a:t>Pikeville Taxpayer Service Center </a:t>
            </a:r>
          </a:p>
          <a:p>
            <a:pPr>
              <a:lnSpc>
                <a:spcPct val="120000"/>
              </a:lnSpc>
              <a:spcBef>
                <a:spcPts val="0"/>
              </a:spcBef>
              <a:defRPr/>
            </a:pPr>
            <a:r>
              <a:rPr lang="fr-FR" dirty="0"/>
              <a:t>Uniplex Center, 126 Trivette Drive, Suite 203, 41501-1275</a:t>
            </a:r>
          </a:p>
          <a:p>
            <a:pPr>
              <a:lnSpc>
                <a:spcPct val="120000"/>
              </a:lnSpc>
              <a:spcBef>
                <a:spcPts val="0"/>
              </a:spcBef>
              <a:defRPr/>
            </a:pPr>
            <a:r>
              <a:rPr lang="fr-FR" dirty="0"/>
              <a:t>(606) 433-7675 </a:t>
            </a:r>
          </a:p>
          <a:p>
            <a:endParaRPr lang="en-US" dirty="0">
              <a:latin typeface="Franklin Gothic Medium" panose="020B0603020102020204" pitchFamily="34" charset="0"/>
            </a:endParaRPr>
          </a:p>
        </p:txBody>
      </p:sp>
      <p:sp>
        <p:nvSpPr>
          <p:cNvPr id="14" name="Rectangle 13"/>
          <p:cNvSpPr/>
          <p:nvPr/>
        </p:nvSpPr>
        <p:spPr>
          <a:xfrm>
            <a:off x="0" y="218025"/>
            <a:ext cx="12192000" cy="1092982"/>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dirty="0">
                <a:solidFill>
                  <a:schemeClr val="bg1"/>
                </a:solidFill>
                <a:latin typeface="Franklin Gothic Demi" panose="020B0703020102020204" pitchFamily="34" charset="0"/>
              </a:rPr>
              <a:t>	</a:t>
            </a:r>
            <a:r>
              <a:rPr lang="en-US" sz="3700" dirty="0">
                <a:solidFill>
                  <a:schemeClr val="bg1"/>
                </a:solidFill>
                <a:latin typeface="Franklin Gothic Demi" panose="020B0703020102020204" pitchFamily="34" charset="0"/>
              </a:rPr>
              <a:t>Taxpayer Service Centers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 name="Group 6"/>
          <p:cNvGrpSpPr>
            <a:grpSpLocks noChangeAspect="1"/>
          </p:cNvGrpSpPr>
          <p:nvPr/>
        </p:nvGrpSpPr>
        <p:grpSpPr>
          <a:xfrm>
            <a:off x="9812132" y="6220610"/>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1" name="Oval 10"/>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0" name="Straight Connector 9"/>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9557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982133" y="1693334"/>
            <a:ext cx="10226146" cy="0"/>
          </a:xfrm>
          <a:prstGeom prst="line">
            <a:avLst/>
          </a:prstGeom>
          <a:ln w="28575">
            <a:solidFill>
              <a:srgbClr val="04256C"/>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nvGraphicFramePr>
        <p:xfrm>
          <a:off x="213311" y="1958731"/>
          <a:ext cx="5795603" cy="4079240"/>
        </p:xfrm>
        <a:graphic>
          <a:graphicData uri="http://schemas.openxmlformats.org/drawingml/2006/table">
            <a:tbl>
              <a:tblPr firstRow="1" bandRow="1">
                <a:tableStyleId>{69CF1AB2-1976-4502-BF36-3FF5EA218861}</a:tableStyleId>
              </a:tblPr>
              <a:tblGrid>
                <a:gridCol w="3823112">
                  <a:extLst>
                    <a:ext uri="{9D8B030D-6E8A-4147-A177-3AD203B41FA5}">
                      <a16:colId xmlns:a16="http://schemas.microsoft.com/office/drawing/2014/main" val="1996518557"/>
                    </a:ext>
                  </a:extLst>
                </a:gridCol>
                <a:gridCol w="1972491">
                  <a:extLst>
                    <a:ext uri="{9D8B030D-6E8A-4147-A177-3AD203B41FA5}">
                      <a16:colId xmlns:a16="http://schemas.microsoft.com/office/drawing/2014/main" val="1020209663"/>
                    </a:ext>
                  </a:extLst>
                </a:gridCol>
              </a:tblGrid>
              <a:tr h="370840">
                <a:tc>
                  <a:txBody>
                    <a:bodyPr/>
                    <a:lstStyle/>
                    <a:p>
                      <a:r>
                        <a:rPr lang="en-US" b="0" dirty="0">
                          <a:solidFill>
                            <a:srgbClr val="04256C"/>
                          </a:solidFill>
                          <a:latin typeface="Franklin Gothic Medium" panose="020B0603020102020204" pitchFamily="34" charset="0"/>
                        </a:rPr>
                        <a:t>Collections</a:t>
                      </a:r>
                    </a:p>
                  </a:txBody>
                  <a:tcPr/>
                </a:tc>
                <a:tc>
                  <a:txBody>
                    <a:bodyPr/>
                    <a:lstStyle/>
                    <a:p>
                      <a:pPr algn="ctr"/>
                      <a:r>
                        <a:rPr lang="en-US" b="0" dirty="0">
                          <a:solidFill>
                            <a:srgbClr val="04256C"/>
                          </a:solidFill>
                          <a:latin typeface="Franklin Gothic Medium" panose="020B0603020102020204" pitchFamily="34" charset="0"/>
                        </a:rPr>
                        <a:t>(502) 564-4921</a:t>
                      </a:r>
                    </a:p>
                  </a:txBody>
                  <a:tcPr/>
                </a:tc>
                <a:extLst>
                  <a:ext uri="{0D108BD9-81ED-4DB2-BD59-A6C34878D82A}">
                    <a16:rowId xmlns:a16="http://schemas.microsoft.com/office/drawing/2014/main" val="1163346922"/>
                  </a:ext>
                </a:extLst>
              </a:tr>
              <a:tr h="370840">
                <a:tc>
                  <a:txBody>
                    <a:bodyPr/>
                    <a:lstStyle/>
                    <a:p>
                      <a:r>
                        <a:rPr lang="en-US" dirty="0">
                          <a:solidFill>
                            <a:srgbClr val="04256C"/>
                          </a:solidFill>
                          <a:latin typeface="Franklin Gothic Medium" panose="020B0603020102020204" pitchFamily="34" charset="0"/>
                        </a:rPr>
                        <a:t>Corporation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564-8139</a:t>
                      </a:r>
                      <a:endParaRPr lang="en-US" dirty="0"/>
                    </a:p>
                  </a:txBody>
                  <a:tcPr/>
                </a:tc>
                <a:extLst>
                  <a:ext uri="{0D108BD9-81ED-4DB2-BD59-A6C34878D82A}">
                    <a16:rowId xmlns:a16="http://schemas.microsoft.com/office/drawing/2014/main" val="3053983007"/>
                  </a:ext>
                </a:extLst>
              </a:tr>
              <a:tr h="370840">
                <a:tc>
                  <a:txBody>
                    <a:bodyPr/>
                    <a:lstStyle/>
                    <a:p>
                      <a:r>
                        <a:rPr lang="en-US" dirty="0">
                          <a:solidFill>
                            <a:srgbClr val="04256C"/>
                          </a:solidFill>
                          <a:latin typeface="Franklin Gothic Medium" panose="020B0603020102020204" pitchFamily="34" charset="0"/>
                        </a:rPr>
                        <a:t>DOR One Stop Help</a:t>
                      </a:r>
                      <a:r>
                        <a:rPr lang="en-US" baseline="0" dirty="0">
                          <a:solidFill>
                            <a:srgbClr val="04256C"/>
                          </a:solidFill>
                          <a:latin typeface="Franklin Gothic Medium" panose="020B0603020102020204" pitchFamily="34" charset="0"/>
                        </a:rPr>
                        <a:t> Line</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564-5053</a:t>
                      </a:r>
                      <a:endParaRPr lang="en-US" dirty="0"/>
                    </a:p>
                  </a:txBody>
                  <a:tcPr/>
                </a:tc>
                <a:extLst>
                  <a:ext uri="{0D108BD9-81ED-4DB2-BD59-A6C34878D82A}">
                    <a16:rowId xmlns:a16="http://schemas.microsoft.com/office/drawing/2014/main" val="1759510597"/>
                  </a:ext>
                </a:extLst>
              </a:tr>
              <a:tr h="370840">
                <a:tc>
                  <a:txBody>
                    <a:bodyPr/>
                    <a:lstStyle/>
                    <a:p>
                      <a:r>
                        <a:rPr lang="en-US" dirty="0">
                          <a:solidFill>
                            <a:srgbClr val="04256C"/>
                          </a:solidFill>
                          <a:latin typeface="Franklin Gothic Medium" panose="020B0603020102020204" pitchFamily="34" charset="0"/>
                        </a:rPr>
                        <a:t>E-Filing</a:t>
                      </a:r>
                      <a:r>
                        <a:rPr lang="en-US" baseline="0" dirty="0">
                          <a:solidFill>
                            <a:srgbClr val="04256C"/>
                          </a:solidFill>
                          <a:latin typeface="Franklin Gothic Medium" panose="020B0603020102020204" pitchFamily="34" charset="0"/>
                        </a:rPr>
                        <a:t> Assistance (Business Forms)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564-7926</a:t>
                      </a:r>
                      <a:endParaRPr lang="en-US" dirty="0"/>
                    </a:p>
                  </a:txBody>
                  <a:tcPr/>
                </a:tc>
                <a:extLst>
                  <a:ext uri="{0D108BD9-81ED-4DB2-BD59-A6C34878D82A}">
                    <a16:rowId xmlns:a16="http://schemas.microsoft.com/office/drawing/2014/main" val="8742868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E-Filing</a:t>
                      </a:r>
                      <a:r>
                        <a:rPr lang="en-US" baseline="0" dirty="0">
                          <a:solidFill>
                            <a:srgbClr val="04256C"/>
                          </a:solidFill>
                          <a:latin typeface="Franklin Gothic Medium" panose="020B0603020102020204" pitchFamily="34" charset="0"/>
                        </a:rPr>
                        <a:t> Assistance (Individual Forms)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564-7862</a:t>
                      </a:r>
                      <a:endParaRPr lang="en-US" dirty="0"/>
                    </a:p>
                  </a:txBody>
                  <a:tcPr/>
                </a:tc>
                <a:extLst>
                  <a:ext uri="{0D108BD9-81ED-4DB2-BD59-A6C34878D82A}">
                    <a16:rowId xmlns:a16="http://schemas.microsoft.com/office/drawing/2014/main" val="3268311047"/>
                  </a:ext>
                </a:extLst>
              </a:tr>
              <a:tr h="370840">
                <a:tc>
                  <a:txBody>
                    <a:bodyPr/>
                    <a:lstStyle/>
                    <a:p>
                      <a:r>
                        <a:rPr lang="en-US" dirty="0">
                          <a:solidFill>
                            <a:srgbClr val="04256C"/>
                          </a:solidFill>
                          <a:latin typeface="Franklin Gothic Medium" panose="020B0603020102020204" pitchFamily="34" charset="0"/>
                        </a:rPr>
                        <a:t>Field Operations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564-2113</a:t>
                      </a:r>
                      <a:endParaRPr lang="en-US" dirty="0"/>
                    </a:p>
                  </a:txBody>
                  <a:tcPr/>
                </a:tc>
                <a:extLst>
                  <a:ext uri="{0D108BD9-81ED-4DB2-BD59-A6C34878D82A}">
                    <a16:rowId xmlns:a16="http://schemas.microsoft.com/office/drawing/2014/main" val="2135387262"/>
                  </a:ext>
                </a:extLst>
              </a:tr>
              <a:tr h="370840">
                <a:tc>
                  <a:txBody>
                    <a:bodyPr/>
                    <a:lstStyle/>
                    <a:p>
                      <a:r>
                        <a:rPr lang="en-US" dirty="0">
                          <a:solidFill>
                            <a:srgbClr val="04256C"/>
                          </a:solidFill>
                          <a:latin typeface="Franklin Gothic Medium" panose="020B0603020102020204" pitchFamily="34" charset="0"/>
                        </a:rPr>
                        <a:t>Forms</a:t>
                      </a:r>
                      <a:r>
                        <a:rPr lang="en-US" baseline="0" dirty="0">
                          <a:solidFill>
                            <a:srgbClr val="04256C"/>
                          </a:solidFill>
                          <a:latin typeface="Franklin Gothic Medium" panose="020B0603020102020204" pitchFamily="34" charset="0"/>
                        </a:rPr>
                        <a:t> and Envelopes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564-3658</a:t>
                      </a:r>
                      <a:endParaRPr lang="en-US" dirty="0"/>
                    </a:p>
                  </a:txBody>
                  <a:tcPr/>
                </a:tc>
                <a:extLst>
                  <a:ext uri="{0D108BD9-81ED-4DB2-BD59-A6C34878D82A}">
                    <a16:rowId xmlns:a16="http://schemas.microsoft.com/office/drawing/2014/main" val="657721951"/>
                  </a:ext>
                </a:extLst>
              </a:tr>
              <a:tr h="370840">
                <a:tc>
                  <a:txBody>
                    <a:bodyPr/>
                    <a:lstStyle/>
                    <a:p>
                      <a:r>
                        <a:rPr lang="en-US" dirty="0">
                          <a:solidFill>
                            <a:srgbClr val="04256C"/>
                          </a:solidFill>
                          <a:latin typeface="Franklin Gothic Medium" panose="020B0603020102020204" pitchFamily="34" charset="0"/>
                        </a:rPr>
                        <a:t>Individual Income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564-4581</a:t>
                      </a:r>
                      <a:endParaRPr lang="en-US" dirty="0"/>
                    </a:p>
                  </a:txBody>
                  <a:tcPr/>
                </a:tc>
                <a:extLst>
                  <a:ext uri="{0D108BD9-81ED-4DB2-BD59-A6C34878D82A}">
                    <a16:rowId xmlns:a16="http://schemas.microsoft.com/office/drawing/2014/main" val="466399528"/>
                  </a:ext>
                </a:extLst>
              </a:tr>
              <a:tr h="370840">
                <a:tc>
                  <a:txBody>
                    <a:bodyPr/>
                    <a:lstStyle/>
                    <a:p>
                      <a:r>
                        <a:rPr lang="en-US" dirty="0">
                          <a:solidFill>
                            <a:srgbClr val="04256C"/>
                          </a:solidFill>
                          <a:latin typeface="Franklin Gothic Medium" panose="020B0603020102020204" pitchFamily="34" charset="0"/>
                        </a:rPr>
                        <a:t>Inheritance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564-4810</a:t>
                      </a:r>
                      <a:endParaRPr lang="en-US" dirty="0"/>
                    </a:p>
                  </a:txBody>
                  <a:tcPr/>
                </a:tc>
                <a:extLst>
                  <a:ext uri="{0D108BD9-81ED-4DB2-BD59-A6C34878D82A}">
                    <a16:rowId xmlns:a16="http://schemas.microsoft.com/office/drawing/2014/main" val="2245504219"/>
                  </a:ext>
                </a:extLst>
              </a:tr>
              <a:tr h="370840">
                <a:tc>
                  <a:txBody>
                    <a:bodyPr/>
                    <a:lstStyle/>
                    <a:p>
                      <a:r>
                        <a:rPr lang="en-US" dirty="0">
                          <a:solidFill>
                            <a:srgbClr val="04256C"/>
                          </a:solidFill>
                          <a:latin typeface="Franklin Gothic Medium" panose="020B0603020102020204" pitchFamily="34" charset="0"/>
                        </a:rPr>
                        <a:t>Local</a:t>
                      </a:r>
                      <a:r>
                        <a:rPr lang="en-US" baseline="0" dirty="0">
                          <a:solidFill>
                            <a:srgbClr val="04256C"/>
                          </a:solidFill>
                          <a:latin typeface="Franklin Gothic Medium" panose="020B0603020102020204" pitchFamily="34" charset="0"/>
                        </a:rPr>
                        <a:t> Government &amp; County Fees</a:t>
                      </a:r>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564-8785</a:t>
                      </a:r>
                      <a:endParaRPr lang="en-US" dirty="0"/>
                    </a:p>
                  </a:txBody>
                  <a:tcPr/>
                </a:tc>
                <a:extLst>
                  <a:ext uri="{0D108BD9-81ED-4DB2-BD59-A6C34878D82A}">
                    <a16:rowId xmlns:a16="http://schemas.microsoft.com/office/drawing/2014/main" val="311974926"/>
                  </a:ext>
                </a:extLst>
              </a:tr>
              <a:tr h="370840">
                <a:tc>
                  <a:txBody>
                    <a:bodyPr/>
                    <a:lstStyle/>
                    <a:p>
                      <a:r>
                        <a:rPr lang="en-US" dirty="0">
                          <a:solidFill>
                            <a:srgbClr val="04256C"/>
                          </a:solidFill>
                          <a:latin typeface="Franklin Gothic Medium" panose="020B0603020102020204" pitchFamily="34" charset="0"/>
                        </a:rPr>
                        <a:t>Miscellaneous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564-2935</a:t>
                      </a:r>
                      <a:endParaRPr lang="en-US" dirty="0"/>
                    </a:p>
                  </a:txBody>
                  <a:tcPr/>
                </a:tc>
                <a:extLst>
                  <a:ext uri="{0D108BD9-81ED-4DB2-BD59-A6C34878D82A}">
                    <a16:rowId xmlns:a16="http://schemas.microsoft.com/office/drawing/2014/main" val="717521531"/>
                  </a:ext>
                </a:extLst>
              </a:tr>
            </a:tbl>
          </a:graphicData>
        </a:graphic>
      </p:graphicFrame>
      <p:graphicFrame>
        <p:nvGraphicFramePr>
          <p:cNvPr id="17" name="Table 16"/>
          <p:cNvGraphicFramePr>
            <a:graphicFrameLocks noGrp="1"/>
          </p:cNvGraphicFramePr>
          <p:nvPr/>
        </p:nvGraphicFramePr>
        <p:xfrm>
          <a:off x="6115755" y="1958731"/>
          <a:ext cx="5795603" cy="4079240"/>
        </p:xfrm>
        <a:graphic>
          <a:graphicData uri="http://schemas.openxmlformats.org/drawingml/2006/table">
            <a:tbl>
              <a:tblPr firstRow="1" bandRow="1">
                <a:tableStyleId>{69CF1AB2-1976-4502-BF36-3FF5EA218861}</a:tableStyleId>
              </a:tblPr>
              <a:tblGrid>
                <a:gridCol w="3823112">
                  <a:extLst>
                    <a:ext uri="{9D8B030D-6E8A-4147-A177-3AD203B41FA5}">
                      <a16:colId xmlns:a16="http://schemas.microsoft.com/office/drawing/2014/main" val="1996518557"/>
                    </a:ext>
                  </a:extLst>
                </a:gridCol>
                <a:gridCol w="1972491">
                  <a:extLst>
                    <a:ext uri="{9D8B030D-6E8A-4147-A177-3AD203B41FA5}">
                      <a16:colId xmlns:a16="http://schemas.microsoft.com/office/drawing/2014/main" val="1020209663"/>
                    </a:ext>
                  </a:extLst>
                </a:gridCol>
              </a:tblGrid>
              <a:tr h="370840">
                <a:tc>
                  <a:txBody>
                    <a:bodyPr/>
                    <a:lstStyle/>
                    <a:p>
                      <a:r>
                        <a:rPr lang="en-US" b="0" dirty="0">
                          <a:solidFill>
                            <a:srgbClr val="04256C"/>
                          </a:solidFill>
                          <a:latin typeface="Franklin Gothic Medium" panose="020B0603020102020204" pitchFamily="34" charset="0"/>
                        </a:rPr>
                        <a:t>Motor Fuels</a:t>
                      </a:r>
                    </a:p>
                  </a:txBody>
                  <a:tcPr/>
                </a:tc>
                <a:tc>
                  <a:txBody>
                    <a:bodyPr/>
                    <a:lstStyle/>
                    <a:p>
                      <a:pPr algn="ctr"/>
                      <a:r>
                        <a:rPr lang="en-US" b="0" dirty="0">
                          <a:solidFill>
                            <a:srgbClr val="04256C"/>
                          </a:solidFill>
                          <a:latin typeface="Franklin Gothic Medium" panose="020B0603020102020204" pitchFamily="34" charset="0"/>
                        </a:rPr>
                        <a:t>(502) 564-3853</a:t>
                      </a:r>
                    </a:p>
                  </a:txBody>
                  <a:tcPr/>
                </a:tc>
                <a:extLst>
                  <a:ext uri="{0D108BD9-81ED-4DB2-BD59-A6C34878D82A}">
                    <a16:rowId xmlns:a16="http://schemas.microsoft.com/office/drawing/2014/main" val="1163346922"/>
                  </a:ext>
                </a:extLst>
              </a:tr>
              <a:tr h="370840">
                <a:tc>
                  <a:txBody>
                    <a:bodyPr/>
                    <a:lstStyle/>
                    <a:p>
                      <a:r>
                        <a:rPr lang="en-US" dirty="0">
                          <a:solidFill>
                            <a:srgbClr val="04256C"/>
                          </a:solidFill>
                          <a:latin typeface="Franklin Gothic Medium" panose="020B0603020102020204" pitchFamily="34" charset="0"/>
                        </a:rPr>
                        <a:t>Motor Vehicle Usage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564-4455</a:t>
                      </a:r>
                      <a:endParaRPr lang="en-US" dirty="0"/>
                    </a:p>
                  </a:txBody>
                  <a:tcPr/>
                </a:tc>
                <a:extLst>
                  <a:ext uri="{0D108BD9-81ED-4DB2-BD59-A6C34878D82A}">
                    <a16:rowId xmlns:a16="http://schemas.microsoft.com/office/drawing/2014/main" val="3053983007"/>
                  </a:ext>
                </a:extLst>
              </a:tr>
              <a:tr h="370840">
                <a:tc>
                  <a:txBody>
                    <a:bodyPr/>
                    <a:lstStyle/>
                    <a:p>
                      <a:r>
                        <a:rPr lang="en-US" dirty="0">
                          <a:solidFill>
                            <a:srgbClr val="04256C"/>
                          </a:solidFill>
                          <a:latin typeface="Franklin Gothic Medium" panose="020B0603020102020204" pitchFamily="34" charset="0"/>
                        </a:rPr>
                        <a:t>Ombudsman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564-7822</a:t>
                      </a:r>
                      <a:endParaRPr lang="en-US" dirty="0"/>
                    </a:p>
                  </a:txBody>
                  <a:tcPr/>
                </a:tc>
                <a:extLst>
                  <a:ext uri="{0D108BD9-81ED-4DB2-BD59-A6C34878D82A}">
                    <a16:rowId xmlns:a16="http://schemas.microsoft.com/office/drawing/2014/main" val="1759510597"/>
                  </a:ext>
                </a:extLst>
              </a:tr>
              <a:tr h="370840">
                <a:tc>
                  <a:txBody>
                    <a:bodyPr/>
                    <a:lstStyle/>
                    <a:p>
                      <a:r>
                        <a:rPr lang="en-US" dirty="0">
                          <a:solidFill>
                            <a:srgbClr val="04256C"/>
                          </a:solidFill>
                          <a:latin typeface="Franklin Gothic Medium" panose="020B0603020102020204" pitchFamily="34" charset="0"/>
                        </a:rPr>
                        <a:t>Property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564-8338</a:t>
                      </a:r>
                      <a:endParaRPr lang="en-US" dirty="0"/>
                    </a:p>
                  </a:txBody>
                  <a:tcPr/>
                </a:tc>
                <a:extLst>
                  <a:ext uri="{0D108BD9-81ED-4DB2-BD59-A6C34878D82A}">
                    <a16:rowId xmlns:a16="http://schemas.microsoft.com/office/drawing/2014/main" val="8742868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Protest Resolution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564-6734</a:t>
                      </a:r>
                      <a:endParaRPr lang="en-US" dirty="0"/>
                    </a:p>
                  </a:txBody>
                  <a:tcPr/>
                </a:tc>
                <a:extLst>
                  <a:ext uri="{0D108BD9-81ED-4DB2-BD59-A6C34878D82A}">
                    <a16:rowId xmlns:a16="http://schemas.microsoft.com/office/drawing/2014/main" val="3268311047"/>
                  </a:ext>
                </a:extLst>
              </a:tr>
              <a:tr h="370840">
                <a:tc>
                  <a:txBody>
                    <a:bodyPr/>
                    <a:lstStyle/>
                    <a:p>
                      <a:r>
                        <a:rPr lang="en-US" dirty="0">
                          <a:solidFill>
                            <a:srgbClr val="04256C"/>
                          </a:solidFill>
                          <a:latin typeface="Franklin Gothic Medium" panose="020B0603020102020204" pitchFamily="34" charset="0"/>
                        </a:rPr>
                        <a:t>Registration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564-3306</a:t>
                      </a:r>
                      <a:endParaRPr lang="en-US" dirty="0"/>
                    </a:p>
                  </a:txBody>
                  <a:tcPr/>
                </a:tc>
                <a:extLst>
                  <a:ext uri="{0D108BD9-81ED-4DB2-BD59-A6C34878D82A}">
                    <a16:rowId xmlns:a16="http://schemas.microsoft.com/office/drawing/2014/main" val="2135387262"/>
                  </a:ext>
                </a:extLst>
              </a:tr>
              <a:tr h="370840">
                <a:tc>
                  <a:txBody>
                    <a:bodyPr/>
                    <a:lstStyle/>
                    <a:p>
                      <a:r>
                        <a:rPr lang="en-US" dirty="0">
                          <a:solidFill>
                            <a:srgbClr val="04256C"/>
                          </a:solidFill>
                          <a:latin typeface="Franklin Gothic Medium" panose="020B0603020102020204" pitchFamily="34" charset="0"/>
                        </a:rPr>
                        <a:t>Sales &amp; Use Tax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564-5170</a:t>
                      </a:r>
                      <a:endParaRPr lang="en-US" dirty="0"/>
                    </a:p>
                  </a:txBody>
                  <a:tcPr/>
                </a:tc>
                <a:extLst>
                  <a:ext uri="{0D108BD9-81ED-4DB2-BD59-A6C34878D82A}">
                    <a16:rowId xmlns:a16="http://schemas.microsoft.com/office/drawing/2014/main" val="657721951"/>
                  </a:ext>
                </a:extLst>
              </a:tr>
              <a:tr h="370840">
                <a:tc>
                  <a:txBody>
                    <a:bodyPr/>
                    <a:lstStyle/>
                    <a:p>
                      <a:r>
                        <a:rPr lang="en-US" dirty="0">
                          <a:solidFill>
                            <a:srgbClr val="04256C"/>
                          </a:solidFill>
                          <a:latin typeface="Franklin Gothic Medium" panose="020B0603020102020204" pitchFamily="34" charset="0"/>
                        </a:rPr>
                        <a:t>Special Investigations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564-4470</a:t>
                      </a:r>
                      <a:endParaRPr lang="en-US" dirty="0"/>
                    </a:p>
                  </a:txBody>
                  <a:tcPr/>
                </a:tc>
                <a:extLst>
                  <a:ext uri="{0D108BD9-81ED-4DB2-BD59-A6C34878D82A}">
                    <a16:rowId xmlns:a16="http://schemas.microsoft.com/office/drawing/2014/main" val="466399528"/>
                  </a:ext>
                </a:extLst>
              </a:tr>
              <a:tr h="370840">
                <a:tc>
                  <a:txBody>
                    <a:bodyPr/>
                    <a:lstStyle/>
                    <a:p>
                      <a:r>
                        <a:rPr lang="en-US" dirty="0">
                          <a:solidFill>
                            <a:srgbClr val="04256C"/>
                          </a:solidFill>
                          <a:latin typeface="Franklin Gothic Medium" panose="020B0603020102020204" pitchFamily="34" charset="0"/>
                        </a:rPr>
                        <a:t>State Operator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564-3130</a:t>
                      </a:r>
                      <a:endParaRPr lang="en-US" dirty="0"/>
                    </a:p>
                  </a:txBody>
                  <a:tcPr/>
                </a:tc>
                <a:extLst>
                  <a:ext uri="{0D108BD9-81ED-4DB2-BD59-A6C34878D82A}">
                    <a16:rowId xmlns:a16="http://schemas.microsoft.com/office/drawing/2014/main" val="2245504219"/>
                  </a:ext>
                </a:extLst>
              </a:tr>
              <a:tr h="370840">
                <a:tc>
                  <a:txBody>
                    <a:bodyPr/>
                    <a:lstStyle/>
                    <a:p>
                      <a:r>
                        <a:rPr lang="en-US" dirty="0">
                          <a:solidFill>
                            <a:srgbClr val="04256C"/>
                          </a:solidFill>
                          <a:latin typeface="Franklin Gothic Medium" panose="020B0603020102020204" pitchFamily="34" charset="0"/>
                        </a:rPr>
                        <a:t>Withholding (also use for WRAPS)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4256C"/>
                          </a:solidFill>
                          <a:latin typeface="Franklin Gothic Medium" panose="020B0603020102020204" pitchFamily="34" charset="0"/>
                        </a:rPr>
                        <a:t>(502) 564-7287</a:t>
                      </a:r>
                      <a:endParaRPr lang="en-US" dirty="0"/>
                    </a:p>
                  </a:txBody>
                  <a:tcPr/>
                </a:tc>
                <a:extLst>
                  <a:ext uri="{0D108BD9-81ED-4DB2-BD59-A6C34878D82A}">
                    <a16:rowId xmlns:a16="http://schemas.microsoft.com/office/drawing/2014/main" val="311974926"/>
                  </a:ext>
                </a:extLst>
              </a:tr>
              <a:tr h="370840">
                <a:tc>
                  <a:txBody>
                    <a:bodyPr/>
                    <a:lstStyle/>
                    <a:p>
                      <a:endParaRPr lang="en-US" dirty="0">
                        <a:solidFill>
                          <a:srgbClr val="04256C"/>
                        </a:solidFill>
                        <a:latin typeface="Franklin Gothic Medium" panose="020B06030201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717521531"/>
                  </a:ext>
                </a:extLst>
              </a:tr>
            </a:tbl>
          </a:graphicData>
        </a:graphic>
      </p:graphicFrame>
      <p:sp>
        <p:nvSpPr>
          <p:cNvPr id="14" name="Rectangle 13"/>
          <p:cNvSpPr/>
          <p:nvPr/>
        </p:nvSpPr>
        <p:spPr>
          <a:xfrm>
            <a:off x="26462" y="218025"/>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dirty="0">
                <a:solidFill>
                  <a:schemeClr val="bg1"/>
                </a:solidFill>
                <a:latin typeface="Franklin Gothic Demi" panose="020B0703020102020204" pitchFamily="34" charset="0"/>
              </a:rPr>
              <a:t>	</a:t>
            </a:r>
            <a:r>
              <a:rPr lang="en-US" sz="3700" dirty="0">
                <a:solidFill>
                  <a:schemeClr val="bg1"/>
                </a:solidFill>
                <a:latin typeface="Franklin Gothic Demi" panose="020B0703020102020204" pitchFamily="34" charset="0"/>
              </a:rPr>
              <a:t>Revenue Contact Phone Numbers</a:t>
            </a:r>
            <a:endParaRPr kumimoji="0" lang="en-US" sz="3700" b="0" i="0" u="none" strike="noStrike" kern="1200" cap="none" spc="0" normalizeH="0" baseline="0" noProof="0" dirty="0">
              <a:ln>
                <a:noFill/>
              </a:ln>
              <a:solidFill>
                <a:prstClr val="white"/>
              </a:solidFill>
              <a:effectLst/>
              <a:uLnTx/>
              <a:uFillTx/>
              <a:latin typeface="Calibri" panose="020F0502020204030204"/>
            </a:endParaRPr>
          </a:p>
        </p:txBody>
      </p:sp>
      <p:sp>
        <p:nvSpPr>
          <p:cNvPr id="15" name="Rectangle 14"/>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p:cNvGrpSpPr>
            <a:grpSpLocks noChangeAspect="1"/>
          </p:cNvGrpSpPr>
          <p:nvPr/>
        </p:nvGrpSpPr>
        <p:grpSpPr>
          <a:xfrm>
            <a:off x="9812132" y="6220610"/>
            <a:ext cx="2084948" cy="457200"/>
            <a:chOff x="4766776" y="6262420"/>
            <a:chExt cx="2414265" cy="527049"/>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0" name="Group 9"/>
            <p:cNvGrpSpPr/>
            <p:nvPr/>
          </p:nvGrpSpPr>
          <p:grpSpPr>
            <a:xfrm>
              <a:off x="6694938" y="6295182"/>
              <a:ext cx="486103" cy="480540"/>
              <a:chOff x="5869964" y="6290830"/>
              <a:chExt cx="506776" cy="500976"/>
            </a:xfrm>
          </p:grpSpPr>
          <p:sp>
            <p:nvSpPr>
              <p:cNvPr id="12" name="Oval 11"/>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0609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2033"/>
            <a:ext cx="12192000" cy="6858001"/>
          </a:xfrm>
          <a:prstGeom prst="rect">
            <a:avLst/>
          </a:prstGeom>
          <a:gradFill flip="none" rotWithShape="1">
            <a:gsLst>
              <a:gs pos="20000">
                <a:schemeClr val="accent1">
                  <a:lumMod val="0"/>
                  <a:lumOff val="100000"/>
                </a:schemeClr>
              </a:gs>
              <a:gs pos="58400">
                <a:schemeClr val="bg1">
                  <a:lumMod val="95000"/>
                </a:schemeClr>
              </a:gs>
              <a:gs pos="100000">
                <a:srgbClr val="ECF2FE"/>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69299" y="452981"/>
            <a:ext cx="9140945" cy="804135"/>
          </a:xfrm>
        </p:spPr>
        <p:txBody>
          <a:bodyPr/>
          <a:lstStyle/>
          <a:p>
            <a:r>
              <a:rPr lang="en-US" dirty="0">
                <a:latin typeface="Franklin Gothic Medium" panose="020B0603020102020204" pitchFamily="34" charset="0"/>
              </a:rPr>
              <a:t>2025 Legislative Updates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035" b="1012"/>
          <a:stretch/>
        </p:blipFill>
        <p:spPr>
          <a:xfrm>
            <a:off x="-22034" y="-1"/>
            <a:ext cx="1781068" cy="6880035"/>
          </a:xfrm>
          <a:prstGeom prst="rect">
            <a:avLst/>
          </a:prstGeom>
        </p:spPr>
      </p:pic>
      <p:sp>
        <p:nvSpPr>
          <p:cNvPr id="7" name="Rectangle 6"/>
          <p:cNvSpPr/>
          <p:nvPr/>
        </p:nvSpPr>
        <p:spPr>
          <a:xfrm>
            <a:off x="2269299" y="1330486"/>
            <a:ext cx="9144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2071169" y="6368333"/>
            <a:ext cx="9540260" cy="369332"/>
          </a:xfrm>
          <a:prstGeom prst="rect">
            <a:avLst/>
          </a:prstGeom>
          <a:noFill/>
        </p:spPr>
        <p:txBody>
          <a:bodyPr wrap="square" rtlCol="0">
            <a:spAutoFit/>
          </a:bodyPr>
          <a:lstStyle/>
          <a:p>
            <a:pPr algn="ctr"/>
            <a:r>
              <a:rPr lang="en-US" dirty="0">
                <a:solidFill>
                  <a:srgbClr val="222E68"/>
                </a:solidFill>
                <a:latin typeface="Franklin Gothic Demi" panose="020B0703020102020204" pitchFamily="34" charset="0"/>
              </a:rPr>
              <a:t>Kentucky Department of Revenue </a:t>
            </a:r>
            <a:r>
              <a:rPr lang="en-US" dirty="0">
                <a:solidFill>
                  <a:srgbClr val="222E68"/>
                </a:solidFill>
                <a:latin typeface="Franklin Gothic Demi" panose="020B0703020102020204" pitchFamily="34" charset="0"/>
                <a:sym typeface="Wingdings" panose="05000000000000000000" pitchFamily="2" charset="2"/>
              </a:rPr>
              <a:t> 501 High Street  Frankfort, KY 40601</a:t>
            </a:r>
            <a:endParaRPr lang="en-US" dirty="0">
              <a:solidFill>
                <a:srgbClr val="222E68"/>
              </a:solidFill>
              <a:latin typeface="Franklin Gothic Demi" panose="020B0703020102020204" pitchFamily="34" charset="0"/>
            </a:endParaRPr>
          </a:p>
        </p:txBody>
      </p:sp>
      <p:grpSp>
        <p:nvGrpSpPr>
          <p:cNvPr id="21" name="Group 20"/>
          <p:cNvGrpSpPr>
            <a:grpSpLocks noChangeAspect="1"/>
          </p:cNvGrpSpPr>
          <p:nvPr/>
        </p:nvGrpSpPr>
        <p:grpSpPr>
          <a:xfrm>
            <a:off x="4756353" y="5222266"/>
            <a:ext cx="4169892" cy="914400"/>
            <a:chOff x="4766776" y="6262420"/>
            <a:chExt cx="2414265" cy="527049"/>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23" name="Group 22"/>
            <p:cNvGrpSpPr/>
            <p:nvPr/>
          </p:nvGrpSpPr>
          <p:grpSpPr>
            <a:xfrm>
              <a:off x="6694938" y="6295182"/>
              <a:ext cx="486103" cy="480540"/>
              <a:chOff x="5869964" y="6290830"/>
              <a:chExt cx="506776" cy="500976"/>
            </a:xfrm>
          </p:grpSpPr>
          <p:sp>
            <p:nvSpPr>
              <p:cNvPr id="25" name="Oval 24"/>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24" name="Straight Connector 23"/>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graphicFrame>
        <p:nvGraphicFramePr>
          <p:cNvPr id="15" name="Table 14"/>
          <p:cNvGraphicFramePr>
            <a:graphicFrameLocks noGrp="1"/>
          </p:cNvGraphicFramePr>
          <p:nvPr>
            <p:extLst>
              <p:ext uri="{D42A27DB-BD31-4B8C-83A1-F6EECF244321}">
                <p14:modId xmlns:p14="http://schemas.microsoft.com/office/powerpoint/2010/main" val="2442627562"/>
              </p:ext>
            </p:extLst>
          </p:nvPr>
        </p:nvGraphicFramePr>
        <p:xfrm>
          <a:off x="2269299" y="1277116"/>
          <a:ext cx="9342130" cy="2072640"/>
        </p:xfrm>
        <a:graphic>
          <a:graphicData uri="http://schemas.openxmlformats.org/drawingml/2006/table">
            <a:tbl>
              <a:tblPr firstRow="1" bandRow="1">
                <a:tableStyleId>{5C22544A-7EE6-4342-B048-85BDC9FD1C3A}</a:tableStyleId>
              </a:tblPr>
              <a:tblGrid>
                <a:gridCol w="4847712">
                  <a:extLst>
                    <a:ext uri="{9D8B030D-6E8A-4147-A177-3AD203B41FA5}">
                      <a16:colId xmlns:a16="http://schemas.microsoft.com/office/drawing/2014/main" val="1597039956"/>
                    </a:ext>
                  </a:extLst>
                </a:gridCol>
                <a:gridCol w="4494418">
                  <a:extLst>
                    <a:ext uri="{9D8B030D-6E8A-4147-A177-3AD203B41FA5}">
                      <a16:colId xmlns:a16="http://schemas.microsoft.com/office/drawing/2014/main" val="3262709237"/>
                    </a:ext>
                  </a:extLst>
                </a:gridCol>
              </a:tblGrid>
              <a:tr h="345154">
                <a:tc>
                  <a:txBody>
                    <a:bodyPr/>
                    <a:lstStyle/>
                    <a:p>
                      <a:r>
                        <a:rPr lang="en-US" sz="3200" b="1" dirty="0">
                          <a:solidFill>
                            <a:srgbClr val="0E266E"/>
                          </a:solidFill>
                        </a:rPr>
                        <a:t>Richard Dobson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3200" b="1" dirty="0">
                          <a:solidFill>
                            <a:srgbClr val="0E266E"/>
                          </a:solidFill>
                        </a:rPr>
                        <a:t>Barbara Quackenboss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6242241"/>
                  </a:ext>
                </a:extLst>
              </a:tr>
              <a:tr h="617125">
                <a:tc>
                  <a:txBody>
                    <a:bodyPr/>
                    <a:lstStyle/>
                    <a:p>
                      <a:r>
                        <a:rPr lang="en-US" sz="2000" b="1" dirty="0">
                          <a:solidFill>
                            <a:schemeClr val="tx1"/>
                          </a:solidFill>
                        </a:rPr>
                        <a:t>Executive Director</a:t>
                      </a:r>
                    </a:p>
                    <a:p>
                      <a:r>
                        <a:rPr lang="en-US" sz="2000" b="1" dirty="0">
                          <a:solidFill>
                            <a:schemeClr val="tx1"/>
                          </a:solidFill>
                        </a:rPr>
                        <a:t>Office of Sales &amp; Excise Tax</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1" dirty="0">
                          <a:solidFill>
                            <a:schemeClr val="tx1"/>
                          </a:solidFill>
                        </a:rPr>
                        <a:t>Executive Director</a:t>
                      </a:r>
                      <a:endParaRPr lang="en-US" sz="2000" b="1" baseline="0" dirty="0">
                        <a:solidFill>
                          <a:schemeClr val="tx1"/>
                        </a:solidFill>
                      </a:endParaRPr>
                    </a:p>
                    <a:p>
                      <a:r>
                        <a:rPr lang="en-US" sz="2000" b="1" dirty="0">
                          <a:solidFill>
                            <a:schemeClr val="tx1"/>
                          </a:solidFill>
                        </a:rPr>
                        <a:t>Office of Income Taxation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824332"/>
                  </a:ext>
                </a:extLst>
              </a:tr>
              <a:tr h="368109">
                <a:tc>
                  <a:txBody>
                    <a:bodyPr/>
                    <a:lstStyle/>
                    <a:p>
                      <a:r>
                        <a:rPr lang="en-US" sz="2000" b="1" dirty="0">
                          <a:solidFill>
                            <a:prstClr val="black"/>
                          </a:solidFill>
                          <a:latin typeface="Franklin Gothic Medium" panose="020B0603020102020204" pitchFamily="34" charset="0"/>
                          <a:sym typeface="Wingdings" panose="05000000000000000000" pitchFamily="2" charset="2"/>
                        </a:rPr>
                        <a:t>  </a:t>
                      </a:r>
                      <a:r>
                        <a:rPr lang="en-US" sz="2000" b="0" u="none" dirty="0">
                          <a:solidFill>
                            <a:schemeClr val="tx1"/>
                          </a:solidFill>
                          <a:latin typeface="Franklin Gothic Medium" panose="020B0603020102020204" pitchFamily="34" charset="0"/>
                          <a:sym typeface="Wingdings" panose="05000000000000000000" pitchFamily="2" charset="2"/>
                        </a:rPr>
                        <a:t>Richard.Dobson</a:t>
                      </a:r>
                      <a:r>
                        <a:rPr lang="en-US" sz="2000" b="1" u="none" dirty="0">
                          <a:solidFill>
                            <a:schemeClr val="tx1"/>
                          </a:solidFill>
                        </a:rPr>
                        <a:t>@ky.gov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b="1" dirty="0">
                          <a:solidFill>
                            <a:prstClr val="black"/>
                          </a:solidFill>
                          <a:latin typeface="Franklin Gothic Medium" panose="020B0603020102020204" pitchFamily="34" charset="0"/>
                          <a:sym typeface="Wingdings" panose="05000000000000000000" pitchFamily="2" charset="2"/>
                        </a:rPr>
                        <a:t>  </a:t>
                      </a:r>
                      <a:r>
                        <a:rPr lang="en-US" sz="2000" b="0" dirty="0">
                          <a:solidFill>
                            <a:prstClr val="black"/>
                          </a:solidFill>
                          <a:latin typeface="Franklin Gothic Medium" panose="020B0603020102020204" pitchFamily="34" charset="0"/>
                          <a:sym typeface="Wingdings" panose="05000000000000000000" pitchFamily="2" charset="2"/>
                        </a:rPr>
                        <a:t>Barbara.Quackenboss</a:t>
                      </a:r>
                      <a:r>
                        <a:rPr lang="en-US" sz="2000" b="1" dirty="0">
                          <a:solidFill>
                            <a:schemeClr val="tx1"/>
                          </a:solidFill>
                        </a:rPr>
                        <a:t>@ky.gov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190704"/>
                  </a:ext>
                </a:extLst>
              </a:tr>
              <a:tr h="388887">
                <a:tc>
                  <a:txBody>
                    <a:bodyPr/>
                    <a:lstStyle/>
                    <a:p>
                      <a:r>
                        <a:rPr lang="en-US" sz="2000" dirty="0">
                          <a:solidFill>
                            <a:prstClr val="black"/>
                          </a:solidFill>
                          <a:latin typeface="Franklin Gothic Medium" panose="020B0603020102020204" pitchFamily="34" charset="0"/>
                          <a:sym typeface="Wingdings" panose="05000000000000000000" pitchFamily="2" charset="2"/>
                        </a:rPr>
                        <a:t>  (502) 564-9977</a:t>
                      </a:r>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000" dirty="0">
                          <a:solidFill>
                            <a:prstClr val="black"/>
                          </a:solidFill>
                          <a:latin typeface="Franklin Gothic Medium" panose="020B0603020102020204" pitchFamily="34" charset="0"/>
                          <a:sym typeface="Wingdings" panose="05000000000000000000" pitchFamily="2" charset="2"/>
                        </a:rPr>
                        <a:t>  (502) 564-7343</a:t>
                      </a:r>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926900"/>
                  </a:ext>
                </a:extLst>
              </a:tr>
            </a:tbl>
          </a:graphicData>
        </a:graphic>
      </p:graphicFrame>
      <p:graphicFrame>
        <p:nvGraphicFramePr>
          <p:cNvPr id="4" name="Table 3">
            <a:extLst>
              <a:ext uri="{FF2B5EF4-FFF2-40B4-BE49-F238E27FC236}">
                <a16:creationId xmlns:a16="http://schemas.microsoft.com/office/drawing/2014/main" id="{1EE26F8A-776A-7B4B-47FA-079AE5666087}"/>
              </a:ext>
            </a:extLst>
          </p:cNvPr>
          <p:cNvGraphicFramePr>
            <a:graphicFrameLocks noGrp="1"/>
          </p:cNvGraphicFramePr>
          <p:nvPr>
            <p:extLst>
              <p:ext uri="{D42A27DB-BD31-4B8C-83A1-F6EECF244321}">
                <p14:modId xmlns:p14="http://schemas.microsoft.com/office/powerpoint/2010/main" val="2258887790"/>
              </p:ext>
            </p:extLst>
          </p:nvPr>
        </p:nvGraphicFramePr>
        <p:xfrm>
          <a:off x="2304452" y="3243975"/>
          <a:ext cx="9342130" cy="2267297"/>
        </p:xfrm>
        <a:graphic>
          <a:graphicData uri="http://schemas.openxmlformats.org/drawingml/2006/table">
            <a:tbl>
              <a:tblPr firstRow="1" bandRow="1">
                <a:tableStyleId>{5C22544A-7EE6-4342-B048-85BDC9FD1C3A}</a:tableStyleId>
              </a:tblPr>
              <a:tblGrid>
                <a:gridCol w="4847712">
                  <a:extLst>
                    <a:ext uri="{9D8B030D-6E8A-4147-A177-3AD203B41FA5}">
                      <a16:colId xmlns:a16="http://schemas.microsoft.com/office/drawing/2014/main" val="3481571093"/>
                    </a:ext>
                  </a:extLst>
                </a:gridCol>
                <a:gridCol w="4494418">
                  <a:extLst>
                    <a:ext uri="{9D8B030D-6E8A-4147-A177-3AD203B41FA5}">
                      <a16:colId xmlns:a16="http://schemas.microsoft.com/office/drawing/2014/main" val="370871361"/>
                    </a:ext>
                  </a:extLst>
                </a:gridCol>
              </a:tblGrid>
              <a:tr h="345154">
                <a:tc>
                  <a:txBody>
                    <a:bodyPr/>
                    <a:lstStyle/>
                    <a:p>
                      <a:r>
                        <a:rPr lang="en-US" sz="3200" b="1" dirty="0">
                          <a:solidFill>
                            <a:srgbClr val="0E266E"/>
                          </a:solidFill>
                        </a:rPr>
                        <a:t>Gary Morris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3200" b="1" dirty="0">
                        <a:solidFill>
                          <a:srgbClr val="0E266E"/>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986147"/>
                  </a:ext>
                </a:extLst>
              </a:tr>
              <a:tr h="617125">
                <a:tc>
                  <a:txBody>
                    <a:bodyPr/>
                    <a:lstStyle/>
                    <a:p>
                      <a:r>
                        <a:rPr lang="en-US" sz="2000" b="1" dirty="0">
                          <a:solidFill>
                            <a:schemeClr val="tx1"/>
                          </a:solidFill>
                        </a:rPr>
                        <a:t>Executive Director</a:t>
                      </a:r>
                    </a:p>
                    <a:p>
                      <a:r>
                        <a:rPr lang="en-US" sz="2000" b="1" dirty="0">
                          <a:solidFill>
                            <a:schemeClr val="tx1"/>
                          </a:solidFill>
                        </a:rPr>
                        <a:t>Office of Tax Policy &amp; Regulation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1155925"/>
                  </a:ext>
                </a:extLst>
              </a:tr>
              <a:tr h="368109">
                <a:tc>
                  <a:txBody>
                    <a:bodyPr/>
                    <a:lstStyle/>
                    <a:p>
                      <a:r>
                        <a:rPr lang="en-US" sz="2000" b="1" dirty="0">
                          <a:solidFill>
                            <a:prstClr val="black"/>
                          </a:solidFill>
                          <a:latin typeface="Franklin Gothic Medium" panose="020B0603020102020204" pitchFamily="34" charset="0"/>
                          <a:sym typeface="Wingdings" panose="05000000000000000000" pitchFamily="2" charset="2"/>
                        </a:rPr>
                        <a:t>  </a:t>
                      </a:r>
                      <a:r>
                        <a:rPr lang="en-US" sz="2000" b="0" u="none" dirty="0">
                          <a:solidFill>
                            <a:schemeClr val="tx1"/>
                          </a:solidFill>
                          <a:latin typeface="Franklin Gothic Medium" panose="020B0603020102020204" pitchFamily="34" charset="0"/>
                          <a:sym typeface="Wingdings" panose="05000000000000000000" pitchFamily="2" charset="2"/>
                        </a:rPr>
                        <a:t>Gary.Morris</a:t>
                      </a:r>
                      <a:r>
                        <a:rPr lang="en-US" sz="2000" b="1" u="none" dirty="0">
                          <a:solidFill>
                            <a:schemeClr val="tx1"/>
                          </a:solidFill>
                        </a:rPr>
                        <a:t>@ky.gov</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0882238"/>
                  </a:ext>
                </a:extLst>
              </a:tr>
              <a:tr h="590897">
                <a:tc>
                  <a:txBody>
                    <a:bodyPr/>
                    <a:lstStyle/>
                    <a:p>
                      <a:r>
                        <a:rPr lang="en-US" sz="2000" dirty="0">
                          <a:solidFill>
                            <a:prstClr val="black"/>
                          </a:solidFill>
                          <a:latin typeface="Franklin Gothic Medium" panose="020B0603020102020204" pitchFamily="34" charset="0"/>
                          <a:sym typeface="Wingdings" panose="05000000000000000000" pitchFamily="2" charset="2"/>
                        </a:rPr>
                        <a:t>  (502) 564-0424</a:t>
                      </a:r>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0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757065"/>
                  </a:ext>
                </a:extLst>
              </a:tr>
            </a:tbl>
          </a:graphicData>
        </a:graphic>
      </p:graphicFrame>
    </p:spTree>
    <p:extLst>
      <p:ext uri="{BB962C8B-B14F-4D97-AF65-F5344CB8AC3E}">
        <p14:creationId xmlns:p14="http://schemas.microsoft.com/office/powerpoint/2010/main" val="1879791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6713624"/>
            <a:ext cx="12192000" cy="4572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0" y="4102"/>
            <a:ext cx="12192000" cy="1041830"/>
          </a:xfrm>
          <a:prstGeom prst="rect">
            <a:avLst/>
          </a:prstGeom>
          <a:solidFill>
            <a:srgbClr val="0E2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3700" dirty="0">
                <a:latin typeface="Franklin Gothic Demi" panose="020B0703020102020204" pitchFamily="34" charset="0"/>
              </a:rPr>
              <a:t>Disclaimer</a:t>
            </a:r>
          </a:p>
        </p:txBody>
      </p:sp>
      <p:sp>
        <p:nvSpPr>
          <p:cNvPr id="13" name="Content Placeholder 9"/>
          <p:cNvSpPr>
            <a:spLocks noGrp="1"/>
          </p:cNvSpPr>
          <p:nvPr>
            <p:ph idx="1"/>
          </p:nvPr>
        </p:nvSpPr>
        <p:spPr>
          <a:xfrm>
            <a:off x="1292008" y="1160191"/>
            <a:ext cx="9726374" cy="4105540"/>
          </a:xfrm>
        </p:spPr>
        <p:txBody>
          <a:bodyPr>
            <a:noAutofit/>
          </a:bodyPr>
          <a:lstStyle/>
          <a:p>
            <a:pPr marL="0" indent="0">
              <a:buNone/>
            </a:pPr>
            <a:r>
              <a:rPr lang="en-US" sz="2000" dirty="0"/>
              <a:t>The Department has developed this presentation to enhance taxpayer understanding of and compliance with the new tax legislation enacted by the Kentucky General Assembly during the recent regular legislative sessions. The information in this presentation is for educational and informational purposes only and does not constitute legal advice. Information is presented as an overall review that is subject to law changes. To review the amendments to Kentucky tax laws enacted during the recent regular sessions in more detail, please refer to the relevant statutory provisions of the Kentucky Revised Statutes. </a:t>
            </a:r>
          </a:p>
          <a:p>
            <a:pPr marL="0" indent="0">
              <a:buNone/>
            </a:pPr>
            <a:r>
              <a:rPr lang="en-US" sz="2000" dirty="0">
                <a:latin typeface="Calibri" panose="020F0502020204030204" pitchFamily="34" charset="0"/>
                <a:cs typeface="Calibri" panose="020F0502020204030204" pitchFamily="34" charset="0"/>
              </a:rPr>
              <a:t>Information in this presentation is believed to be accurate as of the date of publication. However, any statement in error that may occur during presentations made by the Department of Revenue as part of its tax education program shall not expressly or implied supersede the Department of Revenue’s official interpretation of the law or its policies utilized in administering state revenue and tax laws. </a:t>
            </a:r>
          </a:p>
        </p:txBody>
      </p:sp>
      <p:grpSp>
        <p:nvGrpSpPr>
          <p:cNvPr id="14" name="Group 13"/>
          <p:cNvGrpSpPr>
            <a:grpSpLocks noChangeAspect="1"/>
          </p:cNvGrpSpPr>
          <p:nvPr/>
        </p:nvGrpSpPr>
        <p:grpSpPr>
          <a:xfrm>
            <a:off x="4011054" y="5187181"/>
            <a:ext cx="4169892" cy="914400"/>
            <a:chOff x="4766776" y="6262420"/>
            <a:chExt cx="2414265" cy="527049"/>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16" name="Group 15"/>
            <p:cNvGrpSpPr/>
            <p:nvPr/>
          </p:nvGrpSpPr>
          <p:grpSpPr>
            <a:xfrm>
              <a:off x="6694938" y="6295182"/>
              <a:ext cx="486103" cy="480540"/>
              <a:chOff x="5869964" y="6290830"/>
              <a:chExt cx="506776" cy="500976"/>
            </a:xfrm>
          </p:grpSpPr>
          <p:sp>
            <p:nvSpPr>
              <p:cNvPr id="18" name="Oval 17"/>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7" name="Straight Connector 16"/>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7004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a:solidFill>
                  <a:schemeClr val="bg1"/>
                </a:solidFill>
                <a:latin typeface="Franklin Gothic Demi" panose="020B0703020102020204" pitchFamily="34" charset="0"/>
              </a:rPr>
              <a:t>Commissioner Miller Update</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B801750-6A08-8E17-33D0-D79B183E7313}"/>
              </a:ext>
            </a:extLst>
          </p:cNvPr>
          <p:cNvPicPr>
            <a:picLocks noChangeAspect="1"/>
          </p:cNvPicPr>
          <p:nvPr/>
        </p:nvPicPr>
        <p:blipFill rotWithShape="1">
          <a:blip r:embed="rId4"/>
          <a:srcRect l="62167" t="17304" r="2275" b="12599"/>
          <a:stretch/>
        </p:blipFill>
        <p:spPr bwMode="auto">
          <a:xfrm>
            <a:off x="902141" y="1245028"/>
            <a:ext cx="8946290" cy="54685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273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683035"/>
            <a:ext cx="12192000" cy="1251291"/>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192727"/>
            <a:ext cx="12192000" cy="133389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650073" y="1083234"/>
            <a:ext cx="9537009" cy="1325086"/>
          </a:xfrm>
        </p:spPr>
        <p:txBody>
          <a:bodyPr>
            <a:noAutofit/>
          </a:bodyPr>
          <a:lstStyle/>
          <a:p>
            <a:pPr algn="l"/>
            <a:r>
              <a:rPr lang="en-US" sz="6600" cap="small" spc="300" dirty="0">
                <a:solidFill>
                  <a:schemeClr val="bg1"/>
                </a:solidFill>
                <a:latin typeface="Franklin Gothic Demi" panose="020B0703020102020204" pitchFamily="34" charset="0"/>
              </a:rPr>
              <a:t>Sales &amp; Excise Taxes</a:t>
            </a:r>
          </a:p>
        </p:txBody>
      </p:sp>
      <p:sp>
        <p:nvSpPr>
          <p:cNvPr id="3" name="Subtitle 2"/>
          <p:cNvSpPr>
            <a:spLocks noGrp="1"/>
          </p:cNvSpPr>
          <p:nvPr>
            <p:ph type="subTitle" idx="1"/>
          </p:nvPr>
        </p:nvSpPr>
        <p:spPr>
          <a:xfrm>
            <a:off x="2702325" y="2840895"/>
            <a:ext cx="8514347" cy="1165367"/>
          </a:xfrm>
        </p:spPr>
        <p:txBody>
          <a:bodyPr>
            <a:normAutofit/>
          </a:bodyPr>
          <a:lstStyle/>
          <a:p>
            <a:pPr algn="l">
              <a:lnSpc>
                <a:spcPct val="70000"/>
              </a:lnSpc>
            </a:pPr>
            <a:r>
              <a:rPr lang="en-US" sz="4000" dirty="0">
                <a:solidFill>
                  <a:schemeClr val="bg1"/>
                </a:solidFill>
                <a:latin typeface="Franklin Gothic Demi" panose="020B0703020102020204" pitchFamily="34" charset="0"/>
              </a:rPr>
              <a:t>Richard Dobson</a:t>
            </a:r>
          </a:p>
          <a:p>
            <a:pPr algn="l">
              <a:lnSpc>
                <a:spcPct val="70000"/>
              </a:lnSpc>
            </a:pPr>
            <a:r>
              <a:rPr lang="en-US" sz="3600" b="1" dirty="0">
                <a:solidFill>
                  <a:schemeClr val="bg1"/>
                </a:solidFill>
                <a:latin typeface="Franklin Gothic Book" panose="020B0503020102020204" pitchFamily="34" charset="0"/>
              </a:rPr>
              <a:t>Executive Director</a:t>
            </a:r>
          </a:p>
        </p:txBody>
      </p:sp>
      <p:sp>
        <p:nvSpPr>
          <p:cNvPr id="13" name="Rectangle 12"/>
          <p:cNvSpPr/>
          <p:nvPr/>
        </p:nvSpPr>
        <p:spPr>
          <a:xfrm>
            <a:off x="0" y="6617368"/>
            <a:ext cx="12192000" cy="104264"/>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 y="6136108"/>
            <a:ext cx="12192000" cy="369332"/>
          </a:xfrm>
          <a:prstGeom prst="rect">
            <a:avLst/>
          </a:prstGeom>
          <a:noFill/>
        </p:spPr>
        <p:txBody>
          <a:bodyPr wrap="square" rtlCol="0">
            <a:spAutoFit/>
          </a:bodyPr>
          <a:lstStyle/>
          <a:p>
            <a:pPr algn="ctr"/>
            <a:r>
              <a:rPr lang="en-US" dirty="0">
                <a:latin typeface="Franklin Gothic Demi" panose="020B0703020102020204" pitchFamily="34" charset="0"/>
              </a:rPr>
              <a:t>Kentucky Department of Revenue </a:t>
            </a:r>
            <a:r>
              <a:rPr lang="en-US" dirty="0">
                <a:latin typeface="Franklin Gothic Demi" panose="020B0703020102020204" pitchFamily="34" charset="0"/>
                <a:sym typeface="Wingdings" panose="05000000000000000000" pitchFamily="2" charset="2"/>
              </a:rPr>
              <a:t> 501 High Street  Frankfort, KY 40601</a:t>
            </a:r>
            <a:endParaRPr lang="en-US" dirty="0">
              <a:latin typeface="Franklin Gothic Demi" panose="020B0703020102020204" pitchFamily="34" charset="0"/>
            </a:endParaRPr>
          </a:p>
        </p:txBody>
      </p:sp>
      <p:sp>
        <p:nvSpPr>
          <p:cNvPr id="15" name="Rectangle 14"/>
          <p:cNvSpPr/>
          <p:nvPr/>
        </p:nvSpPr>
        <p:spPr>
          <a:xfrm>
            <a:off x="0" y="6521373"/>
            <a:ext cx="12192000" cy="54864"/>
          </a:xfrm>
          <a:prstGeom prst="rect">
            <a:avLst/>
          </a:prstGeom>
          <a:solidFill>
            <a:srgbClr val="396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2811" y="5094745"/>
            <a:ext cx="3123947" cy="9593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063" y="1528542"/>
            <a:ext cx="2127947" cy="21279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51471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344320"/>
            <a:ext cx="10896599" cy="759585"/>
          </a:xfrm>
        </p:spPr>
        <p:txBody>
          <a:bodyPr>
            <a:noAutofit/>
          </a:bodyPr>
          <a:lstStyle/>
          <a:p>
            <a:pPr algn="l"/>
            <a:r>
              <a:rPr lang="en-US" sz="4400" dirty="0">
                <a:solidFill>
                  <a:schemeClr val="bg1"/>
                </a:solidFill>
                <a:latin typeface="Franklin Gothic Demi" panose="020B0703020102020204" pitchFamily="34" charset="0"/>
              </a:rPr>
              <a:t>House Bill 2 – Bullion</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Subtitle 4">
            <a:extLst>
              <a:ext uri="{FF2B5EF4-FFF2-40B4-BE49-F238E27FC236}">
                <a16:creationId xmlns:a16="http://schemas.microsoft.com/office/drawing/2014/main" id="{B280C7D5-604B-99A6-346D-DDB5E4444CD5}"/>
              </a:ext>
            </a:extLst>
          </p:cNvPr>
          <p:cNvSpPr>
            <a:spLocks noGrp="1"/>
          </p:cNvSpPr>
          <p:nvPr>
            <p:ph type="subTitle" idx="1"/>
          </p:nvPr>
        </p:nvSpPr>
        <p:spPr>
          <a:xfrm>
            <a:off x="850335" y="1394365"/>
            <a:ext cx="10283103" cy="5119315"/>
          </a:xfrm>
        </p:spPr>
        <p:txBody>
          <a:bodyPr>
            <a:noAutofit/>
          </a:bodyPr>
          <a:lstStyle/>
          <a:p>
            <a:pPr algn="l"/>
            <a:r>
              <a:rPr lang="en-US" sz="1900" b="0" i="0" dirty="0">
                <a:solidFill>
                  <a:srgbClr val="222E68"/>
                </a:solidFill>
                <a:effectLst/>
                <a:latin typeface="Franklin Gothic Demi" panose="020B0703020102020204" pitchFamily="34" charset="0"/>
              </a:rPr>
              <a:t>The Department of Revenue (DOR) will be issuing refunds to Kentucky taxpayers for sales use tax paid on the purchase of bullion and collectible currency after August 1, 2024. </a:t>
            </a:r>
            <a:r>
              <a:rPr lang="en-US" sz="1900" i="0" dirty="0">
                <a:solidFill>
                  <a:srgbClr val="222E68"/>
                </a:solidFill>
                <a:effectLst/>
                <a:latin typeface="Franklin Gothic Demi" panose="020B0703020102020204" pitchFamily="34" charset="0"/>
              </a:rPr>
              <a:t>You do not need to file a lawsuit or go to court to get a refund. Follow the instructions below to seek a refund.</a:t>
            </a:r>
          </a:p>
          <a:p>
            <a:pPr algn="l"/>
            <a:r>
              <a:rPr lang="en-US" sz="1900" i="0" dirty="0">
                <a:solidFill>
                  <a:srgbClr val="222E68"/>
                </a:solidFill>
                <a:effectLst/>
                <a:latin typeface="Franklin Gothic Demi" panose="020B0703020102020204" pitchFamily="34" charset="0"/>
              </a:rPr>
              <a:t>If you have questions regarding the sales and use tax refund process, please email the Division of Sales and Use Tax at </a:t>
            </a:r>
            <a:r>
              <a:rPr lang="en-US" sz="1900" i="0" u="sng" dirty="0">
                <a:solidFill>
                  <a:srgbClr val="222E68"/>
                </a:solidFill>
                <a:effectLst/>
                <a:latin typeface="Franklin Gothic Demi" panose="020B0703020102020204" pitchFamily="34" charset="0"/>
                <a:hlinkClick r:id="rId4">
                  <a:extLst>
                    <a:ext uri="{A12FA001-AC4F-418D-AE19-62706E023703}">
                      <ahyp:hlinkClr xmlns:ahyp="http://schemas.microsoft.com/office/drawing/2018/hyperlinkcolor" val="tx"/>
                    </a:ext>
                  </a:extLst>
                </a:hlinkClick>
              </a:rPr>
              <a:t>krc.webresponsesalestax@ky.gov</a:t>
            </a:r>
            <a:r>
              <a:rPr lang="en-US" sz="1900" i="0" dirty="0">
                <a:solidFill>
                  <a:srgbClr val="222E68"/>
                </a:solidFill>
                <a:effectLst/>
                <a:latin typeface="Franklin Gothic Demi" panose="020B0703020102020204" pitchFamily="34" charset="0"/>
              </a:rPr>
              <a:t> or call (502) 564-5170.</a:t>
            </a:r>
          </a:p>
          <a:p>
            <a:pPr algn="l"/>
            <a:r>
              <a:rPr lang="en-US" sz="1900" i="0" dirty="0">
                <a:solidFill>
                  <a:srgbClr val="222E68"/>
                </a:solidFill>
                <a:effectLst/>
                <a:latin typeface="Franklin Gothic Demi" panose="020B0703020102020204" pitchFamily="34" charset="0"/>
              </a:rPr>
              <a:t>How to Get Your Refund</a:t>
            </a:r>
          </a:p>
          <a:p>
            <a:pPr algn="l"/>
            <a:r>
              <a:rPr lang="en-US" sz="1900" i="0" dirty="0">
                <a:solidFill>
                  <a:srgbClr val="222E68"/>
                </a:solidFill>
                <a:effectLst/>
                <a:latin typeface="Franklin Gothic Demi" panose="020B0703020102020204" pitchFamily="34" charset="0"/>
              </a:rPr>
              <a:t>Under the longstanding administrative process to ensure consumers charged taxes on exempt transactions receive refunds of the over collected tax amounts (KRS 134.580), the retailer you purchased gold, other precious metals, or collectible currency from must submit a refund request.</a:t>
            </a:r>
          </a:p>
          <a:p>
            <a:pPr algn="l"/>
            <a:r>
              <a:rPr lang="en-US" sz="1900" i="0" dirty="0">
                <a:solidFill>
                  <a:srgbClr val="222E68"/>
                </a:solidFill>
                <a:effectLst/>
                <a:latin typeface="Franklin Gothic Demi" panose="020B0703020102020204" pitchFamily="34" charset="0"/>
              </a:rPr>
              <a:t>Individual consumers seeking a refund of the sales and use tax paid on their purchase of bullion or collectible currency for periods on or after August 1, 2024, should request the refund directly from the retailer they made the purchase from. Each retailer may have a specific refund process to handle these requests. Consumers should be prepared to show proof of their purchase amounts and the tax charged by supplying their purchase receipts.</a:t>
            </a:r>
          </a:p>
        </p:txBody>
      </p:sp>
    </p:spTree>
    <p:extLst>
      <p:ext uri="{BB962C8B-B14F-4D97-AF65-F5344CB8AC3E}">
        <p14:creationId xmlns:p14="http://schemas.microsoft.com/office/powerpoint/2010/main" val="378008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98656"/>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7700" y="272449"/>
            <a:ext cx="10896599" cy="759585"/>
          </a:xfrm>
        </p:spPr>
        <p:txBody>
          <a:bodyPr>
            <a:noAutofit/>
          </a:bodyPr>
          <a:lstStyle/>
          <a:p>
            <a:pPr algn="l"/>
            <a:r>
              <a:rPr lang="en-US" sz="4400" dirty="0">
                <a:solidFill>
                  <a:schemeClr val="bg1"/>
                </a:solidFill>
                <a:latin typeface="Franklin Gothic Demi" panose="020B0703020102020204" pitchFamily="34" charset="0"/>
              </a:rPr>
              <a:t>House Bill 2 – Bullion (cont.)</a:t>
            </a: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
        <p:nvSpPr>
          <p:cNvPr id="5" name="Subtitle 4">
            <a:extLst>
              <a:ext uri="{FF2B5EF4-FFF2-40B4-BE49-F238E27FC236}">
                <a16:creationId xmlns:a16="http://schemas.microsoft.com/office/drawing/2014/main" id="{B280C7D5-604B-99A6-346D-DDB5E4444CD5}"/>
              </a:ext>
            </a:extLst>
          </p:cNvPr>
          <p:cNvSpPr>
            <a:spLocks noGrp="1"/>
          </p:cNvSpPr>
          <p:nvPr>
            <p:ph type="subTitle" idx="1"/>
          </p:nvPr>
        </p:nvSpPr>
        <p:spPr>
          <a:xfrm>
            <a:off x="850335" y="1394365"/>
            <a:ext cx="10270746" cy="5148415"/>
          </a:xfrm>
        </p:spPr>
        <p:txBody>
          <a:bodyPr>
            <a:noAutofit/>
          </a:bodyPr>
          <a:lstStyle/>
          <a:p>
            <a:pPr algn="l"/>
            <a:r>
              <a:rPr lang="en-US" sz="1900" i="0" dirty="0">
                <a:solidFill>
                  <a:srgbClr val="222E68"/>
                </a:solidFill>
                <a:effectLst/>
                <a:latin typeface="Franklin Gothic Demi" panose="020B0703020102020204" pitchFamily="34" charset="0"/>
              </a:rPr>
              <a:t>Refund requests sent directly to the DOR by the consumer without submission through the retailer cannot be processed.</a:t>
            </a:r>
          </a:p>
          <a:p>
            <a:pPr algn="l"/>
            <a:r>
              <a:rPr lang="en-US" sz="1900" i="0" dirty="0">
                <a:solidFill>
                  <a:srgbClr val="222E68"/>
                </a:solidFill>
                <a:effectLst/>
                <a:latin typeface="Franklin Gothic Demi" panose="020B0703020102020204" pitchFamily="34" charset="0"/>
              </a:rPr>
              <a:t>Retailers using the normal refund process must apply directly to the DOR for the applicable refunds by submitting a completed Sales and Use Tax Refund Application (</a:t>
            </a:r>
            <a:r>
              <a:rPr lang="en-US" sz="1900" i="0" u="sng" dirty="0">
                <a:solidFill>
                  <a:srgbClr val="222E68"/>
                </a:solidFill>
                <a:effectLst/>
                <a:latin typeface="Franklin Gothic Demi" panose="020B0703020102020204" pitchFamily="34" charset="0"/>
                <a:hlinkClick r:id="rId4">
                  <a:extLst>
                    <a:ext uri="{A12FA001-AC4F-418D-AE19-62706E023703}">
                      <ahyp:hlinkClr xmlns:ahyp="http://schemas.microsoft.com/office/drawing/2018/hyperlinkcolor" val="tx"/>
                    </a:ext>
                  </a:extLst>
                </a:hlinkClick>
              </a:rPr>
              <a:t>Form 51A209</a:t>
            </a:r>
            <a:r>
              <a:rPr lang="en-US" sz="1900" i="0" dirty="0">
                <a:solidFill>
                  <a:srgbClr val="222E68"/>
                </a:solidFill>
                <a:effectLst/>
                <a:latin typeface="Franklin Gothic Demi" panose="020B0703020102020204" pitchFamily="34" charset="0"/>
              </a:rPr>
              <a:t>).</a:t>
            </a:r>
            <a:r>
              <a:rPr lang="en-US" sz="1900" i="0" dirty="0">
                <a:solidFill>
                  <a:srgbClr val="3967B1"/>
                </a:solidFill>
                <a:effectLst/>
                <a:latin typeface="Franklin Gothic Demi" panose="020B0703020102020204" pitchFamily="34" charset="0"/>
              </a:rPr>
              <a:t> </a:t>
            </a:r>
            <a:r>
              <a:rPr lang="en-US" sz="1900" b="0" i="0" dirty="0">
                <a:solidFill>
                  <a:srgbClr val="222E68"/>
                </a:solidFill>
                <a:effectLst/>
                <a:latin typeface="Franklin Gothic Demi" panose="020B0703020102020204" pitchFamily="34" charset="0"/>
              </a:rPr>
              <a:t>Please include multiple customer purchases on the same refund application when possible. Most retailers are familiar with the refund process outlined below, and DOR will process the refund claims as quickly as possible.</a:t>
            </a:r>
          </a:p>
          <a:p>
            <a:pPr algn="l"/>
            <a:endParaRPr lang="en-US" sz="1900" b="0" i="0" dirty="0">
              <a:solidFill>
                <a:srgbClr val="222E68"/>
              </a:solidFill>
              <a:effectLst/>
              <a:latin typeface="Franklin Gothic Demi" panose="020B0703020102020204" pitchFamily="34" charset="0"/>
            </a:endParaRPr>
          </a:p>
          <a:p>
            <a:pPr marL="347472" indent="-347472" algn="l">
              <a:lnSpc>
                <a:spcPct val="80000"/>
              </a:lnSpc>
              <a:spcBef>
                <a:spcPts val="0"/>
              </a:spcBef>
              <a:buFont typeface="Arial" panose="020B0604020202020204" pitchFamily="34" charset="0"/>
              <a:buChar char="•"/>
            </a:pPr>
            <a:r>
              <a:rPr lang="en-US" sz="1900" b="0" i="0" dirty="0">
                <a:solidFill>
                  <a:srgbClr val="222E68"/>
                </a:solidFill>
                <a:effectLst/>
                <a:latin typeface="Franklin Gothic Demi" panose="020B0703020102020204" pitchFamily="34" charset="0"/>
              </a:rPr>
              <a:t>DOR receives the completed application and verifies the reporting periods, the sales made, and the taxes paid.</a:t>
            </a:r>
          </a:p>
          <a:p>
            <a:pPr algn="l">
              <a:lnSpc>
                <a:spcPct val="80000"/>
              </a:lnSpc>
              <a:spcBef>
                <a:spcPts val="0"/>
              </a:spcBef>
            </a:pPr>
            <a:endParaRPr lang="en-US" sz="1900" b="0" i="0" dirty="0">
              <a:solidFill>
                <a:srgbClr val="222E68"/>
              </a:solidFill>
              <a:effectLst/>
              <a:latin typeface="Franklin Gothic Demi" panose="020B0703020102020204" pitchFamily="34" charset="0"/>
            </a:endParaRPr>
          </a:p>
          <a:p>
            <a:pPr marL="347472" indent="-347472" algn="l">
              <a:lnSpc>
                <a:spcPct val="80000"/>
              </a:lnSpc>
              <a:spcBef>
                <a:spcPts val="0"/>
              </a:spcBef>
              <a:buFont typeface="Arial" panose="020B0604020202020204" pitchFamily="34" charset="0"/>
              <a:buChar char="•"/>
            </a:pPr>
            <a:r>
              <a:rPr lang="en-US" sz="1900" b="0" i="0" dirty="0">
                <a:solidFill>
                  <a:srgbClr val="222E68"/>
                </a:solidFill>
                <a:effectLst/>
                <a:latin typeface="Franklin Gothic Demi" panose="020B0703020102020204" pitchFamily="34" charset="0"/>
              </a:rPr>
              <a:t>DOR issues the refund to the retailer once documentation is verified.</a:t>
            </a:r>
          </a:p>
          <a:p>
            <a:pPr algn="l">
              <a:lnSpc>
                <a:spcPct val="80000"/>
              </a:lnSpc>
              <a:spcBef>
                <a:spcPts val="0"/>
              </a:spcBef>
            </a:pPr>
            <a:endParaRPr lang="en-US" sz="1900" b="0" i="0" dirty="0">
              <a:solidFill>
                <a:srgbClr val="222E68"/>
              </a:solidFill>
              <a:effectLst/>
              <a:latin typeface="Franklin Gothic Demi" panose="020B0703020102020204" pitchFamily="34" charset="0"/>
            </a:endParaRPr>
          </a:p>
          <a:p>
            <a:pPr marL="347472" indent="-347472" algn="l">
              <a:lnSpc>
                <a:spcPct val="80000"/>
              </a:lnSpc>
              <a:spcBef>
                <a:spcPts val="0"/>
              </a:spcBef>
              <a:buFont typeface="Arial" panose="020B0604020202020204" pitchFamily="34" charset="0"/>
              <a:buChar char="•"/>
            </a:pPr>
            <a:r>
              <a:rPr lang="en-US" sz="1900" b="0" i="0" dirty="0">
                <a:solidFill>
                  <a:srgbClr val="222E68"/>
                </a:solidFill>
                <a:effectLst/>
                <a:latin typeface="Franklin Gothic Demi" panose="020B0703020102020204" pitchFamily="34" charset="0"/>
              </a:rPr>
              <a:t>Each retailer pays the refunded tax back to the customer as required under the provisions of KRS 139.770.</a:t>
            </a:r>
          </a:p>
          <a:p>
            <a:pPr algn="l">
              <a:lnSpc>
                <a:spcPct val="80000"/>
              </a:lnSpc>
              <a:spcBef>
                <a:spcPts val="0"/>
              </a:spcBef>
            </a:pPr>
            <a:endParaRPr lang="en-US" sz="1900" b="0" i="0" dirty="0">
              <a:solidFill>
                <a:srgbClr val="222E68"/>
              </a:solidFill>
              <a:effectLst/>
              <a:latin typeface="Franklin Gothic Demi" panose="020B0703020102020204" pitchFamily="34" charset="0"/>
            </a:endParaRPr>
          </a:p>
          <a:p>
            <a:pPr marL="347472" indent="-347472" algn="l">
              <a:lnSpc>
                <a:spcPct val="80000"/>
              </a:lnSpc>
              <a:spcBef>
                <a:spcPts val="0"/>
              </a:spcBef>
              <a:buFont typeface="Arial" panose="020B0604020202020204" pitchFamily="34" charset="0"/>
              <a:buChar char="•"/>
            </a:pPr>
            <a:r>
              <a:rPr lang="en-US" sz="1900" b="0" i="0" dirty="0">
                <a:solidFill>
                  <a:srgbClr val="222E68"/>
                </a:solidFill>
                <a:effectLst/>
                <a:latin typeface="Franklin Gothic Demi" panose="020B0703020102020204" pitchFamily="34" charset="0"/>
              </a:rPr>
              <a:t>Claims for refunds must be filed within four years from the date the tax was paid to the State Treasurer. After the statute of limitations has expired, no claims for refunds or credits will be considered.</a:t>
            </a:r>
          </a:p>
        </p:txBody>
      </p:sp>
    </p:spTree>
    <p:extLst>
      <p:ext uri="{BB962C8B-B14F-4D97-AF65-F5344CB8AC3E}">
        <p14:creationId xmlns:p14="http://schemas.microsoft.com/office/powerpoint/2010/main" val="390850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3198"/>
            <a:ext cx="12192000" cy="104183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866271" y="318610"/>
            <a:ext cx="10896599" cy="759585"/>
          </a:xfrm>
        </p:spPr>
        <p:txBody>
          <a:bodyPr>
            <a:normAutofit/>
          </a:bodyPr>
          <a:lstStyle/>
          <a:p>
            <a:pPr algn="l"/>
            <a:r>
              <a:rPr lang="en-US" sz="4400" dirty="0">
                <a:solidFill>
                  <a:schemeClr val="bg1"/>
                </a:solidFill>
                <a:latin typeface="Franklin Gothic Demi" panose="020B0703020102020204" pitchFamily="34" charset="0"/>
              </a:rPr>
              <a:t>Cannabis-Infused Drinks</a:t>
            </a:r>
          </a:p>
        </p:txBody>
      </p:sp>
      <p:sp>
        <p:nvSpPr>
          <p:cNvPr id="3" name="Subtitle 2"/>
          <p:cNvSpPr>
            <a:spLocks noGrp="1"/>
          </p:cNvSpPr>
          <p:nvPr>
            <p:ph type="subTitle" idx="1"/>
          </p:nvPr>
        </p:nvSpPr>
        <p:spPr>
          <a:xfrm>
            <a:off x="866270" y="1652504"/>
            <a:ext cx="10267167" cy="4591365"/>
          </a:xfrm>
        </p:spPr>
        <p:txBody>
          <a:bodyPr>
            <a:normAutofit lnSpcReduction="10000"/>
          </a:bodyPr>
          <a:lstStyle/>
          <a:p>
            <a:pPr marL="0" marR="0" algn="l">
              <a:spcBef>
                <a:spcPts val="0"/>
              </a:spcBef>
              <a:spcAft>
                <a:spcPts val="0"/>
              </a:spcAft>
            </a:pPr>
            <a:r>
              <a:rPr lang="en-US" sz="2000" dirty="0">
                <a:solidFill>
                  <a:srgbClr val="0E266E"/>
                </a:solidFill>
                <a:latin typeface="Franklin Gothic Demi" panose="020B0703020102020204" pitchFamily="34" charset="0"/>
              </a:rPr>
              <a:t>Senate Bill 202</a:t>
            </a:r>
          </a:p>
          <a:p>
            <a:pPr marL="0"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Provides a licensing and regulatory structure specifically for “intoxicating THC-infused drinks.” </a:t>
            </a:r>
          </a:p>
          <a:p>
            <a:pPr marL="0" marR="0" algn="l">
              <a:spcBef>
                <a:spcPts val="0"/>
              </a:spcBef>
              <a:spcAft>
                <a:spcPts val="0"/>
              </a:spcAft>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Integrates the products into the three-tier system that governs the production, distribution, and sale of alcoholic beverages in the state and addresses product safety, labeling, potency limits and restrictions on sales to minors.</a:t>
            </a:r>
          </a:p>
          <a:p>
            <a:pPr marL="0" marR="0" algn="l">
              <a:spcBef>
                <a:spcPts val="0"/>
              </a:spcBef>
              <a:spcAft>
                <a:spcPts val="0"/>
              </a:spcAft>
            </a:pPr>
            <a:endParaRPr lang="en-US" sz="2000" dirty="0">
              <a:solidFill>
                <a:srgbClr val="0E266E"/>
              </a:solidFill>
              <a:latin typeface="Franklin Gothic Demi" panose="020B0703020102020204" pitchFamily="34" charset="0"/>
            </a:endParaRPr>
          </a:p>
          <a:p>
            <a:pPr marL="0" marR="0" algn="l">
              <a:spcBef>
                <a:spcPts val="0"/>
              </a:spcBef>
              <a:spcAft>
                <a:spcPts val="0"/>
              </a:spcAft>
            </a:pPr>
            <a:r>
              <a:rPr lang="en-US" sz="2000" dirty="0">
                <a:solidFill>
                  <a:srgbClr val="0E266E"/>
                </a:solidFill>
                <a:latin typeface="Franklin Gothic Demi" panose="020B0703020102020204" pitchFamily="34" charset="0"/>
              </a:rPr>
              <a:t>House Bill 775</a:t>
            </a:r>
          </a:p>
          <a:p>
            <a:pPr marL="0" marR="0" algn="l">
              <a:spcBef>
                <a:spcPts val="0"/>
              </a:spcBef>
              <a:spcAft>
                <a:spcPts val="0"/>
              </a:spcAft>
            </a:pPr>
            <a:endParaRPr lang="en-US" sz="18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Sections 19-24 define cannabis-infused beverages and impose an excise tax of $1.92 on each gallon sold or distributed and a 11% wholesale sales tax, effective July 1, 2025. </a:t>
            </a:r>
          </a:p>
          <a:p>
            <a:pPr marL="342900" marR="0" indent="-342900" algn="l">
              <a:spcBef>
                <a:spcPts val="0"/>
              </a:spcBef>
              <a:spcAft>
                <a:spcPts val="0"/>
              </a:spcAft>
              <a:buFont typeface="Arial" panose="020B0604020202020204" pitchFamily="34" charset="0"/>
              <a:buChar char="•"/>
            </a:pPr>
            <a:endParaRPr lang="en-US" sz="2000" dirty="0">
              <a:solidFill>
                <a:srgbClr val="0E266E"/>
              </a:solidFill>
              <a:latin typeface="Franklin Gothic Demi" panose="020B0703020102020204" pitchFamily="34" charset="0"/>
            </a:endParaRPr>
          </a:p>
          <a:p>
            <a:pPr marL="342900" marR="0" indent="-342900" algn="l">
              <a:spcBef>
                <a:spcPts val="0"/>
              </a:spcBef>
              <a:spcAft>
                <a:spcPts val="0"/>
              </a:spcAft>
              <a:buFont typeface="Arial" panose="020B0604020202020204" pitchFamily="34" charset="0"/>
              <a:buChar char="•"/>
            </a:pPr>
            <a:r>
              <a:rPr lang="en-US" sz="2000" dirty="0">
                <a:solidFill>
                  <a:srgbClr val="0E266E"/>
                </a:solidFill>
                <a:latin typeface="Franklin Gothic Demi" panose="020B0703020102020204" pitchFamily="34" charset="0"/>
              </a:rPr>
              <a:t>This taxation has an estimated revenue growth projection of $930K. The tax reports and payments are due the 20th of the month.</a:t>
            </a:r>
          </a:p>
          <a:p>
            <a:pPr marL="0" marR="0" algn="l">
              <a:spcBef>
                <a:spcPts val="0"/>
              </a:spcBef>
              <a:spcAft>
                <a:spcPts val="0"/>
              </a:spcAft>
            </a:pPr>
            <a:r>
              <a:rPr lang="en-US" sz="2000" dirty="0">
                <a:solidFill>
                  <a:srgbClr val="0E266E"/>
                </a:solidFill>
                <a:latin typeface="Franklin Gothic Demi" panose="020B0703020102020204" pitchFamily="34" charset="0"/>
              </a:rPr>
              <a:t> </a:t>
            </a:r>
          </a:p>
          <a:p>
            <a:pPr marL="0" marR="0" algn="l">
              <a:spcBef>
                <a:spcPts val="0"/>
              </a:spcBef>
              <a:spcAft>
                <a:spcPts val="0"/>
              </a:spcAft>
            </a:pPr>
            <a:endParaRPr lang="en-US" sz="3300" dirty="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sz="3300" dirty="0">
              <a:solidFill>
                <a:srgbClr val="0E266E"/>
              </a:solidFill>
              <a:latin typeface="Franklin Gothic Demi" panose="020B0703020102020204" pitchFamily="34" charset="0"/>
            </a:endParaRPr>
          </a:p>
          <a:p>
            <a:pPr marL="338138" indent="-338138" algn="l">
              <a:buFont typeface="Arial" panose="020B0604020202020204" pitchFamily="34" charset="0"/>
              <a:buChar char="•"/>
            </a:pPr>
            <a:endParaRPr lang="en-US" dirty="0">
              <a:solidFill>
                <a:srgbClr val="0E266E"/>
              </a:solidFill>
              <a:latin typeface="Franklin Gothic Demi" panose="020B0703020102020204" pitchFamily="34" charset="0"/>
            </a:endParaRPr>
          </a:p>
        </p:txBody>
      </p:sp>
      <p:sp>
        <p:nvSpPr>
          <p:cNvPr id="13" name="Rectangle 12"/>
          <p:cNvSpPr/>
          <p:nvPr/>
        </p:nvSpPr>
        <p:spPr>
          <a:xfrm>
            <a:off x="0" y="6713624"/>
            <a:ext cx="12192000" cy="45720"/>
          </a:xfrm>
          <a:prstGeom prst="rect">
            <a:avLst/>
          </a:prstGeom>
          <a:solidFill>
            <a:srgbClr val="222E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a:grpSpLocks noChangeAspect="1"/>
          </p:cNvGrpSpPr>
          <p:nvPr/>
        </p:nvGrpSpPr>
        <p:grpSpPr>
          <a:xfrm>
            <a:off x="9899216" y="6119012"/>
            <a:ext cx="2084948" cy="457200"/>
            <a:chOff x="4766776" y="6262420"/>
            <a:chExt cx="2414265" cy="527049"/>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776" y="6262420"/>
              <a:ext cx="1670284" cy="512925"/>
            </a:xfrm>
            <a:prstGeom prst="rect">
              <a:avLst/>
            </a:prstGeom>
          </p:spPr>
        </p:pic>
        <p:grpSp>
          <p:nvGrpSpPr>
            <p:cNvPr id="9" name="Group 8"/>
            <p:cNvGrpSpPr/>
            <p:nvPr/>
          </p:nvGrpSpPr>
          <p:grpSpPr>
            <a:xfrm>
              <a:off x="6694938" y="6295182"/>
              <a:ext cx="486103" cy="480540"/>
              <a:chOff x="5869964" y="6290830"/>
              <a:chExt cx="506776" cy="500976"/>
            </a:xfrm>
          </p:grpSpPr>
          <p:sp>
            <p:nvSpPr>
              <p:cNvPr id="14" name="Oval 13"/>
              <p:cNvSpPr/>
              <p:nvPr/>
            </p:nvSpPr>
            <p:spPr>
              <a:xfrm>
                <a:off x="5869964" y="6290830"/>
                <a:ext cx="506776" cy="500976"/>
              </a:xfrm>
              <a:prstGeom prst="ellipse">
                <a:avLst/>
              </a:prstGeom>
              <a:solidFill>
                <a:srgbClr val="04256C"/>
              </a:solidFill>
              <a:ln>
                <a:solidFill>
                  <a:srgbClr val="0425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256C"/>
                  </a:solidFill>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1042" y="6319087"/>
                <a:ext cx="446872" cy="446872"/>
              </a:xfrm>
              <a:prstGeom prst="rect">
                <a:avLst/>
              </a:prstGeom>
            </p:spPr>
          </p:pic>
        </p:grpSp>
        <p:cxnSp>
          <p:nvCxnSpPr>
            <p:cNvPr id="11" name="Straight Connector 10"/>
            <p:cNvCxnSpPr/>
            <p:nvPr/>
          </p:nvCxnSpPr>
          <p:spPr>
            <a:xfrm flipV="1">
              <a:off x="6577323" y="6276544"/>
              <a:ext cx="0" cy="512925"/>
            </a:xfrm>
            <a:prstGeom prst="line">
              <a:avLst/>
            </a:prstGeom>
            <a:ln w="12700">
              <a:solidFill>
                <a:srgbClr val="0A3C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198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Tax_x0020_Type xmlns="f94b9277-b0a3-4d91-bade-04ea9121963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86BAC5C119EB4EB6212802C45BF0E8" ma:contentTypeVersion="3" ma:contentTypeDescription="Create a new document." ma:contentTypeScope="" ma:versionID="8e01eab6b792de232f24f5877f7e0034">
  <xsd:schema xmlns:xsd="http://www.w3.org/2001/XMLSchema" xmlns:xs="http://www.w3.org/2001/XMLSchema" xmlns:p="http://schemas.microsoft.com/office/2006/metadata/properties" xmlns:ns1="http://schemas.microsoft.com/sharepoint/v3" xmlns:ns2="f94b9277-b0a3-4d91-bade-04ea91219630" targetNamespace="http://schemas.microsoft.com/office/2006/metadata/properties" ma:root="true" ma:fieldsID="777e2631990641258cef9b775d4e202b" ns1:_="" ns2:_="">
    <xsd:import namespace="http://schemas.microsoft.com/sharepoint/v3"/>
    <xsd:import namespace="f94b9277-b0a3-4d91-bade-04ea91219630"/>
    <xsd:element name="properties">
      <xsd:complexType>
        <xsd:sequence>
          <xsd:element name="documentManagement">
            <xsd:complexType>
              <xsd:all>
                <xsd:element ref="ns1:PublishingStartDate" minOccurs="0"/>
                <xsd:element ref="ns1:PublishingExpirationDate" minOccurs="0"/>
                <xsd:element ref="ns2:Tax_x0020_Typ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Tax_x0020_Type" ma:index="10" nillable="true" ma:displayName="Tax Type" ma:list="{a499e157-f90d-4867-adae-51d6838e018c}" ma:internalName="Tax_x0020_Type" ma:showField="Title" ma:web="f94b9277-b0a3-4d91-bade-04ea91219630">
      <xsd:simpleType>
        <xsd:restriction base="dms:Lookup"/>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2CB546-9E02-4747-AF98-4E9D43E6A02B}">
  <ds:schemaRefs>
    <ds:schemaRef ds:uri="http://schemas.microsoft.com/sharepoint/v3/contenttype/forms"/>
  </ds:schemaRefs>
</ds:datastoreItem>
</file>

<file path=customXml/itemProps2.xml><?xml version="1.0" encoding="utf-8"?>
<ds:datastoreItem xmlns:ds="http://schemas.openxmlformats.org/officeDocument/2006/customXml" ds:itemID="{1BA82B46-FD4A-4130-8384-4CE84641A175}">
  <ds:schemaRefs>
    <ds:schemaRef ds:uri="http://schemas.microsoft.com/office/infopath/2007/PartnerControls"/>
    <ds:schemaRef ds:uri="http://schemas.microsoft.com/sharepoint/v3"/>
    <ds:schemaRef ds:uri="http://www.w3.org/XML/1998/namespace"/>
    <ds:schemaRef ds:uri="http://schemas.microsoft.com/office/2006/documentManagement/types"/>
    <ds:schemaRef ds:uri="http://purl.org/dc/terms/"/>
    <ds:schemaRef ds:uri="E6055F81-CA12-44A7-BA8C-49932BC1B6AA"/>
    <ds:schemaRef ds:uri="http://schemas.openxmlformats.org/package/2006/metadata/core-properties"/>
    <ds:schemaRef ds:uri="http://purl.org/dc/elements/1.1/"/>
    <ds:schemaRef ds:uri="http://schemas.microsoft.com/sharepoint/v3/field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1304F23-FA78-49D6-9286-100DE93EBDE4}"/>
</file>

<file path=docProps/app.xml><?xml version="1.0" encoding="utf-8"?>
<Properties xmlns="http://schemas.openxmlformats.org/officeDocument/2006/extended-properties" xmlns:vt="http://schemas.openxmlformats.org/officeDocument/2006/docPropsVTypes">
  <Template>TM03457515[[fn=View]]</Template>
  <TotalTime>6039</TotalTime>
  <Words>3403</Words>
  <Application>Microsoft Office PowerPoint</Application>
  <PresentationFormat>Widescreen</PresentationFormat>
  <Paragraphs>411</Paragraphs>
  <Slides>46</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Courier New</vt:lpstr>
      <vt:lpstr>Franklin Gothic Book</vt:lpstr>
      <vt:lpstr>Franklin Gothic Demi</vt:lpstr>
      <vt:lpstr>Franklin Gothic Medium</vt:lpstr>
      <vt:lpstr>Roboto</vt:lpstr>
      <vt:lpstr>Symbol</vt:lpstr>
      <vt:lpstr>Office Theme</vt:lpstr>
      <vt:lpstr>Tax Executives Institute: DOR Legislative Updates</vt:lpstr>
      <vt:lpstr>PowerPoint Presentation</vt:lpstr>
      <vt:lpstr>Commissioner Thomas B. Miller Update</vt:lpstr>
      <vt:lpstr>Commissioner Miller Update</vt:lpstr>
      <vt:lpstr>Commissioner Miller Update</vt:lpstr>
      <vt:lpstr>Sales &amp; Excise Taxes</vt:lpstr>
      <vt:lpstr>House Bill 2 – Bullion</vt:lpstr>
      <vt:lpstr>House Bill 2 – Bullion (cont.)</vt:lpstr>
      <vt:lpstr>Cannabis-Infused Drinks</vt:lpstr>
      <vt:lpstr>New Qualifying Attraction Sales Tax Incentive </vt:lpstr>
      <vt:lpstr>Expanded Data Center Project Sales Tax Exemption</vt:lpstr>
      <vt:lpstr>New Lodging Facility Category for Tourism Attraction Projects</vt:lpstr>
      <vt:lpstr>New Expanded Tourism Attraction Project Incentive </vt:lpstr>
      <vt:lpstr>Tax Increment Financing</vt:lpstr>
      <vt:lpstr>Income Tax &amp; LLET</vt:lpstr>
      <vt:lpstr>  Overview of the 2024 - 2025 Legislative Sessions</vt:lpstr>
      <vt:lpstr> HB 775 (2025) IRC Conformity date</vt:lpstr>
      <vt:lpstr> Disaster Response Businesses</vt:lpstr>
      <vt:lpstr> Deferred Tax Deduction</vt:lpstr>
      <vt:lpstr>  Broadband Expansion Tax Credit </vt:lpstr>
      <vt:lpstr>  Broadband Expansion Tax Credit  </vt:lpstr>
      <vt:lpstr>  Broadband Expansion Tax Credit KRS 141.391 </vt:lpstr>
      <vt:lpstr> PTET Estimated Payments Required for 2024</vt:lpstr>
      <vt:lpstr> Form PTET-P Pass-Through Entity Underpayment Penalty</vt:lpstr>
      <vt:lpstr>Individual Income Tax: Form Changes</vt:lpstr>
      <vt:lpstr>Schedule ITC: Worksheet INV</vt:lpstr>
      <vt:lpstr>Form 741 – Schedule ITC</vt:lpstr>
      <vt:lpstr>PowerPoint Presentation</vt:lpstr>
      <vt:lpstr>Reduction of Individual Income Tax Rate</vt:lpstr>
      <vt:lpstr>  Looking Ahead - Reduction of Individual Income Tax Rate</vt:lpstr>
      <vt:lpstr>Employer Payroll Withholding</vt:lpstr>
      <vt:lpstr>Withholding on Gambling Winnings</vt:lpstr>
      <vt:lpstr>Other Information and Reminders</vt:lpstr>
      <vt:lpstr>Electronic Payments</vt:lpstr>
      <vt:lpstr>Electronic Filing</vt:lpstr>
      <vt:lpstr>Tax Interest Rate</vt:lpstr>
      <vt:lpstr>Tax Rates</vt:lpstr>
      <vt:lpstr>  Press Releases and Important Updates</vt:lpstr>
      <vt:lpstr> Disaster Related Tax Relief for February 14, 2025 Storms</vt:lpstr>
      <vt:lpstr>Stay in Touch</vt:lpstr>
      <vt:lpstr> Reach out to DOR via Web Response</vt:lpstr>
      <vt:lpstr>Taxpayer Service Center Map</vt:lpstr>
      <vt:lpstr>PowerPoint Presentation</vt:lpstr>
      <vt:lpstr>PowerPoint Presentation</vt:lpstr>
      <vt:lpstr>2025 Legislative Updates</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Neasham, Audrey (DOR)</dc:creator>
  <cp:keywords/>
  <dc:description/>
  <cp:lastModifiedBy>Adair, Tiffany M (DOR)</cp:lastModifiedBy>
  <cp:revision>145</cp:revision>
  <dcterms:created xsi:type="dcterms:W3CDTF">2018-07-23T13:55:37Z</dcterms:created>
  <dcterms:modified xsi:type="dcterms:W3CDTF">2025-04-23T13:24:57Z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0x010100B086BAC5C119EB4EB6212802C45BF0E8</vt:lpwstr>
  </property>
</Properties>
</file>