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4"/>
  </p:sldMasterIdLst>
  <p:notesMasterIdLst>
    <p:notesMasterId r:id="rId51"/>
  </p:notesMasterIdLst>
  <p:sldIdLst>
    <p:sldId id="302" r:id="rId5"/>
    <p:sldId id="392" r:id="rId6"/>
    <p:sldId id="419" r:id="rId7"/>
    <p:sldId id="416" r:id="rId8"/>
    <p:sldId id="310" r:id="rId9"/>
    <p:sldId id="465" r:id="rId10"/>
    <p:sldId id="464" r:id="rId11"/>
    <p:sldId id="473" r:id="rId12"/>
    <p:sldId id="488" r:id="rId13"/>
    <p:sldId id="491" r:id="rId14"/>
    <p:sldId id="490" r:id="rId15"/>
    <p:sldId id="489" r:id="rId16"/>
    <p:sldId id="475" r:id="rId17"/>
    <p:sldId id="492" r:id="rId18"/>
    <p:sldId id="474" r:id="rId19"/>
    <p:sldId id="493" r:id="rId20"/>
    <p:sldId id="494" r:id="rId21"/>
    <p:sldId id="487" r:id="rId22"/>
    <p:sldId id="503" r:id="rId23"/>
    <p:sldId id="505" r:id="rId24"/>
    <p:sldId id="506" r:id="rId25"/>
    <p:sldId id="410" r:id="rId26"/>
    <p:sldId id="458" r:id="rId27"/>
    <p:sldId id="500" r:id="rId28"/>
    <p:sldId id="501" r:id="rId29"/>
    <p:sldId id="484" r:id="rId30"/>
    <p:sldId id="485" r:id="rId31"/>
    <p:sldId id="495" r:id="rId32"/>
    <p:sldId id="497" r:id="rId33"/>
    <p:sldId id="496" r:id="rId34"/>
    <p:sldId id="450" r:id="rId35"/>
    <p:sldId id="479" r:id="rId36"/>
    <p:sldId id="498" r:id="rId37"/>
    <p:sldId id="499" r:id="rId38"/>
    <p:sldId id="373" r:id="rId39"/>
    <p:sldId id="332" r:id="rId40"/>
    <p:sldId id="480" r:id="rId41"/>
    <p:sldId id="481" r:id="rId42"/>
    <p:sldId id="483" r:id="rId43"/>
    <p:sldId id="334" r:id="rId44"/>
    <p:sldId id="482" r:id="rId45"/>
    <p:sldId id="335" r:id="rId46"/>
    <p:sldId id="336" r:id="rId47"/>
    <p:sldId id="337" r:id="rId48"/>
    <p:sldId id="391" r:id="rId49"/>
    <p:sldId id="281" r:id="rId5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53D47D-931E-A234-C138-F31E58CF2DF7}" name="Martin, Jessica E (DOR)" initials="JM" userId="S::JessicaE.Martin@ky.gov::31adcf61-0b5d-4658-817f-cb18e4fc83de" providerId="AD"/>
  <p188:author id="{41410ABF-7447-FAF0-3CF7-DB01970CEE44}" name="Quackenboss, Barbara E (DOR)" initials="BQ" userId="S::Barbara.Quackenboss@ky.gov::9ad45c18-b4d7-4666-865b-131b7213dbc0" providerId="AD"/>
  <p188:author id="{17E6DCC7-9FF5-1742-8DD1-464C084F6721}" name="Adair, Tiffany M (DOR)" initials="TA" userId="S::Tiffany.Adair@ky.gov::23e8d18b-ccba-4e15-97db-764d0c470e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7B1"/>
    <a:srgbClr val="222E68"/>
    <a:srgbClr val="99B4DE"/>
    <a:srgbClr val="5EB3E4"/>
    <a:srgbClr val="DBE6FD"/>
    <a:srgbClr val="D3E1FD"/>
    <a:srgbClr val="ECF2FE"/>
    <a:srgbClr val="F2F2F2"/>
    <a:srgbClr val="FFFFFF"/>
    <a:srgbClr val="F6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2105" autoAdjust="0"/>
  </p:normalViewPr>
  <p:slideViewPr>
    <p:cSldViewPr snapToGrid="0">
      <p:cViewPr varScale="1">
        <p:scale>
          <a:sx n="76" d="100"/>
          <a:sy n="76" d="100"/>
        </p:scale>
        <p:origin x="946"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Jessica E (DOR)" userId="31adcf61-0b5d-4658-817f-cb18e4fc83de" providerId="ADAL" clId="{9E8B4A74-EFDC-4D79-8957-03F8E967903F}"/>
    <pc:docChg chg="modSld">
      <pc:chgData name="Martin, Jessica E (DOR)" userId="31adcf61-0b5d-4658-817f-cb18e4fc83de" providerId="ADAL" clId="{9E8B4A74-EFDC-4D79-8957-03F8E967903F}" dt="2025-10-21T18:23:39.211" v="41" actId="114"/>
      <pc:docMkLst>
        <pc:docMk/>
      </pc:docMkLst>
      <pc:sldChg chg="modSp mod">
        <pc:chgData name="Martin, Jessica E (DOR)" userId="31adcf61-0b5d-4658-817f-cb18e4fc83de" providerId="ADAL" clId="{9E8B4A74-EFDC-4D79-8957-03F8E967903F}" dt="2025-10-21T18:23:39.211" v="41" actId="114"/>
        <pc:sldMkLst>
          <pc:docMk/>
          <pc:sldMk cId="789557306" sldId="336"/>
        </pc:sldMkLst>
        <pc:spChg chg="mod">
          <ac:chgData name="Martin, Jessica E (DOR)" userId="31adcf61-0b5d-4658-817f-cb18e4fc83de" providerId="ADAL" clId="{9E8B4A74-EFDC-4D79-8957-03F8E967903F}" dt="2025-10-21T18:23:39.211" v="41" actId="114"/>
          <ac:spMkLst>
            <pc:docMk/>
            <pc:sldMk cId="789557306" sldId="336"/>
            <ac:spMk id="12"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6T18:51:42.2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1,'3561'0,"-3532"0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6T18:49:07.7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2,'249'-2,"266"5,-309 8,164 3,0 1,361-2,-448-16,1411 3,-1560 12,-24-1,71-8,145 13,-230-2,-73-8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F5C7667B-327F-4B9B-AA3C-F9B052237EDE}" type="datetimeFigureOut">
              <a:rPr lang="en-US" smtClean="0"/>
              <a:t>10/21/2025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BD1C9F4C-847A-46A9-B795-3F0FF5C08F31}" type="slidenum">
              <a:rPr lang="en-US" smtClean="0"/>
              <a:t>‹#›</a:t>
            </a:fld>
            <a:endParaRPr lang="en-US" dirty="0"/>
          </a:p>
        </p:txBody>
      </p:sp>
    </p:spTree>
    <p:extLst>
      <p:ext uri="{BB962C8B-B14F-4D97-AF65-F5344CB8AC3E}">
        <p14:creationId xmlns:p14="http://schemas.microsoft.com/office/powerpoint/2010/main" val="39965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389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70178-8F58-6784-8F27-ECF7C3057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A625C-7A03-9E7B-B94D-36D40E496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176DA-2572-AF22-BF05-0A14950AAE0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555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2400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CC341-C48C-619C-D876-F4587CA19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1C28D-68A9-D9FB-6A03-5EE4EE1870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FC52FF-FBFE-40EE-8959-0A56ACD15BE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2864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15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578FA-0F57-71DA-33F9-7092A56A1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6F3D1-0EEB-F78C-EA2A-5BA3D2C42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EFB5C-87C0-25C9-4408-A7F49DC30E0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862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FB042-E41B-64D1-075A-94DCAD208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B49E2-ADE2-6825-E55D-6875F3C32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9542F-B9C1-62BA-A02A-109772E0EF4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60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93896-F3FE-5067-8BCE-AF3ABBEB2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31C12-A3C7-99DE-9C4B-3C50ADBDD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F5019-06C7-3FFA-7E4F-A2896778B7C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1768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F128-F6B0-FD4E-EE47-5FE9021E9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9ADCF-AB04-AC69-1505-A3318F445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77424-90B4-367D-A8A8-BFE001A5D8E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7956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7ABBE-EA8C-784D-84CC-75BBB6988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B5CDE-57C0-C179-F026-0D1DEFC54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764E5-7F82-79E3-C246-7F8006387EA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792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76CA0-03EA-73E2-6C0E-2C3AE461B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5F592-B9C1-06F8-D281-8743AE1FC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5CF47-45A6-165E-73B8-1A1AC437BFA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469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9423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9656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C1BD1-1B39-B9A2-8E25-BA7225B1E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1612D-F912-442F-061E-69D5CB47C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7EB11-EDB3-C265-29D7-B173B916A8A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472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F496B-CD83-4EDA-7EF7-ACE74BD7C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779AA-9F8E-CE8B-001F-CC1C0AF1E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00A81-4695-F65D-3F57-DEC516BB2D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1122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6080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4058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E235-E09E-2BD5-B9C4-793BA935D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ADE76-58DF-44E0-ABA3-33B4942B4D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12F8F-28DD-9B61-245A-EFDEA43C9D8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4792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8165C-3E9A-5A8B-4A69-CE850564B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FB214-B23C-F65E-5E00-6CB057033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1A6BC-94B5-4EB7-AB76-EA1B6409ADE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2019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0C596-F380-2A4D-51C3-ACD8ED7F4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76A06-5972-E26E-A56D-F76DE73F6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DF3DC-4BDE-7AF4-7212-24A3186A072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2626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628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4A4F2-5FD9-48A6-209D-D904F9239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F6B0E-299B-59B3-F1F9-FF956CBF9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A1973-CD32-08D2-16D4-2503BF9CE17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672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052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8D93-E96B-C035-ECDE-CC6B3A6E3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9B825-C30E-25BC-99CD-809199ECC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D7080-E72D-F258-D23B-A24F42AB8A0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8715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1652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4216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5389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6337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4159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068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840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83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648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822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AEA55-2D27-7807-5A5C-FD97EAC71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2476F-4F78-D068-F1C2-DD5CE237F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FE765-B465-F341-D4C3-3E29D5C756F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587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87DCA-4016-3EC3-DF87-EB1B3D717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32171-FE48-D486-B594-514193637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67997-DEBC-44DA-8CCC-398A8B185D8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843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AEF54-E6B8-2FEA-745E-773A4B1DA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295E7-DE14-FE19-6C5C-E2AF21DBB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5E090-400A-6A5D-D288-17A4B1553A5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301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C0010B-0A86-43A7-A161-4015DF4634F6}" type="datetime1">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3EABC-5598-44E1-B891-809B3B32AA04}" type="datetime1">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1E0FCE-3767-4C2B-9D97-91F569CA7343}" type="datetime1">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954C5E-EF60-4B4A-BDF3-4D0F3408821C}" type="datetime1">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7816D5-CCBB-406D-BEC9-82E79062E8AC}" type="datetime1">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88C6FD-E82B-4F1E-9A6F-1F566287C4EC}" type="datetime1">
              <a:rPr lang="en-US" smtClean="0"/>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70A1C5-E674-42EE-BF07-D711DB35DBF3}" type="datetime1">
              <a:rPr lang="en-US" smtClean="0"/>
              <a:t>10/21/2025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0F7A7-69BB-403E-A8AB-6CB5CD757ECC}" type="datetime1">
              <a:rPr lang="en-US" smtClean="0"/>
              <a:t>10/21/2025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680D1-DBD5-4FEB-A448-676CB1ED1123}" type="datetime1">
              <a:rPr lang="en-US" smtClean="0"/>
              <a:t>10/21/2025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8D59EE-7336-4A69-954C-96BDD0AB1192}" type="datetime1">
              <a:rPr lang="en-US" smtClean="0"/>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60EEE9-0247-4F9D-9F81-A4F9346CB6B9}" type="datetime1">
              <a:rPr lang="en-US" smtClean="0"/>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F5C9C-C578-47ED-B72F-3D247E7B0561}" type="datetime1">
              <a:rPr lang="en-US" smtClean="0"/>
              <a:t>10/21/2025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dirty="0"/>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4.png"/><Relationship Id="rId7"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mytaxes.ky.gov/"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mytaxes.ky.gov/"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epayment.ky.gov/epay" TargetMode="External"/><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hyperlink" Target="https://epayment.ky.gov/EPAY"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hyperlink" Target="https://epayment.ky.gov/EPAY"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venue.ky.gov/"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367642" y="1036313"/>
            <a:ext cx="9824358" cy="1325086"/>
          </a:xfrm>
        </p:spPr>
        <p:txBody>
          <a:bodyPr>
            <a:noAutofit/>
          </a:bodyPr>
          <a:lstStyle/>
          <a:p>
            <a:pPr algn="l"/>
            <a:r>
              <a:rPr lang="en-US" sz="4400" cap="small" spc="300" dirty="0">
                <a:solidFill>
                  <a:schemeClr val="bg1"/>
                </a:solidFill>
                <a:latin typeface="Franklin Gothic Demi" panose="020B0703020102020204" pitchFamily="34" charset="0"/>
              </a:rPr>
              <a:t>2025 Kentucky Income Tax Changes</a:t>
            </a:r>
          </a:p>
        </p:txBody>
      </p:sp>
      <p:sp>
        <p:nvSpPr>
          <p:cNvPr id="13" name="Rectangle 12"/>
          <p:cNvSpPr/>
          <p:nvPr/>
        </p:nvSpPr>
        <p:spPr>
          <a:xfrm>
            <a:off x="0" y="6617368"/>
            <a:ext cx="12192000" cy="10426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564-3226</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p:cNvSpPr>
            <a:spLocks noGrp="1"/>
          </p:cNvSpPr>
          <p:nvPr>
            <p:ph type="subTitle" idx="1"/>
          </p:nvPr>
        </p:nvSpPr>
        <p:spPr>
          <a:xfrm>
            <a:off x="2367642" y="3010742"/>
            <a:ext cx="10072456" cy="880415"/>
          </a:xfrm>
        </p:spPr>
        <p:txBody>
          <a:bodyPr>
            <a:noAutofit/>
          </a:bodyPr>
          <a:lstStyle/>
          <a:p>
            <a:pPr algn="l"/>
            <a:r>
              <a:rPr lang="en-US" sz="4000" dirty="0">
                <a:solidFill>
                  <a:schemeClr val="bg1"/>
                </a:solidFill>
                <a:latin typeface="Franklin Gothic Demi" panose="020B0703020102020204" pitchFamily="34" charset="0"/>
              </a:rPr>
              <a:t>University of Kentucky Income Tax Seminar</a:t>
            </a: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bwMode="auto">
          <a:xfrm>
            <a:off x="255685" y="-7223154"/>
            <a:ext cx="45719" cy="136954"/>
          </a:xfrm>
          <a:prstGeom prst="rect">
            <a:avLst/>
          </a:prstGeom>
          <a:noFill/>
          <a:ln>
            <a:no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619" y="1548320"/>
            <a:ext cx="2100405" cy="2100405"/>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4026" y="5103138"/>
            <a:ext cx="3123947" cy="959328"/>
          </a:xfrm>
          <a:prstGeom prst="rect">
            <a:avLst/>
          </a:prstGeom>
        </p:spPr>
      </p:pic>
    </p:spTree>
    <p:extLst>
      <p:ext uri="{BB962C8B-B14F-4D97-AF65-F5344CB8AC3E}">
        <p14:creationId xmlns:p14="http://schemas.microsoft.com/office/powerpoint/2010/main" val="289886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3474C-BE49-DDD5-4DCF-D391A21F85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702F1B-B438-0B0E-6C88-098148322273}"/>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740-PTET Kentucky Pass-Through Entity Tax</a:t>
            </a:r>
          </a:p>
        </p:txBody>
      </p:sp>
      <p:sp>
        <p:nvSpPr>
          <p:cNvPr id="6" name="Rectangle 5">
            <a:extLst>
              <a:ext uri="{FF2B5EF4-FFF2-40B4-BE49-F238E27FC236}">
                <a16:creationId xmlns:a16="http://schemas.microsoft.com/office/drawing/2014/main" id="{453261C8-434D-0624-F7FC-C11EEAB9CE73}"/>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C7F863A-8591-C63C-C8C0-A63B124BDA49}"/>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4354B075-C3C1-BE77-B345-65D209FEB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E2B86991-D00F-AC31-5064-C5661A53A52F}"/>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7E551823-5598-7B3D-4E1D-C312F3C33E10}"/>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B791B428-F39C-67FF-B5B0-384DC4BF3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01299DFD-2C09-EDF4-35FF-95C9AF6F62B2}"/>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A112AF79-18FC-0278-E1D6-9E071F67AF78}"/>
              </a:ext>
            </a:extLst>
          </p:cNvPr>
          <p:cNvSpPr txBox="1"/>
          <p:nvPr/>
        </p:nvSpPr>
        <p:spPr>
          <a:xfrm>
            <a:off x="9937155" y="1899983"/>
            <a:ext cx="1936047" cy="4093428"/>
          </a:xfrm>
          <a:prstGeom prst="rect">
            <a:avLst/>
          </a:prstGeom>
          <a:noFill/>
        </p:spPr>
        <p:txBody>
          <a:bodyPr wrap="square" rtlCol="0">
            <a:spAutoFit/>
          </a:bodyPr>
          <a:lstStyle/>
          <a:p>
            <a:r>
              <a:rPr lang="en-US" sz="2000" b="1" dirty="0"/>
              <a:t>Line 5 changed from "</a:t>
            </a:r>
            <a:r>
              <a:rPr lang="en-US" sz="2000" b="1" i="1" dirty="0"/>
              <a:t>Tax before credit</a:t>
            </a:r>
            <a:r>
              <a:rPr lang="en-US" sz="2000" b="1" dirty="0"/>
              <a:t>" to</a:t>
            </a:r>
          </a:p>
          <a:p>
            <a:r>
              <a:rPr lang="en-US" sz="2000" b="1" dirty="0"/>
              <a:t>"</a:t>
            </a:r>
            <a:r>
              <a:rPr lang="en-US" sz="2000" b="1" i="1" dirty="0"/>
              <a:t>Tax Liability</a:t>
            </a:r>
            <a:r>
              <a:rPr lang="en-US" sz="2000" b="1" dirty="0"/>
              <a:t>“.</a:t>
            </a:r>
          </a:p>
          <a:p>
            <a:endParaRPr lang="en-US" sz="2000" b="1" dirty="0"/>
          </a:p>
          <a:p>
            <a:r>
              <a:rPr lang="en-US" sz="2000" b="1" dirty="0"/>
              <a:t>Line 6 marked  reserved for</a:t>
            </a:r>
          </a:p>
          <a:p>
            <a:r>
              <a:rPr lang="en-US" sz="2000" b="1" dirty="0"/>
              <a:t>future use. </a:t>
            </a:r>
          </a:p>
          <a:p>
            <a:endParaRPr lang="en-US" sz="2000" b="1" dirty="0"/>
          </a:p>
          <a:p>
            <a:r>
              <a:rPr lang="en-US" sz="2000" b="1" dirty="0"/>
              <a:t>Line 15 marked  reserved for</a:t>
            </a:r>
          </a:p>
          <a:p>
            <a:r>
              <a:rPr lang="en-US" sz="2000" b="1" dirty="0"/>
              <a:t>future use. </a:t>
            </a:r>
          </a:p>
          <a:p>
            <a:endParaRPr lang="en-US" sz="2000" b="1" dirty="0"/>
          </a:p>
        </p:txBody>
      </p:sp>
      <p:pic>
        <p:nvPicPr>
          <p:cNvPr id="16" name="Picture 15">
            <a:extLst>
              <a:ext uri="{FF2B5EF4-FFF2-40B4-BE49-F238E27FC236}">
                <a16:creationId xmlns:a16="http://schemas.microsoft.com/office/drawing/2014/main" id="{5EA5D1F0-5098-F45A-1A4F-5F04CB2FEBEE}"/>
              </a:ext>
            </a:extLst>
          </p:cNvPr>
          <p:cNvPicPr>
            <a:picLocks noChangeAspect="1"/>
          </p:cNvPicPr>
          <p:nvPr/>
        </p:nvPicPr>
        <p:blipFill>
          <a:blip r:embed="rId5"/>
          <a:stretch>
            <a:fillRect/>
          </a:stretch>
        </p:blipFill>
        <p:spPr>
          <a:xfrm>
            <a:off x="5143583" y="1288971"/>
            <a:ext cx="4023360" cy="5408665"/>
          </a:xfrm>
          <a:prstGeom prst="rect">
            <a:avLst/>
          </a:prstGeom>
        </p:spPr>
      </p:pic>
      <p:pic>
        <p:nvPicPr>
          <p:cNvPr id="18" name="Picture 17">
            <a:extLst>
              <a:ext uri="{FF2B5EF4-FFF2-40B4-BE49-F238E27FC236}">
                <a16:creationId xmlns:a16="http://schemas.microsoft.com/office/drawing/2014/main" id="{2E25FC5E-1B49-482F-0500-956E22590CE5}"/>
              </a:ext>
            </a:extLst>
          </p:cNvPr>
          <p:cNvPicPr>
            <a:picLocks noChangeAspect="1"/>
          </p:cNvPicPr>
          <p:nvPr/>
        </p:nvPicPr>
        <p:blipFill>
          <a:blip r:embed="rId6"/>
          <a:stretch>
            <a:fillRect/>
          </a:stretch>
        </p:blipFill>
        <p:spPr>
          <a:xfrm>
            <a:off x="124495" y="1288971"/>
            <a:ext cx="4696494" cy="5448772"/>
          </a:xfrm>
          <a:prstGeom prst="rect">
            <a:avLst/>
          </a:prstGeom>
        </p:spPr>
      </p:pic>
    </p:spTree>
    <p:extLst>
      <p:ext uri="{BB962C8B-B14F-4D97-AF65-F5344CB8AC3E}">
        <p14:creationId xmlns:p14="http://schemas.microsoft.com/office/powerpoint/2010/main" val="19529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639F4-3A71-5FFA-64C2-11B4BB9B18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3B25CC-178A-A50A-6FBE-3F6E9B94B659}"/>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PTET-CR</a:t>
            </a:r>
          </a:p>
        </p:txBody>
      </p:sp>
      <p:sp>
        <p:nvSpPr>
          <p:cNvPr id="6" name="Rectangle 5">
            <a:extLst>
              <a:ext uri="{FF2B5EF4-FFF2-40B4-BE49-F238E27FC236}">
                <a16:creationId xmlns:a16="http://schemas.microsoft.com/office/drawing/2014/main" id="{85B804E6-D798-A324-FA3E-D3C03F4B9FD4}"/>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CCD5AD65-87CE-D1DD-FCBC-045B0A4C2C92}"/>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AE4503D6-3D24-7407-2538-78ED37E9D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5FA18CAA-290D-0641-5EEC-4AEF35D12BC8}"/>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7932D422-1D69-886A-9B3E-825086E367EB}"/>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8DF33DF2-F76F-0145-5C4B-0110BB737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DE8AE096-486E-9B8D-1983-90447D9C18DA}"/>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B62CA9E-48D8-3535-BE1B-AE8C1999A065}"/>
              </a:ext>
            </a:extLst>
          </p:cNvPr>
          <p:cNvSpPr txBox="1"/>
          <p:nvPr/>
        </p:nvSpPr>
        <p:spPr>
          <a:xfrm>
            <a:off x="9848881" y="1800743"/>
            <a:ext cx="1876242" cy="2862322"/>
          </a:xfrm>
          <a:prstGeom prst="rect">
            <a:avLst/>
          </a:prstGeom>
          <a:noFill/>
        </p:spPr>
        <p:txBody>
          <a:bodyPr wrap="square" rtlCol="0">
            <a:spAutoFit/>
          </a:bodyPr>
          <a:lstStyle/>
          <a:p>
            <a:r>
              <a:rPr lang="en-US" sz="2000" b="1" dirty="0"/>
              <a:t>Line 7 changed from</a:t>
            </a:r>
          </a:p>
          <a:p>
            <a:r>
              <a:rPr lang="en-US" sz="2000" b="1" dirty="0"/>
              <a:t>"</a:t>
            </a:r>
            <a:r>
              <a:rPr lang="en-US" sz="2000" b="1" i="1" dirty="0"/>
              <a:t>Tax before credit</a:t>
            </a:r>
            <a:r>
              <a:rPr lang="en-US" sz="2000" b="1" dirty="0"/>
              <a:t>" to "</a:t>
            </a:r>
            <a:r>
              <a:rPr lang="en-US" sz="2000" b="1" i="1" dirty="0"/>
              <a:t>Tax Liability".</a:t>
            </a:r>
          </a:p>
          <a:p>
            <a:endParaRPr lang="en-US" sz="2000" b="1" i="1" dirty="0"/>
          </a:p>
          <a:p>
            <a:r>
              <a:rPr lang="en-US" sz="2000" b="1" dirty="0"/>
              <a:t>Line 8 marked</a:t>
            </a:r>
          </a:p>
          <a:p>
            <a:r>
              <a:rPr lang="en-US" sz="2000" b="1" dirty="0"/>
              <a:t>reserved for future use</a:t>
            </a:r>
          </a:p>
        </p:txBody>
      </p:sp>
      <p:pic>
        <p:nvPicPr>
          <p:cNvPr id="5" name="Picture 4">
            <a:extLst>
              <a:ext uri="{FF2B5EF4-FFF2-40B4-BE49-F238E27FC236}">
                <a16:creationId xmlns:a16="http://schemas.microsoft.com/office/drawing/2014/main" id="{DEF1AFDC-FE28-F3E0-D12C-76B03577F499}"/>
              </a:ext>
            </a:extLst>
          </p:cNvPr>
          <p:cNvPicPr>
            <a:picLocks noChangeAspect="1"/>
          </p:cNvPicPr>
          <p:nvPr/>
        </p:nvPicPr>
        <p:blipFill>
          <a:blip r:embed="rId5"/>
          <a:stretch>
            <a:fillRect/>
          </a:stretch>
        </p:blipFill>
        <p:spPr>
          <a:xfrm>
            <a:off x="937419" y="1374494"/>
            <a:ext cx="7249114" cy="5339130"/>
          </a:xfrm>
          <a:prstGeom prst="rect">
            <a:avLst/>
          </a:prstGeom>
        </p:spPr>
      </p:pic>
    </p:spTree>
    <p:extLst>
      <p:ext uri="{BB962C8B-B14F-4D97-AF65-F5344CB8AC3E}">
        <p14:creationId xmlns:p14="http://schemas.microsoft.com/office/powerpoint/2010/main" val="229672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DA645-BA9D-F5EA-9B27-82FB883ED6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856DF8-2A66-0782-D115-C70F14573E35}"/>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PTET Estimated Payments Required </a:t>
            </a:r>
          </a:p>
        </p:txBody>
      </p:sp>
      <p:sp>
        <p:nvSpPr>
          <p:cNvPr id="6" name="Rectangle 5">
            <a:extLst>
              <a:ext uri="{FF2B5EF4-FFF2-40B4-BE49-F238E27FC236}">
                <a16:creationId xmlns:a16="http://schemas.microsoft.com/office/drawing/2014/main" id="{7118C950-299F-06F5-69DF-8532A8E1910C}"/>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5D91C4D-591F-B529-B4CF-1E877849EB6C}"/>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CFA17FB7-3CC1-DEC2-9D8E-A052DA0E5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404BDE8E-6E54-4F73-FE01-F5F1BD4B2497}"/>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8922077F-2B18-1B07-8DB8-6F1DE2A4CE0D}"/>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A11E121D-1905-5BFC-0BAF-C8F7AFCAA1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6FF84A69-C769-4930-050A-D8B7F63D3A6C}"/>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FFAB52F-1CA0-FF26-6816-DB89A5798146}"/>
              </a:ext>
            </a:extLst>
          </p:cNvPr>
          <p:cNvSpPr txBox="1"/>
          <p:nvPr/>
        </p:nvSpPr>
        <p:spPr>
          <a:xfrm>
            <a:off x="937419" y="1690577"/>
            <a:ext cx="10317162" cy="532453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Franklin Gothic Demi" panose="020B0703020102020204" pitchFamily="34" charset="0"/>
              </a:rPr>
              <a:t>For tax years beginning on or after January 1, 2024, an electing entity is required to make estimated payments.</a:t>
            </a:r>
          </a:p>
          <a:p>
            <a:pPr marL="457200" indent="-457200">
              <a:buFont typeface="Arial" panose="020B0604020202020204" pitchFamily="34" charset="0"/>
              <a:buChar char="•"/>
            </a:pPr>
            <a:endParaRPr lang="en-US" sz="2800" dirty="0">
              <a:latin typeface="Franklin Gothic Demi" panose="020B0703020102020204" pitchFamily="34" charset="0"/>
            </a:endParaRPr>
          </a:p>
          <a:p>
            <a:pPr marL="457200" indent="-457200">
              <a:buFont typeface="Arial" panose="020B0604020202020204" pitchFamily="34" charset="0"/>
              <a:buChar char="•"/>
            </a:pPr>
            <a:r>
              <a:rPr lang="en-US" sz="2800" dirty="0">
                <a:latin typeface="Franklin Gothic Demi" panose="020B0703020102020204" pitchFamily="34" charset="0"/>
              </a:rPr>
              <a:t>Form PTET-P has been created to allow an electing entity to calculate the penalty due on the underpayment of estimated taxes for PTET.</a:t>
            </a:r>
          </a:p>
          <a:p>
            <a:pPr marL="457200" indent="-457200">
              <a:buFont typeface="Arial" panose="020B0604020202020204" pitchFamily="34" charset="0"/>
              <a:buChar char="•"/>
            </a:pPr>
            <a:endParaRPr lang="en-US" sz="2800" dirty="0">
              <a:latin typeface="Franklin Gothic Demi" panose="020B0703020102020204" pitchFamily="34" charset="0"/>
            </a:endParaRPr>
          </a:p>
          <a:p>
            <a:pPr marL="457200" indent="-457200">
              <a:buFont typeface="Arial" panose="020B0604020202020204" pitchFamily="34" charset="0"/>
              <a:buChar char="•"/>
            </a:pPr>
            <a:r>
              <a:rPr lang="en-US" sz="2800" dirty="0">
                <a:latin typeface="Franklin Gothic Demi" panose="020B0703020102020204" pitchFamily="34" charset="0"/>
              </a:rPr>
              <a:t>Do you owe this penalty? This has been added to the 2025 Form PTET-P in Part I.</a:t>
            </a:r>
          </a:p>
          <a:p>
            <a:pPr marL="457200" indent="-457200">
              <a:buFont typeface="Arial" panose="020B0604020202020204" pitchFamily="34" charset="0"/>
              <a:buChar char="•"/>
            </a:pPr>
            <a:endParaRPr lang="en-US" sz="2800" dirty="0">
              <a:latin typeface="Franklin Gothic Demi" panose="020B0703020102020204" pitchFamily="34" charset="0"/>
            </a:endParaRPr>
          </a:p>
          <a:p>
            <a:pPr marL="457200" indent="-457200">
              <a:buFont typeface="Arial" panose="020B0604020202020204" pitchFamily="34" charset="0"/>
              <a:buChar char="•"/>
            </a:pPr>
            <a:r>
              <a:rPr lang="en-US" sz="2800" dirty="0">
                <a:latin typeface="Franklin Gothic Demi" panose="020B0703020102020204" pitchFamily="34" charset="0"/>
              </a:rPr>
              <a:t>Statute Reference: KRS 141.209</a:t>
            </a:r>
          </a:p>
          <a:p>
            <a:endParaRPr lang="en-US" sz="3200" dirty="0">
              <a:latin typeface="Franklin Gothic Demi" panose="020B0703020102020204" pitchFamily="34" charset="0"/>
            </a:endParaRPr>
          </a:p>
        </p:txBody>
      </p:sp>
    </p:spTree>
    <p:extLst>
      <p:ext uri="{BB962C8B-B14F-4D97-AF65-F5344CB8AC3E}">
        <p14:creationId xmlns:p14="http://schemas.microsoft.com/office/powerpoint/2010/main" val="58296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PTET-P Pass-Through Entity Underpayment Penalty</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19C84D9D-0CBE-7B48-431B-5E269CDB9895}"/>
              </a:ext>
            </a:extLst>
          </p:cNvPr>
          <p:cNvPicPr>
            <a:picLocks noChangeAspect="1"/>
          </p:cNvPicPr>
          <p:nvPr/>
        </p:nvPicPr>
        <p:blipFill>
          <a:blip r:embed="rId5"/>
          <a:stretch>
            <a:fillRect/>
          </a:stretch>
        </p:blipFill>
        <p:spPr>
          <a:xfrm>
            <a:off x="646520" y="1313084"/>
            <a:ext cx="4381022" cy="5384554"/>
          </a:xfrm>
          <a:prstGeom prst="rect">
            <a:avLst/>
          </a:prstGeom>
        </p:spPr>
      </p:pic>
      <p:pic>
        <p:nvPicPr>
          <p:cNvPr id="14" name="Picture 13">
            <a:extLst>
              <a:ext uri="{FF2B5EF4-FFF2-40B4-BE49-F238E27FC236}">
                <a16:creationId xmlns:a16="http://schemas.microsoft.com/office/drawing/2014/main" id="{6415936F-87CD-6833-6CF5-BB29513D06AC}"/>
              </a:ext>
            </a:extLst>
          </p:cNvPr>
          <p:cNvPicPr>
            <a:picLocks noChangeAspect="1"/>
          </p:cNvPicPr>
          <p:nvPr/>
        </p:nvPicPr>
        <p:blipFill>
          <a:blip r:embed="rId6"/>
          <a:stretch>
            <a:fillRect/>
          </a:stretch>
        </p:blipFill>
        <p:spPr>
          <a:xfrm>
            <a:off x="5354557" y="1288971"/>
            <a:ext cx="4170606" cy="5408665"/>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24F3E092-1D77-560D-7383-1F854E2E2306}"/>
                  </a:ext>
                </a:extLst>
              </p14:cNvPr>
              <p14:cNvContentPartPr/>
              <p14:nvPr/>
            </p14:nvContentPartPr>
            <p14:xfrm>
              <a:off x="886607" y="2068738"/>
              <a:ext cx="1292400" cy="360"/>
            </p14:xfrm>
          </p:contentPart>
        </mc:Choice>
        <mc:Fallback xmlns="">
          <p:pic>
            <p:nvPicPr>
              <p:cNvPr id="16" name="Ink 15">
                <a:extLst>
                  <a:ext uri="{FF2B5EF4-FFF2-40B4-BE49-F238E27FC236}">
                    <a16:creationId xmlns:a16="http://schemas.microsoft.com/office/drawing/2014/main" id="{24F3E092-1D77-560D-7383-1F854E2E2306}"/>
                  </a:ext>
                </a:extLst>
              </p:cNvPr>
              <p:cNvPicPr/>
              <p:nvPr/>
            </p:nvPicPr>
            <p:blipFill>
              <a:blip r:embed="rId8"/>
              <a:stretch>
                <a:fillRect/>
              </a:stretch>
            </p:blipFill>
            <p:spPr>
              <a:xfrm>
                <a:off x="832607" y="1961098"/>
                <a:ext cx="1400040" cy="216000"/>
              </a:xfrm>
              <a:prstGeom prst="rect">
                <a:avLst/>
              </a:prstGeom>
            </p:spPr>
          </p:pic>
        </mc:Fallback>
      </mc:AlternateContent>
    </p:spTree>
    <p:extLst>
      <p:ext uri="{BB962C8B-B14F-4D97-AF65-F5344CB8AC3E}">
        <p14:creationId xmlns:p14="http://schemas.microsoft.com/office/powerpoint/2010/main" val="95294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B380-E289-0DE5-6A5F-099BA59395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0652A2-9597-7547-3E3C-6888D4667FE7}"/>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740-NP-WH</a:t>
            </a:r>
          </a:p>
        </p:txBody>
      </p:sp>
      <p:sp>
        <p:nvSpPr>
          <p:cNvPr id="6" name="Rectangle 5">
            <a:extLst>
              <a:ext uri="{FF2B5EF4-FFF2-40B4-BE49-F238E27FC236}">
                <a16:creationId xmlns:a16="http://schemas.microsoft.com/office/drawing/2014/main" id="{AABE299A-C919-064C-7B63-15EFE06D1032}"/>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AAB5883-F700-D866-3653-DD659E342B4F}"/>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A4AE7C2D-255C-69C4-6EF7-5A9241B4F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C43DAC8D-95FE-C091-D9CE-CAC09E77D2B4}"/>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4F3C24F6-ED31-5D52-A8AA-848965EA729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F6A2D15B-7602-6AC8-0E50-DC1BA63ED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5B95C767-1653-829D-9DBF-A381C37C6629}"/>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CF6378B-0531-2C0E-D7D2-0E256B995D1C}"/>
              </a:ext>
            </a:extLst>
          </p:cNvPr>
          <p:cNvSpPr txBox="1"/>
          <p:nvPr/>
        </p:nvSpPr>
        <p:spPr>
          <a:xfrm>
            <a:off x="10004007" y="1679582"/>
            <a:ext cx="1869195" cy="3170099"/>
          </a:xfrm>
          <a:prstGeom prst="rect">
            <a:avLst/>
          </a:prstGeom>
          <a:noFill/>
        </p:spPr>
        <p:txBody>
          <a:bodyPr wrap="square" rtlCol="0">
            <a:spAutoFit/>
          </a:bodyPr>
          <a:lstStyle/>
          <a:p>
            <a:r>
              <a:rPr lang="en-US" sz="2000" b="1" dirty="0"/>
              <a:t>Line 6 was changed from</a:t>
            </a:r>
          </a:p>
          <a:p>
            <a:r>
              <a:rPr lang="en-US" sz="2000" b="1" dirty="0"/>
              <a:t>"</a:t>
            </a:r>
            <a:r>
              <a:rPr lang="en-US" sz="2000" b="1" i="1" dirty="0"/>
              <a:t>Tax before credit</a:t>
            </a:r>
            <a:r>
              <a:rPr lang="en-US" sz="2000" b="1" dirty="0"/>
              <a:t>" to "</a:t>
            </a:r>
            <a:r>
              <a:rPr lang="en-US" sz="2000" b="1" i="1" dirty="0"/>
              <a:t>Tax Liability</a:t>
            </a:r>
            <a:r>
              <a:rPr lang="en-US" sz="2000" b="1" dirty="0"/>
              <a:t>".</a:t>
            </a:r>
          </a:p>
          <a:p>
            <a:endParaRPr lang="en-US" sz="2000" b="1" dirty="0"/>
          </a:p>
          <a:p>
            <a:r>
              <a:rPr lang="en-US" sz="2000" b="1" dirty="0"/>
              <a:t>Line 7 was marked as reserved for future use</a:t>
            </a:r>
          </a:p>
        </p:txBody>
      </p:sp>
      <p:pic>
        <p:nvPicPr>
          <p:cNvPr id="5" name="Picture 4">
            <a:extLst>
              <a:ext uri="{FF2B5EF4-FFF2-40B4-BE49-F238E27FC236}">
                <a16:creationId xmlns:a16="http://schemas.microsoft.com/office/drawing/2014/main" id="{F1AFBC7E-B22A-1285-B5FA-A04BC492B3A4}"/>
              </a:ext>
            </a:extLst>
          </p:cNvPr>
          <p:cNvPicPr>
            <a:picLocks noChangeAspect="1"/>
          </p:cNvPicPr>
          <p:nvPr/>
        </p:nvPicPr>
        <p:blipFill>
          <a:blip r:embed="rId5"/>
          <a:stretch>
            <a:fillRect/>
          </a:stretch>
        </p:blipFill>
        <p:spPr>
          <a:xfrm>
            <a:off x="2493732" y="1288972"/>
            <a:ext cx="5760252" cy="5352962"/>
          </a:xfrm>
          <a:prstGeom prst="rect">
            <a:avLst/>
          </a:prstGeom>
        </p:spPr>
      </p:pic>
    </p:spTree>
    <p:extLst>
      <p:ext uri="{BB962C8B-B14F-4D97-AF65-F5344CB8AC3E}">
        <p14:creationId xmlns:p14="http://schemas.microsoft.com/office/powerpoint/2010/main" val="392181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PTE-WH</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93AAF69-16D6-8DA9-4AFE-52630B6AAD43}"/>
              </a:ext>
            </a:extLst>
          </p:cNvPr>
          <p:cNvSpPr txBox="1"/>
          <p:nvPr/>
        </p:nvSpPr>
        <p:spPr>
          <a:xfrm>
            <a:off x="9831570" y="1478905"/>
            <a:ext cx="1855612" cy="3477875"/>
          </a:xfrm>
          <a:prstGeom prst="rect">
            <a:avLst/>
          </a:prstGeom>
          <a:noFill/>
        </p:spPr>
        <p:txBody>
          <a:bodyPr wrap="square" rtlCol="0">
            <a:spAutoFit/>
          </a:bodyPr>
          <a:lstStyle/>
          <a:p>
            <a:endParaRPr lang="en-US" sz="2000" b="1" dirty="0"/>
          </a:p>
          <a:p>
            <a:r>
              <a:rPr lang="en-US" sz="2000" b="1" dirty="0"/>
              <a:t>Line 7 changed from "</a:t>
            </a:r>
            <a:r>
              <a:rPr lang="en-US" sz="2000" b="1" i="1" dirty="0"/>
              <a:t>Tax</a:t>
            </a:r>
          </a:p>
          <a:p>
            <a:r>
              <a:rPr lang="en-US" sz="2000" b="1" i="1" dirty="0"/>
              <a:t>before credit</a:t>
            </a:r>
            <a:r>
              <a:rPr lang="en-US" sz="2000" b="1" dirty="0"/>
              <a:t>" to "</a:t>
            </a:r>
            <a:r>
              <a:rPr lang="en-US" sz="2000" b="1" i="1" dirty="0"/>
              <a:t>Tax Liability</a:t>
            </a:r>
            <a:r>
              <a:rPr lang="en-US" sz="2000" b="1" dirty="0"/>
              <a:t>".</a:t>
            </a:r>
          </a:p>
          <a:p>
            <a:endParaRPr lang="en-US" sz="2000" b="1" dirty="0"/>
          </a:p>
          <a:p>
            <a:r>
              <a:rPr lang="en-US" sz="2000" b="1" dirty="0"/>
              <a:t>Line 8 was marked </a:t>
            </a:r>
          </a:p>
          <a:p>
            <a:r>
              <a:rPr lang="en-US" sz="2000" b="1" dirty="0"/>
              <a:t>reserved for future use</a:t>
            </a:r>
          </a:p>
        </p:txBody>
      </p:sp>
      <p:pic>
        <p:nvPicPr>
          <p:cNvPr id="5" name="Picture 4">
            <a:extLst>
              <a:ext uri="{FF2B5EF4-FFF2-40B4-BE49-F238E27FC236}">
                <a16:creationId xmlns:a16="http://schemas.microsoft.com/office/drawing/2014/main" id="{6CA2ACE0-83A4-D5BB-E56D-5F2E7D0F70CD}"/>
              </a:ext>
            </a:extLst>
          </p:cNvPr>
          <p:cNvPicPr>
            <a:picLocks noChangeAspect="1"/>
          </p:cNvPicPr>
          <p:nvPr/>
        </p:nvPicPr>
        <p:blipFill>
          <a:blip r:embed="rId5"/>
          <a:stretch>
            <a:fillRect/>
          </a:stretch>
        </p:blipFill>
        <p:spPr>
          <a:xfrm>
            <a:off x="1925279" y="1336711"/>
            <a:ext cx="6805250" cy="5029636"/>
          </a:xfrm>
          <a:prstGeom prst="rect">
            <a:avLst/>
          </a:prstGeom>
        </p:spPr>
      </p:pic>
    </p:spTree>
    <p:extLst>
      <p:ext uri="{BB962C8B-B14F-4D97-AF65-F5344CB8AC3E}">
        <p14:creationId xmlns:p14="http://schemas.microsoft.com/office/powerpoint/2010/main" val="249232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F0FB-6A9F-BAD6-108F-EE410722BE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560814-ECD5-4B90-DDBC-809AFC10B387}"/>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NRWH-P</a:t>
            </a:r>
          </a:p>
        </p:txBody>
      </p:sp>
      <p:sp>
        <p:nvSpPr>
          <p:cNvPr id="6" name="Rectangle 5">
            <a:extLst>
              <a:ext uri="{FF2B5EF4-FFF2-40B4-BE49-F238E27FC236}">
                <a16:creationId xmlns:a16="http://schemas.microsoft.com/office/drawing/2014/main" id="{D51FD270-A336-3062-9974-1A2C8C0A0F3A}"/>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33F569F-72C4-BAE9-0141-2425CC19BE2C}"/>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C31CBEE7-689C-C40B-2DB2-D185D9A7B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B72CCD98-1CE6-3AF9-A95C-FC054E83AC6A}"/>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16FFB0D8-D418-ACBC-B84A-99FA15E19256}"/>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6F5EC5BB-968C-757E-BD74-14F14309BC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1ECEB973-6B8F-85A9-D18A-CB0CA915C9E5}"/>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A02D4249-BE89-118D-459E-8509825FBA8F}"/>
              </a:ext>
            </a:extLst>
          </p:cNvPr>
          <p:cNvSpPr txBox="1"/>
          <p:nvPr/>
        </p:nvSpPr>
        <p:spPr>
          <a:xfrm>
            <a:off x="9093926" y="1691509"/>
            <a:ext cx="2754360" cy="4154984"/>
          </a:xfrm>
          <a:prstGeom prst="rect">
            <a:avLst/>
          </a:prstGeom>
          <a:noFill/>
        </p:spPr>
        <p:txBody>
          <a:bodyPr wrap="square" rtlCol="0">
            <a:spAutoFit/>
          </a:bodyPr>
          <a:lstStyle/>
          <a:p>
            <a:r>
              <a:rPr lang="en-US" sz="2400" b="1" dirty="0"/>
              <a:t>Added (a) and (b) to Part I to</a:t>
            </a:r>
          </a:p>
          <a:p>
            <a:r>
              <a:rPr lang="en-US" sz="2400" b="1" dirty="0"/>
              <a:t>determine if a penalty is owed based on the previous year</a:t>
            </a:r>
          </a:p>
          <a:p>
            <a:r>
              <a:rPr lang="en-US" sz="2400" b="1" dirty="0"/>
              <a:t>tax liability compared to the estimated payments made for</a:t>
            </a:r>
          </a:p>
          <a:p>
            <a:r>
              <a:rPr lang="en-US" sz="2400" b="1" dirty="0"/>
              <a:t>the current year</a:t>
            </a:r>
          </a:p>
        </p:txBody>
      </p:sp>
      <p:pic>
        <p:nvPicPr>
          <p:cNvPr id="5" name="Picture 4">
            <a:extLst>
              <a:ext uri="{FF2B5EF4-FFF2-40B4-BE49-F238E27FC236}">
                <a16:creationId xmlns:a16="http://schemas.microsoft.com/office/drawing/2014/main" id="{946833B7-DA08-B214-01D7-7626768359F4}"/>
              </a:ext>
            </a:extLst>
          </p:cNvPr>
          <p:cNvPicPr>
            <a:picLocks noChangeAspect="1"/>
          </p:cNvPicPr>
          <p:nvPr/>
        </p:nvPicPr>
        <p:blipFill>
          <a:blip r:embed="rId5"/>
          <a:stretch>
            <a:fillRect/>
          </a:stretch>
        </p:blipFill>
        <p:spPr>
          <a:xfrm>
            <a:off x="285085" y="1382099"/>
            <a:ext cx="8428450" cy="4816257"/>
          </a:xfrm>
          <a:prstGeom prst="rect">
            <a:avLst/>
          </a:prstGeom>
        </p:spPr>
      </p:pic>
    </p:spTree>
    <p:extLst>
      <p:ext uri="{BB962C8B-B14F-4D97-AF65-F5344CB8AC3E}">
        <p14:creationId xmlns:p14="http://schemas.microsoft.com/office/powerpoint/2010/main" val="113065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10799-F36D-B177-11D8-036CEC6116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C1C81-D760-6477-7873-D35608B231E3}"/>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8050-K Direct Deposit of Refunds</a:t>
            </a:r>
          </a:p>
        </p:txBody>
      </p:sp>
      <p:sp>
        <p:nvSpPr>
          <p:cNvPr id="6" name="Rectangle 5">
            <a:extLst>
              <a:ext uri="{FF2B5EF4-FFF2-40B4-BE49-F238E27FC236}">
                <a16:creationId xmlns:a16="http://schemas.microsoft.com/office/drawing/2014/main" id="{C9F7894C-4FD8-AE31-8CC5-8925249AFE18}"/>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16CC5FE7-DDF8-2ED8-649F-DAFD802A0E65}"/>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B60590BE-C4D7-3453-7C79-950A98C37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2445924E-5AB0-E795-E707-2240F184ADAB}"/>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FC4E36DE-D5F2-C570-290C-8C8395100EB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7440168A-AEF7-A639-0BC3-A143E762DD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93E3C823-A225-B43C-DC32-746494AE36E3}"/>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91DD0B20-692C-55E4-FB49-6635C92CD446}"/>
              </a:ext>
            </a:extLst>
          </p:cNvPr>
          <p:cNvSpPr txBox="1"/>
          <p:nvPr/>
        </p:nvSpPr>
        <p:spPr>
          <a:xfrm>
            <a:off x="7112000" y="1708727"/>
            <a:ext cx="4391028" cy="3785652"/>
          </a:xfrm>
          <a:prstGeom prst="rect">
            <a:avLst/>
          </a:prstGeom>
          <a:noFill/>
        </p:spPr>
        <p:txBody>
          <a:bodyPr wrap="square" rtlCol="0">
            <a:spAutoFit/>
          </a:bodyPr>
          <a:lstStyle/>
          <a:p>
            <a:pPr marL="285750" indent="-285750">
              <a:buFont typeface="Wingdings" panose="05000000000000000000" pitchFamily="2" charset="2"/>
              <a:buChar char="§"/>
            </a:pPr>
            <a:r>
              <a:rPr lang="en-US" sz="2400" b="1" dirty="0"/>
              <a:t>Available for Corporation Tax Returns filed via e-file or paper</a:t>
            </a:r>
          </a:p>
          <a:p>
            <a:pPr marL="285750" indent="-285750">
              <a:buFont typeface="Wingdings" panose="05000000000000000000" pitchFamily="2" charset="2"/>
              <a:buChar char="§"/>
            </a:pPr>
            <a:endParaRPr lang="en-US" sz="2400" b="1" dirty="0"/>
          </a:p>
          <a:p>
            <a:pPr marL="285750" indent="-285750">
              <a:buFont typeface="Wingdings" panose="05000000000000000000" pitchFamily="2" charset="2"/>
              <a:buChar char="§"/>
            </a:pPr>
            <a:r>
              <a:rPr lang="en-US" sz="2400" b="1" dirty="0"/>
              <a:t>Available for Nonresident Withholding Returns filed via e-file or paper</a:t>
            </a:r>
          </a:p>
          <a:p>
            <a:pPr marL="285750" indent="-285750">
              <a:buFont typeface="Wingdings" panose="05000000000000000000" pitchFamily="2" charset="2"/>
              <a:buChar char="§"/>
            </a:pPr>
            <a:endParaRPr lang="en-US" sz="2400" b="1" dirty="0"/>
          </a:p>
          <a:p>
            <a:pPr marL="285750" indent="-285750">
              <a:buFont typeface="Wingdings" panose="05000000000000000000" pitchFamily="2" charset="2"/>
              <a:buChar char="§"/>
            </a:pPr>
            <a:r>
              <a:rPr lang="en-US" sz="2400" b="1" dirty="0"/>
              <a:t>Direct deposit of refunds is </a:t>
            </a:r>
            <a:r>
              <a:rPr lang="en-US" sz="2400" b="1" u="sng" dirty="0"/>
              <a:t>not</a:t>
            </a:r>
            <a:r>
              <a:rPr lang="en-US" sz="2400" b="1" dirty="0"/>
              <a:t> available for Pass Through Entity Tax (PTET) returns</a:t>
            </a:r>
          </a:p>
        </p:txBody>
      </p:sp>
      <p:pic>
        <p:nvPicPr>
          <p:cNvPr id="5" name="Picture 4">
            <a:extLst>
              <a:ext uri="{FF2B5EF4-FFF2-40B4-BE49-F238E27FC236}">
                <a16:creationId xmlns:a16="http://schemas.microsoft.com/office/drawing/2014/main" id="{C8E33509-ACA6-1127-B1A9-667FCDEB9464}"/>
              </a:ext>
            </a:extLst>
          </p:cNvPr>
          <p:cNvPicPr>
            <a:picLocks noChangeAspect="1"/>
          </p:cNvPicPr>
          <p:nvPr/>
        </p:nvPicPr>
        <p:blipFill>
          <a:blip r:embed="rId5"/>
          <a:stretch>
            <a:fillRect/>
          </a:stretch>
        </p:blipFill>
        <p:spPr>
          <a:xfrm>
            <a:off x="1624640" y="1288972"/>
            <a:ext cx="4471353" cy="5637723"/>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9EEC622-B1BC-FD30-663A-AFB1CF818915}"/>
                  </a:ext>
                </a:extLst>
              </p14:cNvPr>
              <p14:cNvContentPartPr/>
              <p14:nvPr/>
            </p14:nvContentPartPr>
            <p14:xfrm>
              <a:off x="1856447" y="1828124"/>
              <a:ext cx="1903680" cy="41760"/>
            </p14:xfrm>
          </p:contentPart>
        </mc:Choice>
        <mc:Fallback xmlns="">
          <p:pic>
            <p:nvPicPr>
              <p:cNvPr id="7" name="Ink 6">
                <a:extLst>
                  <a:ext uri="{FF2B5EF4-FFF2-40B4-BE49-F238E27FC236}">
                    <a16:creationId xmlns:a16="http://schemas.microsoft.com/office/drawing/2014/main" id="{B9EEC622-B1BC-FD30-663A-AFB1CF818915}"/>
                  </a:ext>
                </a:extLst>
              </p:cNvPr>
              <p:cNvPicPr/>
              <p:nvPr/>
            </p:nvPicPr>
            <p:blipFill>
              <a:blip r:embed="rId7"/>
              <a:stretch>
                <a:fillRect/>
              </a:stretch>
            </p:blipFill>
            <p:spPr>
              <a:xfrm>
                <a:off x="1802447" y="1720124"/>
                <a:ext cx="2011320" cy="257400"/>
              </a:xfrm>
              <a:prstGeom prst="rect">
                <a:avLst/>
              </a:prstGeom>
            </p:spPr>
          </p:pic>
        </mc:Fallback>
      </mc:AlternateContent>
    </p:spTree>
    <p:extLst>
      <p:ext uri="{BB962C8B-B14F-4D97-AF65-F5344CB8AC3E}">
        <p14:creationId xmlns:p14="http://schemas.microsoft.com/office/powerpoint/2010/main" val="2659669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021E6-E136-9A3E-072F-6F0C53C3015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0CD800C-DFCB-39C7-9A26-73786D57CF40}"/>
              </a:ext>
            </a:extLst>
          </p:cNvPr>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768BEF-2BCB-6642-BE25-4A794970A4DF}"/>
              </a:ext>
            </a:extLst>
          </p:cNvPr>
          <p:cNvSpPr>
            <a:spLocks noGrp="1"/>
          </p:cNvSpPr>
          <p:nvPr>
            <p:ph type="ctrTitle"/>
          </p:nvPr>
        </p:nvSpPr>
        <p:spPr>
          <a:xfrm>
            <a:off x="750570" y="344320"/>
            <a:ext cx="10896599" cy="759585"/>
          </a:xfrm>
        </p:spPr>
        <p:txBody>
          <a:bodyPr>
            <a:normAutofit/>
          </a:bodyPr>
          <a:lstStyle/>
          <a:p>
            <a:pPr algn="l"/>
            <a:r>
              <a:rPr lang="en-US" sz="3700" dirty="0">
                <a:solidFill>
                  <a:schemeClr val="bg1"/>
                </a:solidFill>
                <a:latin typeface="Franklin Gothic Demi" panose="020B0703020102020204" pitchFamily="34" charset="0"/>
              </a:rPr>
              <a:t>Pay Outstanding Tax Bills in One Place</a:t>
            </a:r>
          </a:p>
        </p:txBody>
      </p:sp>
      <p:sp>
        <p:nvSpPr>
          <p:cNvPr id="3" name="Subtitle 2">
            <a:extLst>
              <a:ext uri="{FF2B5EF4-FFF2-40B4-BE49-F238E27FC236}">
                <a16:creationId xmlns:a16="http://schemas.microsoft.com/office/drawing/2014/main" id="{6EF16362-92D2-C389-8DC7-9D8BA1E5B53E}"/>
              </a:ext>
            </a:extLst>
          </p:cNvPr>
          <p:cNvSpPr>
            <a:spLocks noGrp="1"/>
          </p:cNvSpPr>
          <p:nvPr>
            <p:ph type="subTitle" idx="1"/>
          </p:nvPr>
        </p:nvSpPr>
        <p:spPr>
          <a:xfrm>
            <a:off x="367507" y="1578902"/>
            <a:ext cx="11279662" cy="4800848"/>
          </a:xfrm>
        </p:spPr>
        <p:txBody>
          <a:bodyPr>
            <a:normAutofit/>
          </a:bodyPr>
          <a:lstStyle/>
          <a:p>
            <a:r>
              <a:rPr lang="en-US" dirty="0"/>
              <a:t> </a:t>
            </a:r>
          </a:p>
          <a:p>
            <a:pPr marL="342900" indent="-342900" algn="l">
              <a:buFont typeface="Arial" panose="020B0604020202020204" pitchFamily="34" charset="0"/>
              <a:buChar char="•"/>
            </a:pPr>
            <a:r>
              <a:rPr lang="en-US" b="1" dirty="0"/>
              <a:t>The </a:t>
            </a:r>
            <a:r>
              <a:rPr lang="en-US" b="1" u="sng" dirty="0" err="1">
                <a:hlinkClick r:id="rId3"/>
              </a:rPr>
              <a:t>MyTaxes</a:t>
            </a:r>
            <a:r>
              <a:rPr lang="en-US" b="1" u="sng" dirty="0">
                <a:hlinkClick r:id="rId3"/>
              </a:rPr>
              <a:t> Portal</a:t>
            </a:r>
            <a:r>
              <a:rPr lang="en-US" b="1" dirty="0"/>
              <a:t> now displays your outstanding tax bills in one convenient location.</a:t>
            </a:r>
          </a:p>
          <a:p>
            <a:pPr marL="342900" indent="-342900" algn="l">
              <a:buFont typeface="Arial" panose="020B0604020202020204" pitchFamily="34" charset="0"/>
              <a:buChar char="•"/>
            </a:pPr>
            <a:endParaRPr lang="en-US" b="1" dirty="0"/>
          </a:p>
          <a:p>
            <a:pPr marL="342900" indent="-342900" algn="l">
              <a:buFont typeface="Arial" panose="020B0604020202020204" pitchFamily="34" charset="0"/>
              <a:buChar char="•"/>
            </a:pPr>
            <a:r>
              <a:rPr lang="en-US" b="1" dirty="0"/>
              <a:t>Log into your </a:t>
            </a:r>
            <a:r>
              <a:rPr lang="en-US" b="1" u="sng" dirty="0" err="1">
                <a:hlinkClick r:id="rId3"/>
              </a:rPr>
              <a:t>MyTaxes</a:t>
            </a:r>
            <a:r>
              <a:rPr lang="en-US" b="1" u="sng" dirty="0">
                <a:hlinkClick r:id="rId3"/>
              </a:rPr>
              <a:t>​</a:t>
            </a:r>
            <a:r>
              <a:rPr lang="en-US" b="1" dirty="0"/>
              <a:t> account to view and pay your outstanding bills using the "Make Payment” button.</a:t>
            </a:r>
          </a:p>
          <a:p>
            <a:pPr marL="342900" indent="-342900" algn="l">
              <a:buFont typeface="Arial" panose="020B0604020202020204" pitchFamily="34" charset="0"/>
              <a:buChar char="•"/>
            </a:pPr>
            <a:endParaRPr lang="en-US" b="1" dirty="0"/>
          </a:p>
          <a:p>
            <a:pPr marL="342900" indent="-342900" algn="l">
              <a:buFont typeface="Arial" panose="020B0604020202020204" pitchFamily="34" charset="0"/>
              <a:buChar char="•"/>
            </a:pPr>
            <a:r>
              <a:rPr lang="en-US" b="1" dirty="0"/>
              <a:t>Don’t want to login? Use the Guest Payment option on the </a:t>
            </a:r>
            <a:r>
              <a:rPr lang="en-US" b="1" dirty="0" err="1"/>
              <a:t>MyTaxes</a:t>
            </a:r>
            <a:r>
              <a:rPr lang="en-US" b="1" dirty="0"/>
              <a:t> login page. You will need your Account number or Federal Employer Identification Number (FEIN) and you will need your Invoice Number or Collections Case Number to make a guest payment. You’ll find this information on your bill or collection notification.</a:t>
            </a: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a:extLst>
              <a:ext uri="{FF2B5EF4-FFF2-40B4-BE49-F238E27FC236}">
                <a16:creationId xmlns:a16="http://schemas.microsoft.com/office/drawing/2014/main" id="{25C379E6-D7AF-2448-B41D-DA0525A6AB62}"/>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4D7CD0F0-D7DD-814A-6DA7-752ADE040725}"/>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459781F7-28F9-06E7-8900-E10785C86D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22BCCBCE-6CFF-6808-94B2-6FB63CFFA78B}"/>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B08D678C-C1B9-AC86-733A-ED48846847EE}"/>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F6E7A01E-7679-7AA0-01CD-A9C8D5CD7D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6052EC49-3F7D-BD78-A913-D44290805480}"/>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453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FD23F-396C-0786-B878-84A152F977E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14A8DE6-8723-7ED7-6315-ED5BFACC8393}"/>
              </a:ext>
            </a:extLst>
          </p:cNvPr>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0D64E4-AA39-64F9-119E-CF875D191756}"/>
              </a:ext>
            </a:extLst>
          </p:cNvPr>
          <p:cNvSpPr>
            <a:spLocks noGrp="1"/>
          </p:cNvSpPr>
          <p:nvPr>
            <p:ph type="title"/>
          </p:nvPr>
        </p:nvSpPr>
        <p:spPr/>
        <p:txBody>
          <a:bodyPr>
            <a:normAutofit/>
          </a:bodyPr>
          <a:lstStyle/>
          <a:p>
            <a:pPr algn="l"/>
            <a:r>
              <a:rPr lang="en-US" sz="3700" dirty="0">
                <a:solidFill>
                  <a:schemeClr val="bg1"/>
                </a:solidFill>
                <a:latin typeface="Franklin Gothic Demi" panose="020B0703020102020204" pitchFamily="34" charset="0"/>
              </a:rPr>
              <a:t>Making Payments in the </a:t>
            </a:r>
            <a:r>
              <a:rPr lang="en-US" sz="3700" dirty="0" err="1">
                <a:solidFill>
                  <a:schemeClr val="bg1"/>
                </a:solidFill>
                <a:latin typeface="Franklin Gothic Demi" panose="020B0703020102020204" pitchFamily="34" charset="0"/>
              </a:rPr>
              <a:t>MyTaxes</a:t>
            </a:r>
            <a:r>
              <a:rPr lang="en-US" sz="3700" dirty="0">
                <a:solidFill>
                  <a:schemeClr val="bg1"/>
                </a:solidFill>
                <a:latin typeface="Franklin Gothic Demi" panose="020B0703020102020204" pitchFamily="34" charset="0"/>
              </a:rPr>
              <a:t> Portal</a:t>
            </a:r>
          </a:p>
        </p:txBody>
      </p:sp>
      <p:sp>
        <p:nvSpPr>
          <p:cNvPr id="3" name="Subtitle 2">
            <a:extLst>
              <a:ext uri="{FF2B5EF4-FFF2-40B4-BE49-F238E27FC236}">
                <a16:creationId xmlns:a16="http://schemas.microsoft.com/office/drawing/2014/main" id="{46308ACB-F686-756D-04B0-2DA16724CE7F}"/>
              </a:ext>
            </a:extLst>
          </p:cNvPr>
          <p:cNvSpPr>
            <a:spLocks noGrp="1"/>
          </p:cNvSpPr>
          <p:nvPr>
            <p:ph sz="half" idx="1"/>
          </p:nvPr>
        </p:nvSpPr>
        <p:spPr>
          <a:xfrm>
            <a:off x="838200" y="2718815"/>
            <a:ext cx="5181600" cy="3458147"/>
          </a:xfrm>
        </p:spPr>
        <p:txBody>
          <a:bodyPr>
            <a:normAutofit/>
          </a:bodyPr>
          <a:lstStyle/>
          <a:p>
            <a:pPr algn="l"/>
            <a:r>
              <a:rPr lang="en-US" dirty="0"/>
              <a:t>Consumer's Use	</a:t>
            </a:r>
          </a:p>
          <a:p>
            <a:pPr algn="l"/>
            <a:r>
              <a:rPr lang="en-US" dirty="0"/>
              <a:t>Motor Vehicle Tire Fee</a:t>
            </a:r>
          </a:p>
          <a:p>
            <a:pPr algn="l"/>
            <a:r>
              <a:rPr lang="en-US" dirty="0"/>
              <a:t>Sales and Use			</a:t>
            </a:r>
          </a:p>
          <a:p>
            <a:pPr algn="l"/>
            <a:r>
              <a:rPr lang="en-US" dirty="0"/>
              <a:t>Telecommunication</a:t>
            </a:r>
          </a:p>
          <a:p>
            <a:pPr algn="l"/>
            <a:r>
              <a:rPr lang="en-US" dirty="0"/>
              <a:t>Commercial Mobile Radio Service (CMRS)			</a:t>
            </a:r>
          </a:p>
          <a:p>
            <a:pPr algn="l"/>
            <a:endParaRPr lang="en-US" dirty="0"/>
          </a:p>
          <a:p>
            <a:pPr algn="l"/>
            <a:endParaRPr lang="en-US" dirty="0"/>
          </a:p>
        </p:txBody>
      </p:sp>
      <p:sp>
        <p:nvSpPr>
          <p:cNvPr id="4" name="Content Placeholder 3">
            <a:extLst>
              <a:ext uri="{FF2B5EF4-FFF2-40B4-BE49-F238E27FC236}">
                <a16:creationId xmlns:a16="http://schemas.microsoft.com/office/drawing/2014/main" id="{E197B16B-E591-85B9-6075-3F2317B488B5}"/>
              </a:ext>
            </a:extLst>
          </p:cNvPr>
          <p:cNvSpPr>
            <a:spLocks noGrp="1"/>
          </p:cNvSpPr>
          <p:nvPr>
            <p:ph sz="half" idx="2"/>
          </p:nvPr>
        </p:nvSpPr>
        <p:spPr>
          <a:xfrm>
            <a:off x="6172200" y="2718815"/>
            <a:ext cx="5181600" cy="3458148"/>
          </a:xfrm>
        </p:spPr>
        <p:txBody>
          <a:bodyPr>
            <a:normAutofit/>
          </a:bodyPr>
          <a:lstStyle/>
          <a:p>
            <a:r>
              <a:rPr lang="en-US" dirty="0"/>
              <a:t>Corporation Income/Limited Liability Entity Tax (LLET)</a:t>
            </a:r>
          </a:p>
          <a:p>
            <a:r>
              <a:rPr lang="en-US" dirty="0"/>
              <a:t>Employer's Withholding</a:t>
            </a:r>
          </a:p>
          <a:p>
            <a:r>
              <a:rPr lang="en-US" dirty="0"/>
              <a:t>KY Nonresident WH Tax	</a:t>
            </a:r>
          </a:p>
          <a:p>
            <a:r>
              <a:rPr lang="en-US" dirty="0"/>
              <a:t>Transient Room</a:t>
            </a:r>
          </a:p>
          <a:p>
            <a:r>
              <a:rPr lang="en-US" dirty="0"/>
              <a:t>Utility Gross Receipts Tax (UGRLT)</a:t>
            </a:r>
          </a:p>
          <a:p>
            <a:endParaRPr lang="en-US" dirty="0"/>
          </a:p>
        </p:txBody>
      </p:sp>
      <p:sp>
        <p:nvSpPr>
          <p:cNvPr id="13" name="Rectangle 12">
            <a:extLst>
              <a:ext uri="{FF2B5EF4-FFF2-40B4-BE49-F238E27FC236}">
                <a16:creationId xmlns:a16="http://schemas.microsoft.com/office/drawing/2014/main" id="{C897715D-1EF3-00D4-A7C1-EA5266D168D0}"/>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D5920A36-804B-4496-B958-528841FDB142}"/>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285E957C-01D1-5585-C116-75A209C84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0868B018-681E-47AD-17F4-9E0AE1868D47}"/>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7D63C33C-3F63-B4A2-858E-B3D24F161BFD}"/>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13F03F21-69F8-69D9-0F86-1C36A25AEF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EEF01BE0-F599-0B7F-EE1B-1247E2CEE1C1}"/>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9A55C1F7-7984-D128-9E39-73EF310E6B8F}"/>
              </a:ext>
            </a:extLst>
          </p:cNvPr>
          <p:cNvSpPr txBox="1"/>
          <p:nvPr/>
        </p:nvSpPr>
        <p:spPr>
          <a:xfrm>
            <a:off x="1633728" y="1792113"/>
            <a:ext cx="7949184" cy="523220"/>
          </a:xfrm>
          <a:prstGeom prst="rect">
            <a:avLst/>
          </a:prstGeom>
          <a:noFill/>
        </p:spPr>
        <p:txBody>
          <a:bodyPr wrap="square" rtlCol="0">
            <a:spAutoFit/>
          </a:bodyPr>
          <a:lstStyle/>
          <a:p>
            <a:r>
              <a:rPr lang="en-US" sz="2800" b="1" dirty="0"/>
              <a:t>For the following taxes, please use </a:t>
            </a:r>
            <a:r>
              <a:rPr lang="en-US" sz="2800" b="1" u="sng" dirty="0" err="1">
                <a:hlinkClick r:id="rId5"/>
              </a:rPr>
              <a:t>MyTaxes</a:t>
            </a:r>
            <a:r>
              <a:rPr lang="en-US" sz="2800" b="1" u="sng" dirty="0">
                <a:hlinkClick r:id="rId5"/>
              </a:rPr>
              <a:t> Portal</a:t>
            </a:r>
            <a:r>
              <a:rPr lang="en-US" sz="2800" b="1" dirty="0"/>
              <a:t> </a:t>
            </a:r>
            <a:endParaRPr lang="en-US" sz="2800" dirty="0"/>
          </a:p>
        </p:txBody>
      </p:sp>
    </p:spTree>
    <p:extLst>
      <p:ext uri="{BB962C8B-B14F-4D97-AF65-F5344CB8AC3E}">
        <p14:creationId xmlns:p14="http://schemas.microsoft.com/office/powerpoint/2010/main" val="278124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3711" y="1635164"/>
            <a:ext cx="6161793" cy="4954822"/>
          </a:xfrm>
        </p:spPr>
        <p:txBody>
          <a:bodyPr>
            <a:normAutofit/>
          </a:bodyPr>
          <a:lstStyle/>
          <a:p>
            <a:pPr marL="0" indent="0">
              <a:buNone/>
            </a:pPr>
            <a:r>
              <a:rPr lang="en-US" sz="3600" b="1" dirty="0">
                <a:solidFill>
                  <a:srgbClr val="0E266E"/>
                </a:solidFill>
                <a:effectLst>
                  <a:outerShdw blurRad="38100" dist="38100" dir="2700000" algn="tl">
                    <a:srgbClr val="000000">
                      <a:alpha val="43137"/>
                    </a:srgbClr>
                  </a:outerShdw>
                </a:effectLst>
                <a:latin typeface="Franklin Gothic Medium" panose="020B0603020102020204" pitchFamily="34" charset="0"/>
              </a:rPr>
              <a:t>Jessica Martin	</a:t>
            </a:r>
            <a:r>
              <a:rPr lang="en-US" sz="3200" dirty="0">
                <a:solidFill>
                  <a:srgbClr val="0E266E"/>
                </a:solidFill>
                <a:latin typeface="Franklin Gothic Medium" panose="020B0603020102020204" pitchFamily="34" charset="0"/>
              </a:rPr>
              <a:t>		</a:t>
            </a:r>
          </a:p>
          <a:p>
            <a:pPr marL="0" indent="0">
              <a:buNone/>
            </a:pPr>
            <a:r>
              <a:rPr lang="en-US" dirty="0">
                <a:latin typeface="Franklin Gothic Medium" panose="020B0603020102020204" pitchFamily="34" charset="0"/>
              </a:rPr>
              <a:t>Policy/Research Consultant </a:t>
            </a:r>
          </a:p>
          <a:p>
            <a:pPr marL="0" indent="0">
              <a:buNone/>
            </a:pPr>
            <a:r>
              <a:rPr lang="en-US" dirty="0">
                <a:latin typeface="Franklin Gothic Medium" panose="020B0603020102020204" pitchFamily="34" charset="0"/>
              </a:rPr>
              <a:t>Division of Individual Income Tax</a:t>
            </a:r>
          </a:p>
          <a:p>
            <a:pPr marL="0" indent="0">
              <a:buNone/>
            </a:pPr>
            <a:endParaRPr lang="en-US" sz="3200" b="1" dirty="0">
              <a:solidFill>
                <a:srgbClr val="0E266E"/>
              </a:solidFill>
              <a:effectLst>
                <a:outerShdw blurRad="38100" dist="38100" dir="2700000" algn="tl">
                  <a:srgbClr val="000000">
                    <a:alpha val="43137"/>
                  </a:srgbClr>
                </a:outerShdw>
              </a:effectLst>
              <a:latin typeface="Franklin Gothic Medium" panose="020B0603020102020204" pitchFamily="34" charset="0"/>
            </a:endParaRPr>
          </a:p>
          <a:p>
            <a:pPr marL="0" indent="0">
              <a:buNone/>
            </a:pPr>
            <a:r>
              <a:rPr lang="en-US" sz="3200" b="1" dirty="0">
                <a:solidFill>
                  <a:srgbClr val="0E266E"/>
                </a:solidFill>
                <a:effectLst>
                  <a:outerShdw blurRad="38100" dist="38100" dir="2700000" algn="tl">
                    <a:srgbClr val="000000">
                      <a:alpha val="43137"/>
                    </a:srgbClr>
                  </a:outerShdw>
                </a:effectLst>
                <a:latin typeface="Franklin Gothic Medium" panose="020B0603020102020204" pitchFamily="34" charset="0"/>
              </a:rPr>
              <a:t>Brad Asher</a:t>
            </a:r>
          </a:p>
          <a:p>
            <a:pPr marL="0" indent="0">
              <a:buNone/>
            </a:pPr>
            <a:r>
              <a:rPr lang="en-US" dirty="0">
                <a:latin typeface="Franklin Gothic Medium" panose="020B0603020102020204" pitchFamily="34" charset="0"/>
              </a:rPr>
              <a:t>Tax Consultant</a:t>
            </a:r>
            <a:r>
              <a:rPr lang="en-US" sz="3200" dirty="0">
                <a:latin typeface="Franklin Gothic Medium" panose="020B0603020102020204" pitchFamily="34" charset="0"/>
              </a:rPr>
              <a:t>			</a:t>
            </a:r>
          </a:p>
          <a:p>
            <a:pPr marL="0" indent="0">
              <a:buNone/>
            </a:pPr>
            <a:r>
              <a:rPr lang="en-US" sz="3200" dirty="0">
                <a:latin typeface="Franklin Gothic Medium" panose="020B0603020102020204" pitchFamily="34" charset="0"/>
              </a:rPr>
              <a:t>			</a:t>
            </a:r>
          </a:p>
          <a:p>
            <a:endParaRPr lang="en-US" dirty="0"/>
          </a:p>
        </p:txBody>
      </p:sp>
      <p:sp>
        <p:nvSpPr>
          <p:cNvPr id="4" name="Rectangle 3"/>
          <p:cNvSpPr/>
          <p:nvPr/>
        </p:nvSpPr>
        <p:spPr>
          <a:xfrm>
            <a:off x="0" y="267463"/>
            <a:ext cx="12192000" cy="1041830"/>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Franklin Gothic Medium" panose="020B0603020102020204" pitchFamily="34" charset="0"/>
              </a:rPr>
              <a:t>	</a:t>
            </a:r>
            <a:r>
              <a:rPr lang="en-US" sz="3700" b="1" dirty="0">
                <a:latin typeface="Franklin Gothic Medium" panose="020B0603020102020204" pitchFamily="34" charset="0"/>
              </a:rPr>
              <a:t>Introductions</a:t>
            </a:r>
            <a:endParaRPr lang="en-US" sz="3700" b="1" dirty="0"/>
          </a:p>
        </p:txBody>
      </p:sp>
      <p:sp>
        <p:nvSpPr>
          <p:cNvPr id="5" name="Rectangle 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a:xfrm>
            <a:off x="5053526" y="5803475"/>
            <a:ext cx="2084948" cy="457200"/>
            <a:chOff x="4766776" y="6262420"/>
            <a:chExt cx="2414265" cy="527049"/>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8" name="Group 7"/>
            <p:cNvGrpSpPr/>
            <p:nvPr/>
          </p:nvGrpSpPr>
          <p:grpSpPr>
            <a:xfrm>
              <a:off x="6694938" y="6295182"/>
              <a:ext cx="486103" cy="480540"/>
              <a:chOff x="5869964" y="6290830"/>
              <a:chExt cx="506776" cy="500976"/>
            </a:xfrm>
          </p:grpSpPr>
          <p:sp>
            <p:nvSpPr>
              <p:cNvPr id="10" name="Oval 9"/>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9" name="Straight Connector 8"/>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84639" y="6310860"/>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564-3226</a:t>
            </a:r>
            <a:endParaRPr lang="en-US" dirty="0">
              <a:latin typeface="Franklin Gothic Demi" panose="020B0703020102020204" pitchFamily="34" charset="0"/>
            </a:endParaRPr>
          </a:p>
        </p:txBody>
      </p:sp>
    </p:spTree>
    <p:extLst>
      <p:ext uri="{BB962C8B-B14F-4D97-AF65-F5344CB8AC3E}">
        <p14:creationId xmlns:p14="http://schemas.microsoft.com/office/powerpoint/2010/main" val="389636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4369B-1F3F-04C6-BAD9-3DCEF62578D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266BD8C-DD0F-C35A-A067-A970488CC085}"/>
              </a:ext>
            </a:extLst>
          </p:cNvPr>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58926-7712-51B9-A64C-42E9089F4C5B}"/>
              </a:ext>
            </a:extLst>
          </p:cNvPr>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Making Payments for PTET</a:t>
            </a:r>
          </a:p>
        </p:txBody>
      </p:sp>
      <p:sp>
        <p:nvSpPr>
          <p:cNvPr id="3" name="Subtitle 2">
            <a:extLst>
              <a:ext uri="{FF2B5EF4-FFF2-40B4-BE49-F238E27FC236}">
                <a16:creationId xmlns:a16="http://schemas.microsoft.com/office/drawing/2014/main" id="{6DC8FD71-A6B9-7829-DDFE-2711B817486F}"/>
              </a:ext>
            </a:extLst>
          </p:cNvPr>
          <p:cNvSpPr>
            <a:spLocks noGrp="1"/>
          </p:cNvSpPr>
          <p:nvPr>
            <p:ph type="subTitle" idx="1"/>
          </p:nvPr>
        </p:nvSpPr>
        <p:spPr>
          <a:xfrm>
            <a:off x="170688" y="1578902"/>
            <a:ext cx="11476481" cy="4526706"/>
          </a:xfrm>
        </p:spPr>
        <p:txBody>
          <a:bodyPr>
            <a:normAutofit/>
          </a:bodyPr>
          <a:lstStyle/>
          <a:p>
            <a:r>
              <a:rPr lang="en-US" dirty="0"/>
              <a:t> </a:t>
            </a:r>
          </a:p>
          <a:p>
            <a:pPr algn="l"/>
            <a:r>
              <a:rPr lang="en-US" b="1" dirty="0">
                <a:hlinkClick r:id="rId3"/>
              </a:rPr>
              <a:t>https://epayment.ky.gov/epay</a:t>
            </a:r>
            <a:endParaRPr lang="en-US" b="1" dirty="0"/>
          </a:p>
          <a:p>
            <a:pPr algn="l"/>
            <a:r>
              <a:rPr lang="en-US" b="1" dirty="0"/>
              <a:t>	</a:t>
            </a:r>
          </a:p>
          <a:p>
            <a:pPr marL="342900" indent="-342900" algn="l">
              <a:buFont typeface="Arial" panose="020B0604020202020204" pitchFamily="34" charset="0"/>
              <a:buChar char="•"/>
            </a:pPr>
            <a:r>
              <a:rPr lang="en-US" b="1" dirty="0"/>
              <a:t>Estimated Payments</a:t>
            </a:r>
          </a:p>
          <a:p>
            <a:pPr marL="342900" indent="-342900" algn="l">
              <a:buFont typeface="Arial" panose="020B0604020202020204" pitchFamily="34" charset="0"/>
              <a:buChar char="•"/>
            </a:pPr>
            <a:r>
              <a:rPr lang="en-US" b="1" dirty="0"/>
              <a:t>Extension Payments</a:t>
            </a:r>
          </a:p>
          <a:p>
            <a:pPr marL="342900" indent="-342900" algn="l">
              <a:buFont typeface="Arial" panose="020B0604020202020204" pitchFamily="34" charset="0"/>
              <a:buChar char="•"/>
            </a:pPr>
            <a:r>
              <a:rPr lang="en-US" b="1" dirty="0"/>
              <a:t>Balance on Returns filed without</a:t>
            </a:r>
          </a:p>
          <a:p>
            <a:pPr algn="l"/>
            <a:r>
              <a:rPr lang="en-US" b="1" dirty="0"/>
              <a:t>     payment</a:t>
            </a:r>
          </a:p>
          <a:p>
            <a:pPr marL="342900" indent="-342900" algn="l">
              <a:buFont typeface="Arial" panose="020B0604020202020204" pitchFamily="34" charset="0"/>
              <a:buChar char="•"/>
            </a:pPr>
            <a:r>
              <a:rPr lang="en-US" b="1" dirty="0"/>
              <a:t>Use the FEIN as the Tax Account Number</a:t>
            </a:r>
          </a:p>
          <a:p>
            <a:pPr algn="l"/>
            <a:endParaRPr lang="en-US" b="1" dirty="0"/>
          </a:p>
        </p:txBody>
      </p:sp>
      <p:sp>
        <p:nvSpPr>
          <p:cNvPr id="13" name="Rectangle 12">
            <a:extLst>
              <a:ext uri="{FF2B5EF4-FFF2-40B4-BE49-F238E27FC236}">
                <a16:creationId xmlns:a16="http://schemas.microsoft.com/office/drawing/2014/main" id="{5F11E61E-0AEA-AE3D-8A63-4BA6C6D66FD8}"/>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A30CE30C-7953-0430-2E31-CE2C28F73462}"/>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D2E5363F-C357-CF56-0AB9-484C3F33F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7B69CC96-A027-D337-7450-642F1388A850}"/>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B4F22877-C467-0864-E736-DA29FB1E186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3EF63C37-0BA5-9620-5181-70C57EE7ED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2D873186-5811-BF98-A135-06A001E2B522}"/>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D37360EC-D48C-5FEA-F183-F9DEEAF7CEA4}"/>
              </a:ext>
            </a:extLst>
          </p:cNvPr>
          <p:cNvPicPr>
            <a:picLocks noChangeAspect="1"/>
          </p:cNvPicPr>
          <p:nvPr/>
        </p:nvPicPr>
        <p:blipFill>
          <a:blip r:embed="rId6"/>
          <a:stretch>
            <a:fillRect/>
          </a:stretch>
        </p:blipFill>
        <p:spPr>
          <a:xfrm>
            <a:off x="4860047" y="1310754"/>
            <a:ext cx="6515665" cy="2705334"/>
          </a:xfrm>
          <a:prstGeom prst="rect">
            <a:avLst/>
          </a:prstGeom>
        </p:spPr>
      </p:pic>
      <p:pic>
        <p:nvPicPr>
          <p:cNvPr id="25" name="Picture 24">
            <a:extLst>
              <a:ext uri="{FF2B5EF4-FFF2-40B4-BE49-F238E27FC236}">
                <a16:creationId xmlns:a16="http://schemas.microsoft.com/office/drawing/2014/main" id="{17BA2EBD-143E-32CB-3EF0-A4F521FA500A}"/>
              </a:ext>
            </a:extLst>
          </p:cNvPr>
          <p:cNvPicPr>
            <a:picLocks noChangeAspect="1"/>
          </p:cNvPicPr>
          <p:nvPr/>
        </p:nvPicPr>
        <p:blipFill>
          <a:blip r:embed="rId7"/>
          <a:stretch>
            <a:fillRect/>
          </a:stretch>
        </p:blipFill>
        <p:spPr>
          <a:xfrm>
            <a:off x="6548140" y="4349962"/>
            <a:ext cx="4198984" cy="1310754"/>
          </a:xfrm>
          <a:prstGeom prst="rect">
            <a:avLst/>
          </a:prstGeom>
        </p:spPr>
      </p:pic>
    </p:spTree>
    <p:extLst>
      <p:ext uri="{BB962C8B-B14F-4D97-AF65-F5344CB8AC3E}">
        <p14:creationId xmlns:p14="http://schemas.microsoft.com/office/powerpoint/2010/main" val="1045693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63A91-0407-EC16-01B2-7341FBE056F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2DC3078-2796-A00C-4323-00E15C65D7D1}"/>
              </a:ext>
            </a:extLst>
          </p:cNvPr>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0F1957-2AA2-693C-E4C9-F964CDABE7C6}"/>
              </a:ext>
            </a:extLst>
          </p:cNvPr>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One Big Beautiful Bill (OBBB) Act </a:t>
            </a:r>
          </a:p>
        </p:txBody>
      </p:sp>
      <p:sp>
        <p:nvSpPr>
          <p:cNvPr id="13" name="Rectangle 12">
            <a:extLst>
              <a:ext uri="{FF2B5EF4-FFF2-40B4-BE49-F238E27FC236}">
                <a16:creationId xmlns:a16="http://schemas.microsoft.com/office/drawing/2014/main" id="{AD9C367C-3370-0415-66F4-489D4B1A09FD}"/>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6EFC462C-52A6-FF30-E0ED-9755B5ECFFAE}"/>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06A5740F-9A58-175A-0250-7759FE82B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1F759047-A726-1E93-7630-9D90F1F0B767}"/>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2D34333D-406A-0BED-4306-52B71B15DF14}"/>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073590F8-4AC8-BBDB-F3FF-A542FC73B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2A211C92-E41D-6204-2AF3-7209747B4681}"/>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A3B6AF2F-A824-29B1-CEA0-6C93FCB4A067}"/>
              </a:ext>
            </a:extLst>
          </p:cNvPr>
          <p:cNvSpPr txBox="1">
            <a:spLocks/>
          </p:cNvSpPr>
          <p:nvPr/>
        </p:nvSpPr>
        <p:spPr>
          <a:xfrm>
            <a:off x="544035" y="1471694"/>
            <a:ext cx="1145461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600" dirty="0">
              <a:latin typeface="Franklin Gothic Demi" panose="020B0703020102020204" pitchFamily="34" charset="0"/>
            </a:endParaRPr>
          </a:p>
        </p:txBody>
      </p:sp>
      <p:sp>
        <p:nvSpPr>
          <p:cNvPr id="3" name="TextBox 2">
            <a:extLst>
              <a:ext uri="{FF2B5EF4-FFF2-40B4-BE49-F238E27FC236}">
                <a16:creationId xmlns:a16="http://schemas.microsoft.com/office/drawing/2014/main" id="{C34A7F74-FF9A-020C-D1A9-774201FFE88B}"/>
              </a:ext>
            </a:extLst>
          </p:cNvPr>
          <p:cNvSpPr txBox="1"/>
          <p:nvPr/>
        </p:nvSpPr>
        <p:spPr>
          <a:xfrm>
            <a:off x="431417" y="1661052"/>
            <a:ext cx="11679850" cy="4339650"/>
          </a:xfrm>
          <a:prstGeom prst="rect">
            <a:avLst/>
          </a:prstGeom>
          <a:noFill/>
        </p:spPr>
        <p:txBody>
          <a:bodyPr wrap="square" rtlCol="0">
            <a:spAutoFit/>
          </a:bodyPr>
          <a:lstStyle/>
          <a:p>
            <a:pPr lvl="0"/>
            <a:r>
              <a:rPr lang="en-US" sz="2400" b="1" dirty="0"/>
              <a:t>Does Kentucky have any guidance regarding retroactive expensing of 174 research expenses under the One Big Beautiful Bill?</a:t>
            </a:r>
          </a:p>
          <a:p>
            <a:r>
              <a:rPr lang="en-US" sz="2400" dirty="0"/>
              <a:t>No, Kentucky does not have any guidance regarding retroactive expensing of 174 research expensing. Current Kentucky law defines “Internal Revenue Code” to mean the Internal Revenue Code in effect on December 31, 2024. </a:t>
            </a:r>
          </a:p>
          <a:p>
            <a:r>
              <a:rPr lang="en-US" sz="2400" dirty="0"/>
              <a:t> </a:t>
            </a:r>
          </a:p>
          <a:p>
            <a:pPr lvl="0"/>
            <a:r>
              <a:rPr lang="en-US" sz="2400" b="1" dirty="0"/>
              <a:t>If or when does Kentucky plan to release guidance on conformity with the Bill?</a:t>
            </a:r>
          </a:p>
          <a:p>
            <a:r>
              <a:rPr lang="en-US" sz="2400" dirty="0"/>
              <a:t>Current Kentucky law defines “Internal Revenue Code” to mean the Internal Revenue Code in effect on December 31, 2024. We would not issue guidance on the OBBB until there is a Kentucky legislative change that adopts the new federal provisions.</a:t>
            </a:r>
          </a:p>
          <a:p>
            <a:endParaRPr lang="en-US" dirty="0"/>
          </a:p>
          <a:p>
            <a:endParaRPr lang="en-US" dirty="0"/>
          </a:p>
        </p:txBody>
      </p:sp>
    </p:spTree>
    <p:extLst>
      <p:ext uri="{BB962C8B-B14F-4D97-AF65-F5344CB8AC3E}">
        <p14:creationId xmlns:p14="http://schemas.microsoft.com/office/powerpoint/2010/main" val="107193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6247" y="1071485"/>
            <a:ext cx="9537009" cy="1325086"/>
          </a:xfrm>
        </p:spPr>
        <p:txBody>
          <a:bodyPr>
            <a:normAutofit/>
          </a:bodyPr>
          <a:lstStyle/>
          <a:p>
            <a:pPr algn="l"/>
            <a:r>
              <a:rPr lang="en-US" sz="6800" cap="small" spc="300" dirty="0">
                <a:solidFill>
                  <a:schemeClr val="bg1"/>
                </a:solidFill>
                <a:latin typeface="Franklin Gothic Demi" panose="020B0703020102020204" pitchFamily="34" charset="0"/>
              </a:rPr>
              <a:t>Individual Income Tax</a:t>
            </a:r>
          </a:p>
        </p:txBody>
      </p:sp>
      <p:sp>
        <p:nvSpPr>
          <p:cNvPr id="3" name="Subtitle 2"/>
          <p:cNvSpPr>
            <a:spLocks noGrp="1"/>
          </p:cNvSpPr>
          <p:nvPr>
            <p:ph type="subTitle" idx="1"/>
          </p:nvPr>
        </p:nvSpPr>
        <p:spPr>
          <a:xfrm>
            <a:off x="2702325" y="3046319"/>
            <a:ext cx="9361338" cy="716094"/>
          </a:xfrm>
        </p:spPr>
        <p:txBody>
          <a:bodyPr>
            <a:normAutofit/>
          </a:bodyPr>
          <a:lstStyle/>
          <a:p>
            <a:pPr algn="l">
              <a:lnSpc>
                <a:spcPct val="70000"/>
              </a:lnSpc>
            </a:pPr>
            <a:r>
              <a:rPr lang="en-US" sz="4400" dirty="0">
                <a:solidFill>
                  <a:schemeClr val="bg1"/>
                </a:solidFill>
                <a:latin typeface="Franklin Gothic Demi" panose="020B0703020102020204" pitchFamily="34" charset="0"/>
              </a:rPr>
              <a:t>2025 Updates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603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48555"/>
            <a:ext cx="10896599" cy="759585"/>
          </a:xfrm>
        </p:spPr>
        <p:txBody>
          <a:bodyPr>
            <a:normAutofit/>
          </a:bodyPr>
          <a:lstStyle/>
          <a:p>
            <a:pPr algn="l"/>
            <a:r>
              <a:rPr lang="en-US" sz="3700" dirty="0">
                <a:solidFill>
                  <a:schemeClr val="bg1"/>
                </a:solidFill>
                <a:latin typeface="Franklin Gothic Demi" panose="020B0703020102020204" pitchFamily="34" charset="0"/>
              </a:rPr>
              <a:t>Individual Income Tax: Form Changes</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FF2EE4D3-64C3-2121-C01E-501F61A54AE1}"/>
              </a:ext>
            </a:extLst>
          </p:cNvPr>
          <p:cNvSpPr txBox="1">
            <a:spLocks/>
          </p:cNvSpPr>
          <p:nvPr/>
        </p:nvSpPr>
        <p:spPr>
          <a:xfrm>
            <a:off x="401063" y="1578902"/>
            <a:ext cx="1100039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latin typeface="Franklin Gothic Demi" panose="020B0703020102020204" pitchFamily="34" charset="0"/>
              </a:rPr>
              <a:t>All forms have been updated with year changes and any legislative threshold changes.</a:t>
            </a:r>
          </a:p>
          <a:p>
            <a:pPr algn="l"/>
            <a:endParaRPr lang="en-US" sz="3600" dirty="0">
              <a:latin typeface="Franklin Gothic Demi" panose="020B0703020102020204" pitchFamily="34" charset="0"/>
            </a:endParaRPr>
          </a:p>
          <a:p>
            <a:pPr marL="457200" indent="-457200" algn="l">
              <a:buFont typeface="Arial" panose="020B0604020202020204" pitchFamily="34" charset="0"/>
              <a:buChar char="•"/>
            </a:pPr>
            <a:r>
              <a:rPr lang="en-US" sz="2800" dirty="0">
                <a:latin typeface="Franklin Gothic Demi" panose="020B0703020102020204" pitchFamily="34" charset="0"/>
              </a:rPr>
              <a:t>The Code in effect on December 31, 2024</a:t>
            </a:r>
          </a:p>
          <a:p>
            <a:pPr marL="457200" indent="-457200" algn="l">
              <a:buFont typeface="Arial" panose="020B0604020202020204" pitchFamily="34" charset="0"/>
              <a:buChar char="•"/>
            </a:pPr>
            <a:r>
              <a:rPr lang="en-US" sz="2800" dirty="0">
                <a:latin typeface="Franklin Gothic Demi" panose="020B0703020102020204" pitchFamily="34" charset="0"/>
              </a:rPr>
              <a:t>2025 Standard Deduction: $3,270</a:t>
            </a:r>
          </a:p>
          <a:p>
            <a:pPr marL="457200" indent="-457200" algn="l">
              <a:buFont typeface="Arial" panose="020B0604020202020204" pitchFamily="34" charset="0"/>
              <a:buChar char="•"/>
            </a:pPr>
            <a:r>
              <a:rPr lang="en-US" sz="2800" dirty="0">
                <a:latin typeface="Franklin Gothic Demi" panose="020B0703020102020204" pitchFamily="34" charset="0"/>
              </a:rPr>
              <a:t>Individual Income Tax Rate for tax year 2025 is 4%</a:t>
            </a:r>
          </a:p>
          <a:p>
            <a:pPr marL="457200" indent="-457200" algn="l">
              <a:buFont typeface="Arial" panose="020B0604020202020204" pitchFamily="34" charset="0"/>
              <a:buChar char="•"/>
            </a:pPr>
            <a:r>
              <a:rPr lang="en-US" sz="2800" dirty="0">
                <a:latin typeface="Franklin Gothic Demi" panose="020B0703020102020204" pitchFamily="34" charset="0"/>
              </a:rPr>
              <a:t>Schedule ITC – added Qualified Broadband Investment Credit</a:t>
            </a:r>
          </a:p>
          <a:p>
            <a:pPr marL="457200" indent="-457200" algn="l">
              <a:buFont typeface="Arial" panose="020B0604020202020204" pitchFamily="34" charset="0"/>
              <a:buChar char="•"/>
            </a:pPr>
            <a:r>
              <a:rPr lang="en-US" sz="2800" dirty="0">
                <a:latin typeface="Franklin Gothic Demi" panose="020B0703020102020204" pitchFamily="34" charset="0"/>
              </a:rPr>
              <a:t>KW-2 – withholding account number is nine digits</a:t>
            </a: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2145856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C4F2A-68AE-B58A-7F4B-5E4D2DADBE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EAEC0-DB0E-FBF4-FA03-C5CA4A9C3206}"/>
              </a:ext>
            </a:extLst>
          </p:cNvPr>
          <p:cNvSpPr>
            <a:spLocks noGrp="1"/>
          </p:cNvSpPr>
          <p:nvPr>
            <p:ph idx="1"/>
          </p:nvPr>
        </p:nvSpPr>
        <p:spPr>
          <a:xfrm>
            <a:off x="880360" y="149989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a:extLst>
              <a:ext uri="{FF2B5EF4-FFF2-40B4-BE49-F238E27FC236}">
                <a16:creationId xmlns:a16="http://schemas.microsoft.com/office/drawing/2014/main" id="{BB729B5F-92B5-31C1-FB75-D41B42C7E71A}"/>
              </a:ext>
            </a:extLst>
          </p:cNvPr>
          <p:cNvSpPr>
            <a:spLocks noGrp="1"/>
          </p:cNvSpPr>
          <p:nvPr>
            <p:ph type="title"/>
          </p:nvPr>
        </p:nvSpPr>
        <p:spPr>
          <a:xfrm>
            <a:off x="0" y="160362"/>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lgn="ctr"/>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Schedule ITC</a:t>
            </a:r>
            <a:br>
              <a:rPr lang="en-US" b="1" dirty="0">
                <a:latin typeface="Franklin Gothic Medium" panose="020B0603020102020204" pitchFamily="34" charset="0"/>
              </a:rPr>
            </a:br>
            <a:endParaRPr lang="en-US" sz="3700" b="1" dirty="0"/>
          </a:p>
        </p:txBody>
      </p:sp>
      <p:sp>
        <p:nvSpPr>
          <p:cNvPr id="6" name="Rectangle 5">
            <a:extLst>
              <a:ext uri="{FF2B5EF4-FFF2-40B4-BE49-F238E27FC236}">
                <a16:creationId xmlns:a16="http://schemas.microsoft.com/office/drawing/2014/main" id="{00F754FA-EFD7-FF4A-4CE9-C5E235BEA2CD}"/>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FD33617-B8A9-E526-1960-22ECA3A3FB2D}"/>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F3D1E0B6-EFFB-FEFC-736F-79E762ADC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1A5D79B8-6656-A516-7BB2-E78F7820B7FE}"/>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63C37188-2EA5-9947-1B3B-4BAE0513E079}"/>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02FF9CF0-30FC-9F04-E1DB-EA0846712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D66757EB-E77C-B746-DAB7-EDC15C67CEE2}"/>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542D6E7F-32F0-C2BD-1A7D-7B8630F81ED7}"/>
              </a:ext>
            </a:extLst>
          </p:cNvPr>
          <p:cNvSpPr txBox="1"/>
          <p:nvPr/>
        </p:nvSpPr>
        <p:spPr>
          <a:xfrm>
            <a:off x="6353589" y="2568671"/>
            <a:ext cx="4900992" cy="1200329"/>
          </a:xfrm>
          <a:prstGeom prst="rect">
            <a:avLst/>
          </a:prstGeom>
          <a:noFill/>
        </p:spPr>
        <p:txBody>
          <a:bodyPr wrap="square" rtlCol="0">
            <a:spAutoFit/>
          </a:bodyPr>
          <a:lstStyle/>
          <a:p>
            <a:r>
              <a:rPr lang="en-US" sz="2400" b="1" dirty="0"/>
              <a:t>The Kentucky Qualified Broadband Investment was added to the Schedule ITC, Section A, Line 24.</a:t>
            </a:r>
          </a:p>
        </p:txBody>
      </p:sp>
      <p:pic>
        <p:nvPicPr>
          <p:cNvPr id="5" name="Picture 4">
            <a:extLst>
              <a:ext uri="{FF2B5EF4-FFF2-40B4-BE49-F238E27FC236}">
                <a16:creationId xmlns:a16="http://schemas.microsoft.com/office/drawing/2014/main" id="{573B18E3-2470-0F8E-D2C5-488AAA49379A}"/>
              </a:ext>
            </a:extLst>
          </p:cNvPr>
          <p:cNvPicPr>
            <a:picLocks noChangeAspect="1"/>
          </p:cNvPicPr>
          <p:nvPr/>
        </p:nvPicPr>
        <p:blipFill>
          <a:blip r:embed="rId5"/>
          <a:stretch>
            <a:fillRect/>
          </a:stretch>
        </p:blipFill>
        <p:spPr>
          <a:xfrm>
            <a:off x="880360" y="1281931"/>
            <a:ext cx="4575544" cy="5438731"/>
          </a:xfrm>
          <a:prstGeom prst="rect">
            <a:avLst/>
          </a:prstGeom>
        </p:spPr>
      </p:pic>
    </p:spTree>
    <p:extLst>
      <p:ext uri="{BB962C8B-B14F-4D97-AF65-F5344CB8AC3E}">
        <p14:creationId xmlns:p14="http://schemas.microsoft.com/office/powerpoint/2010/main" val="1560054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E9FBC-8080-F458-EFD4-76CBCDB539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38835-624F-BD7D-B79B-5DA07F66DAC0}"/>
              </a:ext>
            </a:extLst>
          </p:cNvPr>
          <p:cNvSpPr>
            <a:spLocks noGrp="1"/>
          </p:cNvSpPr>
          <p:nvPr>
            <p:ph idx="1"/>
          </p:nvPr>
        </p:nvSpPr>
        <p:spPr>
          <a:xfrm>
            <a:off x="880360" y="149989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a:extLst>
              <a:ext uri="{FF2B5EF4-FFF2-40B4-BE49-F238E27FC236}">
                <a16:creationId xmlns:a16="http://schemas.microsoft.com/office/drawing/2014/main" id="{B2C7D0A1-6A7B-0DE9-290D-849A8CDB1B17}"/>
              </a:ext>
            </a:extLst>
          </p:cNvPr>
          <p:cNvSpPr>
            <a:spLocks noGrp="1"/>
          </p:cNvSpPr>
          <p:nvPr>
            <p:ph type="title"/>
          </p:nvPr>
        </p:nvSpPr>
        <p:spPr>
          <a:xfrm>
            <a:off x="0" y="160362"/>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lgn="ctr"/>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Schedule KW-2</a:t>
            </a:r>
            <a:br>
              <a:rPr lang="en-US" b="1" dirty="0">
                <a:latin typeface="Franklin Gothic Medium" panose="020B0603020102020204" pitchFamily="34" charset="0"/>
              </a:rPr>
            </a:br>
            <a:endParaRPr lang="en-US" sz="3700" b="1" dirty="0"/>
          </a:p>
        </p:txBody>
      </p:sp>
      <p:sp>
        <p:nvSpPr>
          <p:cNvPr id="6" name="Rectangle 5">
            <a:extLst>
              <a:ext uri="{FF2B5EF4-FFF2-40B4-BE49-F238E27FC236}">
                <a16:creationId xmlns:a16="http://schemas.microsoft.com/office/drawing/2014/main" id="{F7439388-2048-3FA8-60FD-731BC898C3BE}"/>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223B3765-E94B-D47B-1D32-00AF2AB20071}"/>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1B7BA738-B24A-1009-C351-9EC674BCE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D7D0FBB7-7346-EF3F-78A8-F39B5C16A2F1}"/>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7A5B9C0D-D5D6-AA93-6F17-E75780113725}"/>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07B82F65-9A79-4D03-AD9B-12BE5E8082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A2B4C7AA-7B2B-9AAD-AB1F-F38C198EC3A1}"/>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B3AEEAFA-9694-224D-5B0E-3875EBA70698}"/>
              </a:ext>
            </a:extLst>
          </p:cNvPr>
          <p:cNvSpPr txBox="1"/>
          <p:nvPr/>
        </p:nvSpPr>
        <p:spPr>
          <a:xfrm>
            <a:off x="6353589" y="2568671"/>
            <a:ext cx="4900992" cy="1938992"/>
          </a:xfrm>
          <a:prstGeom prst="rect">
            <a:avLst/>
          </a:prstGeom>
          <a:noFill/>
        </p:spPr>
        <p:txBody>
          <a:bodyPr wrap="square" rtlCol="0">
            <a:spAutoFit/>
          </a:bodyPr>
          <a:lstStyle/>
          <a:p>
            <a:r>
              <a:rPr lang="en-US" sz="2400" b="1" dirty="0"/>
              <a:t>The KW-2 Employer State ID column now has 9 digits. If </a:t>
            </a:r>
            <a:r>
              <a:rPr lang="en-US" sz="2400" b="1"/>
              <a:t>the Form </a:t>
            </a:r>
            <a:r>
              <a:rPr lang="en-US" sz="2400" b="1" dirty="0"/>
              <a:t>W-2, 1099, or W-2G received by the taxpayer displays only six digits, add three preceding zeros.</a:t>
            </a:r>
          </a:p>
        </p:txBody>
      </p:sp>
      <p:pic>
        <p:nvPicPr>
          <p:cNvPr id="7" name="Picture 6">
            <a:extLst>
              <a:ext uri="{FF2B5EF4-FFF2-40B4-BE49-F238E27FC236}">
                <a16:creationId xmlns:a16="http://schemas.microsoft.com/office/drawing/2014/main" id="{0431147B-DEFC-0952-391D-9B6DB3942BF9}"/>
              </a:ext>
            </a:extLst>
          </p:cNvPr>
          <p:cNvPicPr>
            <a:picLocks noChangeAspect="1"/>
          </p:cNvPicPr>
          <p:nvPr/>
        </p:nvPicPr>
        <p:blipFill>
          <a:blip r:embed="rId5"/>
          <a:stretch>
            <a:fillRect/>
          </a:stretch>
        </p:blipFill>
        <p:spPr>
          <a:xfrm>
            <a:off x="880360" y="1360037"/>
            <a:ext cx="4708007" cy="5353587"/>
          </a:xfrm>
          <a:prstGeom prst="rect">
            <a:avLst/>
          </a:prstGeom>
        </p:spPr>
      </p:pic>
    </p:spTree>
    <p:extLst>
      <p:ext uri="{BB962C8B-B14F-4D97-AF65-F5344CB8AC3E}">
        <p14:creationId xmlns:p14="http://schemas.microsoft.com/office/powerpoint/2010/main" val="323870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72588"/>
            <a:ext cx="10896599" cy="759585"/>
          </a:xfrm>
        </p:spPr>
        <p:txBody>
          <a:bodyPr>
            <a:normAutofit/>
          </a:bodyPr>
          <a:lstStyle/>
          <a:p>
            <a:r>
              <a:rPr lang="en-US" sz="3700" dirty="0">
                <a:solidFill>
                  <a:schemeClr val="bg1"/>
                </a:solidFill>
                <a:latin typeface="Franklin Gothic Demi" panose="020B0703020102020204" pitchFamily="34" charset="0"/>
              </a:rPr>
              <a:t>Reduction of Individual Income Tax Rate</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401063" y="1578902"/>
            <a:ext cx="11000394" cy="480084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Franklin Gothic Demi" panose="020B0703020102020204" pitchFamily="34" charset="0"/>
              </a:rPr>
              <a:t>HB 775 (2025)</a:t>
            </a:r>
          </a:p>
          <a:p>
            <a:pPr marL="800100" lvl="1" indent="-342900" algn="l">
              <a:buFont typeface="Arial" panose="020B0604020202020204" pitchFamily="34" charset="0"/>
              <a:buChar char="•"/>
            </a:pPr>
            <a:r>
              <a:rPr lang="en-US" sz="2800" dirty="0">
                <a:latin typeface="Franklin Gothic Demi" panose="020B0703020102020204" pitchFamily="34" charset="0"/>
              </a:rPr>
              <a:t>Additional changes have been made to the rate reduction conditions.</a:t>
            </a:r>
          </a:p>
          <a:p>
            <a:pPr marL="800100" lvl="1" indent="-342900" algn="l">
              <a:buFont typeface="Arial" panose="020B0604020202020204" pitchFamily="34" charset="0"/>
              <a:buChar char="•"/>
            </a:pPr>
            <a:r>
              <a:rPr lang="en-US" sz="2800" dirty="0">
                <a:latin typeface="Franklin Gothic Demi" panose="020B0703020102020204" pitchFamily="34" charset="0"/>
              </a:rPr>
              <a:t>The Budget Reserve Trust Fund will be reviewed each year and compared with the General Fund.</a:t>
            </a:r>
          </a:p>
          <a:p>
            <a:pPr marL="800100" lvl="1" indent="-342900" algn="l">
              <a:buFont typeface="Arial" panose="020B0604020202020204" pitchFamily="34" charset="0"/>
              <a:buChar char="•"/>
            </a:pPr>
            <a:r>
              <a:rPr lang="en-US" sz="2800" dirty="0">
                <a:latin typeface="Franklin Gothic Demi" panose="020B0703020102020204" pitchFamily="34" charset="0"/>
              </a:rPr>
              <a:t>Individual Income Tax Rate can be reduced by 0.1% - 0.5% each tax year if fiscal requirements are met. </a:t>
            </a:r>
          </a:p>
          <a:p>
            <a:pPr marL="800100" lvl="1" indent="-342900" algn="l">
              <a:buFont typeface="Arial" panose="020B0604020202020204" pitchFamily="34" charset="0"/>
              <a:buChar char="•"/>
            </a:pPr>
            <a:r>
              <a:rPr lang="en-US" sz="2800" dirty="0">
                <a:latin typeface="Franklin Gothic Demi" panose="020B0703020102020204" pitchFamily="34" charset="0"/>
              </a:rPr>
              <a:t>All future individual income tax rate reductions must be approved by the General Assembly.</a:t>
            </a:r>
          </a:p>
          <a:p>
            <a:pPr lvl="1" algn="l"/>
            <a:endParaRPr lang="en-US" sz="2800" dirty="0">
              <a:latin typeface="Franklin Gothic Demi" panose="020B0703020102020204" pitchFamily="34" charset="0"/>
            </a:endParaRPr>
          </a:p>
          <a:p>
            <a:pPr lvl="1" algn="l"/>
            <a:r>
              <a:rPr lang="en-US" sz="2800" dirty="0">
                <a:latin typeface="Franklin Gothic Demi" panose="020B0703020102020204" pitchFamily="34" charset="0"/>
              </a:rPr>
              <a:t>The Individual Income Tax Rate for tax year 2026 is 3.5%.</a:t>
            </a:r>
          </a:p>
          <a:p>
            <a:pPr lvl="1" algn="l"/>
            <a:r>
              <a:rPr lang="en-US" sz="2800" dirty="0">
                <a:latin typeface="Franklin Gothic Demi" panose="020B0703020102020204" pitchFamily="34" charset="0"/>
              </a:rPr>
              <a:t>The Standard Deduction for tax year 2026 is $3,360.</a:t>
            </a: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574791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72588"/>
            <a:ext cx="10896599" cy="759585"/>
          </a:xfrm>
        </p:spPr>
        <p:txBody>
          <a:bodyPr>
            <a:normAutofit fontScale="90000"/>
          </a:bodyPr>
          <a:lstStyle/>
          <a:p>
            <a:pPr algn="l"/>
            <a:r>
              <a:rPr lang="en-US" sz="3700" dirty="0">
                <a:solidFill>
                  <a:schemeClr val="bg1"/>
                </a:solidFill>
                <a:latin typeface="Franklin Gothic Demi" panose="020B0703020102020204" pitchFamily="34" charset="0"/>
              </a:rPr>
              <a:t>  Looking Ahead - Reduction of Individual Income Tax Rate</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401063" y="1578902"/>
            <a:ext cx="11000394" cy="480084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latin typeface="Franklin Gothic Demi" panose="020B0703020102020204" pitchFamily="34" charset="0"/>
              </a:rPr>
              <a:t>	</a:t>
            </a:r>
            <a:r>
              <a:rPr lang="en-US" sz="3200" dirty="0">
                <a:latin typeface="Franklin Gothic Demi" panose="020B0703020102020204" pitchFamily="34" charset="0"/>
              </a:rPr>
              <a:t>HB 1 (2025)</a:t>
            </a:r>
          </a:p>
          <a:p>
            <a:pPr lvl="1" algn="l"/>
            <a:endParaRPr lang="en-US" sz="2800" dirty="0">
              <a:latin typeface="Franklin Gothic Demi" panose="020B0703020102020204" pitchFamily="34" charset="0"/>
            </a:endParaRPr>
          </a:p>
          <a:p>
            <a:pPr lvl="1" algn="l"/>
            <a:r>
              <a:rPr lang="en-US" sz="2800" dirty="0">
                <a:latin typeface="Franklin Gothic Demi" panose="020B0703020102020204" pitchFamily="34" charset="0"/>
              </a:rPr>
              <a:t>For taxable years beginning on or after January 1, 2026, the  Individual Income Tax Rate is 3.5%</a:t>
            </a:r>
          </a:p>
          <a:p>
            <a:pPr lvl="1" algn="l"/>
            <a:endParaRPr lang="en-US" sz="2800" dirty="0">
              <a:latin typeface="Franklin Gothic Demi" panose="020B0703020102020204" pitchFamily="34" charset="0"/>
            </a:endParaRPr>
          </a:p>
          <a:p>
            <a:pPr lvl="1" algn="l"/>
            <a:r>
              <a:rPr lang="en-US" sz="2800" dirty="0">
                <a:latin typeface="Franklin Gothic Demi" panose="020B0703020102020204" pitchFamily="34" charset="0"/>
              </a:rPr>
              <a:t>Tax rate reductions depend on meeting specific fiscal conditions, including the balance in the Budget Reserve Trust Fund (BRTF) and General Fund (GF) appropriations </a:t>
            </a:r>
          </a:p>
          <a:p>
            <a:pPr lvl="1" algn="l"/>
            <a:endParaRPr lang="en-US" sz="2800" dirty="0">
              <a:latin typeface="Franklin Gothic Demi" panose="020B0703020102020204" pitchFamily="34" charset="0"/>
            </a:endParaRPr>
          </a:p>
          <a:p>
            <a:pPr lvl="1" algn="l"/>
            <a:r>
              <a:rPr lang="en-US" sz="2800" dirty="0">
                <a:latin typeface="Franklin Gothic Demi" panose="020B0703020102020204" pitchFamily="34" charset="0"/>
              </a:rPr>
              <a:t>The department shall not implement an income tax rate reduction without an action by the General Assembly</a:t>
            </a:r>
          </a:p>
          <a:p>
            <a:pPr lvl="1" algn="l"/>
            <a:endParaRPr lang="en-US" sz="28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3776252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11453-2490-C3C9-002E-4958413575D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F220760-A793-93D1-25B1-78E9E94FDB93}"/>
              </a:ext>
            </a:extLst>
          </p:cNvPr>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EBDECC-85FC-87DC-9B50-9B7EED45A5A1}"/>
              </a:ext>
            </a:extLst>
          </p:cNvPr>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One Big Beautiful Bill (OBBB) Act </a:t>
            </a:r>
          </a:p>
        </p:txBody>
      </p:sp>
      <p:sp>
        <p:nvSpPr>
          <p:cNvPr id="13" name="Rectangle 12">
            <a:extLst>
              <a:ext uri="{FF2B5EF4-FFF2-40B4-BE49-F238E27FC236}">
                <a16:creationId xmlns:a16="http://schemas.microsoft.com/office/drawing/2014/main" id="{A682134A-02E3-4E8F-6ED2-7A487BEEB6E6}"/>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791FF38-CD8B-BB6D-1DB4-F33736AE5BCD}"/>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05A40B7E-2C07-E5E6-D47C-EDCA646C2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9B1E8DA6-7981-E93F-2D67-B1D0776046F1}"/>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DD3D41BD-DD89-412E-7256-0BA295D54670}"/>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1831BFC7-F516-61C0-39E0-2495B3234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FE2D9269-9C98-C4F5-FEF0-581A72D6A85A}"/>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5924EBC4-8783-24D7-D48E-F8301F77EFA8}"/>
              </a:ext>
            </a:extLst>
          </p:cNvPr>
          <p:cNvSpPr txBox="1">
            <a:spLocks/>
          </p:cNvSpPr>
          <p:nvPr/>
        </p:nvSpPr>
        <p:spPr>
          <a:xfrm>
            <a:off x="544035" y="1471694"/>
            <a:ext cx="1145461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600" dirty="0">
              <a:latin typeface="Franklin Gothic Demi" panose="020B0703020102020204" pitchFamily="34" charset="0"/>
            </a:endParaRPr>
          </a:p>
        </p:txBody>
      </p:sp>
      <p:sp>
        <p:nvSpPr>
          <p:cNvPr id="3" name="TextBox 2">
            <a:extLst>
              <a:ext uri="{FF2B5EF4-FFF2-40B4-BE49-F238E27FC236}">
                <a16:creationId xmlns:a16="http://schemas.microsoft.com/office/drawing/2014/main" id="{4E208B70-7C97-E188-559C-A5528738FDD6}"/>
              </a:ext>
            </a:extLst>
          </p:cNvPr>
          <p:cNvSpPr txBox="1"/>
          <p:nvPr/>
        </p:nvSpPr>
        <p:spPr>
          <a:xfrm>
            <a:off x="431417" y="1661052"/>
            <a:ext cx="11679850" cy="5016758"/>
          </a:xfrm>
          <a:prstGeom prst="rect">
            <a:avLst/>
          </a:prstGeom>
          <a:noFill/>
        </p:spPr>
        <p:txBody>
          <a:bodyPr wrap="square" rtlCol="0">
            <a:spAutoFit/>
          </a:bodyPr>
          <a:lstStyle/>
          <a:p>
            <a:r>
              <a:rPr lang="en-US" sz="2400" b="1" dirty="0"/>
              <a:t>Does Kentucky follow “same as federal” income tax position which allows qualified tips to be excluded from gross income?</a:t>
            </a:r>
          </a:p>
          <a:p>
            <a:r>
              <a:rPr lang="en-US" sz="2400" dirty="0"/>
              <a:t>Current Kentucky law defines “Internal Revenue Code” to mean the Internal Revenue Code in effect on December 31, 2024. Qualified tips are taxable to Kentucky. A deduction for qualified tips would not be allowed on the Kentucky return.</a:t>
            </a:r>
          </a:p>
          <a:p>
            <a:endParaRPr lang="en-US" sz="2400" dirty="0"/>
          </a:p>
          <a:p>
            <a:r>
              <a:rPr lang="en-US" sz="2400" b="1" dirty="0"/>
              <a:t>Does Kentucky follow “same as federal” income tax position which allows overtime income to be excluded from gross income?</a:t>
            </a:r>
          </a:p>
          <a:p>
            <a:r>
              <a:rPr lang="en-US" sz="2400" dirty="0"/>
              <a:t>Current Kentucky law defines “Internal Revenue Code” to mean the Internal Revenue Code in effect on December 31, 2024. Overtime income is taxable to Kentucky. A deduction for overtime income would not be allowed on the Kentucky return.</a:t>
            </a:r>
          </a:p>
          <a:p>
            <a:r>
              <a:rPr lang="en-US" sz="2000" dirty="0"/>
              <a:t> </a:t>
            </a:r>
          </a:p>
          <a:p>
            <a:endParaRPr lang="en-US" dirty="0"/>
          </a:p>
          <a:p>
            <a:endParaRPr lang="en-US" dirty="0"/>
          </a:p>
        </p:txBody>
      </p:sp>
    </p:spTree>
    <p:extLst>
      <p:ext uri="{BB962C8B-B14F-4D97-AF65-F5344CB8AC3E}">
        <p14:creationId xmlns:p14="http://schemas.microsoft.com/office/powerpoint/2010/main" val="292000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CAFFD-527A-B4E3-5703-699FCB8B126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C12B2E-0BE7-F71C-D55C-0F0F2851E04B}"/>
              </a:ext>
            </a:extLst>
          </p:cNvPr>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A394D3-D2E5-741B-A6FA-B119D5E324F7}"/>
              </a:ext>
            </a:extLst>
          </p:cNvPr>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OBBB Q &amp; A Continued</a:t>
            </a:r>
          </a:p>
        </p:txBody>
      </p:sp>
      <p:sp>
        <p:nvSpPr>
          <p:cNvPr id="13" name="Rectangle 12">
            <a:extLst>
              <a:ext uri="{FF2B5EF4-FFF2-40B4-BE49-F238E27FC236}">
                <a16:creationId xmlns:a16="http://schemas.microsoft.com/office/drawing/2014/main" id="{00BA9448-D046-A230-C82E-E2ABC7EA7A77}"/>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56FF74DE-9455-5B7F-48FB-3E2F709B30D6}"/>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0C91349E-AE11-DDD9-D818-FC4C6FC89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36BAE23E-95EF-8D9E-B64A-FC955D521DB6}"/>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0611DFCC-CD53-A5BE-375C-C868D332FA7D}"/>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0E80A143-1555-7BDC-FD26-C9B6AA2AA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88DAA04F-669D-48D7-A37D-C4117854EBD7}"/>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C07E1C44-E56F-5860-3E05-C742898248BC}"/>
              </a:ext>
            </a:extLst>
          </p:cNvPr>
          <p:cNvSpPr txBox="1">
            <a:spLocks/>
          </p:cNvSpPr>
          <p:nvPr/>
        </p:nvSpPr>
        <p:spPr>
          <a:xfrm>
            <a:off x="544035" y="1471694"/>
            <a:ext cx="1145461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600" dirty="0">
              <a:latin typeface="Franklin Gothic Demi" panose="020B0703020102020204" pitchFamily="34" charset="0"/>
            </a:endParaRPr>
          </a:p>
        </p:txBody>
      </p:sp>
      <p:sp>
        <p:nvSpPr>
          <p:cNvPr id="3" name="TextBox 2">
            <a:extLst>
              <a:ext uri="{FF2B5EF4-FFF2-40B4-BE49-F238E27FC236}">
                <a16:creationId xmlns:a16="http://schemas.microsoft.com/office/drawing/2014/main" id="{70A1FDE8-B307-9431-9C7B-D581DDAA4610}"/>
              </a:ext>
            </a:extLst>
          </p:cNvPr>
          <p:cNvSpPr txBox="1"/>
          <p:nvPr/>
        </p:nvSpPr>
        <p:spPr>
          <a:xfrm>
            <a:off x="520157" y="1473732"/>
            <a:ext cx="11353045" cy="5170646"/>
          </a:xfrm>
          <a:prstGeom prst="rect">
            <a:avLst/>
          </a:prstGeom>
          <a:noFill/>
        </p:spPr>
        <p:txBody>
          <a:bodyPr wrap="square" rtlCol="0">
            <a:spAutoFit/>
          </a:bodyPr>
          <a:lstStyle/>
          <a:p>
            <a:r>
              <a:rPr lang="en-US" sz="2400" b="1" dirty="0"/>
              <a:t>Does Kentucky follow “same as federal” income tax position which allows a deduction for car loan interest?</a:t>
            </a:r>
            <a:endParaRPr lang="en-US" sz="2400" dirty="0"/>
          </a:p>
          <a:p>
            <a:r>
              <a:rPr lang="en-US" sz="2400" dirty="0"/>
              <a:t>Current Kentucky law defines “Internal Revenue Code” to mean the Internal Revenue Code in effect on December 31, 2024. A deduction for car loan interest would not be allowed on the Kentucky return.</a:t>
            </a:r>
          </a:p>
          <a:p>
            <a:r>
              <a:rPr lang="en-US" sz="2400" dirty="0"/>
              <a:t> </a:t>
            </a:r>
          </a:p>
          <a:p>
            <a:r>
              <a:rPr lang="en-US" sz="2400" b="1" dirty="0"/>
              <a:t>Does Kentucky follow “same as federal” income tax position which allows a deduction for social security benefits?</a:t>
            </a:r>
            <a:endParaRPr lang="en-US" sz="2400" dirty="0"/>
          </a:p>
          <a:p>
            <a:r>
              <a:rPr lang="en-US" sz="2400" dirty="0"/>
              <a:t>Kentucky does not tax social security income per KRS 141.019(1)(e). Kentucky does not follow “same as federal” rules regarding social security income, instead it is fully deductible. Social security income can be deducted from Kentucky taxable income on Schedule M, line 10.</a:t>
            </a:r>
          </a:p>
          <a:p>
            <a:r>
              <a:rPr lang="en-US" sz="2400" dirty="0"/>
              <a:t> </a:t>
            </a:r>
          </a:p>
          <a:p>
            <a:endParaRPr lang="en-US" dirty="0"/>
          </a:p>
        </p:txBody>
      </p:sp>
    </p:spTree>
    <p:extLst>
      <p:ext uri="{BB962C8B-B14F-4D97-AF65-F5344CB8AC3E}">
        <p14:creationId xmlns:p14="http://schemas.microsoft.com/office/powerpoint/2010/main" val="393593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6247" y="1071485"/>
            <a:ext cx="9537009" cy="1325086"/>
          </a:xfrm>
        </p:spPr>
        <p:txBody>
          <a:bodyPr>
            <a:normAutofit/>
          </a:bodyPr>
          <a:lstStyle/>
          <a:p>
            <a:pPr algn="l"/>
            <a:r>
              <a:rPr lang="en-US" sz="5400" cap="small" spc="300" dirty="0">
                <a:solidFill>
                  <a:schemeClr val="bg1"/>
                </a:solidFill>
                <a:latin typeface="Franklin Gothic Demi" panose="020B0703020102020204" pitchFamily="34" charset="0"/>
              </a:rPr>
              <a:t>Corporate Income Tax/LLET</a:t>
            </a:r>
          </a:p>
        </p:txBody>
      </p:sp>
      <p:sp>
        <p:nvSpPr>
          <p:cNvPr id="3" name="Subtitle 2"/>
          <p:cNvSpPr>
            <a:spLocks noGrp="1"/>
          </p:cNvSpPr>
          <p:nvPr>
            <p:ph type="subTitle" idx="1"/>
          </p:nvPr>
        </p:nvSpPr>
        <p:spPr>
          <a:xfrm>
            <a:off x="2702325" y="3046319"/>
            <a:ext cx="9361338" cy="716094"/>
          </a:xfrm>
        </p:spPr>
        <p:txBody>
          <a:bodyPr>
            <a:normAutofit/>
          </a:bodyPr>
          <a:lstStyle/>
          <a:p>
            <a:pPr algn="l">
              <a:lnSpc>
                <a:spcPct val="70000"/>
              </a:lnSpc>
            </a:pPr>
            <a:r>
              <a:rPr lang="en-US" sz="4400" dirty="0">
                <a:solidFill>
                  <a:schemeClr val="bg1"/>
                </a:solidFill>
                <a:latin typeface="Franklin Gothic Demi" panose="020B0703020102020204" pitchFamily="34" charset="0"/>
              </a:rPr>
              <a:t>2025 Updates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564-8139</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869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F4C67-3AB7-B808-FF27-A991B63D92D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6C07396-DD26-169F-2DE9-AC0DB0A75489}"/>
              </a:ext>
            </a:extLst>
          </p:cNvPr>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FD78B8-219A-B64E-0C85-6EFA38F8951D}"/>
              </a:ext>
            </a:extLst>
          </p:cNvPr>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OBBB Q &amp; A Continued</a:t>
            </a:r>
          </a:p>
        </p:txBody>
      </p:sp>
      <p:sp>
        <p:nvSpPr>
          <p:cNvPr id="13" name="Rectangle 12">
            <a:extLst>
              <a:ext uri="{FF2B5EF4-FFF2-40B4-BE49-F238E27FC236}">
                <a16:creationId xmlns:a16="http://schemas.microsoft.com/office/drawing/2014/main" id="{CFEA0AB4-5D1A-C79D-2537-033405492F7D}"/>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8335157-00C6-903D-75B1-DF7C84ED5038}"/>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0874F9A1-0A20-710F-1516-FF8A44DFB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FB7F03EE-E6BE-F98B-6131-23B78CE30B94}"/>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0EB07FB6-B8A2-1E33-8D42-FA8C45EA0EA4}"/>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63D286A7-F45B-1D67-FA33-EC4B78AFCA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2155791B-BA67-47E0-E4FB-A14FB589132D}"/>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EF465BDC-ACEF-47AE-AC24-7C78828EA466}"/>
              </a:ext>
            </a:extLst>
          </p:cNvPr>
          <p:cNvSpPr txBox="1">
            <a:spLocks/>
          </p:cNvSpPr>
          <p:nvPr/>
        </p:nvSpPr>
        <p:spPr>
          <a:xfrm>
            <a:off x="544035" y="1471694"/>
            <a:ext cx="1145461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600" dirty="0">
              <a:latin typeface="Franklin Gothic Demi" panose="020B0703020102020204" pitchFamily="34" charset="0"/>
            </a:endParaRPr>
          </a:p>
        </p:txBody>
      </p:sp>
      <p:sp>
        <p:nvSpPr>
          <p:cNvPr id="3" name="TextBox 2">
            <a:extLst>
              <a:ext uri="{FF2B5EF4-FFF2-40B4-BE49-F238E27FC236}">
                <a16:creationId xmlns:a16="http://schemas.microsoft.com/office/drawing/2014/main" id="{86DC4295-AAEB-DFA4-C4AC-8C7702E9499C}"/>
              </a:ext>
            </a:extLst>
          </p:cNvPr>
          <p:cNvSpPr txBox="1"/>
          <p:nvPr/>
        </p:nvSpPr>
        <p:spPr>
          <a:xfrm>
            <a:off x="544035" y="1686110"/>
            <a:ext cx="11103134" cy="2585323"/>
          </a:xfrm>
          <a:prstGeom prst="rect">
            <a:avLst/>
          </a:prstGeom>
          <a:noFill/>
        </p:spPr>
        <p:txBody>
          <a:bodyPr wrap="square" rtlCol="0">
            <a:spAutoFit/>
          </a:bodyPr>
          <a:lstStyle/>
          <a:p>
            <a:r>
              <a:rPr lang="en-US" sz="2400" b="1" dirty="0"/>
              <a:t>Does Kentucky follow “same as federal” income tax position which allows an increase in the deduction for state and local taxes (SALT)?</a:t>
            </a:r>
          </a:p>
          <a:p>
            <a:endParaRPr lang="en-US" sz="2400" dirty="0"/>
          </a:p>
          <a:p>
            <a:r>
              <a:rPr lang="en-US" sz="2400" dirty="0"/>
              <a:t>Current Kentucky law defines “Internal Revenue Code” to mean the Internal Revenue Code in effect on December 31, 2024. Kentucky does not allow a deduction for state and local taxes, therefore; the increase in limitation would not apply on the Kentucky return.</a:t>
            </a:r>
          </a:p>
          <a:p>
            <a:endParaRPr lang="en-US" dirty="0"/>
          </a:p>
        </p:txBody>
      </p:sp>
    </p:spTree>
    <p:extLst>
      <p:ext uri="{BB962C8B-B14F-4D97-AF65-F5344CB8AC3E}">
        <p14:creationId xmlns:p14="http://schemas.microsoft.com/office/powerpoint/2010/main" val="2672344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0073" y="1186036"/>
            <a:ext cx="9537009" cy="1325086"/>
          </a:xfrm>
        </p:spPr>
        <p:txBody>
          <a:bodyPr>
            <a:noAutofit/>
          </a:bodyPr>
          <a:lstStyle/>
          <a:p>
            <a:pPr algn="l"/>
            <a:r>
              <a:rPr lang="en-US" sz="4800" cap="small" spc="300" dirty="0">
                <a:solidFill>
                  <a:schemeClr val="bg1"/>
                </a:solidFill>
                <a:latin typeface="Franklin Gothic Demi" panose="020B0703020102020204" pitchFamily="34" charset="0"/>
              </a:rPr>
              <a:t>Other Information and Reminders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5950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0570" y="344320"/>
            <a:ext cx="10896599" cy="759585"/>
          </a:xfrm>
        </p:spPr>
        <p:txBody>
          <a:bodyPr>
            <a:normAutofit/>
          </a:bodyPr>
          <a:lstStyle/>
          <a:p>
            <a:pPr algn="l"/>
            <a:r>
              <a:rPr lang="en-US" sz="3700" dirty="0">
                <a:solidFill>
                  <a:schemeClr val="bg1"/>
                </a:solidFill>
                <a:latin typeface="Franklin Gothic Demi" panose="020B0703020102020204" pitchFamily="34" charset="0"/>
              </a:rPr>
              <a:t>Electronic Payments to the Department of Revenue</a:t>
            </a:r>
          </a:p>
        </p:txBody>
      </p:sp>
      <p:sp>
        <p:nvSpPr>
          <p:cNvPr id="3" name="Subtitle 2"/>
          <p:cNvSpPr>
            <a:spLocks noGrp="1"/>
          </p:cNvSpPr>
          <p:nvPr>
            <p:ph type="subTitle" idx="1"/>
          </p:nvPr>
        </p:nvSpPr>
        <p:spPr>
          <a:xfrm>
            <a:off x="367507" y="1578902"/>
            <a:ext cx="11279662" cy="4800848"/>
          </a:xfrm>
        </p:spPr>
        <p:txBody>
          <a:bodyPr>
            <a:normAutofit/>
          </a:bodyPr>
          <a:lstStyle/>
          <a:p>
            <a:pPr algn="l"/>
            <a:r>
              <a:rPr lang="en-US" sz="4000" dirty="0">
                <a:solidFill>
                  <a:srgbClr val="231F20"/>
                </a:solidFill>
                <a:effectLst/>
                <a:latin typeface="Franklin Gothic Demi" panose="020B0703020102020204" pitchFamily="34" charset="0"/>
                <a:ea typeface="Calibri" panose="020F0502020204030204" pitchFamily="34" charset="0"/>
                <a:cs typeface="Lucida Sans" panose="020B0602030504020204" pitchFamily="34" charset="0"/>
              </a:rPr>
              <a:t>Actual withdrawal of electronic payments may be later than </a:t>
            </a:r>
            <a:r>
              <a:rPr lang="en-US" sz="4000" dirty="0">
                <a:effectLst/>
                <a:latin typeface="Franklin Gothic Demi" panose="020B0703020102020204" pitchFamily="34" charset="0"/>
                <a:ea typeface="Calibri" panose="020F0502020204030204" pitchFamily="34" charset="0"/>
                <a:cs typeface="Lucida Sans" panose="020B0602030504020204" pitchFamily="34" charset="0"/>
              </a:rPr>
              <a:t>the</a:t>
            </a:r>
            <a:r>
              <a:rPr lang="en-US" sz="4000" dirty="0">
                <a:solidFill>
                  <a:srgbClr val="FF0000"/>
                </a:solidFill>
                <a:effectLst/>
                <a:latin typeface="Franklin Gothic Demi" panose="020B0703020102020204" pitchFamily="34" charset="0"/>
                <a:ea typeface="Calibri" panose="020F0502020204030204" pitchFamily="34" charset="0"/>
                <a:cs typeface="Lucida Sans" panose="020B0602030504020204" pitchFamily="34" charset="0"/>
              </a:rPr>
              <a:t> </a:t>
            </a:r>
            <a:r>
              <a:rPr lang="en-US" sz="4000" dirty="0">
                <a:solidFill>
                  <a:srgbClr val="231F20"/>
                </a:solidFill>
                <a:effectLst/>
                <a:latin typeface="Franklin Gothic Demi" panose="020B0703020102020204" pitchFamily="34" charset="0"/>
                <a:ea typeface="Calibri" panose="020F0502020204030204" pitchFamily="34" charset="0"/>
                <a:cs typeface="Lucida Sans" panose="020B0602030504020204" pitchFamily="34" charset="0"/>
              </a:rPr>
              <a:t>requested date. Please allow up to two weeks for processing.</a:t>
            </a:r>
          </a:p>
          <a:p>
            <a:pPr algn="l"/>
            <a:endParaRPr lang="en-US" sz="4000" dirty="0">
              <a:solidFill>
                <a:srgbClr val="231F20"/>
              </a:solidFill>
              <a:latin typeface="Franklin Gothic Demi" panose="020B0703020102020204" pitchFamily="34" charset="0"/>
            </a:endParaRPr>
          </a:p>
          <a:p>
            <a:pPr algn="l"/>
            <a:r>
              <a:rPr lang="en-US" sz="4000" dirty="0">
                <a:solidFill>
                  <a:srgbClr val="231F20"/>
                </a:solidFill>
                <a:latin typeface="Franklin Gothic Demi" panose="020B0703020102020204" pitchFamily="34" charset="0"/>
              </a:rPr>
              <a:t>Please do not submit duplicate payments.</a:t>
            </a:r>
            <a:endParaRPr lang="en-US" sz="40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5865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72466-B0E7-A61B-8ABF-92B2B910931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CFBF4A5-74E7-6D0F-A626-EA524EB965C5}"/>
              </a:ext>
            </a:extLst>
          </p:cNvPr>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B78BD7-B66B-130D-724F-B8F03E7CD3D4}"/>
              </a:ext>
            </a:extLst>
          </p:cNvPr>
          <p:cNvSpPr>
            <a:spLocks noGrp="1"/>
          </p:cNvSpPr>
          <p:nvPr>
            <p:ph type="ctrTitle"/>
          </p:nvPr>
        </p:nvSpPr>
        <p:spPr>
          <a:xfrm>
            <a:off x="750570" y="344320"/>
            <a:ext cx="10896599" cy="759585"/>
          </a:xfrm>
        </p:spPr>
        <p:txBody>
          <a:bodyPr>
            <a:normAutofit/>
          </a:bodyPr>
          <a:lstStyle/>
          <a:p>
            <a:pPr algn="l"/>
            <a:r>
              <a:rPr lang="en-US" sz="2800" dirty="0">
                <a:solidFill>
                  <a:schemeClr val="bg1"/>
                </a:solidFill>
                <a:latin typeface="Franklin Gothic Demi" panose="020B0703020102020204" pitchFamily="34" charset="0"/>
              </a:rPr>
              <a:t>Instructions on how to make an Individual Tax Payment for 2025</a:t>
            </a:r>
          </a:p>
        </p:txBody>
      </p:sp>
      <p:sp>
        <p:nvSpPr>
          <p:cNvPr id="3" name="Subtitle 2">
            <a:extLst>
              <a:ext uri="{FF2B5EF4-FFF2-40B4-BE49-F238E27FC236}">
                <a16:creationId xmlns:a16="http://schemas.microsoft.com/office/drawing/2014/main" id="{1B39618B-50A1-F31D-0710-B9A34CC9729B}"/>
              </a:ext>
            </a:extLst>
          </p:cNvPr>
          <p:cNvSpPr>
            <a:spLocks noGrp="1"/>
          </p:cNvSpPr>
          <p:nvPr>
            <p:ph type="subTitle" idx="1"/>
          </p:nvPr>
        </p:nvSpPr>
        <p:spPr>
          <a:xfrm>
            <a:off x="367507" y="1578902"/>
            <a:ext cx="11279662" cy="4800848"/>
          </a:xfrm>
        </p:spPr>
        <p:txBody>
          <a:bodyPr>
            <a:normAutofit/>
          </a:bodyPr>
          <a:lstStyle/>
          <a:p>
            <a:pPr algn="l"/>
            <a:r>
              <a:rPr lang="en-US" dirty="0">
                <a:latin typeface="Franklin Gothic Demi" panose="020B0703020102020204" pitchFamily="34" charset="0"/>
              </a:rPr>
              <a:t>You can make a payment at this link </a:t>
            </a:r>
            <a:r>
              <a:rPr lang="en-US" u="sng" dirty="0">
                <a:latin typeface="Franklin Gothic Demi" panose="020B0703020102020204" pitchFamily="34" charset="0"/>
                <a:hlinkClick r:id="rId3"/>
              </a:rPr>
              <a:t>https://epayment.ky.gov/EPAY</a:t>
            </a:r>
            <a:r>
              <a:rPr lang="en-US" dirty="0">
                <a:latin typeface="Franklin Gothic Demi" panose="020B0703020102020204" pitchFamily="34" charset="0"/>
              </a:rPr>
              <a:t>. Make sure to choose the following:</a:t>
            </a:r>
          </a:p>
          <a:p>
            <a:pPr algn="l"/>
            <a:r>
              <a:rPr lang="en-US" dirty="0">
                <a:latin typeface="Franklin Gothic Demi" panose="020B0703020102020204" pitchFamily="34" charset="0"/>
              </a:rPr>
              <a:t>Tax Type – Tax Account Number</a:t>
            </a:r>
          </a:p>
          <a:p>
            <a:pPr algn="l"/>
            <a:r>
              <a:rPr lang="en-US" dirty="0">
                <a:latin typeface="Franklin Gothic Demi" panose="020B0703020102020204" pitchFamily="34" charset="0"/>
              </a:rPr>
              <a:t>Tax Account Number – this is your social security number</a:t>
            </a:r>
          </a:p>
          <a:p>
            <a:pPr algn="l"/>
            <a:r>
              <a:rPr lang="en-US" dirty="0">
                <a:latin typeface="Franklin Gothic Demi" panose="020B0703020102020204" pitchFamily="34" charset="0"/>
              </a:rPr>
              <a:t>Tax Type – Individual Income Tax -  (Account Number is the Social Security Number)</a:t>
            </a:r>
          </a:p>
          <a:p>
            <a:pPr algn="l"/>
            <a:r>
              <a:rPr lang="en-US" dirty="0">
                <a:latin typeface="Franklin Gothic Demi" panose="020B0703020102020204" pitchFamily="34" charset="0"/>
              </a:rPr>
              <a:t>This should default the payment to the year we are currently taking payments for which would be tax year ending 12/31/2025.</a:t>
            </a:r>
          </a:p>
          <a:p>
            <a:pPr algn="l"/>
            <a:r>
              <a:rPr lang="en-US" dirty="0">
                <a:latin typeface="Franklin Gothic Demi" panose="020B0703020102020204" pitchFamily="34" charset="0"/>
              </a:rPr>
              <a:t>You can also call our taxpayer assistance line at 502-564-4581, option 3 and make a payment over the phone.</a:t>
            </a: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a:extLst>
              <a:ext uri="{FF2B5EF4-FFF2-40B4-BE49-F238E27FC236}">
                <a16:creationId xmlns:a16="http://schemas.microsoft.com/office/drawing/2014/main" id="{A943C97E-CDC6-7B2A-D38C-AE4F882D2A34}"/>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47507F0-C2F8-9494-A3B6-ACEF37F03B1A}"/>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C1888300-4707-83D5-47E8-E67AF8B2C6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566ED9C7-590A-0257-39A0-BBA8922900F7}"/>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912176FB-9A09-5856-0FC5-CFEF8FCEE18C}"/>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1412CB3D-C8F1-ABBB-61D3-05FDBCE189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E137CFDE-6AE2-B833-27AB-161982F953A4}"/>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493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F5330-F906-FC77-9682-9FE050C5914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CFA1A20-52FC-0F3B-6377-69C42964ACF5}"/>
              </a:ext>
            </a:extLst>
          </p:cNvPr>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4089DD-B6E0-CA8C-2EB9-3C05450F87A4}"/>
              </a:ext>
            </a:extLst>
          </p:cNvPr>
          <p:cNvSpPr>
            <a:spLocks noGrp="1"/>
          </p:cNvSpPr>
          <p:nvPr>
            <p:ph type="ctrTitle"/>
          </p:nvPr>
        </p:nvSpPr>
        <p:spPr>
          <a:xfrm>
            <a:off x="479113" y="213622"/>
            <a:ext cx="10896599" cy="759585"/>
          </a:xfrm>
        </p:spPr>
        <p:txBody>
          <a:bodyPr>
            <a:normAutofit/>
          </a:bodyPr>
          <a:lstStyle/>
          <a:p>
            <a:pPr algn="l"/>
            <a:r>
              <a:rPr lang="en-US" sz="2400" dirty="0">
                <a:solidFill>
                  <a:schemeClr val="bg1"/>
                </a:solidFill>
                <a:latin typeface="Franklin Gothic Demi" panose="020B0703020102020204" pitchFamily="34" charset="0"/>
              </a:rPr>
              <a:t>Instructions on how to make an Individual Estimated Tax Payment - 2026</a:t>
            </a:r>
          </a:p>
        </p:txBody>
      </p:sp>
      <p:sp>
        <p:nvSpPr>
          <p:cNvPr id="3" name="Subtitle 2">
            <a:extLst>
              <a:ext uri="{FF2B5EF4-FFF2-40B4-BE49-F238E27FC236}">
                <a16:creationId xmlns:a16="http://schemas.microsoft.com/office/drawing/2014/main" id="{E803CCE8-B2B4-A4B6-A54B-E59EFBAE7EB2}"/>
              </a:ext>
            </a:extLst>
          </p:cNvPr>
          <p:cNvSpPr>
            <a:spLocks noGrp="1"/>
          </p:cNvSpPr>
          <p:nvPr>
            <p:ph type="subTitle" idx="1"/>
          </p:nvPr>
        </p:nvSpPr>
        <p:spPr>
          <a:xfrm>
            <a:off x="367507" y="1578902"/>
            <a:ext cx="11279662" cy="4800848"/>
          </a:xfrm>
        </p:spPr>
        <p:txBody>
          <a:bodyPr>
            <a:normAutofit/>
          </a:bodyPr>
          <a:lstStyle/>
          <a:p>
            <a:pPr algn="l"/>
            <a:r>
              <a:rPr lang="en-US" dirty="0">
                <a:latin typeface="Franklin Gothic Demi" panose="020B0703020102020204" pitchFamily="34" charset="0"/>
              </a:rPr>
              <a:t>You can make a payment at this link </a:t>
            </a:r>
            <a:r>
              <a:rPr lang="en-US" u="sng" dirty="0">
                <a:latin typeface="Franklin Gothic Demi" panose="020B0703020102020204" pitchFamily="34" charset="0"/>
                <a:hlinkClick r:id="rId3"/>
              </a:rPr>
              <a:t>https://epayment.ky.gov/EPAY</a:t>
            </a:r>
            <a:r>
              <a:rPr lang="en-US" dirty="0">
                <a:latin typeface="Franklin Gothic Demi" panose="020B0703020102020204" pitchFamily="34" charset="0"/>
              </a:rPr>
              <a:t>. Make sure to choose </a:t>
            </a:r>
            <a:r>
              <a:rPr lang="en-US">
                <a:latin typeface="Franklin Gothic Demi" panose="020B0703020102020204" pitchFamily="34" charset="0"/>
              </a:rPr>
              <a:t>the following:</a:t>
            </a:r>
            <a:endParaRPr lang="en-US" dirty="0">
              <a:latin typeface="Franklin Gothic Demi" panose="020B0703020102020204" pitchFamily="34" charset="0"/>
            </a:endParaRPr>
          </a:p>
          <a:p>
            <a:pPr algn="l"/>
            <a:r>
              <a:rPr lang="en-US" dirty="0">
                <a:latin typeface="Franklin Gothic Demi" panose="020B0703020102020204" pitchFamily="34" charset="0"/>
              </a:rPr>
              <a:t>Tax Type – Tax Account Number</a:t>
            </a:r>
          </a:p>
          <a:p>
            <a:pPr algn="l"/>
            <a:r>
              <a:rPr lang="en-US" dirty="0">
                <a:latin typeface="Franklin Gothic Demi" panose="020B0703020102020204" pitchFamily="34" charset="0"/>
              </a:rPr>
              <a:t>Tax Account Number – this is your social security number</a:t>
            </a:r>
          </a:p>
          <a:p>
            <a:pPr algn="l"/>
            <a:r>
              <a:rPr lang="en-US" dirty="0">
                <a:latin typeface="Franklin Gothic Demi" panose="020B0703020102020204" pitchFamily="34" charset="0"/>
              </a:rPr>
              <a:t>Tax Type – Individual Income Tax - Estimated Payment (Account Number is the Social Security Number)</a:t>
            </a:r>
          </a:p>
          <a:p>
            <a:pPr algn="l"/>
            <a:r>
              <a:rPr lang="en-US" dirty="0">
                <a:latin typeface="Franklin Gothic Demi" panose="020B0703020102020204" pitchFamily="34" charset="0"/>
              </a:rPr>
              <a:t>This should default the payment to the year we are currently taking estimated tax payments for which would be tax year ending 12/31/2026.</a:t>
            </a:r>
          </a:p>
          <a:p>
            <a:pPr algn="l"/>
            <a:r>
              <a:rPr lang="en-US" dirty="0">
                <a:latin typeface="Franklin Gothic Demi" panose="020B0703020102020204" pitchFamily="34" charset="0"/>
              </a:rPr>
              <a:t>You can also call our taxpayer assistance line at 502-564-4581, option 3 and make a payment over the phone.</a:t>
            </a: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a:extLst>
              <a:ext uri="{FF2B5EF4-FFF2-40B4-BE49-F238E27FC236}">
                <a16:creationId xmlns:a16="http://schemas.microsoft.com/office/drawing/2014/main" id="{8D5077E8-3ADB-21EE-1284-245352B7050F}"/>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8212100A-A03D-2899-5569-A17250B72158}"/>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113561F3-8BDE-154D-4C09-557CDD411B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7E8E1029-5E9D-A615-90C6-B3C0C8D48C6C}"/>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33AB8762-8123-FEC7-2365-F154C8E9B47E}"/>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02D74C85-F27D-E5E1-7698-91264EC0BB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7853C02D-79DF-F731-785F-51E063C59F4C}"/>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595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871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246619"/>
            <a:ext cx="10896599" cy="759585"/>
          </a:xfrm>
        </p:spPr>
        <p:txBody>
          <a:bodyPr>
            <a:normAutofit/>
          </a:bodyPr>
          <a:lstStyle/>
          <a:p>
            <a:pPr algn="l"/>
            <a:r>
              <a:rPr lang="en-US" sz="3700" dirty="0">
                <a:solidFill>
                  <a:schemeClr val="bg1"/>
                </a:solidFill>
                <a:latin typeface="Franklin Gothic Demi" panose="020B0703020102020204" pitchFamily="34" charset="0"/>
              </a:rPr>
              <a:t>Electronic Filing</a:t>
            </a:r>
          </a:p>
        </p:txBody>
      </p:sp>
      <p:sp>
        <p:nvSpPr>
          <p:cNvPr id="3" name="Subtitle 2"/>
          <p:cNvSpPr>
            <a:spLocks noGrp="1"/>
          </p:cNvSpPr>
          <p:nvPr>
            <p:ph type="subTitle" idx="1"/>
          </p:nvPr>
        </p:nvSpPr>
        <p:spPr>
          <a:xfrm>
            <a:off x="708906" y="1247457"/>
            <a:ext cx="10876290" cy="4465329"/>
          </a:xfrm>
        </p:spPr>
        <p:txBody>
          <a:bodyPr>
            <a:normAutofit/>
          </a:bodyPr>
          <a:lstStyle/>
          <a:p>
            <a:pPr marL="342900" indent="-342900" algn="l">
              <a:buFont typeface="Arial" panose="020B0604020202020204" pitchFamily="34" charset="0"/>
              <a:buChar char="•"/>
            </a:pPr>
            <a:r>
              <a:rPr lang="en-US" sz="2000" dirty="0">
                <a:latin typeface="Franklin Gothic Demi" panose="020B0703020102020204" pitchFamily="34" charset="0"/>
              </a:rPr>
              <a:t>Electronic filing is available through third-party vendors that support Kentucky.</a:t>
            </a:r>
          </a:p>
          <a:p>
            <a:pPr marL="342900" indent="-342900" algn="l">
              <a:buFont typeface="Arial" panose="020B0604020202020204" pitchFamily="34" charset="0"/>
              <a:buChar char="•"/>
            </a:pPr>
            <a:r>
              <a:rPr lang="en-US" sz="2000" dirty="0">
                <a:latin typeface="Franklin Gothic Demi" panose="020B0703020102020204" pitchFamily="34" charset="0"/>
              </a:rPr>
              <a:t>Visit the Department of Revenue website at Revenue.ky.gov for updates of approved Tax Software Vendors under the Tax Professionals Tab and click on Software Developers.</a:t>
            </a:r>
            <a:endParaRPr lang="en-US" sz="2000" dirty="0"/>
          </a:p>
          <a:p>
            <a:endParaRPr lang="en-US" sz="2000" dirty="0">
              <a:solidFill>
                <a:srgbClr val="0E266E"/>
              </a:solidFill>
              <a:latin typeface="Franklin Gothic Demi" panose="020B0703020102020204" pitchFamily="34" charset="0"/>
            </a:endParaRPr>
          </a:p>
          <a:p>
            <a:pPr algn="l"/>
            <a:endParaRPr lang="en-US" sz="15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p:cNvGrpSpPr>
            <a:grpSpLocks noChangeAspect="1"/>
          </p:cNvGrpSpPr>
          <p:nvPr/>
        </p:nvGrpSpPr>
        <p:grpSpPr>
          <a:xfrm>
            <a:off x="9812132" y="6220610"/>
            <a:ext cx="2084948" cy="457200"/>
            <a:chOff x="4766776" y="6262420"/>
            <a:chExt cx="2414265" cy="527049"/>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0" name="Group 19"/>
            <p:cNvGrpSpPr/>
            <p:nvPr/>
          </p:nvGrpSpPr>
          <p:grpSpPr>
            <a:xfrm>
              <a:off x="6694938" y="6295182"/>
              <a:ext cx="486103" cy="480540"/>
              <a:chOff x="5869964" y="6290830"/>
              <a:chExt cx="506776" cy="500976"/>
            </a:xfrm>
          </p:grpSpPr>
          <p:sp>
            <p:nvSpPr>
              <p:cNvPr id="22" name="Oval 2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1" name="Straight Connector 2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D041047-4026-471B-BDE2-C44FF4515D2D}"/>
              </a:ext>
            </a:extLst>
          </p:cNvPr>
          <p:cNvSpPr txBox="1"/>
          <p:nvPr/>
        </p:nvSpPr>
        <p:spPr>
          <a:xfrm>
            <a:off x="937419" y="5674403"/>
            <a:ext cx="9223711" cy="923330"/>
          </a:xfrm>
          <a:prstGeom prst="rect">
            <a:avLst/>
          </a:prstGeom>
          <a:noFill/>
        </p:spPr>
        <p:txBody>
          <a:bodyPr wrap="square" rtlCol="0">
            <a:spAutoFit/>
          </a:bodyPr>
          <a:lstStyle/>
          <a:p>
            <a:r>
              <a:rPr lang="en-US" b="1" dirty="0">
                <a:latin typeface="Franklin Gothic Demi" panose="020B0703020102020204" pitchFamily="34" charset="0"/>
              </a:rPr>
              <a:t>YTD 2025: </a:t>
            </a:r>
          </a:p>
          <a:p>
            <a:pPr marL="285750" indent="-285750">
              <a:buFont typeface="Arial" panose="020B0604020202020204" pitchFamily="34" charset="0"/>
              <a:buChar char="•"/>
            </a:pPr>
            <a:r>
              <a:rPr lang="en-US" b="1" dirty="0">
                <a:latin typeface="Franklin Gothic Demi" panose="020B0703020102020204" pitchFamily="34" charset="0"/>
              </a:rPr>
              <a:t>94% of tax year 2025 individual income tax returns were e-filed</a:t>
            </a:r>
          </a:p>
          <a:p>
            <a:pPr marL="285750" indent="-285750">
              <a:buFont typeface="Arial" panose="020B0604020202020204" pitchFamily="34" charset="0"/>
              <a:buChar char="•"/>
            </a:pPr>
            <a:r>
              <a:rPr lang="en-US" b="1" dirty="0">
                <a:latin typeface="Franklin Gothic Demi" panose="020B0703020102020204" pitchFamily="34" charset="0"/>
              </a:rPr>
              <a:t>72% of tax year 2025 corporate and pass-through entity tax returns were e-filed</a:t>
            </a:r>
          </a:p>
        </p:txBody>
      </p:sp>
      <p:pic>
        <p:nvPicPr>
          <p:cNvPr id="4" name="Picture 3">
            <a:extLst>
              <a:ext uri="{FF2B5EF4-FFF2-40B4-BE49-F238E27FC236}">
                <a16:creationId xmlns:a16="http://schemas.microsoft.com/office/drawing/2014/main" id="{8EE8B733-D132-6ED7-8DAF-0ED7225E5F29}"/>
              </a:ext>
            </a:extLst>
          </p:cNvPr>
          <p:cNvPicPr>
            <a:picLocks noChangeAspect="1"/>
          </p:cNvPicPr>
          <p:nvPr/>
        </p:nvPicPr>
        <p:blipFill>
          <a:blip r:embed="rId5"/>
          <a:stretch>
            <a:fillRect/>
          </a:stretch>
        </p:blipFill>
        <p:spPr>
          <a:xfrm>
            <a:off x="1145635" y="2459040"/>
            <a:ext cx="7399176" cy="1879543"/>
          </a:xfrm>
          <a:prstGeom prst="rect">
            <a:avLst/>
          </a:prstGeom>
        </p:spPr>
      </p:pic>
      <p:sp>
        <p:nvSpPr>
          <p:cNvPr id="6" name="Arrow: Right 5">
            <a:extLst>
              <a:ext uri="{FF2B5EF4-FFF2-40B4-BE49-F238E27FC236}">
                <a16:creationId xmlns:a16="http://schemas.microsoft.com/office/drawing/2014/main" id="{B5D34EDF-5B9F-8A7E-E769-0CCD75383062}"/>
              </a:ext>
            </a:extLst>
          </p:cNvPr>
          <p:cNvSpPr/>
          <p:nvPr/>
        </p:nvSpPr>
        <p:spPr>
          <a:xfrm>
            <a:off x="377067" y="5084444"/>
            <a:ext cx="978408" cy="3805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5B214BE-EE7D-987B-FFC3-AD49354A3FBC}"/>
              </a:ext>
            </a:extLst>
          </p:cNvPr>
          <p:cNvPicPr>
            <a:picLocks noChangeAspect="1"/>
          </p:cNvPicPr>
          <p:nvPr/>
        </p:nvPicPr>
        <p:blipFill>
          <a:blip r:embed="rId6"/>
          <a:stretch>
            <a:fillRect/>
          </a:stretch>
        </p:blipFill>
        <p:spPr>
          <a:xfrm>
            <a:off x="1457075" y="4168242"/>
            <a:ext cx="5902304" cy="1602490"/>
          </a:xfrm>
          <a:prstGeom prst="rect">
            <a:avLst/>
          </a:prstGeom>
        </p:spPr>
      </p:pic>
    </p:spTree>
    <p:extLst>
      <p:ext uri="{BB962C8B-B14F-4D97-AF65-F5344CB8AC3E}">
        <p14:creationId xmlns:p14="http://schemas.microsoft.com/office/powerpoint/2010/main" val="42879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318610"/>
            <a:ext cx="10896599" cy="759585"/>
          </a:xfrm>
        </p:spPr>
        <p:txBody>
          <a:bodyPr>
            <a:normAutofit/>
          </a:bodyPr>
          <a:lstStyle/>
          <a:p>
            <a:pPr algn="l"/>
            <a:r>
              <a:rPr lang="en-US" sz="3700" dirty="0">
                <a:solidFill>
                  <a:schemeClr val="bg1"/>
                </a:solidFill>
                <a:latin typeface="Franklin Gothic Demi" panose="020B0703020102020204" pitchFamily="34" charset="0"/>
              </a:rPr>
              <a:t>Tax Interest Rate</a:t>
            </a:r>
          </a:p>
        </p:txBody>
      </p:sp>
      <p:sp>
        <p:nvSpPr>
          <p:cNvPr id="3" name="Subtitle 2"/>
          <p:cNvSpPr>
            <a:spLocks noGrp="1"/>
          </p:cNvSpPr>
          <p:nvPr>
            <p:ph type="subTitle" idx="1"/>
          </p:nvPr>
        </p:nvSpPr>
        <p:spPr>
          <a:xfrm>
            <a:off x="866271" y="1671165"/>
            <a:ext cx="9661315" cy="4465329"/>
          </a:xfrm>
        </p:spPr>
        <p:txBody>
          <a:bodyPr>
            <a:normAutofit/>
          </a:bodyPr>
          <a:lstStyle/>
          <a:p>
            <a:pPr algn="just">
              <a:spcBef>
                <a:spcPts val="0"/>
              </a:spcBef>
              <a:defRPr/>
            </a:pPr>
            <a:r>
              <a:rPr lang="en-US" sz="3600" dirty="0">
                <a:latin typeface="Franklin Gothic Demi" panose="020B0703020102020204" pitchFamily="34" charset="0"/>
              </a:rPr>
              <a:t>2026 Interest Rates </a:t>
            </a:r>
            <a:endParaRPr lang="en-US" sz="2800" dirty="0">
              <a:latin typeface="Franklin Gothic Demi" panose="020B0703020102020204" pitchFamily="34" charset="0"/>
            </a:endParaRPr>
          </a:p>
          <a:p>
            <a:pPr algn="just">
              <a:spcBef>
                <a:spcPts val="0"/>
              </a:spcBef>
              <a:defRPr/>
            </a:pPr>
            <a:endParaRPr lang="en-US" sz="3600" b="1" dirty="0">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Rate charged on </a:t>
            </a:r>
            <a:r>
              <a:rPr lang="en-US" sz="3000" u="sng" dirty="0">
                <a:latin typeface="Franklin Gothic Demi" panose="020B0703020102020204" pitchFamily="34" charset="0"/>
              </a:rPr>
              <a:t>unpaid taxes </a:t>
            </a:r>
            <a:r>
              <a:rPr lang="en-US" sz="3000" dirty="0">
                <a:latin typeface="Franklin Gothic Demi" panose="020B0703020102020204" pitchFamily="34" charset="0"/>
              </a:rPr>
              <a:t>is </a:t>
            </a:r>
            <a:r>
              <a:rPr lang="en-US" sz="3000" dirty="0">
                <a:solidFill>
                  <a:srgbClr val="FF0000"/>
                </a:solidFill>
                <a:latin typeface="Franklin Gothic Demi" panose="020B0703020102020204" pitchFamily="34" charset="0"/>
              </a:rPr>
              <a:t>9</a:t>
            </a:r>
            <a:r>
              <a:rPr lang="en-US" sz="3000" b="1" dirty="0">
                <a:solidFill>
                  <a:srgbClr val="FF0000"/>
                </a:solidFill>
                <a:latin typeface="Franklin Gothic Demi" panose="020B0703020102020204" pitchFamily="34" charset="0"/>
              </a:rPr>
              <a:t>%</a:t>
            </a:r>
          </a:p>
          <a:p>
            <a:pPr marL="800100" lvl="1" indent="-342900" algn="just">
              <a:spcBef>
                <a:spcPts val="0"/>
              </a:spcBef>
              <a:buFont typeface="Arial" panose="020B0604020202020204" pitchFamily="34" charset="0"/>
              <a:buChar char="•"/>
              <a:defRPr/>
            </a:pPr>
            <a:r>
              <a:rPr lang="en-US" dirty="0">
                <a:latin typeface="Franklin Gothic Demi" panose="020B0703020102020204" pitchFamily="34" charset="0"/>
              </a:rPr>
              <a:t>(</a:t>
            </a:r>
            <a:r>
              <a:rPr lang="en-US" dirty="0">
                <a:solidFill>
                  <a:srgbClr val="FF0000"/>
                </a:solidFill>
                <a:latin typeface="Franklin Gothic Demi" panose="020B0703020102020204" pitchFamily="34" charset="0"/>
              </a:rPr>
              <a:t>Base rate of 7% plus 2%)</a:t>
            </a:r>
          </a:p>
          <a:p>
            <a:pPr marL="800100" lvl="1" indent="-342900" algn="just">
              <a:spcBef>
                <a:spcPts val="0"/>
              </a:spcBef>
              <a:buFont typeface="Arial" panose="020B0604020202020204" pitchFamily="34" charset="0"/>
              <a:buChar char="•"/>
              <a:defRPr/>
            </a:pPr>
            <a:endParaRPr lang="en-US" dirty="0">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Rate paid when interest is due on a </a:t>
            </a:r>
            <a:r>
              <a:rPr lang="en-US" sz="3000" u="sng" dirty="0">
                <a:latin typeface="Franklin Gothic Demi" panose="020B0703020102020204" pitchFamily="34" charset="0"/>
              </a:rPr>
              <a:t>refund</a:t>
            </a:r>
            <a:r>
              <a:rPr lang="en-US" sz="3000" dirty="0">
                <a:latin typeface="Franklin Gothic Demi" panose="020B0703020102020204" pitchFamily="34" charset="0"/>
              </a:rPr>
              <a:t> is </a:t>
            </a:r>
            <a:r>
              <a:rPr lang="en-US" sz="3000" dirty="0">
                <a:solidFill>
                  <a:srgbClr val="FF0000"/>
                </a:solidFill>
                <a:latin typeface="Franklin Gothic Demi" panose="020B0703020102020204" pitchFamily="34" charset="0"/>
              </a:rPr>
              <a:t>5</a:t>
            </a:r>
            <a:r>
              <a:rPr lang="en-US" sz="3000" b="1" dirty="0">
                <a:solidFill>
                  <a:srgbClr val="FF0000"/>
                </a:solidFill>
                <a:latin typeface="Franklin Gothic Demi" panose="020B0703020102020204" pitchFamily="34" charset="0"/>
              </a:rPr>
              <a:t>% </a:t>
            </a:r>
          </a:p>
          <a:p>
            <a:pPr marL="800100" lvl="1" indent="-342900" algn="just">
              <a:spcBef>
                <a:spcPts val="0"/>
              </a:spcBef>
              <a:buFont typeface="Arial" panose="020B0604020202020204" pitchFamily="34" charset="0"/>
              <a:buChar char="•"/>
              <a:defRPr/>
            </a:pPr>
            <a:r>
              <a:rPr lang="en-US" dirty="0">
                <a:solidFill>
                  <a:srgbClr val="FF0000"/>
                </a:solidFill>
                <a:latin typeface="Franklin Gothic Demi" panose="020B0703020102020204" pitchFamily="34" charset="0"/>
              </a:rPr>
              <a:t>(Base rate of 7% minus 2%)</a:t>
            </a:r>
          </a:p>
          <a:p>
            <a:pPr marL="800100" lvl="1" indent="-342900" algn="just">
              <a:spcBef>
                <a:spcPts val="0"/>
              </a:spcBef>
              <a:buFont typeface="Arial" panose="020B0604020202020204" pitchFamily="34" charset="0"/>
              <a:buChar char="•"/>
              <a:defRPr/>
            </a:pPr>
            <a:endParaRPr lang="en-US" dirty="0">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See KRS 131.183</a:t>
            </a:r>
          </a:p>
          <a:p>
            <a:pPr algn="l"/>
            <a:endParaRPr lang="en-US" sz="15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8629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79324"/>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318610"/>
            <a:ext cx="10896599" cy="759585"/>
          </a:xfrm>
        </p:spPr>
        <p:txBody>
          <a:bodyPr>
            <a:normAutofit/>
          </a:bodyPr>
          <a:lstStyle/>
          <a:p>
            <a:pPr algn="l"/>
            <a:r>
              <a:rPr lang="en-US" sz="3700" dirty="0">
                <a:solidFill>
                  <a:schemeClr val="bg1"/>
                </a:solidFill>
                <a:latin typeface="Franklin Gothic Demi" panose="020B0703020102020204" pitchFamily="34" charset="0"/>
              </a:rPr>
              <a:t>Tax Rates</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9BEF9583-7222-C4EA-8932-6AA836EBEDE6}"/>
              </a:ext>
            </a:extLst>
          </p:cNvPr>
          <p:cNvPicPr>
            <a:picLocks noChangeAspect="1"/>
          </p:cNvPicPr>
          <p:nvPr/>
        </p:nvPicPr>
        <p:blipFill>
          <a:blip r:embed="rId5"/>
          <a:stretch>
            <a:fillRect/>
          </a:stretch>
        </p:blipFill>
        <p:spPr>
          <a:xfrm>
            <a:off x="580256" y="1581596"/>
            <a:ext cx="11031489" cy="3953427"/>
          </a:xfrm>
          <a:prstGeom prst="rect">
            <a:avLst/>
          </a:prstGeom>
        </p:spPr>
      </p:pic>
    </p:spTree>
    <p:extLst>
      <p:ext uri="{BB962C8B-B14F-4D97-AF65-F5344CB8AC3E}">
        <p14:creationId xmlns:p14="http://schemas.microsoft.com/office/powerpoint/2010/main" val="2588431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1593069"/>
            <a:ext cx="12038203" cy="4685088"/>
          </a:xfrm>
        </p:spPr>
        <p:txBody>
          <a:bodyPr>
            <a:normAutofit/>
          </a:bodyPr>
          <a:lstStyle/>
          <a:p>
            <a:pPr lvl="1"/>
            <a:r>
              <a:rPr lang="en-US" sz="2800" dirty="0">
                <a:latin typeface="Franklin Gothic Demi" panose="020B0703020102020204" pitchFamily="34" charset="0"/>
              </a:rPr>
              <a:t>The Kentucky Department of Revenue (DOR) provides important updates to tax information on Revenue.ky.gov.</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Check the DOR website regularly for timely information on disaster relief provisions.</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DOR implemented a new Integrated Tax System in March 2025.</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Stay Connected: sign up for Revenue news and updates directly to your inbox.</a:t>
            </a:r>
          </a:p>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Press Releases and Important Updates</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3376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95846"/>
            <a:ext cx="12038203" cy="5100731"/>
          </a:xfrm>
        </p:spPr>
        <p:txBody>
          <a:bodyPr>
            <a:normAutofit/>
          </a:bodyPr>
          <a:lstStyle/>
          <a:p>
            <a:pPr lvl="1"/>
            <a:endParaRPr lang="en-US" sz="3200" dirty="0">
              <a:latin typeface="Franklin Gothic Demi" panose="020B0703020102020204" pitchFamily="34" charset="0"/>
            </a:endParaRPr>
          </a:p>
          <a:p>
            <a:pPr marL="457200" lvl="1" indent="0">
              <a:buNone/>
            </a:pPr>
            <a:r>
              <a:rPr lang="en-US" sz="2800" b="1" i="0" dirty="0">
                <a:effectLst/>
                <a:latin typeface="Franklin Gothic Demi" panose="020B0703020102020204" pitchFamily="34" charset="0"/>
              </a:rPr>
              <a:t>Late filing and payment penalties will be waived for affected taxpayers in all 120 counties seeking this relief, as long as taxes due are reported and paid on or before November 3, 2025 </a:t>
            </a:r>
          </a:p>
          <a:p>
            <a:pPr marL="457200" lvl="1" indent="0">
              <a:buNone/>
            </a:pPr>
            <a:endParaRPr lang="en-US" sz="2800" b="1" dirty="0">
              <a:latin typeface="Franklin Gothic Demi" panose="020B0703020102020204" pitchFamily="34" charset="0"/>
            </a:endParaRPr>
          </a:p>
          <a:p>
            <a:pPr marL="457200" lvl="1" indent="0">
              <a:buNone/>
            </a:pPr>
            <a:r>
              <a:rPr lang="en-US" sz="2800" b="1" i="0" dirty="0">
                <a:effectLst/>
                <a:latin typeface="Franklin Gothic Demi" panose="020B0703020102020204" pitchFamily="34" charset="0"/>
              </a:rPr>
              <a:t>Kentucky’s tax laws have no provision to waive interest accrued after the regularly required deadlines prescribed by law determined without regard to any extension of time for filing</a:t>
            </a:r>
            <a:endParaRPr lang="en-US" sz="2800" b="1"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a:p>
            <a:pPr marL="457200" lvl="1" indent="0">
              <a:buNone/>
            </a:pPr>
            <a:r>
              <a:rPr lang="en-US" sz="2800" dirty="0">
                <a:latin typeface="Franklin Gothic Demi" panose="020B0703020102020204" pitchFamily="34" charset="0"/>
              </a:rPr>
              <a:t>Interest will accrue starting April 16, 2025, until the tax is paid</a:t>
            </a:r>
            <a:br>
              <a:rPr lang="en-US" sz="1400" b="0" i="0" dirty="0">
                <a:solidFill>
                  <a:srgbClr val="333333"/>
                </a:solidFill>
                <a:effectLst/>
                <a:latin typeface="Roboto"/>
              </a:rPr>
            </a:br>
            <a:endParaRPr lang="en-US" sz="1400" b="0" i="0" dirty="0">
              <a:solidFill>
                <a:srgbClr val="333333"/>
              </a:solidFill>
              <a:effectLst/>
              <a:latin typeface="Roboto"/>
            </a:endParaRPr>
          </a:p>
          <a:p>
            <a:pPr marL="457200" lvl="1" indent="0">
              <a:buNone/>
            </a:pPr>
            <a:r>
              <a:rPr lang="en-US" dirty="0">
                <a:latin typeface="Franklin Gothic Demi" panose="020B0703020102020204" pitchFamily="34" charset="0"/>
              </a:rPr>
              <a:t>NOTE: </a:t>
            </a:r>
            <a:r>
              <a:rPr lang="en-US" sz="2000" dirty="0">
                <a:latin typeface="Franklin Gothic Demi" panose="020B0703020102020204" pitchFamily="34" charset="0"/>
              </a:rPr>
              <a:t>A $2,000.00 tax liability deferred until November 3, 2025, will accrue $111.23 interest </a:t>
            </a: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a:t>
            </a:r>
            <a:r>
              <a:rPr lang="en-US" sz="3700" b="1" dirty="0">
                <a:latin typeface="Franklin Gothic Medium" panose="020B0603020102020204" pitchFamily="34" charset="0"/>
              </a:rPr>
              <a:t>Disaster Related Tax Relief for February 14, 2025 Storms</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705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499893"/>
            <a:ext cx="11963399" cy="5002809"/>
          </a:xfrm>
        </p:spPr>
        <p:txBody>
          <a:bodyPr>
            <a:normAutofit/>
          </a:bodyPr>
          <a:lstStyle/>
          <a:p>
            <a:pPr lvl="1"/>
            <a:r>
              <a:rPr lang="en-US" sz="2800" dirty="0">
                <a:latin typeface="Franklin Gothic Demi" panose="020B0703020102020204" pitchFamily="34" charset="0"/>
              </a:rPr>
              <a:t>For tax years beginning on or after January 1, 2025:</a:t>
            </a:r>
          </a:p>
          <a:p>
            <a:pPr marL="457200" lvl="1"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The IRC conformity date is December 31, 2024.</a:t>
            </a:r>
          </a:p>
          <a:p>
            <a:pPr marL="914400" lvl="2"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Previous conformity date was December 31, 2023.</a:t>
            </a:r>
          </a:p>
          <a:p>
            <a:pPr marL="914400" lvl="2"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As a result, the Internal Revenue Code in effect on December 31, 2024, is applicable for Kentucky Income Tax purposes, unless Kentucky has specific statutes that state otherwise.  </a:t>
            </a:r>
          </a:p>
          <a:p>
            <a:pPr lvl="3"/>
            <a:endParaRPr lang="en-US" sz="2200" dirty="0">
              <a:latin typeface="Franklin Gothic Demi" panose="020B0703020102020204" pitchFamily="34" charset="0"/>
            </a:endParaRPr>
          </a:p>
          <a:p>
            <a:pPr lvl="1"/>
            <a:r>
              <a:rPr lang="en-US" sz="2800" dirty="0">
                <a:latin typeface="Franklin Gothic Demi" panose="020B0703020102020204" pitchFamily="34" charset="0"/>
                <a:cs typeface="Times New Roman" panose="02020603050405020304" pitchFamily="18" charset="0"/>
              </a:rPr>
              <a:t>Statute Reference: KRS 141.010(21)</a:t>
            </a:r>
            <a:endParaRPr lang="en-US" sz="2800" dirty="0">
              <a:latin typeface="Franklin Gothic Demi" panose="020B0703020102020204" pitchFamily="34" charset="0"/>
            </a:endParaRPr>
          </a:p>
          <a:p>
            <a:pPr marL="1371600" lvl="3" indent="0">
              <a:buNone/>
            </a:pPr>
            <a:endParaRPr lang="en-US" sz="2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HB 775 (2025) IRC Conformity date</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807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40407" y="1539185"/>
            <a:ext cx="10380342" cy="4793539"/>
          </a:xfrm>
        </p:spPr>
        <p:txBody>
          <a:bodyPr>
            <a:normAutofit/>
          </a:bodyPr>
          <a:lstStyle/>
          <a:p>
            <a:pPr lvl="1" algn="just">
              <a:defRPr/>
            </a:pPr>
            <a:endParaRPr lang="en-US" sz="1900" dirty="0"/>
          </a:p>
          <a:p>
            <a:pPr>
              <a:defRPr/>
            </a:pPr>
            <a:r>
              <a:rPr lang="en-US" sz="3200" b="1" dirty="0">
                <a:latin typeface="Franklin Gothic Demi" panose="020B0703020102020204" pitchFamily="34" charset="0"/>
              </a:rPr>
              <a:t>Department of Revenue Website</a:t>
            </a:r>
          </a:p>
          <a:p>
            <a:pPr lvl="1">
              <a:defRPr/>
            </a:pPr>
            <a:r>
              <a:rPr lang="en-US" sz="2800" dirty="0">
                <a:latin typeface="Franklin Gothic Demi" panose="020B0703020102020204" pitchFamily="34" charset="0"/>
                <a:hlinkClick r:id="rId2"/>
              </a:rPr>
              <a:t>https://revenue.ky.gov</a:t>
            </a:r>
            <a:r>
              <a:rPr lang="en-US" sz="2800" dirty="0">
                <a:latin typeface="Franklin Gothic Demi" panose="020B0703020102020204" pitchFamily="34" charset="0"/>
              </a:rPr>
              <a:t> </a:t>
            </a:r>
          </a:p>
          <a:p>
            <a:pPr lvl="1">
              <a:defRPr/>
            </a:pPr>
            <a:endParaRPr lang="en-US" sz="2800" b="1" dirty="0">
              <a:latin typeface="Franklin Gothic Demi" panose="020B0703020102020204" pitchFamily="34" charset="0"/>
            </a:endParaRPr>
          </a:p>
          <a:p>
            <a:pPr>
              <a:defRPr/>
            </a:pPr>
            <a:endParaRPr lang="en-US" sz="3200" b="1" dirty="0">
              <a:latin typeface="Franklin Gothic Demi" panose="020B0703020102020204" pitchFamily="34" charset="0"/>
            </a:endParaRPr>
          </a:p>
          <a:p>
            <a:pPr>
              <a:defRPr/>
            </a:pPr>
            <a:endParaRPr lang="en-US" sz="3200" b="1" dirty="0">
              <a:latin typeface="Franklin Gothic Demi" panose="020B0703020102020204" pitchFamily="34" charset="0"/>
            </a:endParaRPr>
          </a:p>
          <a:p>
            <a:pPr lvl="1">
              <a:defRPr/>
            </a:pPr>
            <a:endParaRPr lang="en-US" sz="800" dirty="0"/>
          </a:p>
          <a:p>
            <a:pPr lvl="1">
              <a:defRPr/>
            </a:pPr>
            <a:endParaRPr lang="en-US" sz="1900" dirty="0"/>
          </a:p>
          <a:p>
            <a:pPr lvl="1">
              <a:defRPr/>
            </a:pPr>
            <a:endParaRPr lang="en-US" sz="1900" dirty="0"/>
          </a:p>
          <a:p>
            <a:pPr marL="0" indent="0" algn="just">
              <a:buNone/>
              <a:defRPr/>
            </a:pPr>
            <a:endParaRPr lang="en-US" sz="2300" dirty="0"/>
          </a:p>
        </p:txBody>
      </p:sp>
      <p:sp>
        <p:nvSpPr>
          <p:cNvPr id="9" name="Rectangle 8"/>
          <p:cNvSpPr/>
          <p:nvPr/>
        </p:nvSpPr>
        <p:spPr>
          <a:xfrm>
            <a:off x="0" y="159117"/>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40406" y="290116"/>
            <a:ext cx="9282630" cy="771554"/>
          </a:xfrm>
        </p:spPr>
        <p:txBody>
          <a:bodyPr>
            <a:normAutofit/>
          </a:bodyPr>
          <a:lstStyle/>
          <a:p>
            <a:r>
              <a:rPr lang="en-US" sz="3700" dirty="0">
                <a:solidFill>
                  <a:schemeClr val="bg1"/>
                </a:solidFill>
                <a:latin typeface="Franklin Gothic Demi" panose="020B0703020102020204" pitchFamily="34" charset="0"/>
              </a:rPr>
              <a:t>Stay in Touch</a:t>
            </a:r>
          </a:p>
        </p:txBody>
      </p:sp>
      <p:sp>
        <p:nvSpPr>
          <p:cNvPr id="11" name="Rectangle 10"/>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p:cNvGrpSpPr>
            <a:grpSpLocks noChangeAspect="1"/>
          </p:cNvGrpSpPr>
          <p:nvPr/>
        </p:nvGrpSpPr>
        <p:grpSpPr>
          <a:xfrm>
            <a:off x="9812132" y="6220610"/>
            <a:ext cx="2084948" cy="457200"/>
            <a:chOff x="4766776" y="6262420"/>
            <a:chExt cx="2414265" cy="527049"/>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5" name="Group 14"/>
            <p:cNvGrpSpPr/>
            <p:nvPr/>
          </p:nvGrpSpPr>
          <p:grpSpPr>
            <a:xfrm>
              <a:off x="6694938" y="6295182"/>
              <a:ext cx="486103" cy="480540"/>
              <a:chOff x="5869964" y="6290830"/>
              <a:chExt cx="506776" cy="500976"/>
            </a:xfrm>
          </p:grpSpPr>
          <p:sp>
            <p:nvSpPr>
              <p:cNvPr id="17" name="Oval 16"/>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6" name="Straight Connector 15"/>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C21C1319-F8B7-0480-E942-D7C74A94115A}"/>
              </a:ext>
            </a:extLst>
          </p:cNvPr>
          <p:cNvPicPr>
            <a:picLocks noChangeAspect="1"/>
          </p:cNvPicPr>
          <p:nvPr/>
        </p:nvPicPr>
        <p:blipFill>
          <a:blip r:embed="rId5"/>
          <a:stretch>
            <a:fillRect/>
          </a:stretch>
        </p:blipFill>
        <p:spPr>
          <a:xfrm>
            <a:off x="1154352" y="2843542"/>
            <a:ext cx="10119789" cy="3377068"/>
          </a:xfrm>
          <a:prstGeom prst="rect">
            <a:avLst/>
          </a:prstGeom>
        </p:spPr>
      </p:pic>
    </p:spTree>
    <p:extLst>
      <p:ext uri="{BB962C8B-B14F-4D97-AF65-F5344CB8AC3E}">
        <p14:creationId xmlns:p14="http://schemas.microsoft.com/office/powerpoint/2010/main" val="1072923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96719"/>
            <a:ext cx="11860529" cy="5002809"/>
          </a:xfrm>
        </p:spPr>
        <p:txBody>
          <a:bodyPr>
            <a:normAutofit/>
          </a:bodyPr>
          <a:lstStyle/>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3700" b="1" dirty="0">
                <a:latin typeface="Franklin Gothic Demi" panose="020B0703020102020204" pitchFamily="34" charset="0"/>
              </a:rPr>
              <a:t>	Reach out to DOR via Web Response</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F7DEBEC9-2887-6C12-81B3-F8BD34E9D47F}"/>
              </a:ext>
            </a:extLst>
          </p:cNvPr>
          <p:cNvPicPr>
            <a:picLocks noChangeAspect="1"/>
          </p:cNvPicPr>
          <p:nvPr/>
        </p:nvPicPr>
        <p:blipFill>
          <a:blip r:embed="rId5"/>
          <a:stretch>
            <a:fillRect/>
          </a:stretch>
        </p:blipFill>
        <p:spPr>
          <a:xfrm>
            <a:off x="580715" y="1596545"/>
            <a:ext cx="9108570" cy="4624065"/>
          </a:xfrm>
          <a:prstGeom prst="rect">
            <a:avLst/>
          </a:prstGeom>
        </p:spPr>
      </p:pic>
    </p:spTree>
    <p:extLst>
      <p:ext uri="{BB962C8B-B14F-4D97-AF65-F5344CB8AC3E}">
        <p14:creationId xmlns:p14="http://schemas.microsoft.com/office/powerpoint/2010/main" val="106065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4" y="245224"/>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79054" y="299209"/>
            <a:ext cx="10896599" cy="759585"/>
          </a:xfrm>
        </p:spPr>
        <p:txBody>
          <a:bodyPr>
            <a:normAutofit/>
          </a:bodyPr>
          <a:lstStyle/>
          <a:p>
            <a:pPr algn="l"/>
            <a:r>
              <a:rPr lang="en-US" sz="3700" dirty="0">
                <a:solidFill>
                  <a:schemeClr val="bg1"/>
                </a:solidFill>
                <a:latin typeface="Franklin Gothic Demi" panose="020B0703020102020204" pitchFamily="34" charset="0"/>
              </a:rPr>
              <a:t>Taxpayer Service Center Map</a:t>
            </a:r>
          </a:p>
        </p:txBody>
      </p:sp>
      <p:cxnSp>
        <p:nvCxnSpPr>
          <p:cNvPr id="24" name="Straight Connector 23"/>
          <p:cNvCxnSpPr/>
          <p:nvPr/>
        </p:nvCxnSpPr>
        <p:spPr>
          <a:xfrm>
            <a:off x="982133" y="1253066"/>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pic>
        <p:nvPicPr>
          <p:cNvPr id="10" name="Content Placeholder 3" descr="TSC Regional State Map for Present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96598" y="1590118"/>
            <a:ext cx="9261512" cy="4875853"/>
          </a:xfrm>
          <a:prstGeom prst="rect">
            <a:avLst/>
          </a:prstGeom>
          <a:ln>
            <a:noFill/>
            <a:miter lim="800000"/>
            <a:headEnd/>
            <a:tailEnd/>
          </a:ln>
        </p:spPr>
      </p:pic>
      <p:sp>
        <p:nvSpPr>
          <p:cNvPr id="12" name="Rectangle 11"/>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1" name="Group 10"/>
            <p:cNvGrpSpPr/>
            <p:nvPr/>
          </p:nvGrpSpPr>
          <p:grpSpPr>
            <a:xfrm>
              <a:off x="6694938" y="6295182"/>
              <a:ext cx="486103" cy="480540"/>
              <a:chOff x="5869964" y="6290830"/>
              <a:chExt cx="506776" cy="500976"/>
            </a:xfrm>
          </p:grpSpPr>
          <p:sp>
            <p:nvSpPr>
              <p:cNvPr id="15" name="Oval 1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4" name="Straight Connector 1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922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982133" y="1693334"/>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sp>
        <p:nvSpPr>
          <p:cNvPr id="12" name="Content Placeholder 9"/>
          <p:cNvSpPr txBox="1">
            <a:spLocks/>
          </p:cNvSpPr>
          <p:nvPr/>
        </p:nvSpPr>
        <p:spPr>
          <a:xfrm>
            <a:off x="866271" y="1868204"/>
            <a:ext cx="9282629" cy="4793539"/>
          </a:xfrm>
          <a:prstGeom prst="rect">
            <a:avLst/>
          </a:prstGeom>
        </p:spPr>
        <p:txBody>
          <a:bodyPr vert="horz" lIns="91440" tIns="45720" rIns="91440" bIns="45720" numCol="2"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defRPr/>
            </a:pPr>
            <a:r>
              <a:rPr lang="en-US" b="1" dirty="0"/>
              <a:t>Ashland Taxpayer Service Center</a:t>
            </a:r>
          </a:p>
          <a:p>
            <a:pPr>
              <a:lnSpc>
                <a:spcPct val="120000"/>
              </a:lnSpc>
              <a:spcBef>
                <a:spcPts val="0"/>
              </a:spcBef>
              <a:defRPr/>
            </a:pPr>
            <a:r>
              <a:rPr lang="en-US" dirty="0"/>
              <a:t>1539 Greenup Avenue, Suite 501 41101-7695</a:t>
            </a:r>
          </a:p>
          <a:p>
            <a:pPr>
              <a:lnSpc>
                <a:spcPct val="120000"/>
              </a:lnSpc>
              <a:spcBef>
                <a:spcPts val="0"/>
              </a:spcBef>
              <a:defRPr/>
            </a:pPr>
            <a:r>
              <a:rPr lang="en-US" dirty="0"/>
              <a:t>(606) 920-2037 </a:t>
            </a:r>
          </a:p>
          <a:p>
            <a:pPr>
              <a:lnSpc>
                <a:spcPct val="120000"/>
              </a:lnSpc>
              <a:spcBef>
                <a:spcPts val="0"/>
              </a:spcBef>
              <a:defRPr/>
            </a:pPr>
            <a:endParaRPr lang="en-US" b="1" dirty="0"/>
          </a:p>
          <a:p>
            <a:pPr>
              <a:lnSpc>
                <a:spcPct val="120000"/>
              </a:lnSpc>
              <a:spcBef>
                <a:spcPts val="0"/>
              </a:spcBef>
              <a:defRPr/>
            </a:pPr>
            <a:r>
              <a:rPr lang="en-US" b="1" dirty="0"/>
              <a:t>Bowling Green Taxpayer Service Center </a:t>
            </a:r>
          </a:p>
          <a:p>
            <a:pPr>
              <a:lnSpc>
                <a:spcPct val="120000"/>
              </a:lnSpc>
              <a:spcBef>
                <a:spcPts val="0"/>
              </a:spcBef>
              <a:defRPr/>
            </a:pPr>
            <a:r>
              <a:rPr lang="en-US" dirty="0"/>
              <a:t>201 West Professional Park Court, 42104-3278 </a:t>
            </a:r>
          </a:p>
          <a:p>
            <a:pPr>
              <a:lnSpc>
                <a:spcPct val="120000"/>
              </a:lnSpc>
              <a:spcBef>
                <a:spcPts val="0"/>
              </a:spcBef>
              <a:defRPr/>
            </a:pPr>
            <a:r>
              <a:rPr lang="en-US" dirty="0"/>
              <a:t>(270) 746-7470</a:t>
            </a:r>
          </a:p>
          <a:p>
            <a:pPr>
              <a:lnSpc>
                <a:spcPct val="120000"/>
              </a:lnSpc>
              <a:spcBef>
                <a:spcPts val="0"/>
              </a:spcBef>
              <a:defRPr/>
            </a:pPr>
            <a:endParaRPr lang="en-US" b="1" dirty="0"/>
          </a:p>
          <a:p>
            <a:pPr>
              <a:lnSpc>
                <a:spcPct val="120000"/>
              </a:lnSpc>
              <a:spcBef>
                <a:spcPts val="0"/>
              </a:spcBef>
              <a:defRPr/>
            </a:pPr>
            <a:r>
              <a:rPr lang="en-US" b="1" dirty="0"/>
              <a:t>Corbin Taxpayer Service Center </a:t>
            </a:r>
          </a:p>
          <a:p>
            <a:pPr>
              <a:lnSpc>
                <a:spcPct val="120000"/>
              </a:lnSpc>
              <a:spcBef>
                <a:spcPts val="0"/>
              </a:spcBef>
              <a:defRPr/>
            </a:pPr>
            <a:r>
              <a:rPr lang="en-US" dirty="0"/>
              <a:t>15100 North US25E, Suite 2, 40701-6188 </a:t>
            </a:r>
          </a:p>
          <a:p>
            <a:pPr>
              <a:lnSpc>
                <a:spcPct val="120000"/>
              </a:lnSpc>
              <a:spcBef>
                <a:spcPts val="0"/>
              </a:spcBef>
              <a:defRPr/>
            </a:pPr>
            <a:r>
              <a:rPr lang="en-US" dirty="0"/>
              <a:t>(606) 528-3322 </a:t>
            </a:r>
          </a:p>
          <a:p>
            <a:pPr>
              <a:lnSpc>
                <a:spcPct val="120000"/>
              </a:lnSpc>
              <a:spcBef>
                <a:spcPts val="0"/>
              </a:spcBef>
              <a:defRPr/>
            </a:pPr>
            <a:endParaRPr lang="en-US" b="1" dirty="0"/>
          </a:p>
          <a:p>
            <a:pPr>
              <a:lnSpc>
                <a:spcPct val="120000"/>
              </a:lnSpc>
              <a:spcBef>
                <a:spcPts val="0"/>
              </a:spcBef>
              <a:defRPr/>
            </a:pPr>
            <a:r>
              <a:rPr lang="en-US" b="1" dirty="0"/>
              <a:t>Frankfort Taxpayer Service Center</a:t>
            </a:r>
          </a:p>
          <a:p>
            <a:pPr>
              <a:lnSpc>
                <a:spcPct val="120000"/>
              </a:lnSpc>
              <a:spcBef>
                <a:spcPts val="0"/>
              </a:spcBef>
              <a:defRPr/>
            </a:pPr>
            <a:r>
              <a:rPr lang="en-US" dirty="0"/>
              <a:t>501 High Street, 40601-2103</a:t>
            </a:r>
          </a:p>
          <a:p>
            <a:pPr>
              <a:lnSpc>
                <a:spcPct val="120000"/>
              </a:lnSpc>
              <a:spcBef>
                <a:spcPts val="0"/>
              </a:spcBef>
              <a:defRPr/>
            </a:pPr>
            <a:r>
              <a:rPr lang="en-US" dirty="0"/>
              <a:t>(502) 564-4581 </a:t>
            </a:r>
            <a:r>
              <a:rPr lang="en-US" i="1" dirty="0"/>
              <a:t>(Taxpayer Assistance)</a:t>
            </a:r>
          </a:p>
          <a:p>
            <a:pPr>
              <a:lnSpc>
                <a:spcPct val="120000"/>
              </a:lnSpc>
              <a:spcBef>
                <a:spcPts val="0"/>
              </a:spcBef>
              <a:defRPr/>
            </a:pPr>
            <a:r>
              <a:rPr lang="en-US" dirty="0"/>
              <a:t>(502) 564-5930 </a:t>
            </a:r>
            <a:r>
              <a:rPr lang="en-US" i="1" dirty="0"/>
              <a:t>(Taxpayer Service Center)</a:t>
            </a:r>
          </a:p>
          <a:p>
            <a:pPr>
              <a:lnSpc>
                <a:spcPct val="120000"/>
              </a:lnSpc>
              <a:spcBef>
                <a:spcPts val="0"/>
              </a:spcBef>
              <a:defRPr/>
            </a:pPr>
            <a:endParaRPr lang="en-US" b="1" i="1" dirty="0"/>
          </a:p>
          <a:p>
            <a:pPr>
              <a:lnSpc>
                <a:spcPct val="120000"/>
              </a:lnSpc>
              <a:spcBef>
                <a:spcPts val="0"/>
              </a:spcBef>
              <a:defRPr/>
            </a:pPr>
            <a:r>
              <a:rPr lang="en-US" b="1" dirty="0"/>
              <a:t>Hopkinsville Taxpayer Service Center </a:t>
            </a:r>
          </a:p>
          <a:p>
            <a:pPr>
              <a:lnSpc>
                <a:spcPct val="120000"/>
              </a:lnSpc>
              <a:spcBef>
                <a:spcPts val="0"/>
              </a:spcBef>
              <a:defRPr/>
            </a:pPr>
            <a:r>
              <a:rPr lang="en-US" dirty="0"/>
              <a:t>181 Hammond Drive, 42240-7926 </a:t>
            </a:r>
          </a:p>
          <a:p>
            <a:pPr>
              <a:lnSpc>
                <a:spcPct val="120000"/>
              </a:lnSpc>
              <a:spcBef>
                <a:spcPts val="0"/>
              </a:spcBef>
              <a:defRPr/>
            </a:pPr>
            <a:r>
              <a:rPr lang="en-US" dirty="0"/>
              <a:t>(270) 889-6521 </a:t>
            </a:r>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r>
              <a:rPr lang="en-US" b="1" dirty="0"/>
              <a:t>Louisville Taxpayer Service Center </a:t>
            </a:r>
          </a:p>
          <a:p>
            <a:pPr>
              <a:lnSpc>
                <a:spcPct val="120000"/>
              </a:lnSpc>
              <a:spcBef>
                <a:spcPts val="0"/>
              </a:spcBef>
              <a:defRPr/>
            </a:pPr>
            <a:r>
              <a:rPr lang="en-US" dirty="0"/>
              <a:t>600 West Cedar Street, 2nd Floor West, 40202-2310 </a:t>
            </a:r>
          </a:p>
          <a:p>
            <a:pPr>
              <a:lnSpc>
                <a:spcPct val="120000"/>
              </a:lnSpc>
              <a:spcBef>
                <a:spcPts val="0"/>
              </a:spcBef>
              <a:defRPr/>
            </a:pPr>
            <a:r>
              <a:rPr lang="en-US" dirty="0"/>
              <a:t>(502) 595-4512 </a:t>
            </a:r>
          </a:p>
          <a:p>
            <a:pPr>
              <a:lnSpc>
                <a:spcPct val="120000"/>
              </a:lnSpc>
              <a:spcBef>
                <a:spcPts val="0"/>
              </a:spcBef>
              <a:defRPr/>
            </a:pPr>
            <a:endParaRPr lang="en-US" b="1" dirty="0"/>
          </a:p>
          <a:p>
            <a:pPr>
              <a:lnSpc>
                <a:spcPct val="120000"/>
              </a:lnSpc>
              <a:spcBef>
                <a:spcPts val="0"/>
              </a:spcBef>
              <a:defRPr/>
            </a:pPr>
            <a:r>
              <a:rPr lang="en-US" b="1" dirty="0"/>
              <a:t>Northern Kentucky Taxpayer Service Center</a:t>
            </a:r>
          </a:p>
          <a:p>
            <a:pPr>
              <a:lnSpc>
                <a:spcPct val="120000"/>
              </a:lnSpc>
              <a:spcBef>
                <a:spcPts val="0"/>
              </a:spcBef>
              <a:defRPr/>
            </a:pPr>
            <a:r>
              <a:rPr lang="en-US" dirty="0"/>
              <a:t>Turfway Ridge Office Park</a:t>
            </a:r>
          </a:p>
          <a:p>
            <a:pPr>
              <a:lnSpc>
                <a:spcPct val="120000"/>
              </a:lnSpc>
              <a:spcBef>
                <a:spcPts val="0"/>
              </a:spcBef>
              <a:defRPr/>
            </a:pPr>
            <a:r>
              <a:rPr lang="en-US" dirty="0"/>
              <a:t>7310 Turfway Road, Suite 190, Florence, 41042-4871</a:t>
            </a:r>
          </a:p>
          <a:p>
            <a:pPr>
              <a:lnSpc>
                <a:spcPct val="120000"/>
              </a:lnSpc>
              <a:spcBef>
                <a:spcPts val="0"/>
              </a:spcBef>
              <a:defRPr/>
            </a:pPr>
            <a:r>
              <a:rPr lang="en-US" dirty="0"/>
              <a:t>(859) 371-9049</a:t>
            </a:r>
          </a:p>
          <a:p>
            <a:pPr>
              <a:lnSpc>
                <a:spcPct val="120000"/>
              </a:lnSpc>
              <a:spcBef>
                <a:spcPts val="0"/>
              </a:spcBef>
              <a:defRPr/>
            </a:pPr>
            <a:endParaRPr lang="en-US" b="1" dirty="0"/>
          </a:p>
          <a:p>
            <a:pPr>
              <a:lnSpc>
                <a:spcPct val="120000"/>
              </a:lnSpc>
              <a:spcBef>
                <a:spcPts val="0"/>
              </a:spcBef>
              <a:defRPr/>
            </a:pPr>
            <a:r>
              <a:rPr lang="en-US" b="1" dirty="0"/>
              <a:t>Owensboro Taxpayer Service Center </a:t>
            </a:r>
          </a:p>
          <a:p>
            <a:pPr>
              <a:lnSpc>
                <a:spcPct val="120000"/>
              </a:lnSpc>
              <a:spcBef>
                <a:spcPts val="0"/>
              </a:spcBef>
              <a:defRPr/>
            </a:pPr>
            <a:r>
              <a:rPr lang="en-US" dirty="0"/>
              <a:t>401 Frederica Street, Building C, Suite 201, 42301-6295 </a:t>
            </a:r>
          </a:p>
          <a:p>
            <a:pPr>
              <a:lnSpc>
                <a:spcPct val="120000"/>
              </a:lnSpc>
              <a:spcBef>
                <a:spcPts val="0"/>
              </a:spcBef>
              <a:defRPr/>
            </a:pPr>
            <a:r>
              <a:rPr lang="en-US" dirty="0"/>
              <a:t>(270) 687-7301 </a:t>
            </a:r>
          </a:p>
          <a:p>
            <a:pPr>
              <a:lnSpc>
                <a:spcPct val="120000"/>
              </a:lnSpc>
              <a:spcBef>
                <a:spcPts val="0"/>
              </a:spcBef>
              <a:defRPr/>
            </a:pPr>
            <a:endParaRPr lang="en-US" b="1" dirty="0"/>
          </a:p>
          <a:p>
            <a:pPr>
              <a:lnSpc>
                <a:spcPct val="120000"/>
              </a:lnSpc>
              <a:spcBef>
                <a:spcPts val="0"/>
              </a:spcBef>
              <a:defRPr/>
            </a:pPr>
            <a:r>
              <a:rPr lang="en-US" b="1" dirty="0"/>
              <a:t>Paducah Taxpayer Service Center </a:t>
            </a:r>
          </a:p>
          <a:p>
            <a:pPr>
              <a:lnSpc>
                <a:spcPct val="120000"/>
              </a:lnSpc>
              <a:spcBef>
                <a:spcPts val="0"/>
              </a:spcBef>
              <a:defRPr/>
            </a:pPr>
            <a:r>
              <a:rPr lang="en-US" dirty="0"/>
              <a:t>Clark Business Complex, Suite G </a:t>
            </a:r>
          </a:p>
          <a:p>
            <a:pPr>
              <a:lnSpc>
                <a:spcPct val="120000"/>
              </a:lnSpc>
              <a:spcBef>
                <a:spcPts val="0"/>
              </a:spcBef>
              <a:defRPr/>
            </a:pPr>
            <a:r>
              <a:rPr lang="en-US" dirty="0"/>
              <a:t>2928 Park Avenue, 42001-4024</a:t>
            </a:r>
          </a:p>
          <a:p>
            <a:pPr>
              <a:lnSpc>
                <a:spcPct val="120000"/>
              </a:lnSpc>
              <a:spcBef>
                <a:spcPts val="0"/>
              </a:spcBef>
              <a:defRPr/>
            </a:pPr>
            <a:r>
              <a:rPr lang="en-US" dirty="0"/>
              <a:t>(270) 575-7148 </a:t>
            </a:r>
          </a:p>
          <a:p>
            <a:pPr>
              <a:lnSpc>
                <a:spcPct val="120000"/>
              </a:lnSpc>
              <a:spcBef>
                <a:spcPts val="0"/>
              </a:spcBef>
              <a:defRPr/>
            </a:pPr>
            <a:endParaRPr lang="en-US" b="1" dirty="0"/>
          </a:p>
          <a:p>
            <a:pPr>
              <a:lnSpc>
                <a:spcPct val="120000"/>
              </a:lnSpc>
              <a:spcBef>
                <a:spcPts val="0"/>
              </a:spcBef>
              <a:defRPr/>
            </a:pPr>
            <a:r>
              <a:rPr lang="fr-FR" b="1" dirty="0"/>
              <a:t>Pikeville Taxpayer Service Center </a:t>
            </a:r>
          </a:p>
          <a:p>
            <a:pPr>
              <a:lnSpc>
                <a:spcPct val="120000"/>
              </a:lnSpc>
              <a:spcBef>
                <a:spcPts val="0"/>
              </a:spcBef>
              <a:defRPr/>
            </a:pPr>
            <a:r>
              <a:rPr lang="fr-FR" dirty="0"/>
              <a:t>Uniplex Center, 126 Trivette Drive, Suite 203, 41501-1275</a:t>
            </a:r>
          </a:p>
          <a:p>
            <a:pPr>
              <a:lnSpc>
                <a:spcPct val="120000"/>
              </a:lnSpc>
              <a:spcBef>
                <a:spcPts val="0"/>
              </a:spcBef>
              <a:defRPr/>
            </a:pPr>
            <a:r>
              <a:rPr lang="fr-FR" dirty="0"/>
              <a:t>(606) 433-7675 </a:t>
            </a:r>
          </a:p>
          <a:p>
            <a:endParaRPr lang="en-US" dirty="0">
              <a:latin typeface="Franklin Gothic Medium" panose="020B0603020102020204" pitchFamily="34" charset="0"/>
            </a:endParaRPr>
          </a:p>
        </p:txBody>
      </p:sp>
      <p:sp>
        <p:nvSpPr>
          <p:cNvPr id="14" name="Rectangle 13"/>
          <p:cNvSpPr/>
          <p:nvPr/>
        </p:nvSpPr>
        <p:spPr>
          <a:xfrm>
            <a:off x="0" y="218025"/>
            <a:ext cx="12192000" cy="1092982"/>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dirty="0">
                <a:solidFill>
                  <a:schemeClr val="bg1"/>
                </a:solidFill>
                <a:latin typeface="Franklin Gothic Demi" panose="020B0703020102020204" pitchFamily="34" charset="0"/>
              </a:rPr>
              <a:t>	</a:t>
            </a:r>
            <a:r>
              <a:rPr lang="en-US" sz="3700" dirty="0">
                <a:solidFill>
                  <a:schemeClr val="bg1"/>
                </a:solidFill>
                <a:latin typeface="Franklin Gothic Demi" panose="020B0703020102020204" pitchFamily="34" charset="0"/>
              </a:rPr>
              <a:t>Taxpayer Service Centers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1" name="Oval 10"/>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0" name="Straight Connector 9"/>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9557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982133" y="1693334"/>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nvGraphicFramePr>
        <p:xfrm>
          <a:off x="213311" y="1958731"/>
          <a:ext cx="5795603" cy="4079240"/>
        </p:xfrm>
        <a:graphic>
          <a:graphicData uri="http://schemas.openxmlformats.org/drawingml/2006/table">
            <a:tbl>
              <a:tblPr firstRow="1" bandRow="1">
                <a:tableStyleId>{69CF1AB2-1976-4502-BF36-3FF5EA218861}</a:tableStyleId>
              </a:tblPr>
              <a:tblGrid>
                <a:gridCol w="3823112">
                  <a:extLst>
                    <a:ext uri="{9D8B030D-6E8A-4147-A177-3AD203B41FA5}">
                      <a16:colId xmlns:a16="http://schemas.microsoft.com/office/drawing/2014/main" val="1996518557"/>
                    </a:ext>
                  </a:extLst>
                </a:gridCol>
                <a:gridCol w="1972491">
                  <a:extLst>
                    <a:ext uri="{9D8B030D-6E8A-4147-A177-3AD203B41FA5}">
                      <a16:colId xmlns:a16="http://schemas.microsoft.com/office/drawing/2014/main" val="1020209663"/>
                    </a:ext>
                  </a:extLst>
                </a:gridCol>
              </a:tblGrid>
              <a:tr h="370840">
                <a:tc>
                  <a:txBody>
                    <a:bodyPr/>
                    <a:lstStyle/>
                    <a:p>
                      <a:r>
                        <a:rPr lang="en-US" b="0" dirty="0">
                          <a:solidFill>
                            <a:srgbClr val="04256C"/>
                          </a:solidFill>
                          <a:latin typeface="Franklin Gothic Medium" panose="020B0603020102020204" pitchFamily="34" charset="0"/>
                        </a:rPr>
                        <a:t>Collections</a:t>
                      </a:r>
                    </a:p>
                  </a:txBody>
                  <a:tcPr/>
                </a:tc>
                <a:tc>
                  <a:txBody>
                    <a:bodyPr/>
                    <a:lstStyle/>
                    <a:p>
                      <a:pPr algn="ctr"/>
                      <a:r>
                        <a:rPr lang="en-US" b="0" dirty="0">
                          <a:solidFill>
                            <a:srgbClr val="04256C"/>
                          </a:solidFill>
                          <a:latin typeface="Franklin Gothic Medium" panose="020B0603020102020204" pitchFamily="34" charset="0"/>
                        </a:rPr>
                        <a:t>(502) 564-4921</a:t>
                      </a:r>
                    </a:p>
                  </a:txBody>
                  <a:tcPr/>
                </a:tc>
                <a:extLst>
                  <a:ext uri="{0D108BD9-81ED-4DB2-BD59-A6C34878D82A}">
                    <a16:rowId xmlns:a16="http://schemas.microsoft.com/office/drawing/2014/main" val="1163346922"/>
                  </a:ext>
                </a:extLst>
              </a:tr>
              <a:tr h="370840">
                <a:tc>
                  <a:txBody>
                    <a:bodyPr/>
                    <a:lstStyle/>
                    <a:p>
                      <a:r>
                        <a:rPr lang="en-US" dirty="0">
                          <a:solidFill>
                            <a:srgbClr val="04256C"/>
                          </a:solidFill>
                          <a:latin typeface="Franklin Gothic Medium" panose="020B0603020102020204" pitchFamily="34" charset="0"/>
                        </a:rPr>
                        <a:t>Corporation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564-8139</a:t>
                      </a:r>
                      <a:endParaRPr lang="en-US" dirty="0"/>
                    </a:p>
                  </a:txBody>
                  <a:tcPr/>
                </a:tc>
                <a:extLst>
                  <a:ext uri="{0D108BD9-81ED-4DB2-BD59-A6C34878D82A}">
                    <a16:rowId xmlns:a16="http://schemas.microsoft.com/office/drawing/2014/main" val="3053983007"/>
                  </a:ext>
                </a:extLst>
              </a:tr>
              <a:tr h="370840">
                <a:tc>
                  <a:txBody>
                    <a:bodyPr/>
                    <a:lstStyle/>
                    <a:p>
                      <a:r>
                        <a:rPr lang="en-US" dirty="0">
                          <a:solidFill>
                            <a:srgbClr val="04256C"/>
                          </a:solidFill>
                          <a:latin typeface="Franklin Gothic Medium" panose="020B0603020102020204" pitchFamily="34" charset="0"/>
                        </a:rPr>
                        <a:t>DOR One Stop Help</a:t>
                      </a:r>
                      <a:r>
                        <a:rPr lang="en-US" baseline="0" dirty="0">
                          <a:solidFill>
                            <a:srgbClr val="04256C"/>
                          </a:solidFill>
                          <a:latin typeface="Franklin Gothic Medium" panose="020B0603020102020204" pitchFamily="34" charset="0"/>
                        </a:rPr>
                        <a:t> Line</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564-5053</a:t>
                      </a:r>
                      <a:endParaRPr lang="en-US" dirty="0"/>
                    </a:p>
                  </a:txBody>
                  <a:tcPr/>
                </a:tc>
                <a:extLst>
                  <a:ext uri="{0D108BD9-81ED-4DB2-BD59-A6C34878D82A}">
                    <a16:rowId xmlns:a16="http://schemas.microsoft.com/office/drawing/2014/main" val="1759510597"/>
                  </a:ext>
                </a:extLst>
              </a:tr>
              <a:tr h="370840">
                <a:tc>
                  <a:txBody>
                    <a:bodyPr/>
                    <a:lstStyle/>
                    <a:p>
                      <a:r>
                        <a:rPr lang="en-US" dirty="0">
                          <a:solidFill>
                            <a:srgbClr val="04256C"/>
                          </a:solidFill>
                          <a:latin typeface="Franklin Gothic Medium" panose="020B0603020102020204" pitchFamily="34" charset="0"/>
                        </a:rPr>
                        <a:t>E-Filing</a:t>
                      </a:r>
                      <a:r>
                        <a:rPr lang="en-US" baseline="0" dirty="0">
                          <a:solidFill>
                            <a:srgbClr val="04256C"/>
                          </a:solidFill>
                          <a:latin typeface="Franklin Gothic Medium" panose="020B0603020102020204" pitchFamily="34" charset="0"/>
                        </a:rPr>
                        <a:t> Assistance (Business Forms)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564-7926</a:t>
                      </a:r>
                      <a:endParaRPr lang="en-US" dirty="0"/>
                    </a:p>
                  </a:txBody>
                  <a:tcPr/>
                </a:tc>
                <a:extLst>
                  <a:ext uri="{0D108BD9-81ED-4DB2-BD59-A6C34878D82A}">
                    <a16:rowId xmlns:a16="http://schemas.microsoft.com/office/drawing/2014/main" val="874286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E-Filing</a:t>
                      </a:r>
                      <a:r>
                        <a:rPr lang="en-US" baseline="0" dirty="0">
                          <a:solidFill>
                            <a:srgbClr val="04256C"/>
                          </a:solidFill>
                          <a:latin typeface="Franklin Gothic Medium" panose="020B0603020102020204" pitchFamily="34" charset="0"/>
                        </a:rPr>
                        <a:t> Assistance (Individual Forms)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564-7862</a:t>
                      </a:r>
                      <a:endParaRPr lang="en-US" dirty="0"/>
                    </a:p>
                  </a:txBody>
                  <a:tcPr/>
                </a:tc>
                <a:extLst>
                  <a:ext uri="{0D108BD9-81ED-4DB2-BD59-A6C34878D82A}">
                    <a16:rowId xmlns:a16="http://schemas.microsoft.com/office/drawing/2014/main" val="3268311047"/>
                  </a:ext>
                </a:extLst>
              </a:tr>
              <a:tr h="370840">
                <a:tc>
                  <a:txBody>
                    <a:bodyPr/>
                    <a:lstStyle/>
                    <a:p>
                      <a:r>
                        <a:rPr lang="en-US" dirty="0">
                          <a:solidFill>
                            <a:srgbClr val="04256C"/>
                          </a:solidFill>
                          <a:latin typeface="Franklin Gothic Medium" panose="020B0603020102020204" pitchFamily="34" charset="0"/>
                        </a:rPr>
                        <a:t>Field Operations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564-2113</a:t>
                      </a:r>
                      <a:endParaRPr lang="en-US" dirty="0"/>
                    </a:p>
                  </a:txBody>
                  <a:tcPr/>
                </a:tc>
                <a:extLst>
                  <a:ext uri="{0D108BD9-81ED-4DB2-BD59-A6C34878D82A}">
                    <a16:rowId xmlns:a16="http://schemas.microsoft.com/office/drawing/2014/main" val="2135387262"/>
                  </a:ext>
                </a:extLst>
              </a:tr>
              <a:tr h="370840">
                <a:tc>
                  <a:txBody>
                    <a:bodyPr/>
                    <a:lstStyle/>
                    <a:p>
                      <a:r>
                        <a:rPr lang="en-US" dirty="0">
                          <a:solidFill>
                            <a:srgbClr val="04256C"/>
                          </a:solidFill>
                          <a:latin typeface="Franklin Gothic Medium" panose="020B0603020102020204" pitchFamily="34" charset="0"/>
                        </a:rPr>
                        <a:t>Forms</a:t>
                      </a:r>
                      <a:r>
                        <a:rPr lang="en-US" baseline="0" dirty="0">
                          <a:solidFill>
                            <a:srgbClr val="04256C"/>
                          </a:solidFill>
                          <a:latin typeface="Franklin Gothic Medium" panose="020B0603020102020204" pitchFamily="34" charset="0"/>
                        </a:rPr>
                        <a:t> and Envelopes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564-3658</a:t>
                      </a:r>
                      <a:endParaRPr lang="en-US" dirty="0"/>
                    </a:p>
                  </a:txBody>
                  <a:tcPr/>
                </a:tc>
                <a:extLst>
                  <a:ext uri="{0D108BD9-81ED-4DB2-BD59-A6C34878D82A}">
                    <a16:rowId xmlns:a16="http://schemas.microsoft.com/office/drawing/2014/main" val="657721951"/>
                  </a:ext>
                </a:extLst>
              </a:tr>
              <a:tr h="370840">
                <a:tc>
                  <a:txBody>
                    <a:bodyPr/>
                    <a:lstStyle/>
                    <a:p>
                      <a:r>
                        <a:rPr lang="en-US" dirty="0">
                          <a:solidFill>
                            <a:srgbClr val="04256C"/>
                          </a:solidFill>
                          <a:latin typeface="Franklin Gothic Medium" panose="020B0603020102020204" pitchFamily="34" charset="0"/>
                        </a:rPr>
                        <a:t>Individual Income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564-4581</a:t>
                      </a:r>
                      <a:endParaRPr lang="en-US" dirty="0"/>
                    </a:p>
                  </a:txBody>
                  <a:tcPr/>
                </a:tc>
                <a:extLst>
                  <a:ext uri="{0D108BD9-81ED-4DB2-BD59-A6C34878D82A}">
                    <a16:rowId xmlns:a16="http://schemas.microsoft.com/office/drawing/2014/main" val="466399528"/>
                  </a:ext>
                </a:extLst>
              </a:tr>
              <a:tr h="370840">
                <a:tc>
                  <a:txBody>
                    <a:bodyPr/>
                    <a:lstStyle/>
                    <a:p>
                      <a:r>
                        <a:rPr lang="en-US" dirty="0">
                          <a:solidFill>
                            <a:srgbClr val="04256C"/>
                          </a:solidFill>
                          <a:latin typeface="Franklin Gothic Medium" panose="020B0603020102020204" pitchFamily="34" charset="0"/>
                        </a:rPr>
                        <a:t>Inheritance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564-4810</a:t>
                      </a:r>
                      <a:endParaRPr lang="en-US" dirty="0"/>
                    </a:p>
                  </a:txBody>
                  <a:tcPr/>
                </a:tc>
                <a:extLst>
                  <a:ext uri="{0D108BD9-81ED-4DB2-BD59-A6C34878D82A}">
                    <a16:rowId xmlns:a16="http://schemas.microsoft.com/office/drawing/2014/main" val="2245504219"/>
                  </a:ext>
                </a:extLst>
              </a:tr>
              <a:tr h="370840">
                <a:tc>
                  <a:txBody>
                    <a:bodyPr/>
                    <a:lstStyle/>
                    <a:p>
                      <a:r>
                        <a:rPr lang="en-US" dirty="0">
                          <a:solidFill>
                            <a:srgbClr val="04256C"/>
                          </a:solidFill>
                          <a:latin typeface="Franklin Gothic Medium" panose="020B0603020102020204" pitchFamily="34" charset="0"/>
                        </a:rPr>
                        <a:t>Local</a:t>
                      </a:r>
                      <a:r>
                        <a:rPr lang="en-US" baseline="0" dirty="0">
                          <a:solidFill>
                            <a:srgbClr val="04256C"/>
                          </a:solidFill>
                          <a:latin typeface="Franklin Gothic Medium" panose="020B0603020102020204" pitchFamily="34" charset="0"/>
                        </a:rPr>
                        <a:t> Government &amp; County Fees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564-8785</a:t>
                      </a:r>
                      <a:endParaRPr lang="en-US" dirty="0"/>
                    </a:p>
                  </a:txBody>
                  <a:tcPr/>
                </a:tc>
                <a:extLst>
                  <a:ext uri="{0D108BD9-81ED-4DB2-BD59-A6C34878D82A}">
                    <a16:rowId xmlns:a16="http://schemas.microsoft.com/office/drawing/2014/main" val="311974926"/>
                  </a:ext>
                </a:extLst>
              </a:tr>
              <a:tr h="370840">
                <a:tc>
                  <a:txBody>
                    <a:bodyPr/>
                    <a:lstStyle/>
                    <a:p>
                      <a:r>
                        <a:rPr lang="en-US" dirty="0">
                          <a:solidFill>
                            <a:srgbClr val="04256C"/>
                          </a:solidFill>
                          <a:latin typeface="Franklin Gothic Medium" panose="020B0603020102020204" pitchFamily="34" charset="0"/>
                        </a:rPr>
                        <a:t>Miscellaneous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564-2935</a:t>
                      </a:r>
                      <a:endParaRPr lang="en-US" dirty="0"/>
                    </a:p>
                  </a:txBody>
                  <a:tcPr/>
                </a:tc>
                <a:extLst>
                  <a:ext uri="{0D108BD9-81ED-4DB2-BD59-A6C34878D82A}">
                    <a16:rowId xmlns:a16="http://schemas.microsoft.com/office/drawing/2014/main" val="71752153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188029820"/>
              </p:ext>
            </p:extLst>
          </p:nvPr>
        </p:nvGraphicFramePr>
        <p:xfrm>
          <a:off x="6115755" y="1958731"/>
          <a:ext cx="5795603" cy="4079240"/>
        </p:xfrm>
        <a:graphic>
          <a:graphicData uri="http://schemas.openxmlformats.org/drawingml/2006/table">
            <a:tbl>
              <a:tblPr firstRow="1" bandRow="1">
                <a:tableStyleId>{69CF1AB2-1976-4502-BF36-3FF5EA218861}</a:tableStyleId>
              </a:tblPr>
              <a:tblGrid>
                <a:gridCol w="3823112">
                  <a:extLst>
                    <a:ext uri="{9D8B030D-6E8A-4147-A177-3AD203B41FA5}">
                      <a16:colId xmlns:a16="http://schemas.microsoft.com/office/drawing/2014/main" val="1996518557"/>
                    </a:ext>
                  </a:extLst>
                </a:gridCol>
                <a:gridCol w="1972491">
                  <a:extLst>
                    <a:ext uri="{9D8B030D-6E8A-4147-A177-3AD203B41FA5}">
                      <a16:colId xmlns:a16="http://schemas.microsoft.com/office/drawing/2014/main" val="1020209663"/>
                    </a:ext>
                  </a:extLst>
                </a:gridCol>
              </a:tblGrid>
              <a:tr h="370840">
                <a:tc>
                  <a:txBody>
                    <a:bodyPr/>
                    <a:lstStyle/>
                    <a:p>
                      <a:r>
                        <a:rPr lang="en-US" b="0" dirty="0">
                          <a:solidFill>
                            <a:srgbClr val="04256C"/>
                          </a:solidFill>
                          <a:latin typeface="Franklin Gothic Medium" panose="020B0603020102020204" pitchFamily="34" charset="0"/>
                        </a:rPr>
                        <a:t>Motor Fuels</a:t>
                      </a:r>
                    </a:p>
                  </a:txBody>
                  <a:tcPr/>
                </a:tc>
                <a:tc>
                  <a:txBody>
                    <a:bodyPr/>
                    <a:lstStyle/>
                    <a:p>
                      <a:pPr algn="ctr"/>
                      <a:r>
                        <a:rPr lang="en-US" b="0" dirty="0">
                          <a:solidFill>
                            <a:srgbClr val="04256C"/>
                          </a:solidFill>
                          <a:latin typeface="Franklin Gothic Medium" panose="020B0603020102020204" pitchFamily="34" charset="0"/>
                        </a:rPr>
                        <a:t>(502) 564-3853</a:t>
                      </a:r>
                    </a:p>
                  </a:txBody>
                  <a:tcPr/>
                </a:tc>
                <a:extLst>
                  <a:ext uri="{0D108BD9-81ED-4DB2-BD59-A6C34878D82A}">
                    <a16:rowId xmlns:a16="http://schemas.microsoft.com/office/drawing/2014/main" val="1163346922"/>
                  </a:ext>
                </a:extLst>
              </a:tr>
              <a:tr h="370840">
                <a:tc>
                  <a:txBody>
                    <a:bodyPr/>
                    <a:lstStyle/>
                    <a:p>
                      <a:r>
                        <a:rPr lang="en-US" dirty="0">
                          <a:solidFill>
                            <a:srgbClr val="04256C"/>
                          </a:solidFill>
                          <a:latin typeface="Franklin Gothic Medium" panose="020B0603020102020204" pitchFamily="34" charset="0"/>
                        </a:rPr>
                        <a:t>Motor Vehicle Usage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564-4455</a:t>
                      </a:r>
                      <a:endParaRPr lang="en-US" dirty="0"/>
                    </a:p>
                  </a:txBody>
                  <a:tcPr/>
                </a:tc>
                <a:extLst>
                  <a:ext uri="{0D108BD9-81ED-4DB2-BD59-A6C34878D82A}">
                    <a16:rowId xmlns:a16="http://schemas.microsoft.com/office/drawing/2014/main" val="3053983007"/>
                  </a:ext>
                </a:extLst>
              </a:tr>
              <a:tr h="370840">
                <a:tc>
                  <a:txBody>
                    <a:bodyPr/>
                    <a:lstStyle/>
                    <a:p>
                      <a:r>
                        <a:rPr lang="en-US" dirty="0">
                          <a:solidFill>
                            <a:srgbClr val="04256C"/>
                          </a:solidFill>
                          <a:latin typeface="Franklin Gothic Medium" panose="020B0603020102020204" pitchFamily="34" charset="0"/>
                        </a:rPr>
                        <a:t>Ombudsman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564-7822</a:t>
                      </a:r>
                      <a:endParaRPr lang="en-US" dirty="0"/>
                    </a:p>
                  </a:txBody>
                  <a:tcPr/>
                </a:tc>
                <a:extLst>
                  <a:ext uri="{0D108BD9-81ED-4DB2-BD59-A6C34878D82A}">
                    <a16:rowId xmlns:a16="http://schemas.microsoft.com/office/drawing/2014/main" val="1759510597"/>
                  </a:ext>
                </a:extLst>
              </a:tr>
              <a:tr h="370840">
                <a:tc>
                  <a:txBody>
                    <a:bodyPr/>
                    <a:lstStyle/>
                    <a:p>
                      <a:r>
                        <a:rPr lang="en-US" dirty="0">
                          <a:solidFill>
                            <a:srgbClr val="04256C"/>
                          </a:solidFill>
                          <a:latin typeface="Franklin Gothic Medium" panose="020B0603020102020204" pitchFamily="34" charset="0"/>
                        </a:rPr>
                        <a:t>Property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564-8338</a:t>
                      </a:r>
                      <a:endParaRPr lang="en-US" dirty="0"/>
                    </a:p>
                  </a:txBody>
                  <a:tcPr/>
                </a:tc>
                <a:extLst>
                  <a:ext uri="{0D108BD9-81ED-4DB2-BD59-A6C34878D82A}">
                    <a16:rowId xmlns:a16="http://schemas.microsoft.com/office/drawing/2014/main" val="874286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Protest Resolution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564-6734</a:t>
                      </a:r>
                      <a:endParaRPr lang="en-US" dirty="0"/>
                    </a:p>
                  </a:txBody>
                  <a:tcPr/>
                </a:tc>
                <a:extLst>
                  <a:ext uri="{0D108BD9-81ED-4DB2-BD59-A6C34878D82A}">
                    <a16:rowId xmlns:a16="http://schemas.microsoft.com/office/drawing/2014/main" val="3268311047"/>
                  </a:ext>
                </a:extLst>
              </a:tr>
              <a:tr h="370840">
                <a:tc>
                  <a:txBody>
                    <a:bodyPr/>
                    <a:lstStyle/>
                    <a:p>
                      <a:r>
                        <a:rPr lang="en-US" dirty="0">
                          <a:solidFill>
                            <a:srgbClr val="04256C"/>
                          </a:solidFill>
                          <a:latin typeface="Franklin Gothic Medium" panose="020B0603020102020204" pitchFamily="34" charset="0"/>
                        </a:rPr>
                        <a:t>Registration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564-3306</a:t>
                      </a:r>
                      <a:endParaRPr lang="en-US" dirty="0"/>
                    </a:p>
                  </a:txBody>
                  <a:tcPr/>
                </a:tc>
                <a:extLst>
                  <a:ext uri="{0D108BD9-81ED-4DB2-BD59-A6C34878D82A}">
                    <a16:rowId xmlns:a16="http://schemas.microsoft.com/office/drawing/2014/main" val="2135387262"/>
                  </a:ext>
                </a:extLst>
              </a:tr>
              <a:tr h="370840">
                <a:tc>
                  <a:txBody>
                    <a:bodyPr/>
                    <a:lstStyle/>
                    <a:p>
                      <a:r>
                        <a:rPr lang="en-US" dirty="0">
                          <a:solidFill>
                            <a:srgbClr val="04256C"/>
                          </a:solidFill>
                          <a:latin typeface="Franklin Gothic Medium" panose="020B0603020102020204" pitchFamily="34" charset="0"/>
                        </a:rPr>
                        <a:t>Sales &amp; Use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564-5170</a:t>
                      </a:r>
                      <a:endParaRPr lang="en-US" dirty="0"/>
                    </a:p>
                  </a:txBody>
                  <a:tcPr/>
                </a:tc>
                <a:extLst>
                  <a:ext uri="{0D108BD9-81ED-4DB2-BD59-A6C34878D82A}">
                    <a16:rowId xmlns:a16="http://schemas.microsoft.com/office/drawing/2014/main" val="657721951"/>
                  </a:ext>
                </a:extLst>
              </a:tr>
              <a:tr h="370840">
                <a:tc>
                  <a:txBody>
                    <a:bodyPr/>
                    <a:lstStyle/>
                    <a:p>
                      <a:r>
                        <a:rPr lang="en-US" dirty="0">
                          <a:solidFill>
                            <a:srgbClr val="04256C"/>
                          </a:solidFill>
                          <a:latin typeface="Franklin Gothic Medium" panose="020B0603020102020204" pitchFamily="34" charset="0"/>
                        </a:rPr>
                        <a:t>Special Investigations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564-4470</a:t>
                      </a:r>
                      <a:endParaRPr lang="en-US" dirty="0"/>
                    </a:p>
                  </a:txBody>
                  <a:tcPr/>
                </a:tc>
                <a:extLst>
                  <a:ext uri="{0D108BD9-81ED-4DB2-BD59-A6C34878D82A}">
                    <a16:rowId xmlns:a16="http://schemas.microsoft.com/office/drawing/2014/main" val="466399528"/>
                  </a:ext>
                </a:extLst>
              </a:tr>
              <a:tr h="370840">
                <a:tc>
                  <a:txBody>
                    <a:bodyPr/>
                    <a:lstStyle/>
                    <a:p>
                      <a:r>
                        <a:rPr lang="en-US" dirty="0">
                          <a:solidFill>
                            <a:srgbClr val="04256C"/>
                          </a:solidFill>
                          <a:latin typeface="Franklin Gothic Medium" panose="020B0603020102020204" pitchFamily="34" charset="0"/>
                        </a:rPr>
                        <a:t>State Operator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564-3130</a:t>
                      </a:r>
                      <a:endParaRPr lang="en-US" dirty="0"/>
                    </a:p>
                  </a:txBody>
                  <a:tcPr/>
                </a:tc>
                <a:extLst>
                  <a:ext uri="{0D108BD9-81ED-4DB2-BD59-A6C34878D82A}">
                    <a16:rowId xmlns:a16="http://schemas.microsoft.com/office/drawing/2014/main" val="2245504219"/>
                  </a:ext>
                </a:extLst>
              </a:tr>
              <a:tr h="370840">
                <a:tc>
                  <a:txBody>
                    <a:bodyPr/>
                    <a:lstStyle/>
                    <a:p>
                      <a:r>
                        <a:rPr lang="en-US" dirty="0">
                          <a:solidFill>
                            <a:srgbClr val="04256C"/>
                          </a:solidFill>
                          <a:latin typeface="Franklin Gothic Medium" panose="020B0603020102020204" pitchFamily="34" charset="0"/>
                        </a:rPr>
                        <a:t>Withholding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564-7287</a:t>
                      </a:r>
                      <a:endParaRPr lang="en-US" dirty="0"/>
                    </a:p>
                  </a:txBody>
                  <a:tcPr/>
                </a:tc>
                <a:extLst>
                  <a:ext uri="{0D108BD9-81ED-4DB2-BD59-A6C34878D82A}">
                    <a16:rowId xmlns:a16="http://schemas.microsoft.com/office/drawing/2014/main" val="311974926"/>
                  </a:ext>
                </a:extLst>
              </a:tr>
              <a:tr h="370840">
                <a:tc>
                  <a:txBody>
                    <a:bodyPr/>
                    <a:lstStyle/>
                    <a:p>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17521531"/>
                  </a:ext>
                </a:extLst>
              </a:tr>
            </a:tbl>
          </a:graphicData>
        </a:graphic>
      </p:graphicFrame>
      <p:sp>
        <p:nvSpPr>
          <p:cNvPr id="14" name="Rectangle 13"/>
          <p:cNvSpPr/>
          <p:nvPr/>
        </p:nvSpPr>
        <p:spPr>
          <a:xfrm>
            <a:off x="26462" y="218025"/>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dirty="0">
                <a:solidFill>
                  <a:schemeClr val="bg1"/>
                </a:solidFill>
                <a:latin typeface="Franklin Gothic Demi" panose="020B0703020102020204" pitchFamily="34" charset="0"/>
              </a:rPr>
              <a:t>	</a:t>
            </a:r>
            <a:r>
              <a:rPr lang="en-US" sz="3700" dirty="0">
                <a:solidFill>
                  <a:schemeClr val="bg1"/>
                </a:solidFill>
                <a:latin typeface="Franklin Gothic Demi" panose="020B0703020102020204" pitchFamily="34" charset="0"/>
              </a:rPr>
              <a:t>Revenue Contact Phone Numbers</a:t>
            </a:r>
            <a:endParaRPr kumimoji="0" lang="en-US" sz="3700" b="0" i="0" u="none" strike="noStrike" kern="1200" cap="none" spc="0" normalizeH="0" baseline="0" noProof="0" dirty="0">
              <a:ln>
                <a:noFill/>
              </a:ln>
              <a:solidFill>
                <a:prstClr val="white"/>
              </a:solidFill>
              <a:effectLst/>
              <a:uLnTx/>
              <a:uFillTx/>
              <a:latin typeface="Calibri" panose="020F0502020204030204"/>
            </a:endParaRPr>
          </a:p>
        </p:txBody>
      </p:sp>
      <p:sp>
        <p:nvSpPr>
          <p:cNvPr id="15" name="Rectangle 1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0609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034" y="0"/>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69299" y="452981"/>
            <a:ext cx="9140945" cy="804135"/>
          </a:xfrm>
        </p:spPr>
        <p:txBody>
          <a:bodyPr/>
          <a:lstStyle/>
          <a:p>
            <a:r>
              <a:rPr lang="en-US" dirty="0">
                <a:latin typeface="Franklin Gothic Medium" panose="020B0603020102020204" pitchFamily="34" charset="0"/>
              </a:rPr>
              <a:t>2025 Kentucky Income Tax Changes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564-4581</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4825" y="5280241"/>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15" name="Table 14"/>
          <p:cNvGraphicFramePr>
            <a:graphicFrameLocks noGrp="1"/>
          </p:cNvGraphicFramePr>
          <p:nvPr>
            <p:extLst>
              <p:ext uri="{D42A27DB-BD31-4B8C-83A1-F6EECF244321}">
                <p14:modId xmlns:p14="http://schemas.microsoft.com/office/powerpoint/2010/main" val="783342722"/>
              </p:ext>
            </p:extLst>
          </p:nvPr>
        </p:nvGraphicFramePr>
        <p:xfrm>
          <a:off x="2269298" y="1498470"/>
          <a:ext cx="4807979" cy="2331887"/>
        </p:xfrm>
        <a:graphic>
          <a:graphicData uri="http://schemas.openxmlformats.org/drawingml/2006/table">
            <a:tbl>
              <a:tblPr firstRow="1" bandRow="1">
                <a:tableStyleId>{5C22544A-7EE6-4342-B048-85BDC9FD1C3A}</a:tableStyleId>
              </a:tblPr>
              <a:tblGrid>
                <a:gridCol w="4807979">
                  <a:extLst>
                    <a:ext uri="{9D8B030D-6E8A-4147-A177-3AD203B41FA5}">
                      <a16:colId xmlns:a16="http://schemas.microsoft.com/office/drawing/2014/main" val="1597039956"/>
                    </a:ext>
                  </a:extLst>
                </a:gridCol>
              </a:tblGrid>
              <a:tr h="594527">
                <a:tc>
                  <a:txBody>
                    <a:bodyPr/>
                    <a:lstStyle/>
                    <a:p>
                      <a:r>
                        <a:rPr lang="en-US" sz="3200" b="1" dirty="0">
                          <a:solidFill>
                            <a:srgbClr val="0E266E"/>
                          </a:solidFill>
                        </a:rPr>
                        <a:t>Jessica Martin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242241"/>
                  </a:ext>
                </a:extLst>
              </a:tr>
              <a:tr h="804358">
                <a:tc>
                  <a:txBody>
                    <a:bodyPr/>
                    <a:lstStyle/>
                    <a:p>
                      <a:r>
                        <a:rPr lang="en-US" sz="2400" b="1" dirty="0">
                          <a:solidFill>
                            <a:schemeClr val="tx1"/>
                          </a:solidFill>
                        </a:rPr>
                        <a:t>Policy/Research Consultant</a:t>
                      </a:r>
                      <a:r>
                        <a:rPr lang="en-US" sz="2400" b="1" baseline="0" dirty="0">
                          <a:solidFill>
                            <a:schemeClr val="tx1"/>
                          </a:solidFill>
                        </a:rPr>
                        <a:t> </a:t>
                      </a:r>
                    </a:p>
                    <a:p>
                      <a:r>
                        <a:rPr lang="en-US" sz="2400" b="1" dirty="0">
                          <a:solidFill>
                            <a:schemeClr val="tx1"/>
                          </a:solidFill>
                        </a:rPr>
                        <a:t>Division of Individual Income Tax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824332"/>
                  </a:ext>
                </a:extLst>
              </a:tr>
              <a:tr h="454638">
                <a:tc>
                  <a:txBody>
                    <a:bodyPr/>
                    <a:lstStyle/>
                    <a:p>
                      <a:r>
                        <a:rPr lang="en-US" sz="2400" b="1" dirty="0">
                          <a:solidFill>
                            <a:prstClr val="black"/>
                          </a:solidFill>
                          <a:latin typeface="Franklin Gothic Medium" panose="020B0603020102020204" pitchFamily="34" charset="0"/>
                          <a:sym typeface="Wingdings" panose="05000000000000000000" pitchFamily="2" charset="2"/>
                        </a:rPr>
                        <a:t>  J</a:t>
                      </a:r>
                      <a:r>
                        <a:rPr lang="en-US" sz="2400" b="0" dirty="0">
                          <a:solidFill>
                            <a:prstClr val="black"/>
                          </a:solidFill>
                          <a:latin typeface="Franklin Gothic Medium" panose="020B0603020102020204" pitchFamily="34" charset="0"/>
                          <a:sym typeface="Wingdings" panose="05000000000000000000" pitchFamily="2" charset="2"/>
                        </a:rPr>
                        <a:t>essicaE.Martin</a:t>
                      </a:r>
                      <a:r>
                        <a:rPr lang="en-US" sz="2400" b="1" dirty="0">
                          <a:solidFill>
                            <a:schemeClr val="tx1"/>
                          </a:solidFill>
                        </a:rPr>
                        <a:t>@ky.gov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190704"/>
                  </a:ext>
                </a:extLst>
              </a:tr>
              <a:tr h="454638">
                <a:tc>
                  <a:txBody>
                    <a:bodyPr/>
                    <a:lstStyle/>
                    <a:p>
                      <a:r>
                        <a:rPr lang="en-US" sz="2400" dirty="0">
                          <a:solidFill>
                            <a:prstClr val="black"/>
                          </a:solidFill>
                          <a:latin typeface="Franklin Gothic Medium" panose="020B0603020102020204" pitchFamily="34" charset="0"/>
                          <a:sym typeface="Wingdings" panose="05000000000000000000" pitchFamily="2" charset="2"/>
                        </a:rPr>
                        <a:t>  (502) 564-7311</a:t>
                      </a:r>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26900"/>
                  </a:ext>
                </a:extLst>
              </a:tr>
            </a:tbl>
          </a:graphicData>
        </a:graphic>
      </p:graphicFrame>
      <p:sp>
        <p:nvSpPr>
          <p:cNvPr id="4" name="TextBox 3">
            <a:extLst>
              <a:ext uri="{FF2B5EF4-FFF2-40B4-BE49-F238E27FC236}">
                <a16:creationId xmlns:a16="http://schemas.microsoft.com/office/drawing/2014/main" id="{0F01FFD4-83D7-0418-E0EE-05FD9D243E92}"/>
              </a:ext>
            </a:extLst>
          </p:cNvPr>
          <p:cNvSpPr txBox="1"/>
          <p:nvPr/>
        </p:nvSpPr>
        <p:spPr>
          <a:xfrm>
            <a:off x="7077277" y="1516456"/>
            <a:ext cx="3758262" cy="1323439"/>
          </a:xfrm>
          <a:prstGeom prst="rect">
            <a:avLst/>
          </a:prstGeom>
          <a:noFill/>
        </p:spPr>
        <p:txBody>
          <a:bodyPr wrap="square" rtlCol="0">
            <a:spAutoFit/>
          </a:bodyPr>
          <a:lstStyle/>
          <a:p>
            <a:r>
              <a:rPr lang="en-US" sz="3200" b="1" dirty="0">
                <a:solidFill>
                  <a:srgbClr val="002060"/>
                </a:solidFill>
              </a:rPr>
              <a:t>Brad Asher</a:t>
            </a:r>
            <a:endParaRPr lang="en-US" sz="2400" b="1" dirty="0">
              <a:solidFill>
                <a:srgbClr val="002060"/>
              </a:solidFill>
            </a:endParaRPr>
          </a:p>
          <a:p>
            <a:r>
              <a:rPr lang="en-US" sz="2400" b="1" dirty="0"/>
              <a:t>Tax Consultant</a:t>
            </a:r>
          </a:p>
          <a:p>
            <a:r>
              <a:rPr lang="en-US" sz="2400" b="1" dirty="0">
                <a:solidFill>
                  <a:prstClr val="black"/>
                </a:solidFill>
                <a:latin typeface="Franklin Gothic Medium" panose="020B0603020102020204" pitchFamily="34" charset="0"/>
                <a:sym typeface="Wingdings" panose="05000000000000000000" pitchFamily="2" charset="2"/>
              </a:rPr>
              <a:t>  </a:t>
            </a:r>
            <a:r>
              <a:rPr lang="en-US" sz="2400" b="0" dirty="0">
                <a:solidFill>
                  <a:prstClr val="black"/>
                </a:solidFill>
                <a:latin typeface="Franklin Gothic Medium" panose="020B0603020102020204" pitchFamily="34" charset="0"/>
                <a:sym typeface="Wingdings" panose="05000000000000000000" pitchFamily="2" charset="2"/>
              </a:rPr>
              <a:t>Brad.Asher@ky.gov</a:t>
            </a:r>
            <a:endParaRPr lang="en-US" sz="2400" dirty="0"/>
          </a:p>
        </p:txBody>
      </p:sp>
    </p:spTree>
    <p:extLst>
      <p:ext uri="{BB962C8B-B14F-4D97-AF65-F5344CB8AC3E}">
        <p14:creationId xmlns:p14="http://schemas.microsoft.com/office/powerpoint/2010/main" val="1879791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0" y="410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700" dirty="0">
                <a:latin typeface="Franklin Gothic Demi" panose="020B0703020102020204" pitchFamily="34" charset="0"/>
              </a:rPr>
              <a:t>Disclaimer</a:t>
            </a:r>
          </a:p>
        </p:txBody>
      </p:sp>
      <p:sp>
        <p:nvSpPr>
          <p:cNvPr id="13" name="Content Placeholder 9"/>
          <p:cNvSpPr>
            <a:spLocks noGrp="1"/>
          </p:cNvSpPr>
          <p:nvPr>
            <p:ph idx="1"/>
          </p:nvPr>
        </p:nvSpPr>
        <p:spPr>
          <a:xfrm>
            <a:off x="1292008" y="1160191"/>
            <a:ext cx="9726374" cy="4105540"/>
          </a:xfrm>
        </p:spPr>
        <p:txBody>
          <a:bodyPr>
            <a:noAutofit/>
          </a:bodyPr>
          <a:lstStyle/>
          <a:p>
            <a:pPr marL="0" indent="0">
              <a:buNone/>
            </a:pPr>
            <a:r>
              <a:rPr lang="en-US" sz="2000" dirty="0"/>
              <a:t>The Department has developed this presentation to enhance taxpayer understanding of and compliance with the new tax legislation enacted by the Kentucky General Assembly during the recent regular legislative sessions. The information in this presentation is for educational and informational purposes only and does not constitute legal advice. Information is presented as an overall review that is subject to law changes. To review the amendments to Kentucky tax laws enacted during the recent regular sessions in more detail, please refer to the relevant statutory provisions of the Kentucky Revised Statutes. </a:t>
            </a:r>
          </a:p>
          <a:p>
            <a:pPr marL="0" indent="0">
              <a:buNone/>
            </a:pPr>
            <a:r>
              <a:rPr lang="en-US" sz="2000" dirty="0">
                <a:latin typeface="Calibri" panose="020F0502020204030204" pitchFamily="34" charset="0"/>
                <a:cs typeface="Calibri" panose="020F0502020204030204" pitchFamily="34" charset="0"/>
              </a:rPr>
              <a:t>Information in this presentation is believed to be accurate as of the date of publication. However, any statement in error that may occur during presentations made by the Department of Revenue as part of its tax education program shall not expressly or implied supersede the Department of Revenue’s official interpretation of the law or its policies utilized in administering state revenue and tax laws. </a:t>
            </a:r>
          </a:p>
        </p:txBody>
      </p:sp>
      <p:grpSp>
        <p:nvGrpSpPr>
          <p:cNvPr id="14" name="Group 13"/>
          <p:cNvGrpSpPr>
            <a:grpSpLocks noChangeAspect="1"/>
          </p:cNvGrpSpPr>
          <p:nvPr/>
        </p:nvGrpSpPr>
        <p:grpSpPr>
          <a:xfrm>
            <a:off x="4011054" y="5187181"/>
            <a:ext cx="4169892" cy="914400"/>
            <a:chOff x="4766776" y="6262420"/>
            <a:chExt cx="2414265" cy="527049"/>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6" name="Group 15"/>
            <p:cNvGrpSpPr/>
            <p:nvPr/>
          </p:nvGrpSpPr>
          <p:grpSpPr>
            <a:xfrm>
              <a:off x="6694938" y="6295182"/>
              <a:ext cx="486103" cy="480540"/>
              <a:chOff x="5869964" y="6290830"/>
              <a:chExt cx="506776" cy="500976"/>
            </a:xfrm>
          </p:grpSpPr>
          <p:sp>
            <p:nvSpPr>
              <p:cNvPr id="18" name="Oval 17"/>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7" name="Straight Connector 16"/>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700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96719"/>
            <a:ext cx="11860529" cy="5002809"/>
          </a:xfrm>
        </p:spPr>
        <p:txBody>
          <a:bodyPr>
            <a:normAutofit/>
          </a:bodyPr>
          <a:lstStyle/>
          <a:p>
            <a:pPr marL="0" indent="0">
              <a:buNone/>
            </a:pPr>
            <a:r>
              <a:rPr lang="en-US" sz="4000" dirty="0">
                <a:latin typeface="Franklin Gothic Demi" panose="020B0703020102020204" pitchFamily="34" charset="0"/>
              </a:rPr>
              <a:t>HB 8 (2024)</a:t>
            </a:r>
            <a:endParaRPr lang="en-US" sz="3200" dirty="0">
              <a:latin typeface="Franklin Gothic Demi" panose="020B0703020102020204" pitchFamily="34" charset="0"/>
            </a:endParaRPr>
          </a:p>
          <a:p>
            <a:pPr marL="0" indent="0">
              <a:buNone/>
            </a:pPr>
            <a:endParaRPr lang="en-US" sz="3200" dirty="0">
              <a:latin typeface="Franklin Gothic Demi" panose="020B0703020102020204" pitchFamily="34" charset="0"/>
            </a:endParaRPr>
          </a:p>
          <a:p>
            <a:pPr lvl="1"/>
            <a:r>
              <a:rPr lang="en-US" sz="3200" dirty="0">
                <a:latin typeface="Franklin Gothic Demi" panose="020B0703020102020204" pitchFamily="34" charset="0"/>
              </a:rPr>
              <a:t>Broadband Tax Credit created</a:t>
            </a: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Overview of the 2024 Legislative Sessions</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746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00161-E8C0-9713-9E8F-C749F4C3BB84}"/>
              </a:ext>
            </a:extLst>
          </p:cNvPr>
          <p:cNvSpPr>
            <a:spLocks noGrp="1"/>
          </p:cNvSpPr>
          <p:nvPr>
            <p:ph idx="1"/>
          </p:nvPr>
        </p:nvSpPr>
        <p:spPr>
          <a:xfrm>
            <a:off x="234893" y="1442852"/>
            <a:ext cx="11845254" cy="5201525"/>
          </a:xfrm>
        </p:spPr>
        <p:txBody>
          <a:bodyPr>
            <a:normAutofit fontScale="92500" lnSpcReduction="20000"/>
          </a:bodyPr>
          <a:lstStyle/>
          <a:p>
            <a:pPr marL="795338" lvl="1" indent="-338138" algn="l">
              <a:lnSpc>
                <a:spcPct val="120000"/>
              </a:lnSpc>
              <a:buFont typeface="Arial" panose="020B0604020202020204" pitchFamily="34" charset="0"/>
              <a:buChar char="•"/>
            </a:pPr>
            <a:r>
              <a:rPr lang="en-US" sz="2800" dirty="0">
                <a:latin typeface="Franklin Gothic Demi" panose="020B0703020102020204" pitchFamily="34" charset="0"/>
              </a:rPr>
              <a:t>The broadband expansion tax credit is available for tax years beginning on or after January 1, 2025, but before January 1, 2029.</a:t>
            </a:r>
          </a:p>
          <a:p>
            <a:pPr marL="457200" lvl="1" indent="0" algn="l">
              <a:lnSpc>
                <a:spcPct val="120000"/>
              </a:lnSpc>
              <a:buNone/>
            </a:pPr>
            <a:endParaRPr lang="en-US" sz="2800" dirty="0">
              <a:latin typeface="Franklin Gothic Demi" panose="020B0703020102020204" pitchFamily="34" charset="0"/>
            </a:endParaRPr>
          </a:p>
          <a:p>
            <a:pPr marL="795338" lvl="1" indent="-338138" algn="l">
              <a:lnSpc>
                <a:spcPct val="120000"/>
              </a:lnSpc>
              <a:buFont typeface="Arial" panose="020B0604020202020204" pitchFamily="34" charset="0"/>
              <a:buChar char="•"/>
            </a:pPr>
            <a:r>
              <a:rPr lang="en-US" sz="2800" kern="0" dirty="0">
                <a:effectLst/>
                <a:latin typeface="Franklin Gothic Demi" panose="020B0703020102020204" pitchFamily="34" charset="0"/>
                <a:ea typeface="Calibri" panose="020F0502020204030204" pitchFamily="34" charset="0"/>
                <a:cs typeface="Times New Roman" panose="02020603050405020304" pitchFamily="18" charset="0"/>
              </a:rPr>
              <a:t>The total amount of the credit awarded is capped at $5 million for each taxable year.</a:t>
            </a:r>
          </a:p>
          <a:p>
            <a:pPr marL="795338" lvl="1" indent="-338138" algn="l">
              <a:lnSpc>
                <a:spcPct val="120000"/>
              </a:lnSpc>
              <a:buFont typeface="Arial" panose="020B0604020202020204" pitchFamily="34" charset="0"/>
              <a:buChar char="•"/>
            </a:pPr>
            <a:endParaRPr lang="en-US" sz="2800" kern="0" dirty="0">
              <a:effectLst/>
              <a:latin typeface="Franklin Gothic Demi" panose="020B0703020102020204" pitchFamily="34" charset="0"/>
              <a:ea typeface="Calibri" panose="020F0502020204030204" pitchFamily="34" charset="0"/>
              <a:cs typeface="Times New Roman" panose="02020603050405020304" pitchFamily="18" charset="0"/>
            </a:endParaRPr>
          </a:p>
          <a:p>
            <a:pPr marL="795338" lvl="1" indent="-338138">
              <a:lnSpc>
                <a:spcPct val="120000"/>
              </a:lnSpc>
            </a:pPr>
            <a:r>
              <a:rPr lang="en-US" sz="2800" dirty="0">
                <a:effectLst/>
                <a:latin typeface="Franklin Gothic Demi" panose="020B0703020102020204" pitchFamily="34" charset="0"/>
                <a:ea typeface="Calibri" panose="020F0502020204030204" pitchFamily="34" charset="0"/>
                <a:cs typeface="Times New Roman" panose="02020603050405020304" pitchFamily="18" charset="0"/>
              </a:rPr>
              <a:t>Companies must complete and file an application with the Department by December 31 of the calendar year in which the investment was made.</a:t>
            </a:r>
          </a:p>
          <a:p>
            <a:pPr marL="795338" lvl="1" indent="-338138">
              <a:lnSpc>
                <a:spcPct val="120000"/>
              </a:lnSpc>
            </a:pPr>
            <a:endParaRPr lang="en-US" sz="2800" dirty="0">
              <a:effectLst/>
              <a:latin typeface="Franklin Gothic Demi" panose="020B0703020102020204" pitchFamily="34" charset="0"/>
              <a:ea typeface="Calibri" panose="020F0502020204030204" pitchFamily="34" charset="0"/>
              <a:cs typeface="Times New Roman" panose="02020603050405020304" pitchFamily="18" charset="0"/>
            </a:endParaRPr>
          </a:p>
          <a:p>
            <a:pPr marL="795338" lvl="1" indent="-338138">
              <a:lnSpc>
                <a:spcPct val="120000"/>
              </a:lnSpc>
            </a:pPr>
            <a:r>
              <a:rPr lang="en-US" sz="2800" dirty="0">
                <a:effectLst/>
                <a:latin typeface="Franklin Gothic Demi" panose="020B0703020102020204" pitchFamily="34" charset="0"/>
                <a:ea typeface="Calibri" panose="020F0502020204030204" pitchFamily="34" charset="0"/>
                <a:cs typeface="Times New Roman" panose="02020603050405020304" pitchFamily="18" charset="0"/>
              </a:rPr>
              <a:t>The Department will review and approve the allowable credit amount by February 1.  </a:t>
            </a:r>
          </a:p>
          <a:p>
            <a:pPr marL="795338" lvl="1" indent="-338138" algn="l">
              <a:buFont typeface="Arial" panose="020B0604020202020204" pitchFamily="34" charset="0"/>
              <a:buChar char="•"/>
            </a:pPr>
            <a:endParaRPr lang="en-US" dirty="0">
              <a:latin typeface="Franklin Gothic Demi" panose="020B0703020102020204" pitchFamily="34" charset="0"/>
            </a:endParaRPr>
          </a:p>
          <a:p>
            <a:endParaRPr lang="en-US" dirty="0"/>
          </a:p>
        </p:txBody>
      </p:sp>
      <p:sp>
        <p:nvSpPr>
          <p:cNvPr id="4" name="Title 3">
            <a:extLst>
              <a:ext uri="{FF2B5EF4-FFF2-40B4-BE49-F238E27FC236}">
                <a16:creationId xmlns:a16="http://schemas.microsoft.com/office/drawing/2014/main" id="{D8A3254B-1D10-CC56-A32B-A73F4C68F87A}"/>
              </a:ext>
            </a:extLst>
          </p:cNvPr>
          <p:cNvSpPr>
            <a:spLocks noGrp="1"/>
          </p:cNvSpPr>
          <p:nvPr>
            <p:ph type="title"/>
          </p:nvPr>
        </p:nvSpPr>
        <p:spPr>
          <a:xfrm>
            <a:off x="0" y="165436"/>
            <a:ext cx="12192000" cy="1094424"/>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a:t>
            </a:r>
            <a:br>
              <a:rPr lang="en-US" b="1" dirty="0">
                <a:latin typeface="Franklin Gothic Medium" panose="020B0603020102020204" pitchFamily="34" charset="0"/>
              </a:rPr>
            </a:br>
            <a:endParaRPr lang="en-US" sz="3700" b="1" dirty="0"/>
          </a:p>
        </p:txBody>
      </p:sp>
      <p:grpSp>
        <p:nvGrpSpPr>
          <p:cNvPr id="5" name="Group 4">
            <a:extLst>
              <a:ext uri="{FF2B5EF4-FFF2-40B4-BE49-F238E27FC236}">
                <a16:creationId xmlns:a16="http://schemas.microsoft.com/office/drawing/2014/main" id="{F3A42DB5-25A7-EF71-8A15-8324FCDF3343}"/>
              </a:ext>
            </a:extLst>
          </p:cNvPr>
          <p:cNvGrpSpPr>
            <a:grpSpLocks noChangeAspect="1"/>
          </p:cNvGrpSpPr>
          <p:nvPr/>
        </p:nvGrpSpPr>
        <p:grpSpPr>
          <a:xfrm>
            <a:off x="9812132" y="6220610"/>
            <a:ext cx="2084948" cy="457200"/>
            <a:chOff x="4766776" y="6262420"/>
            <a:chExt cx="2414265" cy="527049"/>
          </a:xfrm>
        </p:grpSpPr>
        <p:pic>
          <p:nvPicPr>
            <p:cNvPr id="6" name="Picture 5">
              <a:extLst>
                <a:ext uri="{FF2B5EF4-FFF2-40B4-BE49-F238E27FC236}">
                  <a16:creationId xmlns:a16="http://schemas.microsoft.com/office/drawing/2014/main" id="{11CE72C4-FBF5-9696-25CC-8E5E9F3E22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7" name="Group 6">
              <a:extLst>
                <a:ext uri="{FF2B5EF4-FFF2-40B4-BE49-F238E27FC236}">
                  <a16:creationId xmlns:a16="http://schemas.microsoft.com/office/drawing/2014/main" id="{E96CD06B-1B88-92B3-A2B7-9BDB76148548}"/>
                </a:ext>
              </a:extLst>
            </p:cNvPr>
            <p:cNvGrpSpPr/>
            <p:nvPr/>
          </p:nvGrpSpPr>
          <p:grpSpPr>
            <a:xfrm>
              <a:off x="6694938" y="6295182"/>
              <a:ext cx="486103" cy="480540"/>
              <a:chOff x="5869964" y="6290830"/>
              <a:chExt cx="506776" cy="500976"/>
            </a:xfrm>
          </p:grpSpPr>
          <p:sp>
            <p:nvSpPr>
              <p:cNvPr id="9" name="Oval 8">
                <a:extLst>
                  <a:ext uri="{FF2B5EF4-FFF2-40B4-BE49-F238E27FC236}">
                    <a16:creationId xmlns:a16="http://schemas.microsoft.com/office/drawing/2014/main" id="{FBEA8FE5-0256-6E00-1C86-858C25E79CD3}"/>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0" name="Picture 9">
                <a:extLst>
                  <a:ext uri="{FF2B5EF4-FFF2-40B4-BE49-F238E27FC236}">
                    <a16:creationId xmlns:a16="http://schemas.microsoft.com/office/drawing/2014/main" id="{5D5D0D0D-3FEC-6B29-9162-4C8E8AEBA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8" name="Straight Connector 7">
              <a:extLst>
                <a:ext uri="{FF2B5EF4-FFF2-40B4-BE49-F238E27FC236}">
                  <a16:creationId xmlns:a16="http://schemas.microsoft.com/office/drawing/2014/main" id="{E11F7399-164F-A8F7-FE59-1376B8E01020}"/>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912C5B56-9823-1010-58E3-18077DF29415}"/>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293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4781"/>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 </a:t>
            </a:r>
            <a:br>
              <a:rPr lang="en-US" b="1" dirty="0">
                <a:latin typeface="Franklin Gothic Medium" panose="020B0603020102020204" pitchFamily="34" charset="0"/>
              </a:rPr>
            </a:b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D92F0A7-D5F9-8E9F-6F13-CE81A9EE4625}"/>
              </a:ext>
            </a:extLst>
          </p:cNvPr>
          <p:cNvSpPr txBox="1"/>
          <p:nvPr/>
        </p:nvSpPr>
        <p:spPr>
          <a:xfrm>
            <a:off x="512148" y="1448769"/>
            <a:ext cx="11679852" cy="4893647"/>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Franklin Gothic Demi" panose="020B0703020102020204" pitchFamily="34" charset="0"/>
              </a:rPr>
              <a:t>This is a nonrefundable and nontransferable tax credit.</a:t>
            </a:r>
          </a:p>
          <a:p>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The credit is limited to 50% of the amount of sales tax paid for purchases of eligible equipment and services, reduced by any seller reimbursement allowed under KRS 139.570.</a:t>
            </a:r>
          </a:p>
          <a:p>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It requires that equipment and services are used to expand broadband.</a:t>
            </a:r>
          </a:p>
          <a:p>
            <a:pPr marL="457200" indent="-457200">
              <a:buFont typeface="Arial" panose="020B0604020202020204" pitchFamily="34" charset="0"/>
              <a:buChar char="•"/>
            </a:pPr>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The credit can be used against:</a:t>
            </a:r>
          </a:p>
          <a:p>
            <a:pPr marL="1257300" lvl="2" indent="-342900">
              <a:buFont typeface="Courier New" panose="02070309020205020404" pitchFamily="49" charset="0"/>
              <a:buChar char="o"/>
            </a:pPr>
            <a:r>
              <a:rPr lang="en-US" sz="2400" b="1" dirty="0">
                <a:latin typeface="Franklin Gothic Demi" panose="020B0703020102020204" pitchFamily="34" charset="0"/>
              </a:rPr>
              <a:t>Limited Liability Entity Tax and Corporation Tax or</a:t>
            </a:r>
          </a:p>
          <a:p>
            <a:pPr marL="1257300" lvl="2" indent="-342900">
              <a:buFont typeface="Courier New" panose="02070309020205020404" pitchFamily="49" charset="0"/>
              <a:buChar char="o"/>
            </a:pPr>
            <a:r>
              <a:rPr lang="en-US" sz="2400" b="1" dirty="0">
                <a:latin typeface="Franklin Gothic Demi" panose="020B0703020102020204" pitchFamily="34" charset="0"/>
              </a:rPr>
              <a:t>Individual Income Tax</a:t>
            </a:r>
          </a:p>
          <a:p>
            <a:pPr marL="1257300" lvl="2" indent="-342900">
              <a:buFont typeface="Courier New" panose="02070309020205020404" pitchFamily="49" charset="0"/>
              <a:buChar char="o"/>
            </a:pPr>
            <a:endParaRPr lang="en-US" sz="2400" b="1" dirty="0">
              <a:latin typeface="Franklin Gothic Demi" panose="020B0703020102020204" pitchFamily="34" charset="0"/>
            </a:endParaRPr>
          </a:p>
          <a:p>
            <a:pPr marL="342900" indent="-342900">
              <a:buFont typeface="Arial" panose="020B0604020202020204" pitchFamily="34" charset="0"/>
              <a:buChar char="•"/>
            </a:pPr>
            <a:r>
              <a:rPr lang="en-US" sz="2400" b="1" dirty="0">
                <a:latin typeface="Franklin Gothic Demi" panose="020B0703020102020204" pitchFamily="34" charset="0"/>
              </a:rPr>
              <a:t>Statute Reference: KRS 141.391</a:t>
            </a:r>
          </a:p>
        </p:txBody>
      </p:sp>
    </p:spTree>
    <p:extLst>
      <p:ext uri="{BB962C8B-B14F-4D97-AF65-F5344CB8AC3E}">
        <p14:creationId xmlns:p14="http://schemas.microsoft.com/office/powerpoint/2010/main" val="1454332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360" y="149989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p:cNvSpPr>
            <a:spLocks noGrp="1"/>
          </p:cNvSpPr>
          <p:nvPr>
            <p:ph type="title"/>
          </p:nvPr>
        </p:nvSpPr>
        <p:spPr>
          <a:xfrm>
            <a:off x="0" y="160362"/>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 KRS 141.391</a:t>
            </a:r>
            <a:br>
              <a:rPr lang="en-US" b="1" dirty="0">
                <a:latin typeface="Franklin Gothic Medium" panose="020B0603020102020204" pitchFamily="34" charset="0"/>
              </a:rPr>
            </a:b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052AA15B-D38A-43C7-43B3-584E10E422E1}"/>
              </a:ext>
            </a:extLst>
          </p:cNvPr>
          <p:cNvPicPr>
            <a:picLocks noChangeAspect="1"/>
          </p:cNvPicPr>
          <p:nvPr/>
        </p:nvPicPr>
        <p:blipFill>
          <a:blip r:embed="rId5"/>
          <a:stretch>
            <a:fillRect/>
          </a:stretch>
        </p:blipFill>
        <p:spPr>
          <a:xfrm>
            <a:off x="3020291" y="1424531"/>
            <a:ext cx="5301673" cy="5240607"/>
          </a:xfrm>
          <a:prstGeom prst="rect">
            <a:avLst/>
          </a:prstGeom>
        </p:spPr>
      </p:pic>
    </p:spTree>
    <p:extLst>
      <p:ext uri="{BB962C8B-B14F-4D97-AF65-F5344CB8AC3E}">
        <p14:creationId xmlns:p14="http://schemas.microsoft.com/office/powerpoint/2010/main" val="2272839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9F092-8187-6952-8626-D35FD1A0B1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4BB7F-D37F-55C3-F89B-33497E969B79}"/>
              </a:ext>
            </a:extLst>
          </p:cNvPr>
          <p:cNvSpPr>
            <a:spLocks noGrp="1"/>
          </p:cNvSpPr>
          <p:nvPr>
            <p:ph idx="1"/>
          </p:nvPr>
        </p:nvSpPr>
        <p:spPr>
          <a:xfrm>
            <a:off x="880360" y="149989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a:extLst>
              <a:ext uri="{FF2B5EF4-FFF2-40B4-BE49-F238E27FC236}">
                <a16:creationId xmlns:a16="http://schemas.microsoft.com/office/drawing/2014/main" id="{081AE5F1-5AFA-DA3B-2410-80062FA53E40}"/>
              </a:ext>
            </a:extLst>
          </p:cNvPr>
          <p:cNvSpPr>
            <a:spLocks noGrp="1"/>
          </p:cNvSpPr>
          <p:nvPr>
            <p:ph type="title"/>
          </p:nvPr>
        </p:nvSpPr>
        <p:spPr>
          <a:xfrm>
            <a:off x="0" y="160362"/>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lgn="ctr"/>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Schedule TCS</a:t>
            </a:r>
            <a:br>
              <a:rPr lang="en-US" b="1" dirty="0">
                <a:latin typeface="Franklin Gothic Medium" panose="020B0603020102020204" pitchFamily="34" charset="0"/>
              </a:rPr>
            </a:br>
            <a:endParaRPr lang="en-US" sz="3700" b="1" dirty="0"/>
          </a:p>
        </p:txBody>
      </p:sp>
      <p:sp>
        <p:nvSpPr>
          <p:cNvPr id="6" name="Rectangle 5">
            <a:extLst>
              <a:ext uri="{FF2B5EF4-FFF2-40B4-BE49-F238E27FC236}">
                <a16:creationId xmlns:a16="http://schemas.microsoft.com/office/drawing/2014/main" id="{7AEA670E-A5DD-0D55-4334-BD0523F485BA}"/>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F370C4D-E9DB-D0D7-7923-4C9959E0706A}"/>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F1F53CCD-2A36-7555-5696-3D5D24B95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9CD56B29-3010-B28E-F70E-8CB08DCC6626}"/>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546E7730-9C66-2AD7-B534-FAF65CCE80F4}"/>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5D23316D-245E-3CB5-4AA4-AFF4E37E08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66DB5170-108E-9D0C-D797-7469CD9BCCEC}"/>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587D2DD9-2BC8-21DA-76F2-0987B5A4E469}"/>
              </a:ext>
            </a:extLst>
          </p:cNvPr>
          <p:cNvPicPr>
            <a:picLocks noChangeAspect="1"/>
          </p:cNvPicPr>
          <p:nvPr/>
        </p:nvPicPr>
        <p:blipFill>
          <a:blip r:embed="rId5"/>
          <a:stretch>
            <a:fillRect/>
          </a:stretch>
        </p:blipFill>
        <p:spPr>
          <a:xfrm>
            <a:off x="1212869" y="1288971"/>
            <a:ext cx="4738554" cy="5424652"/>
          </a:xfrm>
          <a:prstGeom prst="rect">
            <a:avLst/>
          </a:prstGeom>
        </p:spPr>
      </p:pic>
      <p:sp>
        <p:nvSpPr>
          <p:cNvPr id="14" name="TextBox 13">
            <a:extLst>
              <a:ext uri="{FF2B5EF4-FFF2-40B4-BE49-F238E27FC236}">
                <a16:creationId xmlns:a16="http://schemas.microsoft.com/office/drawing/2014/main" id="{1EAF73B4-049C-99CF-5821-37EADA4F2F48}"/>
              </a:ext>
            </a:extLst>
          </p:cNvPr>
          <p:cNvSpPr txBox="1"/>
          <p:nvPr/>
        </p:nvSpPr>
        <p:spPr>
          <a:xfrm>
            <a:off x="6353589" y="2568671"/>
            <a:ext cx="4900992" cy="1200329"/>
          </a:xfrm>
          <a:prstGeom prst="rect">
            <a:avLst/>
          </a:prstGeom>
          <a:noFill/>
        </p:spPr>
        <p:txBody>
          <a:bodyPr wrap="square" rtlCol="0">
            <a:spAutoFit/>
          </a:bodyPr>
          <a:lstStyle/>
          <a:p>
            <a:r>
              <a:rPr lang="en-US" sz="2400" b="1" dirty="0"/>
              <a:t>The Kentucky Qualified Broadband Investment was added to the Schedule TCS Part II, Line 21.</a:t>
            </a:r>
          </a:p>
        </p:txBody>
      </p:sp>
    </p:spTree>
    <p:extLst>
      <p:ext uri="{BB962C8B-B14F-4D97-AF65-F5344CB8AC3E}">
        <p14:creationId xmlns:p14="http://schemas.microsoft.com/office/powerpoint/2010/main" val="3711431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_x0020_Type xmlns="f94b9277-b0a3-4d91-bade-04ea912196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86BAC5C119EB4EB6212802C45BF0E8" ma:contentTypeVersion="3" ma:contentTypeDescription="Create a new document." ma:contentTypeScope="" ma:versionID="8e01eab6b792de232f24f5877f7e0034">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777e2631990641258cef9b775d4e202b"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Tax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Tax_x0020_Type" ma:index="10" nillable="true" ma:displayName="Tax Type" ma:list="{a499e157-f90d-4867-adae-51d6838e018c}" ma:internalName="Tax_x0020_Type" ma:showField="Title" ma:web="f94b9277-b0a3-4d91-bade-04ea91219630">
      <xsd:simpleType>
        <xsd:restriction base="dms:Lookup"/>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82B46-FD4A-4130-8384-4CE84641A175}">
  <ds:schemaRefs>
    <ds:schemaRef ds:uri="E6055F81-CA12-44A7-BA8C-49932BC1B6AA"/>
    <ds:schemaRef ds:uri="http://schemas.microsoft.com/office/2006/metadata/properties"/>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www.w3.org/XML/1998/namespace"/>
    <ds:schemaRef ds:uri="http://schemas.microsoft.com/sharepoint/v3"/>
    <ds:schemaRef ds:uri="http://purl.org/dc/terms/"/>
    <ds:schemaRef ds:uri="http://schemas.microsoft.com/sharepoint/v3/fields"/>
  </ds:schemaRefs>
</ds:datastoreItem>
</file>

<file path=customXml/itemProps2.xml><?xml version="1.0" encoding="utf-8"?>
<ds:datastoreItem xmlns:ds="http://schemas.openxmlformats.org/officeDocument/2006/customXml" ds:itemID="{E62CB546-9E02-4747-AF98-4E9D43E6A02B}">
  <ds:schemaRefs>
    <ds:schemaRef ds:uri="http://schemas.microsoft.com/sharepoint/v3/contenttype/forms"/>
  </ds:schemaRefs>
</ds:datastoreItem>
</file>

<file path=customXml/itemProps3.xml><?xml version="1.0" encoding="utf-8"?>
<ds:datastoreItem xmlns:ds="http://schemas.openxmlformats.org/officeDocument/2006/customXml" ds:itemID="{8579AD6D-EECF-40F5-A94C-3199E891116F}"/>
</file>

<file path=docProps/app.xml><?xml version="1.0" encoding="utf-8"?>
<Properties xmlns="http://schemas.openxmlformats.org/officeDocument/2006/extended-properties" xmlns:vt="http://schemas.openxmlformats.org/officeDocument/2006/docPropsVTypes">
  <Template>TM03457515[[fn=View]]</Template>
  <TotalTime>13838</TotalTime>
  <Words>2847</Words>
  <Application>Microsoft Office PowerPoint</Application>
  <PresentationFormat>Widescreen</PresentationFormat>
  <Paragraphs>365</Paragraphs>
  <Slides>46</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Courier New</vt:lpstr>
      <vt:lpstr>Franklin Gothic Demi</vt:lpstr>
      <vt:lpstr>Franklin Gothic Medium</vt:lpstr>
      <vt:lpstr>Roboto</vt:lpstr>
      <vt:lpstr>Wingdings</vt:lpstr>
      <vt:lpstr>Office Theme</vt:lpstr>
      <vt:lpstr>2025 Kentucky Income Tax Changes</vt:lpstr>
      <vt:lpstr>PowerPoint Presentation</vt:lpstr>
      <vt:lpstr>Corporate Income Tax/LLET</vt:lpstr>
      <vt:lpstr> HB 775 (2025) IRC Conformity date</vt:lpstr>
      <vt:lpstr>  Overview of the 2024 Legislative Sessions</vt:lpstr>
      <vt:lpstr>  Broadband Expansion Tax Credit </vt:lpstr>
      <vt:lpstr>  Broadband Expansion Tax Credit  </vt:lpstr>
      <vt:lpstr>  Broadband Expansion Tax Credit KRS 141.391 </vt:lpstr>
      <vt:lpstr>  Schedule TCS </vt:lpstr>
      <vt:lpstr> Form 740-PTET Kentucky Pass-Through Entity Tax</vt:lpstr>
      <vt:lpstr> PTET-CR</vt:lpstr>
      <vt:lpstr> PTET Estimated Payments Required </vt:lpstr>
      <vt:lpstr> Form PTET-P Pass-Through Entity Underpayment Penalty</vt:lpstr>
      <vt:lpstr> Form 740-NP-WH</vt:lpstr>
      <vt:lpstr> Form PTE-WH</vt:lpstr>
      <vt:lpstr> Form NRWH-P</vt:lpstr>
      <vt:lpstr> Form 8050-K Direct Deposit of Refunds</vt:lpstr>
      <vt:lpstr>Pay Outstanding Tax Bills in One Place</vt:lpstr>
      <vt:lpstr>Making Payments in the MyTaxes Portal</vt:lpstr>
      <vt:lpstr>Making Payments for PTET</vt:lpstr>
      <vt:lpstr>One Big Beautiful Bill (OBBB) Act </vt:lpstr>
      <vt:lpstr>Individual Income Tax</vt:lpstr>
      <vt:lpstr>Individual Income Tax: Form Changes</vt:lpstr>
      <vt:lpstr>  Schedule ITC </vt:lpstr>
      <vt:lpstr>  Schedule KW-2 </vt:lpstr>
      <vt:lpstr>Reduction of Individual Income Tax Rate</vt:lpstr>
      <vt:lpstr>  Looking Ahead - Reduction of Individual Income Tax Rate</vt:lpstr>
      <vt:lpstr>One Big Beautiful Bill (OBBB) Act </vt:lpstr>
      <vt:lpstr>OBBB Q &amp; A Continued</vt:lpstr>
      <vt:lpstr>OBBB Q &amp; A Continued</vt:lpstr>
      <vt:lpstr>Other Information and Reminders</vt:lpstr>
      <vt:lpstr>Electronic Payments to the Department of Revenue</vt:lpstr>
      <vt:lpstr>Instructions on how to make an Individual Tax Payment for 2025</vt:lpstr>
      <vt:lpstr>Instructions on how to make an Individual Estimated Tax Payment - 2026</vt:lpstr>
      <vt:lpstr>Electronic Filing</vt:lpstr>
      <vt:lpstr>Tax Interest Rate</vt:lpstr>
      <vt:lpstr>Tax Rates</vt:lpstr>
      <vt:lpstr>  Press Releases and Important Updates</vt:lpstr>
      <vt:lpstr> Disaster Related Tax Relief for February 14, 2025 Storms</vt:lpstr>
      <vt:lpstr>Stay in Touch</vt:lpstr>
      <vt:lpstr> Reach out to DOR via Web Response</vt:lpstr>
      <vt:lpstr>Taxpayer Service Center Map</vt:lpstr>
      <vt:lpstr>PowerPoint Presentation</vt:lpstr>
      <vt:lpstr>PowerPoint Presentation</vt:lpstr>
      <vt:lpstr>2025 Kentucky Income Tax Changes</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keywords/>
  <dc:description/>
  <cp:lastModifiedBy>Martin, Jessica E (DOR)</cp:lastModifiedBy>
  <cp:revision>165</cp:revision>
  <cp:lastPrinted>2025-10-01T16:29:00Z</cp:lastPrinted>
  <dcterms:created xsi:type="dcterms:W3CDTF">2018-07-23T13:55:37Z</dcterms:created>
  <dcterms:modified xsi:type="dcterms:W3CDTF">2025-10-21T18:23:41Z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0x010100B086BAC5C119EB4EB6212802C45BF0E8</vt:lpwstr>
  </property>
</Properties>
</file>