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sldIdLst>
    <p:sldId id="265" r:id="rId5"/>
    <p:sldId id="268" r:id="rId6"/>
    <p:sldId id="264" r:id="rId7"/>
    <p:sldId id="270" r:id="rId8"/>
    <p:sldId id="274" r:id="rId9"/>
    <p:sldId id="272" r:id="rId10"/>
    <p:sldId id="271" r:id="rId11"/>
    <p:sldId id="273" r:id="rId12"/>
    <p:sldId id="27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4682CD-EC37-40D5-9770-95574DDA50BD}">
          <p14:sldIdLst>
            <p14:sldId id="265"/>
          </p14:sldIdLst>
        </p14:section>
        <p14:section name="Untitled Section" id="{7A802287-1638-4E36-9928-012F3C7860A4}">
          <p14:sldIdLst>
            <p14:sldId id="268"/>
            <p14:sldId id="264"/>
            <p14:sldId id="270"/>
            <p14:sldId id="274"/>
            <p14:sldId id="272"/>
            <p14:sldId id="271"/>
            <p14:sldId id="273"/>
            <p14:sldId id="27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E68"/>
    <a:srgbClr val="3967B1"/>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ri.com/en-us/c/product/arcgis-onlin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hyperlink" Target="https://www.esri.com/en-us/arcgis/products/arcgis-pro/over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hyperlink" Target="mailto:ben.collett@ky.gov" TargetMode="External"/><Relationship Id="rId3" Type="http://schemas.openxmlformats.org/officeDocument/2006/relationships/image" Target="../media/image4.png"/><Relationship Id="rId7" Type="http://schemas.openxmlformats.org/officeDocument/2006/relationships/hyperlink" Target="mailto:pamela.rodriguez@ky.gov"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christopher.bruckman@ky.gov" TargetMode="External"/><Relationship Id="rId5" Type="http://schemas.openxmlformats.org/officeDocument/2006/relationships/hyperlink" Target="mailto:tom.moreland@ky.gov" TargetMode="External"/><Relationship Id="rId4" Type="http://schemas.openxmlformats.org/officeDocument/2006/relationships/hyperlink" Target="mailto:greg.caufield@ky.gov" TargetMode="Externa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038783"/>
            <a:ext cx="12192000" cy="148783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207556"/>
            <a:ext cx="9537009" cy="1325086"/>
          </a:xfrm>
        </p:spPr>
        <p:txBody>
          <a:bodyPr vert="horz" lIns="91440" tIns="45720" rIns="91440" bIns="45720" rtlCol="0" anchor="b">
            <a:noAutofit/>
          </a:bodyPr>
          <a:lstStyle/>
          <a:p>
            <a:r>
              <a:rPr lang="en-US" sz="4800" cap="small" spc="300" dirty="0">
                <a:solidFill>
                  <a:schemeClr val="bg1"/>
                </a:solidFill>
                <a:latin typeface="Franklin Gothic Medium"/>
                <a:ea typeface="+mj-lt"/>
                <a:cs typeface="+mj-lt"/>
              </a:rPr>
              <a:t>ArcGIS Online and ArcPro</a:t>
            </a:r>
            <a:endParaRPr lang="en-US" dirty="0">
              <a:solidFill>
                <a:schemeClr val="bg1"/>
              </a:solidFill>
              <a:latin typeface="Franklin Gothic Medium"/>
              <a:cs typeface="Calibri Light"/>
            </a:endParaRPr>
          </a:p>
        </p:txBody>
      </p:sp>
      <p:sp>
        <p:nvSpPr>
          <p:cNvPr id="3" name="Subtitle 2"/>
          <p:cNvSpPr>
            <a:spLocks noGrp="1"/>
          </p:cNvSpPr>
          <p:nvPr>
            <p:ph type="subTitle" idx="1"/>
          </p:nvPr>
        </p:nvSpPr>
        <p:spPr>
          <a:xfrm>
            <a:off x="2702325" y="2840895"/>
            <a:ext cx="9535032" cy="1165367"/>
          </a:xfrm>
        </p:spPr>
        <p:txBody>
          <a:bodyPr vert="horz" lIns="91440" tIns="45720" rIns="91440" bIns="45720" rtlCol="0" anchor="t">
            <a:normAutofit/>
          </a:bodyPr>
          <a:lstStyle/>
          <a:p>
            <a:pPr>
              <a:lnSpc>
                <a:spcPct val="70000"/>
              </a:lnSpc>
            </a:pPr>
            <a:r>
              <a:rPr lang="en-US" sz="3600" b="1" dirty="0">
                <a:solidFill>
                  <a:schemeClr val="bg1"/>
                </a:solidFill>
                <a:latin typeface="Franklin Gothic Medium" panose="020B0603020102020204" pitchFamily="34" charset="0"/>
              </a:rPr>
              <a:t>December 4 - 5, 2024</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564-8338</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882" y="5379935"/>
            <a:ext cx="1953733" cy="58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99" y="1534675"/>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471138"/>
            <a:ext cx="9540260" cy="804135"/>
          </a:xfrm>
        </p:spPr>
        <p:txBody>
          <a:bodyPr>
            <a:normAutofit/>
          </a:bodyPr>
          <a:lstStyle/>
          <a:p>
            <a:pPr algn="ctr">
              <a:lnSpc>
                <a:spcPct val="70000"/>
              </a:lnSpc>
            </a:pPr>
            <a:r>
              <a:rPr lang="en-US" sz="4400" dirty="0">
                <a:latin typeface="Franklin Gothic Demi"/>
              </a:rPr>
              <a:t>Property Valuation GIS Services</a:t>
            </a:r>
            <a:endParaRPr lang="en-US" sz="4400" dirty="0">
              <a:latin typeface="Franklin Gothic Demi" panose="020B0703020102020204" pitchFamily="34" charset="0"/>
            </a:endParaRPr>
          </a:p>
        </p:txBody>
      </p:sp>
      <p:sp>
        <p:nvSpPr>
          <p:cNvPr id="10" name="Content Placeholder 9"/>
          <p:cNvSpPr>
            <a:spLocks noGrp="1"/>
          </p:cNvSpPr>
          <p:nvPr>
            <p:ph idx="1"/>
          </p:nvPr>
        </p:nvSpPr>
        <p:spPr>
          <a:xfrm>
            <a:off x="2071170" y="1475360"/>
            <a:ext cx="9540260" cy="1334365"/>
          </a:xfrm>
        </p:spPr>
        <p:txBody>
          <a:bodyPr vert="horz" lIns="91440" tIns="45720" rIns="91440" bIns="45720" rtlCol="0" anchor="t">
            <a:normAutofit/>
          </a:bodyPr>
          <a:lstStyle/>
          <a:p>
            <a:pPr marL="0" indent="0" algn="ctr">
              <a:spcAft>
                <a:spcPts val="400"/>
              </a:spcAft>
              <a:buNone/>
            </a:pPr>
            <a:r>
              <a:rPr lang="en-US" sz="2500" dirty="0">
                <a:solidFill>
                  <a:srgbClr val="222E68"/>
                </a:solidFill>
                <a:latin typeface="Franklin Gothic Medium"/>
              </a:rPr>
              <a:t>Greg Caufield - GIS Services Manager</a:t>
            </a:r>
            <a:endParaRPr lang="en-US" sz="2500" dirty="0">
              <a:solidFill>
                <a:srgbClr val="222E68"/>
              </a:solidFill>
              <a:latin typeface="Franklin Gothic Medium" panose="020B0603020102020204" pitchFamily="34" charset="0"/>
            </a:endParaRPr>
          </a:p>
          <a:p>
            <a:pPr marL="0" indent="0" algn="ctr">
              <a:lnSpc>
                <a:spcPct val="104417"/>
              </a:lnSpc>
              <a:spcBef>
                <a:spcPts val="0"/>
              </a:spcBef>
              <a:buNone/>
              <a:tabLst>
                <a:tab pos="517525" algn="l"/>
              </a:tabLst>
            </a:pPr>
            <a:r>
              <a:rPr lang="en-US" sz="2500" dirty="0">
                <a:solidFill>
                  <a:srgbClr val="222E68"/>
                </a:solidFill>
                <a:latin typeface="Franklin Gothic Medium"/>
                <a:sym typeface="Wingdings" panose="05000000000000000000" pitchFamily="2" charset="2"/>
              </a:rPr>
              <a:t> greg.caufield@ky.gov</a:t>
            </a:r>
            <a:endParaRPr lang="en-US" sz="2500" dirty="0">
              <a:solidFill>
                <a:srgbClr val="222E68"/>
              </a:solidFill>
              <a:latin typeface="Franklin Gothic Medium"/>
            </a:endParaRPr>
          </a:p>
          <a:p>
            <a:pPr marL="0" indent="0" algn="ctr">
              <a:lnSpc>
                <a:spcPct val="104417"/>
              </a:lnSpc>
              <a:spcBef>
                <a:spcPts val="0"/>
              </a:spcBef>
              <a:buNone/>
              <a:tabLst>
                <a:tab pos="517525" algn="l"/>
              </a:tabLst>
            </a:pPr>
            <a:r>
              <a:rPr lang="en-US" sz="2500" dirty="0">
                <a:solidFill>
                  <a:srgbClr val="222E68"/>
                </a:solidFill>
                <a:latin typeface="Franklin Gothic Medium"/>
                <a:sym typeface="Wingdings" panose="05000000000000000000" pitchFamily="2" charset="2"/>
              </a:rPr>
              <a:t>	(502) 564-7017</a:t>
            </a:r>
            <a:endParaRPr lang="en-US" sz="2500" dirty="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703030"/>
          </a:xfrm>
          <a:prstGeom prst="rect">
            <a:avLst/>
          </a:prstGeom>
          <a:solidFill>
            <a:srgbClr val="DBE6FD">
              <a:alpha val="45882"/>
            </a:srgbClr>
          </a:solidFill>
        </p:spPr>
        <p:txBody>
          <a:bodyPr wrap="square" lIns="91440" tIns="45720" rIns="91440" bIns="45720" rtlCol="0" anchor="t">
            <a:spAutoFit/>
          </a:bodyPr>
          <a:lstStyle/>
          <a:p>
            <a:pPr>
              <a:spcAft>
                <a:spcPts val="800"/>
              </a:spcAft>
            </a:pPr>
            <a:r>
              <a:rPr lang="en-US" sz="1400" dirty="0">
                <a:latin typeface="Franklin Gothic Book"/>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ArcGIS Online and ArcGIS Pro, please reference </a:t>
            </a:r>
            <a:r>
              <a:rPr lang="en-US" sz="1400" dirty="0">
                <a:hlinkClick r:id="rId3"/>
              </a:rPr>
              <a:t>https://www.esri.com/en-us/c/product/arcgis-online</a:t>
            </a:r>
            <a:r>
              <a:rPr lang="en-US" sz="1400" dirty="0"/>
              <a:t> and </a:t>
            </a:r>
            <a:r>
              <a:rPr lang="en-US" sz="1400" dirty="0">
                <a:hlinkClick r:id="rId4"/>
              </a:rPr>
              <a:t>https://esri.com/en-us/arcgis/products/arcgis-pro/overview</a:t>
            </a:r>
            <a:r>
              <a:rPr lang="en-US" sz="1400" dirty="0">
                <a:latin typeface="Franklin Gothic Book"/>
              </a:rPr>
              <a:t>.</a:t>
            </a:r>
          </a:p>
          <a:p>
            <a:r>
              <a:rPr lang="en-US" sz="1400" dirty="0">
                <a:latin typeface="Franklin Gothic Book"/>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a:t>
            </a:r>
            <a:r>
              <a:rPr lang="en-US" sz="1400">
                <a:latin typeface="Franklin Gothic Book"/>
              </a:rPr>
              <a:t>not constitute statutory </a:t>
            </a:r>
            <a:r>
              <a:rPr lang="en-US" sz="1400" dirty="0">
                <a:latin typeface="Franklin Gothic Book"/>
              </a:rPr>
              <a:t>or regulatory authority.</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r>
              <a:rPr lang="en-US" sz="4400" dirty="0">
                <a:solidFill>
                  <a:schemeClr val="bg1"/>
                </a:solidFill>
                <a:latin typeface="Franklin Gothic Demi"/>
              </a:rPr>
              <a:t>You Have A Lot of Questions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0AC4B95-766A-DACC-C741-8A9C62BA70E9}"/>
              </a:ext>
            </a:extLst>
          </p:cNvPr>
          <p:cNvSpPr txBox="1"/>
          <p:nvPr/>
        </p:nvSpPr>
        <p:spPr>
          <a:xfrm>
            <a:off x="6096000" y="2358065"/>
            <a:ext cx="7110101" cy="2954655"/>
          </a:xfrm>
          <a:prstGeom prst="rect">
            <a:avLst/>
          </a:prstGeom>
          <a:noFill/>
        </p:spPr>
        <p:txBody>
          <a:bodyPr wrap="square" rtlCol="0">
            <a:spAutoFit/>
          </a:bodyPr>
          <a:lstStyle/>
          <a:p>
            <a:pPr marL="285750" indent="-285750">
              <a:buFont typeface="Arial" panose="020B0604020202020204" pitchFamily="34" charset="0"/>
              <a:buChar char="•"/>
            </a:pPr>
            <a:r>
              <a:rPr lang="en-US" sz="2500" dirty="0"/>
              <a:t>Why Use ArcGIS Online?</a:t>
            </a:r>
          </a:p>
          <a:p>
            <a:pPr marL="285750" indent="-285750">
              <a:buFont typeface="Arial" panose="020B0604020202020204" pitchFamily="34" charset="0"/>
              <a:buChar char="•"/>
            </a:pPr>
            <a:r>
              <a:rPr lang="en-US" sz="2500" dirty="0"/>
              <a:t>Why Switch to </a:t>
            </a:r>
            <a:r>
              <a:rPr lang="en-US" sz="2500" dirty="0" err="1"/>
              <a:t>ArcPro</a:t>
            </a:r>
            <a:r>
              <a:rPr lang="en-US" sz="2500" dirty="0"/>
              <a:t>?</a:t>
            </a:r>
          </a:p>
          <a:p>
            <a:pPr marL="285750" indent="-285750">
              <a:buFont typeface="Arial" panose="020B0604020202020204" pitchFamily="34" charset="0"/>
              <a:buChar char="•"/>
            </a:pPr>
            <a:r>
              <a:rPr lang="en-US" sz="2500" dirty="0"/>
              <a:t>What About Training?</a:t>
            </a:r>
          </a:p>
          <a:p>
            <a:pPr marL="285750" indent="-285750">
              <a:buFont typeface="Arial" panose="020B0604020202020204" pitchFamily="34" charset="0"/>
              <a:buChar char="•"/>
            </a:pPr>
            <a:r>
              <a:rPr lang="en-US" sz="2500" dirty="0"/>
              <a:t>Can We Keep Using ArcMap?</a:t>
            </a:r>
          </a:p>
          <a:p>
            <a:pPr marL="285750" indent="-285750">
              <a:buFont typeface="Arial" panose="020B0604020202020204" pitchFamily="34" charset="0"/>
              <a:buChar char="•"/>
            </a:pPr>
            <a:r>
              <a:rPr lang="en-US" sz="2500" dirty="0"/>
              <a:t>What is the GAMA Sketch Editor?</a:t>
            </a:r>
          </a:p>
          <a:p>
            <a:pPr marL="285750" indent="-285750">
              <a:buFont typeface="Arial" panose="020B0604020202020204" pitchFamily="34" charset="0"/>
              <a:buChar char="•"/>
            </a:pPr>
            <a:r>
              <a:rPr lang="en-US" sz="2500" dirty="0"/>
              <a:t>How Do We Go About Switching?</a:t>
            </a:r>
          </a:p>
          <a:p>
            <a:endParaRPr lang="en-US" sz="3600" dirty="0"/>
          </a:p>
        </p:txBody>
      </p:sp>
      <p:pic>
        <p:nvPicPr>
          <p:cNvPr id="4" name="Picture 3" descr="A picture containing background pattern&#10;&#10;Description automatically generated">
            <a:extLst>
              <a:ext uri="{FF2B5EF4-FFF2-40B4-BE49-F238E27FC236}">
                <a16:creationId xmlns:a16="http://schemas.microsoft.com/office/drawing/2014/main" id="{75EE01E6-1371-C2EA-6063-32386AAB1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63" y="2358065"/>
            <a:ext cx="5111554" cy="2472633"/>
          </a:xfrm>
          <a:prstGeom prst="rect">
            <a:avLst/>
          </a:prstGeom>
        </p:spPr>
      </p:pic>
    </p:spTree>
    <p:extLst>
      <p:ext uri="{BB962C8B-B14F-4D97-AF65-F5344CB8AC3E}">
        <p14:creationId xmlns:p14="http://schemas.microsoft.com/office/powerpoint/2010/main" val="42642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70514"/>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6930" y="365125"/>
            <a:ext cx="9617529" cy="1316492"/>
          </a:xfrm>
        </p:spPr>
        <p:txBody>
          <a:bodyPr/>
          <a:lstStyle/>
          <a:p>
            <a:pPr algn="ctr"/>
            <a:r>
              <a:rPr lang="en-US" dirty="0">
                <a:latin typeface="Franklin Gothic Medium"/>
              </a:rPr>
              <a:t>ArcGIS Online?</a:t>
            </a:r>
            <a:endParaRPr lang="en-US" dirty="0">
              <a:latin typeface="Franklin Gothic Medium" panose="020B0603020102020204" pitchFamily="34" charset="0"/>
            </a:endParaRPr>
          </a:p>
        </p:txBody>
      </p:sp>
      <p:sp>
        <p:nvSpPr>
          <p:cNvPr id="10" name="Content Placeholder 9"/>
          <p:cNvSpPr>
            <a:spLocks noGrp="1"/>
          </p:cNvSpPr>
          <p:nvPr>
            <p:ph sz="half" idx="2"/>
          </p:nvPr>
        </p:nvSpPr>
        <p:spPr>
          <a:xfrm>
            <a:off x="1877328" y="2354401"/>
            <a:ext cx="4621646" cy="2749444"/>
          </a:xfrm>
        </p:spPr>
        <p:txBody>
          <a:bodyPr vert="horz" lIns="91440" tIns="45720" rIns="91440" bIns="45720" rtlCol="0" anchor="t">
            <a:noAutofit/>
          </a:bodyPr>
          <a:lstStyle/>
          <a:p>
            <a:r>
              <a:rPr lang="en-US" sz="2500" dirty="0"/>
              <a:t>Access from anywhere, anytime</a:t>
            </a:r>
          </a:p>
          <a:p>
            <a:r>
              <a:rPr lang="en-US" sz="2500" dirty="0"/>
              <a:t>Real-time sharing of editing</a:t>
            </a:r>
          </a:p>
          <a:p>
            <a:r>
              <a:rPr lang="en-US" sz="2500" dirty="0"/>
              <a:t>Easier data management</a:t>
            </a:r>
          </a:p>
          <a:p>
            <a:r>
              <a:rPr lang="en-US" sz="2500" dirty="0"/>
              <a:t>Reduction of IT infrastructure</a:t>
            </a:r>
          </a:p>
          <a:p>
            <a:r>
              <a:rPr lang="en-US" sz="2500" dirty="0"/>
              <a:t>Control over your security and users</a:t>
            </a:r>
          </a:p>
          <a:p>
            <a:r>
              <a:rPr lang="en-US" sz="2500" dirty="0"/>
              <a:t>Ability to adapt to additional programs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FF1968AB-3925-059A-A7D6-1B5FB858CDD2}"/>
              </a:ext>
            </a:extLst>
          </p:cNvPr>
          <p:cNvSpPr txBox="1">
            <a:spLocks noGrp="1"/>
          </p:cNvSpPr>
          <p:nvPr>
            <p:ph type="body" idx="1"/>
          </p:nvPr>
        </p:nvSpPr>
        <p:spPr>
          <a:xfrm>
            <a:off x="1926346" y="1527877"/>
            <a:ext cx="6636539" cy="438582"/>
          </a:xfrm>
          <a:prstGeom prst="rect">
            <a:avLst/>
          </a:prstGeom>
          <a:noFill/>
        </p:spPr>
        <p:txBody>
          <a:bodyPr wrap="square" rtlCol="0">
            <a:spAutoFit/>
          </a:bodyPr>
          <a:lstStyle/>
          <a:p>
            <a:r>
              <a:rPr lang="en-US" sz="2500" dirty="0"/>
              <a:t>A few benefits to switching to ArcGIS Online:</a:t>
            </a:r>
          </a:p>
        </p:txBody>
      </p:sp>
      <p:pic>
        <p:nvPicPr>
          <p:cNvPr id="6" name="Picture 5" descr="A picture containing text, tree, outdoor, sign&#10;&#10;Description automatically generated">
            <a:extLst>
              <a:ext uri="{FF2B5EF4-FFF2-40B4-BE49-F238E27FC236}">
                <a16:creationId xmlns:a16="http://schemas.microsoft.com/office/drawing/2014/main" id="{59E06DF9-6BDC-9C8E-7E72-CF5F14B4C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633" y="2354401"/>
            <a:ext cx="5422392" cy="3162800"/>
          </a:xfrm>
          <a:prstGeom prst="rect">
            <a:avLst/>
          </a:prstGeom>
        </p:spPr>
      </p:pic>
    </p:spTree>
    <p:extLst>
      <p:ext uri="{BB962C8B-B14F-4D97-AF65-F5344CB8AC3E}">
        <p14:creationId xmlns:p14="http://schemas.microsoft.com/office/powerpoint/2010/main" val="160944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0ABE-5455-70E2-706C-4D780C2ED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5DE96-547D-D0B4-7DA0-9C5149AAE6CF}"/>
              </a:ext>
            </a:extLst>
          </p:cNvPr>
          <p:cNvSpPr>
            <a:spLocks noGrp="1"/>
          </p:cNvSpPr>
          <p:nvPr>
            <p:ph type="title"/>
          </p:nvPr>
        </p:nvSpPr>
        <p:spPr>
          <a:xfrm>
            <a:off x="1746930" y="365125"/>
            <a:ext cx="9617529" cy="1316492"/>
          </a:xfrm>
        </p:spPr>
        <p:txBody>
          <a:bodyPr/>
          <a:lstStyle/>
          <a:p>
            <a:pPr algn="ctr"/>
            <a:r>
              <a:rPr lang="en-US" dirty="0">
                <a:latin typeface="Franklin Gothic Medium"/>
              </a:rPr>
              <a:t>Why Switch to ArcPro?</a:t>
            </a:r>
            <a:endParaRPr lang="en-US" dirty="0">
              <a:latin typeface="Franklin Gothic Medium" panose="020B0603020102020204" pitchFamily="34" charset="0"/>
            </a:endParaRPr>
          </a:p>
        </p:txBody>
      </p:sp>
      <p:sp>
        <p:nvSpPr>
          <p:cNvPr id="4" name="Text Placeholder 3">
            <a:extLst>
              <a:ext uri="{FF2B5EF4-FFF2-40B4-BE49-F238E27FC236}">
                <a16:creationId xmlns:a16="http://schemas.microsoft.com/office/drawing/2014/main" id="{BD4A2A4B-EDF7-D464-6C6E-940D58F1440E}"/>
              </a:ext>
            </a:extLst>
          </p:cNvPr>
          <p:cNvSpPr>
            <a:spLocks noGrp="1"/>
          </p:cNvSpPr>
          <p:nvPr>
            <p:ph type="body" idx="1"/>
          </p:nvPr>
        </p:nvSpPr>
        <p:spPr>
          <a:xfrm>
            <a:off x="1635835" y="2424954"/>
            <a:ext cx="5157787" cy="3343766"/>
          </a:xfrm>
        </p:spPr>
        <p:txBody>
          <a:bodyPr anchor="t">
            <a:normAutofit/>
          </a:bodyPr>
          <a:lstStyle/>
          <a:p>
            <a:pPr marL="457200" indent="-457200">
              <a:buFont typeface="Arial" panose="020B0604020202020204" pitchFamily="34" charset="0"/>
              <a:buChar char="•"/>
            </a:pPr>
            <a:r>
              <a:rPr lang="en-US" sz="2500" b="0" dirty="0"/>
              <a:t>Intuitive Interface</a:t>
            </a:r>
          </a:p>
          <a:p>
            <a:pPr marL="457200" indent="-457200">
              <a:buFont typeface="Arial" panose="020B0604020202020204" pitchFamily="34" charset="0"/>
              <a:buChar char="•"/>
            </a:pPr>
            <a:r>
              <a:rPr lang="en-US" sz="2500" b="0" dirty="0"/>
              <a:t>Integration with ArcGIS Online</a:t>
            </a:r>
          </a:p>
          <a:p>
            <a:pPr marL="457200" indent="-457200">
              <a:buFont typeface="Arial" panose="020B0604020202020204" pitchFamily="34" charset="0"/>
              <a:buChar char="•"/>
            </a:pPr>
            <a:r>
              <a:rPr lang="en-US" sz="2500" b="0" dirty="0"/>
              <a:t>64-bit Performance</a:t>
            </a:r>
          </a:p>
          <a:p>
            <a:pPr marL="457200" indent="-457200">
              <a:buFont typeface="Arial" panose="020B0604020202020204" pitchFamily="34" charset="0"/>
              <a:buChar char="•"/>
            </a:pPr>
            <a:r>
              <a:rPr lang="en-US" sz="2500" b="0" dirty="0"/>
              <a:t>3D Capabilities</a:t>
            </a:r>
          </a:p>
          <a:p>
            <a:pPr marL="457200" indent="-457200">
              <a:buFont typeface="Arial" panose="020B0604020202020204" pitchFamily="34" charset="0"/>
              <a:buChar char="•"/>
            </a:pPr>
            <a:r>
              <a:rPr lang="en-US" sz="2500" b="0" dirty="0"/>
              <a:t>Improved Data Management</a:t>
            </a:r>
          </a:p>
          <a:p>
            <a:pPr marL="457200" indent="-457200">
              <a:buFont typeface="Arial" panose="020B0604020202020204" pitchFamily="34" charset="0"/>
              <a:buChar char="•"/>
            </a:pPr>
            <a:r>
              <a:rPr lang="en-US" sz="2500" b="0" dirty="0"/>
              <a:t>Regular Updating and Support</a:t>
            </a:r>
          </a:p>
        </p:txBody>
      </p:sp>
      <p:pic>
        <p:nvPicPr>
          <p:cNvPr id="3" name="Picture 2">
            <a:extLst>
              <a:ext uri="{FF2B5EF4-FFF2-40B4-BE49-F238E27FC236}">
                <a16:creationId xmlns:a16="http://schemas.microsoft.com/office/drawing/2014/main" id="{7B2E69E4-DA70-66EB-003D-8AD191E1291D}"/>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D25A58E9-D128-649B-437C-4BE8FFA16D3B}"/>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2FF1FF04-9AF1-F262-6A66-1A9359A3B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792C7DF-48E8-485A-72CF-D07FE7D1E879}"/>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73397BFC-F167-F515-3615-0D1ADE0D1F5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963D374-00F2-C112-AB99-8D1EAD7ED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BBC796DA-F875-2738-ADC1-611001B7F65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4D8964D-59EF-AFF0-40EE-BC1936278F38}"/>
              </a:ext>
            </a:extLst>
          </p:cNvPr>
          <p:cNvSpPr txBox="1"/>
          <p:nvPr/>
        </p:nvSpPr>
        <p:spPr>
          <a:xfrm>
            <a:off x="2827724" y="1761158"/>
            <a:ext cx="7404663" cy="477054"/>
          </a:xfrm>
          <a:prstGeom prst="rect">
            <a:avLst/>
          </a:prstGeom>
          <a:noFill/>
        </p:spPr>
        <p:txBody>
          <a:bodyPr wrap="square" rtlCol="0">
            <a:spAutoFit/>
          </a:bodyPr>
          <a:lstStyle/>
          <a:p>
            <a:pPr algn="ctr"/>
            <a:r>
              <a:rPr lang="en-US" sz="2500" b="1" u="sng" dirty="0"/>
              <a:t>A few benefits to switching to ArcGIS Pro</a:t>
            </a:r>
            <a:r>
              <a:rPr lang="en-US" sz="2000" b="1" u="sng" dirty="0"/>
              <a:t>:</a:t>
            </a:r>
          </a:p>
        </p:txBody>
      </p:sp>
      <p:pic>
        <p:nvPicPr>
          <p:cNvPr id="13" name="Picture 12" descr="Graphical user interface, application&#10;&#10;Description automatically generated">
            <a:extLst>
              <a:ext uri="{FF2B5EF4-FFF2-40B4-BE49-F238E27FC236}">
                <a16:creationId xmlns:a16="http://schemas.microsoft.com/office/drawing/2014/main" id="{B5ABAFE4-F9E0-4B3A-BD30-AE9114FF3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163" y="2417597"/>
            <a:ext cx="5062508" cy="2855158"/>
          </a:xfrm>
          <a:prstGeom prst="rect">
            <a:avLst/>
          </a:prstGeom>
        </p:spPr>
      </p:pic>
    </p:spTree>
    <p:extLst>
      <p:ext uri="{BB962C8B-B14F-4D97-AF65-F5344CB8AC3E}">
        <p14:creationId xmlns:p14="http://schemas.microsoft.com/office/powerpoint/2010/main" val="400201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78C04-8157-8085-AD6B-1B9FF0BF2C4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AA443A1-DAA1-B9C5-3090-FB61DE481999}"/>
              </a:ext>
            </a:extLst>
          </p:cNvPr>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2AEF6-EAE2-1144-4460-D931B9090FA2}"/>
              </a:ext>
            </a:extLst>
          </p:cNvPr>
          <p:cNvSpPr>
            <a:spLocks noGrp="1"/>
          </p:cNvSpPr>
          <p:nvPr>
            <p:ph type="title"/>
          </p:nvPr>
        </p:nvSpPr>
        <p:spPr>
          <a:xfrm>
            <a:off x="1746930" y="365125"/>
            <a:ext cx="9617529" cy="1316492"/>
          </a:xfrm>
        </p:spPr>
        <p:txBody>
          <a:bodyPr/>
          <a:lstStyle/>
          <a:p>
            <a:pPr algn="ctr"/>
            <a:r>
              <a:rPr lang="en-US" dirty="0">
                <a:latin typeface="Franklin Gothic Medium"/>
              </a:rPr>
              <a:t>Can We Continue to Use ArcMap?</a:t>
            </a:r>
            <a:endParaRPr lang="en-US" dirty="0">
              <a:latin typeface="Franklin Gothic Medium" panose="020B0603020102020204" pitchFamily="34" charset="0"/>
            </a:endParaRPr>
          </a:p>
        </p:txBody>
      </p:sp>
      <p:sp>
        <p:nvSpPr>
          <p:cNvPr id="4" name="Text Placeholder 3">
            <a:extLst>
              <a:ext uri="{FF2B5EF4-FFF2-40B4-BE49-F238E27FC236}">
                <a16:creationId xmlns:a16="http://schemas.microsoft.com/office/drawing/2014/main" id="{79718C45-7365-0705-7CC9-06DFEBAABEFA}"/>
              </a:ext>
            </a:extLst>
          </p:cNvPr>
          <p:cNvSpPr>
            <a:spLocks noGrp="1"/>
          </p:cNvSpPr>
          <p:nvPr>
            <p:ph type="body" idx="1"/>
          </p:nvPr>
        </p:nvSpPr>
        <p:spPr>
          <a:xfrm>
            <a:off x="6206672" y="3381971"/>
            <a:ext cx="5157787" cy="2181467"/>
          </a:xfrm>
        </p:spPr>
        <p:style>
          <a:lnRef idx="2">
            <a:schemeClr val="accent2"/>
          </a:lnRef>
          <a:fillRef idx="1">
            <a:schemeClr val="lt1"/>
          </a:fillRef>
          <a:effectRef idx="0">
            <a:schemeClr val="accent2"/>
          </a:effectRef>
          <a:fontRef idx="minor">
            <a:schemeClr val="dk1"/>
          </a:fontRef>
        </p:style>
        <p:txBody>
          <a:bodyPr anchor="ctr">
            <a:noAutofit/>
          </a:bodyPr>
          <a:lstStyle/>
          <a:p>
            <a:pPr algn="ctr"/>
            <a:r>
              <a:rPr lang="en-US" sz="2800" dirty="0"/>
              <a:t>ArcMap will no longer be supported or updated as of March 1, 2026 </a:t>
            </a:r>
          </a:p>
        </p:txBody>
      </p:sp>
      <p:sp>
        <p:nvSpPr>
          <p:cNvPr id="10" name="Content Placeholder 9">
            <a:extLst>
              <a:ext uri="{FF2B5EF4-FFF2-40B4-BE49-F238E27FC236}">
                <a16:creationId xmlns:a16="http://schemas.microsoft.com/office/drawing/2014/main" id="{9BD8A308-A108-72E9-F28D-09D5F199DE06}"/>
              </a:ext>
            </a:extLst>
          </p:cNvPr>
          <p:cNvSpPr>
            <a:spLocks noGrp="1"/>
          </p:cNvSpPr>
          <p:nvPr>
            <p:ph sz="half" idx="2"/>
          </p:nvPr>
        </p:nvSpPr>
        <p:spPr>
          <a:xfrm>
            <a:off x="1919288" y="2768146"/>
            <a:ext cx="5157787" cy="3684588"/>
          </a:xfrm>
        </p:spPr>
        <p:txBody>
          <a:bodyPr vert="horz" lIns="91440" tIns="45720" rIns="91440" bIns="45720" rtlCol="0" anchor="t">
            <a:normAutofit/>
          </a:bodyPr>
          <a:lstStyle/>
          <a:p>
            <a:endParaRPr lang="en-US" sz="2400" dirty="0">
              <a:latin typeface="Franklin Gothic Medium"/>
            </a:endParaRPr>
          </a:p>
          <a:p>
            <a:endParaRPr lang="en-US" sz="2400" dirty="0">
              <a:latin typeface="Franklin Gothic Medium"/>
            </a:endParaRPr>
          </a:p>
          <a:p>
            <a:endParaRPr lang="en-US" dirty="0">
              <a:latin typeface="Franklin Gothic Medium"/>
            </a:endParaRPr>
          </a:p>
        </p:txBody>
      </p:sp>
      <p:pic>
        <p:nvPicPr>
          <p:cNvPr id="3" name="Picture 2">
            <a:extLst>
              <a:ext uri="{FF2B5EF4-FFF2-40B4-BE49-F238E27FC236}">
                <a16:creationId xmlns:a16="http://schemas.microsoft.com/office/drawing/2014/main" id="{4596B11E-7709-54F8-AEA5-6CFB8496BD85}"/>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CC72FDD4-63E4-13BB-FC6E-5CEDBDE91704}"/>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33CA4216-F173-2820-4B22-B376A1430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E3416BC-6D6B-AB60-3D29-F17E1029D39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CD95B5E5-6CD5-FE9B-9221-28824660DE0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E3066B67-3821-1ADC-2E38-5CCF8D94E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E9FE4F9B-41E4-3149-6B28-873E4E0FD576}"/>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 name="Picture 5" descr="A hand holding a stopwatch&#10;&#10;Description automatically generated with medium confidence">
            <a:extLst>
              <a:ext uri="{FF2B5EF4-FFF2-40B4-BE49-F238E27FC236}">
                <a16:creationId xmlns:a16="http://schemas.microsoft.com/office/drawing/2014/main" id="{53BD4A27-0FE8-0AE9-926F-EFCC91F9F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918" y="3364396"/>
            <a:ext cx="4691262" cy="2440984"/>
          </a:xfrm>
          <a:prstGeom prst="rect">
            <a:avLst/>
          </a:prstGeom>
        </p:spPr>
      </p:pic>
      <p:sp>
        <p:nvSpPr>
          <p:cNvPr id="13" name="TextBox 12">
            <a:extLst>
              <a:ext uri="{FF2B5EF4-FFF2-40B4-BE49-F238E27FC236}">
                <a16:creationId xmlns:a16="http://schemas.microsoft.com/office/drawing/2014/main" id="{DAE32466-4F9F-8F2F-1582-8D6693786E00}"/>
              </a:ext>
            </a:extLst>
          </p:cNvPr>
          <p:cNvSpPr txBox="1"/>
          <p:nvPr/>
        </p:nvSpPr>
        <p:spPr>
          <a:xfrm>
            <a:off x="4600413" y="1677410"/>
            <a:ext cx="3218482" cy="707886"/>
          </a:xfrm>
          <a:prstGeom prst="rect">
            <a:avLst/>
          </a:prstGeom>
          <a:noFill/>
        </p:spPr>
        <p:txBody>
          <a:bodyPr wrap="square" rtlCol="0">
            <a:spAutoFit/>
          </a:bodyPr>
          <a:lstStyle/>
          <a:p>
            <a:pPr algn="ctr"/>
            <a:r>
              <a:rPr lang="en-US" sz="4000" b="1" dirty="0">
                <a:solidFill>
                  <a:srgbClr val="222E68"/>
                </a:solidFill>
              </a:rPr>
              <a:t>YES</a:t>
            </a:r>
            <a:r>
              <a:rPr lang="en-US" sz="4000" dirty="0"/>
              <a:t> – for now</a:t>
            </a:r>
          </a:p>
        </p:txBody>
      </p:sp>
    </p:spTree>
    <p:extLst>
      <p:ext uri="{BB962C8B-B14F-4D97-AF65-F5344CB8AC3E}">
        <p14:creationId xmlns:p14="http://schemas.microsoft.com/office/powerpoint/2010/main" val="330465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3A41-182E-BF66-DE8E-6F15C0CF56A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E1EDA6-AC34-5759-73B2-95840A7D3F5A}"/>
              </a:ext>
            </a:extLst>
          </p:cNvPr>
          <p:cNvSpPr/>
          <p:nvPr/>
        </p:nvSpPr>
        <p:spPr>
          <a:xfrm>
            <a:off x="-31316" y="-18019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FA2CA-D140-91F6-2F76-40386CF7A93D}"/>
              </a:ext>
            </a:extLst>
          </p:cNvPr>
          <p:cNvSpPr>
            <a:spLocks noGrp="1"/>
          </p:cNvSpPr>
          <p:nvPr>
            <p:ph type="title"/>
          </p:nvPr>
        </p:nvSpPr>
        <p:spPr>
          <a:xfrm>
            <a:off x="1746930" y="365125"/>
            <a:ext cx="9617529" cy="1316492"/>
          </a:xfrm>
        </p:spPr>
        <p:txBody>
          <a:bodyPr/>
          <a:lstStyle/>
          <a:p>
            <a:pPr algn="ctr"/>
            <a:r>
              <a:rPr lang="en-US" dirty="0">
                <a:latin typeface="Franklin Gothic Medium"/>
              </a:rPr>
              <a:t>What About Training?</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79CD58C9-6D27-BFDA-6244-34EEB55D699E}"/>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8134358B-0C8D-2F72-7DEB-162FE7B083F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A3E98351-F489-3A3A-1427-E7D2A5B01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66B49DD7-A44A-5A67-32D4-8A827D9C015D}"/>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FE67C51E-0F1F-09FB-3B03-80EB7E709909}"/>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BBFB47EF-B1C3-F2B2-ED90-475019070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CBDD87C0-B686-12AF-4148-A4B0753F5DF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C9845F03-F7B0-51E0-DB4D-127168DF2C76}"/>
              </a:ext>
            </a:extLst>
          </p:cNvPr>
          <p:cNvSpPr txBox="1"/>
          <p:nvPr/>
        </p:nvSpPr>
        <p:spPr>
          <a:xfrm>
            <a:off x="2483998" y="1423576"/>
            <a:ext cx="7961072" cy="1631216"/>
          </a:xfrm>
          <a:prstGeom prst="rect">
            <a:avLst/>
          </a:prstGeom>
          <a:noFill/>
        </p:spPr>
        <p:txBody>
          <a:bodyPr wrap="square" rtlCol="0">
            <a:spAutoFit/>
          </a:bodyPr>
          <a:lstStyle/>
          <a:p>
            <a:pPr marL="285750" indent="-285750">
              <a:buFont typeface="Arial" panose="020B0604020202020204" pitchFamily="34" charset="0"/>
              <a:buChar char="•"/>
            </a:pPr>
            <a:r>
              <a:rPr lang="en-US" sz="2500" dirty="0"/>
              <a:t>We will still offer KY65 course </a:t>
            </a:r>
          </a:p>
          <a:p>
            <a:pPr marL="285750" indent="-285750">
              <a:buFont typeface="Arial" panose="020B0604020202020204" pitchFamily="34" charset="0"/>
              <a:buChar char="•"/>
            </a:pPr>
            <a:r>
              <a:rPr lang="en-US" sz="2500" dirty="0"/>
              <a:t>We will offer the newly designed KY65 for ArcPro course</a:t>
            </a:r>
          </a:p>
          <a:p>
            <a:pPr marL="285750" indent="-285750">
              <a:buFont typeface="Arial" panose="020B0604020202020204" pitchFamily="34" charset="0"/>
              <a:buChar char="•"/>
            </a:pPr>
            <a:r>
              <a:rPr lang="en-US" sz="2500" dirty="0"/>
              <a:t>Newly created ArcPro Editor’s manual</a:t>
            </a:r>
          </a:p>
          <a:p>
            <a:pPr marL="285750" indent="-285750">
              <a:buFont typeface="Arial" panose="020B0604020202020204" pitchFamily="34" charset="0"/>
              <a:buChar char="•"/>
            </a:pPr>
            <a:r>
              <a:rPr lang="en-US" sz="2500" dirty="0"/>
              <a:t>Remote GAMA Sketching training sessions</a:t>
            </a:r>
          </a:p>
        </p:txBody>
      </p:sp>
      <p:pic>
        <p:nvPicPr>
          <p:cNvPr id="6" name="Picture 5" descr="Graphical user interface, text, application, Word&#10;&#10;Description automatically generated">
            <a:extLst>
              <a:ext uri="{FF2B5EF4-FFF2-40B4-BE49-F238E27FC236}">
                <a16:creationId xmlns:a16="http://schemas.microsoft.com/office/drawing/2014/main" id="{63F75145-0963-6B2C-6D23-B652FE9A0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995" y="3046786"/>
            <a:ext cx="5649077" cy="3173824"/>
          </a:xfrm>
          <a:prstGeom prst="rect">
            <a:avLst/>
          </a:prstGeom>
        </p:spPr>
      </p:pic>
    </p:spTree>
    <p:extLst>
      <p:ext uri="{BB962C8B-B14F-4D97-AF65-F5344CB8AC3E}">
        <p14:creationId xmlns:p14="http://schemas.microsoft.com/office/powerpoint/2010/main" val="66118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36EA-502B-EB70-673F-5704A02CCFC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AE7C70-34BF-0B98-9266-E6E97F9A6AD1}"/>
              </a:ext>
            </a:extLst>
          </p:cNvPr>
          <p:cNvSpPr/>
          <p:nvPr/>
        </p:nvSpPr>
        <p:spPr>
          <a:xfrm>
            <a:off x="-5289" y="118913"/>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884288-BA95-D3DA-1AD5-754076AC2B1A}"/>
              </a:ext>
            </a:extLst>
          </p:cNvPr>
          <p:cNvSpPr>
            <a:spLocks noGrp="1"/>
          </p:cNvSpPr>
          <p:nvPr>
            <p:ph type="title"/>
          </p:nvPr>
        </p:nvSpPr>
        <p:spPr>
          <a:xfrm>
            <a:off x="1931437" y="311558"/>
            <a:ext cx="9767534" cy="972027"/>
          </a:xfrm>
        </p:spPr>
        <p:txBody>
          <a:bodyPr>
            <a:noAutofit/>
          </a:bodyPr>
          <a:lstStyle/>
          <a:p>
            <a:pPr algn="ctr"/>
            <a:r>
              <a:rPr lang="en-US" dirty="0">
                <a:latin typeface="Franklin Gothic Medium"/>
              </a:rPr>
              <a:t>What is the GAMA Sketch Editor?</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2BAAF0A9-986C-CF43-7348-71DBB89E4AFF}"/>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E5DA39BA-4F29-5EDD-7DF3-AC89D0EFD2FE}"/>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D987266B-4C90-0C1C-1CCB-D3F4B43A1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320E706A-EFD0-63BB-EF29-E90AAC72A2D2}"/>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E10142C5-27CF-FA5B-52D8-36F6BC8BFAD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EFB001C-DC49-FA3C-536A-47271AFE2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9E487698-69A3-64B1-9F2E-03DD7CEFA2CE}"/>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E8638CC2-1E85-7CD3-5D8C-82D85280321B}"/>
              </a:ext>
            </a:extLst>
          </p:cNvPr>
          <p:cNvSpPr txBox="1"/>
          <p:nvPr/>
        </p:nvSpPr>
        <p:spPr>
          <a:xfrm>
            <a:off x="3644714" y="1095043"/>
            <a:ext cx="6340979" cy="477054"/>
          </a:xfrm>
          <a:prstGeom prst="rect">
            <a:avLst/>
          </a:prstGeom>
          <a:noFill/>
        </p:spPr>
        <p:txBody>
          <a:bodyPr wrap="square" rtlCol="0">
            <a:spAutoFit/>
          </a:bodyPr>
          <a:lstStyle/>
          <a:p>
            <a:r>
              <a:rPr lang="en-US" sz="2500" dirty="0"/>
              <a:t>Assessment Analyst </a:t>
            </a:r>
            <a:r>
              <a:rPr lang="en-US" sz="2500" dirty="0" err="1"/>
              <a:t>GeoSketch</a:t>
            </a:r>
            <a:r>
              <a:rPr lang="en-US" sz="2500" dirty="0"/>
              <a:t> Structure Editor</a:t>
            </a:r>
          </a:p>
        </p:txBody>
      </p:sp>
      <p:pic>
        <p:nvPicPr>
          <p:cNvPr id="6" name="Picture 5" descr="Graphical user interface, application&#10;&#10;Description automatically generated">
            <a:extLst>
              <a:ext uri="{FF2B5EF4-FFF2-40B4-BE49-F238E27FC236}">
                <a16:creationId xmlns:a16="http://schemas.microsoft.com/office/drawing/2014/main" id="{C3E6E62E-F779-977D-F969-1FC90221C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076" y="1894589"/>
            <a:ext cx="5878895" cy="3702906"/>
          </a:xfrm>
          <a:prstGeom prst="rect">
            <a:avLst/>
          </a:prstGeom>
        </p:spPr>
      </p:pic>
      <p:sp>
        <p:nvSpPr>
          <p:cNvPr id="10" name="TextBox 9">
            <a:extLst>
              <a:ext uri="{FF2B5EF4-FFF2-40B4-BE49-F238E27FC236}">
                <a16:creationId xmlns:a16="http://schemas.microsoft.com/office/drawing/2014/main" id="{30A5BDCB-7A2E-042D-C178-87D879CA6414}"/>
              </a:ext>
            </a:extLst>
          </p:cNvPr>
          <p:cNvSpPr txBox="1"/>
          <p:nvPr/>
        </p:nvSpPr>
        <p:spPr>
          <a:xfrm>
            <a:off x="1841074" y="1894589"/>
            <a:ext cx="3899616" cy="3939540"/>
          </a:xfrm>
          <a:prstGeom prst="rect">
            <a:avLst/>
          </a:prstGeom>
          <a:noFill/>
        </p:spPr>
        <p:txBody>
          <a:bodyPr wrap="square" rtlCol="0">
            <a:spAutoFit/>
          </a:bodyPr>
          <a:lstStyle/>
          <a:p>
            <a:pPr marL="285750" indent="-285750">
              <a:buFont typeface="Arial" panose="020B0604020202020204" pitchFamily="34" charset="0"/>
              <a:buChar char="•"/>
            </a:pPr>
            <a:r>
              <a:rPr lang="en-US" sz="2500" dirty="0"/>
              <a:t>Accessible from anywhere</a:t>
            </a:r>
          </a:p>
          <a:p>
            <a:pPr marL="285750" indent="-285750">
              <a:buFont typeface="Arial" panose="020B0604020202020204" pitchFamily="34" charset="0"/>
              <a:buChar char="•"/>
            </a:pPr>
            <a:r>
              <a:rPr lang="en-US" sz="2500" dirty="0"/>
              <a:t>Can accommodate multiple editors</a:t>
            </a:r>
          </a:p>
          <a:p>
            <a:pPr marL="285750" indent="-285750">
              <a:buFont typeface="Arial" panose="020B0604020202020204" pitchFamily="34" charset="0"/>
              <a:buChar char="•"/>
            </a:pPr>
            <a:r>
              <a:rPr lang="en-US" sz="2500" dirty="0"/>
              <a:t>Simplified tools</a:t>
            </a:r>
          </a:p>
          <a:p>
            <a:pPr marL="285750" indent="-285750">
              <a:buFont typeface="Arial" panose="020B0604020202020204" pitchFamily="34" charset="0"/>
              <a:buChar char="•"/>
            </a:pPr>
            <a:r>
              <a:rPr lang="en-US" sz="2500" dirty="0"/>
              <a:t>No additional ArcPro or ArcMap licensing</a:t>
            </a:r>
          </a:p>
          <a:p>
            <a:pPr marL="285750" indent="-285750">
              <a:buFont typeface="Arial" panose="020B0604020202020204" pitchFamily="34" charset="0"/>
              <a:buChar char="•"/>
            </a:pPr>
            <a:r>
              <a:rPr lang="en-US" sz="2500" dirty="0"/>
              <a:t>Custom built for DOR</a:t>
            </a:r>
          </a:p>
          <a:p>
            <a:pPr marL="285750" indent="-285750">
              <a:buFont typeface="Arial" panose="020B0604020202020204" pitchFamily="34" charset="0"/>
              <a:buChar char="•"/>
            </a:pPr>
            <a:r>
              <a:rPr lang="en-US" sz="2500" dirty="0"/>
              <a:t>Developers making seamless, frequent updates</a:t>
            </a:r>
          </a:p>
        </p:txBody>
      </p:sp>
    </p:spTree>
    <p:extLst>
      <p:ext uri="{BB962C8B-B14F-4D97-AF65-F5344CB8AC3E}">
        <p14:creationId xmlns:p14="http://schemas.microsoft.com/office/powerpoint/2010/main" val="399349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859B-1A20-D145-EBC0-73692349F0A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8632124-C06F-E456-2BA9-9BE4ED1C6508}"/>
              </a:ext>
            </a:extLst>
          </p:cNvPr>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70247-DDD8-F153-45B1-C0FF00C4760B}"/>
              </a:ext>
            </a:extLst>
          </p:cNvPr>
          <p:cNvSpPr>
            <a:spLocks noGrp="1"/>
          </p:cNvSpPr>
          <p:nvPr>
            <p:ph type="title"/>
          </p:nvPr>
        </p:nvSpPr>
        <p:spPr>
          <a:xfrm>
            <a:off x="1746930" y="365125"/>
            <a:ext cx="9617529" cy="1316492"/>
          </a:xfrm>
        </p:spPr>
        <p:txBody>
          <a:bodyPr>
            <a:normAutofit/>
          </a:bodyPr>
          <a:lstStyle/>
          <a:p>
            <a:pPr algn="ctr"/>
            <a:r>
              <a:rPr lang="en-US" dirty="0">
                <a:latin typeface="Franklin Gothic Medium"/>
                <a:cs typeface="Calibri"/>
              </a:rPr>
              <a:t>How Do We Go About Switching?</a:t>
            </a:r>
            <a:endParaRPr lang="en-US" dirty="0"/>
          </a:p>
        </p:txBody>
      </p:sp>
      <p:sp>
        <p:nvSpPr>
          <p:cNvPr id="10" name="Content Placeholder 9">
            <a:extLst>
              <a:ext uri="{FF2B5EF4-FFF2-40B4-BE49-F238E27FC236}">
                <a16:creationId xmlns:a16="http://schemas.microsoft.com/office/drawing/2014/main" id="{44989F32-C696-53BE-54B5-EEA5BEB09BE1}"/>
              </a:ext>
            </a:extLst>
          </p:cNvPr>
          <p:cNvSpPr>
            <a:spLocks noGrp="1"/>
          </p:cNvSpPr>
          <p:nvPr>
            <p:ph sz="half" idx="2"/>
          </p:nvPr>
        </p:nvSpPr>
        <p:spPr>
          <a:xfrm>
            <a:off x="1814904" y="2423681"/>
            <a:ext cx="5157787" cy="3684588"/>
          </a:xfrm>
        </p:spPr>
        <p:txBody>
          <a:bodyPr vert="horz" lIns="91440" tIns="45720" rIns="91440" bIns="45720" rtlCol="0" anchor="t">
            <a:normAutofit/>
          </a:bodyPr>
          <a:lstStyle/>
          <a:p>
            <a:endParaRPr lang="en-US" dirty="0"/>
          </a:p>
          <a:p>
            <a:endParaRPr lang="en-US" sz="2400" dirty="0">
              <a:latin typeface="Franklin Gothic Medium"/>
            </a:endParaRPr>
          </a:p>
          <a:p>
            <a:endParaRPr lang="en-US" dirty="0">
              <a:latin typeface="Franklin Gothic Medium"/>
            </a:endParaRPr>
          </a:p>
          <a:p>
            <a:endParaRPr lang="en-US" sz="2400"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D9BE3E09-FC54-3DB4-5ABA-500564164598}"/>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DF40C615-28F8-7153-11CC-7983F29E7D49}"/>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309F7557-C9EE-7617-701C-FE3E75ED4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658CFEC8-4CB5-9C3E-289B-9D8B6EDDFBF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B535D595-CE21-9181-7180-3FFE071F39F2}"/>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66E66F20-FA09-C72F-854F-CBEF0FFDF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4278852B-E286-61FE-0BA7-4A569E238D4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5C6D5EF-6A6C-53C9-64D9-ADE5DCBF5A3F}"/>
              </a:ext>
            </a:extLst>
          </p:cNvPr>
          <p:cNvSpPr txBox="1"/>
          <p:nvPr/>
        </p:nvSpPr>
        <p:spPr>
          <a:xfrm>
            <a:off x="3855308" y="1595998"/>
            <a:ext cx="5157787" cy="892552"/>
          </a:xfrm>
          <a:prstGeom prst="rect">
            <a:avLst/>
          </a:prstGeom>
          <a:noFill/>
        </p:spPr>
        <p:txBody>
          <a:bodyPr wrap="square" rtlCol="0">
            <a:spAutoFit/>
          </a:bodyPr>
          <a:lstStyle/>
          <a:p>
            <a:pPr algn="ctr"/>
            <a:r>
              <a:rPr lang="en-US" sz="2500" b="1" u="sng" dirty="0"/>
              <a:t>Contact the PVA GIS Support Team at</a:t>
            </a:r>
          </a:p>
          <a:p>
            <a:pPr algn="ctr"/>
            <a:r>
              <a:rPr lang="en-US" sz="2500" b="1" dirty="0">
                <a:solidFill>
                  <a:schemeClr val="accent1">
                    <a:lumMod val="75000"/>
                  </a:schemeClr>
                </a:solidFill>
              </a:rPr>
              <a:t>pva.gissupport@ky.gov</a:t>
            </a:r>
          </a:p>
        </p:txBody>
      </p:sp>
      <p:sp>
        <p:nvSpPr>
          <p:cNvPr id="5" name="TextBox 4">
            <a:extLst>
              <a:ext uri="{FF2B5EF4-FFF2-40B4-BE49-F238E27FC236}">
                <a16:creationId xmlns:a16="http://schemas.microsoft.com/office/drawing/2014/main" id="{3E9886DC-6568-FE45-36D6-72BCF1DD49EF}"/>
              </a:ext>
            </a:extLst>
          </p:cNvPr>
          <p:cNvSpPr txBox="1"/>
          <p:nvPr/>
        </p:nvSpPr>
        <p:spPr>
          <a:xfrm>
            <a:off x="5987206" y="2620310"/>
            <a:ext cx="5066293" cy="3939540"/>
          </a:xfrm>
          <a:prstGeom prst="rect">
            <a:avLst/>
          </a:prstGeom>
          <a:noFill/>
        </p:spPr>
        <p:txBody>
          <a:bodyPr wrap="square" rtlCol="0">
            <a:spAutoFit/>
          </a:bodyPr>
          <a:lstStyle/>
          <a:p>
            <a:r>
              <a:rPr lang="en-US" sz="2500" dirty="0"/>
              <a:t>We can discuss:</a:t>
            </a:r>
          </a:p>
          <a:p>
            <a:pPr marL="285750" indent="-285750">
              <a:buFont typeface="Arial" panose="020B0604020202020204" pitchFamily="34" charset="0"/>
              <a:buChar char="•"/>
            </a:pPr>
            <a:r>
              <a:rPr lang="en-US" sz="2500" dirty="0"/>
              <a:t>Your current structure</a:t>
            </a:r>
          </a:p>
          <a:p>
            <a:pPr marL="285750" indent="-285750">
              <a:buFont typeface="Arial" panose="020B0604020202020204" pitchFamily="34" charset="0"/>
              <a:buChar char="•"/>
            </a:pPr>
            <a:r>
              <a:rPr lang="en-US" sz="2500" dirty="0"/>
              <a:t>Your current users and needs</a:t>
            </a:r>
          </a:p>
          <a:p>
            <a:pPr marL="285750" indent="-285750">
              <a:buFont typeface="Arial" panose="020B0604020202020204" pitchFamily="34" charset="0"/>
              <a:buChar char="•"/>
            </a:pPr>
            <a:r>
              <a:rPr lang="en-US" sz="2500" dirty="0"/>
              <a:t>Set up county specific user groups</a:t>
            </a:r>
          </a:p>
          <a:p>
            <a:pPr marL="285750" indent="-285750">
              <a:buFont typeface="Arial" panose="020B0604020202020204" pitchFamily="34" charset="0"/>
              <a:buChar char="•"/>
            </a:pPr>
            <a:r>
              <a:rPr lang="en-US" sz="2500" dirty="0"/>
              <a:t>Install or upgrade programs</a:t>
            </a:r>
          </a:p>
          <a:p>
            <a:pPr marL="285750" indent="-285750">
              <a:buFont typeface="Arial" panose="020B0604020202020204" pitchFamily="34" charset="0"/>
              <a:buChar char="•"/>
            </a:pPr>
            <a:r>
              <a:rPr lang="en-US" sz="2500" dirty="0"/>
              <a:t>Walk you through the registration process</a:t>
            </a:r>
          </a:p>
          <a:p>
            <a:pPr marL="285750" indent="-285750">
              <a:buFont typeface="Arial" panose="020B0604020202020204" pitchFamily="34" charset="0"/>
              <a:buChar char="•"/>
            </a:pPr>
            <a:r>
              <a:rPr lang="en-US" sz="2500" dirty="0"/>
              <a:t>Plan training</a:t>
            </a:r>
          </a:p>
          <a:p>
            <a:pPr marL="285750" indent="-285750">
              <a:buFont typeface="Arial" panose="020B0604020202020204" pitchFamily="34" charset="0"/>
              <a:buChar char="•"/>
            </a:pPr>
            <a:r>
              <a:rPr lang="en-US" sz="2500" dirty="0"/>
              <a:t>Plus all the support you are used to from us</a:t>
            </a:r>
          </a:p>
        </p:txBody>
      </p:sp>
      <p:pic>
        <p:nvPicPr>
          <p:cNvPr id="13" name="Picture 12" descr="Icon&#10;&#10;Description automatically generated">
            <a:extLst>
              <a:ext uri="{FF2B5EF4-FFF2-40B4-BE49-F238E27FC236}">
                <a16:creationId xmlns:a16="http://schemas.microsoft.com/office/drawing/2014/main" id="{524FE142-3CDB-4CD1-0976-BD36C876F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7820" y="2955889"/>
            <a:ext cx="3353122" cy="2813479"/>
          </a:xfrm>
          <a:prstGeom prst="rect">
            <a:avLst/>
          </a:prstGeom>
        </p:spPr>
      </p:pic>
    </p:spTree>
    <p:extLst>
      <p:ext uri="{BB962C8B-B14F-4D97-AF65-F5344CB8AC3E}">
        <p14:creationId xmlns:p14="http://schemas.microsoft.com/office/powerpoint/2010/main" val="393996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3F03-57AC-527C-8853-52C4FFF93F0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DDAE8AB-6CCB-2FA9-1AB8-E93296B55E74}"/>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04764F-5696-3A76-EE6A-C977A326E674}"/>
              </a:ext>
            </a:extLst>
          </p:cNvPr>
          <p:cNvSpPr>
            <a:spLocks noGrp="1"/>
          </p:cNvSpPr>
          <p:nvPr>
            <p:ph type="ctrTitle"/>
          </p:nvPr>
        </p:nvSpPr>
        <p:spPr>
          <a:xfrm>
            <a:off x="866271" y="318610"/>
            <a:ext cx="10896599" cy="759585"/>
          </a:xfrm>
        </p:spPr>
        <p:txBody>
          <a:bodyPr>
            <a:normAutofit/>
          </a:bodyPr>
          <a:lstStyle/>
          <a:p>
            <a:r>
              <a:rPr lang="en-US" sz="4400" dirty="0">
                <a:solidFill>
                  <a:schemeClr val="bg1"/>
                </a:solidFill>
                <a:latin typeface="Franklin Gothic Demi"/>
              </a:rPr>
              <a:t>GIS Services Staff</a:t>
            </a:r>
            <a:endParaRPr lang="en-US" sz="4400" dirty="0">
              <a:solidFill>
                <a:schemeClr val="bg1"/>
              </a:solidFill>
              <a:latin typeface="Franklin Gothic Demi" panose="020B0703020102020204" pitchFamily="34" charset="0"/>
            </a:endParaRPr>
          </a:p>
        </p:txBody>
      </p:sp>
      <p:sp>
        <p:nvSpPr>
          <p:cNvPr id="13" name="Rectangle 12">
            <a:extLst>
              <a:ext uri="{FF2B5EF4-FFF2-40B4-BE49-F238E27FC236}">
                <a16:creationId xmlns:a16="http://schemas.microsoft.com/office/drawing/2014/main" id="{9F65AD23-C1D7-6B64-F60E-6186608976F2}"/>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98461D8-3E88-1466-E6F3-1BE00500CAF3}"/>
              </a:ext>
            </a:extLst>
          </p:cNvPr>
          <p:cNvGrpSpPr>
            <a:grpSpLocks noChangeAspect="1"/>
          </p:cNvGrpSpPr>
          <p:nvPr/>
        </p:nvGrpSpPr>
        <p:grpSpPr>
          <a:xfrm>
            <a:off x="9899216" y="6119012"/>
            <a:ext cx="2084948" cy="457200"/>
            <a:chOff x="4766776" y="6262420"/>
            <a:chExt cx="2414265" cy="527049"/>
          </a:xfrm>
        </p:grpSpPr>
        <p:pic>
          <p:nvPicPr>
            <p:cNvPr id="8" name="Picture 7">
              <a:extLst>
                <a:ext uri="{FF2B5EF4-FFF2-40B4-BE49-F238E27FC236}">
                  <a16:creationId xmlns:a16="http://schemas.microsoft.com/office/drawing/2014/main" id="{C3C63361-051C-13F9-E724-D961A5A4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1C72F752-3825-703A-374B-2A06CA2F26F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4FBB7E22-2CB9-7FDC-CE5A-539CDACD3EC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CCA97257-A4F8-C9FE-5CB6-2EC079256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818BAE9-F116-DAAB-96C7-E8169ACC8D0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A483007-6FB8-1152-EE2A-60F3525D75B0}"/>
              </a:ext>
            </a:extLst>
          </p:cNvPr>
          <p:cNvSpPr txBox="1"/>
          <p:nvPr/>
        </p:nvSpPr>
        <p:spPr>
          <a:xfrm>
            <a:off x="4677781" y="1631869"/>
            <a:ext cx="7078621" cy="4308872"/>
          </a:xfrm>
          <a:prstGeom prst="rect">
            <a:avLst/>
          </a:prstGeom>
          <a:noFill/>
        </p:spPr>
        <p:txBody>
          <a:bodyPr wrap="square" rtlCol="0">
            <a:spAutoFit/>
          </a:bodyPr>
          <a:lstStyle/>
          <a:p>
            <a:r>
              <a:rPr lang="en-US" sz="2500" b="1" i="1" dirty="0"/>
              <a:t>GIS Services Manager</a:t>
            </a:r>
          </a:p>
          <a:p>
            <a:r>
              <a:rPr lang="en-US" sz="2500" dirty="0"/>
              <a:t>Greg Caufield </a:t>
            </a:r>
            <a:r>
              <a:rPr lang="en-US" sz="2500" dirty="0">
                <a:hlinkClick r:id="rId4"/>
              </a:rPr>
              <a:t>greg.caufield@ky.gov</a:t>
            </a:r>
            <a:endParaRPr lang="en-US" sz="2500" dirty="0"/>
          </a:p>
          <a:p>
            <a:endParaRPr lang="en-US" sz="2500" dirty="0"/>
          </a:p>
          <a:p>
            <a:r>
              <a:rPr lang="en-US" sz="2500" b="1" i="1" dirty="0"/>
              <a:t>GIS Analyst III</a:t>
            </a:r>
          </a:p>
          <a:p>
            <a:r>
              <a:rPr lang="en-US" sz="2500" dirty="0"/>
              <a:t>Tom Moreland </a:t>
            </a:r>
            <a:r>
              <a:rPr lang="en-US" sz="2500" dirty="0">
                <a:hlinkClick r:id="rId5"/>
              </a:rPr>
              <a:t>tom.moreland@ky.gov</a:t>
            </a:r>
            <a:endParaRPr lang="en-US" sz="2500" dirty="0"/>
          </a:p>
          <a:p>
            <a:r>
              <a:rPr lang="en-US" sz="2500" dirty="0"/>
              <a:t>Christopher Bruckman </a:t>
            </a:r>
            <a:r>
              <a:rPr lang="en-US" sz="2500" dirty="0">
                <a:hlinkClick r:id="rId6"/>
              </a:rPr>
              <a:t>christopher.bruckman@ky.gov</a:t>
            </a:r>
            <a:endParaRPr lang="en-US" sz="2500" dirty="0"/>
          </a:p>
          <a:p>
            <a:endParaRPr lang="en-US" sz="2500" dirty="0"/>
          </a:p>
          <a:p>
            <a:r>
              <a:rPr lang="en-US" sz="2500" b="1" i="1" dirty="0"/>
              <a:t>GIS Analyst Contractor</a:t>
            </a:r>
          </a:p>
          <a:p>
            <a:r>
              <a:rPr lang="en-US" sz="2500" dirty="0"/>
              <a:t>Pamela Rodriguez </a:t>
            </a:r>
            <a:r>
              <a:rPr lang="en-US" sz="2500" dirty="0">
                <a:hlinkClick r:id="rId7"/>
              </a:rPr>
              <a:t>pamela.rodriguez@ky.gov</a:t>
            </a:r>
            <a:endParaRPr lang="en-US" sz="2500" dirty="0"/>
          </a:p>
          <a:p>
            <a:r>
              <a:rPr lang="en-US" sz="2500" dirty="0"/>
              <a:t>Ben Collett </a:t>
            </a:r>
            <a:r>
              <a:rPr lang="en-US" sz="2500" dirty="0">
                <a:hlinkClick r:id="rId8"/>
              </a:rPr>
              <a:t>ben.collett@ky.gov</a:t>
            </a:r>
            <a:endParaRPr lang="en-US" sz="2500" dirty="0"/>
          </a:p>
          <a:p>
            <a:endParaRPr lang="en-US" sz="2400" dirty="0"/>
          </a:p>
        </p:txBody>
      </p:sp>
      <p:pic>
        <p:nvPicPr>
          <p:cNvPr id="6" name="Picture 5" descr="A picture containing building, outdoor, stone, brick&#10;&#10;Description automatically generated">
            <a:extLst>
              <a:ext uri="{FF2B5EF4-FFF2-40B4-BE49-F238E27FC236}">
                <a16:creationId xmlns:a16="http://schemas.microsoft.com/office/drawing/2014/main" id="{F53A530D-939A-D3B6-D5F4-DF8B9E4A45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473" y="1738912"/>
            <a:ext cx="4154984" cy="4154984"/>
          </a:xfrm>
          <a:prstGeom prst="rect">
            <a:avLst/>
          </a:prstGeom>
        </p:spPr>
      </p:pic>
    </p:spTree>
    <p:extLst>
      <p:ext uri="{BB962C8B-B14F-4D97-AF65-F5344CB8AC3E}">
        <p14:creationId xmlns:p14="http://schemas.microsoft.com/office/powerpoint/2010/main" val="4044451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8FCF0E-1BE3-4A96-8F08-A8805F1B892A}">
  <ds:schemaRefs>
    <ds:schemaRef ds:uri="http://schemas.microsoft.com/sharepoint/v3/contenttype/forms"/>
  </ds:schemaRefs>
</ds:datastoreItem>
</file>

<file path=customXml/itemProps2.xml><?xml version="1.0" encoding="utf-8"?>
<ds:datastoreItem xmlns:ds="http://schemas.openxmlformats.org/officeDocument/2006/customXml" ds:itemID="{AADFFE4D-3922-4AA6-A826-58BFF97A567F}"/>
</file>

<file path=customXml/itemProps3.xml><?xml version="1.0" encoding="utf-8"?>
<ds:datastoreItem xmlns:ds="http://schemas.openxmlformats.org/officeDocument/2006/customXml" ds:itemID="{9D3F431B-57DA-41A4-97D8-8AAB707A481F}">
  <ds:schemaRefs>
    <ds:schemaRef ds:uri="http://schemas.microsoft.com/office/2006/metadata/properties"/>
    <ds:schemaRef ds:uri="http://schemas.microsoft.com/office/infopath/2007/PartnerControls"/>
    <ds:schemaRef ds:uri="2bfca6da-046f-45eb-94a6-33813b417d15"/>
    <ds:schemaRef ds:uri="f789e7bc-a274-4f90-b8a5-1a479b3dafe2"/>
  </ds:schemaRefs>
</ds:datastoreItem>
</file>

<file path=docProps/app.xml><?xml version="1.0" encoding="utf-8"?>
<Properties xmlns="http://schemas.openxmlformats.org/officeDocument/2006/extended-properties" xmlns:vt="http://schemas.openxmlformats.org/officeDocument/2006/docPropsVTypes">
  <Template>TM03457515[[fn=View]]</Template>
  <TotalTime>5083</TotalTime>
  <Words>541</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Franklin Gothic Book</vt:lpstr>
      <vt:lpstr>Franklin Gothic Demi</vt:lpstr>
      <vt:lpstr>Franklin Gothic Medium</vt:lpstr>
      <vt:lpstr>Office Theme</vt:lpstr>
      <vt:lpstr>ArcGIS Online and ArcPro</vt:lpstr>
      <vt:lpstr>You Have A Lot of Questions</vt:lpstr>
      <vt:lpstr>ArcGIS Online?</vt:lpstr>
      <vt:lpstr>Why Switch to ArcPro?</vt:lpstr>
      <vt:lpstr>Can We Continue to Use ArcMap?</vt:lpstr>
      <vt:lpstr>What About Training?</vt:lpstr>
      <vt:lpstr>What is the GAMA Sketch Editor?</vt:lpstr>
      <vt:lpstr>How Do We Go About Switching?</vt:lpstr>
      <vt:lpstr>GIS Services Staff</vt:lpstr>
      <vt:lpstr>Property Valuation GIS Services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Caufield, Greg (DOR)</cp:lastModifiedBy>
  <cp:revision>366</cp:revision>
  <dcterms:created xsi:type="dcterms:W3CDTF">2018-07-23T13:55:37Z</dcterms:created>
  <dcterms:modified xsi:type="dcterms:W3CDTF">2024-12-03T20:58:18Z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y fmtid="{D5CDD505-2E9C-101B-9397-08002B2CF9AE}" pid="3" name="MediaServiceImageTags">
    <vt:lpwstr/>
  </property>
</Properties>
</file>