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9D_1DE79D27.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55"/>
  </p:notesMasterIdLst>
  <p:sldIdLst>
    <p:sldId id="272" r:id="rId5"/>
    <p:sldId id="477" r:id="rId6"/>
    <p:sldId id="475" r:id="rId7"/>
    <p:sldId id="311" r:id="rId8"/>
    <p:sldId id="312" r:id="rId9"/>
    <p:sldId id="313" r:id="rId10"/>
    <p:sldId id="314" r:id="rId11"/>
    <p:sldId id="315" r:id="rId12"/>
    <p:sldId id="316" r:id="rId13"/>
    <p:sldId id="323" r:id="rId14"/>
    <p:sldId id="317" r:id="rId15"/>
    <p:sldId id="318" r:id="rId16"/>
    <p:sldId id="319" r:id="rId17"/>
    <p:sldId id="320" r:id="rId18"/>
    <p:sldId id="321" r:id="rId19"/>
    <p:sldId id="476" r:id="rId20"/>
    <p:sldId id="419" r:id="rId21"/>
    <p:sldId id="310" r:id="rId22"/>
    <p:sldId id="416" r:id="rId23"/>
    <p:sldId id="413" r:id="rId24"/>
    <p:sldId id="463" r:id="rId25"/>
    <p:sldId id="465" r:id="rId26"/>
    <p:sldId id="464" r:id="rId27"/>
    <p:sldId id="467" r:id="rId28"/>
    <p:sldId id="468" r:id="rId29"/>
    <p:sldId id="472" r:id="rId30"/>
    <p:sldId id="410" r:id="rId31"/>
    <p:sldId id="469" r:id="rId32"/>
    <p:sldId id="372" r:id="rId33"/>
    <p:sldId id="457" r:id="rId34"/>
    <p:sldId id="458" r:id="rId35"/>
    <p:sldId id="381" r:id="rId36"/>
    <p:sldId id="427" r:id="rId37"/>
    <p:sldId id="428" r:id="rId38"/>
    <p:sldId id="450" r:id="rId39"/>
    <p:sldId id="425" r:id="rId40"/>
    <p:sldId id="460" r:id="rId41"/>
    <p:sldId id="461" r:id="rId42"/>
    <p:sldId id="462" r:id="rId43"/>
    <p:sldId id="373" r:id="rId44"/>
    <p:sldId id="332" r:id="rId45"/>
    <p:sldId id="473" r:id="rId46"/>
    <p:sldId id="334" r:id="rId47"/>
    <p:sldId id="470" r:id="rId48"/>
    <p:sldId id="474" r:id="rId49"/>
    <p:sldId id="335" r:id="rId50"/>
    <p:sldId id="336" r:id="rId51"/>
    <p:sldId id="337" r:id="rId52"/>
    <p:sldId id="391" r:id="rId53"/>
    <p:sldId id="2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C0BF13-586A-9E6F-E99E-BD90E42B3215}" name="Asher, Brad (DOR)" initials="AB(" userId="S::Brad.Asher@ky.gov::66d66905-d724-4bd7-bef0-d9c29a0436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3C60"/>
    <a:srgbClr val="04256C"/>
    <a:srgbClr val="1E7EB4"/>
    <a:srgbClr val="5EB3E4"/>
    <a:srgbClr val="4A90E2"/>
    <a:srgbClr val="DBE2F9"/>
    <a:srgbClr val="E5EAFB"/>
    <a:srgbClr val="BDD6F5"/>
    <a:srgbClr val="143296"/>
    <a:srgbClr val="236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FEA46-6F71-444B-A9E4-DCB7F9297891}" v="2" dt="2024-12-13T15:12:51.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9D_1DE79D27.xml><?xml version="1.0" encoding="utf-8"?>
<p188:cmLst xmlns:a="http://schemas.openxmlformats.org/drawingml/2006/main" xmlns:r="http://schemas.openxmlformats.org/officeDocument/2006/relationships" xmlns:p188="http://schemas.microsoft.com/office/powerpoint/2018/8/main">
  <p188:cm id="{C191F65A-7009-4023-AE6A-D7F468AE287D}" authorId="{2EC0BF13-586A-9E6F-E99E-BD90E42B3215}" status="resolved" created="2024-09-19T19:03:11.628">
    <ac:deMkLst xmlns:ac="http://schemas.microsoft.com/office/drawing/2013/main/command">
      <pc:docMk xmlns:pc="http://schemas.microsoft.com/office/powerpoint/2013/main/command"/>
      <pc:sldMk xmlns:pc="http://schemas.microsoft.com/office/powerpoint/2013/main/command" cId="501718311" sldId="413"/>
      <ac:spMk id="5" creationId="{FD6B79B7-06EE-EA50-F973-5F1AC20B60F7}"/>
    </ac:deMkLst>
    <p188:pos x="7337425" y="3360940"/>
    <p188:txBody>
      <a:bodyPr/>
      <a:lstStyle/>
      <a:p>
        <a:r>
          <a:rPr lang="en-US"/>
          <a:t>Delete period after "government"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4116-B518-4F8F-8F09-A7D2CF135438}"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E6F91-D992-4D3C-A902-B82CCA28FFD9}" type="slidenum">
              <a:rPr lang="en-US" smtClean="0"/>
              <a:t>‹#›</a:t>
            </a:fld>
            <a:endParaRPr lang="en-US"/>
          </a:p>
        </p:txBody>
      </p:sp>
    </p:spTree>
    <p:extLst>
      <p:ext uri="{BB962C8B-B14F-4D97-AF65-F5344CB8AC3E}">
        <p14:creationId xmlns:p14="http://schemas.microsoft.com/office/powerpoint/2010/main" val="334779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78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2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188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28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5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66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22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48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22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324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5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40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893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63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715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656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367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080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729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0877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23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6528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652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216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389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0210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068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840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25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323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082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4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830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32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6648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29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591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29489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8743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00139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56847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6925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2124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7893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15612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74500925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apps.legislature.ky.gov/law/kar/103/026/13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pps.legislature.ky.gov/law/kar/103/026/100.pdf" TargetMode="External"/><Relationship Id="rId5" Type="http://schemas.openxmlformats.org/officeDocument/2006/relationships/hyperlink" Target="https://apps.legislature.ky.gov/law/kar/103/026/090.pdf"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9D_1DE79D2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onestop.ky.gov/" TargetMode="External"/><Relationship Id="rId7" Type="http://schemas.openxmlformats.org/officeDocument/2006/relationships/image" Target="../media/image20.png"/><Relationship Id="rId2" Type="http://schemas.openxmlformats.org/officeDocument/2006/relationships/hyperlink" Target="https://revenue.ky.gov/"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5" y="1800698"/>
            <a:ext cx="12191999" cy="1927228"/>
          </a:xfrm>
          <a:prstGeom prst="rect">
            <a:avLst/>
          </a:prstGeom>
          <a:solidFill>
            <a:srgbClr val="1E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129871"/>
            <a:ext cx="12191999" cy="2000204"/>
          </a:xfrm>
          <a:prstGeom prst="rect">
            <a:avLst/>
          </a:prstGeom>
          <a:solidFill>
            <a:srgbClr val="042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116224"/>
            <a:ext cx="12191999" cy="1886728"/>
          </a:xfrm>
        </p:spPr>
        <p:txBody>
          <a:bodyPr>
            <a:noAutofit/>
          </a:bodyPr>
          <a:lstStyle/>
          <a:p>
            <a:r>
              <a:rPr lang="en-US" sz="6600" cap="small" spc="300" dirty="0">
                <a:solidFill>
                  <a:schemeClr val="bg1"/>
                </a:solidFill>
                <a:latin typeface="Franklin Gothic Demi" panose="020B0703020102020204" pitchFamily="34" charset="0"/>
              </a:rPr>
              <a:t>2024 Kentucky Tax Changes</a:t>
            </a:r>
            <a:br>
              <a:rPr lang="en-US" sz="7200" cap="small" spc="300" dirty="0">
                <a:solidFill>
                  <a:schemeClr val="bg1"/>
                </a:solidFill>
                <a:latin typeface="Franklin Gothic Demi" panose="020B0703020102020204" pitchFamily="34" charset="0"/>
              </a:rPr>
            </a:br>
            <a:endParaRPr lang="en-US" sz="50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0" y="3180868"/>
            <a:ext cx="12191999" cy="763136"/>
          </a:xfrm>
        </p:spPr>
        <p:txBody>
          <a:bodyPr>
            <a:normAutofit/>
          </a:bodyPr>
          <a:lstStyle/>
          <a:p>
            <a:r>
              <a:rPr lang="en-US" sz="2800" dirty="0" err="1">
                <a:solidFill>
                  <a:schemeClr val="bg1"/>
                </a:solidFill>
                <a:latin typeface="Franklin Gothic Demi" panose="020B0703020102020204" pitchFamily="34" charset="0"/>
              </a:rPr>
              <a:t>KyCPA</a:t>
            </a:r>
            <a:r>
              <a:rPr lang="en-US" sz="2800" dirty="0">
                <a:solidFill>
                  <a:schemeClr val="bg1"/>
                </a:solidFill>
                <a:latin typeface="Franklin Gothic Demi" panose="020B0703020102020204" pitchFamily="34" charset="0"/>
              </a:rPr>
              <a:t> State Tax Conference December 18, 2024</a:t>
            </a:r>
          </a:p>
          <a:p>
            <a:endParaRPr lang="en-US" sz="2800" dirty="0">
              <a:solidFill>
                <a:schemeClr val="bg1"/>
              </a:solidFill>
              <a:latin typeface="Franklin Gothic Demi" panose="020B0703020102020204" pitchFamily="34" charset="0"/>
            </a:endParaRPr>
          </a:p>
        </p:txBody>
      </p:sp>
      <p:grpSp>
        <p:nvGrpSpPr>
          <p:cNvPr id="17" name="Group 16"/>
          <p:cNvGrpSpPr>
            <a:grpSpLocks noChangeAspect="1"/>
          </p:cNvGrpSpPr>
          <p:nvPr/>
        </p:nvGrpSpPr>
        <p:grpSpPr>
          <a:xfrm>
            <a:off x="3633980" y="4787124"/>
            <a:ext cx="4924038" cy="1079774"/>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885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r>
              <a:rPr lang="en-US" sz="3700" b="1" dirty="0">
                <a:latin typeface="Franklin Gothic Medium" panose="020B0603020102020204" pitchFamily="34" charset="0"/>
              </a:rPr>
              <a:t>2018 HB 487 – </a:t>
            </a:r>
            <a:br>
              <a:rPr lang="en-US" sz="3700" b="1" dirty="0">
                <a:latin typeface="Franklin Gothic Medium" panose="020B0603020102020204" pitchFamily="34" charset="0"/>
              </a:rPr>
            </a:br>
            <a:r>
              <a:rPr lang="en-US" sz="3700" b="1" dirty="0">
                <a:latin typeface="Franklin Gothic Medium" panose="020B0603020102020204" pitchFamily="34" charset="0"/>
              </a:rPr>
              <a:t>12 New categories of Taxable Services – KRS 139.200</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8D439907-E262-DBDB-465E-B7B36E7521AA}"/>
              </a:ext>
            </a:extLst>
          </p:cNvPr>
          <p:cNvSpPr txBox="1">
            <a:spLocks/>
          </p:cNvSpPr>
          <p:nvPr/>
        </p:nvSpPr>
        <p:spPr>
          <a:xfrm>
            <a:off x="874186" y="1513362"/>
            <a:ext cx="10515600" cy="41559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Effective July 1, 2018, charges for the provision of the following services became subject to sales tax: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Non–coin–operated laundry and dry-cleaning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Linen supply services - including but not limited to table and bed linen supply services and non-industrial uniform supply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Indoor skin tanning services - including but not limited to tanning booth or tanning bed services and spray tanning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Non–medical diet and weight reducing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Limousine services - if a driver is provided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Extended warranty services - to cover tangible personal property or digital property that is taxable at retail to the warranty holder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Participatory admissions - the </a:t>
            </a:r>
            <a:r>
              <a:rPr kumimoji="0" lang="en-US" sz="1600" b="0" i="0" u="none"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privilege of participating in an event or activity</a:t>
            </a:r>
            <a:endParaRPr kumimoji="0" lang="en-US" sz="1600" b="0" i="0" u="sng"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endParaRPr>
          </a:p>
        </p:txBody>
      </p:sp>
    </p:spTree>
    <p:extLst>
      <p:ext uri="{BB962C8B-B14F-4D97-AF65-F5344CB8AC3E}">
        <p14:creationId xmlns:p14="http://schemas.microsoft.com/office/powerpoint/2010/main" val="278924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r>
              <a:rPr lang="en-US" sz="3100" b="1" dirty="0">
                <a:latin typeface="Franklin Gothic Medium" panose="020B0603020102020204" pitchFamily="34" charset="0"/>
              </a:rPr>
              <a:t>2022 HB 8 and 2023 HB 360</a:t>
            </a:r>
            <a:br>
              <a:rPr lang="en-US" sz="3100" b="1" dirty="0">
                <a:latin typeface="Franklin Gothic Medium" panose="020B0603020102020204" pitchFamily="34" charset="0"/>
              </a:rPr>
            </a:br>
            <a:r>
              <a:rPr lang="en-US" sz="3100" b="1" dirty="0">
                <a:latin typeface="Franklin Gothic Medium" panose="020B0603020102020204" pitchFamily="34" charset="0"/>
              </a:rPr>
              <a:t>34 New Services Subject to Sales and Use Tax - Effective January 1, 2023</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84FBFCE5-3F57-D89A-9D76-3473F30E729C}"/>
              </a:ext>
            </a:extLst>
          </p:cNvPr>
          <p:cNvSpPr txBox="1">
            <a:spLocks/>
          </p:cNvSpPr>
          <p:nvPr/>
        </p:nvSpPr>
        <p:spPr>
          <a:xfrm>
            <a:off x="866271" y="1482909"/>
            <a:ext cx="10515600" cy="4714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Photography and photo finishing services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Telemarketing services - means services provided via telephone, facsimile, electronic mail, text messages, or other modes of communications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Public opinion and research polling services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Lobbying services – includes activities under KRS 11A.201 and KRS 6.611 for executive and legislative branch lobbying, as well as local and federal activities.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Executive employee recruitment services – services provided to locate candidates to fill open senior-level management positions.  These services may include conducting interviews and contract negotiations. DOR also applies the concept of highly compensated employee under IRC Section 414(q)(2).</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Web site design and development services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Web site hosting services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Facsimile transmission services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Private mailroom services - including:</a:t>
            </a:r>
          </a:p>
          <a:p>
            <a:pPr marL="461963" marR="0" lvl="0" algn="l" defTabSz="914400" rtl="0" eaLnBrk="1" fontAlgn="auto" latinLnBrk="0" hangingPunct="1">
              <a:lnSpc>
                <a:spcPct val="90000"/>
              </a:lnSpc>
              <a:spcBef>
                <a:spcPts val="1000"/>
              </a:spcBef>
              <a:spcAft>
                <a:spcPts val="0"/>
              </a:spcAft>
              <a:buClrTx/>
              <a:buSzTx/>
              <a:tabLst/>
              <a:defRPr/>
            </a:pPr>
            <a:r>
              <a:rPr kumimoji="0" lang="en-US" sz="1400" b="0" i="0" u="none" strike="noStrike" kern="1200" cap="none" spc="0" normalizeH="0" baseline="0" noProof="0" dirty="0">
                <a:ln>
                  <a:noFill/>
                </a:ln>
                <a:solidFill>
                  <a:srgbClr val="0A3C60"/>
                </a:solidFill>
                <a:effectLst/>
                <a:uLnTx/>
                <a:uFillTx/>
                <a:latin typeface="Franklin Gothic Book" panose="020B0503020102020204" pitchFamily="34" charset="0"/>
              </a:rPr>
              <a:t>Presorting mail and packages by postal code; Address barcoding; Tracking; Delivery to postal service; Private mailbox rentals </a:t>
            </a:r>
          </a:p>
          <a:p>
            <a:pPr marR="0" lvl="0" algn="l" defTabSz="914400" rtl="0" eaLnBrk="1" fontAlgn="auto" latinLnBrk="0" hangingPunct="1">
              <a:lnSpc>
                <a:spcPct val="90000"/>
              </a:lnSpc>
              <a:spcBef>
                <a:spcPts val="1000"/>
              </a:spcBef>
              <a:spcAft>
                <a:spcPts val="0"/>
              </a:spcAft>
              <a:buClrTx/>
              <a:buSzTx/>
              <a:tabLst/>
              <a:defRPr/>
            </a:pPr>
            <a:endParaRPr kumimoji="0" lang="en-US" sz="1300" b="0" i="0" u="none" strike="noStrike" kern="1200" cap="none" spc="0" normalizeH="0" baseline="0" noProof="0" dirty="0">
              <a:ln>
                <a:noFill/>
              </a:ln>
              <a:solidFill>
                <a:srgbClr val="0A3C60"/>
              </a:solidFill>
              <a:effectLst/>
              <a:uLnTx/>
              <a:uFillTx/>
              <a:latin typeface="Franklin Gothic Demi" panose="020B0703020102020204" pitchFamily="34" charset="0"/>
            </a:endParaRPr>
          </a:p>
        </p:txBody>
      </p:sp>
    </p:spTree>
    <p:extLst>
      <p:ext uri="{BB962C8B-B14F-4D97-AF65-F5344CB8AC3E}">
        <p14:creationId xmlns:p14="http://schemas.microsoft.com/office/powerpoint/2010/main" val="111749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r>
              <a:rPr lang="en-US" sz="3100" b="1" dirty="0">
                <a:latin typeface="Franklin Gothic Medium" panose="020B0603020102020204" pitchFamily="34" charset="0"/>
              </a:rPr>
              <a:t>2022 HB 8 and 2023 HB 360</a:t>
            </a:r>
            <a:br>
              <a:rPr lang="en-US" sz="3100" b="1" dirty="0">
                <a:latin typeface="Franklin Gothic Medium" panose="020B0603020102020204" pitchFamily="34" charset="0"/>
              </a:rPr>
            </a:br>
            <a:r>
              <a:rPr lang="en-US" sz="3100" b="1" dirty="0">
                <a:latin typeface="Franklin Gothic Medium" panose="020B0603020102020204" pitchFamily="34" charset="0"/>
              </a:rPr>
              <a:t>34 New Services Subject to Sales and Use Tax - Effective January 1, 2023</a:t>
            </a:r>
            <a:endParaRPr lang="en-US" sz="31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60C05EA0-C573-C921-5BA3-ADE819699BD8}"/>
              </a:ext>
            </a:extLst>
          </p:cNvPr>
          <p:cNvSpPr txBox="1">
            <a:spLocks/>
          </p:cNvSpPr>
          <p:nvPr/>
        </p:nvSpPr>
        <p:spPr>
          <a:xfrm>
            <a:off x="837406" y="1466781"/>
            <a:ext cx="10515600" cy="4714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Bodyguard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Residential and nonresidential security system monitoring services - excluding separately stated onsite security guard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Private investigation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Process server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Repossession of tangible personal property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Personal background check services </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Parking services - including: </a:t>
            </a:r>
          </a:p>
          <a:p>
            <a:pPr marL="461963" lvl="0"/>
            <a:r>
              <a:rPr lang="en-US" sz="1400" dirty="0">
                <a:solidFill>
                  <a:srgbClr val="0A3C60"/>
                </a:solidFill>
                <a:latin typeface="Franklin Gothic Book" panose="020B0503020102020204" pitchFamily="34" charset="0"/>
              </a:rPr>
              <a:t>Valet services; and the use of parking lots and parking structures; excluding any parking services at an educational institution </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Road and travel services provided by automobile clubs as defined in KRS 281.010</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Condominium time-share exchange services</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Rental of space for meetings, conventions, short-term business uses, entertainment events, weddings, banquets, parties, and other short-term social events - does not apply to subleases and sub-rents to exhibitors or others if tax is paid on the initial rental of the space by the primary lessee</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Social event planning and coordination services </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Leisure, recreational, and athletic instructional services - does not apply to certain non-profit civic and other nonprofit organizations under KRS 139.498</a:t>
            </a:r>
          </a:p>
          <a:p>
            <a:pPr marL="171450" lvl="0" indent="-171450">
              <a:buFont typeface="Arial" panose="020B0604020202020204" pitchFamily="34" charset="0"/>
              <a:buChar char="•"/>
            </a:pPr>
            <a:r>
              <a:rPr lang="en-US" sz="1400" dirty="0">
                <a:solidFill>
                  <a:srgbClr val="0A3C60"/>
                </a:solidFill>
                <a:latin typeface="Franklin Gothic Book" panose="020B0503020102020204" pitchFamily="34" charset="0"/>
              </a:rPr>
              <a:t>Recreational camp tuition and fees</a:t>
            </a:r>
          </a:p>
        </p:txBody>
      </p:sp>
    </p:spTree>
    <p:extLst>
      <p:ext uri="{BB962C8B-B14F-4D97-AF65-F5344CB8AC3E}">
        <p14:creationId xmlns:p14="http://schemas.microsoft.com/office/powerpoint/2010/main" val="75522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r>
              <a:rPr lang="en-US" sz="3100" b="1" dirty="0">
                <a:latin typeface="Franklin Gothic Medium" panose="020B0603020102020204" pitchFamily="34" charset="0"/>
              </a:rPr>
              <a:t>2022 HB 8 and 2023 HB 360</a:t>
            </a:r>
            <a:br>
              <a:rPr lang="en-US" sz="3100" b="1" dirty="0">
                <a:latin typeface="Franklin Gothic Medium" panose="020B0603020102020204" pitchFamily="34" charset="0"/>
              </a:rPr>
            </a:br>
            <a:r>
              <a:rPr lang="en-US" sz="3100" b="1" dirty="0">
                <a:latin typeface="Franklin Gothic Medium" panose="020B0603020102020204" pitchFamily="34" charset="0"/>
              </a:rPr>
              <a:t>34 New Services Subject to Sales and Use Tax - Effective January 1, 2023</a:t>
            </a:r>
            <a:endParaRPr lang="en-US" sz="31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3B3307D5-C0AC-1727-884C-9BDD2A49CD05}"/>
              </a:ext>
            </a:extLst>
          </p:cNvPr>
          <p:cNvSpPr txBox="1">
            <a:spLocks/>
          </p:cNvSpPr>
          <p:nvPr/>
        </p:nvSpPr>
        <p:spPr>
          <a:xfrm>
            <a:off x="866271" y="1422600"/>
            <a:ext cx="10515600" cy="4714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Personal fitness training services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Massage services - except when medically necessary</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Cosmetic surgery services - clarification added to exclude surgery services that are medically necessary</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Body modification services - including tattooing, piercing, scarification, branding, tongue splitting, transdermal and subdermal implants, ear pointing, teeth pointing, and any other modifications that are not necessary for medical or dental health</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(Laboratory) testing services - except testing for medical, educational, or veterinary reasons, with new exclusion for government related testing requirements</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Interior decorating and design services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Household moving services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Specialized design services - including the design of clothing, costumes, fashion, furs, jewelry, shoes, textiles, and lighting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Lapidary services - including cutting, polishing, and engraving precious stones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Labor and services to repair or maintain commercial refrigeration equipment and systems - when no tangible personal property is sold in that transaction including service calls and trip charges</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Labor to repair or alter apparel, footwear, watches, or jewelry - when no tangible personal property is sold in that transaction  </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Prewritten computer software access services - added to the definition of extended warranty services, storage, and use</a:t>
            </a:r>
          </a:p>
          <a:p>
            <a:pPr marL="285750" lvl="0" indent="-285750">
              <a:buFont typeface="Arial" panose="020B0604020202020204" pitchFamily="34" charset="0"/>
              <a:buChar char="•"/>
            </a:pPr>
            <a:r>
              <a:rPr lang="en-US" sz="1400" dirty="0">
                <a:solidFill>
                  <a:srgbClr val="0A3C60"/>
                </a:solidFill>
                <a:latin typeface="Franklin Gothic Book" panose="020B0503020102020204" pitchFamily="34" charset="0"/>
              </a:rPr>
              <a:t>Expanded definition of extended warranty services - now includes real property and exempt tangible personal property</a:t>
            </a:r>
          </a:p>
        </p:txBody>
      </p:sp>
    </p:spTree>
    <p:extLst>
      <p:ext uri="{BB962C8B-B14F-4D97-AF65-F5344CB8AC3E}">
        <p14:creationId xmlns:p14="http://schemas.microsoft.com/office/powerpoint/2010/main" val="41661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Further Guidance - Extended Warranty Services</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3B3307D5-C0AC-1727-884C-9BDD2A49CD05}"/>
              </a:ext>
            </a:extLst>
          </p:cNvPr>
          <p:cNvSpPr txBox="1">
            <a:spLocks/>
          </p:cNvSpPr>
          <p:nvPr/>
        </p:nvSpPr>
        <p:spPr>
          <a:xfrm>
            <a:off x="866271" y="1422601"/>
            <a:ext cx="10515600" cy="2819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i="0" u="none" strike="noStrike" baseline="0" dirty="0">
                <a:solidFill>
                  <a:srgbClr val="0A3C60"/>
                </a:solidFill>
                <a:latin typeface="Franklin Gothic Book" panose="020B0503020102020204" pitchFamily="34" charset="0"/>
              </a:rPr>
              <a:t>Effective January 1, 2023, </a:t>
            </a:r>
            <a:r>
              <a:rPr lang="en-US" sz="1200" b="1" i="0" u="none" strike="noStrike" baseline="0" dirty="0">
                <a:solidFill>
                  <a:srgbClr val="0A3C60"/>
                </a:solidFill>
                <a:latin typeface="Franklin Gothic Book" panose="020B0503020102020204" pitchFamily="34" charset="0"/>
              </a:rPr>
              <a:t>“extended warranty services” </a:t>
            </a:r>
            <a:r>
              <a:rPr lang="en-US" sz="1200" b="0" i="0" u="none" strike="noStrike" baseline="0" dirty="0">
                <a:solidFill>
                  <a:srgbClr val="0A3C60"/>
                </a:solidFill>
                <a:latin typeface="Franklin Gothic Book" panose="020B0503020102020204" pitchFamily="34" charset="0"/>
              </a:rPr>
              <a:t>in KRS 139.010 </a:t>
            </a:r>
            <a:r>
              <a:rPr lang="en-US" sz="1200" dirty="0">
                <a:solidFill>
                  <a:srgbClr val="0A3C60"/>
                </a:solidFill>
                <a:latin typeface="Franklin Gothic Book" panose="020B0503020102020204" pitchFamily="34" charset="0"/>
              </a:rPr>
              <a:t>means</a:t>
            </a:r>
            <a:r>
              <a:rPr lang="en-US" sz="1200" b="0" i="0" u="none" strike="noStrike" baseline="0" dirty="0">
                <a:solidFill>
                  <a:srgbClr val="0A3C60"/>
                </a:solidFill>
                <a:latin typeface="Franklin Gothic Book" panose="020B0503020102020204" pitchFamily="34" charset="0"/>
              </a:rPr>
              <a:t> “services provided through a service contract agreement between the contract provider and the purchaser where the purchaser agrees to pay compensation for the contract and the provider agrees to repair, replace, support, or maintain tangible personal property, digital property, </a:t>
            </a:r>
            <a:r>
              <a:rPr lang="en-US" sz="1200" b="1" i="0" u="none" strike="noStrike" baseline="0" dirty="0">
                <a:solidFill>
                  <a:srgbClr val="0A3C60"/>
                </a:solidFill>
                <a:latin typeface="Franklin Gothic Book" panose="020B0503020102020204" pitchFamily="34" charset="0"/>
              </a:rPr>
              <a:t>real property, </a:t>
            </a:r>
            <a:r>
              <a:rPr lang="en-US" sz="1200" i="0" u="none" strike="noStrike" baseline="0" dirty="0">
                <a:solidFill>
                  <a:srgbClr val="0A3C60"/>
                </a:solidFill>
                <a:latin typeface="Franklin Gothic Book" panose="020B0503020102020204" pitchFamily="34" charset="0"/>
              </a:rPr>
              <a:t>or </a:t>
            </a:r>
            <a:r>
              <a:rPr lang="en-US" sz="1200" b="1" i="0" u="none" strike="noStrike" baseline="0" dirty="0">
                <a:solidFill>
                  <a:srgbClr val="0A3C60"/>
                </a:solidFill>
                <a:latin typeface="Franklin Gothic Book" panose="020B0503020102020204" pitchFamily="34" charset="0"/>
              </a:rPr>
              <a:t>prewritten computer software access services </a:t>
            </a:r>
            <a:r>
              <a:rPr lang="en-US" sz="1200" b="0" i="0" u="none" strike="noStrike" baseline="0" dirty="0">
                <a:solidFill>
                  <a:srgbClr val="0A3C60"/>
                </a:solidFill>
                <a:latin typeface="Franklin Gothic Book" panose="020B0503020102020204" pitchFamily="34" charset="0"/>
              </a:rPr>
              <a:t>according to the terms of the contract, [if: </a:t>
            </a:r>
          </a:p>
          <a:p>
            <a:r>
              <a:rPr lang="en-US" sz="1200" b="0" i="0" u="none" strike="sngStrike" baseline="0" dirty="0">
                <a:solidFill>
                  <a:srgbClr val="0A3C60"/>
                </a:solidFill>
                <a:latin typeface="Franklin Gothic Book" panose="020B0503020102020204" pitchFamily="34" charset="0"/>
              </a:rPr>
              <a:t>1. The service contract agreement is sold or purchased on or after July 1, 2018, and </a:t>
            </a:r>
          </a:p>
          <a:p>
            <a:r>
              <a:rPr lang="en-US" sz="1200" b="0" i="0" u="none" strike="sngStrike" baseline="0" dirty="0">
                <a:solidFill>
                  <a:srgbClr val="0A3C60"/>
                </a:solidFill>
                <a:latin typeface="Franklin Gothic Book" panose="020B0503020102020204" pitchFamily="34" charset="0"/>
              </a:rPr>
              <a:t>2. The tangible personal property or digital property for which the service contract agreement is provided. Is subject to tax under this chapter or under KRS 138.460.” </a:t>
            </a:r>
          </a:p>
          <a:p>
            <a:r>
              <a:rPr lang="en-US" sz="1200" b="0" i="0" u="none" strike="noStrike" baseline="0" dirty="0">
                <a:solidFill>
                  <a:srgbClr val="0A3C60"/>
                </a:solidFill>
                <a:latin typeface="Franklin Gothic Book" panose="020B0503020102020204" pitchFamily="34" charset="0"/>
              </a:rPr>
              <a:t>The effect of this language change (deletions and additions) is to not only add extended warranty contracts for real </a:t>
            </a:r>
            <a:r>
              <a:rPr lang="en-US" sz="1200" dirty="0">
                <a:solidFill>
                  <a:srgbClr val="0A3C60"/>
                </a:solidFill>
                <a:latin typeface="Franklin Gothic Book" panose="020B0503020102020204" pitchFamily="34" charset="0"/>
              </a:rPr>
              <a:t>property and prewritten computer software access services, </a:t>
            </a:r>
            <a:r>
              <a:rPr lang="en-US" sz="1200" b="0" i="0" u="none" strike="noStrike" baseline="0" dirty="0">
                <a:solidFill>
                  <a:srgbClr val="0A3C60"/>
                </a:solidFill>
                <a:latin typeface="Franklin Gothic Book" panose="020B0503020102020204" pitchFamily="34" charset="0"/>
              </a:rPr>
              <a:t>but to also include all contracts for tangible personal property and digital property regardless of whether the property itself is taxable or exempt. For example, separately charged extended warranties purchased on exempt property such as farm equipment, machinery for new expanded industry and motor vehicles sold to certain out-of-state residents will no longer be exempt from sales and use tax. However, all entity-based exemptions are still valid so the purchase of an extended warranty contract by a tax-exempt purchaser, such as a 501(c)(3) charitable organization or a governmental entity, may still be exempt from the tax. </a:t>
            </a:r>
          </a:p>
          <a:p>
            <a:r>
              <a:rPr lang="en-US" sz="1200" dirty="0">
                <a:solidFill>
                  <a:srgbClr val="0A3C60"/>
                </a:solidFill>
                <a:latin typeface="Franklin Gothic Book" panose="020B0503020102020204" pitchFamily="34" charset="0"/>
              </a:rPr>
              <a:t>See chart below illustrating the impact of the expanded extended warranty services definition.</a:t>
            </a:r>
          </a:p>
          <a:p>
            <a:endParaRPr lang="en-US" sz="1200" dirty="0">
              <a:solidFill>
                <a:srgbClr val="0A3C60"/>
              </a:solidFill>
              <a:latin typeface="Franklin Gothic Book" panose="020B0503020102020204" pitchFamily="34" charset="0"/>
            </a:endParaRPr>
          </a:p>
        </p:txBody>
      </p:sp>
      <p:graphicFrame>
        <p:nvGraphicFramePr>
          <p:cNvPr id="14" name="Table 13">
            <a:extLst>
              <a:ext uri="{FF2B5EF4-FFF2-40B4-BE49-F238E27FC236}">
                <a16:creationId xmlns:a16="http://schemas.microsoft.com/office/drawing/2014/main" id="{EC629AEC-EDA0-24A7-4C70-5432A3A0C475}"/>
              </a:ext>
            </a:extLst>
          </p:cNvPr>
          <p:cNvGraphicFramePr>
            <a:graphicFrameLocks noGrp="1"/>
          </p:cNvGraphicFramePr>
          <p:nvPr/>
        </p:nvGraphicFramePr>
        <p:xfrm>
          <a:off x="982133" y="4170682"/>
          <a:ext cx="5067300" cy="1885950"/>
        </p:xfrm>
        <a:graphic>
          <a:graphicData uri="http://schemas.openxmlformats.org/drawingml/2006/table">
            <a:tbl>
              <a:tblPr/>
              <a:tblGrid>
                <a:gridCol w="2576432">
                  <a:extLst>
                    <a:ext uri="{9D8B030D-6E8A-4147-A177-3AD203B41FA5}">
                      <a16:colId xmlns:a16="http://schemas.microsoft.com/office/drawing/2014/main" val="4164213644"/>
                    </a:ext>
                  </a:extLst>
                </a:gridCol>
                <a:gridCol w="1245434">
                  <a:extLst>
                    <a:ext uri="{9D8B030D-6E8A-4147-A177-3AD203B41FA5}">
                      <a16:colId xmlns:a16="http://schemas.microsoft.com/office/drawing/2014/main" val="4230461587"/>
                    </a:ext>
                  </a:extLst>
                </a:gridCol>
                <a:gridCol w="1245434">
                  <a:extLst>
                    <a:ext uri="{9D8B030D-6E8A-4147-A177-3AD203B41FA5}">
                      <a16:colId xmlns:a16="http://schemas.microsoft.com/office/drawing/2014/main" val="4222246458"/>
                    </a:ext>
                  </a:extLst>
                </a:gridCol>
              </a:tblGrid>
              <a:tr h="209550">
                <a:tc>
                  <a:txBody>
                    <a:bodyPr/>
                    <a:lstStyle/>
                    <a:p>
                      <a:pPr algn="ctr" fontAlgn="b"/>
                      <a:r>
                        <a:rPr lang="en-US" sz="1200" b="1" i="0" u="none" strike="noStrike" dirty="0">
                          <a:solidFill>
                            <a:srgbClr val="0A3C60"/>
                          </a:solidFill>
                          <a:effectLst/>
                          <a:latin typeface="Franklin Gothic Book" panose="020B0503020102020204" pitchFamily="34" charset="0"/>
                        </a:rPr>
                        <a:t>Extended Warranty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A3C60"/>
                          </a:solidFill>
                          <a:effectLst/>
                          <a:latin typeface="Franklin Gothic Book" panose="020B0503020102020204" pitchFamily="34" charset="0"/>
                        </a:rPr>
                        <a:t>Prior Treatment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A3C60"/>
                          </a:solidFill>
                          <a:effectLst/>
                          <a:latin typeface="Franklin Gothic Book" panose="020B0503020102020204" pitchFamily="34" charset="0"/>
                        </a:rPr>
                        <a:t>New Treatment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425185"/>
                  </a:ext>
                </a:extLst>
              </a:tr>
              <a:tr h="209550">
                <a:tc>
                  <a:txBody>
                    <a:bodyPr/>
                    <a:lstStyle/>
                    <a:p>
                      <a:pPr algn="l" fontAlgn="b"/>
                      <a:r>
                        <a:rPr lang="en-US" sz="1200" b="0" i="0" u="none" strike="noStrike" dirty="0">
                          <a:solidFill>
                            <a:srgbClr val="0A3C60"/>
                          </a:solidFill>
                          <a:effectLst/>
                          <a:latin typeface="Franklin Gothic Book" panose="020B0503020102020204" pitchFamily="34" charset="0"/>
                        </a:rPr>
                        <a:t>Water Heater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969297"/>
                  </a:ext>
                </a:extLst>
              </a:tr>
              <a:tr h="209550">
                <a:tc>
                  <a:txBody>
                    <a:bodyPr/>
                    <a:lstStyle/>
                    <a:p>
                      <a:pPr algn="l" fontAlgn="b"/>
                      <a:r>
                        <a:rPr lang="en-US" sz="1200" b="0" i="0" u="none" strike="noStrike" dirty="0">
                          <a:solidFill>
                            <a:srgbClr val="0A3C60"/>
                          </a:solidFill>
                          <a:effectLst/>
                          <a:latin typeface="Franklin Gothic Book" panose="020B0503020102020204" pitchFamily="34" charset="0"/>
                        </a:rPr>
                        <a:t>Garage Door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566703"/>
                  </a:ext>
                </a:extLst>
              </a:tr>
              <a:tr h="209550">
                <a:tc>
                  <a:txBody>
                    <a:bodyPr/>
                    <a:lstStyle/>
                    <a:p>
                      <a:pPr algn="l" fontAlgn="b"/>
                      <a:r>
                        <a:rPr lang="en-US" sz="1200" b="0" i="0" u="none" strike="noStrike" dirty="0">
                          <a:solidFill>
                            <a:srgbClr val="0A3C60"/>
                          </a:solidFill>
                          <a:effectLst/>
                          <a:latin typeface="Franklin Gothic Book" panose="020B0503020102020204" pitchFamily="34" charset="0"/>
                        </a:rPr>
                        <a:t>Building Roofing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265700"/>
                  </a:ext>
                </a:extLst>
              </a:tr>
              <a:tr h="209550">
                <a:tc>
                  <a:txBody>
                    <a:bodyPr/>
                    <a:lstStyle/>
                    <a:p>
                      <a:pPr algn="l" fontAlgn="b"/>
                      <a:r>
                        <a:rPr lang="en-US" sz="1200" b="0" i="0" u="none" strike="noStrike" dirty="0">
                          <a:solidFill>
                            <a:srgbClr val="0A3C60"/>
                          </a:solidFill>
                          <a:effectLst/>
                          <a:latin typeface="Franklin Gothic Book" panose="020B0503020102020204" pitchFamily="34" charset="0"/>
                        </a:rPr>
                        <a:t>Dishwasher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556740"/>
                  </a:ext>
                </a:extLst>
              </a:tr>
              <a:tr h="209550">
                <a:tc>
                  <a:txBody>
                    <a:bodyPr/>
                    <a:lstStyle/>
                    <a:p>
                      <a:pPr algn="l" fontAlgn="b"/>
                      <a:r>
                        <a:rPr lang="en-US" sz="1200" b="0" i="0" u="none" strike="noStrike">
                          <a:solidFill>
                            <a:srgbClr val="0A3C60"/>
                          </a:solidFill>
                          <a:effectLst/>
                          <a:latin typeface="Franklin Gothic Book" panose="020B0503020102020204" pitchFamily="34" charset="0"/>
                        </a:rPr>
                        <a:t>Farm Tractor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33453"/>
                  </a:ext>
                </a:extLst>
              </a:tr>
              <a:tr h="209550">
                <a:tc>
                  <a:txBody>
                    <a:bodyPr/>
                    <a:lstStyle/>
                    <a:p>
                      <a:pPr algn="l" fontAlgn="b"/>
                      <a:r>
                        <a:rPr lang="en-US" sz="1200" b="0" i="0" u="none" strike="noStrike">
                          <a:solidFill>
                            <a:srgbClr val="0A3C60"/>
                          </a:solidFill>
                          <a:effectLst/>
                          <a:latin typeface="Franklin Gothic Book" panose="020B0503020102020204" pitchFamily="34" charset="0"/>
                        </a:rPr>
                        <a:t>Semi-tractor and / or Trailer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678901"/>
                  </a:ext>
                </a:extLst>
              </a:tr>
              <a:tr h="209550">
                <a:tc>
                  <a:txBody>
                    <a:bodyPr/>
                    <a:lstStyle/>
                    <a:p>
                      <a:pPr algn="l" fontAlgn="b"/>
                      <a:r>
                        <a:rPr lang="en-US" sz="1200" b="0" i="0" u="none" strike="noStrike">
                          <a:solidFill>
                            <a:srgbClr val="0A3C60"/>
                          </a:solidFill>
                          <a:effectLst/>
                          <a:latin typeface="Franklin Gothic Book" panose="020B0503020102020204" pitchFamily="34" charset="0"/>
                        </a:rPr>
                        <a:t>Equipment (Labor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906607"/>
                  </a:ext>
                </a:extLst>
              </a:tr>
              <a:tr h="209550">
                <a:tc>
                  <a:txBody>
                    <a:bodyPr/>
                    <a:lstStyle/>
                    <a:p>
                      <a:pPr algn="l" fontAlgn="b"/>
                      <a:r>
                        <a:rPr lang="en-US" sz="1200" b="0" i="0" u="none" strike="noStrike">
                          <a:solidFill>
                            <a:srgbClr val="0A3C60"/>
                          </a:solidFill>
                          <a:effectLst/>
                          <a:latin typeface="Franklin Gothic Book" panose="020B0503020102020204" pitchFamily="34" charset="0"/>
                        </a:rPr>
                        <a:t>Software Upgrade Help Desk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A3C60"/>
                          </a:solidFill>
                          <a:effectLst/>
                          <a:latin typeface="Franklin Gothic Book" panose="020B0503020102020204" pitchFamily="34" charset="0"/>
                        </a:rPr>
                        <a:t>Exempt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A3C60"/>
                          </a:solidFill>
                          <a:effectLst/>
                          <a:latin typeface="Franklin Gothic Book" panose="020B0503020102020204" pitchFamily="34" charset="0"/>
                        </a:rPr>
                        <a:t>Taxable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69745"/>
                  </a:ext>
                </a:extLst>
              </a:tr>
            </a:tbl>
          </a:graphicData>
        </a:graphic>
      </p:graphicFrame>
    </p:spTree>
    <p:extLst>
      <p:ext uri="{BB962C8B-B14F-4D97-AF65-F5344CB8AC3E}">
        <p14:creationId xmlns:p14="http://schemas.microsoft.com/office/powerpoint/2010/main" val="304945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Further Guidance - Resale Exemption</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E5130E72-0E60-A1E5-F3E2-C41542828D4C}"/>
              </a:ext>
            </a:extLst>
          </p:cNvPr>
          <p:cNvSpPr txBox="1"/>
          <p:nvPr/>
        </p:nvSpPr>
        <p:spPr>
          <a:xfrm>
            <a:off x="982133" y="1485651"/>
            <a:ext cx="10226146" cy="3724096"/>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0A3C60"/>
                </a:solidFill>
                <a:latin typeface="Franklin Gothic Book" panose="020B0503020102020204" pitchFamily="34" charset="0"/>
              </a:rPr>
              <a:t>When making repairs covered under an extended warranty service contract, providers may purchase materials that become part of the repair and permanently remain with the customer under a resale certificate. </a:t>
            </a:r>
          </a:p>
          <a:p>
            <a:pPr marL="171450" indent="-171450">
              <a:buFont typeface="Arial" panose="020B0604020202020204" pitchFamily="34" charset="0"/>
              <a:buChar char="•"/>
            </a:pPr>
            <a:endParaRPr lang="en-US" sz="1400" dirty="0">
              <a:solidFill>
                <a:srgbClr val="0A3C60"/>
              </a:solidFill>
              <a:latin typeface="Franklin Gothic Book" panose="020B0503020102020204" pitchFamily="34" charset="0"/>
            </a:endParaRPr>
          </a:p>
          <a:p>
            <a:pPr marL="171450" indent="-171450">
              <a:buFont typeface="Arial" panose="020B0604020202020204" pitchFamily="34" charset="0"/>
              <a:buChar char="•"/>
            </a:pPr>
            <a:r>
              <a:rPr lang="en-US" sz="1400" dirty="0">
                <a:solidFill>
                  <a:srgbClr val="0A3C60"/>
                </a:solidFill>
                <a:latin typeface="Franklin Gothic Book" panose="020B0503020102020204" pitchFamily="34" charset="0"/>
              </a:rPr>
              <a:t>Retail service providers may claim a resale exemption for the purchase of services for resale in most taxable service categories.  Excludes accommodations, sewer services, and admissions.</a:t>
            </a:r>
          </a:p>
          <a:p>
            <a:pPr marL="171450" indent="-171450">
              <a:buFont typeface="Arial" panose="020B0604020202020204" pitchFamily="34" charset="0"/>
              <a:buChar char="•"/>
            </a:pPr>
            <a:endParaRPr lang="en-US" sz="1400" dirty="0">
              <a:solidFill>
                <a:srgbClr val="0A3C60"/>
              </a:solidFill>
              <a:latin typeface="Franklin Gothic Book" panose="020B0503020102020204" pitchFamily="34" charset="0"/>
            </a:endParaRPr>
          </a:p>
          <a:p>
            <a:pPr marL="171450" indent="-171450">
              <a:buFont typeface="Arial" panose="020B0604020202020204" pitchFamily="34" charset="0"/>
              <a:buChar char="•"/>
            </a:pPr>
            <a:r>
              <a:rPr lang="en-US" sz="1400" dirty="0">
                <a:solidFill>
                  <a:srgbClr val="0A3C60"/>
                </a:solidFill>
                <a:latin typeface="Franklin Gothic Book" panose="020B0503020102020204" pitchFamily="34" charset="0"/>
              </a:rPr>
              <a:t>Providers of retail services may not claim a resale exemption on purchases of products used or consumed while providing their retail services.  The only tangible personal property the retailer of services may purchase exempt for resale are those items they resell to their customers that remain with the customer permanently.</a:t>
            </a:r>
          </a:p>
          <a:p>
            <a:pPr marL="171450" indent="-171450">
              <a:buFont typeface="Arial" panose="020B0604020202020204" pitchFamily="34" charset="0"/>
              <a:buChar char="•"/>
            </a:pPr>
            <a:endParaRPr lang="en-US" sz="1400" dirty="0">
              <a:solidFill>
                <a:srgbClr val="0A3C60"/>
              </a:solidFill>
              <a:latin typeface="Franklin Gothic Book" panose="020B0503020102020204" pitchFamily="34" charset="0"/>
            </a:endParaRPr>
          </a:p>
          <a:p>
            <a:pPr marL="171450" indent="-171450">
              <a:buFont typeface="Arial" panose="020B0604020202020204" pitchFamily="34" charset="0"/>
              <a:buChar char="•"/>
            </a:pPr>
            <a:r>
              <a:rPr lang="en-US" sz="1400" dirty="0">
                <a:solidFill>
                  <a:srgbClr val="0A3C60"/>
                </a:solidFill>
                <a:latin typeface="Franklin Gothic Book" panose="020B0503020102020204" pitchFamily="34" charset="0"/>
              </a:rPr>
              <a:t>Note the following administrative regulations for additional guidance on the application of the resale exemption:</a:t>
            </a:r>
          </a:p>
          <a:p>
            <a:pPr marL="339725" marR="9525" indent="-171450">
              <a:spcBef>
                <a:spcPts val="0"/>
              </a:spcBef>
              <a:spcAft>
                <a:spcPts val="0"/>
              </a:spcAft>
              <a:buFont typeface="Arial" panose="020B0604020202020204" pitchFamily="34" charset="0"/>
              <a:buChar char="•"/>
            </a:pPr>
            <a:r>
              <a:rPr lang="en-US" sz="1400" dirty="0">
                <a:solidFill>
                  <a:srgbClr val="0A3C60"/>
                </a:solidFill>
                <a:latin typeface="Franklin Gothic Book" panose="020B0503020102020204" pitchFamily="34" charset="0"/>
              </a:rPr>
              <a:t>KY Regulation 103 KAR 26:090 - Veterinarians and Pet Care Service Providers - </a:t>
            </a:r>
            <a:r>
              <a:rPr lang="en-US" sz="1400" dirty="0">
                <a:solidFill>
                  <a:srgbClr val="0A3C60"/>
                </a:solidFill>
                <a:latin typeface="Franklin Gothic Book" panose="020B0503020102020204" pitchFamily="34" charset="0"/>
                <a:hlinkClick r:id="rId5"/>
              </a:rPr>
              <a:t>https://apps.legislature.ky.gov/law/kar/103/026/090.pdf</a:t>
            </a:r>
            <a:r>
              <a:rPr lang="en-US" sz="1400" dirty="0">
                <a:solidFill>
                  <a:srgbClr val="0A3C60"/>
                </a:solidFill>
                <a:latin typeface="Franklin Gothic Book" panose="020B0503020102020204" pitchFamily="34" charset="0"/>
              </a:rPr>
              <a:t> </a:t>
            </a:r>
          </a:p>
          <a:p>
            <a:pPr marL="339725" marR="9525" indent="-171450">
              <a:spcBef>
                <a:spcPts val="0"/>
              </a:spcBef>
              <a:spcAft>
                <a:spcPts val="0"/>
              </a:spcAft>
              <a:buFont typeface="Arial" panose="020B0604020202020204" pitchFamily="34" charset="0"/>
              <a:buChar char="•"/>
            </a:pPr>
            <a:r>
              <a:rPr lang="en-US" sz="1400" dirty="0">
                <a:solidFill>
                  <a:srgbClr val="0A3C60"/>
                </a:solidFill>
                <a:latin typeface="Franklin Gothic Book" panose="020B0503020102020204" pitchFamily="34" charset="0"/>
              </a:rPr>
              <a:t>KY Regulation 103 KAR 26:100 - Industrial Laundry and Linen Supply Services - </a:t>
            </a:r>
            <a:r>
              <a:rPr lang="en-US" sz="1400" dirty="0">
                <a:solidFill>
                  <a:srgbClr val="0A3C60"/>
                </a:solidFill>
                <a:latin typeface="Franklin Gothic Book" panose="020B0503020102020204" pitchFamily="34" charset="0"/>
                <a:hlinkClick r:id="rId6"/>
              </a:rPr>
              <a:t>https://apps.legislature.ky.gov/law/kar/103/026/100.pdf</a:t>
            </a:r>
            <a:r>
              <a:rPr lang="en-US" sz="1400" dirty="0">
                <a:solidFill>
                  <a:srgbClr val="0A3C60"/>
                </a:solidFill>
                <a:latin typeface="Franklin Gothic Book" panose="020B0503020102020204" pitchFamily="34" charset="0"/>
              </a:rPr>
              <a:t> </a:t>
            </a:r>
          </a:p>
          <a:p>
            <a:pPr marL="339725" marR="0" indent="-171450">
              <a:spcBef>
                <a:spcPts val="0"/>
              </a:spcBef>
              <a:spcAft>
                <a:spcPts val="0"/>
              </a:spcAft>
              <a:buFont typeface="Arial" panose="020B0604020202020204" pitchFamily="34" charset="0"/>
              <a:buChar char="•"/>
            </a:pPr>
            <a:r>
              <a:rPr lang="en-US" sz="1400" dirty="0">
                <a:solidFill>
                  <a:srgbClr val="0A3C60"/>
                </a:solidFill>
                <a:latin typeface="Franklin Gothic Book" panose="020B0503020102020204" pitchFamily="34" charset="0"/>
              </a:rPr>
              <a:t>KY Regulation 103 KAR 26:131 - Landscaping Services - </a:t>
            </a:r>
            <a:r>
              <a:rPr lang="en-US" sz="1400" dirty="0">
                <a:solidFill>
                  <a:srgbClr val="0A3C60"/>
                </a:solidFill>
                <a:latin typeface="Franklin Gothic Book" panose="020B0503020102020204" pitchFamily="34" charset="0"/>
                <a:hlinkClick r:id="rId7"/>
              </a:rPr>
              <a:t>https://apps.legislature.ky.gov/law/kar/103/026/131.pdf</a:t>
            </a:r>
            <a:r>
              <a:rPr lang="en-US" sz="1400" dirty="0">
                <a:solidFill>
                  <a:srgbClr val="0A3C60"/>
                </a:solidFill>
                <a:latin typeface="Franklin Gothic Book" panose="020B0503020102020204" pitchFamily="34" charset="0"/>
              </a:rPr>
              <a:t> </a:t>
            </a:r>
          </a:p>
          <a:p>
            <a:pPr marL="171450" indent="-171450">
              <a:buFont typeface="Arial" panose="020B0604020202020204" pitchFamily="34" charset="0"/>
              <a:buChar char="•"/>
            </a:pPr>
            <a:endParaRPr lang="en-US" sz="1200" dirty="0">
              <a:solidFill>
                <a:srgbClr val="0A3C60"/>
              </a:solidFill>
              <a:latin typeface="Franklin Gothic Book" panose="020B0503020102020204" pitchFamily="34" charset="0"/>
            </a:endParaRPr>
          </a:p>
        </p:txBody>
      </p:sp>
    </p:spTree>
    <p:extLst>
      <p:ext uri="{BB962C8B-B14F-4D97-AF65-F5344CB8AC3E}">
        <p14:creationId xmlns:p14="http://schemas.microsoft.com/office/powerpoint/2010/main" val="236503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034" y="0"/>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2024 KY Sales Tax Updates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4825" y="5280241"/>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nvGraphicFramePr>
        <p:xfrm>
          <a:off x="2269298" y="1498470"/>
          <a:ext cx="9265560" cy="2331887"/>
        </p:xfrm>
        <a:graphic>
          <a:graphicData uri="http://schemas.openxmlformats.org/drawingml/2006/table">
            <a:tbl>
              <a:tblPr firstRow="1" bandRow="1">
                <a:tableStyleId>{5C22544A-7EE6-4342-B048-85BDC9FD1C3A}</a:tableStyleId>
              </a:tblPr>
              <a:tblGrid>
                <a:gridCol w="4807979">
                  <a:extLst>
                    <a:ext uri="{9D8B030D-6E8A-4147-A177-3AD203B41FA5}">
                      <a16:colId xmlns:a16="http://schemas.microsoft.com/office/drawing/2014/main" val="1597039956"/>
                    </a:ext>
                  </a:extLst>
                </a:gridCol>
                <a:gridCol w="4457581">
                  <a:extLst>
                    <a:ext uri="{9D8B030D-6E8A-4147-A177-3AD203B41FA5}">
                      <a16:colId xmlns:a16="http://schemas.microsoft.com/office/drawing/2014/main" val="3262709237"/>
                    </a:ext>
                  </a:extLst>
                </a:gridCol>
              </a:tblGrid>
              <a:tr h="594527">
                <a:tc>
                  <a:txBody>
                    <a:bodyPr/>
                    <a:lstStyle/>
                    <a:p>
                      <a:r>
                        <a:rPr lang="en-US" sz="3200" b="1" dirty="0">
                          <a:solidFill>
                            <a:srgbClr val="0E266E"/>
                          </a:solidFill>
                        </a:rPr>
                        <a:t>Richard Dobson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b="1" dirty="0">
                        <a:solidFill>
                          <a:srgbClr val="0E266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804358">
                <a:tc>
                  <a:txBody>
                    <a:bodyPr/>
                    <a:lstStyle/>
                    <a:p>
                      <a:r>
                        <a:rPr lang="en-US" sz="2400" b="1" dirty="0">
                          <a:solidFill>
                            <a:schemeClr val="tx1"/>
                          </a:solidFill>
                        </a:rPr>
                        <a:t>Executive Director</a:t>
                      </a:r>
                    </a:p>
                    <a:p>
                      <a:r>
                        <a:rPr lang="en-US" sz="2400" b="1" dirty="0">
                          <a:solidFill>
                            <a:schemeClr val="tx1"/>
                          </a:solidFill>
                        </a:rPr>
                        <a:t>Office of Sales and Excise Taxes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454638">
                <a:tc>
                  <a:txBody>
                    <a:bodyPr/>
                    <a:lstStyle/>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Richard.Dobson@ky.gov</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454638">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564-5523</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spTree>
    <p:extLst>
      <p:ext uri="{BB962C8B-B14F-4D97-AF65-F5344CB8AC3E}">
        <p14:creationId xmlns:p14="http://schemas.microsoft.com/office/powerpoint/2010/main" val="204566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5400" cap="small" spc="300" dirty="0">
                <a:solidFill>
                  <a:schemeClr val="bg1"/>
                </a:solidFill>
                <a:latin typeface="Franklin Gothic Demi" panose="020B0703020102020204" pitchFamily="34" charset="0"/>
              </a:rPr>
              <a:t>Corporate Income Tax/LLET</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2024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564-8139</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6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4000" dirty="0">
                <a:latin typeface="Franklin Gothic Demi" panose="020B0703020102020204" pitchFamily="34" charset="0"/>
              </a:rPr>
              <a:t>HB 8</a:t>
            </a:r>
          </a:p>
          <a:p>
            <a:pPr lvl="1"/>
            <a:r>
              <a:rPr lang="en-US" sz="3200" dirty="0">
                <a:latin typeface="Franklin Gothic Demi" panose="020B0703020102020204" pitchFamily="34" charset="0"/>
              </a:rPr>
              <a:t>Updated IRC conformity date</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Extension of Corporate Income Tax Exemption for Disaster Response Businesses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Deferred tax deduction for Unitary Filings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Broadband Tax Credit created</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Legislative Session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46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20" y="1641569"/>
            <a:ext cx="11897080" cy="5002809"/>
          </a:xfrm>
        </p:spPr>
        <p:txBody>
          <a:bodyPr>
            <a:normAutofit/>
          </a:bodyPr>
          <a:lstStyle/>
          <a:p>
            <a:pPr lvl="1"/>
            <a:r>
              <a:rPr lang="en-US" sz="2800" dirty="0">
                <a:latin typeface="Franklin Gothic Demi" panose="020B0703020102020204" pitchFamily="34" charset="0"/>
              </a:rPr>
              <a:t>For tax years beginning on or after January 1, 2024:</a:t>
            </a:r>
          </a:p>
          <a:p>
            <a:pPr marL="457200" lvl="1"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The IRC conformity date is December 31, 2023.</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Previous conformity date was December 31, 2022.</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As a result, the Internal Revenue Code in effect on December 31, 2023, is applicable for Kentucky Income Tax purposes, unless Kentucky has specific statutes that state otherwise.  </a:t>
            </a:r>
          </a:p>
          <a:p>
            <a:pPr lvl="3"/>
            <a:endParaRPr lang="en-US" sz="2200" dirty="0">
              <a:latin typeface="Franklin Gothic Demi" panose="020B0703020102020204" pitchFamily="34" charset="0"/>
            </a:endParaRPr>
          </a:p>
          <a:p>
            <a:pPr lvl="1"/>
            <a:r>
              <a:rPr lang="en-US" sz="2800" dirty="0">
                <a:latin typeface="Franklin Gothic Demi" panose="020B0703020102020204" pitchFamily="34" charset="0"/>
                <a:cs typeface="Times New Roman" panose="02020603050405020304" pitchFamily="18" charset="0"/>
              </a:rPr>
              <a:t>Statute Reference: KRS 141.010(21)</a:t>
            </a:r>
            <a:endParaRPr lang="en-US" sz="2800" dirty="0">
              <a:latin typeface="Franklin Gothic Demi" panose="020B0703020102020204" pitchFamily="34" charset="0"/>
            </a:endParaRPr>
          </a:p>
          <a:p>
            <a:pPr lvl="3"/>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Updated IRC Conformity Date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a:solidFill>
                  <a:schemeClr val="bg1"/>
                </a:solidFill>
                <a:latin typeface="Franklin Gothic Demi" panose="020B0703020102020204" pitchFamily="34" charset="0"/>
              </a:rPr>
              <a:t>Sales Tax</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2024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97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148292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50890"/>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Disaster Response Businesses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D6B79B7-06EE-EA50-F973-5F1AC20B60F7}"/>
              </a:ext>
            </a:extLst>
          </p:cNvPr>
          <p:cNvSpPr txBox="1"/>
          <p:nvPr/>
        </p:nvSpPr>
        <p:spPr>
          <a:xfrm>
            <a:off x="198474" y="1303011"/>
            <a:ext cx="11993526" cy="5293757"/>
          </a:xfrm>
          <a:prstGeom prst="rect">
            <a:avLst/>
          </a:prstGeom>
          <a:noFill/>
        </p:spPr>
        <p:txBody>
          <a:bodyPr wrap="square" rtlCol="0">
            <a:spAutoFit/>
          </a:bodyPr>
          <a:lstStyle/>
          <a:p>
            <a:r>
              <a:rPr lang="en-US" sz="2000" dirty="0">
                <a:latin typeface="Franklin Gothic Demi" panose="020B0703020102020204" pitchFamily="34" charset="0"/>
              </a:rPr>
              <a:t>The exemption initially passed during the 2021 Legislative Session and was set to expire January 1, 2025. HB 8 extended the corporation income tax exemption for disaster response businesses to tax years beginning on or after January 1, 2021, but before January 1, 2027.</a:t>
            </a:r>
          </a:p>
          <a:p>
            <a:endParaRPr lang="en-US" sz="2000" dirty="0">
              <a:latin typeface="Franklin Gothic Demi" panose="020B0703020102020204" pitchFamily="34" charset="0"/>
            </a:endParaRPr>
          </a:p>
          <a:p>
            <a:pPr marL="0" marR="0">
              <a:spcBef>
                <a:spcPts val="0"/>
              </a:spcBef>
              <a:spcAft>
                <a:spcPts val="0"/>
              </a:spcAft>
            </a:pPr>
            <a:r>
              <a:rPr lang="en-US" sz="2000" dirty="0">
                <a:effectLst/>
                <a:latin typeface="Franklin Gothic Demi" panose="020B0703020102020204" pitchFamily="34" charset="0"/>
                <a:ea typeface="Calibri" panose="020F0502020204030204" pitchFamily="34" charset="0"/>
              </a:rPr>
              <a:t>For purposes of this exemption, disaster response business is defined by KRS 141.010(10). Disaster response businesses eligible for the exemption:</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presence in Kentucky and conduct no business in Kentucky except for disaster or emergency-related work during a response period;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Services are requested by a registered business or state or local government to perform disaster or emergency-related work during a response period; and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registrations, tax filings, or nexus in Kentucky other than disaster or emergency-related work during the calendar year immediately preceding the declared state disaster or emergency.</a:t>
            </a:r>
            <a:endParaRPr lang="en-US" sz="2000" dirty="0">
              <a:effectLst/>
              <a:latin typeface="Franklin Gothic Demi" panose="020B0703020102020204" pitchFamily="34" charset="0"/>
              <a:ea typeface="Calibri" panose="020F0502020204030204" pitchFamily="34" charset="0"/>
            </a:endParaRPr>
          </a:p>
          <a:p>
            <a:endParaRPr lang="en-US" sz="2000" dirty="0">
              <a:latin typeface="Franklin Gothic Demi" panose="020B0703020102020204" pitchFamily="34" charset="0"/>
            </a:endParaRPr>
          </a:p>
          <a:p>
            <a:r>
              <a:rPr lang="en-US" sz="2000" dirty="0">
                <a:effectLst/>
                <a:latin typeface="Franklin Gothic Demi" panose="020B0703020102020204" pitchFamily="34" charset="0"/>
                <a:ea typeface="Calibri" panose="020F0502020204030204" pitchFamily="34" charset="0"/>
              </a:rPr>
              <a:t>For taxable years beginning on or after January 1, 2021, but before January 1, 2027, the tax imposed by this section shall not apply to a disaster response employee or to a disaster response business. The remainder of the income received by such nonresident shall be deemed nontaxable by this state.</a:t>
            </a:r>
            <a:endParaRPr lang="en-US" sz="2000" dirty="0">
              <a:latin typeface="Franklin Gothic Demi" panose="020B0703020102020204" pitchFamily="34" charset="0"/>
            </a:endParaRPr>
          </a:p>
          <a:p>
            <a:endParaRPr lang="en-US" dirty="0"/>
          </a:p>
        </p:txBody>
      </p:sp>
    </p:spTree>
    <p:extLst>
      <p:ext uri="{BB962C8B-B14F-4D97-AF65-F5344CB8AC3E}">
        <p14:creationId xmlns:p14="http://schemas.microsoft.com/office/powerpoint/2010/main" val="50171831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2002289"/>
            <a:ext cx="10622668" cy="466326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Deferred Tax Deduction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AFF07E13-35D3-820D-05EE-DFD80D8EFF40}"/>
              </a:ext>
            </a:extLst>
          </p:cNvPr>
          <p:cNvSpPr txBox="1"/>
          <p:nvPr/>
        </p:nvSpPr>
        <p:spPr>
          <a:xfrm>
            <a:off x="318799" y="1457512"/>
            <a:ext cx="11056914" cy="4801314"/>
          </a:xfrm>
          <a:prstGeom prst="rect">
            <a:avLst/>
          </a:prstGeom>
          <a:noFill/>
        </p:spPr>
        <p:txBody>
          <a:bodyPr wrap="square">
            <a:spAutoFit/>
          </a:bodyPr>
          <a:lstStyle/>
          <a:p>
            <a:pPr marL="457200" indent="-457200">
              <a:buFont typeface="Arial" panose="020B0604020202020204" pitchFamily="34" charset="0"/>
              <a:buChar char="•"/>
            </a:pPr>
            <a:r>
              <a:rPr lang="en-US" sz="2400" b="1" dirty="0">
                <a:latin typeface="Franklin Gothic Demi" panose="020B0703020102020204" pitchFamily="34" charset="0"/>
              </a:rPr>
              <a:t>HB 8 delays the deferred tax deduction until tax years beginning on or after January 1, 2026.</a:t>
            </a:r>
          </a:p>
          <a:p>
            <a:pPr marL="457200" indent="-457200">
              <a:buFont typeface="Arial" panose="020B0604020202020204" pitchFamily="34" charset="0"/>
              <a:buChar char="•"/>
            </a:pPr>
            <a:endParaRPr lang="en-US" sz="2400" b="1" dirty="0">
              <a:latin typeface="Franklin Gothic Demi" panose="020B07030201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400" b="1" dirty="0">
                <a:latin typeface="Franklin Gothic Demi" panose="020B0703020102020204" pitchFamily="34" charset="0"/>
                <a:ea typeface="Calibri" panose="020F0502020204030204" pitchFamily="34" charset="0"/>
                <a:cs typeface="Times New Roman" panose="02020603050405020304" pitchFamily="18" charset="0"/>
              </a:rPr>
              <a:t>The deduction is allowed for companies filing a combined report that saw an increase in a net deferred tax liability, a decrease in a net deferred tax asset, or aggregate change from a net deferred tax asset to a net deferred tax liability as a result of the imposition of the combined reporting requirement. </a:t>
            </a:r>
          </a:p>
          <a:p>
            <a:pPr marL="457200" indent="-457200">
              <a:buFont typeface="Arial" panose="020B0604020202020204" pitchFamily="34" charset="0"/>
              <a:buChar char="•"/>
            </a:pPr>
            <a:endParaRPr lang="en-US" sz="2400" dirty="0">
              <a:solidFill>
                <a:srgbClr val="0E266E"/>
              </a:solidFill>
              <a:latin typeface="Franklin Gothic Demi" panose="020B0703020102020204" pitchFamily="34" charset="0"/>
            </a:endParaRPr>
          </a:p>
          <a:p>
            <a:pPr marL="1371600" lvl="2" indent="-457200">
              <a:buFont typeface="Courier New" panose="02070309020205020404" pitchFamily="49" charset="0"/>
              <a:buChar char="o"/>
            </a:pPr>
            <a:r>
              <a:rPr lang="en-US" sz="2400" dirty="0">
                <a:effectLst/>
                <a:latin typeface="Franklin Gothic Demi" panose="020B0703020102020204" pitchFamily="34" charset="0"/>
                <a:ea typeface="Calibri" panose="020F0502020204030204" pitchFamily="34" charset="0"/>
                <a:cs typeface="Times New Roman" panose="02020603050405020304" pitchFamily="18" charset="0"/>
              </a:rPr>
              <a:t>Any combined group intending to claim the deferred tax deduction must have filed a statement with the Department of Revenue on or before July 1, 2019.</a:t>
            </a:r>
          </a:p>
          <a:p>
            <a:pPr algn="l"/>
            <a:endParaRPr lang="en-US" sz="2400" dirty="0">
              <a:solidFill>
                <a:srgbClr val="0E266E"/>
              </a:solidFill>
              <a:latin typeface="Franklin Gothic Demi" panose="020B0703020102020204" pitchFamily="34" charset="0"/>
            </a:endParaRPr>
          </a:p>
          <a:p>
            <a:pPr lvl="1" algn="l"/>
            <a:endParaRPr lang="en-US" dirty="0">
              <a:solidFill>
                <a:srgbClr val="0E266E"/>
              </a:solidFill>
              <a:latin typeface="Franklin Gothic Demi" panose="020B0703020102020204" pitchFamily="34" charset="0"/>
            </a:endParaRPr>
          </a:p>
        </p:txBody>
      </p:sp>
    </p:spTree>
    <p:extLst>
      <p:ext uri="{BB962C8B-B14F-4D97-AF65-F5344CB8AC3E}">
        <p14:creationId xmlns:p14="http://schemas.microsoft.com/office/powerpoint/2010/main" val="424907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00161-E8C0-9713-9E8F-C749F4C3BB84}"/>
              </a:ext>
            </a:extLst>
          </p:cNvPr>
          <p:cNvSpPr>
            <a:spLocks noGrp="1"/>
          </p:cNvSpPr>
          <p:nvPr>
            <p:ph idx="1"/>
          </p:nvPr>
        </p:nvSpPr>
        <p:spPr>
          <a:xfrm>
            <a:off x="234893" y="1442852"/>
            <a:ext cx="11845254" cy="5201525"/>
          </a:xfrm>
        </p:spPr>
        <p:txBody>
          <a:bodyPr>
            <a:normAutofit fontScale="92500" lnSpcReduction="20000"/>
          </a:bodyPr>
          <a:lstStyle/>
          <a:p>
            <a:pPr marL="795338" lvl="1" indent="-338138" algn="l">
              <a:lnSpc>
                <a:spcPct val="120000"/>
              </a:lnSpc>
              <a:buFont typeface="Arial" panose="020B0604020202020204" pitchFamily="34" charset="0"/>
              <a:buChar char="•"/>
            </a:pPr>
            <a:r>
              <a:rPr lang="en-US" sz="2800" dirty="0">
                <a:latin typeface="Franklin Gothic Demi" panose="020B0703020102020204" pitchFamily="34" charset="0"/>
              </a:rPr>
              <a:t>The broadband expansion tax credit is available for tax years beginning on or after January 1, 2025, but before January 1, 2029.</a:t>
            </a:r>
          </a:p>
          <a:p>
            <a:pPr marL="457200" lvl="1" indent="0" algn="l">
              <a:lnSpc>
                <a:spcPct val="120000"/>
              </a:lnSpc>
              <a:buNone/>
            </a:pPr>
            <a:endParaRPr lang="en-US" sz="2800" dirty="0">
              <a:latin typeface="Franklin Gothic Demi" panose="020B0703020102020204" pitchFamily="34" charset="0"/>
            </a:endParaRPr>
          </a:p>
          <a:p>
            <a:pPr marL="795338" lvl="1" indent="-338138" algn="l">
              <a:lnSpc>
                <a:spcPct val="120000"/>
              </a:lnSpc>
              <a:buFont typeface="Arial" panose="020B0604020202020204" pitchFamily="34" charset="0"/>
              <a:buChar char="•"/>
            </a:pPr>
            <a:r>
              <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rPr>
              <a:t>The total amount of the credit awarded is capped at $5 million for each taxable year.</a:t>
            </a:r>
          </a:p>
          <a:p>
            <a:pPr marL="795338" lvl="1" indent="-338138" algn="l">
              <a:lnSpc>
                <a:spcPct val="120000"/>
              </a:lnSpc>
              <a:buFont typeface="Arial" panose="020B0604020202020204" pitchFamily="34" charset="0"/>
              <a:buChar char="•"/>
            </a:pPr>
            <a:endPar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Companies must complete and file an application with the Department by December 31 of the calendar year in which the investment was made.</a:t>
            </a:r>
          </a:p>
          <a:p>
            <a:pPr marL="795338" lvl="1" indent="-338138">
              <a:lnSpc>
                <a:spcPct val="120000"/>
              </a:lnSpc>
            </a:pPr>
            <a:endParaRPr lang="en-US" sz="280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The Department will review and approve the allowable credit amount by February 1.  </a:t>
            </a:r>
          </a:p>
          <a:p>
            <a:pPr marL="795338" lvl="1" indent="-338138" algn="l">
              <a:buFont typeface="Arial" panose="020B0604020202020204" pitchFamily="34" charset="0"/>
              <a:buChar char="•"/>
            </a:pPr>
            <a:endParaRPr lang="en-US" dirty="0">
              <a:latin typeface="Franklin Gothic Demi" panose="020B0703020102020204" pitchFamily="34" charset="0"/>
            </a:endParaRPr>
          </a:p>
          <a:p>
            <a:endParaRPr lang="en-US" dirty="0"/>
          </a:p>
        </p:txBody>
      </p:sp>
      <p:sp>
        <p:nvSpPr>
          <p:cNvPr id="4" name="Title 3">
            <a:extLst>
              <a:ext uri="{FF2B5EF4-FFF2-40B4-BE49-F238E27FC236}">
                <a16:creationId xmlns:a16="http://schemas.microsoft.com/office/drawing/2014/main" id="{D8A3254B-1D10-CC56-A32B-A73F4C68F87A}"/>
              </a:ext>
            </a:extLst>
          </p:cNvPr>
          <p:cNvSpPr>
            <a:spLocks noGrp="1"/>
          </p:cNvSpPr>
          <p:nvPr>
            <p:ph type="title"/>
          </p:nvPr>
        </p:nvSpPr>
        <p:spPr>
          <a:xfrm>
            <a:off x="0" y="165436"/>
            <a:ext cx="12192000" cy="1094424"/>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a:t>
            </a:r>
            <a:br>
              <a:rPr lang="en-US" b="1" dirty="0">
                <a:latin typeface="Franklin Gothic Medium" panose="020B0603020102020204" pitchFamily="34" charset="0"/>
              </a:rPr>
            </a:br>
            <a:endParaRPr lang="en-US" sz="3700" b="1" dirty="0"/>
          </a:p>
        </p:txBody>
      </p:sp>
      <p:grpSp>
        <p:nvGrpSpPr>
          <p:cNvPr id="5" name="Group 4">
            <a:extLst>
              <a:ext uri="{FF2B5EF4-FFF2-40B4-BE49-F238E27FC236}">
                <a16:creationId xmlns:a16="http://schemas.microsoft.com/office/drawing/2014/main" id="{F3A42DB5-25A7-EF71-8A15-8324FCDF3343}"/>
              </a:ext>
            </a:extLst>
          </p:cNvPr>
          <p:cNvGrpSpPr>
            <a:grpSpLocks noChangeAspect="1"/>
          </p:cNvGrpSpPr>
          <p:nvPr/>
        </p:nvGrpSpPr>
        <p:grpSpPr>
          <a:xfrm>
            <a:off x="9812132" y="6220610"/>
            <a:ext cx="2084948" cy="457200"/>
            <a:chOff x="4766776" y="6262420"/>
            <a:chExt cx="2414265" cy="527049"/>
          </a:xfrm>
        </p:grpSpPr>
        <p:pic>
          <p:nvPicPr>
            <p:cNvPr id="6" name="Picture 5">
              <a:extLst>
                <a:ext uri="{FF2B5EF4-FFF2-40B4-BE49-F238E27FC236}">
                  <a16:creationId xmlns:a16="http://schemas.microsoft.com/office/drawing/2014/main" id="{11CE72C4-FBF5-9696-25CC-8E5E9F3E2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7" name="Group 6">
              <a:extLst>
                <a:ext uri="{FF2B5EF4-FFF2-40B4-BE49-F238E27FC236}">
                  <a16:creationId xmlns:a16="http://schemas.microsoft.com/office/drawing/2014/main" id="{E96CD06B-1B88-92B3-A2B7-9BDB76148548}"/>
                </a:ext>
              </a:extLst>
            </p:cNvPr>
            <p:cNvGrpSpPr/>
            <p:nvPr/>
          </p:nvGrpSpPr>
          <p:grpSpPr>
            <a:xfrm>
              <a:off x="6694938" y="6295182"/>
              <a:ext cx="486103" cy="480540"/>
              <a:chOff x="5869964" y="6290830"/>
              <a:chExt cx="506776" cy="500976"/>
            </a:xfrm>
          </p:grpSpPr>
          <p:sp>
            <p:nvSpPr>
              <p:cNvPr id="9" name="Oval 8">
                <a:extLst>
                  <a:ext uri="{FF2B5EF4-FFF2-40B4-BE49-F238E27FC236}">
                    <a16:creationId xmlns:a16="http://schemas.microsoft.com/office/drawing/2014/main" id="{FBEA8FE5-0256-6E00-1C86-858C25E79CD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0" name="Picture 9">
                <a:extLst>
                  <a:ext uri="{FF2B5EF4-FFF2-40B4-BE49-F238E27FC236}">
                    <a16:creationId xmlns:a16="http://schemas.microsoft.com/office/drawing/2014/main" id="{5D5D0D0D-3FEC-6B29-9162-4C8E8AEBA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8" name="Straight Connector 7">
              <a:extLst>
                <a:ext uri="{FF2B5EF4-FFF2-40B4-BE49-F238E27FC236}">
                  <a16:creationId xmlns:a16="http://schemas.microsoft.com/office/drawing/2014/main" id="{E11F7399-164F-A8F7-FE59-1376B8E0102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912C5B56-9823-1010-58E3-18077DF29415}"/>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3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781"/>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92F0A7-D5F9-8E9F-6F13-CE81A9EE4625}"/>
              </a:ext>
            </a:extLst>
          </p:cNvPr>
          <p:cNvSpPr txBox="1"/>
          <p:nvPr/>
        </p:nvSpPr>
        <p:spPr>
          <a:xfrm>
            <a:off x="512148" y="1448769"/>
            <a:ext cx="11679852" cy="5262979"/>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Franklin Gothic Demi" panose="020B0703020102020204" pitchFamily="34" charset="0"/>
              </a:rPr>
              <a:t>This is a nonrefundable and nontransferable tax credit.</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is limited to 50% of the amount of sales tax paid for purchases of eligible equipment and services, reduced by any seller reimbursement allowed under KRS 139.570.</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It requires that equipment and services are used to expand broadband.</a:t>
            </a:r>
          </a:p>
          <a:p>
            <a:pPr marL="457200" indent="-457200">
              <a:buFont typeface="Arial" panose="020B0604020202020204" pitchFamily="34" charset="0"/>
              <a:buChar char="•"/>
            </a:pPr>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can be used against:</a:t>
            </a:r>
          </a:p>
          <a:p>
            <a:pPr marL="1257300" lvl="2" indent="-342900">
              <a:buFont typeface="Courier New" panose="02070309020205020404" pitchFamily="49" charset="0"/>
              <a:buChar char="o"/>
            </a:pPr>
            <a:r>
              <a:rPr lang="en-US" sz="2400" b="1" dirty="0">
                <a:latin typeface="Franklin Gothic Demi" panose="020B0703020102020204" pitchFamily="34" charset="0"/>
              </a:rPr>
              <a:t>Limited Liability Entity Tax</a:t>
            </a:r>
          </a:p>
          <a:p>
            <a:pPr marL="1257300" lvl="2" indent="-342900">
              <a:buFont typeface="Courier New" panose="02070309020205020404" pitchFamily="49" charset="0"/>
              <a:buChar char="o"/>
            </a:pPr>
            <a:r>
              <a:rPr lang="en-US" sz="2400" b="1" dirty="0">
                <a:latin typeface="Franklin Gothic Demi" panose="020B0703020102020204" pitchFamily="34" charset="0"/>
              </a:rPr>
              <a:t>Corporation Tax</a:t>
            </a:r>
          </a:p>
          <a:p>
            <a:pPr marL="1257300" lvl="2" indent="-342900">
              <a:buFont typeface="Courier New" panose="02070309020205020404" pitchFamily="49" charset="0"/>
              <a:buChar char="o"/>
            </a:pPr>
            <a:r>
              <a:rPr lang="en-US" sz="2400" b="1" dirty="0">
                <a:latin typeface="Franklin Gothic Demi" panose="020B0703020102020204" pitchFamily="34" charset="0"/>
              </a:rPr>
              <a:t>Individual Income Tax</a:t>
            </a:r>
          </a:p>
          <a:p>
            <a:pPr marL="1257300" lvl="2" indent="-342900">
              <a:buFont typeface="Courier New" panose="02070309020205020404" pitchFamily="49" charset="0"/>
              <a:buChar char="o"/>
            </a:pPr>
            <a:endParaRPr lang="en-US" sz="2400" b="1" dirty="0">
              <a:latin typeface="Franklin Gothic Demi" panose="020B0703020102020204" pitchFamily="34" charset="0"/>
            </a:endParaRPr>
          </a:p>
          <a:p>
            <a:pPr marL="342900" indent="-342900">
              <a:buFont typeface="Arial" panose="020B0604020202020204" pitchFamily="34" charset="0"/>
              <a:buChar char="•"/>
            </a:pPr>
            <a:r>
              <a:rPr lang="en-US" sz="2400" b="1" dirty="0">
                <a:latin typeface="Franklin Gothic Demi" panose="020B0703020102020204" pitchFamily="34" charset="0"/>
              </a:rPr>
              <a:t>Statute Reference: KRS 141.391</a:t>
            </a:r>
          </a:p>
        </p:txBody>
      </p:sp>
    </p:spTree>
    <p:extLst>
      <p:ext uri="{BB962C8B-B14F-4D97-AF65-F5344CB8AC3E}">
        <p14:creationId xmlns:p14="http://schemas.microsoft.com/office/powerpoint/2010/main" val="145433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KRS 141.391</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CB5CFEF-6481-2282-75EE-4B62524CBE17}"/>
              </a:ext>
            </a:extLst>
          </p:cNvPr>
          <p:cNvPicPr>
            <a:picLocks noChangeAspect="1"/>
          </p:cNvPicPr>
          <p:nvPr/>
        </p:nvPicPr>
        <p:blipFill>
          <a:blip r:embed="rId5"/>
          <a:stretch>
            <a:fillRect/>
          </a:stretch>
        </p:blipFill>
        <p:spPr>
          <a:xfrm>
            <a:off x="3066412" y="1386494"/>
            <a:ext cx="5817529" cy="4727227"/>
          </a:xfrm>
          <a:prstGeom prst="rect">
            <a:avLst/>
          </a:prstGeom>
        </p:spPr>
      </p:pic>
    </p:spTree>
    <p:extLst>
      <p:ext uri="{BB962C8B-B14F-4D97-AF65-F5344CB8AC3E}">
        <p14:creationId xmlns:p14="http://schemas.microsoft.com/office/powerpoint/2010/main" val="227283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 Estimated Payments Required for 2024</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AEDB20-D6EA-DECF-124F-FA4DFF4A26FD}"/>
              </a:ext>
            </a:extLst>
          </p:cNvPr>
          <p:cNvSpPr txBox="1"/>
          <p:nvPr/>
        </p:nvSpPr>
        <p:spPr>
          <a:xfrm>
            <a:off x="669851" y="1690577"/>
            <a:ext cx="10584730" cy="4524315"/>
          </a:xfrm>
          <a:prstGeom prst="rect">
            <a:avLst/>
          </a:prstGeom>
          <a:noFill/>
        </p:spPr>
        <p:txBody>
          <a:bodyPr wrap="square" rtlCol="0">
            <a:spAutoFit/>
          </a:bodyPr>
          <a:lstStyle/>
          <a:p>
            <a:r>
              <a:rPr lang="en-US" sz="3200" dirty="0">
                <a:latin typeface="Franklin Gothic Demi" panose="020B0703020102020204" pitchFamily="34" charset="0"/>
              </a:rPr>
              <a:t>For tax years beginning on or after January 1, 2024, an electing entity is required to make estimated payments.</a:t>
            </a:r>
          </a:p>
          <a:p>
            <a:endParaRPr lang="en-US" sz="3200" dirty="0">
              <a:latin typeface="Franklin Gothic Demi" panose="020B0703020102020204" pitchFamily="34" charset="0"/>
            </a:endParaRPr>
          </a:p>
          <a:p>
            <a:r>
              <a:rPr lang="en-US" sz="3200" dirty="0">
                <a:latin typeface="Franklin Gothic Demi" panose="020B0703020102020204" pitchFamily="34" charset="0"/>
              </a:rPr>
              <a:t>Form PTET-P has been created to allow an electing entity to calculate the penalty due on the underpayment of estimated taxes for PTET.</a:t>
            </a:r>
          </a:p>
          <a:p>
            <a:endParaRPr lang="en-US" sz="3200" dirty="0">
              <a:latin typeface="Franklin Gothic Demi" panose="020B0703020102020204" pitchFamily="34" charset="0"/>
            </a:endParaRPr>
          </a:p>
          <a:p>
            <a:r>
              <a:rPr lang="en-US" sz="3200" dirty="0">
                <a:latin typeface="Franklin Gothic Demi" panose="020B0703020102020204" pitchFamily="34" charset="0"/>
              </a:rPr>
              <a:t>Statute Reference: KRS 141.209</a:t>
            </a:r>
          </a:p>
          <a:p>
            <a:endParaRPr lang="en-US" sz="3200" dirty="0">
              <a:latin typeface="Franklin Gothic Demi" panose="020B0703020102020204" pitchFamily="34" charset="0"/>
            </a:endParaRPr>
          </a:p>
        </p:txBody>
      </p:sp>
    </p:spTree>
    <p:extLst>
      <p:ext uri="{BB962C8B-B14F-4D97-AF65-F5344CB8AC3E}">
        <p14:creationId xmlns:p14="http://schemas.microsoft.com/office/powerpoint/2010/main" val="249232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PTET-P Pass-Through Entity Underpayment Penalty</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6AAE37B-C42B-0990-0324-45A99F161EAF}"/>
              </a:ext>
            </a:extLst>
          </p:cNvPr>
          <p:cNvPicPr>
            <a:picLocks noChangeAspect="1"/>
          </p:cNvPicPr>
          <p:nvPr/>
        </p:nvPicPr>
        <p:blipFill>
          <a:blip r:embed="rId5"/>
          <a:stretch>
            <a:fillRect/>
          </a:stretch>
        </p:blipFill>
        <p:spPr>
          <a:xfrm>
            <a:off x="308851" y="1336711"/>
            <a:ext cx="4642547" cy="5245782"/>
          </a:xfrm>
          <a:prstGeom prst="rect">
            <a:avLst/>
          </a:prstGeom>
        </p:spPr>
      </p:pic>
      <p:pic>
        <p:nvPicPr>
          <p:cNvPr id="15" name="Picture 14">
            <a:extLst>
              <a:ext uri="{FF2B5EF4-FFF2-40B4-BE49-F238E27FC236}">
                <a16:creationId xmlns:a16="http://schemas.microsoft.com/office/drawing/2014/main" id="{30401141-4EFA-F47D-0E43-45F02C1CE663}"/>
              </a:ext>
            </a:extLst>
          </p:cNvPr>
          <p:cNvPicPr>
            <a:picLocks noChangeAspect="1"/>
          </p:cNvPicPr>
          <p:nvPr/>
        </p:nvPicPr>
        <p:blipFill>
          <a:blip r:embed="rId6"/>
          <a:stretch>
            <a:fillRect/>
          </a:stretch>
        </p:blipFill>
        <p:spPr>
          <a:xfrm>
            <a:off x="5027542" y="1288972"/>
            <a:ext cx="4605543" cy="5388838"/>
          </a:xfrm>
          <a:prstGeom prst="rect">
            <a:avLst/>
          </a:prstGeom>
        </p:spPr>
      </p:pic>
    </p:spTree>
    <p:extLst>
      <p:ext uri="{BB962C8B-B14F-4D97-AF65-F5344CB8AC3E}">
        <p14:creationId xmlns:p14="http://schemas.microsoft.com/office/powerpoint/2010/main" val="95294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a:solidFill>
                  <a:schemeClr val="bg1"/>
                </a:solidFill>
                <a:latin typeface="Franklin Gothic Demi" panose="020B0703020102020204" pitchFamily="34" charset="0"/>
              </a:rPr>
              <a:t>Individual Income Tax</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2024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603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3200" dirty="0">
                <a:latin typeface="Franklin Gothic Demi" panose="020B0703020102020204" pitchFamily="34" charset="0"/>
              </a:rPr>
              <a:t>HB 8</a:t>
            </a:r>
          </a:p>
          <a:p>
            <a:pPr lvl="1"/>
            <a:r>
              <a:rPr lang="en-US" sz="2800" dirty="0">
                <a:latin typeface="Franklin Gothic Demi" panose="020B0703020102020204" pitchFamily="34" charset="0"/>
              </a:rPr>
              <a:t>Updated IRC conformity date to December 31, 2023, for tax years beginning on or after January 1, 2024</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KRS 141.020 extended the provision for taxable years beginning on or after January 1, 2021, but before January 1, 2027, for a disaster response employee and disaster response business as defined in KRS 141.010.</a:t>
            </a:r>
          </a:p>
          <a:p>
            <a:pPr marL="457200" lvl="1" indent="0">
              <a:buNone/>
            </a:pPr>
            <a:endParaRPr lang="en-US" sz="2800" dirty="0">
              <a:latin typeface="Franklin Gothic Demi" panose="020B0703020102020204" pitchFamily="34" charset="0"/>
            </a:endParaRPr>
          </a:p>
          <a:p>
            <a:pPr lvl="1"/>
            <a:r>
              <a:rPr lang="en-US" sz="2800" dirty="0">
                <a:latin typeface="Franklin Gothic Demi" panose="020B0703020102020204" pitchFamily="34" charset="0"/>
              </a:rPr>
              <a:t>Broadband Tax Credit created under KRS 141.391</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Legislative Session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967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276485"/>
            <a:ext cx="10896599" cy="759585"/>
          </a:xfrm>
        </p:spPr>
        <p:txBody>
          <a:bodyPr>
            <a:normAutofit/>
          </a:bodyPr>
          <a:lstStyle/>
          <a:p>
            <a:pPr algn="l"/>
            <a:r>
              <a:rPr lang="en-US" sz="3700" dirty="0">
                <a:solidFill>
                  <a:schemeClr val="bg1"/>
                </a:solidFill>
                <a:latin typeface="Franklin Gothic Demi" panose="020B0703020102020204" pitchFamily="34" charset="0"/>
              </a:rPr>
              <a:t>Individual Income Tax: Form Changes</a:t>
            </a:r>
          </a:p>
        </p:txBody>
      </p:sp>
      <p:sp>
        <p:nvSpPr>
          <p:cNvPr id="3" name="Subtitle 2"/>
          <p:cNvSpPr>
            <a:spLocks noGrp="1"/>
          </p:cNvSpPr>
          <p:nvPr>
            <p:ph type="subTitle" idx="1"/>
          </p:nvPr>
        </p:nvSpPr>
        <p:spPr>
          <a:xfrm>
            <a:off x="367507" y="1578902"/>
            <a:ext cx="11279662" cy="4800848"/>
          </a:xfrm>
        </p:spPr>
        <p:txBody>
          <a:bodyPr>
            <a:normAutofit lnSpcReduction="10000"/>
          </a:bodyPr>
          <a:lstStyle/>
          <a:p>
            <a:pPr algn="l"/>
            <a:r>
              <a:rPr lang="en-US" sz="3600" dirty="0">
                <a:latin typeface="Franklin Gothic Demi" panose="020B0703020102020204" pitchFamily="34" charset="0"/>
              </a:rPr>
              <a:t>All forms have been updated with year changes and any legislative threshold changes.</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2024 Standard Deduction: $3,160</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for tax year 2024 is 4%</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Schedule ITC – added Worksheet INV for the inventory tax credit and updated Family Size Tax Credit Table</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Form 741 –attach Schedule ITC when necessary</a:t>
            </a: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6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Online Sellers Tax Receipts</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7" name="Table 6">
            <a:extLst>
              <a:ext uri="{FF2B5EF4-FFF2-40B4-BE49-F238E27FC236}">
                <a16:creationId xmlns:a16="http://schemas.microsoft.com/office/drawing/2014/main" id="{F3D83BB7-9C50-1253-9DE0-A22F918BFBC8}"/>
              </a:ext>
            </a:extLst>
          </p:cNvPr>
          <p:cNvGraphicFramePr>
            <a:graphicFrameLocks noGrp="1"/>
          </p:cNvGraphicFramePr>
          <p:nvPr/>
        </p:nvGraphicFramePr>
        <p:xfrm>
          <a:off x="929483" y="1511056"/>
          <a:ext cx="10325098" cy="2490241"/>
        </p:xfrm>
        <a:graphic>
          <a:graphicData uri="http://schemas.openxmlformats.org/drawingml/2006/table">
            <a:tbl>
              <a:tblPr/>
              <a:tblGrid>
                <a:gridCol w="2656658">
                  <a:extLst>
                    <a:ext uri="{9D8B030D-6E8A-4147-A177-3AD203B41FA5}">
                      <a16:colId xmlns:a16="http://schemas.microsoft.com/office/drawing/2014/main" val="3207839133"/>
                    </a:ext>
                  </a:extLst>
                </a:gridCol>
                <a:gridCol w="1917110">
                  <a:extLst>
                    <a:ext uri="{9D8B030D-6E8A-4147-A177-3AD203B41FA5}">
                      <a16:colId xmlns:a16="http://schemas.microsoft.com/office/drawing/2014/main" val="310872740"/>
                    </a:ext>
                  </a:extLst>
                </a:gridCol>
                <a:gridCol w="1917110">
                  <a:extLst>
                    <a:ext uri="{9D8B030D-6E8A-4147-A177-3AD203B41FA5}">
                      <a16:colId xmlns:a16="http://schemas.microsoft.com/office/drawing/2014/main" val="1395721587"/>
                    </a:ext>
                  </a:extLst>
                </a:gridCol>
                <a:gridCol w="1917110">
                  <a:extLst>
                    <a:ext uri="{9D8B030D-6E8A-4147-A177-3AD203B41FA5}">
                      <a16:colId xmlns:a16="http://schemas.microsoft.com/office/drawing/2014/main" val="2331131139"/>
                    </a:ext>
                  </a:extLst>
                </a:gridCol>
                <a:gridCol w="1917110">
                  <a:extLst>
                    <a:ext uri="{9D8B030D-6E8A-4147-A177-3AD203B41FA5}">
                      <a16:colId xmlns:a16="http://schemas.microsoft.com/office/drawing/2014/main" val="3816447565"/>
                    </a:ext>
                  </a:extLst>
                </a:gridCol>
              </a:tblGrid>
              <a:tr h="460381">
                <a:tc>
                  <a:txBody>
                    <a:bodyPr/>
                    <a:lstStyle/>
                    <a:p>
                      <a:pPr algn="ctr" rtl="0" fontAlgn="ctr"/>
                      <a:r>
                        <a:rPr lang="en-US" sz="1800" b="1" i="0" u="none" strike="noStrike">
                          <a:solidFill>
                            <a:srgbClr val="203764"/>
                          </a:solidFill>
                          <a:effectLst/>
                          <a:latin typeface="Franklin Gothic Book" panose="020B0503020102020204" pitchFamily="34" charset="0"/>
                        </a:rPr>
                        <a:t>SST Filers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203764"/>
                          </a:solidFill>
                          <a:effectLst/>
                          <a:latin typeface="Franklin Gothic Book" panose="020B0503020102020204" pitchFamily="34" charset="0"/>
                        </a:rPr>
                        <a:t>FY 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203764"/>
                          </a:solidFill>
                          <a:effectLst/>
                          <a:latin typeface="Franklin Gothic Book" panose="020B0503020102020204" pitchFamily="34" charset="0"/>
                        </a:rPr>
                        <a:t>FY 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203764"/>
                          </a:solidFill>
                          <a:effectLst/>
                          <a:latin typeface="Franklin Gothic Book" panose="020B0503020102020204" pitchFamily="34" charset="0"/>
                        </a:rPr>
                        <a:t>FY 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203764"/>
                          </a:solidFill>
                          <a:effectLst/>
                          <a:latin typeface="Franklin Gothic Book" panose="020B0503020102020204" pitchFamily="34" charset="0"/>
                        </a:rPr>
                        <a:t>FY 25 - YTD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733373"/>
                  </a:ext>
                </a:extLst>
              </a:tr>
              <a:tr h="334822">
                <a:tc>
                  <a:txBody>
                    <a:bodyPr/>
                    <a:lstStyle/>
                    <a:p>
                      <a:pPr algn="l" rtl="0" fontAlgn="ctr"/>
                      <a:r>
                        <a:rPr lang="en-US" sz="1800" b="1" i="0" u="none" strike="noStrike">
                          <a:solidFill>
                            <a:srgbClr val="203764"/>
                          </a:solidFill>
                          <a:effectLst/>
                          <a:latin typeface="Franklin Gothic Book" panose="020B0503020102020204" pitchFamily="34" charset="0"/>
                        </a:rPr>
                        <a:t>Newly Registered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91,347,411.00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106,399,559.96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123,512,689.57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41,546,175.91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702592"/>
                  </a:ext>
                </a:extLst>
              </a:tr>
              <a:tr h="334822">
                <a:tc>
                  <a:txBody>
                    <a:bodyPr/>
                    <a:lstStyle/>
                    <a:p>
                      <a:pPr algn="l" rtl="0" fontAlgn="ctr"/>
                      <a:r>
                        <a:rPr lang="en-US" sz="1800" b="1" i="0" u="none" strike="noStrike">
                          <a:solidFill>
                            <a:srgbClr val="203764"/>
                          </a:solidFill>
                          <a:effectLst/>
                          <a:latin typeface="Franklin Gothic Book" panose="020B0503020102020204" pitchFamily="34" charset="0"/>
                        </a:rPr>
                        <a:t>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118,940,012.00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151,314,862.47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154,538,275.26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52,187,468.30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276052"/>
                  </a:ext>
                </a:extLst>
              </a:tr>
              <a:tr h="334822">
                <a:tc>
                  <a:txBody>
                    <a:bodyPr/>
                    <a:lstStyle/>
                    <a:p>
                      <a:pPr algn="l" fontAlgn="ctr"/>
                      <a:r>
                        <a:rPr lang="en-US" sz="1800" b="0" i="0" u="none" strike="noStrike">
                          <a:solidFill>
                            <a:srgbClr val="203764"/>
                          </a:solidFill>
                          <a:effectLst/>
                          <a:latin typeface="Franklin Gothic Book" panose="020B0503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800" b="0" i="0" u="none" strike="noStrike">
                          <a:solidFill>
                            <a:srgbClr val="203764"/>
                          </a:solidFill>
                          <a:effectLst/>
                          <a:latin typeface="Franklin Gothic Book" panose="020B0503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800" b="0" i="0" u="none" strike="noStrike">
                          <a:solidFill>
                            <a:srgbClr val="203764"/>
                          </a:solidFill>
                          <a:effectLst/>
                          <a:latin typeface="Franklin Gothic Book" panose="020B0503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800" b="0" i="0" u="none" strike="noStrike">
                          <a:solidFill>
                            <a:srgbClr val="203764"/>
                          </a:solidFill>
                          <a:effectLst/>
                          <a:latin typeface="Franklin Gothic Book" panose="020B0503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203764"/>
                          </a:solidFill>
                          <a:effectLst/>
                          <a:latin typeface="Franklin Gothic Book" panose="020B05030201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508621"/>
                  </a:ext>
                </a:extLst>
              </a:tr>
              <a:tr h="334822">
                <a:tc>
                  <a:txBody>
                    <a:bodyPr/>
                    <a:lstStyle/>
                    <a:p>
                      <a:pPr algn="l" rtl="0" fontAlgn="ctr"/>
                      <a:r>
                        <a:rPr lang="en-US" sz="1800" b="1" i="0" u="none" strike="noStrike">
                          <a:solidFill>
                            <a:srgbClr val="203764"/>
                          </a:solidFill>
                          <a:effectLst/>
                          <a:latin typeface="Franklin Gothic Book" panose="020B0503020102020204" pitchFamily="34" charset="0"/>
                        </a:rPr>
                        <a:t>Marketplace Providers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191,898,622.00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215,519,514.32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245,096,905.72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103,732,766.50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851056"/>
                  </a:ext>
                </a:extLst>
              </a:tr>
              <a:tr h="345286">
                <a:tc>
                  <a:txBody>
                    <a:bodyPr/>
                    <a:lstStyle/>
                    <a:p>
                      <a:pPr algn="l" rtl="0" fontAlgn="ctr"/>
                      <a:r>
                        <a:rPr lang="en-US" sz="1800" b="1" i="0" u="none" strike="noStrike">
                          <a:solidFill>
                            <a:srgbClr val="203764"/>
                          </a:solidFill>
                          <a:effectLst/>
                          <a:latin typeface="Franklin Gothic Book" panose="020B0503020102020204" pitchFamily="34" charset="0"/>
                        </a:rPr>
                        <a:t>Remote Retailers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100,206,611.00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106,189,224.59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107,097,851.18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sz="1800" b="0" i="0" u="none" strike="noStrike">
                          <a:solidFill>
                            <a:srgbClr val="203764"/>
                          </a:solidFill>
                          <a:effectLst/>
                          <a:latin typeface="Franklin Gothic Book" panose="020B0503020102020204" pitchFamily="34" charset="0"/>
                        </a:rPr>
                        <a:t>42,894,682.44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363918634"/>
                  </a:ext>
                </a:extLst>
              </a:tr>
              <a:tr h="345286">
                <a:tc>
                  <a:txBody>
                    <a:bodyPr/>
                    <a:lstStyle/>
                    <a:p>
                      <a:pPr algn="l" fontAlgn="ctr"/>
                      <a:r>
                        <a:rPr lang="en-US" sz="1800" b="0" i="0" u="none" strike="noStrike">
                          <a:solidFill>
                            <a:srgbClr val="203764"/>
                          </a:solidFill>
                          <a:effectLst/>
                          <a:latin typeface="Franklin Gothic Book" panose="020B0503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1" i="0" u="none" strike="noStrike">
                          <a:solidFill>
                            <a:srgbClr val="203764"/>
                          </a:solidFill>
                          <a:effectLst/>
                          <a:latin typeface="Franklin Gothic Book" panose="020B0503020102020204" pitchFamily="34" charset="0"/>
                        </a:rPr>
                        <a:t>292,105,233.00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1" i="0" u="none" strike="noStrike">
                          <a:solidFill>
                            <a:srgbClr val="203764"/>
                          </a:solidFill>
                          <a:effectLst/>
                          <a:latin typeface="Franklin Gothic Book" panose="020B0503020102020204" pitchFamily="34" charset="0"/>
                        </a:rPr>
                        <a:t>321,708,738.91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1" i="0" u="none" strike="noStrike">
                          <a:solidFill>
                            <a:srgbClr val="203764"/>
                          </a:solidFill>
                          <a:effectLst/>
                          <a:latin typeface="Franklin Gothic Book" panose="020B0503020102020204" pitchFamily="34" charset="0"/>
                        </a:rPr>
                        <a:t>352,194,756.90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800" b="1" i="0" u="none" strike="noStrike" dirty="0">
                          <a:solidFill>
                            <a:srgbClr val="203764"/>
                          </a:solidFill>
                          <a:effectLst/>
                          <a:latin typeface="Franklin Gothic Book" panose="020B0503020102020204" pitchFamily="34" charset="0"/>
                        </a:rPr>
                        <a:t>146,627,448.94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0477647"/>
                  </a:ext>
                </a:extLst>
              </a:tr>
            </a:tbl>
          </a:graphicData>
        </a:graphic>
      </p:graphicFrame>
    </p:spTree>
    <p:extLst>
      <p:ext uri="{BB962C8B-B14F-4D97-AF65-F5344CB8AC3E}">
        <p14:creationId xmlns:p14="http://schemas.microsoft.com/office/powerpoint/2010/main" val="305776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59614"/>
            <a:ext cx="10896599" cy="759585"/>
          </a:xfrm>
        </p:spPr>
        <p:txBody>
          <a:bodyPr>
            <a:normAutofit/>
          </a:bodyPr>
          <a:lstStyle/>
          <a:p>
            <a:pPr algn="l"/>
            <a:r>
              <a:rPr lang="en-US" sz="3700" dirty="0">
                <a:solidFill>
                  <a:schemeClr val="bg1"/>
                </a:solidFill>
                <a:latin typeface="Franklin Gothic Demi" panose="020B0703020102020204" pitchFamily="34" charset="0"/>
              </a:rPr>
              <a:t>Schedule ITC: Worksheet INV</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713D95F3-5C0A-4493-856A-8031CA9BCC6A}"/>
              </a:ext>
            </a:extLst>
          </p:cNvPr>
          <p:cNvPicPr>
            <a:picLocks noChangeAspect="1"/>
          </p:cNvPicPr>
          <p:nvPr/>
        </p:nvPicPr>
        <p:blipFill>
          <a:blip r:embed="rId5"/>
          <a:stretch>
            <a:fillRect/>
          </a:stretch>
        </p:blipFill>
        <p:spPr>
          <a:xfrm>
            <a:off x="385892" y="1410747"/>
            <a:ext cx="10788243" cy="4545186"/>
          </a:xfrm>
          <a:prstGeom prst="rect">
            <a:avLst/>
          </a:prstGeom>
        </p:spPr>
      </p:pic>
      <p:pic>
        <p:nvPicPr>
          <p:cNvPr id="4" name="Picture 3">
            <a:extLst>
              <a:ext uri="{FF2B5EF4-FFF2-40B4-BE49-F238E27FC236}">
                <a16:creationId xmlns:a16="http://schemas.microsoft.com/office/drawing/2014/main" id="{87531D9F-FCA8-B38B-EE42-A061FCA336B4}"/>
              </a:ext>
            </a:extLst>
          </p:cNvPr>
          <p:cNvPicPr>
            <a:picLocks noChangeAspect="1"/>
          </p:cNvPicPr>
          <p:nvPr/>
        </p:nvPicPr>
        <p:blipFill>
          <a:blip r:embed="rId6"/>
          <a:stretch>
            <a:fillRect/>
          </a:stretch>
        </p:blipFill>
        <p:spPr>
          <a:xfrm>
            <a:off x="6261511" y="3287399"/>
            <a:ext cx="5611691" cy="1383854"/>
          </a:xfrm>
          <a:prstGeom prst="rect">
            <a:avLst/>
          </a:prstGeom>
        </p:spPr>
      </p:pic>
    </p:spTree>
    <p:extLst>
      <p:ext uri="{BB962C8B-B14F-4D97-AF65-F5344CB8AC3E}">
        <p14:creationId xmlns:p14="http://schemas.microsoft.com/office/powerpoint/2010/main" val="913435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48555"/>
            <a:ext cx="10896599" cy="759585"/>
          </a:xfrm>
        </p:spPr>
        <p:txBody>
          <a:bodyPr>
            <a:normAutofit/>
          </a:bodyPr>
          <a:lstStyle/>
          <a:p>
            <a:pPr algn="l"/>
            <a:r>
              <a:rPr lang="en-US" sz="3700" dirty="0">
                <a:solidFill>
                  <a:schemeClr val="bg1"/>
                </a:solidFill>
                <a:latin typeface="Franklin Gothic Demi" panose="020B0703020102020204" pitchFamily="34" charset="0"/>
              </a:rPr>
              <a:t>Form 741 – Schedule ITC</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F2EE4D3-64C3-2121-C01E-501F61A54AE1}"/>
              </a:ext>
            </a:extLst>
          </p:cNvPr>
          <p:cNvSpPr txBox="1">
            <a:spLocks/>
          </p:cNvSpPr>
          <p:nvPr/>
        </p:nvSpPr>
        <p:spPr>
          <a:xfrm>
            <a:off x="401063" y="1578902"/>
            <a:ext cx="1100039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Nonrefundable credits claimed on the Fiduciary return should be included on Schedule ITC and attached to Form 741.</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Language on Form 741 and Schedule ITC has been updated to clarify the need to enclose Schedule ITC when necessary.</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214585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8513"/>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lvl="1" indent="220663"/>
            <a:r>
              <a:rPr lang="en-US" sz="3700" dirty="0">
                <a:solidFill>
                  <a:schemeClr val="bg1"/>
                </a:solidFill>
                <a:latin typeface="Franklin Gothic Demi" panose="020B0703020102020204" pitchFamily="34" charset="0"/>
              </a:rPr>
              <a:t>Individual Income Tax: Family Size Tax Credit</a:t>
            </a: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C96AFBB-B4CD-F2D8-A108-C8D06DB06BF9}"/>
              </a:ext>
            </a:extLst>
          </p:cNvPr>
          <p:cNvPicPr>
            <a:picLocks noChangeAspect="1"/>
          </p:cNvPicPr>
          <p:nvPr/>
        </p:nvPicPr>
        <p:blipFill>
          <a:blip r:embed="rId5"/>
          <a:stretch>
            <a:fillRect/>
          </a:stretch>
        </p:blipFill>
        <p:spPr>
          <a:xfrm>
            <a:off x="700457" y="1593699"/>
            <a:ext cx="10258425" cy="4371975"/>
          </a:xfrm>
          <a:prstGeom prst="rect">
            <a:avLst/>
          </a:prstGeom>
        </p:spPr>
      </p:pic>
    </p:spTree>
    <p:extLst>
      <p:ext uri="{BB962C8B-B14F-4D97-AF65-F5344CB8AC3E}">
        <p14:creationId xmlns:p14="http://schemas.microsoft.com/office/powerpoint/2010/main" val="331815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fontScale="90000"/>
          </a:bodyPr>
          <a:lstStyle/>
          <a:p>
            <a:pPr algn="l"/>
            <a:r>
              <a:rPr lang="en-US" sz="3700" dirty="0">
                <a:solidFill>
                  <a:schemeClr val="bg1"/>
                </a:solidFill>
                <a:latin typeface="Franklin Gothic Demi" panose="020B0703020102020204" pitchFamily="34" charset="0"/>
              </a:rPr>
              <a:t>Looking Ahead – 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HB 8 (2022) amended by HB 659 (2022)</a:t>
            </a:r>
          </a:p>
          <a:p>
            <a:pPr marL="800100" lvl="1" indent="-342900" algn="l">
              <a:buFont typeface="Arial" panose="020B0604020202020204" pitchFamily="34" charset="0"/>
              <a:buChar char="•"/>
            </a:pPr>
            <a:r>
              <a:rPr lang="en-US" sz="2800" dirty="0">
                <a:latin typeface="Franklin Gothic Demi" panose="020B0703020102020204" pitchFamily="34" charset="0"/>
              </a:rPr>
              <a:t>Additional changes have been made to the rate reduction conditions.</a:t>
            </a:r>
          </a:p>
          <a:p>
            <a:pPr marL="800100" lvl="1" indent="-342900" algn="l">
              <a:buFont typeface="Arial" panose="020B0604020202020204" pitchFamily="34" charset="0"/>
              <a:buChar char="•"/>
            </a:pPr>
            <a:r>
              <a:rPr lang="en-US" sz="2800" dirty="0">
                <a:latin typeface="Franklin Gothic Demi" panose="020B0703020102020204" pitchFamily="34" charset="0"/>
              </a:rPr>
              <a:t>The Budget Reserve Trust Fund will be reviewed each year and compared with the General Fund.</a:t>
            </a: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can be reduced by 0.5% each tax year if fiscal requirements are met. </a:t>
            </a:r>
          </a:p>
          <a:p>
            <a:pPr marL="800100" lvl="1" indent="-342900" algn="l">
              <a:buFont typeface="Arial" panose="020B0604020202020204" pitchFamily="34" charset="0"/>
              <a:buChar char="•"/>
            </a:pPr>
            <a:r>
              <a:rPr lang="en-US" sz="2800" dirty="0">
                <a:latin typeface="Franklin Gothic Demi" panose="020B0703020102020204" pitchFamily="34" charset="0"/>
              </a:rPr>
              <a:t>All future individual income tax rate reductions must be approved by the General Assembly.</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Individual Income Tax Rate for tax year 2025 is 4%.</a:t>
            </a:r>
          </a:p>
          <a:p>
            <a:pPr lvl="1" algn="l"/>
            <a:r>
              <a:rPr lang="en-US" sz="2800" dirty="0">
                <a:latin typeface="Franklin Gothic Demi" panose="020B0703020102020204" pitchFamily="34" charset="0"/>
              </a:rPr>
              <a:t>The Standard Deduction for tax year 2025 is $3,270.</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319701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Employer Payroll Withholding</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Franklin Gothic Demi" panose="020B0703020102020204" pitchFamily="34" charset="0"/>
              </a:rPr>
              <a:t>All filing types are now mandated by e-file requirements.</a:t>
            </a:r>
          </a:p>
          <a:p>
            <a:pPr marL="571500" indent="-571500" algn="l">
              <a:buFont typeface="Arial" panose="020B0604020202020204" pitchFamily="34" charset="0"/>
              <a:buChar char="•"/>
            </a:pPr>
            <a:r>
              <a:rPr lang="en-US" sz="3600" dirty="0">
                <a:latin typeface="Franklin Gothic Demi" panose="020B0703020102020204" pitchFamily="34" charset="0"/>
              </a:rPr>
              <a:t>For tax year 2025, the tax rate will remain at 4%.</a:t>
            </a:r>
            <a:endParaRPr lang="en-US" dirty="0">
              <a:latin typeface="Franklin Gothic Demi" panose="020B0703020102020204" pitchFamily="34" charset="0"/>
            </a:endParaRPr>
          </a:p>
          <a:p>
            <a:pPr algn="l"/>
            <a:endParaRPr lang="en-US" sz="2400" dirty="0">
              <a:latin typeface="Franklin Gothic Demi" panose="020B0703020102020204" pitchFamily="34" charset="0"/>
            </a:endParaRPr>
          </a:p>
          <a:p>
            <a:pPr algn="l"/>
            <a:r>
              <a:rPr lang="en-US" dirty="0">
                <a:latin typeface="Franklin Gothic Demi" panose="020B0703020102020204" pitchFamily="34" charset="0"/>
              </a:rPr>
              <a:t>Note: If a taxpayer receives more than one W-2 annually, they may need to withhold an additional $130 for each additional W-2 received. The standard deduction is factored into the calculation for Kentucky withholding, and withholding for each W-2 will account for the standard deduction. The employee, however, will only receive this deduction once their return is filed. </a:t>
            </a:r>
            <a:endParaRPr lang="en-US" sz="2400" dirty="0">
              <a:latin typeface="Franklin Gothic Demi" panose="020B0703020102020204" pitchFamily="34" charset="0"/>
            </a:endParaRPr>
          </a:p>
        </p:txBody>
      </p:sp>
    </p:spTree>
    <p:extLst>
      <p:ext uri="{BB962C8B-B14F-4D97-AF65-F5344CB8AC3E}">
        <p14:creationId xmlns:p14="http://schemas.microsoft.com/office/powerpoint/2010/main" val="2437484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257499"/>
            <a:ext cx="9537009" cy="1325086"/>
          </a:xfrm>
        </p:spPr>
        <p:txBody>
          <a:bodyPr>
            <a:noAutofit/>
          </a:bodyPr>
          <a:lstStyle/>
          <a:p>
            <a:pPr algn="l"/>
            <a:r>
              <a:rPr lang="en-US" sz="4800" cap="small" spc="300" dirty="0">
                <a:solidFill>
                  <a:schemeClr val="bg1"/>
                </a:solidFill>
                <a:latin typeface="Franklin Gothic Demi" panose="020B0703020102020204" pitchFamily="34" charset="0"/>
              </a:rPr>
              <a:t>Other Information and Reminders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595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a:t>
            </a:r>
          </a:p>
        </p:txBody>
      </p:sp>
      <p:sp>
        <p:nvSpPr>
          <p:cNvPr id="3" name="Subtitle 2"/>
          <p:cNvSpPr>
            <a:spLocks noGrp="1"/>
          </p:cNvSpPr>
          <p:nvPr>
            <p:ph type="subTitle" idx="1"/>
          </p:nvPr>
        </p:nvSpPr>
        <p:spPr>
          <a:xfrm>
            <a:off x="367507" y="1578902"/>
            <a:ext cx="11279662" cy="4800848"/>
          </a:xfrm>
        </p:spPr>
        <p:txBody>
          <a:bodyPr>
            <a:normAutofit/>
          </a:bodyPr>
          <a:lstStyle/>
          <a:p>
            <a:pPr algn="l"/>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Actual withdrawal of electronic payments may be later than </a:t>
            </a:r>
            <a:r>
              <a:rPr lang="en-US" sz="4000" dirty="0">
                <a:effectLst/>
                <a:latin typeface="Franklin Gothic Demi" panose="020B0703020102020204" pitchFamily="34" charset="0"/>
                <a:ea typeface="Calibri" panose="020F0502020204030204" pitchFamily="34" charset="0"/>
                <a:cs typeface="Lucida Sans" panose="020B0602030504020204" pitchFamily="34" charset="0"/>
              </a:rPr>
              <a:t>the</a:t>
            </a:r>
            <a:r>
              <a:rPr lang="en-US" sz="4000" dirty="0">
                <a:solidFill>
                  <a:srgbClr val="FF0000"/>
                </a:solidFill>
                <a:effectLst/>
                <a:latin typeface="Franklin Gothic Demi" panose="020B0703020102020204" pitchFamily="34" charset="0"/>
                <a:ea typeface="Calibri" panose="020F0502020204030204" pitchFamily="34" charset="0"/>
                <a:cs typeface="Lucida Sans" panose="020B0602030504020204" pitchFamily="34" charset="0"/>
              </a:rPr>
              <a:t> </a:t>
            </a:r>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requested date. Please allow up to two weeks for processing.</a:t>
            </a:r>
          </a:p>
          <a:p>
            <a:pPr algn="l"/>
            <a:endParaRPr lang="en-US" sz="4000" dirty="0">
              <a:solidFill>
                <a:srgbClr val="231F20"/>
              </a:solidFill>
              <a:latin typeface="Franklin Gothic Demi" panose="020B0703020102020204" pitchFamily="34" charset="0"/>
            </a:endParaRPr>
          </a:p>
          <a:p>
            <a:pPr algn="l"/>
            <a:r>
              <a:rPr lang="en-US" sz="4000" dirty="0">
                <a:solidFill>
                  <a:srgbClr val="231F20"/>
                </a:solidFill>
                <a:latin typeface="Franklin Gothic Demi" panose="020B0703020102020204" pitchFamily="34" charset="0"/>
              </a:rPr>
              <a:t>Please do not submit duplicate payments.</a:t>
            </a:r>
            <a:endParaRPr lang="en-US" sz="40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6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a:t>
            </a:r>
          </a:p>
        </p:txBody>
      </p:sp>
      <p:sp>
        <p:nvSpPr>
          <p:cNvPr id="3" name="Subtitle 2"/>
          <p:cNvSpPr>
            <a:spLocks noGrp="1"/>
          </p:cNvSpPr>
          <p:nvPr>
            <p:ph type="subTitle" idx="1"/>
          </p:nvPr>
        </p:nvSpPr>
        <p:spPr>
          <a:xfrm>
            <a:off x="367507" y="1578902"/>
            <a:ext cx="11279662" cy="4800848"/>
          </a:xfrm>
        </p:spPr>
        <p:txBody>
          <a:bodyPr>
            <a:normAutofit lnSpcReduction="10000"/>
          </a:bodyPr>
          <a:lstStyle/>
          <a:p>
            <a:pPr algn="l"/>
            <a:r>
              <a:rPr lang="en-US" dirty="0">
                <a:solidFill>
                  <a:srgbClr val="231F20"/>
                </a:solidFill>
                <a:latin typeface="Franklin Gothic Demi" panose="020B0703020102020204" pitchFamily="34" charset="0"/>
              </a:rPr>
              <a:t>We have noticed an increase in misapplied payments. Please caution taxpayers to choose the correct tax type when making an electronic payment. </a:t>
            </a:r>
          </a:p>
          <a:p>
            <a:pPr algn="l"/>
            <a:endParaRPr lang="en-US" dirty="0">
              <a:solidFill>
                <a:srgbClr val="231F20"/>
              </a:solidFill>
              <a:latin typeface="Franklin Gothic Demi" panose="020B0703020102020204" pitchFamily="34" charset="0"/>
            </a:endParaRPr>
          </a:p>
          <a:p>
            <a:pPr algn="l"/>
            <a:r>
              <a:rPr lang="en-US" dirty="0">
                <a:latin typeface="Franklin Gothic Demi" panose="020B0703020102020204" pitchFamily="34" charset="0"/>
              </a:rPr>
              <a:t>Tax Type:</a:t>
            </a:r>
          </a:p>
          <a:p>
            <a:pPr algn="l"/>
            <a:r>
              <a:rPr lang="en-US" dirty="0">
                <a:latin typeface="Franklin Gothic Demi" panose="020B0703020102020204" pitchFamily="34" charset="0"/>
              </a:rPr>
              <a:t>“Individual Income Tax – (Tax Account number is the Social Security Number)”</a:t>
            </a:r>
          </a:p>
          <a:p>
            <a:pPr marL="342900" indent="-342900" algn="l">
              <a:buFont typeface="Arial" panose="020B0604020202020204" pitchFamily="34" charset="0"/>
              <a:buChar char="•"/>
            </a:pPr>
            <a:r>
              <a:rPr lang="en-US" dirty="0">
                <a:latin typeface="Franklin Gothic Demi" panose="020B0703020102020204" pitchFamily="34" charset="0"/>
              </a:rPr>
              <a:t>This would be used to make a payment when the return is filed to pay the balance of tax due.</a:t>
            </a:r>
          </a:p>
          <a:p>
            <a:pPr algn="l"/>
            <a:endParaRPr lang="en-US" dirty="0">
              <a:latin typeface="Franklin Gothic Demi" panose="020B0703020102020204" pitchFamily="34" charset="0"/>
            </a:endParaRPr>
          </a:p>
          <a:p>
            <a:pPr algn="l"/>
            <a:r>
              <a:rPr lang="en-US" dirty="0">
                <a:latin typeface="Franklin Gothic Demi" panose="020B0703020102020204" pitchFamily="34" charset="0"/>
              </a:rPr>
              <a:t>“Individual Income Tax – Estimated Payment (Tax Account number is the Social Security Number)”</a:t>
            </a:r>
          </a:p>
          <a:p>
            <a:pPr marL="342900" indent="-342900" algn="l">
              <a:buFont typeface="Arial" panose="020B0604020202020204" pitchFamily="34" charset="0"/>
              <a:buChar char="•"/>
            </a:pPr>
            <a:r>
              <a:rPr lang="en-US" dirty="0">
                <a:latin typeface="Franklin Gothic Demi" panose="020B0703020102020204" pitchFamily="34" charset="0"/>
              </a:rPr>
              <a:t>This would be used to make an estimated tax payment for the following tax year. The year will automatically default to the year for which we are accepting estimated tax payments.</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206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272401"/>
            <a:ext cx="10896599" cy="759585"/>
          </a:xfrm>
        </p:spPr>
        <p:txBody>
          <a:bodyPr>
            <a:normAutofit/>
          </a:bodyPr>
          <a:lstStyle/>
          <a:p>
            <a:pPr algn="l"/>
            <a:r>
              <a:rPr lang="en-US" sz="3700" dirty="0">
                <a:solidFill>
                  <a:schemeClr val="bg1"/>
                </a:solidFill>
                <a:latin typeface="Franklin Gothic Demi" panose="020B0703020102020204" pitchFamily="34" charset="0"/>
              </a:rPr>
              <a:t>Payments for Tax Due on a Return</a:t>
            </a:r>
          </a:p>
        </p:txBody>
      </p:sp>
      <p:sp>
        <p:nvSpPr>
          <p:cNvPr id="3" name="Subtitle 2"/>
          <p:cNvSpPr>
            <a:spLocks noGrp="1"/>
          </p:cNvSpPr>
          <p:nvPr>
            <p:ph type="subTitle" idx="1"/>
          </p:nvPr>
        </p:nvSpPr>
        <p:spPr>
          <a:xfrm>
            <a:off x="367507" y="1578902"/>
            <a:ext cx="11279662" cy="4800848"/>
          </a:xfrm>
        </p:spPr>
        <p:txBody>
          <a:bodyPr>
            <a:normAutofit/>
          </a:bodyPr>
          <a:lstStyle/>
          <a:p>
            <a:pPr lvl="3" algn="l"/>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D0AA832-0633-20A1-8F3F-9F934EDEF859}"/>
              </a:ext>
            </a:extLst>
          </p:cNvPr>
          <p:cNvPicPr>
            <a:picLocks noChangeAspect="1"/>
          </p:cNvPicPr>
          <p:nvPr/>
        </p:nvPicPr>
        <p:blipFill>
          <a:blip r:embed="rId5"/>
          <a:stretch>
            <a:fillRect/>
          </a:stretch>
        </p:blipFill>
        <p:spPr>
          <a:xfrm>
            <a:off x="874450" y="1467486"/>
            <a:ext cx="9448800" cy="4705350"/>
          </a:xfrm>
          <a:prstGeom prst="rect">
            <a:avLst/>
          </a:prstGeom>
        </p:spPr>
      </p:pic>
    </p:spTree>
    <p:extLst>
      <p:ext uri="{BB962C8B-B14F-4D97-AF65-F5344CB8AC3E}">
        <p14:creationId xmlns:p14="http://schemas.microsoft.com/office/powerpoint/2010/main" val="3106900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038" y="289104"/>
            <a:ext cx="10896599" cy="759585"/>
          </a:xfrm>
        </p:spPr>
        <p:txBody>
          <a:bodyPr>
            <a:normAutofit/>
          </a:bodyPr>
          <a:lstStyle/>
          <a:p>
            <a:pPr algn="l"/>
            <a:r>
              <a:rPr lang="en-US" sz="3700" dirty="0">
                <a:solidFill>
                  <a:schemeClr val="bg1"/>
                </a:solidFill>
                <a:latin typeface="Franklin Gothic Demi" panose="020B0703020102020204" pitchFamily="34" charset="0"/>
              </a:rPr>
              <a:t>Estimated Tax Payments</a:t>
            </a:r>
          </a:p>
        </p:txBody>
      </p:sp>
      <p:sp>
        <p:nvSpPr>
          <p:cNvPr id="3" name="Subtitle 2"/>
          <p:cNvSpPr>
            <a:spLocks noGrp="1"/>
          </p:cNvSpPr>
          <p:nvPr>
            <p:ph type="subTitle" idx="1"/>
          </p:nvPr>
        </p:nvSpPr>
        <p:spPr>
          <a:xfrm>
            <a:off x="367507" y="1578902"/>
            <a:ext cx="11279662" cy="4800848"/>
          </a:xfrm>
        </p:spPr>
        <p:txBody>
          <a:bodyPr>
            <a:normAutofit/>
          </a:bodyPr>
          <a:lstStyle/>
          <a:p>
            <a:pPr lvl="3" algn="l"/>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E3DBA86F-2D52-C379-02C6-9161485BFEF9}"/>
              </a:ext>
            </a:extLst>
          </p:cNvPr>
          <p:cNvPicPr>
            <a:picLocks noChangeAspect="1"/>
          </p:cNvPicPr>
          <p:nvPr/>
        </p:nvPicPr>
        <p:blipFill>
          <a:blip r:embed="rId5"/>
          <a:stretch>
            <a:fillRect/>
          </a:stretch>
        </p:blipFill>
        <p:spPr>
          <a:xfrm>
            <a:off x="805556" y="1437779"/>
            <a:ext cx="9528052" cy="4415924"/>
          </a:xfrm>
          <a:prstGeom prst="rect">
            <a:avLst/>
          </a:prstGeom>
        </p:spPr>
      </p:pic>
    </p:spTree>
    <p:extLst>
      <p:ext uri="{BB962C8B-B14F-4D97-AF65-F5344CB8AC3E}">
        <p14:creationId xmlns:p14="http://schemas.microsoft.com/office/powerpoint/2010/main" val="154577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Medium" panose="020B0603020102020204" pitchFamily="34" charset="0"/>
              </a:rPr>
              <a:t>2024 Sales and Use Tax Legislation Overview - HB 8</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4">
            <a:extLst>
              <a:ext uri="{FF2B5EF4-FFF2-40B4-BE49-F238E27FC236}">
                <a16:creationId xmlns:a16="http://schemas.microsoft.com/office/drawing/2014/main" id="{3EE6E42C-7DFF-6F8C-F2D6-3F867738A0CA}"/>
              </a:ext>
            </a:extLst>
          </p:cNvPr>
          <p:cNvSpPr txBox="1">
            <a:spLocks/>
          </p:cNvSpPr>
          <p:nvPr/>
        </p:nvSpPr>
        <p:spPr>
          <a:xfrm>
            <a:off x="982133" y="1474955"/>
            <a:ext cx="10105239" cy="469998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Effective January 1, 2025, KRS 139.470(23) and (24) are amended to provide an exemption for the first $12,000 in gross receipts from the sale of a service listed under KRS 139.200 (2)(g) to (ax) during a calendar year.</a:t>
            </a:r>
          </a:p>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a:t>
            </a:r>
          </a:p>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The previous exemption threshold was $6,000 per year.</a:t>
            </a:r>
          </a:p>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 </a:t>
            </a:r>
          </a:p>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Retailers only making sales of services listed under KRS 139.200 (2)(g) to (ax) which have never had gross receipts over $12,000 during a calendar year are not required to maintain an active sales tax permit if retail sales are not expected to exceed the $12,000 threshold during the current calendar year. However, for the first calendar year when gross receipts exceed $12,000, all gross receipts over $12,000 are taxable in that calendar year. All gross receipts from sales by the retailer are subject to tax in subsequent calendar years, even if below $12,000, once a seller crosses the threshold in any previous calendar year (no annual reset). </a:t>
            </a:r>
          </a:p>
          <a:p>
            <a:pPr algn="just">
              <a:lnSpc>
                <a:spcPct val="110000"/>
              </a:lnSpc>
              <a:spcBef>
                <a:spcPts val="0"/>
              </a:spcBef>
            </a:pPr>
            <a:endPar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endParaRPr>
          </a:p>
          <a:p>
            <a:pPr algn="just">
              <a:lnSpc>
                <a:spcPct val="110000"/>
              </a:lnSpc>
              <a:spcBef>
                <a:spcPts val="0"/>
              </a:spcBef>
            </a:pPr>
            <a:r>
              <a:rPr lang="en-US" sz="1800" dirty="0">
                <a:solidFill>
                  <a:schemeClr val="accent1">
                    <a:lumMod val="50000"/>
                  </a:schemeClr>
                </a:solidFill>
                <a:latin typeface="Footlight MT Light" panose="0204060206030A020304" pitchFamily="18" charset="0"/>
                <a:ea typeface="Calibri" panose="020F0502020204030204" pitchFamily="34" charset="0"/>
                <a:cs typeface="Times New Roman" panose="02020603050405020304" pitchFamily="18" charset="0"/>
              </a:rPr>
              <a:t>This exemption does not apply to retailers engaged in the business of selling tangible personal property, digital property, or services listed in subsection (2)(a) to (f) of KRS 139.200. The exemption also does not apply to retailers with gross receipts from sales in any combination of taxable services, tangible personal property, or digital property.</a:t>
            </a:r>
          </a:p>
          <a:p>
            <a:endParaRPr lang="en-US" dirty="0"/>
          </a:p>
        </p:txBody>
      </p:sp>
    </p:spTree>
    <p:extLst>
      <p:ext uri="{BB962C8B-B14F-4D97-AF65-F5344CB8AC3E}">
        <p14:creationId xmlns:p14="http://schemas.microsoft.com/office/powerpoint/2010/main" val="880402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871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246619"/>
            <a:ext cx="10896599" cy="759585"/>
          </a:xfrm>
        </p:spPr>
        <p:txBody>
          <a:bodyPr>
            <a:normAutofit/>
          </a:bodyPr>
          <a:lstStyle/>
          <a:p>
            <a:pPr algn="l"/>
            <a:r>
              <a:rPr lang="en-US" sz="3700" dirty="0">
                <a:solidFill>
                  <a:schemeClr val="bg1"/>
                </a:solidFill>
                <a:latin typeface="Franklin Gothic Demi" panose="020B0703020102020204" pitchFamily="34" charset="0"/>
              </a:rPr>
              <a:t>Electronic Filing</a:t>
            </a:r>
          </a:p>
        </p:txBody>
      </p:sp>
      <p:sp>
        <p:nvSpPr>
          <p:cNvPr id="3" name="Subtitle 2"/>
          <p:cNvSpPr>
            <a:spLocks noGrp="1"/>
          </p:cNvSpPr>
          <p:nvPr>
            <p:ph type="subTitle" idx="1"/>
          </p:nvPr>
        </p:nvSpPr>
        <p:spPr>
          <a:xfrm>
            <a:off x="708906" y="1247457"/>
            <a:ext cx="10876290" cy="4465329"/>
          </a:xfrm>
        </p:spPr>
        <p:txBody>
          <a:bodyPr>
            <a:normAutofit/>
          </a:bodyPr>
          <a:lstStyle/>
          <a:p>
            <a:pPr marL="342900" indent="-342900" algn="l">
              <a:buFont typeface="Arial" panose="020B0604020202020204" pitchFamily="34" charset="0"/>
              <a:buChar char="•"/>
            </a:pPr>
            <a:r>
              <a:rPr lang="en-US" sz="2000" dirty="0">
                <a:latin typeface="Franklin Gothic Demi" panose="020B0703020102020204" pitchFamily="34" charset="0"/>
              </a:rPr>
              <a:t>Electronic filing is available through third-party vendors that support Kentucky.</a:t>
            </a:r>
          </a:p>
          <a:p>
            <a:pPr marL="342900" indent="-342900" algn="l">
              <a:buFont typeface="Arial" panose="020B0604020202020204" pitchFamily="34" charset="0"/>
              <a:buChar char="•"/>
            </a:pPr>
            <a:r>
              <a:rPr lang="en-US" sz="2000" dirty="0">
                <a:latin typeface="Franklin Gothic Demi" panose="020B0703020102020204" pitchFamily="34" charset="0"/>
              </a:rPr>
              <a:t>Visit the Department of Revenue website at Revenue.ky.gov for updates of approved Tax Software Vendors under the Tax Professionals Tab and click on Software Developers.</a:t>
            </a:r>
            <a:endParaRPr lang="en-US" sz="2000" dirty="0"/>
          </a:p>
          <a:p>
            <a:endParaRPr lang="en-US" sz="2000" dirty="0">
              <a:solidFill>
                <a:srgbClr val="0E266E"/>
              </a:solidFill>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p:cNvGrpSpPr>
            <a:grpSpLocks noChangeAspect="1"/>
          </p:cNvGrpSpPr>
          <p:nvPr/>
        </p:nvGrpSpPr>
        <p:grpSpPr>
          <a:xfrm>
            <a:off x="9812132" y="6220610"/>
            <a:ext cx="2084948" cy="457200"/>
            <a:chOff x="4766776" y="6262420"/>
            <a:chExt cx="2414265" cy="527049"/>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D041047-4026-471B-BDE2-C44FF4515D2D}"/>
              </a:ext>
            </a:extLst>
          </p:cNvPr>
          <p:cNvSpPr txBox="1"/>
          <p:nvPr/>
        </p:nvSpPr>
        <p:spPr>
          <a:xfrm>
            <a:off x="937419" y="5674403"/>
            <a:ext cx="9223711" cy="923330"/>
          </a:xfrm>
          <a:prstGeom prst="rect">
            <a:avLst/>
          </a:prstGeom>
          <a:noFill/>
        </p:spPr>
        <p:txBody>
          <a:bodyPr wrap="square" rtlCol="0">
            <a:spAutoFit/>
          </a:bodyPr>
          <a:lstStyle/>
          <a:p>
            <a:r>
              <a:rPr lang="en-US" b="1" dirty="0">
                <a:latin typeface="Franklin Gothic Demi" panose="020B0703020102020204" pitchFamily="34" charset="0"/>
              </a:rPr>
              <a:t>YTD 2024: </a:t>
            </a:r>
          </a:p>
          <a:p>
            <a:pPr marL="285750" indent="-285750">
              <a:buFont typeface="Arial" panose="020B0604020202020204" pitchFamily="34" charset="0"/>
              <a:buChar char="•"/>
            </a:pPr>
            <a:r>
              <a:rPr lang="en-US" b="1" dirty="0">
                <a:latin typeface="Franklin Gothic Demi" panose="020B0703020102020204" pitchFamily="34" charset="0"/>
              </a:rPr>
              <a:t>94% of tax year 2023 individual income tax returns were e-filed</a:t>
            </a:r>
          </a:p>
          <a:p>
            <a:pPr marL="285750" indent="-285750">
              <a:buFont typeface="Arial" panose="020B0604020202020204" pitchFamily="34" charset="0"/>
              <a:buChar char="•"/>
            </a:pPr>
            <a:r>
              <a:rPr lang="en-US" b="1" dirty="0">
                <a:latin typeface="Franklin Gothic Demi" panose="020B0703020102020204" pitchFamily="34" charset="0"/>
              </a:rPr>
              <a:t>58% of tax year 2023 corporate and pass-through entity tax returns were e-filed</a:t>
            </a:r>
          </a:p>
        </p:txBody>
      </p:sp>
      <p:pic>
        <p:nvPicPr>
          <p:cNvPr id="4" name="Picture 3">
            <a:extLst>
              <a:ext uri="{FF2B5EF4-FFF2-40B4-BE49-F238E27FC236}">
                <a16:creationId xmlns:a16="http://schemas.microsoft.com/office/drawing/2014/main" id="{8EE8B733-D132-6ED7-8DAF-0ED7225E5F29}"/>
              </a:ext>
            </a:extLst>
          </p:cNvPr>
          <p:cNvPicPr>
            <a:picLocks noChangeAspect="1"/>
          </p:cNvPicPr>
          <p:nvPr/>
        </p:nvPicPr>
        <p:blipFill>
          <a:blip r:embed="rId5"/>
          <a:stretch>
            <a:fillRect/>
          </a:stretch>
        </p:blipFill>
        <p:spPr>
          <a:xfrm>
            <a:off x="1145635" y="2459040"/>
            <a:ext cx="7399176" cy="1879543"/>
          </a:xfrm>
          <a:prstGeom prst="rect">
            <a:avLst/>
          </a:prstGeom>
        </p:spPr>
      </p:pic>
      <p:pic>
        <p:nvPicPr>
          <p:cNvPr id="5" name="Picture 4">
            <a:extLst>
              <a:ext uri="{FF2B5EF4-FFF2-40B4-BE49-F238E27FC236}">
                <a16:creationId xmlns:a16="http://schemas.microsoft.com/office/drawing/2014/main" id="{23211426-5213-DA97-B70C-F57BDCCCEE67}"/>
              </a:ext>
            </a:extLst>
          </p:cNvPr>
          <p:cNvPicPr>
            <a:picLocks noChangeAspect="1"/>
          </p:cNvPicPr>
          <p:nvPr/>
        </p:nvPicPr>
        <p:blipFill>
          <a:blip r:embed="rId6"/>
          <a:stretch>
            <a:fillRect/>
          </a:stretch>
        </p:blipFill>
        <p:spPr>
          <a:xfrm>
            <a:off x="1205580" y="4307018"/>
            <a:ext cx="5476875" cy="1209675"/>
          </a:xfrm>
          <a:prstGeom prst="rect">
            <a:avLst/>
          </a:prstGeom>
        </p:spPr>
      </p:pic>
      <p:sp>
        <p:nvSpPr>
          <p:cNvPr id="6" name="Arrow: Right 5">
            <a:extLst>
              <a:ext uri="{FF2B5EF4-FFF2-40B4-BE49-F238E27FC236}">
                <a16:creationId xmlns:a16="http://schemas.microsoft.com/office/drawing/2014/main" id="{B5D34EDF-5B9F-8A7E-E769-0CCD75383062}"/>
              </a:ext>
            </a:extLst>
          </p:cNvPr>
          <p:cNvSpPr/>
          <p:nvPr/>
        </p:nvSpPr>
        <p:spPr>
          <a:xfrm>
            <a:off x="377067" y="5084444"/>
            <a:ext cx="978408" cy="38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9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Interest Rate</a:t>
            </a:r>
          </a:p>
        </p:txBody>
      </p:sp>
      <p:sp>
        <p:nvSpPr>
          <p:cNvPr id="3" name="Subtitle 2"/>
          <p:cNvSpPr>
            <a:spLocks noGrp="1"/>
          </p:cNvSpPr>
          <p:nvPr>
            <p:ph type="subTitle" idx="1"/>
          </p:nvPr>
        </p:nvSpPr>
        <p:spPr>
          <a:xfrm>
            <a:off x="866271" y="1671165"/>
            <a:ext cx="9661315" cy="4465329"/>
          </a:xfrm>
        </p:spPr>
        <p:txBody>
          <a:bodyPr>
            <a:normAutofit/>
          </a:bodyPr>
          <a:lstStyle/>
          <a:p>
            <a:pPr algn="just">
              <a:spcBef>
                <a:spcPts val="0"/>
              </a:spcBef>
              <a:defRPr/>
            </a:pPr>
            <a:r>
              <a:rPr lang="en-US" sz="3600" dirty="0">
                <a:latin typeface="Franklin Gothic Demi" panose="020B0703020102020204" pitchFamily="34" charset="0"/>
              </a:rPr>
              <a:t>2025 Tax Interest Rate: 8% </a:t>
            </a:r>
            <a:endParaRPr lang="en-US" sz="2800" dirty="0">
              <a:latin typeface="Franklin Gothic Demi" panose="020B0703020102020204" pitchFamily="34" charset="0"/>
            </a:endParaRPr>
          </a:p>
          <a:p>
            <a:pPr algn="just">
              <a:spcBef>
                <a:spcPts val="0"/>
              </a:spcBef>
              <a:defRPr/>
            </a:pPr>
            <a:endParaRPr lang="en-US" sz="3600" b="1"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charged on </a:t>
            </a:r>
            <a:r>
              <a:rPr lang="en-US" sz="3000" u="sng" dirty="0">
                <a:latin typeface="Franklin Gothic Demi" panose="020B0703020102020204" pitchFamily="34" charset="0"/>
              </a:rPr>
              <a:t>unpaid taxes </a:t>
            </a:r>
            <a:r>
              <a:rPr lang="en-US" sz="3000" dirty="0">
                <a:latin typeface="Franklin Gothic Demi" panose="020B0703020102020204" pitchFamily="34" charset="0"/>
              </a:rPr>
              <a:t>is 10%</a:t>
            </a:r>
            <a:endParaRPr lang="en-US" sz="3000" b="1" dirty="0">
              <a:solidFill>
                <a:srgbClr val="FF0000"/>
              </a:solidFill>
              <a:latin typeface="Franklin Gothic Demi" panose="020B0703020102020204" pitchFamily="34" charset="0"/>
            </a:endParaRP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 plus 2%)</a:t>
            </a:r>
          </a:p>
          <a:p>
            <a:pPr marL="800100" lvl="1" indent="-342900" algn="just">
              <a:spcBef>
                <a:spcPts val="0"/>
              </a:spcBef>
              <a:buFont typeface="Arial" panose="020B0604020202020204" pitchFamily="34" charset="0"/>
              <a:buChar char="•"/>
              <a:defRPr/>
            </a:pPr>
            <a:endParaRPr lang="en-US"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paid when interest is due on a </a:t>
            </a:r>
            <a:r>
              <a:rPr lang="en-US" sz="3000" u="sng" dirty="0">
                <a:latin typeface="Franklin Gothic Demi" panose="020B0703020102020204" pitchFamily="34" charset="0"/>
              </a:rPr>
              <a:t>refund</a:t>
            </a:r>
            <a:r>
              <a:rPr lang="en-US" sz="3000" dirty="0">
                <a:latin typeface="Franklin Gothic Demi" panose="020B0703020102020204" pitchFamily="34" charset="0"/>
              </a:rPr>
              <a:t> is 6%</a:t>
            </a:r>
            <a:r>
              <a:rPr lang="en-US" sz="3000" b="1" dirty="0">
                <a:solidFill>
                  <a:srgbClr val="FF0000"/>
                </a:solidFill>
                <a:latin typeface="Franklin Gothic Demi" panose="020B0703020102020204" pitchFamily="34" charset="0"/>
              </a:rPr>
              <a:t> </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 minus 2%)</a:t>
            </a:r>
          </a:p>
          <a:p>
            <a:pPr marL="800100" lvl="1" indent="-342900" algn="just">
              <a:spcBef>
                <a:spcPts val="0"/>
              </a:spcBef>
              <a:buFont typeface="Arial" panose="020B0604020202020204" pitchFamily="34" charset="0"/>
              <a:buChar char="•"/>
              <a:defRPr/>
            </a:pPr>
            <a:endParaRPr lang="en-US" dirty="0">
              <a:solidFill>
                <a:srgbClr val="FF0000"/>
              </a:solidFill>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Statute Reference: KRS 131.183</a:t>
            </a:r>
          </a:p>
          <a:p>
            <a:pPr algn="l"/>
            <a:endParaRPr lang="en-US" sz="1500" dirty="0">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62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Rates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6290ED0A-B248-7164-8B31-139FB761F902}"/>
              </a:ext>
            </a:extLst>
          </p:cNvPr>
          <p:cNvPicPr>
            <a:picLocks noChangeAspect="1"/>
          </p:cNvPicPr>
          <p:nvPr/>
        </p:nvPicPr>
        <p:blipFill>
          <a:blip r:embed="rId5"/>
          <a:stretch>
            <a:fillRect/>
          </a:stretch>
        </p:blipFill>
        <p:spPr>
          <a:xfrm>
            <a:off x="0" y="1239836"/>
            <a:ext cx="12191999" cy="4826193"/>
          </a:xfrm>
          <a:prstGeom prst="rect">
            <a:avLst/>
          </a:prstGeom>
        </p:spPr>
      </p:pic>
    </p:spTree>
    <p:extLst>
      <p:ext uri="{BB962C8B-B14F-4D97-AF65-F5344CB8AC3E}">
        <p14:creationId xmlns:p14="http://schemas.microsoft.com/office/powerpoint/2010/main" val="258843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40407" y="1539185"/>
            <a:ext cx="10380342" cy="4793539"/>
          </a:xfrm>
        </p:spPr>
        <p:txBody>
          <a:bodyPr>
            <a:normAutofit/>
          </a:bodyPr>
          <a:lstStyle/>
          <a:p>
            <a:pPr lvl="1" algn="just">
              <a:defRPr/>
            </a:pPr>
            <a:endParaRPr lang="en-US" sz="1900" dirty="0"/>
          </a:p>
          <a:p>
            <a:pPr>
              <a:defRPr/>
            </a:pPr>
            <a:r>
              <a:rPr lang="en-US" sz="3200" b="1" dirty="0">
                <a:latin typeface="Franklin Gothic Demi" panose="020B0703020102020204" pitchFamily="34" charset="0"/>
              </a:rPr>
              <a:t>Department of Revenue Website</a:t>
            </a:r>
          </a:p>
          <a:p>
            <a:pPr lvl="1">
              <a:defRPr/>
            </a:pPr>
            <a:r>
              <a:rPr lang="en-US" sz="2800" dirty="0">
                <a:latin typeface="Franklin Gothic Demi" panose="020B0703020102020204" pitchFamily="34" charset="0"/>
                <a:hlinkClick r:id="rId2"/>
              </a:rPr>
              <a:t>https://revenue.ky.gov</a:t>
            </a:r>
            <a:r>
              <a:rPr lang="en-US" sz="2800" dirty="0">
                <a:latin typeface="Franklin Gothic Demi" panose="020B0703020102020204" pitchFamily="34" charset="0"/>
              </a:rPr>
              <a:t> </a:t>
            </a:r>
          </a:p>
          <a:p>
            <a:pPr lvl="1">
              <a:defRPr/>
            </a:pPr>
            <a:endParaRPr lang="en-US" sz="28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r>
              <a:rPr lang="en-US" sz="3200" b="1" dirty="0">
                <a:latin typeface="Franklin Gothic Demi" panose="020B0703020102020204" pitchFamily="34" charset="0"/>
              </a:rPr>
              <a:t>Kentucky Business One Stop Portal</a:t>
            </a:r>
          </a:p>
          <a:p>
            <a:pPr lvl="1">
              <a:defRPr/>
            </a:pPr>
            <a:r>
              <a:rPr lang="en-US" sz="2800" dirty="0">
                <a:latin typeface="Franklin Gothic Demi" panose="020B0703020102020204" pitchFamily="34" charset="0"/>
                <a:hlinkClick r:id="rId3"/>
              </a:rPr>
              <a:t>https://onestop.ky.gov</a:t>
            </a:r>
            <a:r>
              <a:rPr lang="en-US" sz="2800" dirty="0">
                <a:latin typeface="Franklin Gothic Demi" panose="020B0703020102020204" pitchFamily="34" charset="0"/>
              </a:rPr>
              <a:t> </a:t>
            </a:r>
          </a:p>
          <a:p>
            <a:pPr lvl="1">
              <a:defRPr/>
            </a:pPr>
            <a:endParaRPr lang="en-US" sz="800" dirty="0"/>
          </a:p>
          <a:p>
            <a:pPr lvl="1">
              <a:defRPr/>
            </a:pPr>
            <a:endParaRPr lang="en-US" sz="1900" dirty="0"/>
          </a:p>
          <a:p>
            <a:pPr lvl="1">
              <a:defRPr/>
            </a:pPr>
            <a:endParaRPr lang="en-US" sz="1900" dirty="0"/>
          </a:p>
          <a:p>
            <a:pPr marL="0" indent="0" algn="just">
              <a:buNone/>
              <a:defRPr/>
            </a:pPr>
            <a:endParaRPr lang="en-US" sz="2300" dirty="0"/>
          </a:p>
        </p:txBody>
      </p:sp>
      <p:pic>
        <p:nvPicPr>
          <p:cNvPr id="8" name="Picture 14" descr="https://onestop.portal.ky.gov/OneStopPortal/images/onestop-si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265" y="4290021"/>
            <a:ext cx="2424589" cy="124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59117"/>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0406" y="290116"/>
            <a:ext cx="9282630" cy="771554"/>
          </a:xfrm>
        </p:spPr>
        <p:txBody>
          <a:bodyPr>
            <a:normAutofit/>
          </a:bodyPr>
          <a:lstStyle/>
          <a:p>
            <a:r>
              <a:rPr lang="en-US" sz="3700" dirty="0">
                <a:solidFill>
                  <a:schemeClr val="bg1"/>
                </a:solidFill>
                <a:latin typeface="Franklin Gothic Demi" panose="020B0703020102020204" pitchFamily="34" charset="0"/>
              </a:rPr>
              <a:t>Stay in Touch</a:t>
            </a:r>
          </a:p>
        </p:txBody>
      </p:sp>
      <p:sp>
        <p:nvSpPr>
          <p:cNvPr id="11" name="Rectangle 10"/>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p:cNvGrpSpPr>
            <a:grpSpLocks noChangeAspect="1"/>
          </p:cNvGrpSpPr>
          <p:nvPr/>
        </p:nvGrpSpPr>
        <p:grpSpPr>
          <a:xfrm>
            <a:off x="9812132" y="6220610"/>
            <a:ext cx="2084948" cy="457200"/>
            <a:chOff x="4766776" y="6262420"/>
            <a:chExt cx="2414265" cy="527049"/>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p:cNvGrpSpPr/>
            <p:nvPr/>
          </p:nvGrpSpPr>
          <p:grpSpPr>
            <a:xfrm>
              <a:off x="6694938" y="6295182"/>
              <a:ext cx="486103" cy="480540"/>
              <a:chOff x="5869964" y="6290830"/>
              <a:chExt cx="506776" cy="500976"/>
            </a:xfrm>
          </p:grpSpPr>
          <p:sp>
            <p:nvSpPr>
              <p:cNvPr id="17" name="Oval 16"/>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7228820" y="1581847"/>
            <a:ext cx="4591478" cy="2149790"/>
          </a:xfrm>
          <a:prstGeom prst="rect">
            <a:avLst/>
          </a:prstGeom>
        </p:spPr>
      </p:pic>
    </p:spTree>
    <p:extLst>
      <p:ext uri="{BB962C8B-B14F-4D97-AF65-F5344CB8AC3E}">
        <p14:creationId xmlns:p14="http://schemas.microsoft.com/office/powerpoint/2010/main" val="1072923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593069"/>
            <a:ext cx="12038203" cy="4685088"/>
          </a:xfrm>
        </p:spPr>
        <p:txBody>
          <a:bodyPr>
            <a:normAutofit/>
          </a:bodyPr>
          <a:lstStyle/>
          <a:p>
            <a:pPr lvl="1"/>
            <a:r>
              <a:rPr lang="en-US" sz="2800" dirty="0">
                <a:latin typeface="Franklin Gothic Demi" panose="020B0703020102020204" pitchFamily="34" charset="0"/>
              </a:rPr>
              <a:t>The Kentucky Department of Revenue (DOR) provides important updates to tax information on Revenue.ky.gov.</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Check the DOR website regularly for timely information on disaster relief provisions.</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DOR will implement a new Integrated Tax System in March 2025.</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Stay Connected: sign up for Revenue news and updates directly to your inbox.</a:t>
            </a: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Press Releases and Important Updates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69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Demi" panose="020B0703020102020204" pitchFamily="34" charset="0"/>
              </a:rPr>
              <a:t>	Reach out to DOR via Web Response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F7DEBEC9-2887-6C12-81B3-F8BD34E9D47F}"/>
              </a:ext>
            </a:extLst>
          </p:cNvPr>
          <p:cNvPicPr>
            <a:picLocks noChangeAspect="1"/>
          </p:cNvPicPr>
          <p:nvPr/>
        </p:nvPicPr>
        <p:blipFill>
          <a:blip r:embed="rId5"/>
          <a:stretch>
            <a:fillRect/>
          </a:stretch>
        </p:blipFill>
        <p:spPr>
          <a:xfrm>
            <a:off x="580715" y="1596545"/>
            <a:ext cx="9108570" cy="4624065"/>
          </a:xfrm>
          <a:prstGeom prst="rect">
            <a:avLst/>
          </a:prstGeom>
        </p:spPr>
      </p:pic>
    </p:spTree>
    <p:extLst>
      <p:ext uri="{BB962C8B-B14F-4D97-AF65-F5344CB8AC3E}">
        <p14:creationId xmlns:p14="http://schemas.microsoft.com/office/powerpoint/2010/main" val="106065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4" y="2452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79054" y="299209"/>
            <a:ext cx="10896599" cy="759585"/>
          </a:xfrm>
        </p:spPr>
        <p:txBody>
          <a:bodyPr>
            <a:normAutofit/>
          </a:bodyPr>
          <a:lstStyle/>
          <a:p>
            <a:pPr algn="l"/>
            <a:r>
              <a:rPr lang="en-US" sz="3700" dirty="0">
                <a:solidFill>
                  <a:schemeClr val="bg1"/>
                </a:solidFill>
                <a:latin typeface="Franklin Gothic Demi" panose="020B0703020102020204" pitchFamily="34" charset="0"/>
              </a:rPr>
              <a:t>Taxpayer Service Center Map</a:t>
            </a:r>
          </a:p>
        </p:txBody>
      </p:sp>
      <p:cxnSp>
        <p:nvCxnSpPr>
          <p:cNvPr id="24" name="Straight Connector 23"/>
          <p:cNvCxnSpPr/>
          <p:nvPr/>
        </p:nvCxnSpPr>
        <p:spPr>
          <a:xfrm>
            <a:off x="982133" y="1253066"/>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TSC Regional State Map for Presen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09369" y="1609511"/>
            <a:ext cx="9261512" cy="4875853"/>
          </a:xfrm>
          <a:prstGeom prst="rect">
            <a:avLst/>
          </a:prstGeom>
          <a:ln>
            <a:noFill/>
            <a:miter lim="800000"/>
            <a:headEnd/>
            <a:tailEnd/>
          </a:ln>
        </p:spPr>
      </p:pic>
      <p:sp>
        <p:nvSpPr>
          <p:cNvPr id="12" name="Rectangle 11"/>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p:cNvGrpSpPr/>
            <p:nvPr/>
          </p:nvGrpSpPr>
          <p:grpSpPr>
            <a:xfrm>
              <a:off x="6694938" y="6295182"/>
              <a:ext cx="486103" cy="480540"/>
              <a:chOff x="5869964" y="6290830"/>
              <a:chExt cx="506776" cy="500976"/>
            </a:xfrm>
          </p:grpSpPr>
          <p:sp>
            <p:nvSpPr>
              <p:cNvPr id="15" name="Oval 1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4" name="Straight Connector 1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922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2" name="Content Placeholder 9"/>
          <p:cNvSpPr txBox="1">
            <a:spLocks/>
          </p:cNvSpPr>
          <p:nvPr/>
        </p:nvSpPr>
        <p:spPr>
          <a:xfrm>
            <a:off x="866271" y="1868204"/>
            <a:ext cx="9282629" cy="4793539"/>
          </a:xfrm>
          <a:prstGeom prst="rect">
            <a:avLst/>
          </a:prstGeom>
        </p:spPr>
        <p:txBody>
          <a:bodyPr vert="horz" lIns="91440" tIns="45720" rIns="91440" bIns="45720" numCol="2"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b="1" dirty="0"/>
              <a:t>Ashland Taxpayer Service Center</a:t>
            </a:r>
          </a:p>
          <a:p>
            <a:pPr>
              <a:lnSpc>
                <a:spcPct val="120000"/>
              </a:lnSpc>
              <a:spcBef>
                <a:spcPts val="0"/>
              </a:spcBef>
              <a:defRPr/>
            </a:pPr>
            <a:r>
              <a:rPr lang="en-US" dirty="0"/>
              <a:t>1539 Greenup Avenue, Suite 501 41101-7695</a:t>
            </a:r>
          </a:p>
          <a:p>
            <a:pPr>
              <a:lnSpc>
                <a:spcPct val="120000"/>
              </a:lnSpc>
              <a:spcBef>
                <a:spcPts val="0"/>
              </a:spcBef>
              <a:defRPr/>
            </a:pPr>
            <a:r>
              <a:rPr lang="en-US" dirty="0"/>
              <a:t>(606) 920-2037 </a:t>
            </a:r>
          </a:p>
          <a:p>
            <a:pPr>
              <a:lnSpc>
                <a:spcPct val="120000"/>
              </a:lnSpc>
              <a:spcBef>
                <a:spcPts val="0"/>
              </a:spcBef>
              <a:defRPr/>
            </a:pPr>
            <a:endParaRPr lang="en-US" b="1" dirty="0"/>
          </a:p>
          <a:p>
            <a:pPr>
              <a:lnSpc>
                <a:spcPct val="120000"/>
              </a:lnSpc>
              <a:spcBef>
                <a:spcPts val="0"/>
              </a:spcBef>
              <a:defRPr/>
            </a:pPr>
            <a:r>
              <a:rPr lang="en-US" b="1" dirty="0"/>
              <a:t>Bowling Green Taxpayer Service Center </a:t>
            </a:r>
          </a:p>
          <a:p>
            <a:pPr>
              <a:lnSpc>
                <a:spcPct val="120000"/>
              </a:lnSpc>
              <a:spcBef>
                <a:spcPts val="0"/>
              </a:spcBef>
              <a:defRPr/>
            </a:pPr>
            <a:r>
              <a:rPr lang="en-US" dirty="0"/>
              <a:t>201 West Professional Park Court, 42104-3278 </a:t>
            </a:r>
          </a:p>
          <a:p>
            <a:pPr>
              <a:lnSpc>
                <a:spcPct val="120000"/>
              </a:lnSpc>
              <a:spcBef>
                <a:spcPts val="0"/>
              </a:spcBef>
              <a:defRPr/>
            </a:pPr>
            <a:r>
              <a:rPr lang="en-US" dirty="0"/>
              <a:t>(270) 746-7470</a:t>
            </a:r>
          </a:p>
          <a:p>
            <a:pPr>
              <a:lnSpc>
                <a:spcPct val="120000"/>
              </a:lnSpc>
              <a:spcBef>
                <a:spcPts val="0"/>
              </a:spcBef>
              <a:defRPr/>
            </a:pPr>
            <a:endParaRPr lang="en-US" b="1" dirty="0"/>
          </a:p>
          <a:p>
            <a:pPr>
              <a:lnSpc>
                <a:spcPct val="120000"/>
              </a:lnSpc>
              <a:spcBef>
                <a:spcPts val="0"/>
              </a:spcBef>
              <a:defRPr/>
            </a:pPr>
            <a:r>
              <a:rPr lang="en-US" b="1" dirty="0"/>
              <a:t>Corbin Taxpayer Service Center </a:t>
            </a:r>
          </a:p>
          <a:p>
            <a:pPr>
              <a:lnSpc>
                <a:spcPct val="120000"/>
              </a:lnSpc>
              <a:spcBef>
                <a:spcPts val="0"/>
              </a:spcBef>
              <a:defRPr/>
            </a:pPr>
            <a:r>
              <a:rPr lang="en-US" dirty="0"/>
              <a:t>15100 North US25E, Suite 2, 40701-6188 </a:t>
            </a:r>
          </a:p>
          <a:p>
            <a:pPr>
              <a:lnSpc>
                <a:spcPct val="120000"/>
              </a:lnSpc>
              <a:spcBef>
                <a:spcPts val="0"/>
              </a:spcBef>
              <a:defRPr/>
            </a:pPr>
            <a:r>
              <a:rPr lang="en-US" dirty="0"/>
              <a:t>(606) 528-3322 </a:t>
            </a:r>
          </a:p>
          <a:p>
            <a:pPr>
              <a:lnSpc>
                <a:spcPct val="120000"/>
              </a:lnSpc>
              <a:spcBef>
                <a:spcPts val="0"/>
              </a:spcBef>
              <a:defRPr/>
            </a:pPr>
            <a:endParaRPr lang="en-US" b="1" dirty="0"/>
          </a:p>
          <a:p>
            <a:pPr>
              <a:lnSpc>
                <a:spcPct val="120000"/>
              </a:lnSpc>
              <a:spcBef>
                <a:spcPts val="0"/>
              </a:spcBef>
              <a:defRPr/>
            </a:pPr>
            <a:r>
              <a:rPr lang="en-US" b="1" dirty="0"/>
              <a:t>Frankfort Taxpayer Service Center</a:t>
            </a:r>
          </a:p>
          <a:p>
            <a:pPr>
              <a:lnSpc>
                <a:spcPct val="120000"/>
              </a:lnSpc>
              <a:spcBef>
                <a:spcPts val="0"/>
              </a:spcBef>
              <a:defRPr/>
            </a:pPr>
            <a:r>
              <a:rPr lang="en-US" dirty="0"/>
              <a:t>501 High Street, 40601-2103</a:t>
            </a:r>
          </a:p>
          <a:p>
            <a:pPr>
              <a:lnSpc>
                <a:spcPct val="120000"/>
              </a:lnSpc>
              <a:spcBef>
                <a:spcPts val="0"/>
              </a:spcBef>
              <a:defRPr/>
            </a:pPr>
            <a:r>
              <a:rPr lang="en-US" dirty="0"/>
              <a:t>(502) 564-4581 </a:t>
            </a:r>
            <a:r>
              <a:rPr lang="en-US" i="1" dirty="0"/>
              <a:t>(Taxpayer Assistance)</a:t>
            </a:r>
          </a:p>
          <a:p>
            <a:pPr>
              <a:lnSpc>
                <a:spcPct val="120000"/>
              </a:lnSpc>
              <a:spcBef>
                <a:spcPts val="0"/>
              </a:spcBef>
              <a:defRPr/>
            </a:pPr>
            <a:endParaRPr lang="en-US" b="1" i="1" dirty="0"/>
          </a:p>
          <a:p>
            <a:pPr>
              <a:lnSpc>
                <a:spcPct val="120000"/>
              </a:lnSpc>
              <a:spcBef>
                <a:spcPts val="0"/>
              </a:spcBef>
              <a:defRPr/>
            </a:pPr>
            <a:r>
              <a:rPr lang="en-US" b="1" dirty="0"/>
              <a:t>Hopkinsville Taxpayer Service Center </a:t>
            </a:r>
          </a:p>
          <a:p>
            <a:pPr>
              <a:lnSpc>
                <a:spcPct val="120000"/>
              </a:lnSpc>
              <a:spcBef>
                <a:spcPts val="0"/>
              </a:spcBef>
              <a:defRPr/>
            </a:pPr>
            <a:r>
              <a:rPr lang="en-US" dirty="0"/>
              <a:t>181 Hammond Drive, 42240-7926 </a:t>
            </a:r>
          </a:p>
          <a:p>
            <a:pPr>
              <a:lnSpc>
                <a:spcPct val="120000"/>
              </a:lnSpc>
              <a:spcBef>
                <a:spcPts val="0"/>
              </a:spcBef>
              <a:defRPr/>
            </a:pPr>
            <a:r>
              <a:rPr lang="en-US" dirty="0"/>
              <a:t>(270) 889-6521 </a:t>
            </a:r>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r>
              <a:rPr lang="en-US" b="1" dirty="0"/>
              <a:t>Louisville Taxpayer Service Center </a:t>
            </a:r>
          </a:p>
          <a:p>
            <a:pPr>
              <a:lnSpc>
                <a:spcPct val="120000"/>
              </a:lnSpc>
              <a:spcBef>
                <a:spcPts val="0"/>
              </a:spcBef>
              <a:defRPr/>
            </a:pPr>
            <a:r>
              <a:rPr lang="en-US" dirty="0"/>
              <a:t>600 West Cedar Street, 2nd Floor West, 40202-2310 </a:t>
            </a:r>
          </a:p>
          <a:p>
            <a:pPr>
              <a:lnSpc>
                <a:spcPct val="120000"/>
              </a:lnSpc>
              <a:spcBef>
                <a:spcPts val="0"/>
              </a:spcBef>
              <a:defRPr/>
            </a:pPr>
            <a:r>
              <a:rPr lang="en-US" dirty="0"/>
              <a:t>(502) 595-4512 </a:t>
            </a:r>
          </a:p>
          <a:p>
            <a:pPr>
              <a:lnSpc>
                <a:spcPct val="120000"/>
              </a:lnSpc>
              <a:spcBef>
                <a:spcPts val="0"/>
              </a:spcBef>
              <a:defRPr/>
            </a:pPr>
            <a:endParaRPr lang="en-US" b="1" dirty="0"/>
          </a:p>
          <a:p>
            <a:pPr>
              <a:lnSpc>
                <a:spcPct val="120000"/>
              </a:lnSpc>
              <a:spcBef>
                <a:spcPts val="0"/>
              </a:spcBef>
              <a:defRPr/>
            </a:pPr>
            <a:r>
              <a:rPr lang="en-US" b="1" dirty="0"/>
              <a:t>Northern Kentucky Taxpayer Service Center</a:t>
            </a:r>
          </a:p>
          <a:p>
            <a:pPr>
              <a:lnSpc>
                <a:spcPct val="120000"/>
              </a:lnSpc>
              <a:spcBef>
                <a:spcPts val="0"/>
              </a:spcBef>
              <a:defRPr/>
            </a:pPr>
            <a:r>
              <a:rPr lang="en-US" dirty="0" err="1"/>
              <a:t>Turfway</a:t>
            </a:r>
            <a:r>
              <a:rPr lang="en-US" dirty="0"/>
              <a:t> Ridge Office Park</a:t>
            </a:r>
          </a:p>
          <a:p>
            <a:pPr>
              <a:lnSpc>
                <a:spcPct val="120000"/>
              </a:lnSpc>
              <a:spcBef>
                <a:spcPts val="0"/>
              </a:spcBef>
              <a:defRPr/>
            </a:pPr>
            <a:r>
              <a:rPr lang="en-US" dirty="0"/>
              <a:t>7310 </a:t>
            </a:r>
            <a:r>
              <a:rPr lang="en-US" dirty="0" err="1"/>
              <a:t>Turfway</a:t>
            </a:r>
            <a:r>
              <a:rPr lang="en-US" dirty="0"/>
              <a:t> Road, Suite 190, Florence, 41042-4871</a:t>
            </a:r>
          </a:p>
          <a:p>
            <a:pPr>
              <a:lnSpc>
                <a:spcPct val="120000"/>
              </a:lnSpc>
              <a:spcBef>
                <a:spcPts val="0"/>
              </a:spcBef>
              <a:defRPr/>
            </a:pPr>
            <a:r>
              <a:rPr lang="en-US" dirty="0"/>
              <a:t>(859) 371-9049</a:t>
            </a:r>
          </a:p>
          <a:p>
            <a:pPr>
              <a:lnSpc>
                <a:spcPct val="120000"/>
              </a:lnSpc>
              <a:spcBef>
                <a:spcPts val="0"/>
              </a:spcBef>
              <a:defRPr/>
            </a:pPr>
            <a:endParaRPr lang="en-US" b="1" dirty="0"/>
          </a:p>
          <a:p>
            <a:pPr>
              <a:lnSpc>
                <a:spcPct val="120000"/>
              </a:lnSpc>
              <a:spcBef>
                <a:spcPts val="0"/>
              </a:spcBef>
              <a:defRPr/>
            </a:pPr>
            <a:r>
              <a:rPr lang="en-US" b="1" dirty="0"/>
              <a:t>Owensboro Taxpayer Service Center </a:t>
            </a:r>
          </a:p>
          <a:p>
            <a:pPr>
              <a:lnSpc>
                <a:spcPct val="120000"/>
              </a:lnSpc>
              <a:spcBef>
                <a:spcPts val="0"/>
              </a:spcBef>
              <a:defRPr/>
            </a:pPr>
            <a:r>
              <a:rPr lang="en-US" dirty="0"/>
              <a:t>401 Frederica Street, Building C, Suite 201, 42301-6295 </a:t>
            </a:r>
          </a:p>
          <a:p>
            <a:pPr>
              <a:lnSpc>
                <a:spcPct val="120000"/>
              </a:lnSpc>
              <a:spcBef>
                <a:spcPts val="0"/>
              </a:spcBef>
              <a:defRPr/>
            </a:pPr>
            <a:r>
              <a:rPr lang="en-US" dirty="0"/>
              <a:t>(270) 687-7301 </a:t>
            </a:r>
          </a:p>
          <a:p>
            <a:pPr>
              <a:lnSpc>
                <a:spcPct val="120000"/>
              </a:lnSpc>
              <a:spcBef>
                <a:spcPts val="0"/>
              </a:spcBef>
              <a:defRPr/>
            </a:pPr>
            <a:endParaRPr lang="en-US" b="1" dirty="0"/>
          </a:p>
          <a:p>
            <a:pPr>
              <a:lnSpc>
                <a:spcPct val="120000"/>
              </a:lnSpc>
              <a:spcBef>
                <a:spcPts val="0"/>
              </a:spcBef>
              <a:defRPr/>
            </a:pPr>
            <a:r>
              <a:rPr lang="en-US" b="1" dirty="0"/>
              <a:t>Paducah Taxpayer Service Center </a:t>
            </a:r>
          </a:p>
          <a:p>
            <a:pPr>
              <a:lnSpc>
                <a:spcPct val="120000"/>
              </a:lnSpc>
              <a:spcBef>
                <a:spcPts val="0"/>
              </a:spcBef>
              <a:defRPr/>
            </a:pPr>
            <a:r>
              <a:rPr lang="en-US" dirty="0"/>
              <a:t>Clark Business Complex, Suite G </a:t>
            </a:r>
          </a:p>
          <a:p>
            <a:pPr>
              <a:lnSpc>
                <a:spcPct val="120000"/>
              </a:lnSpc>
              <a:spcBef>
                <a:spcPts val="0"/>
              </a:spcBef>
              <a:defRPr/>
            </a:pPr>
            <a:r>
              <a:rPr lang="en-US" dirty="0"/>
              <a:t>2928 Park Avenue, 42001-4024</a:t>
            </a:r>
          </a:p>
          <a:p>
            <a:pPr>
              <a:lnSpc>
                <a:spcPct val="120000"/>
              </a:lnSpc>
              <a:spcBef>
                <a:spcPts val="0"/>
              </a:spcBef>
              <a:defRPr/>
            </a:pPr>
            <a:r>
              <a:rPr lang="en-US" dirty="0"/>
              <a:t>(270) 575-7148 </a:t>
            </a:r>
          </a:p>
          <a:p>
            <a:pPr>
              <a:lnSpc>
                <a:spcPct val="120000"/>
              </a:lnSpc>
              <a:spcBef>
                <a:spcPts val="0"/>
              </a:spcBef>
              <a:defRPr/>
            </a:pPr>
            <a:endParaRPr lang="en-US" b="1" dirty="0"/>
          </a:p>
          <a:p>
            <a:pPr>
              <a:lnSpc>
                <a:spcPct val="120000"/>
              </a:lnSpc>
              <a:spcBef>
                <a:spcPts val="0"/>
              </a:spcBef>
              <a:defRPr/>
            </a:pPr>
            <a:r>
              <a:rPr lang="fr-FR" b="1" dirty="0"/>
              <a:t>Pikeville </a:t>
            </a:r>
            <a:r>
              <a:rPr lang="fr-FR" b="1" dirty="0" err="1"/>
              <a:t>Taxpayer</a:t>
            </a:r>
            <a:r>
              <a:rPr lang="fr-FR" b="1" dirty="0"/>
              <a:t> Service Center </a:t>
            </a:r>
          </a:p>
          <a:p>
            <a:pPr>
              <a:lnSpc>
                <a:spcPct val="120000"/>
              </a:lnSpc>
              <a:spcBef>
                <a:spcPts val="0"/>
              </a:spcBef>
              <a:defRPr/>
            </a:pPr>
            <a:r>
              <a:rPr lang="fr-FR" dirty="0" err="1"/>
              <a:t>Uniplex</a:t>
            </a:r>
            <a:r>
              <a:rPr lang="fr-FR" dirty="0"/>
              <a:t> Center, 126 </a:t>
            </a:r>
            <a:r>
              <a:rPr lang="fr-FR" dirty="0" err="1"/>
              <a:t>Trivette</a:t>
            </a:r>
            <a:r>
              <a:rPr lang="fr-FR" dirty="0"/>
              <a:t> Drive, Suite 203, 41501-1275</a:t>
            </a:r>
          </a:p>
          <a:p>
            <a:pPr>
              <a:lnSpc>
                <a:spcPct val="120000"/>
              </a:lnSpc>
              <a:spcBef>
                <a:spcPts val="0"/>
              </a:spcBef>
              <a:defRPr/>
            </a:pPr>
            <a:r>
              <a:rPr lang="fr-FR" dirty="0"/>
              <a:t>(606) 433-7675 </a:t>
            </a:r>
          </a:p>
          <a:p>
            <a:endParaRPr lang="en-US" dirty="0">
              <a:latin typeface="Franklin Gothic Medium" panose="020B0603020102020204" pitchFamily="34" charset="0"/>
            </a:endParaRPr>
          </a:p>
        </p:txBody>
      </p:sp>
      <p:sp>
        <p:nvSpPr>
          <p:cNvPr id="14" name="Rectangle 13"/>
          <p:cNvSpPr/>
          <p:nvPr/>
        </p:nvSpPr>
        <p:spPr>
          <a:xfrm>
            <a:off x="0" y="218025"/>
            <a:ext cx="12192000" cy="1092982"/>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Taxpayer Service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557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213311"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Collections</a:t>
                      </a:r>
                    </a:p>
                  </a:txBody>
                  <a:tcPr/>
                </a:tc>
                <a:tc>
                  <a:txBody>
                    <a:bodyPr/>
                    <a:lstStyle/>
                    <a:p>
                      <a:pPr algn="ctr"/>
                      <a:r>
                        <a:rPr lang="en-US" b="0" dirty="0">
                          <a:solidFill>
                            <a:srgbClr val="04256C"/>
                          </a:solidFill>
                          <a:latin typeface="Franklin Gothic Medium" panose="020B0603020102020204" pitchFamily="34" charset="0"/>
                        </a:rPr>
                        <a:t>(502) 564-4921</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Corporation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564-8139</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DOR One Stop Help</a:t>
                      </a:r>
                      <a:r>
                        <a:rPr lang="en-US" baseline="0" dirty="0">
                          <a:solidFill>
                            <a:srgbClr val="04256C"/>
                          </a:solidFill>
                          <a:latin typeface="Franklin Gothic Medium" panose="020B0603020102020204" pitchFamily="34" charset="0"/>
                        </a:rPr>
                        <a:t> Line</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564-5053</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(Business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564-7926</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(Individual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564-7862</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Field Operations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564-2113</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Forms</a:t>
                      </a:r>
                      <a:r>
                        <a:rPr lang="en-US" baseline="0" dirty="0">
                          <a:solidFill>
                            <a:srgbClr val="04256C"/>
                          </a:solidFill>
                          <a:latin typeface="Franklin Gothic Medium" panose="020B0603020102020204" pitchFamily="34" charset="0"/>
                        </a:rPr>
                        <a:t> and Envelopes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564-3658</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Individual Income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564-4581</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Inheritance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564-4810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Local</a:t>
                      </a:r>
                      <a:r>
                        <a:rPr lang="en-US" baseline="0" dirty="0">
                          <a:solidFill>
                            <a:srgbClr val="04256C"/>
                          </a:solidFill>
                          <a:latin typeface="Franklin Gothic Medium" panose="020B0603020102020204" pitchFamily="34" charset="0"/>
                        </a:rPr>
                        <a:t> Government &amp; County Fees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564-8785</a:t>
                      </a:r>
                      <a:endParaRPr lang="en-US" dirty="0"/>
                    </a:p>
                  </a:txBody>
                  <a:tcPr/>
                </a:tc>
                <a:extLst>
                  <a:ext uri="{0D108BD9-81ED-4DB2-BD59-A6C34878D82A}">
                    <a16:rowId xmlns:a16="http://schemas.microsoft.com/office/drawing/2014/main" val="311974926"/>
                  </a:ext>
                </a:extLst>
              </a:tr>
              <a:tr h="370840">
                <a:tc>
                  <a:txBody>
                    <a:bodyPr/>
                    <a:lstStyle/>
                    <a:p>
                      <a:r>
                        <a:rPr lang="en-US" dirty="0">
                          <a:solidFill>
                            <a:srgbClr val="04256C"/>
                          </a:solidFill>
                          <a:latin typeface="Franklin Gothic Medium" panose="020B0603020102020204" pitchFamily="34" charset="0"/>
                        </a:rPr>
                        <a:t>Miscellaneous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564-2935</a:t>
                      </a:r>
                      <a:endParaRPr lang="en-US" dirty="0"/>
                    </a:p>
                  </a:txBody>
                  <a:tcPr/>
                </a:tc>
                <a:extLst>
                  <a:ext uri="{0D108BD9-81ED-4DB2-BD59-A6C34878D82A}">
                    <a16:rowId xmlns:a16="http://schemas.microsoft.com/office/drawing/2014/main" val="717521531"/>
                  </a:ext>
                </a:extLst>
              </a:tr>
            </a:tbl>
          </a:graphicData>
        </a:graphic>
      </p:graphicFrame>
      <p:graphicFrame>
        <p:nvGraphicFramePr>
          <p:cNvPr id="17" name="Table 16"/>
          <p:cNvGraphicFramePr>
            <a:graphicFrameLocks noGrp="1"/>
          </p:cNvGraphicFramePr>
          <p:nvPr/>
        </p:nvGraphicFramePr>
        <p:xfrm>
          <a:off x="6115755"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Motor Fuels</a:t>
                      </a:r>
                    </a:p>
                  </a:txBody>
                  <a:tcPr/>
                </a:tc>
                <a:tc>
                  <a:txBody>
                    <a:bodyPr/>
                    <a:lstStyle/>
                    <a:p>
                      <a:pPr algn="ctr"/>
                      <a:r>
                        <a:rPr lang="en-US" b="0" dirty="0">
                          <a:solidFill>
                            <a:srgbClr val="04256C"/>
                          </a:solidFill>
                          <a:latin typeface="Franklin Gothic Medium" panose="020B0603020102020204" pitchFamily="34" charset="0"/>
                        </a:rPr>
                        <a:t>(502) 564-3853</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Motor Vehicle Usage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564-4455</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Ombudsman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564-7822</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Property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564-8338</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Protest Resolution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564-6734</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Registration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564-3306</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Sales &amp; Use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564-5170</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Special Investigations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564-4470</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State Operator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564-3130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Withholding (also use for WRAPS)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564-7287</a:t>
                      </a:r>
                      <a:endParaRPr lang="en-US" dirty="0"/>
                    </a:p>
                  </a:txBody>
                  <a:tcPr/>
                </a:tc>
                <a:extLst>
                  <a:ext uri="{0D108BD9-81ED-4DB2-BD59-A6C34878D82A}">
                    <a16:rowId xmlns:a16="http://schemas.microsoft.com/office/drawing/2014/main" val="311974926"/>
                  </a:ext>
                </a:extLst>
              </a:tr>
              <a:tr h="370840">
                <a:tc>
                  <a:txBody>
                    <a:bodyPr/>
                    <a:lstStyle/>
                    <a:p>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17521531"/>
                  </a:ext>
                </a:extLst>
              </a:tr>
            </a:tbl>
          </a:graphicData>
        </a:graphic>
      </p:graphicFrame>
      <p:sp>
        <p:nvSpPr>
          <p:cNvPr id="14" name="Rectangle 13"/>
          <p:cNvSpPr/>
          <p:nvPr/>
        </p:nvSpPr>
        <p:spPr>
          <a:xfrm>
            <a:off x="26462" y="218025"/>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Revenue Contact Phone Numbers</a:t>
            </a:r>
            <a:endParaRPr kumimoji="0" lang="en-US" sz="3700" b="0" i="0" u="none" strike="noStrike" kern="1200" cap="none" spc="0" normalizeH="0" baseline="0" noProof="0" dirty="0">
              <a:ln>
                <a:noFill/>
              </a:ln>
              <a:solidFill>
                <a:prstClr val="white"/>
              </a:solidFill>
              <a:effectLst/>
              <a:uLnTx/>
              <a:uFillTx/>
              <a:latin typeface="Calibri" panose="020F0502020204030204"/>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0609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034" y="0"/>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2024 Kentucky Income Tax Changes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4825" y="5280241"/>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3748506145"/>
              </p:ext>
            </p:extLst>
          </p:nvPr>
        </p:nvGraphicFramePr>
        <p:xfrm>
          <a:off x="2269298" y="1498470"/>
          <a:ext cx="9265560" cy="2331887"/>
        </p:xfrm>
        <a:graphic>
          <a:graphicData uri="http://schemas.openxmlformats.org/drawingml/2006/table">
            <a:tbl>
              <a:tblPr firstRow="1" bandRow="1">
                <a:tableStyleId>{5C22544A-7EE6-4342-B048-85BDC9FD1C3A}</a:tableStyleId>
              </a:tblPr>
              <a:tblGrid>
                <a:gridCol w="4807979">
                  <a:extLst>
                    <a:ext uri="{9D8B030D-6E8A-4147-A177-3AD203B41FA5}">
                      <a16:colId xmlns:a16="http://schemas.microsoft.com/office/drawing/2014/main" val="1597039956"/>
                    </a:ext>
                  </a:extLst>
                </a:gridCol>
                <a:gridCol w="4457581">
                  <a:extLst>
                    <a:ext uri="{9D8B030D-6E8A-4147-A177-3AD203B41FA5}">
                      <a16:colId xmlns:a16="http://schemas.microsoft.com/office/drawing/2014/main" val="3262709237"/>
                    </a:ext>
                  </a:extLst>
                </a:gridCol>
              </a:tblGrid>
              <a:tr h="594527">
                <a:tc>
                  <a:txBody>
                    <a:bodyPr/>
                    <a:lstStyle/>
                    <a:p>
                      <a:r>
                        <a:rPr lang="en-US" sz="3200" b="1" dirty="0">
                          <a:solidFill>
                            <a:srgbClr val="0E266E"/>
                          </a:solidFill>
                        </a:rPr>
                        <a:t>Barbara Quackenboss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b="1" dirty="0">
                        <a:solidFill>
                          <a:srgbClr val="0E266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804358">
                <a:tc>
                  <a:txBody>
                    <a:bodyPr/>
                    <a:lstStyle/>
                    <a:p>
                      <a:r>
                        <a:rPr lang="en-US" sz="2400" b="1" dirty="0">
                          <a:solidFill>
                            <a:schemeClr val="tx1"/>
                          </a:solidFill>
                        </a:rPr>
                        <a:t>Executive Director</a:t>
                      </a:r>
                    </a:p>
                    <a:p>
                      <a:r>
                        <a:rPr lang="en-US" sz="2400" b="1" dirty="0">
                          <a:solidFill>
                            <a:schemeClr val="tx1"/>
                          </a:solidFill>
                        </a:rPr>
                        <a:t>Office of Income Taxation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454638">
                <a:tc>
                  <a:txBody>
                    <a:bodyPr/>
                    <a:lstStyle/>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Barbara.Quackenboss@ky.gov</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454638">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564-7343</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spTree>
    <p:extLst>
      <p:ext uri="{BB962C8B-B14F-4D97-AF65-F5344CB8AC3E}">
        <p14:creationId xmlns:p14="http://schemas.microsoft.com/office/powerpoint/2010/main" val="18797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2024 Sales and Use Tax Legislation Overview - HB 8</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4">
            <a:extLst>
              <a:ext uri="{FF2B5EF4-FFF2-40B4-BE49-F238E27FC236}">
                <a16:creationId xmlns:a16="http://schemas.microsoft.com/office/drawing/2014/main" id="{3DD38954-9DEA-D5B6-7DF4-5E77713F1C15}"/>
              </a:ext>
            </a:extLst>
          </p:cNvPr>
          <p:cNvSpPr txBox="1">
            <a:spLocks/>
          </p:cNvSpPr>
          <p:nvPr/>
        </p:nvSpPr>
        <p:spPr>
          <a:xfrm>
            <a:off x="866271" y="1476978"/>
            <a:ext cx="10515600" cy="4453559"/>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Effective July 15, 2024, KRS 139.499 exempts the sale, purchase, use, storage, consumption, installation, repair, and replacement of data center equipment to or by a preliminarily approved company or an approved company. </a:t>
            </a:r>
          </a:p>
          <a:p>
            <a:pPr marL="457200">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 </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“Data center equipment” is defined broadly within KRS 154.20-220.</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 </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The Department of Revenue (DOR) has created a new data center certificate of exemption and instructions (Form 51A140). Upon receipt of approval or preliminary approval from the Kentucky Economic Development Finance Authority, the DOR will issue the certificate of exemption to the approved company for the purchase of data center equipment. The approved company may issue its certificate of exemption individually or jointly with a contractor for its purchase of data center equipment. </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 </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Beginning September 1, 2025, any approved company must issue an annual report to the DOR providing details related to the qualified data center project and an itemized schedule of qualified data center equipment purchased during the fiscal year along with the applicable sales and use tax that was not paid as a result of the sales and use tax exemption. </a:t>
            </a:r>
          </a:p>
          <a:p>
            <a:pPr>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 </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Beginning November 1, 2025, and every November 1 thereafter, the DOR must report to the Kentucky Economic Development Finance Authority and the Interim Joint Committee on Appropriations and Revenue the data reported to the DOR for data center projects.</a:t>
            </a:r>
          </a:p>
          <a:p>
            <a:pPr algn="just">
              <a:lnSpc>
                <a:spcPct val="107000"/>
              </a:lnSpc>
              <a:spcBef>
                <a:spcPts val="0"/>
              </a:spcBef>
            </a:pPr>
            <a:r>
              <a:rPr lang="en-US" sz="2900" dirty="0">
                <a:solidFill>
                  <a:schemeClr val="accent1">
                    <a:lumMod val="50000"/>
                  </a:schemeClr>
                </a:solidFill>
                <a:latin typeface="Footlight MT Light" panose="0204060206030A020304" pitchFamily="18" charset="0"/>
                <a:cs typeface="Times New Roman" panose="02020603050405020304" pitchFamily="18" charset="0"/>
              </a:rPr>
              <a:t> </a:t>
            </a:r>
          </a:p>
          <a:p>
            <a:pPr algn="just">
              <a:lnSpc>
                <a:spcPct val="107000"/>
              </a:lnSpc>
              <a:spcBef>
                <a:spcPts val="0"/>
              </a:spcBef>
              <a:spcAft>
                <a:spcPts val="800"/>
              </a:spcAft>
            </a:pPr>
            <a:r>
              <a:rPr lang="en-US" sz="2900" dirty="0">
                <a:solidFill>
                  <a:schemeClr val="accent1">
                    <a:lumMod val="50000"/>
                  </a:schemeClr>
                </a:solidFill>
                <a:latin typeface="Footlight MT Light" panose="0204060206030A020304" pitchFamily="18" charset="0"/>
                <a:cs typeface="Times New Roman" panose="02020603050405020304" pitchFamily="18" charset="0"/>
              </a:rPr>
              <a:t>As of November 30, 2024, no data center project has received approval or preliminary approval. </a:t>
            </a:r>
          </a:p>
          <a:p>
            <a:endParaRPr lang="en-US" dirty="0"/>
          </a:p>
        </p:txBody>
      </p:sp>
    </p:spTree>
    <p:extLst>
      <p:ext uri="{BB962C8B-B14F-4D97-AF65-F5344CB8AC3E}">
        <p14:creationId xmlns:p14="http://schemas.microsoft.com/office/powerpoint/2010/main" val="4195455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410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00" dirty="0">
                <a:latin typeface="Franklin Gothic Demi" panose="020B0703020102020204" pitchFamily="34" charset="0"/>
              </a:rPr>
              <a:t>Disclaimer</a:t>
            </a:r>
          </a:p>
        </p:txBody>
      </p:sp>
      <p:sp>
        <p:nvSpPr>
          <p:cNvPr id="13" name="Content Placeholder 9"/>
          <p:cNvSpPr>
            <a:spLocks noGrp="1"/>
          </p:cNvSpPr>
          <p:nvPr>
            <p:ph idx="1"/>
          </p:nvPr>
        </p:nvSpPr>
        <p:spPr>
          <a:xfrm>
            <a:off x="1292008" y="1160191"/>
            <a:ext cx="9726374" cy="4105540"/>
          </a:xfrm>
        </p:spPr>
        <p:txBody>
          <a:bodyPr>
            <a:noAutofit/>
          </a:bodyPr>
          <a:lstStyle/>
          <a:p>
            <a:pPr marL="0" indent="0">
              <a:buNone/>
            </a:pPr>
            <a:r>
              <a:rPr lang="en-US" sz="2000" dirty="0"/>
              <a:t>The Department has developed this presentation to enhance taxpayer understanding of and compliance with the new tax legislation enacted by the Kentucky General Assembly during the 2024 regular legislative session.  The information in this presentation is for educational and informational purposes only and does not constitute legal advice. Information is presented as an overall review that is subject to law changes.  To review the amendments to Kentucky tax laws enacted during the 2024 regular session in more detail, please refer to House Bill 8 and the relevant statutory provisions of the Kentucky Revised Statutes. You may  refer to KRS 141.209 and KRS 141.389 for relevant information from the 2023 regular session.</a:t>
            </a:r>
          </a:p>
          <a:p>
            <a:pPr marL="0" indent="0">
              <a:buNone/>
            </a:pPr>
            <a:r>
              <a:rPr lang="en-US" sz="2000" dirty="0"/>
              <a:t>Information in this presentation is believed to be accurate as of the date of publication. However, any statement in error that may occur during presentations made by the Department of Revenue as part of its tax education program shall not expressly or implied supersede the Department of Revenue’s official interpretation of the law or its policies utilized in administering state revenue and tax laws. </a:t>
            </a:r>
          </a:p>
        </p:txBody>
      </p:sp>
      <p:grpSp>
        <p:nvGrpSpPr>
          <p:cNvPr id="14" name="Group 13"/>
          <p:cNvGrpSpPr>
            <a:grpSpLocks noChangeAspect="1"/>
          </p:cNvGrpSpPr>
          <p:nvPr/>
        </p:nvGrpSpPr>
        <p:grpSpPr>
          <a:xfrm>
            <a:off x="4011054" y="5432008"/>
            <a:ext cx="4169892" cy="914400"/>
            <a:chOff x="4766776" y="6262420"/>
            <a:chExt cx="2414265" cy="52704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p:cNvGrpSpPr/>
            <p:nvPr/>
          </p:nvGrpSpPr>
          <p:grpSpPr>
            <a:xfrm>
              <a:off x="6694938" y="6295182"/>
              <a:ext cx="486103" cy="480540"/>
              <a:chOff x="5869964" y="6290830"/>
              <a:chExt cx="506776" cy="500976"/>
            </a:xfrm>
          </p:grpSpPr>
          <p:sp>
            <p:nvSpPr>
              <p:cNvPr id="18" name="Oval 17"/>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0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2024 Sales and Use Tax Legislation Overview - HB 8</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4">
            <a:extLst>
              <a:ext uri="{FF2B5EF4-FFF2-40B4-BE49-F238E27FC236}">
                <a16:creationId xmlns:a16="http://schemas.microsoft.com/office/drawing/2014/main" id="{6DA9E08B-741A-285E-9797-E1F4129CDCC8}"/>
              </a:ext>
            </a:extLst>
          </p:cNvPr>
          <p:cNvSpPr txBox="1">
            <a:spLocks/>
          </p:cNvSpPr>
          <p:nvPr/>
        </p:nvSpPr>
        <p:spPr>
          <a:xfrm>
            <a:off x="866271" y="1458283"/>
            <a:ext cx="10342004" cy="4699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n-US" sz="1800" b="1" dirty="0">
                <a:solidFill>
                  <a:schemeClr val="accent1">
                    <a:lumMod val="50000"/>
                  </a:schemeClr>
                </a:solidFill>
                <a:latin typeface="Footlight MT Light" panose="0204060206030A020304" pitchFamily="18" charset="0"/>
                <a:cs typeface="Times New Roman" panose="02020603050405020304" pitchFamily="18" charset="0"/>
              </a:rPr>
              <a:t>Notice of Governor’s Veto of Sales Tax Exemption for Bullion and Tax Amnesty Programs</a:t>
            </a:r>
          </a:p>
          <a:p>
            <a:pPr algn="just">
              <a:lnSpc>
                <a:spcPct val="107000"/>
              </a:lnSpc>
              <a:spcBef>
                <a:spcPts val="0"/>
              </a:spcBef>
              <a:spcAft>
                <a:spcPts val="800"/>
              </a:spcAft>
            </a:pPr>
            <a:r>
              <a:rPr lang="en-US" sz="1800" dirty="0">
                <a:solidFill>
                  <a:schemeClr val="accent1">
                    <a:lumMod val="50000"/>
                  </a:schemeClr>
                </a:solidFill>
                <a:latin typeface="Footlight MT Light" panose="0204060206030A020304" pitchFamily="18" charset="0"/>
                <a:cs typeface="Times New Roman" panose="02020603050405020304" pitchFamily="18" charset="0"/>
              </a:rPr>
              <a:t>Section 33 of HB 8 provided an exemption from sales and use tax for the sale, use, storage, or other consumption of “currency or bullion.” Section 43 through 47 of HB 8 created a tax amnesty program to be conducted for a period of sixty (60) days beginning October 1, 2024.</a:t>
            </a:r>
          </a:p>
          <a:p>
            <a:pPr algn="just">
              <a:lnSpc>
                <a:spcPct val="107000"/>
              </a:lnSpc>
              <a:spcBef>
                <a:spcPts val="0"/>
              </a:spcBef>
              <a:spcAft>
                <a:spcPts val="800"/>
              </a:spcAft>
            </a:pPr>
            <a:r>
              <a:rPr lang="en-US" sz="1800" dirty="0">
                <a:solidFill>
                  <a:schemeClr val="accent1">
                    <a:lumMod val="50000"/>
                  </a:schemeClr>
                </a:solidFill>
                <a:latin typeface="Footlight MT Light" panose="0204060206030A020304" pitchFamily="18" charset="0"/>
                <a:cs typeface="Times New Roman" panose="02020603050405020304" pitchFamily="18" charset="0"/>
              </a:rPr>
              <a:t>Governor Andy Beshear exercised his authority under Section 88 of the Kentucky Constitution to disapprove of any part or parts of the appropriation bill by issuing line-item vetoes of the exemption from sales and use tax for currency or bullion and the tax amnesty program. The General Assembly did not override the Governor’s line-item vetoes, leaving them intact. </a:t>
            </a:r>
          </a:p>
          <a:p>
            <a:pPr algn="just">
              <a:lnSpc>
                <a:spcPct val="107000"/>
              </a:lnSpc>
              <a:spcBef>
                <a:spcPts val="0"/>
              </a:spcBef>
              <a:spcAft>
                <a:spcPts val="800"/>
              </a:spcAft>
            </a:pPr>
            <a:r>
              <a:rPr lang="en-US" sz="1800" dirty="0">
                <a:solidFill>
                  <a:schemeClr val="accent1">
                    <a:lumMod val="50000"/>
                  </a:schemeClr>
                </a:solidFill>
                <a:latin typeface="Footlight MT Light" panose="0204060206030A020304" pitchFamily="18" charset="0"/>
                <a:cs typeface="Times New Roman" panose="02020603050405020304" pitchFamily="18" charset="0"/>
              </a:rPr>
              <a:t>Accordingly, the sale, use, storage or other consumption of currency or bullion currency continues to be subject to the sales and use tax. Taxpayers should continue to collect and remit the sales and use tax as provided under KRS Chapter 139. Further, the DOR shall not implement the amnesty program appearing in Sections 43 through 47 of HB 8 vetoed by the Governor</a:t>
            </a:r>
            <a:r>
              <a:rPr lang="en-US" sz="1600" dirty="0">
                <a:solidFill>
                  <a:schemeClr val="accent1">
                    <a:lumMod val="50000"/>
                  </a:schemeClr>
                </a:solidFill>
                <a:latin typeface="Footlight MT Light" panose="0204060206030A020304" pitchFamily="18" charset="0"/>
                <a:cs typeface="Times New Roman" panose="02020603050405020304" pitchFamily="18" charset="0"/>
              </a:rPr>
              <a:t>.  </a:t>
            </a:r>
          </a:p>
        </p:txBody>
      </p:sp>
    </p:spTree>
    <p:extLst>
      <p:ext uri="{BB962C8B-B14F-4D97-AF65-F5344CB8AC3E}">
        <p14:creationId xmlns:p14="http://schemas.microsoft.com/office/powerpoint/2010/main" val="136412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Comparison of Contiguous States</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7" name="Table 6">
            <a:extLst>
              <a:ext uri="{FF2B5EF4-FFF2-40B4-BE49-F238E27FC236}">
                <a16:creationId xmlns:a16="http://schemas.microsoft.com/office/drawing/2014/main" id="{2662B2EA-5C5A-79AA-F668-FDB9AFE27B05}"/>
              </a:ext>
            </a:extLst>
          </p:cNvPr>
          <p:cNvGraphicFramePr>
            <a:graphicFrameLocks noGrp="1"/>
          </p:cNvGraphicFramePr>
          <p:nvPr/>
        </p:nvGraphicFramePr>
        <p:xfrm>
          <a:off x="982134" y="1438662"/>
          <a:ext cx="10226145" cy="4491083"/>
        </p:xfrm>
        <a:graphic>
          <a:graphicData uri="http://schemas.openxmlformats.org/drawingml/2006/table">
            <a:tbl>
              <a:tblPr/>
              <a:tblGrid>
                <a:gridCol w="1129648">
                  <a:extLst>
                    <a:ext uri="{9D8B030D-6E8A-4147-A177-3AD203B41FA5}">
                      <a16:colId xmlns:a16="http://schemas.microsoft.com/office/drawing/2014/main" val="4134620178"/>
                    </a:ext>
                  </a:extLst>
                </a:gridCol>
                <a:gridCol w="1163538">
                  <a:extLst>
                    <a:ext uri="{9D8B030D-6E8A-4147-A177-3AD203B41FA5}">
                      <a16:colId xmlns:a16="http://schemas.microsoft.com/office/drawing/2014/main" val="3816296955"/>
                    </a:ext>
                  </a:extLst>
                </a:gridCol>
                <a:gridCol w="1954292">
                  <a:extLst>
                    <a:ext uri="{9D8B030D-6E8A-4147-A177-3AD203B41FA5}">
                      <a16:colId xmlns:a16="http://schemas.microsoft.com/office/drawing/2014/main" val="3229073498"/>
                    </a:ext>
                  </a:extLst>
                </a:gridCol>
                <a:gridCol w="1954292">
                  <a:extLst>
                    <a:ext uri="{9D8B030D-6E8A-4147-A177-3AD203B41FA5}">
                      <a16:colId xmlns:a16="http://schemas.microsoft.com/office/drawing/2014/main" val="4235476048"/>
                    </a:ext>
                  </a:extLst>
                </a:gridCol>
                <a:gridCol w="2236706">
                  <a:extLst>
                    <a:ext uri="{9D8B030D-6E8A-4147-A177-3AD203B41FA5}">
                      <a16:colId xmlns:a16="http://schemas.microsoft.com/office/drawing/2014/main" val="192293669"/>
                    </a:ext>
                  </a:extLst>
                </a:gridCol>
                <a:gridCol w="1787669">
                  <a:extLst>
                    <a:ext uri="{9D8B030D-6E8A-4147-A177-3AD203B41FA5}">
                      <a16:colId xmlns:a16="http://schemas.microsoft.com/office/drawing/2014/main" val="996474063"/>
                    </a:ext>
                  </a:extLst>
                </a:gridCol>
              </a:tblGrid>
              <a:tr h="695415">
                <a:tc>
                  <a:txBody>
                    <a:bodyPr/>
                    <a:lstStyle/>
                    <a:p>
                      <a:pPr algn="ctr" rtl="0" fontAlgn="ctr"/>
                      <a:r>
                        <a:rPr lang="en-US" sz="1300" b="0" i="0" u="none" strike="noStrike">
                          <a:solidFill>
                            <a:srgbClr val="1F4E79"/>
                          </a:solidFill>
                          <a:effectLst/>
                          <a:latin typeface="Franklin Gothic Book" panose="020B0503020102020204" pitchFamily="34" charset="0"/>
                        </a:rPr>
                        <a:t> </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1" i="0" u="none" strike="noStrike" dirty="0">
                          <a:solidFill>
                            <a:srgbClr val="1F4E79"/>
                          </a:solidFill>
                          <a:effectLst/>
                          <a:latin typeface="Franklin Gothic Book" panose="020B0503020102020204" pitchFamily="34" charset="0"/>
                        </a:rPr>
                        <a:t>State Sales Tax Rate</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1" i="0" u="none" strike="noStrike">
                          <a:solidFill>
                            <a:srgbClr val="1F4E79"/>
                          </a:solidFill>
                          <a:effectLst/>
                          <a:latin typeface="Franklin Gothic Book" panose="020B0503020102020204" pitchFamily="34" charset="0"/>
                        </a:rPr>
                        <a:t>Maximum Combined State &amp; Local Tax Rate</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1" i="0" u="none" strike="noStrike">
                          <a:solidFill>
                            <a:srgbClr val="1F4E79"/>
                          </a:solidFill>
                          <a:effectLst/>
                          <a:latin typeface="Franklin Gothic Book" panose="020B0503020102020204" pitchFamily="34" charset="0"/>
                        </a:rPr>
                        <a:t>Sales Tax on Prewritten  Computer Software</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1" i="0" u="none" strike="noStrike">
                          <a:solidFill>
                            <a:srgbClr val="1F4E79"/>
                          </a:solidFill>
                          <a:effectLst/>
                          <a:latin typeface="Franklin Gothic Book" panose="020B0503020102020204" pitchFamily="34" charset="0"/>
                        </a:rPr>
                        <a:t>Sales Tax on Software Access Service/Cloud/SaaS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1" i="0" u="none" strike="noStrike">
                          <a:solidFill>
                            <a:srgbClr val="1F4E79"/>
                          </a:solidFill>
                          <a:effectLst/>
                          <a:latin typeface="Franklin Gothic Book" panose="020B0503020102020204" pitchFamily="34" charset="0"/>
                        </a:rPr>
                        <a:t>Taxable Services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332191"/>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Kentucky</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6.00%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6.00%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dirty="0">
                          <a:solidFill>
                            <a:srgbClr val="1F4E79"/>
                          </a:solidFill>
                          <a:effectLst/>
                          <a:latin typeface="Franklin Gothic Book" panose="020B0503020102020204" pitchFamily="34" charset="0"/>
                        </a:rPr>
                        <a:t>51</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004043"/>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Illinois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6.25%</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11.00%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No</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435220"/>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Indiana</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7.00%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7.00%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No</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294656"/>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Missouri</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4.23%</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12.24%</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No</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667950"/>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Ohio </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5.75%</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8.00%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 if used in a business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6136490"/>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Tennessee</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7.00%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9.75%</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4964139"/>
                  </a:ext>
                </a:extLst>
              </a:tr>
              <a:tr h="463610">
                <a:tc>
                  <a:txBody>
                    <a:bodyPr/>
                    <a:lstStyle/>
                    <a:p>
                      <a:pPr algn="ctr" rtl="0" fontAlgn="ctr"/>
                      <a:r>
                        <a:rPr lang="en-US" sz="1300" b="1" i="0" u="none" strike="noStrike">
                          <a:solidFill>
                            <a:srgbClr val="1F4E79"/>
                          </a:solidFill>
                          <a:effectLst/>
                          <a:latin typeface="Franklin Gothic Book" panose="020B0503020102020204" pitchFamily="34" charset="0"/>
                        </a:rPr>
                        <a:t>Virginia</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5.30%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7.00%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No</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Subject to Review</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1048747"/>
                  </a:ext>
                </a:extLst>
              </a:tr>
              <a:tr h="550398">
                <a:tc>
                  <a:txBody>
                    <a:bodyPr/>
                    <a:lstStyle/>
                    <a:p>
                      <a:pPr algn="ctr" rtl="0" fontAlgn="ctr"/>
                      <a:r>
                        <a:rPr lang="en-US" sz="1300" b="1" i="0" u="none" strike="noStrike">
                          <a:solidFill>
                            <a:srgbClr val="1F4E79"/>
                          </a:solidFill>
                          <a:effectLst/>
                          <a:latin typeface="Franklin Gothic Book" panose="020B0503020102020204" pitchFamily="34" charset="0"/>
                        </a:rPr>
                        <a:t>West Virginia</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6.00%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7.00%</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a:solidFill>
                            <a:srgbClr val="1F4E79"/>
                          </a:solidFill>
                          <a:effectLst/>
                          <a:latin typeface="Franklin Gothic Book" panose="020B0503020102020204" pitchFamily="34" charset="0"/>
                        </a:rPr>
                        <a:t>Yes</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300" b="0" i="0" u="none" strike="noStrike" dirty="0">
                          <a:solidFill>
                            <a:srgbClr val="1F4E79"/>
                          </a:solidFill>
                          <a:effectLst/>
                          <a:latin typeface="Franklin Gothic Book" panose="020B0503020102020204" pitchFamily="34" charset="0"/>
                        </a:rPr>
                        <a:t>Services taxable unless specific exemption</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834213"/>
                  </a:ext>
                </a:extLst>
              </a:tr>
            </a:tbl>
          </a:graphicData>
        </a:graphic>
      </p:graphicFrame>
    </p:spTree>
    <p:extLst>
      <p:ext uri="{BB962C8B-B14F-4D97-AF65-F5344CB8AC3E}">
        <p14:creationId xmlns:p14="http://schemas.microsoft.com/office/powerpoint/2010/main" val="98789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5 Services Taxable in KY Prior to 7/1/2018</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E8592DD4-B906-8010-3666-9310F678EBFE}"/>
              </a:ext>
            </a:extLst>
          </p:cNvPr>
          <p:cNvSpPr txBox="1">
            <a:spLocks/>
          </p:cNvSpPr>
          <p:nvPr/>
        </p:nvSpPr>
        <p:spPr>
          <a:xfrm>
            <a:off x="838200" y="1648968"/>
            <a:ext cx="10515600" cy="4351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rPr>
              <a:t>Accommodations less than 30 days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rPr>
              <a:t>Sewer Services (Non-residential)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rPr>
              <a:t>Admissions (Non-participatory)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rPr>
              <a:t>Communications Services (Telecommunications &amp; Ancillary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4256C"/>
                </a:solidFill>
                <a:effectLst/>
                <a:uLnTx/>
                <a:uFillTx/>
                <a:latin typeface="Franklin Gothic Book" panose="020B0503020102020204" pitchFamily="34" charset="0"/>
              </a:rPr>
              <a:t>Distribution, transmission, or transportation services for natural gas (Non-residential)</a:t>
            </a:r>
          </a:p>
        </p:txBody>
      </p:sp>
    </p:spTree>
    <p:extLst>
      <p:ext uri="{BB962C8B-B14F-4D97-AF65-F5344CB8AC3E}">
        <p14:creationId xmlns:p14="http://schemas.microsoft.com/office/powerpoint/2010/main" val="195947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r>
              <a:rPr lang="en-US" sz="3700" b="1" dirty="0">
                <a:latin typeface="Franklin Gothic Medium" panose="020B0603020102020204" pitchFamily="34" charset="0"/>
              </a:rPr>
              <a:t>2018 HB 487 – </a:t>
            </a:r>
            <a:br>
              <a:rPr lang="en-US" sz="3700" b="1" dirty="0">
                <a:latin typeface="Franklin Gothic Medium" panose="020B0603020102020204" pitchFamily="34" charset="0"/>
              </a:rPr>
            </a:br>
            <a:r>
              <a:rPr lang="en-US" sz="3700" b="1" dirty="0">
                <a:latin typeface="Franklin Gothic Medium" panose="020B0603020102020204" pitchFamily="34" charset="0"/>
              </a:rPr>
              <a:t>12 New categories of Taxable Services – KRS 139.200</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8D439907-E262-DBDB-465E-B7B36E7521AA}"/>
              </a:ext>
            </a:extLst>
          </p:cNvPr>
          <p:cNvSpPr txBox="1">
            <a:spLocks/>
          </p:cNvSpPr>
          <p:nvPr/>
        </p:nvSpPr>
        <p:spPr>
          <a:xfrm>
            <a:off x="874186" y="1513362"/>
            <a:ext cx="10515600" cy="41559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Effective July 1, 2018, charges for the provision of the following services became subject to sales tax: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Landscaping services - including but not limited to lawn care and maintenance services; tree trimming, pruning or removal services; landscape design and installation services; and snow plowing and removal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Janitorial services - including but not limited to residential and commercial cleaning services, and carpet, upholstery, and window cleaning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Small animal veterinary services - excluding veterinary services for equine, cattle, swine, sheep, goats, llamas, alpacas, ratite birds, buffalo, and cervids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Pet care services - including but not limited to grooming and boarding services, pet sitting services, and obedience training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Industrial laundry - including but not limited to industrial uniform supply services, protective apparel supply services, and industrial mat and rug supply </a:t>
            </a:r>
            <a:r>
              <a:rPr kumimoji="0" lang="en-US" sz="1600" b="0" i="0" u="none" strike="noStrike" kern="1200" cap="none" spc="0" normalizeH="0" baseline="0" noProof="0" dirty="0">
                <a:ln>
                  <a:noFill/>
                </a:ln>
                <a:solidFill>
                  <a:srgbClr val="0A3C60"/>
                </a:solidFill>
                <a:effectLst/>
                <a:uLnTx/>
                <a:uFillTx/>
                <a:latin typeface="Franklin Gothic Book" panose="020B0503020102020204" pitchFamily="34" charset="0"/>
                <a:cs typeface="Calibri" panose="020F0502020204030204" pitchFamily="34" charset="0"/>
              </a:rPr>
              <a:t>services</a:t>
            </a:r>
          </a:p>
        </p:txBody>
      </p:sp>
    </p:spTree>
    <p:extLst>
      <p:ext uri="{BB962C8B-B14F-4D97-AF65-F5344CB8AC3E}">
        <p14:creationId xmlns:p14="http://schemas.microsoft.com/office/powerpoint/2010/main" val="69580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6ADDC-8878-4FDC-A3DA-A5E32D031C43}"/>
</file>

<file path=customXml/itemProps2.xml><?xml version="1.0" encoding="utf-8"?>
<ds:datastoreItem xmlns:ds="http://schemas.openxmlformats.org/officeDocument/2006/customXml" ds:itemID="{C8BDC2B9-A18E-498F-B593-11A24DFA1279}">
  <ds:schemaRefs>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85dd341f-3f84-45cd-a4ef-52b3aa992935"/>
    <ds:schemaRef ds:uri="283f3896-fc06-4a5b-87da-3dcf210850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A7A58B8-BB99-4A6A-905C-80853EF4BA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TotalTime>
  <Words>4606</Words>
  <Application>Microsoft Office PowerPoint</Application>
  <PresentationFormat>Widescreen</PresentationFormat>
  <Paragraphs>513</Paragraphs>
  <Slides>50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Courier New</vt:lpstr>
      <vt:lpstr>Footlight MT Light</vt:lpstr>
      <vt:lpstr>Franklin Gothic Book</vt:lpstr>
      <vt:lpstr>Franklin Gothic Demi</vt:lpstr>
      <vt:lpstr>Franklin Gothic Medium</vt:lpstr>
      <vt:lpstr>Symbol</vt:lpstr>
      <vt:lpstr>Office Theme</vt:lpstr>
      <vt:lpstr>2024 Kentucky Tax Changes </vt:lpstr>
      <vt:lpstr>Sales Tax</vt:lpstr>
      <vt:lpstr>  Online Sellers Tax Receipts</vt:lpstr>
      <vt:lpstr>2024 Sales and Use Tax Legislation Overview - HB 8</vt:lpstr>
      <vt:lpstr>  2024 Sales and Use Tax Legislation Overview - HB 8</vt:lpstr>
      <vt:lpstr>  2024 Sales and Use Tax Legislation Overview - HB 8</vt:lpstr>
      <vt:lpstr>  Comparison of Contiguous States</vt:lpstr>
      <vt:lpstr>  5 Services Taxable in KY Prior to 7/1/2018</vt:lpstr>
      <vt:lpstr> 2018 HB 487 –  12 New categories of Taxable Services – KRS 139.200</vt:lpstr>
      <vt:lpstr> 2018 HB 487 –  12 New categories of Taxable Services – KRS 139.200</vt:lpstr>
      <vt:lpstr> 2022 HB 8 and 2023 HB 360 34 New Services Subject to Sales and Use Tax - Effective January 1, 2023</vt:lpstr>
      <vt:lpstr> 2022 HB 8 and 2023 HB 360 34 New Services Subject to Sales and Use Tax - Effective January 1, 2023</vt:lpstr>
      <vt:lpstr> 2022 HB 8 and 2023 HB 360 34 New Services Subject to Sales and Use Tax - Effective January 1, 2023</vt:lpstr>
      <vt:lpstr>  Further Guidance - Extended Warranty Services</vt:lpstr>
      <vt:lpstr>  Further Guidance - Resale Exemption</vt:lpstr>
      <vt:lpstr>2024 KY Sales Tax Updates</vt:lpstr>
      <vt:lpstr>Corporate Income Tax/LLET</vt:lpstr>
      <vt:lpstr>  Overview of the 2024 Legislative Session</vt:lpstr>
      <vt:lpstr> Updated IRC Conformity Date</vt:lpstr>
      <vt:lpstr> Disaster Response Businesses</vt:lpstr>
      <vt:lpstr> Deferred Tax Deduction</vt:lpstr>
      <vt:lpstr>  Broadband Expansion Tax Credit </vt:lpstr>
      <vt:lpstr>  Broadband Expansion Tax Credit  </vt:lpstr>
      <vt:lpstr>  Broadband Expansion Tax Credit KRS 141.391 </vt:lpstr>
      <vt:lpstr> PTET Estimated Payments Required for 2024</vt:lpstr>
      <vt:lpstr> Form PTET-P Pass-Through Entity Underpayment Penalty</vt:lpstr>
      <vt:lpstr>Individual Income Tax</vt:lpstr>
      <vt:lpstr>  Overview of the 2024 Legislative Session</vt:lpstr>
      <vt:lpstr>Individual Income Tax: Form Changes</vt:lpstr>
      <vt:lpstr>Schedule ITC: Worksheet INV</vt:lpstr>
      <vt:lpstr>Form 741 – Schedule ITC</vt:lpstr>
      <vt:lpstr>PowerPoint Presentation</vt:lpstr>
      <vt:lpstr>Looking Ahead – Reduction of Individual Income Tax Rate</vt:lpstr>
      <vt:lpstr>Employer Payroll Withholding</vt:lpstr>
      <vt:lpstr>Other Information and Reminders</vt:lpstr>
      <vt:lpstr>Electronic Payments</vt:lpstr>
      <vt:lpstr>Electronic Payments</vt:lpstr>
      <vt:lpstr>Payments for Tax Due on a Return</vt:lpstr>
      <vt:lpstr>Estimated Tax Payments</vt:lpstr>
      <vt:lpstr>Electronic Filing</vt:lpstr>
      <vt:lpstr>Tax Interest Rate</vt:lpstr>
      <vt:lpstr>Tax Rates</vt:lpstr>
      <vt:lpstr>Stay in Touch</vt:lpstr>
      <vt:lpstr>  Press Releases and Important Updates</vt:lpstr>
      <vt:lpstr> Reach out to DOR via Web Response</vt:lpstr>
      <vt:lpstr>Taxpayer Service Center Map</vt:lpstr>
      <vt:lpstr>PowerPoint Presentation</vt:lpstr>
      <vt:lpstr>PowerPoint Presentation</vt:lpstr>
      <vt:lpstr>2024 Kentucky Income Tax Changes</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Morris, Gary C (DOR)</cp:lastModifiedBy>
  <cp:revision>5</cp:revision>
  <dcterms:created xsi:type="dcterms:W3CDTF">2018-07-23T13:55:37Z</dcterms:created>
  <dcterms:modified xsi:type="dcterms:W3CDTF">2024-12-16T14:40:39Z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