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63"/>
  </p:notesMasterIdLst>
  <p:sldIdLst>
    <p:sldId id="272" r:id="rId5"/>
    <p:sldId id="265" r:id="rId6"/>
    <p:sldId id="268" r:id="rId7"/>
    <p:sldId id="264" r:id="rId8"/>
    <p:sldId id="269" r:id="rId9"/>
    <p:sldId id="270" r:id="rId10"/>
    <p:sldId id="271" r:id="rId11"/>
    <p:sldId id="507" r:id="rId12"/>
    <p:sldId id="508" r:id="rId13"/>
    <p:sldId id="274" r:id="rId14"/>
    <p:sldId id="288" r:id="rId15"/>
    <p:sldId id="473" r:id="rId16"/>
    <p:sldId id="509" r:id="rId17"/>
    <p:sldId id="394" r:id="rId18"/>
    <p:sldId id="467" r:id="rId19"/>
    <p:sldId id="407" r:id="rId20"/>
    <p:sldId id="468" r:id="rId21"/>
    <p:sldId id="470" r:id="rId22"/>
    <p:sldId id="469" r:id="rId23"/>
    <p:sldId id="471" r:id="rId24"/>
    <p:sldId id="472" r:id="rId25"/>
    <p:sldId id="273" r:id="rId26"/>
    <p:sldId id="419" r:id="rId27"/>
    <p:sldId id="416" r:id="rId28"/>
    <p:sldId id="465" r:id="rId29"/>
    <p:sldId id="464" r:id="rId30"/>
    <p:sldId id="491" r:id="rId31"/>
    <p:sldId id="490" r:id="rId32"/>
    <p:sldId id="489" r:id="rId33"/>
    <p:sldId id="492" r:id="rId34"/>
    <p:sldId id="474" r:id="rId35"/>
    <p:sldId id="475" r:id="rId36"/>
    <p:sldId id="493" r:id="rId37"/>
    <p:sldId id="494" r:id="rId38"/>
    <p:sldId id="487" r:id="rId39"/>
    <p:sldId id="503" r:id="rId40"/>
    <p:sldId id="505" r:id="rId41"/>
    <p:sldId id="506" r:id="rId42"/>
    <p:sldId id="410" r:id="rId43"/>
    <p:sldId id="458" r:id="rId44"/>
    <p:sldId id="500" r:id="rId45"/>
    <p:sldId id="501" r:id="rId46"/>
    <p:sldId id="484" r:id="rId47"/>
    <p:sldId id="495" r:id="rId48"/>
    <p:sldId id="497" r:id="rId49"/>
    <p:sldId id="496" r:id="rId50"/>
    <p:sldId id="450" r:id="rId51"/>
    <p:sldId id="479" r:id="rId52"/>
    <p:sldId id="498" r:id="rId53"/>
    <p:sldId id="499" r:id="rId54"/>
    <p:sldId id="332" r:id="rId55"/>
    <p:sldId id="480" r:id="rId56"/>
    <p:sldId id="373" r:id="rId57"/>
    <p:sldId id="336" r:id="rId58"/>
    <p:sldId id="482" r:id="rId59"/>
    <p:sldId id="337" r:id="rId60"/>
    <p:sldId id="391" r:id="rId61"/>
    <p:sldId id="281"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C0BF13-586A-9E6F-E99E-BD90E42B3215}" name="Asher, Brad (DOR)" initials="AB(" userId="S::Brad.Asher@ky.gov::66d66905-d724-4bd7-bef0-d9c29a04362d" providerId="AD"/>
  <p188:author id="{17E6DCC7-9FF5-1742-8DD1-464C084F6721}" name="Adair, Tiffany M (DOR)" initials="TA" userId="S::Tiffany.Adair@ky.gov::23e8d18b-ccba-4e15-97db-764d0c470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C60"/>
    <a:srgbClr val="04256C"/>
    <a:srgbClr val="1E7EB4"/>
    <a:srgbClr val="5EB3E4"/>
    <a:srgbClr val="4A90E2"/>
    <a:srgbClr val="DBE2F9"/>
    <a:srgbClr val="E5EAFB"/>
    <a:srgbClr val="BDD6F5"/>
    <a:srgbClr val="143296"/>
    <a:srgbClr val="236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C219D-CB48-460E-B686-E2B1CCF3D21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9C92CE9-9EE0-4222-A1CE-CBC56B10F574}">
      <dgm:prSet phldrT="[Text]" custT="1"/>
      <dgm:spPr/>
      <dgm:t>
        <a:bodyPr/>
        <a:lstStyle/>
        <a:p>
          <a:r>
            <a:rPr lang="en-US" sz="2400"/>
            <a:t>​​Online form (prefer​red method)</a:t>
          </a:r>
          <a:endParaRPr lang="en-US" sz="2400" dirty="0"/>
        </a:p>
      </dgm:t>
    </dgm:pt>
    <dgm:pt modelId="{9A8A14B3-DE43-4CBE-9515-EC62389A34BB}" type="parTrans" cxnId="{304B7CAA-AD7C-4A85-9229-F6F6192EE352}">
      <dgm:prSet/>
      <dgm:spPr/>
      <dgm:t>
        <a:bodyPr/>
        <a:lstStyle/>
        <a:p>
          <a:endParaRPr lang="en-US" sz="2400"/>
        </a:p>
      </dgm:t>
    </dgm:pt>
    <dgm:pt modelId="{93E4D55D-1199-447B-841C-A16E3873ED9C}" type="sibTrans" cxnId="{304B7CAA-AD7C-4A85-9229-F6F6192EE352}">
      <dgm:prSet/>
      <dgm:spPr/>
      <dgm:t>
        <a:bodyPr/>
        <a:lstStyle/>
        <a:p>
          <a:endParaRPr lang="en-US" sz="2400"/>
        </a:p>
      </dgm:t>
    </dgm:pt>
    <dgm:pt modelId="{811C354A-E051-459A-872B-260BA460858B}">
      <dgm:prSet phldrT="[Text]" custT="1"/>
      <dgm:spPr/>
      <dgm:t>
        <a:bodyPr/>
        <a:lstStyle/>
        <a:p>
          <a:r>
            <a:rPr lang="en-US" sz="2400" dirty="0"/>
            <a:t>Phone/Voice​​mail: ​(502) 564-4470</a:t>
          </a:r>
        </a:p>
      </dgm:t>
    </dgm:pt>
    <dgm:pt modelId="{D053FCF5-4608-4989-97BE-2691D2589C47}" type="parTrans" cxnId="{2163027D-A83D-411D-A8EF-507026CB84A8}">
      <dgm:prSet/>
      <dgm:spPr/>
      <dgm:t>
        <a:bodyPr/>
        <a:lstStyle/>
        <a:p>
          <a:endParaRPr lang="en-US" sz="2400"/>
        </a:p>
      </dgm:t>
    </dgm:pt>
    <dgm:pt modelId="{FD67EB0C-3484-448B-A76F-0D9C6FDCBA54}" type="sibTrans" cxnId="{2163027D-A83D-411D-A8EF-507026CB84A8}">
      <dgm:prSet/>
      <dgm:spPr/>
      <dgm:t>
        <a:bodyPr/>
        <a:lstStyle/>
        <a:p>
          <a:endParaRPr lang="en-US" sz="2400"/>
        </a:p>
      </dgm:t>
    </dgm:pt>
    <dgm:pt modelId="{9B2B0A43-E0B2-49E7-939C-062EF313D826}">
      <dgm:prSet phldrT="[Text]" custT="1"/>
      <dgm:spPr/>
      <dgm:t>
        <a:bodyPr/>
        <a:lstStyle/>
        <a:p>
          <a:r>
            <a:rPr lang="en-US" sz="2400" dirty="0"/>
            <a:t>​Email: ​DOR.Specialinvestigations@ky.gov</a:t>
          </a:r>
        </a:p>
      </dgm:t>
    </dgm:pt>
    <dgm:pt modelId="{61CDDF36-7E94-4AE3-87D5-D2567A1DF50D}" type="parTrans" cxnId="{63D95D6B-6B31-476F-BA64-376AD317365C}">
      <dgm:prSet/>
      <dgm:spPr/>
      <dgm:t>
        <a:bodyPr/>
        <a:lstStyle/>
        <a:p>
          <a:endParaRPr lang="en-US" sz="2400"/>
        </a:p>
      </dgm:t>
    </dgm:pt>
    <dgm:pt modelId="{980AE3DA-921C-43D2-BE68-DBBAC878D0C6}" type="sibTrans" cxnId="{63D95D6B-6B31-476F-BA64-376AD317365C}">
      <dgm:prSet/>
      <dgm:spPr/>
      <dgm:t>
        <a:bodyPr/>
        <a:lstStyle/>
        <a:p>
          <a:endParaRPr lang="en-US" sz="2400"/>
        </a:p>
      </dgm:t>
    </dgm:pt>
    <dgm:pt modelId="{C63D76E7-BEEC-4800-BC17-0DA1FEF991C2}">
      <dgm:prSet phldrT="[Text]" custT="1"/>
      <dgm:spPr/>
      <dgm:t>
        <a:bodyPr/>
        <a:lstStyle/>
        <a:p>
          <a:r>
            <a:rPr lang="en-US" sz="2400" dirty="0"/>
            <a:t>​Mail: Division of Special Investigations, ​Finance and Administration Cabinet, 501 High Street Station 18, Frankfort, KY 40601</a:t>
          </a:r>
        </a:p>
      </dgm:t>
    </dgm:pt>
    <dgm:pt modelId="{213D379B-E55E-42A4-8D48-786BCCA6C51D}" type="parTrans" cxnId="{CCA53528-6815-46F5-B506-FE13F6FE6273}">
      <dgm:prSet/>
      <dgm:spPr/>
      <dgm:t>
        <a:bodyPr/>
        <a:lstStyle/>
        <a:p>
          <a:endParaRPr lang="en-US" sz="2400"/>
        </a:p>
      </dgm:t>
    </dgm:pt>
    <dgm:pt modelId="{2F6A3523-60B1-478F-9662-55D79B644604}" type="sibTrans" cxnId="{CCA53528-6815-46F5-B506-FE13F6FE6273}">
      <dgm:prSet/>
      <dgm:spPr/>
      <dgm:t>
        <a:bodyPr/>
        <a:lstStyle/>
        <a:p>
          <a:endParaRPr lang="en-US" sz="2400"/>
        </a:p>
      </dgm:t>
    </dgm:pt>
    <dgm:pt modelId="{405FEEEB-1356-4A6D-92DC-6404221763AD}" type="pres">
      <dgm:prSet presAssocID="{B24C219D-CB48-460E-B686-E2B1CCF3D210}" presName="linear" presStyleCnt="0">
        <dgm:presLayoutVars>
          <dgm:animLvl val="lvl"/>
          <dgm:resizeHandles val="exact"/>
        </dgm:presLayoutVars>
      </dgm:prSet>
      <dgm:spPr/>
    </dgm:pt>
    <dgm:pt modelId="{3C742DC8-C4E8-4747-94F6-B6610C543BF9}" type="pres">
      <dgm:prSet presAssocID="{69C92CE9-9EE0-4222-A1CE-CBC56B10F574}" presName="parentText" presStyleLbl="node1" presStyleIdx="0" presStyleCnt="4">
        <dgm:presLayoutVars>
          <dgm:chMax val="0"/>
          <dgm:bulletEnabled val="1"/>
        </dgm:presLayoutVars>
      </dgm:prSet>
      <dgm:spPr/>
    </dgm:pt>
    <dgm:pt modelId="{278B1925-8BC2-40B6-A802-F6A22A334AA2}" type="pres">
      <dgm:prSet presAssocID="{93E4D55D-1199-447B-841C-A16E3873ED9C}" presName="spacer" presStyleCnt="0"/>
      <dgm:spPr/>
    </dgm:pt>
    <dgm:pt modelId="{5ADABF93-19BB-4EFC-B6D3-49666AE77022}" type="pres">
      <dgm:prSet presAssocID="{811C354A-E051-459A-872B-260BA460858B}" presName="parentText" presStyleLbl="node1" presStyleIdx="1" presStyleCnt="4">
        <dgm:presLayoutVars>
          <dgm:chMax val="0"/>
          <dgm:bulletEnabled val="1"/>
        </dgm:presLayoutVars>
      </dgm:prSet>
      <dgm:spPr/>
    </dgm:pt>
    <dgm:pt modelId="{E09B7E3D-73B7-47AC-9854-F500E0AFDD7D}" type="pres">
      <dgm:prSet presAssocID="{FD67EB0C-3484-448B-A76F-0D9C6FDCBA54}" presName="spacer" presStyleCnt="0"/>
      <dgm:spPr/>
    </dgm:pt>
    <dgm:pt modelId="{1EC91BE5-D1CF-4A4B-91CD-E2B07393E3D0}" type="pres">
      <dgm:prSet presAssocID="{9B2B0A43-E0B2-49E7-939C-062EF313D826}" presName="parentText" presStyleLbl="node1" presStyleIdx="2" presStyleCnt="4">
        <dgm:presLayoutVars>
          <dgm:chMax val="0"/>
          <dgm:bulletEnabled val="1"/>
        </dgm:presLayoutVars>
      </dgm:prSet>
      <dgm:spPr/>
    </dgm:pt>
    <dgm:pt modelId="{5B8DEEA6-6A38-458B-AF4C-D5B64B665CBB}" type="pres">
      <dgm:prSet presAssocID="{980AE3DA-921C-43D2-BE68-DBBAC878D0C6}" presName="spacer" presStyleCnt="0"/>
      <dgm:spPr/>
    </dgm:pt>
    <dgm:pt modelId="{C6B632B3-A259-4192-90E4-42265B1E1B10}" type="pres">
      <dgm:prSet presAssocID="{C63D76E7-BEEC-4800-BC17-0DA1FEF991C2}" presName="parentText" presStyleLbl="node1" presStyleIdx="3" presStyleCnt="4">
        <dgm:presLayoutVars>
          <dgm:chMax val="0"/>
          <dgm:bulletEnabled val="1"/>
        </dgm:presLayoutVars>
      </dgm:prSet>
      <dgm:spPr/>
    </dgm:pt>
  </dgm:ptLst>
  <dgm:cxnLst>
    <dgm:cxn modelId="{56F20913-D6BC-4804-8B63-B4159CB3DEC2}" type="presOf" srcId="{B24C219D-CB48-460E-B686-E2B1CCF3D210}" destId="{405FEEEB-1356-4A6D-92DC-6404221763AD}" srcOrd="0" destOrd="0" presId="urn:microsoft.com/office/officeart/2005/8/layout/vList2"/>
    <dgm:cxn modelId="{CCA53528-6815-46F5-B506-FE13F6FE6273}" srcId="{B24C219D-CB48-460E-B686-E2B1CCF3D210}" destId="{C63D76E7-BEEC-4800-BC17-0DA1FEF991C2}" srcOrd="3" destOrd="0" parTransId="{213D379B-E55E-42A4-8D48-786BCCA6C51D}" sibTransId="{2F6A3523-60B1-478F-9662-55D79B644604}"/>
    <dgm:cxn modelId="{63D95D6B-6B31-476F-BA64-376AD317365C}" srcId="{B24C219D-CB48-460E-B686-E2B1CCF3D210}" destId="{9B2B0A43-E0B2-49E7-939C-062EF313D826}" srcOrd="2" destOrd="0" parTransId="{61CDDF36-7E94-4AE3-87D5-D2567A1DF50D}" sibTransId="{980AE3DA-921C-43D2-BE68-DBBAC878D0C6}"/>
    <dgm:cxn modelId="{93C3B97B-F22B-4418-878D-1BC06C815903}" type="presOf" srcId="{811C354A-E051-459A-872B-260BA460858B}" destId="{5ADABF93-19BB-4EFC-B6D3-49666AE77022}" srcOrd="0" destOrd="0" presId="urn:microsoft.com/office/officeart/2005/8/layout/vList2"/>
    <dgm:cxn modelId="{2163027D-A83D-411D-A8EF-507026CB84A8}" srcId="{B24C219D-CB48-460E-B686-E2B1CCF3D210}" destId="{811C354A-E051-459A-872B-260BA460858B}" srcOrd="1" destOrd="0" parTransId="{D053FCF5-4608-4989-97BE-2691D2589C47}" sibTransId="{FD67EB0C-3484-448B-A76F-0D9C6FDCBA54}"/>
    <dgm:cxn modelId="{D07B10A4-A197-4DE6-A44B-1633BC186E47}" type="presOf" srcId="{9B2B0A43-E0B2-49E7-939C-062EF313D826}" destId="{1EC91BE5-D1CF-4A4B-91CD-E2B07393E3D0}" srcOrd="0" destOrd="0" presId="urn:microsoft.com/office/officeart/2005/8/layout/vList2"/>
    <dgm:cxn modelId="{304B7CAA-AD7C-4A85-9229-F6F6192EE352}" srcId="{B24C219D-CB48-460E-B686-E2B1CCF3D210}" destId="{69C92CE9-9EE0-4222-A1CE-CBC56B10F574}" srcOrd="0" destOrd="0" parTransId="{9A8A14B3-DE43-4CBE-9515-EC62389A34BB}" sibTransId="{93E4D55D-1199-447B-841C-A16E3873ED9C}"/>
    <dgm:cxn modelId="{E954FFDE-46A7-428D-BC9A-25DE69B1ACF7}" type="presOf" srcId="{C63D76E7-BEEC-4800-BC17-0DA1FEF991C2}" destId="{C6B632B3-A259-4192-90E4-42265B1E1B10}" srcOrd="0" destOrd="0" presId="urn:microsoft.com/office/officeart/2005/8/layout/vList2"/>
    <dgm:cxn modelId="{A332DFED-3D2C-44E0-A245-FC39BB6608ED}" type="presOf" srcId="{69C92CE9-9EE0-4222-A1CE-CBC56B10F574}" destId="{3C742DC8-C4E8-4747-94F6-B6610C543BF9}" srcOrd="0" destOrd="0" presId="urn:microsoft.com/office/officeart/2005/8/layout/vList2"/>
    <dgm:cxn modelId="{C020E2E1-9233-4748-A84E-CF18B46C3380}" type="presParOf" srcId="{405FEEEB-1356-4A6D-92DC-6404221763AD}" destId="{3C742DC8-C4E8-4747-94F6-B6610C543BF9}" srcOrd="0" destOrd="0" presId="urn:microsoft.com/office/officeart/2005/8/layout/vList2"/>
    <dgm:cxn modelId="{2AB0B1F1-6C05-4FC8-B729-F4AC979CFA7A}" type="presParOf" srcId="{405FEEEB-1356-4A6D-92DC-6404221763AD}" destId="{278B1925-8BC2-40B6-A802-F6A22A334AA2}" srcOrd="1" destOrd="0" presId="urn:microsoft.com/office/officeart/2005/8/layout/vList2"/>
    <dgm:cxn modelId="{C9C3F25D-467A-43AB-88A0-679176693C2A}" type="presParOf" srcId="{405FEEEB-1356-4A6D-92DC-6404221763AD}" destId="{5ADABF93-19BB-4EFC-B6D3-49666AE77022}" srcOrd="2" destOrd="0" presId="urn:microsoft.com/office/officeart/2005/8/layout/vList2"/>
    <dgm:cxn modelId="{95166FCD-ECBD-49EB-B7C2-0D6D5FDF1AB9}" type="presParOf" srcId="{405FEEEB-1356-4A6D-92DC-6404221763AD}" destId="{E09B7E3D-73B7-47AC-9854-F500E0AFDD7D}" srcOrd="3" destOrd="0" presId="urn:microsoft.com/office/officeart/2005/8/layout/vList2"/>
    <dgm:cxn modelId="{142DF7A2-DC85-4C98-A3DA-ABFF889DCA93}" type="presParOf" srcId="{405FEEEB-1356-4A6D-92DC-6404221763AD}" destId="{1EC91BE5-D1CF-4A4B-91CD-E2B07393E3D0}" srcOrd="4" destOrd="0" presId="urn:microsoft.com/office/officeart/2005/8/layout/vList2"/>
    <dgm:cxn modelId="{EF10DA50-6DB9-4196-B002-F64BF7DAD91F}" type="presParOf" srcId="{405FEEEB-1356-4A6D-92DC-6404221763AD}" destId="{5B8DEEA6-6A38-458B-AF4C-D5B64B665CBB}" srcOrd="5" destOrd="0" presId="urn:microsoft.com/office/officeart/2005/8/layout/vList2"/>
    <dgm:cxn modelId="{78F4D95F-0CCE-4A2B-9705-A675AA903548}" type="presParOf" srcId="{405FEEEB-1356-4A6D-92DC-6404221763AD}" destId="{C6B632B3-A259-4192-90E4-42265B1E1B1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2DC8-C4E8-4747-94F6-B6610C543BF9}">
      <dsp:nvSpPr>
        <dsp:cNvPr id="0" name=""/>
        <dsp:cNvSpPr/>
      </dsp:nvSpPr>
      <dsp:spPr>
        <a:xfrm>
          <a:off x="0" y="11144"/>
          <a:ext cx="9183411" cy="992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​​Online form (prefer​red method)</a:t>
          </a:r>
          <a:endParaRPr lang="en-US" sz="2400" kern="1200" dirty="0"/>
        </a:p>
      </dsp:txBody>
      <dsp:txXfrm>
        <a:off x="48433" y="59577"/>
        <a:ext cx="9086545" cy="895294"/>
      </dsp:txXfrm>
    </dsp:sp>
    <dsp:sp modelId="{5ADABF93-19BB-4EFC-B6D3-49666AE77022}">
      <dsp:nvSpPr>
        <dsp:cNvPr id="0" name=""/>
        <dsp:cNvSpPr/>
      </dsp:nvSpPr>
      <dsp:spPr>
        <a:xfrm>
          <a:off x="0" y="1155944"/>
          <a:ext cx="9183411" cy="992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Phone/Voice​​mail: ​(502) 564-4470</a:t>
          </a:r>
        </a:p>
      </dsp:txBody>
      <dsp:txXfrm>
        <a:off x="48433" y="1204377"/>
        <a:ext cx="9086545" cy="895294"/>
      </dsp:txXfrm>
    </dsp:sp>
    <dsp:sp modelId="{1EC91BE5-D1CF-4A4B-91CD-E2B07393E3D0}">
      <dsp:nvSpPr>
        <dsp:cNvPr id="0" name=""/>
        <dsp:cNvSpPr/>
      </dsp:nvSpPr>
      <dsp:spPr>
        <a:xfrm>
          <a:off x="0" y="2300744"/>
          <a:ext cx="9183411" cy="992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​Email: ​DOR.Specialinvestigations@ky.gov</a:t>
          </a:r>
        </a:p>
      </dsp:txBody>
      <dsp:txXfrm>
        <a:off x="48433" y="2349177"/>
        <a:ext cx="9086545" cy="895294"/>
      </dsp:txXfrm>
    </dsp:sp>
    <dsp:sp modelId="{C6B632B3-A259-4192-90E4-42265B1E1B10}">
      <dsp:nvSpPr>
        <dsp:cNvPr id="0" name=""/>
        <dsp:cNvSpPr/>
      </dsp:nvSpPr>
      <dsp:spPr>
        <a:xfrm>
          <a:off x="0" y="3445544"/>
          <a:ext cx="9183411" cy="9921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​Mail: Division of Special Investigations, ​Finance and Administration Cabinet, 501 High Street Station 18, Frankfort, KY 40601</a:t>
          </a:r>
        </a:p>
      </dsp:txBody>
      <dsp:txXfrm>
        <a:off x="48433" y="3493977"/>
        <a:ext cx="9086545"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6T18:51:42.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1,'3561'0,"-3532"0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6T18:49:07.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2,'249'-2,"266"5,-309 8,164 3,0 1,361-2,-448-16,1411 3,-1560 12,-24-1,71-8,145 13,-230-2,-73-8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39994116-B518-4F8F-8F09-A7D2CF135438}" type="datetimeFigureOut">
              <a:rPr lang="en-US" smtClean="0"/>
              <a:t>12/16/2025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ABCE6F91-D992-4D3C-A902-B82CCA28FFD9}" type="slidenum">
              <a:rPr lang="en-US" smtClean="0"/>
              <a:t>‹#›</a:t>
            </a:fld>
            <a:endParaRPr lang="en-US"/>
          </a:p>
        </p:txBody>
      </p:sp>
    </p:spTree>
    <p:extLst>
      <p:ext uri="{BB962C8B-B14F-4D97-AF65-F5344CB8AC3E}">
        <p14:creationId xmlns:p14="http://schemas.microsoft.com/office/powerpoint/2010/main" val="334779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“Al Capone Model” Approach</a:t>
            </a:r>
          </a:p>
          <a:p>
            <a:r>
              <a:rPr lang="en-US" dirty="0"/>
              <a:t>I’ll discuss how our Division applies the </a:t>
            </a:r>
            <a:r>
              <a:rPr lang="en-US" b="1" dirty="0"/>
              <a:t>“Al Capone model”</a:t>
            </a:r>
            <a:r>
              <a:rPr lang="en-US" dirty="0"/>
              <a:t> — using </a:t>
            </a:r>
            <a:r>
              <a:rPr lang="en-US" b="1" dirty="0"/>
              <a:t>financial and tax evidence</a:t>
            </a:r>
            <a:r>
              <a:rPr lang="en-US" dirty="0"/>
              <a:t> to build strong cases when traditional investigative avenues don’t fully capture the scope of criminal conduct.</a:t>
            </a:r>
          </a:p>
          <a:p>
            <a:r>
              <a:rPr lang="en-US" dirty="0"/>
              <a:t>This strategy focuses on following the money: identifying unreported income, fraudulent filings, or other tax violations that can strengthen broader criminal cases.</a:t>
            </a:r>
          </a:p>
          <a:p>
            <a:r>
              <a:rPr lang="en-US" dirty="0"/>
              <a:t>For example, I’ll mention </a:t>
            </a:r>
            <a:r>
              <a:rPr lang="en-US" b="1" dirty="0"/>
              <a:t>two recent Louisville cases involving copper wire theft</a:t>
            </a:r>
            <a:r>
              <a:rPr lang="en-US" dirty="0"/>
              <a:t>.</a:t>
            </a:r>
          </a:p>
          <a:p>
            <a:pPr lvl="1"/>
            <a:r>
              <a:rPr lang="en-US" dirty="0"/>
              <a:t>While the initial evidence tied them to theft, it was the </a:t>
            </a:r>
            <a:r>
              <a:rPr lang="en-US" b="1" dirty="0"/>
              <a:t>tax evasion charges</a:t>
            </a:r>
            <a:r>
              <a:rPr lang="en-US" dirty="0"/>
              <a:t> that provided the leverage to secure </a:t>
            </a:r>
            <a:r>
              <a:rPr lang="en-US" b="1" dirty="0"/>
              <a:t>convictions and jail time</a:t>
            </a:r>
            <a:r>
              <a:rPr lang="en-US" dirty="0"/>
              <a:t>.</a:t>
            </a:r>
          </a:p>
          <a:p>
            <a:pPr lvl="1"/>
            <a:r>
              <a:rPr lang="en-US" dirty="0"/>
              <a:t>Those financial charges ultimately </a:t>
            </a:r>
            <a:r>
              <a:rPr lang="en-US" b="1" dirty="0"/>
              <a:t>uncovered broader criminal behavior</a:t>
            </a:r>
            <a:r>
              <a:rPr lang="en-US" dirty="0"/>
              <a:t> and led to successful prosecutions.</a:t>
            </a:r>
          </a:p>
        </p:txBody>
      </p:sp>
      <p:sp>
        <p:nvSpPr>
          <p:cNvPr id="4" name="Slide Number Placeholder 3"/>
          <p:cNvSpPr>
            <a:spLocks noGrp="1"/>
          </p:cNvSpPr>
          <p:nvPr>
            <p:ph type="sldNum" sz="quarter" idx="5"/>
          </p:nvPr>
        </p:nvSpPr>
        <p:spPr/>
        <p:txBody>
          <a:bodyPr/>
          <a:lstStyle/>
          <a:p>
            <a:fld id="{0D496975-003A-41DB-8C4E-01C6066850F4}" type="slidenum">
              <a:rPr lang="en-US" smtClean="0"/>
              <a:t>3</a:t>
            </a:fld>
            <a:endParaRPr lang="en-US"/>
          </a:p>
        </p:txBody>
      </p:sp>
    </p:spTree>
    <p:extLst>
      <p:ext uri="{BB962C8B-B14F-4D97-AF65-F5344CB8AC3E}">
        <p14:creationId xmlns:p14="http://schemas.microsoft.com/office/powerpoint/2010/main" val="25299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5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40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578FA-0F57-71DA-33F9-7092A56A1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6F3D1-0EEB-F78C-EA2A-5BA3D2C42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EFB5C-87C0-25C9-4408-A7F49DC30E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62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FB042-E41B-64D1-075A-94DCAD208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B49E2-ADE2-6825-E55D-6875F3C32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9542F-B9C1-62BA-A02A-109772E0EF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0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3896-F3FE-5067-8BCE-AF3ABBEB2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31C12-A3C7-99DE-9C4B-3C50ADBDD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F5019-06C7-3FFA-7E4F-A2896778B7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76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F128-F6B0-FD4E-EE47-5FE9021E9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9ADCF-AB04-AC69-1505-A3318F445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77424-90B4-367D-A8A8-BFE001A5D8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95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ABBE-EA8C-784D-84CC-75BBB6988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B5CDE-57C0-C179-F026-0D1DEFC54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764E5-7F82-79E3-C246-7F8006387E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92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6CA0-03EA-73E2-6C0E-2C3AE461B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5F592-B9C1-06F8-D281-8743AE1FC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5CF47-45A6-165E-73B8-1A1AC437BFA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4691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65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C1BD1-1B39-B9A2-8E25-BA7225B1E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1612D-F912-442F-061E-69D5CB47C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7EB11-EDB3-C265-29D7-B173B916A8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72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records are often the </a:t>
            </a:r>
            <a:r>
              <a:rPr lang="en-US" b="0" dirty="0"/>
              <a:t>paper trail of truth…</a:t>
            </a:r>
            <a:r>
              <a:rPr lang="en-US" dirty="0"/>
              <a:t>they expose financial control, concealment, or exploitation.</a:t>
            </a:r>
          </a:p>
          <a:p>
            <a:r>
              <a:rPr lang="en-US" dirty="0"/>
              <a:t>Elder abuse frequently overlaps with </a:t>
            </a:r>
            <a:r>
              <a:rPr lang="en-US" b="0" dirty="0"/>
              <a:t>financial crimes</a:t>
            </a:r>
            <a:r>
              <a:rPr lang="en-US" dirty="0"/>
              <a:t>, especially when the abuser has access to the victim’s finances.</a:t>
            </a:r>
          </a:p>
          <a:p>
            <a:r>
              <a:rPr lang="en-US" dirty="0"/>
              <a:t>Our Division’s financial expertise can </a:t>
            </a:r>
            <a:r>
              <a:rPr lang="en-US" b="0" dirty="0"/>
              <a:t>turn a tax case into a public safety case, </a:t>
            </a:r>
            <a:r>
              <a:rPr lang="en-US" dirty="0"/>
              <a:t>protecting vulnerable citizens.</a:t>
            </a:r>
          </a:p>
          <a:p>
            <a:endParaRPr lang="en-US" dirty="0"/>
          </a:p>
        </p:txBody>
      </p:sp>
      <p:sp>
        <p:nvSpPr>
          <p:cNvPr id="4" name="Slide Number Placeholder 3"/>
          <p:cNvSpPr>
            <a:spLocks noGrp="1"/>
          </p:cNvSpPr>
          <p:nvPr>
            <p:ph type="sldNum" sz="quarter" idx="5"/>
          </p:nvPr>
        </p:nvSpPr>
        <p:spPr/>
        <p:txBody>
          <a:bodyPr/>
          <a:lstStyle/>
          <a:p>
            <a:fld id="{0D496975-003A-41DB-8C4E-01C6066850F4}" type="slidenum">
              <a:rPr lang="en-US" smtClean="0"/>
              <a:t>4</a:t>
            </a:fld>
            <a:endParaRPr lang="en-US"/>
          </a:p>
        </p:txBody>
      </p:sp>
    </p:spTree>
    <p:extLst>
      <p:ext uri="{BB962C8B-B14F-4D97-AF65-F5344CB8AC3E}">
        <p14:creationId xmlns:p14="http://schemas.microsoft.com/office/powerpoint/2010/main" val="2931862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F496B-CD83-4EDA-7EF7-ACE74BD7C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779AA-9F8E-CE8B-001F-CC1C0AF1E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00A81-4695-F65D-3F57-DEC516BB2D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12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08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E235-E09E-2BD5-B9C4-793BA935D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ADE76-58DF-44E0-ABA3-33B4942B4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12F8F-28DD-9B61-245A-EFDEA43C9D8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792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165C-3E9A-5A8B-4A69-CE850564B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FB214-B23C-F65E-5E00-6CB057033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1A6BC-94B5-4EB7-AB76-EA1B6409ADE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019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0C596-F380-2A4D-51C3-ACD8ED7F4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76A06-5972-E26E-A56D-F76DE73F6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DF3DC-4BDE-7AF4-7212-24A3186A072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2626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4A4F2-5FD9-48A6-209D-D904F9239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F6B0E-299B-59B3-F1F9-FF956CBF9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A1973-CD32-08D2-16D4-2503BF9CE1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723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8D93-E96B-C035-ECDE-CC6B3A6E3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9B825-C30E-25BC-99CD-809199ECC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D7080-E72D-F258-D23B-A24F42AB8A0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715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21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38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links to the DOR Tax Fraud Reporting page</a:t>
            </a:r>
          </a:p>
        </p:txBody>
      </p:sp>
      <p:sp>
        <p:nvSpPr>
          <p:cNvPr id="4" name="Slide Number Placeholder 3"/>
          <p:cNvSpPr>
            <a:spLocks noGrp="1"/>
          </p:cNvSpPr>
          <p:nvPr>
            <p:ph type="sldNum" sz="quarter" idx="5"/>
          </p:nvPr>
        </p:nvSpPr>
        <p:spPr/>
        <p:txBody>
          <a:bodyPr/>
          <a:lstStyle/>
          <a:p>
            <a:fld id="{0D496975-003A-41DB-8C4E-01C6066850F4}" type="slidenum">
              <a:rPr lang="en-US" smtClean="0"/>
              <a:t>9</a:t>
            </a:fld>
            <a:endParaRPr lang="en-US"/>
          </a:p>
        </p:txBody>
      </p:sp>
    </p:spTree>
    <p:extLst>
      <p:ext uri="{BB962C8B-B14F-4D97-AF65-F5344CB8AC3E}">
        <p14:creationId xmlns:p14="http://schemas.microsoft.com/office/powerpoint/2010/main" val="232528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652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068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40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5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48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7DCA-4016-3EC3-DF87-EB1B3D717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32171-FE48-D486-B594-514193637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67997-DEBC-44DA-8CCC-398A8B185D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43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AEF54-E6B8-2FEA-745E-773A4B1DA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295E7-DE14-FE19-6C5C-E2AF21DBB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5E090-400A-6A5D-D288-17A4B1553A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01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70178-8F58-6784-8F27-ECF7C3057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A625C-7A03-9E7B-B94D-36D40E496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176DA-2572-AF22-BF05-0A14950AAE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55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C341-C48C-619C-D876-F4587CA19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1C28D-68A9-D9FB-6A03-5EE4EE187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C52FF-FBFE-40EE-8959-0A56ACD15B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286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6648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296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591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29489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8743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00139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56847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6925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2124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7893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415612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74500925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mailto:krc.webresponsesalestax@ky.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s://revenue.ky.gov/Forms/51A209%20%285-07%29.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png"/><Relationship Id="rId7"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mytaxes.ky.gov/"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mytaxes.ky.gov/" TargetMode="Externa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s://epayment.ky.gov/epay" TargetMode="Externa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epayment.ky.gov/EPA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epayment.ky.gov/EPA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5" y="1800698"/>
            <a:ext cx="12191999" cy="1927228"/>
          </a:xfrm>
          <a:prstGeom prst="rect">
            <a:avLst/>
          </a:prstGeom>
          <a:solidFill>
            <a:srgbClr val="1E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129871"/>
            <a:ext cx="12191999" cy="2000204"/>
          </a:xfrm>
          <a:prstGeom prst="rect">
            <a:avLst/>
          </a:prstGeom>
          <a:solidFill>
            <a:srgbClr val="042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116224"/>
            <a:ext cx="12191999" cy="1886728"/>
          </a:xfrm>
        </p:spPr>
        <p:txBody>
          <a:bodyPr>
            <a:noAutofit/>
          </a:bodyPr>
          <a:lstStyle/>
          <a:p>
            <a:r>
              <a:rPr lang="en-US" sz="6600" cap="small" spc="300" dirty="0">
                <a:solidFill>
                  <a:schemeClr val="bg1"/>
                </a:solidFill>
                <a:latin typeface="Franklin Gothic Demi" panose="020B0703020102020204" pitchFamily="34" charset="0"/>
              </a:rPr>
              <a:t>2025 Kentucky Tax Changes</a:t>
            </a:r>
            <a:br>
              <a:rPr lang="en-US" sz="7200" cap="small" spc="300" dirty="0">
                <a:solidFill>
                  <a:schemeClr val="bg1"/>
                </a:solidFill>
                <a:latin typeface="Franklin Gothic Demi" panose="020B0703020102020204" pitchFamily="34" charset="0"/>
              </a:rPr>
            </a:br>
            <a:endParaRPr lang="en-US" sz="50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0" y="3180868"/>
            <a:ext cx="12191999" cy="763136"/>
          </a:xfrm>
        </p:spPr>
        <p:txBody>
          <a:bodyPr>
            <a:normAutofit/>
          </a:bodyPr>
          <a:lstStyle/>
          <a:p>
            <a:r>
              <a:rPr lang="en-US" sz="2800" dirty="0" err="1">
                <a:solidFill>
                  <a:schemeClr val="bg1"/>
                </a:solidFill>
                <a:latin typeface="Franklin Gothic Demi" panose="020B0703020102020204" pitchFamily="34" charset="0"/>
              </a:rPr>
              <a:t>KyCPA</a:t>
            </a:r>
            <a:r>
              <a:rPr lang="en-US" sz="2800" dirty="0">
                <a:solidFill>
                  <a:schemeClr val="bg1"/>
                </a:solidFill>
                <a:latin typeface="Franklin Gothic Demi" panose="020B0703020102020204" pitchFamily="34" charset="0"/>
              </a:rPr>
              <a:t> State Tax Conference December 17, 2025</a:t>
            </a:r>
          </a:p>
          <a:p>
            <a:endParaRPr lang="en-US" sz="2800" dirty="0">
              <a:solidFill>
                <a:schemeClr val="bg1"/>
              </a:solidFill>
              <a:latin typeface="Franklin Gothic Demi" panose="020B0703020102020204" pitchFamily="34" charset="0"/>
            </a:endParaRPr>
          </a:p>
        </p:txBody>
      </p:sp>
      <p:grpSp>
        <p:nvGrpSpPr>
          <p:cNvPr id="17" name="Group 16"/>
          <p:cNvGrpSpPr>
            <a:grpSpLocks noChangeAspect="1"/>
          </p:cNvGrpSpPr>
          <p:nvPr/>
        </p:nvGrpSpPr>
        <p:grpSpPr>
          <a:xfrm>
            <a:off x="3633980" y="4787124"/>
            <a:ext cx="4924038" cy="1079774"/>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885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AA918-B465-A0F4-A96A-CB118D305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2F054-6CCD-47DB-0427-921194E70140}"/>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Questions</a:t>
            </a:r>
          </a:p>
        </p:txBody>
      </p:sp>
      <p:pic>
        <p:nvPicPr>
          <p:cNvPr id="3" name="Picture 2">
            <a:extLst>
              <a:ext uri="{FF2B5EF4-FFF2-40B4-BE49-F238E27FC236}">
                <a16:creationId xmlns:a16="http://schemas.microsoft.com/office/drawing/2014/main" id="{ABCE0A42-7FC1-C0E3-22EE-497E983D8975}"/>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2CAB8535-5585-48F6-BF54-2E62CA9705B4}"/>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274EE319-63A7-54F4-B0CC-19D6736D9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499C1C8E-D1A0-B7E1-E848-24FFBFD1C6C9}"/>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F9B5F42F-60DC-5E2B-8A0A-E047996E4D45}"/>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652EB1A6-DF94-9BE9-AB0F-9752AF114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45986595-9BFD-064C-E9D1-DFFCCAD34B3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1" name="Picture 10" descr="3D black question marks with one yellow question mark">
            <a:extLst>
              <a:ext uri="{FF2B5EF4-FFF2-40B4-BE49-F238E27FC236}">
                <a16:creationId xmlns:a16="http://schemas.microsoft.com/office/drawing/2014/main" id="{2835995D-490D-7D87-E91E-22C992550D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715" y="1889263"/>
            <a:ext cx="8432619" cy="3079473"/>
          </a:xfrm>
          <a:prstGeom prst="rect">
            <a:avLst/>
          </a:prstGeom>
        </p:spPr>
      </p:pic>
    </p:spTree>
    <p:extLst>
      <p:ext uri="{BB962C8B-B14F-4D97-AF65-F5344CB8AC3E}">
        <p14:creationId xmlns:p14="http://schemas.microsoft.com/office/powerpoint/2010/main" val="164666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 y="1797915"/>
            <a:ext cx="12191999" cy="1927228"/>
          </a:xfrm>
          <a:prstGeom prst="rect">
            <a:avLst/>
          </a:prstGeom>
          <a:solidFill>
            <a:srgbClr val="1E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129871"/>
            <a:ext cx="12191999" cy="2000204"/>
          </a:xfrm>
          <a:prstGeom prst="rect">
            <a:avLst/>
          </a:prstGeom>
          <a:solidFill>
            <a:srgbClr val="0425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116224"/>
            <a:ext cx="12191999" cy="1886728"/>
          </a:xfrm>
        </p:spPr>
        <p:txBody>
          <a:bodyPr>
            <a:noAutofit/>
          </a:bodyPr>
          <a:lstStyle/>
          <a:p>
            <a:br>
              <a:rPr lang="en-US" sz="7200" cap="small" spc="300" dirty="0">
                <a:solidFill>
                  <a:schemeClr val="bg1"/>
                </a:solidFill>
                <a:latin typeface="Franklin Gothic Demi" panose="020B0703020102020204" pitchFamily="34" charset="0"/>
              </a:rPr>
            </a:br>
            <a:r>
              <a:rPr lang="en-US" sz="5000" b="1" dirty="0">
                <a:solidFill>
                  <a:schemeClr val="bg1"/>
                </a:solidFill>
                <a:latin typeface="Franklin Gothic Book" panose="020B0503020102020204" pitchFamily="34" charset="0"/>
              </a:rPr>
              <a:t>Sales Tax Updates</a:t>
            </a:r>
            <a:endParaRPr lang="en-US" sz="50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0" y="3180868"/>
            <a:ext cx="12191999" cy="763136"/>
          </a:xfrm>
        </p:spPr>
        <p:txBody>
          <a:bodyPr>
            <a:normAutofit/>
          </a:bodyPr>
          <a:lstStyle/>
          <a:p>
            <a:r>
              <a:rPr lang="en-US" sz="3000" b="1" dirty="0">
                <a:solidFill>
                  <a:schemeClr val="bg1"/>
                </a:solidFill>
                <a:latin typeface="Franklin Gothic Book" panose="020B0503020102020204" pitchFamily="34" charset="0"/>
              </a:rPr>
              <a:t>State Tax Conference December 2025</a:t>
            </a:r>
          </a:p>
        </p:txBody>
      </p:sp>
      <p:grpSp>
        <p:nvGrpSpPr>
          <p:cNvPr id="17" name="Group 16"/>
          <p:cNvGrpSpPr>
            <a:grpSpLocks noChangeAspect="1"/>
          </p:cNvGrpSpPr>
          <p:nvPr/>
        </p:nvGrpSpPr>
        <p:grpSpPr>
          <a:xfrm>
            <a:off x="3633980" y="4787124"/>
            <a:ext cx="4924038" cy="1079774"/>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93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800D-1CBB-9F3E-3D2E-91058E260F8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4A2A17F-6F62-05BF-F4FB-8AB0D489EC4F}"/>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FA6A68-D6CD-5324-5F25-AF7608D6EB24}"/>
              </a:ext>
            </a:extLst>
          </p:cNvPr>
          <p:cNvSpPr>
            <a:spLocks noGrp="1"/>
          </p:cNvSpPr>
          <p:nvPr>
            <p:ph type="ctrTitle"/>
          </p:nvPr>
        </p:nvSpPr>
        <p:spPr>
          <a:xfrm>
            <a:off x="617838" y="318610"/>
            <a:ext cx="10503243" cy="759585"/>
          </a:xfrm>
        </p:spPr>
        <p:txBody>
          <a:bodyPr>
            <a:noAutofit/>
          </a:bodyPr>
          <a:lstStyle/>
          <a:p>
            <a:pPr algn="l"/>
            <a:r>
              <a:rPr lang="en-US" sz="4400" dirty="0">
                <a:solidFill>
                  <a:schemeClr val="bg1"/>
                </a:solidFill>
                <a:latin typeface="Franklin Gothic Demi" panose="020B0703020102020204" pitchFamily="34" charset="0"/>
              </a:rPr>
              <a:t>Penny Shortages</a:t>
            </a:r>
          </a:p>
        </p:txBody>
      </p:sp>
      <p:sp>
        <p:nvSpPr>
          <p:cNvPr id="3" name="Subtitle 2">
            <a:extLst>
              <a:ext uri="{FF2B5EF4-FFF2-40B4-BE49-F238E27FC236}">
                <a16:creationId xmlns:a16="http://schemas.microsoft.com/office/drawing/2014/main" id="{ED8A486F-A637-E742-7342-ED97ED562041}"/>
              </a:ext>
            </a:extLst>
          </p:cNvPr>
          <p:cNvSpPr>
            <a:spLocks noGrp="1"/>
          </p:cNvSpPr>
          <p:nvPr>
            <p:ph type="subTitle" idx="1"/>
          </p:nvPr>
        </p:nvSpPr>
        <p:spPr>
          <a:xfrm>
            <a:off x="617838" y="1360441"/>
            <a:ext cx="10946529" cy="4945212"/>
          </a:xfrm>
        </p:spPr>
        <p:txBody>
          <a:bodyPr>
            <a:normAutofit/>
          </a:bodyPr>
          <a:lstStyle/>
          <a:p>
            <a:pPr algn="l"/>
            <a:r>
              <a:rPr lang="en-US" sz="2200" dirty="0">
                <a:solidFill>
                  <a:srgbClr val="222E68"/>
                </a:solidFill>
                <a:latin typeface="Franklin Gothic Demi" panose="020B0703020102020204" pitchFamily="34" charset="0"/>
              </a:rPr>
              <a:t>Impact on Sales Tax Calculations</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On November 12, 2025, the last penny production ran at the US Mint in Philadelphia.</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Each penny cost 3.69 cents to make, and the Treasury Department estimates a $56 million annual savings from ending production.</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As word of this decision has spread, shortages are already occurring at the retail level with banks limiting the number of pennies provided to retailers.</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Because pennies are becoming scarce, retailers may not be able to give exact change. Therefore, they must round the total amount due to the nearest nickel when customers pay with cash.</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Retailers don’t need to change how they calculate sales tax. Still calculate the same way by multiplying the price of taxable items by the KY 6% sales tax rate and round that amount to the nearest penny. This method applies whether the customer pays with cash, card, or another method.</a:t>
            </a:r>
          </a:p>
          <a:p>
            <a:pPr marL="342900" marR="0" indent="-342900" algn="l">
              <a:spcBef>
                <a:spcPts val="0"/>
              </a:spcBef>
              <a:spcAft>
                <a:spcPts val="0"/>
              </a:spcAft>
              <a:buFont typeface="Arial" panose="020B0604020202020204" pitchFamily="34" charset="0"/>
              <a:buChar char="•"/>
            </a:pPr>
            <a:endParaRPr lang="en-US" sz="2100" dirty="0">
              <a:solidFill>
                <a:srgbClr val="222E68"/>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a:extLst>
              <a:ext uri="{FF2B5EF4-FFF2-40B4-BE49-F238E27FC236}">
                <a16:creationId xmlns:a16="http://schemas.microsoft.com/office/drawing/2014/main" id="{7A387E2B-9E95-1FDB-0562-21171CDD3769}"/>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A253D17-01A9-8D48-4179-BA5AD86ED28E}"/>
              </a:ext>
            </a:extLst>
          </p:cNvPr>
          <p:cNvGrpSpPr>
            <a:grpSpLocks noChangeAspect="1"/>
          </p:cNvGrpSpPr>
          <p:nvPr/>
        </p:nvGrpSpPr>
        <p:grpSpPr>
          <a:xfrm>
            <a:off x="9899216" y="6119012"/>
            <a:ext cx="2084948" cy="457200"/>
            <a:chOff x="4766776" y="6262420"/>
            <a:chExt cx="2414265" cy="527049"/>
          </a:xfrm>
        </p:grpSpPr>
        <p:pic>
          <p:nvPicPr>
            <p:cNvPr id="8" name="Picture 7">
              <a:extLst>
                <a:ext uri="{FF2B5EF4-FFF2-40B4-BE49-F238E27FC236}">
                  <a16:creationId xmlns:a16="http://schemas.microsoft.com/office/drawing/2014/main" id="{223D969C-8762-D29C-FF5C-E166FB6979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9B0BE147-693F-B75E-1666-A4F4764BBCD0}"/>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4467B239-0782-CDF5-246F-DB966F4F8BA8}"/>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a:extLst>
                  <a:ext uri="{FF2B5EF4-FFF2-40B4-BE49-F238E27FC236}">
                    <a16:creationId xmlns:a16="http://schemas.microsoft.com/office/drawing/2014/main" id="{D5A1E6E5-B02D-814C-9ED1-4364EFE1A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CB3CDBE5-6ECB-C975-ABCF-2242F98FC5C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000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9246-33A2-DADC-7AED-238123E8D95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FD2312D-AC5C-AD2B-C3C6-653CC3C9C9A0}"/>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2B913D-C3E0-14DD-6643-FF6E85743558}"/>
              </a:ext>
            </a:extLst>
          </p:cNvPr>
          <p:cNvSpPr>
            <a:spLocks noGrp="1"/>
          </p:cNvSpPr>
          <p:nvPr>
            <p:ph type="ctrTitle"/>
          </p:nvPr>
        </p:nvSpPr>
        <p:spPr>
          <a:xfrm>
            <a:off x="617838" y="318610"/>
            <a:ext cx="10503243" cy="759585"/>
          </a:xfrm>
        </p:spPr>
        <p:txBody>
          <a:bodyPr>
            <a:noAutofit/>
          </a:bodyPr>
          <a:lstStyle/>
          <a:p>
            <a:pPr algn="l"/>
            <a:r>
              <a:rPr lang="en-US" sz="4400" dirty="0">
                <a:solidFill>
                  <a:schemeClr val="bg1"/>
                </a:solidFill>
                <a:latin typeface="Franklin Gothic Demi" panose="020B0703020102020204" pitchFamily="34" charset="0"/>
              </a:rPr>
              <a:t>Penny Shortages</a:t>
            </a:r>
          </a:p>
        </p:txBody>
      </p:sp>
      <p:sp>
        <p:nvSpPr>
          <p:cNvPr id="3" name="Subtitle 2">
            <a:extLst>
              <a:ext uri="{FF2B5EF4-FFF2-40B4-BE49-F238E27FC236}">
                <a16:creationId xmlns:a16="http://schemas.microsoft.com/office/drawing/2014/main" id="{C87B222F-416A-6D68-C21C-34B6BFD256B8}"/>
              </a:ext>
            </a:extLst>
          </p:cNvPr>
          <p:cNvSpPr>
            <a:spLocks noGrp="1"/>
          </p:cNvSpPr>
          <p:nvPr>
            <p:ph type="subTitle" idx="1"/>
          </p:nvPr>
        </p:nvSpPr>
        <p:spPr>
          <a:xfrm>
            <a:off x="617838" y="1360441"/>
            <a:ext cx="10972274" cy="4945212"/>
          </a:xfrm>
        </p:spPr>
        <p:txBody>
          <a:bodyPr>
            <a:normAutofit/>
          </a:bodyPr>
          <a:lstStyle/>
          <a:p>
            <a:pPr algn="l"/>
            <a:r>
              <a:rPr lang="en-US" sz="1900" dirty="0">
                <a:solidFill>
                  <a:srgbClr val="222E68"/>
                </a:solidFill>
                <a:latin typeface="Franklin Gothic Demi" panose="020B0703020102020204" pitchFamily="34" charset="0"/>
              </a:rPr>
              <a:t>Although a couple of bills (SB 1575 and HR 3074) have been introduced in Congress, there is no official guidance from the federal government at this time. The KY Department of Revenue recommends using standard rounding rules for cash payments to round the total amount due to the nearest 5 cents.  </a:t>
            </a:r>
          </a:p>
          <a:p>
            <a:pPr algn="l"/>
            <a:r>
              <a:rPr lang="en-US" sz="1900" u="sng" dirty="0">
                <a:solidFill>
                  <a:srgbClr val="222E68"/>
                </a:solidFill>
                <a:latin typeface="Franklin Gothic Demi" panose="020B0703020102020204" pitchFamily="34" charset="0"/>
              </a:rPr>
              <a:t>The standard rounding rules are</a:t>
            </a:r>
            <a:r>
              <a:rPr lang="en-US" sz="1900" dirty="0">
                <a:solidFill>
                  <a:srgbClr val="222E68"/>
                </a:solidFill>
                <a:latin typeface="Franklin Gothic Demi" panose="020B0703020102020204" pitchFamily="34" charset="0"/>
              </a:rPr>
              <a:t>:</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If the last digit is 1, 2, 6, or 7 cents → round down to the nearest nickel; and</a:t>
            </a:r>
          </a:p>
          <a:p>
            <a:pPr marL="342900" lvl="0" indent="-342900" algn="l">
              <a:buFont typeface="Arial" panose="020B0604020202020204" pitchFamily="34" charset="0"/>
              <a:buChar char="•"/>
            </a:pPr>
            <a:r>
              <a:rPr lang="en-US" sz="1900" dirty="0">
                <a:solidFill>
                  <a:srgbClr val="222E68"/>
                </a:solidFill>
                <a:latin typeface="Franklin Gothic Demi" panose="020B0703020102020204" pitchFamily="34" charset="0"/>
              </a:rPr>
              <a:t>If the last digit is 3, 4, 8, or 9 cents → round up to the nearest nickel.</a:t>
            </a:r>
          </a:p>
          <a:p>
            <a:pPr algn="l"/>
            <a:r>
              <a:rPr lang="en-US" sz="1900" dirty="0">
                <a:solidFill>
                  <a:srgbClr val="222E68"/>
                </a:solidFill>
                <a:latin typeface="Franklin Gothic Demi" panose="020B0703020102020204" pitchFamily="34" charset="0"/>
              </a:rPr>
              <a:t>This method is likely the fairest overall for both retailers and customers. </a:t>
            </a:r>
          </a:p>
          <a:p>
            <a:pPr algn="l"/>
            <a:r>
              <a:rPr lang="en-US" sz="1900" dirty="0">
                <a:solidFill>
                  <a:srgbClr val="222E68"/>
                </a:solidFill>
                <a:latin typeface="Franklin Gothic Demi" panose="020B0703020102020204" pitchFamily="34" charset="0"/>
              </a:rPr>
              <a:t>Example - </a:t>
            </a:r>
          </a:p>
          <a:p>
            <a:pPr algn="l"/>
            <a:r>
              <a:rPr lang="en-US" sz="2200" dirty="0"/>
              <a:t>					</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R="0" algn="l">
              <a:spcBef>
                <a:spcPts val="0"/>
              </a:spcBef>
              <a:spcAft>
                <a:spcPts val="0"/>
              </a:spcAft>
            </a:pPr>
            <a:endParaRPr lang="en-US" sz="2000" dirty="0">
              <a:solidFill>
                <a:srgbClr val="0E266E"/>
              </a:solidFill>
              <a:latin typeface="Franklin Gothic Demi" panose="020B0703020102020204" pitchFamily="34" charset="0"/>
            </a:endParaRP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a:extLst>
              <a:ext uri="{FF2B5EF4-FFF2-40B4-BE49-F238E27FC236}">
                <a16:creationId xmlns:a16="http://schemas.microsoft.com/office/drawing/2014/main" id="{6A528116-178D-6A89-3DD0-6532AC278546}"/>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691103F-C301-072E-F295-308F2E39F6B8}"/>
              </a:ext>
            </a:extLst>
          </p:cNvPr>
          <p:cNvGrpSpPr>
            <a:grpSpLocks noChangeAspect="1"/>
          </p:cNvGrpSpPr>
          <p:nvPr/>
        </p:nvGrpSpPr>
        <p:grpSpPr>
          <a:xfrm>
            <a:off x="9899216" y="6119012"/>
            <a:ext cx="2084948" cy="457200"/>
            <a:chOff x="4766776" y="6262420"/>
            <a:chExt cx="2414265" cy="527049"/>
          </a:xfrm>
        </p:grpSpPr>
        <p:pic>
          <p:nvPicPr>
            <p:cNvPr id="8" name="Picture 7">
              <a:extLst>
                <a:ext uri="{FF2B5EF4-FFF2-40B4-BE49-F238E27FC236}">
                  <a16:creationId xmlns:a16="http://schemas.microsoft.com/office/drawing/2014/main" id="{D71FCE4D-0B79-8239-C028-261395BB5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D079DFA7-195C-577E-625B-B6785BFB31EA}"/>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61EFB8B4-6356-737B-8415-A6B9600354C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a:extLst>
                  <a:ext uri="{FF2B5EF4-FFF2-40B4-BE49-F238E27FC236}">
                    <a16:creationId xmlns:a16="http://schemas.microsoft.com/office/drawing/2014/main" id="{F6D6CE19-C94C-B4BE-3136-D6343323F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C7DB580E-BA07-DA10-4C03-9191D4D9703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7CCD91B-48C7-F270-F478-2F110ED22C7A}"/>
              </a:ext>
            </a:extLst>
          </p:cNvPr>
          <p:cNvSpPr txBox="1"/>
          <p:nvPr/>
        </p:nvSpPr>
        <p:spPr>
          <a:xfrm>
            <a:off x="7816241" y="4866362"/>
            <a:ext cx="2755726" cy="91440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6883E1F2-BF86-1314-857D-37F970ECB8C1}"/>
              </a:ext>
            </a:extLst>
          </p:cNvPr>
          <p:cNvSpPr txBox="1"/>
          <p:nvPr/>
        </p:nvSpPr>
        <p:spPr>
          <a:xfrm>
            <a:off x="5688451" y="4241883"/>
            <a:ext cx="5678266" cy="1701171"/>
          </a:xfrm>
          <a:prstGeom prst="rect">
            <a:avLst/>
          </a:prstGeom>
          <a:noFill/>
          <a:ln w="3175">
            <a:solidFill>
              <a:srgbClr val="FF0000"/>
            </a:solidFill>
          </a:ln>
        </p:spPr>
        <p:txBody>
          <a:bodyPr wrap="square" rtlCol="0">
            <a:spAutoFit/>
          </a:bodyPr>
          <a:lstStyle/>
          <a:p>
            <a:pPr marL="0" marR="0">
              <a:lnSpc>
                <a:spcPct val="116000"/>
              </a:lnSpc>
              <a:spcBef>
                <a:spcPts val="400"/>
              </a:spcBef>
              <a:spcAft>
                <a:spcPts val="200"/>
              </a:spcAft>
            </a:pPr>
            <a:r>
              <a:rPr lang="en-US" dirty="0">
                <a:solidFill>
                  <a:srgbClr val="222E68"/>
                </a:solidFill>
                <a:latin typeface="Franklin Gothic Demi" panose="020B0703020102020204" pitchFamily="34" charset="0"/>
              </a:rPr>
              <a:t>Other Retailer Considerations</a:t>
            </a:r>
          </a:p>
          <a:p>
            <a:endParaRPr lang="en-US" sz="900" dirty="0">
              <a:solidFill>
                <a:srgbClr val="222E68"/>
              </a:solidFill>
              <a:latin typeface="Franklin Gothic Demi" panose="020B0703020102020204" pitchFamily="34" charset="0"/>
            </a:endParaRPr>
          </a:p>
          <a:p>
            <a:pPr marL="285750" indent="-285750">
              <a:buFont typeface="Arial" panose="020B0604020202020204" pitchFamily="34" charset="0"/>
              <a:buChar char="•"/>
            </a:pPr>
            <a:r>
              <a:rPr lang="en-US" sz="1600" dirty="0">
                <a:solidFill>
                  <a:srgbClr val="222E68"/>
                </a:solidFill>
                <a:latin typeface="Franklin Gothic Demi" panose="020B0703020102020204" pitchFamily="34" charset="0"/>
              </a:rPr>
              <a:t>Retailers should also remember that some laws prohibit treating cash and non-cash payments differently. </a:t>
            </a:r>
          </a:p>
          <a:p>
            <a:pPr marL="171450" indent="-171450">
              <a:buFont typeface="Arial" panose="020B0604020202020204" pitchFamily="34" charset="0"/>
              <a:buChar char="•"/>
            </a:pPr>
            <a:endParaRPr lang="en-US" sz="900" dirty="0">
              <a:solidFill>
                <a:srgbClr val="222E68"/>
              </a:solidFill>
              <a:latin typeface="Franklin Gothic Demi" panose="020B0703020102020204" pitchFamily="34" charset="0"/>
            </a:endParaRPr>
          </a:p>
          <a:p>
            <a:pPr marL="285750" indent="-285750">
              <a:buFont typeface="Arial" panose="020B0604020202020204" pitchFamily="34" charset="0"/>
              <a:buChar char="•"/>
            </a:pPr>
            <a:r>
              <a:rPr lang="en-US" sz="1600" dirty="0">
                <a:solidFill>
                  <a:srgbClr val="222E68"/>
                </a:solidFill>
                <a:latin typeface="Franklin Gothic Demi" panose="020B0703020102020204" pitchFamily="34" charset="0"/>
              </a:rPr>
              <a:t>Retailers should consult with their legal advisor to determine the best  approach for their business.</a:t>
            </a:r>
          </a:p>
        </p:txBody>
      </p:sp>
      <p:graphicFrame>
        <p:nvGraphicFramePr>
          <p:cNvPr id="19" name="Table 18">
            <a:extLst>
              <a:ext uri="{FF2B5EF4-FFF2-40B4-BE49-F238E27FC236}">
                <a16:creationId xmlns:a16="http://schemas.microsoft.com/office/drawing/2014/main" id="{DADEC4C4-0C0E-2334-1170-0553AD745210}"/>
              </a:ext>
            </a:extLst>
          </p:cNvPr>
          <p:cNvGraphicFramePr>
            <a:graphicFrameLocks noGrp="1"/>
          </p:cNvGraphicFramePr>
          <p:nvPr/>
        </p:nvGraphicFramePr>
        <p:xfrm>
          <a:off x="1797449" y="4058153"/>
          <a:ext cx="3096252" cy="2488634"/>
        </p:xfrm>
        <a:graphic>
          <a:graphicData uri="http://schemas.openxmlformats.org/drawingml/2006/table">
            <a:tbl>
              <a:tblPr firstRow="1" firstCol="1" bandRow="1"/>
              <a:tblGrid>
                <a:gridCol w="1820103">
                  <a:extLst>
                    <a:ext uri="{9D8B030D-6E8A-4147-A177-3AD203B41FA5}">
                      <a16:colId xmlns:a16="http://schemas.microsoft.com/office/drawing/2014/main" val="4032282835"/>
                    </a:ext>
                  </a:extLst>
                </a:gridCol>
                <a:gridCol w="1276149">
                  <a:extLst>
                    <a:ext uri="{9D8B030D-6E8A-4147-A177-3AD203B41FA5}">
                      <a16:colId xmlns:a16="http://schemas.microsoft.com/office/drawing/2014/main" val="678225708"/>
                    </a:ext>
                  </a:extLst>
                </a:gridCol>
              </a:tblGrid>
              <a:tr h="537767">
                <a:tc>
                  <a:txBody>
                    <a:bodyPr/>
                    <a:lstStyle/>
                    <a:p>
                      <a:pPr marL="0" marR="0">
                        <a:lnSpc>
                          <a:spcPct val="116000"/>
                        </a:lnSpc>
                        <a:spcAft>
                          <a:spcPts val="600"/>
                        </a:spcAft>
                        <a:buNone/>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Item Sold</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Tax Calculation </a:t>
                      </a:r>
                      <a:endParaRPr lang="en-US" sz="1200" dirty="0">
                        <a:effectLst/>
                        <a:latin typeface="Aptos"/>
                        <a:ea typeface="Times New Roman" panose="02020603050405020304" pitchFamily="18" charset="0"/>
                        <a:cs typeface="Times New Roman" panose="02020603050405020304" pitchFamily="18" charset="0"/>
                      </a:endParaRPr>
                    </a:p>
                    <a:p>
                      <a:pPr marL="0" marR="0" algn="r">
                        <a:lnSpc>
                          <a:spcPct val="116000"/>
                        </a:lnSpc>
                        <a:spcAft>
                          <a:spcPts val="600"/>
                        </a:spcAft>
                        <a:buNone/>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and Rounding</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480898"/>
                  </a:ext>
                </a:extLst>
              </a:tr>
              <a:tr h="216763">
                <a:tc>
                  <a:txBody>
                    <a:bodyPr/>
                    <a:lstStyle/>
                    <a:p>
                      <a:pPr marL="0" marR="0">
                        <a:lnSpc>
                          <a:spcPct val="116000"/>
                        </a:lnSpc>
                        <a:spcAft>
                          <a:spcPts val="6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Taxable Item 1</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496082"/>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Taxable Item 2</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897820"/>
                  </a:ext>
                </a:extLst>
              </a:tr>
              <a:tr h="216763">
                <a:tc>
                  <a:txBody>
                    <a:bodyPr/>
                    <a:lstStyle/>
                    <a:p>
                      <a:pPr marL="0" marR="0">
                        <a:lnSpc>
                          <a:spcPct val="116000"/>
                        </a:lnSpc>
                        <a:spcAft>
                          <a:spcPts val="6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Nontaxable Item 1</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$4.99</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0639484"/>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Nontaxable Item 2</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$3.99</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560445"/>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Subtotal</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$13.36</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438358"/>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Sales Tax Due ($4.38 x 6%)</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$0.26</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290728"/>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Total Transaction Amount</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$13.62</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723858"/>
                  </a:ext>
                </a:extLst>
              </a:tr>
              <a:tr h="216763">
                <a:tc>
                  <a:txBody>
                    <a:bodyPr/>
                    <a:lstStyle/>
                    <a:p>
                      <a:pPr marL="0" marR="0">
                        <a:lnSpc>
                          <a:spcPct val="116000"/>
                        </a:lnSpc>
                        <a:spcAft>
                          <a:spcPts val="600"/>
                        </a:spcAft>
                        <a:buNone/>
                      </a:pPr>
                      <a:r>
                        <a:rPr lang="en-US"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Rounding for Cash Payment</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($0.02)</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870817"/>
                  </a:ext>
                </a:extLst>
              </a:tr>
              <a:tr h="216763">
                <a:tc>
                  <a:txBody>
                    <a:bodyPr/>
                    <a:lstStyle/>
                    <a:p>
                      <a:pPr marL="0" marR="0">
                        <a:lnSpc>
                          <a:spcPct val="116000"/>
                        </a:lnSpc>
                        <a:spcAft>
                          <a:spcPts val="600"/>
                        </a:spcAft>
                        <a:buNone/>
                      </a:pPr>
                      <a:r>
                        <a:rPr lang="en-US" sz="1100">
                          <a:effectLst/>
                          <a:latin typeface="Calibri" panose="020F0502020204030204" pitchFamily="34" charset="0"/>
                          <a:ea typeface="Times New Roman" panose="02020603050405020304" pitchFamily="18" charset="0"/>
                          <a:cs typeface="Times New Roman" panose="02020603050405020304" pitchFamily="18" charset="0"/>
                        </a:rPr>
                        <a:t>Cash Amount Due</a:t>
                      </a:r>
                      <a:endParaRPr lang="en-US" sz="120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6000"/>
                        </a:lnSpc>
                        <a:spcAft>
                          <a:spcPts val="60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$13.60</a:t>
                      </a:r>
                      <a:endParaRPr lang="en-US" sz="1200" dirty="0">
                        <a:effectLst/>
                        <a:latin typeface="Apto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989637"/>
                  </a:ext>
                </a:extLst>
              </a:tr>
            </a:tbl>
          </a:graphicData>
        </a:graphic>
      </p:graphicFrame>
    </p:spTree>
    <p:extLst>
      <p:ext uri="{BB962C8B-B14F-4D97-AF65-F5344CB8AC3E}">
        <p14:creationId xmlns:p14="http://schemas.microsoft.com/office/powerpoint/2010/main" val="300290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344320"/>
            <a:ext cx="10896599" cy="759585"/>
          </a:xfrm>
        </p:spPr>
        <p:txBody>
          <a:bodyPr>
            <a:noAutofit/>
          </a:bodyPr>
          <a:lstStyle/>
          <a:p>
            <a:pPr algn="l"/>
            <a:r>
              <a:rPr lang="en-US" sz="4400" dirty="0">
                <a:solidFill>
                  <a:schemeClr val="bg1"/>
                </a:solidFill>
                <a:latin typeface="Franklin Gothic Demi" panose="020B0703020102020204" pitchFamily="34" charset="0"/>
              </a:rPr>
              <a:t>House Bill 2 – Bullion</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Subtitle 4">
            <a:extLst>
              <a:ext uri="{FF2B5EF4-FFF2-40B4-BE49-F238E27FC236}">
                <a16:creationId xmlns:a16="http://schemas.microsoft.com/office/drawing/2014/main" id="{B280C7D5-604B-99A6-346D-DDB5E4444CD5}"/>
              </a:ext>
            </a:extLst>
          </p:cNvPr>
          <p:cNvSpPr>
            <a:spLocks noGrp="1"/>
          </p:cNvSpPr>
          <p:nvPr>
            <p:ph type="subTitle" idx="1"/>
          </p:nvPr>
        </p:nvSpPr>
        <p:spPr>
          <a:xfrm>
            <a:off x="850335" y="1394365"/>
            <a:ext cx="10283103" cy="5119315"/>
          </a:xfrm>
        </p:spPr>
        <p:txBody>
          <a:bodyPr>
            <a:noAutofit/>
          </a:bodyPr>
          <a:lstStyle/>
          <a:p>
            <a:pPr algn="l"/>
            <a:r>
              <a:rPr lang="en-US" sz="1900" b="0" i="0" dirty="0">
                <a:solidFill>
                  <a:srgbClr val="222E68"/>
                </a:solidFill>
                <a:effectLst/>
                <a:latin typeface="Franklin Gothic Demi" panose="020B0703020102020204" pitchFamily="34" charset="0"/>
              </a:rPr>
              <a:t>The Department of Revenue (DOR) will be issuing refunds to Kentucky taxpayers for sales use tax paid on the purchase of bullion and collectible currency after August 1, 2024. </a:t>
            </a:r>
            <a:r>
              <a:rPr lang="en-US" sz="1900" i="0" dirty="0">
                <a:solidFill>
                  <a:srgbClr val="222E68"/>
                </a:solidFill>
                <a:effectLst/>
                <a:latin typeface="Franklin Gothic Demi" panose="020B0703020102020204" pitchFamily="34" charset="0"/>
              </a:rPr>
              <a:t>You do not need to file a lawsuit or go to court to get a refund. Follow the instructions below to seek a refund.</a:t>
            </a:r>
          </a:p>
          <a:p>
            <a:pPr algn="l"/>
            <a:r>
              <a:rPr lang="en-US" sz="1900" i="0" dirty="0">
                <a:solidFill>
                  <a:srgbClr val="222E68"/>
                </a:solidFill>
                <a:effectLst/>
                <a:latin typeface="Franklin Gothic Demi" panose="020B0703020102020204" pitchFamily="34" charset="0"/>
              </a:rPr>
              <a:t>If you have questions regarding the sales and use tax refund process, please email the Division of Sales and Use Tax at </a:t>
            </a:r>
            <a:r>
              <a:rPr lang="en-US" sz="1900" i="0" u="sng" dirty="0">
                <a:solidFill>
                  <a:srgbClr val="222E68"/>
                </a:solidFill>
                <a:effectLst/>
                <a:latin typeface="Franklin Gothic Demi" panose="020B0703020102020204" pitchFamily="34" charset="0"/>
                <a:hlinkClick r:id="rId4">
                  <a:extLst>
                    <a:ext uri="{A12FA001-AC4F-418D-AE19-62706E023703}">
                      <ahyp:hlinkClr xmlns:ahyp="http://schemas.microsoft.com/office/drawing/2018/hyperlinkcolor" val="tx"/>
                    </a:ext>
                  </a:extLst>
                </a:hlinkClick>
              </a:rPr>
              <a:t>krc.webresponsesalestax@ky.gov</a:t>
            </a:r>
            <a:r>
              <a:rPr lang="en-US" sz="1900" i="0" dirty="0">
                <a:solidFill>
                  <a:srgbClr val="222E68"/>
                </a:solidFill>
                <a:effectLst/>
                <a:latin typeface="Franklin Gothic Demi" panose="020B0703020102020204" pitchFamily="34" charset="0"/>
              </a:rPr>
              <a:t> or call (502) 564-5170.</a:t>
            </a:r>
          </a:p>
          <a:p>
            <a:pPr algn="l"/>
            <a:r>
              <a:rPr lang="en-US" sz="1900" i="0" dirty="0">
                <a:solidFill>
                  <a:srgbClr val="222E68"/>
                </a:solidFill>
                <a:effectLst/>
                <a:latin typeface="Franklin Gothic Demi" panose="020B0703020102020204" pitchFamily="34" charset="0"/>
              </a:rPr>
              <a:t>How to Get Your Refund</a:t>
            </a:r>
          </a:p>
          <a:p>
            <a:pPr algn="l"/>
            <a:r>
              <a:rPr lang="en-US" sz="1900" i="0" dirty="0">
                <a:solidFill>
                  <a:srgbClr val="222E68"/>
                </a:solidFill>
                <a:effectLst/>
                <a:latin typeface="Franklin Gothic Demi" panose="020B0703020102020204" pitchFamily="34" charset="0"/>
              </a:rPr>
              <a:t>Under the longstanding administrative process to ensure consumers charged taxes on exempt transactions receive refunds of the over collected tax amounts (KRS 134.580), the retailer you purchased gold, other precious metals, or collectible currency from must submit a refund request.</a:t>
            </a:r>
          </a:p>
          <a:p>
            <a:pPr algn="l"/>
            <a:r>
              <a:rPr lang="en-US" sz="1900" i="0" dirty="0">
                <a:solidFill>
                  <a:srgbClr val="222E68"/>
                </a:solidFill>
                <a:effectLst/>
                <a:latin typeface="Franklin Gothic Demi" panose="020B0703020102020204" pitchFamily="34" charset="0"/>
              </a:rPr>
              <a:t>Individual consumers seeking a refund of the sales and use tax paid on their purchase of bullion or collectible currency for periods on or after August 1, 2024, should request the refund directly from the retailer they made the purchase from. Each retailer may have a specific refund process to handle these requests. Consumers should be prepared to show proof of their purchase amounts and the tax charged by supplying their purchase receipts.</a:t>
            </a:r>
          </a:p>
        </p:txBody>
      </p:sp>
    </p:spTree>
    <p:extLst>
      <p:ext uri="{BB962C8B-B14F-4D97-AF65-F5344CB8AC3E}">
        <p14:creationId xmlns:p14="http://schemas.microsoft.com/office/powerpoint/2010/main" val="378008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8656"/>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449"/>
            <a:ext cx="10896599" cy="759585"/>
          </a:xfrm>
        </p:spPr>
        <p:txBody>
          <a:bodyPr>
            <a:noAutofit/>
          </a:bodyPr>
          <a:lstStyle/>
          <a:p>
            <a:pPr algn="l"/>
            <a:r>
              <a:rPr lang="en-US" sz="4400" dirty="0">
                <a:solidFill>
                  <a:schemeClr val="bg1"/>
                </a:solidFill>
                <a:latin typeface="Franklin Gothic Demi" panose="020B0703020102020204" pitchFamily="34" charset="0"/>
              </a:rPr>
              <a:t>House Bill 2 – Bullion (cont.)</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Subtitle 4">
            <a:extLst>
              <a:ext uri="{FF2B5EF4-FFF2-40B4-BE49-F238E27FC236}">
                <a16:creationId xmlns:a16="http://schemas.microsoft.com/office/drawing/2014/main" id="{B280C7D5-604B-99A6-346D-DDB5E4444CD5}"/>
              </a:ext>
            </a:extLst>
          </p:cNvPr>
          <p:cNvSpPr>
            <a:spLocks noGrp="1"/>
          </p:cNvSpPr>
          <p:nvPr>
            <p:ph type="subTitle" idx="1"/>
          </p:nvPr>
        </p:nvSpPr>
        <p:spPr>
          <a:xfrm>
            <a:off x="850335" y="1394365"/>
            <a:ext cx="10270746" cy="5148415"/>
          </a:xfrm>
        </p:spPr>
        <p:txBody>
          <a:bodyPr>
            <a:noAutofit/>
          </a:bodyPr>
          <a:lstStyle/>
          <a:p>
            <a:pPr algn="l"/>
            <a:r>
              <a:rPr lang="en-US" sz="1900" i="0" dirty="0">
                <a:solidFill>
                  <a:srgbClr val="222E68"/>
                </a:solidFill>
                <a:effectLst/>
                <a:latin typeface="Franklin Gothic Demi" panose="020B0703020102020204" pitchFamily="34" charset="0"/>
              </a:rPr>
              <a:t>Refund requests sent directly to the DOR by the consumer without submission through the retailer cannot be processed.</a:t>
            </a:r>
          </a:p>
          <a:p>
            <a:pPr algn="l"/>
            <a:r>
              <a:rPr lang="en-US" sz="1900" i="0" dirty="0">
                <a:solidFill>
                  <a:srgbClr val="222E68"/>
                </a:solidFill>
                <a:effectLst/>
                <a:latin typeface="Franklin Gothic Demi" panose="020B0703020102020204" pitchFamily="34" charset="0"/>
              </a:rPr>
              <a:t>Retailers using the normal refund process must apply directly to the DOR for the applicable refunds by submitting a completed Sales and Use Tax Refund Application (</a:t>
            </a:r>
            <a:r>
              <a:rPr lang="en-US" sz="1900" i="0" u="sng" dirty="0">
                <a:solidFill>
                  <a:srgbClr val="222E68"/>
                </a:solidFill>
                <a:effectLst/>
                <a:latin typeface="Franklin Gothic Demi" panose="020B0703020102020204" pitchFamily="34" charset="0"/>
                <a:hlinkClick r:id="rId4">
                  <a:extLst>
                    <a:ext uri="{A12FA001-AC4F-418D-AE19-62706E023703}">
                      <ahyp:hlinkClr xmlns:ahyp="http://schemas.microsoft.com/office/drawing/2018/hyperlinkcolor" val="tx"/>
                    </a:ext>
                  </a:extLst>
                </a:hlinkClick>
              </a:rPr>
              <a:t>Form 51A209</a:t>
            </a:r>
            <a:r>
              <a:rPr lang="en-US" sz="1900" i="0" dirty="0">
                <a:solidFill>
                  <a:srgbClr val="222E68"/>
                </a:solidFill>
                <a:effectLst/>
                <a:latin typeface="Franklin Gothic Demi" panose="020B0703020102020204" pitchFamily="34" charset="0"/>
              </a:rPr>
              <a:t>).</a:t>
            </a:r>
            <a:r>
              <a:rPr lang="en-US" sz="1900" i="0" dirty="0">
                <a:solidFill>
                  <a:srgbClr val="3967B1"/>
                </a:solidFill>
                <a:effectLst/>
                <a:latin typeface="Franklin Gothic Demi" panose="020B0703020102020204" pitchFamily="34" charset="0"/>
              </a:rPr>
              <a:t> </a:t>
            </a:r>
            <a:r>
              <a:rPr lang="en-US" sz="1900" b="0" i="0" dirty="0">
                <a:solidFill>
                  <a:srgbClr val="222E68"/>
                </a:solidFill>
                <a:effectLst/>
                <a:latin typeface="Franklin Gothic Demi" panose="020B0703020102020204" pitchFamily="34" charset="0"/>
              </a:rPr>
              <a:t>Please include multiple customer purchases on the same refund application when possible. Most retailers are familiar with the refund process outlined below, and DOR will process the refund claims as quickly as possible.</a:t>
            </a:r>
          </a:p>
          <a:p>
            <a:pPr algn="l"/>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DOR receives the completed application and verifies the reporting periods, the sales made, and the taxes paid.</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DOR issues the refund to the retailer once documentation is verified.</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Each retailer pays the refunded tax back to the customer as required under the provisions of KRS 139.770.</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Claims for refunds must be filed within four years from the date the tax was paid to the State Treasurer. After the statute of limitations has expired, no claims for refunds or credits will be considered.</a:t>
            </a:r>
          </a:p>
        </p:txBody>
      </p:sp>
    </p:spTree>
    <p:extLst>
      <p:ext uri="{BB962C8B-B14F-4D97-AF65-F5344CB8AC3E}">
        <p14:creationId xmlns:p14="http://schemas.microsoft.com/office/powerpoint/2010/main" val="390850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Cannabis-Infused Drinks</a:t>
            </a:r>
          </a:p>
        </p:txBody>
      </p:sp>
      <p:sp>
        <p:nvSpPr>
          <p:cNvPr id="3" name="Subtitle 2"/>
          <p:cNvSpPr>
            <a:spLocks noGrp="1"/>
          </p:cNvSpPr>
          <p:nvPr>
            <p:ph type="subTitle" idx="1"/>
          </p:nvPr>
        </p:nvSpPr>
        <p:spPr>
          <a:xfrm>
            <a:off x="866270" y="1652504"/>
            <a:ext cx="10267167" cy="4591365"/>
          </a:xfrm>
        </p:spPr>
        <p:txBody>
          <a:bodyPr>
            <a:normAutofit lnSpcReduction="10000"/>
          </a:bodyPr>
          <a:lstStyle/>
          <a:p>
            <a:pPr marL="0" marR="0" algn="l">
              <a:spcBef>
                <a:spcPts val="0"/>
              </a:spcBef>
              <a:spcAft>
                <a:spcPts val="0"/>
              </a:spcAft>
            </a:pPr>
            <a:r>
              <a:rPr lang="en-US" sz="2000" dirty="0">
                <a:solidFill>
                  <a:srgbClr val="0E266E"/>
                </a:solidFill>
                <a:latin typeface="Franklin Gothic Demi" panose="020B0703020102020204" pitchFamily="34" charset="0"/>
              </a:rPr>
              <a:t>Senate Bill 202</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a licensing and regulatory structure specifically for “intoxicating THC-infused drinks.” </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Integrates the products into the three-tier system that governs the production, distribution, and sale of alcoholic beverages in the state and addresses product safety, labeling, potency limits and restrictions on sales to minors.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L="0" marR="0" algn="l">
              <a:spcBef>
                <a:spcPts val="0"/>
              </a:spcBef>
              <a:spcAft>
                <a:spcPts val="0"/>
              </a:spcAft>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Sections 19-24 define cannabis-infused beverages and impose an excise tax of $1.92 on each gallon sold or distributed and a 11% wholesale sales tax, effective July 1, 2025. </a:t>
            </a: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This taxation has an estimated revenue growth projection of $930K. The tax reports and payments are due the 20th of the month.</a:t>
            </a:r>
          </a:p>
          <a:p>
            <a:pPr marL="0" marR="0" algn="l">
              <a:spcBef>
                <a:spcPts val="0"/>
              </a:spcBef>
              <a:spcAft>
                <a:spcPts val="0"/>
              </a:spcAft>
            </a:pPr>
            <a:r>
              <a:rPr lang="en-US" sz="2000" dirty="0">
                <a:solidFill>
                  <a:srgbClr val="0E266E"/>
                </a:solidFill>
                <a:latin typeface="Franklin Gothic Demi" panose="020B0703020102020204" pitchFamily="34" charset="0"/>
              </a:rPr>
              <a:t> </a:t>
            </a:r>
          </a:p>
          <a:p>
            <a:pPr marL="0" marR="0" algn="l">
              <a:spcBef>
                <a:spcPts val="0"/>
              </a:spcBef>
              <a:spcAft>
                <a:spcPts val="0"/>
              </a:spcAft>
            </a:pPr>
            <a:endParaRPr lang="en-US" sz="33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33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9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69557" y="318610"/>
            <a:ext cx="11293313" cy="759585"/>
          </a:xfrm>
        </p:spPr>
        <p:txBody>
          <a:bodyPr>
            <a:normAutofit/>
          </a:bodyPr>
          <a:lstStyle/>
          <a:p>
            <a:pPr algn="l"/>
            <a:r>
              <a:rPr lang="en-US" sz="4200" dirty="0">
                <a:solidFill>
                  <a:schemeClr val="bg1"/>
                </a:solidFill>
                <a:latin typeface="Franklin Gothic Demi" panose="020B0703020102020204" pitchFamily="34" charset="0"/>
              </a:rPr>
              <a:t>New Qualifying Attraction Sales Tax Incentive </a:t>
            </a:r>
          </a:p>
        </p:txBody>
      </p:sp>
      <p:sp>
        <p:nvSpPr>
          <p:cNvPr id="3" name="Subtitle 2"/>
          <p:cNvSpPr>
            <a:spLocks noGrp="1"/>
          </p:cNvSpPr>
          <p:nvPr>
            <p:ph type="subTitle" idx="1"/>
          </p:nvPr>
        </p:nvSpPr>
        <p:spPr>
          <a:xfrm>
            <a:off x="866271" y="1652504"/>
            <a:ext cx="9508914" cy="4911456"/>
          </a:xfrm>
        </p:spPr>
        <p:txBody>
          <a:bodyPr>
            <a:normAutofit fontScale="92500" lnSpcReduction="20000"/>
          </a:bodyPr>
          <a:lstStyle/>
          <a:p>
            <a:pPr marL="0" marR="0" algn="l">
              <a:spcBef>
                <a:spcPts val="0"/>
              </a:spcBef>
              <a:spcAft>
                <a:spcPts val="0"/>
              </a:spcAft>
            </a:pPr>
            <a:r>
              <a:rPr lang="en-US" dirty="0">
                <a:solidFill>
                  <a:srgbClr val="0E266E"/>
                </a:solidFill>
                <a:latin typeface="Franklin Gothic Demi" panose="020B0703020102020204" pitchFamily="34" charset="0"/>
              </a:rPr>
              <a:t>House Bill 775</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A series of live performances or exhibitions of musical, theatrical, cultural or other artistic presentation (excluding sporting events and tournaments).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Held within the boundaries of a consolidated local government or urban-county government over at least two consecutive days.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Part of an agreement that authorizes a series of entertainment events annually for at least five consecutive years.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Open to the public with ticket purchase with total attendance over the duration of the event of at least 60,000.</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Incentive provided is 50% of the sales tax generated by retail sales of tangible personal property or services generated at the qualifying attraction.</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50% of the refund incentive goes to the facility operator (person who owns the venue) and 50% goes to the sponsoring entity (person hosting the qualifying attraction).</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DOR is currently developing the refund application for this incentive to handle submittals for events held on or after July 1, 2025.</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178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69557" y="318610"/>
            <a:ext cx="11293313" cy="759585"/>
          </a:xfrm>
        </p:spPr>
        <p:txBody>
          <a:bodyPr>
            <a:normAutofit/>
          </a:bodyPr>
          <a:lstStyle/>
          <a:p>
            <a:pPr algn="l"/>
            <a:r>
              <a:rPr lang="en-US" sz="3800" dirty="0">
                <a:solidFill>
                  <a:schemeClr val="bg1"/>
                </a:solidFill>
                <a:latin typeface="Franklin Gothic Demi" panose="020B0703020102020204" pitchFamily="34" charset="0"/>
              </a:rPr>
              <a:t>Expanded Data Center Project Sales Tax Exemption</a:t>
            </a:r>
          </a:p>
        </p:txBody>
      </p:sp>
      <p:sp>
        <p:nvSpPr>
          <p:cNvPr id="3" name="Subtitle 2"/>
          <p:cNvSpPr>
            <a:spLocks noGrp="1"/>
          </p:cNvSpPr>
          <p:nvPr>
            <p:ph type="subTitle" idx="1"/>
          </p:nvPr>
        </p:nvSpPr>
        <p:spPr>
          <a:xfrm>
            <a:off x="866271" y="1652504"/>
            <a:ext cx="9508914" cy="4911456"/>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The original exemption for a broad category of data center equipment was enacted through House Bill 8 in 2024.  It was limited to sites within a consolidated government having a population equal to or greater than five hundred thousand (500,000).</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House Bill 775 expands the data center exemption based upon the following investment thresholds: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of 100,000 or more, the capital investment is $450 million.</a:t>
            </a:r>
          </a:p>
          <a:p>
            <a:pPr marR="0" algn="l">
              <a:lnSpc>
                <a:spcPct val="80000"/>
              </a:lnSpc>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greater than 50,000 but less than 100,000, the minimum capital investment is $100 million.</a:t>
            </a:r>
          </a:p>
          <a:p>
            <a:pPr marR="0" algn="l">
              <a:lnSpc>
                <a:spcPct val="80000"/>
              </a:lnSpc>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less than 50,000, the minimum capital investment is $25 million.</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75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97708" y="318610"/>
            <a:ext cx="11887199" cy="759585"/>
          </a:xfrm>
        </p:spPr>
        <p:txBody>
          <a:bodyPr>
            <a:noAutofit/>
          </a:bodyPr>
          <a:lstStyle/>
          <a:p>
            <a:pPr algn="l"/>
            <a:r>
              <a:rPr lang="en-US" sz="3400" dirty="0">
                <a:solidFill>
                  <a:schemeClr val="bg1"/>
                </a:solidFill>
                <a:latin typeface="Franklin Gothic Demi" panose="020B0703020102020204" pitchFamily="34" charset="0"/>
              </a:rPr>
              <a:t>New Lodging Facility Category for Tourism Attraction Projects</a:t>
            </a:r>
          </a:p>
        </p:txBody>
      </p:sp>
      <p:sp>
        <p:nvSpPr>
          <p:cNvPr id="3" name="Subtitle 2"/>
          <p:cNvSpPr>
            <a:spLocks noGrp="1"/>
          </p:cNvSpPr>
          <p:nvPr>
            <p:ph type="subTitle" idx="1"/>
          </p:nvPr>
        </p:nvSpPr>
        <p:spPr>
          <a:xfrm>
            <a:off x="231714" y="1290748"/>
            <a:ext cx="11728558" cy="5014904"/>
          </a:xfrm>
        </p:spPr>
        <p:txBody>
          <a:bodyPr>
            <a:normAutofit fontScale="92500" lnSpcReduction="20000"/>
          </a:bodyPr>
          <a:lstStyle/>
          <a:p>
            <a:pPr marL="0" marR="0" algn="l">
              <a:spcBef>
                <a:spcPts val="0"/>
              </a:spcBef>
              <a:spcAft>
                <a:spcPts val="0"/>
              </a:spcAft>
            </a:pPr>
            <a:r>
              <a:rPr lang="en-US" sz="1900" dirty="0">
                <a:solidFill>
                  <a:srgbClr val="0E266E"/>
                </a:solidFill>
                <a:latin typeface="Franklin Gothic Demi" panose="020B0703020102020204" pitchFamily="34" charset="0"/>
              </a:rPr>
              <a:t>House Bill 775</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0" marR="0" algn="l">
              <a:spcBef>
                <a:spcPts val="0"/>
              </a:spcBef>
              <a:spcAft>
                <a:spcPts val="0"/>
              </a:spcAft>
            </a:pPr>
            <a:r>
              <a:rPr lang="en-US" sz="1900" dirty="0">
                <a:solidFill>
                  <a:srgbClr val="0E266E"/>
                </a:solidFill>
                <a:latin typeface="Franklin Gothic Demi" panose="020B0703020102020204" pitchFamily="34" charset="0"/>
              </a:rPr>
              <a:t>Qualifications </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in one of the 100 least populated counties in the Commonwealth.</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in a county that includes, in part, the boundaries of a designated national forest or is adjacent to or includes a portion of parallel reservoirs of water surrounding a national recreation area.</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within an enhanced incentive county within a 1/2 mile of a state resort park and creates at least 50 new full-time jobs within that county.</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Makes a capital investment of at least $100 million.</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Includes accommodations of at least 100 guest room cabins or rental units with a spa, multiple on-site dining facilities, and multiple meeting or event spaces.</a:t>
            </a:r>
          </a:p>
          <a:p>
            <a:pPr marL="342900" marR="0" indent="-342900" algn="l">
              <a:spcBef>
                <a:spcPts val="0"/>
              </a:spcBef>
              <a:spcAft>
                <a:spcPts val="0"/>
              </a:spcAft>
              <a:buFont typeface="Arial" panose="020B0604020202020204" pitchFamily="34" charset="0"/>
              <a:buChar char="•"/>
            </a:pPr>
            <a:endParaRPr lang="en-US" sz="1900" dirty="0">
              <a:solidFill>
                <a:srgbClr val="0E266E"/>
              </a:solidFill>
              <a:latin typeface="Franklin Gothic Demi" panose="020B0703020102020204" pitchFamily="34" charset="0"/>
            </a:endParaRPr>
          </a:p>
          <a:p>
            <a:pPr marL="0" marR="0" algn="l">
              <a:spcBef>
                <a:spcPts val="0"/>
              </a:spcBef>
              <a:spcAft>
                <a:spcPts val="0"/>
              </a:spcAft>
            </a:pPr>
            <a:r>
              <a:rPr lang="en-US" sz="1900" dirty="0">
                <a:solidFill>
                  <a:srgbClr val="0E266E"/>
                </a:solidFill>
                <a:latin typeface="Franklin Gothic Demi" panose="020B0703020102020204" pitchFamily="34" charset="0"/>
              </a:rPr>
              <a:t>Benefits</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Eligible for a sales tax incentive for a 20-year period.</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Eligible for up to 50% of the approved costs of the development in sales tax rebates from sales generated by the project over the term of the incentive.</a:t>
            </a:r>
          </a:p>
          <a:p>
            <a:pPr marR="0" algn="l">
              <a:spcBef>
                <a:spcPts val="0"/>
              </a:spcBef>
              <a:spcAft>
                <a:spcPts val="0"/>
              </a:spcAft>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dirty="0">
              <a:solidFill>
                <a:srgbClr val="0E266E"/>
              </a:solidFill>
              <a:latin typeface="Franklin Gothic Demi" panose="020B0703020102020204" pitchFamily="34" charset="0"/>
            </a:endParaRP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31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0073" y="1197131"/>
            <a:ext cx="9537009" cy="1325086"/>
          </a:xfrm>
        </p:spPr>
        <p:txBody>
          <a:bodyPr>
            <a:noAutofit/>
          </a:bodyPr>
          <a:lstStyle/>
          <a:p>
            <a:pPr algn="l"/>
            <a:r>
              <a:rPr lang="en-US" sz="4800" cap="small" spc="300" dirty="0">
                <a:solidFill>
                  <a:schemeClr val="bg1"/>
                </a:solidFill>
                <a:latin typeface="Franklin Gothic Demi" panose="020B0703020102020204" pitchFamily="34" charset="0"/>
              </a:rPr>
              <a:t>Division of Special Investigations</a:t>
            </a:r>
          </a:p>
        </p:txBody>
      </p:sp>
      <p:sp>
        <p:nvSpPr>
          <p:cNvPr id="3" name="Subtitle 2"/>
          <p:cNvSpPr>
            <a:spLocks noGrp="1"/>
          </p:cNvSpPr>
          <p:nvPr>
            <p:ph type="subTitle" idx="1"/>
          </p:nvPr>
        </p:nvSpPr>
        <p:spPr>
          <a:xfrm>
            <a:off x="2702325" y="2840895"/>
            <a:ext cx="8514347" cy="1165367"/>
          </a:xfrm>
        </p:spPr>
        <p:txBody>
          <a:bodyPr>
            <a:normAutofit/>
          </a:bodyPr>
          <a:lstStyle/>
          <a:p>
            <a:pPr algn="l">
              <a:lnSpc>
                <a:spcPct val="70000"/>
              </a:lnSpc>
            </a:pPr>
            <a:r>
              <a:rPr lang="en-US" sz="4000" dirty="0">
                <a:solidFill>
                  <a:schemeClr val="bg1"/>
                </a:solidFill>
                <a:latin typeface="Franklin Gothic Demi" panose="020B0703020102020204" pitchFamily="34" charset="0"/>
              </a:rPr>
              <a:t>Director Mark Kennedy</a:t>
            </a:r>
          </a:p>
          <a:p>
            <a:pPr algn="l">
              <a:lnSpc>
                <a:spcPct val="70000"/>
              </a:lnSpc>
            </a:pPr>
            <a:r>
              <a:rPr lang="en-US" sz="3600" b="1" dirty="0">
                <a:solidFill>
                  <a:schemeClr val="bg1"/>
                </a:solidFill>
                <a:latin typeface="Franklin Gothic Book" panose="020B0503020102020204" pitchFamily="34" charset="0"/>
              </a:rPr>
              <a:t>December 17, 2025</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0195" y="318610"/>
            <a:ext cx="10934173" cy="759585"/>
          </a:xfrm>
        </p:spPr>
        <p:txBody>
          <a:bodyPr>
            <a:noAutofit/>
          </a:bodyPr>
          <a:lstStyle/>
          <a:p>
            <a:pPr algn="l"/>
            <a:r>
              <a:rPr lang="en-US" sz="3600" dirty="0">
                <a:solidFill>
                  <a:schemeClr val="bg1"/>
                </a:solidFill>
                <a:latin typeface="Franklin Gothic Demi" panose="020B0703020102020204" pitchFamily="34" charset="0"/>
              </a:rPr>
              <a:t>New Expanded Tourism Attraction Project Incentive </a:t>
            </a:r>
          </a:p>
        </p:txBody>
      </p:sp>
      <p:sp>
        <p:nvSpPr>
          <p:cNvPr id="3" name="Subtitle 2"/>
          <p:cNvSpPr>
            <a:spLocks noGrp="1"/>
          </p:cNvSpPr>
          <p:nvPr>
            <p:ph type="subTitle" idx="1"/>
          </p:nvPr>
        </p:nvSpPr>
        <p:spPr>
          <a:xfrm>
            <a:off x="1050324" y="1623678"/>
            <a:ext cx="10070757" cy="4681974"/>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projects located in an enhanced incentive county with a population of 20,000 or less.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Allows for a 20-year sales tax incentive term.</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for up to 50% of approved costs of the development in sales tax rebates from sales generated by the project over the term of the incentive.</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7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7838" y="318610"/>
            <a:ext cx="10503243" cy="759585"/>
          </a:xfrm>
        </p:spPr>
        <p:txBody>
          <a:bodyPr>
            <a:noAutofit/>
          </a:bodyPr>
          <a:lstStyle/>
          <a:p>
            <a:pPr algn="l"/>
            <a:r>
              <a:rPr lang="en-US" sz="4400" dirty="0">
                <a:solidFill>
                  <a:schemeClr val="bg1"/>
                </a:solidFill>
                <a:latin typeface="Franklin Gothic Demi" panose="020B0703020102020204" pitchFamily="34" charset="0"/>
              </a:rPr>
              <a:t>Tax Increment Financing</a:t>
            </a:r>
          </a:p>
        </p:txBody>
      </p:sp>
      <p:sp>
        <p:nvSpPr>
          <p:cNvPr id="3" name="Subtitle 2"/>
          <p:cNvSpPr>
            <a:spLocks noGrp="1"/>
          </p:cNvSpPr>
          <p:nvPr>
            <p:ph type="subTitle" idx="1"/>
          </p:nvPr>
        </p:nvSpPr>
        <p:spPr>
          <a:xfrm>
            <a:off x="1050324" y="1623678"/>
            <a:ext cx="10070757" cy="4681974"/>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Allows for a new Tax Increment Financing (TIF) area to be carved out of an existing TIF area that was established before March 27, 2007, by a city of the first class or county containing a city of the first class. </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for no less than 10% of the increment for the new TIF area to be paid to the agency for which the existing development area was established.</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41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7148"/>
            <a:ext cx="12191999" cy="1134647"/>
          </a:xfrm>
        </p:spPr>
        <p:txBody>
          <a:bodyPr>
            <a:noAutofit/>
          </a:bodyPr>
          <a:lstStyle/>
          <a:p>
            <a:r>
              <a:rPr lang="en-US" sz="4400" cap="small" spc="300">
                <a:solidFill>
                  <a:srgbClr val="04256C"/>
                </a:solidFill>
                <a:latin typeface="Franklin Gothic Demi" panose="020B0703020102020204" pitchFamily="34" charset="0"/>
              </a:rPr>
              <a:t>KY Sales Tax Updates</a:t>
            </a:r>
          </a:p>
        </p:txBody>
      </p:sp>
      <p:cxnSp>
        <p:nvCxnSpPr>
          <p:cNvPr id="24" name="Straight Connector 23"/>
          <p:cNvCxnSpPr/>
          <p:nvPr/>
        </p:nvCxnSpPr>
        <p:spPr>
          <a:xfrm>
            <a:off x="1010279" y="1694117"/>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128" y="5737622"/>
            <a:ext cx="12192000" cy="369332"/>
          </a:xfrm>
          <a:prstGeom prst="rect">
            <a:avLst/>
          </a:prstGeom>
          <a:noFill/>
        </p:spPr>
        <p:txBody>
          <a:bodyPr wrap="square" rtlCol="0">
            <a:spAutoFit/>
          </a:bodyPr>
          <a:lstStyle/>
          <a:p>
            <a:pPr algn="ctr"/>
            <a:r>
              <a:rPr lang="en-US" dirty="0">
                <a:solidFill>
                  <a:srgbClr val="0A3C60"/>
                </a:solidFill>
                <a:latin typeface="Franklin Gothic Demi" panose="020B0703020102020204" pitchFamily="34" charset="0"/>
              </a:rPr>
              <a:t>Kentucky Department of Revenue </a:t>
            </a:r>
            <a:r>
              <a:rPr lang="en-US" dirty="0">
                <a:solidFill>
                  <a:srgbClr val="0A3C60"/>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0A3C60"/>
              </a:solidFill>
              <a:latin typeface="Franklin Gothic Demi" panose="020B0703020102020204" pitchFamily="34" charset="0"/>
            </a:endParaRPr>
          </a:p>
        </p:txBody>
      </p:sp>
      <p:sp>
        <p:nvSpPr>
          <p:cNvPr id="12" name="Content Placeholder 9"/>
          <p:cNvSpPr txBox="1">
            <a:spLocks/>
          </p:cNvSpPr>
          <p:nvPr/>
        </p:nvSpPr>
        <p:spPr>
          <a:xfrm>
            <a:off x="104781" y="2010596"/>
            <a:ext cx="11982435" cy="125812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en-US" dirty="0">
                <a:solidFill>
                  <a:srgbClr val="04256C"/>
                </a:solidFill>
                <a:latin typeface="Franklin Gothic Book" panose="020B0503020102020204" pitchFamily="34" charset="0"/>
              </a:rPr>
              <a:t>Richard Dobson</a:t>
            </a:r>
          </a:p>
          <a:p>
            <a:pPr>
              <a:lnSpc>
                <a:spcPct val="104417"/>
              </a:lnSpc>
              <a:spcBef>
                <a:spcPts val="0"/>
              </a:spcBef>
              <a:spcAft>
                <a:spcPts val="200"/>
              </a:spcAft>
              <a:tabLst>
                <a:tab pos="517525" algn="l"/>
              </a:tabLst>
            </a:pPr>
            <a:r>
              <a:rPr lang="en-US" sz="2000" dirty="0">
                <a:solidFill>
                  <a:srgbClr val="04256C"/>
                </a:solidFill>
                <a:latin typeface="Franklin Gothic Book" panose="020B0503020102020204" pitchFamily="34" charset="0"/>
                <a:sym typeface="Wingdings" panose="05000000000000000000" pitchFamily="2" charset="2"/>
              </a:rPr>
              <a:t> Richard.dobson@ky.gov</a:t>
            </a:r>
            <a:endParaRPr lang="en-US" sz="2000" dirty="0">
              <a:solidFill>
                <a:srgbClr val="04256C"/>
              </a:solidFill>
              <a:latin typeface="Franklin Gothic Book" panose="020B0503020102020204" pitchFamily="34" charset="0"/>
            </a:endParaRPr>
          </a:p>
          <a:p>
            <a:pPr>
              <a:lnSpc>
                <a:spcPct val="104417"/>
              </a:lnSpc>
              <a:spcBef>
                <a:spcPts val="0"/>
              </a:spcBef>
              <a:tabLst>
                <a:tab pos="517525" algn="l"/>
              </a:tabLst>
            </a:pPr>
            <a:r>
              <a:rPr lang="en-US" sz="2000" dirty="0">
                <a:solidFill>
                  <a:srgbClr val="04256C"/>
                </a:solidFill>
                <a:latin typeface="Franklin Gothic Book" panose="020B0503020102020204" pitchFamily="34" charset="0"/>
                <a:sym typeface="Wingdings" panose="05000000000000000000" pitchFamily="2" charset="2"/>
              </a:rPr>
              <a:t> (502) 564-5523</a:t>
            </a:r>
            <a:endParaRPr lang="en-US" sz="2000" dirty="0">
              <a:solidFill>
                <a:srgbClr val="04256C"/>
              </a:solidFill>
              <a:latin typeface="Franklin Gothic Book" panose="020B0503020102020204" pitchFamily="34" charset="0"/>
            </a:endParaRPr>
          </a:p>
        </p:txBody>
      </p:sp>
      <p:sp>
        <p:nvSpPr>
          <p:cNvPr id="3" name="TextBox 2"/>
          <p:cNvSpPr txBox="1"/>
          <p:nvPr/>
        </p:nvSpPr>
        <p:spPr>
          <a:xfrm>
            <a:off x="1373376" y="3679088"/>
            <a:ext cx="9528811" cy="1508105"/>
          </a:xfrm>
          <a:prstGeom prst="rect">
            <a:avLst/>
          </a:prstGeom>
          <a:gradFill flip="none" rotWithShape="1">
            <a:gsLst>
              <a:gs pos="0">
                <a:srgbClr val="E5EAFB"/>
              </a:gs>
              <a:gs pos="98000">
                <a:srgbClr val="DBE2F9"/>
              </a:gs>
            </a:gsLst>
            <a:lin ang="13500000" scaled="1"/>
            <a:tileRect/>
          </a:gradFill>
        </p:spPr>
        <p:txBody>
          <a:bodyPr wrap="square" rtlCol="0">
            <a:spAutoFit/>
          </a:bodyPr>
          <a:lstStyle/>
          <a:p>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Kentucky Sales Tax, please reference KRS 139.</a:t>
            </a:r>
          </a:p>
          <a:p>
            <a:r>
              <a:rPr lang="en-US" sz="800" dirty="0">
                <a:latin typeface="Franklin Gothic Book" panose="020B0503020102020204" pitchFamily="34" charset="0"/>
              </a:rPr>
              <a:t> </a:t>
            </a:r>
          </a:p>
          <a:p>
            <a:r>
              <a:rPr lang="en-US" sz="1400" dirty="0">
                <a:latin typeface="Franklin Gothic Book" panose="020B0503020102020204" pitchFamily="34" charset="0"/>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p:txBody>
      </p:sp>
      <p:sp>
        <p:nvSpPr>
          <p:cNvPr id="16" name="Rectangle 13"/>
          <p:cNvSpPr>
            <a:spLocks noChangeArrowheads="1"/>
          </p:cNvSpPr>
          <p:nvPr/>
        </p:nvSpPr>
        <p:spPr bwMode="auto">
          <a:xfrm rot="10800000">
            <a:off x="6732062" y="6356162"/>
            <a:ext cx="5486400" cy="292556"/>
          </a:xfrm>
          <a:prstGeom prst="rect">
            <a:avLst/>
          </a:prstGeom>
          <a:gradFill rotWithShape="1">
            <a:gsLst>
              <a:gs pos="0">
                <a:srgbClr val="04256C"/>
              </a:gs>
              <a:gs pos="100000">
                <a:srgbClr val="FFFFFF"/>
              </a:gs>
            </a:gsLst>
            <a:lin ang="0" scaled="1"/>
          </a:gradFill>
          <a:ln>
            <a:noFill/>
          </a:ln>
          <a:effectLst/>
          <a:extLst>
            <a:ext uri="{91240B29-F687-4F45-9708-019B960494DF}">
              <a14:hiddenLine xmlns:a14="http://schemas.microsoft.com/office/drawing/2010/main" w="25400" algn="ctr">
                <a:solidFill>
                  <a:srgbClr val="04256C"/>
                </a:solidFill>
                <a:miter lim="800000"/>
                <a:headEnd/>
                <a:tailEnd/>
              </a14:hiddenLine>
            </a:ext>
            <a:ext uri="{AF507438-7753-43E0-B8FC-AC1667EBCBE1}">
              <a14:hiddenEffects xmlns:a14="http://schemas.microsoft.com/office/drawing/2010/main">
                <a:effectLst>
                  <a:outerShdw sx="0" sy="0" algn="ctr" rotWithShape="0">
                    <a:srgbClr val="7F7F7F">
                      <a:alpha val="0"/>
                    </a:srgbClr>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Rectangle 14"/>
          <p:cNvSpPr>
            <a:spLocks noChangeArrowheads="1"/>
          </p:cNvSpPr>
          <p:nvPr/>
        </p:nvSpPr>
        <p:spPr bwMode="auto">
          <a:xfrm>
            <a:off x="-1588" y="6349809"/>
            <a:ext cx="5486400" cy="292559"/>
          </a:xfrm>
          <a:prstGeom prst="rect">
            <a:avLst/>
          </a:prstGeom>
          <a:gradFill rotWithShape="0">
            <a:gsLst>
              <a:gs pos="0">
                <a:srgbClr val="04256C"/>
              </a:gs>
              <a:gs pos="100000">
                <a:srgbClr val="FFFFFF"/>
              </a:gs>
            </a:gsLst>
            <a:lin ang="0" scaled="1"/>
          </a:gradFill>
          <a:ln>
            <a:noFill/>
          </a:ln>
          <a:effectLst/>
          <a:extLst>
            <a:ext uri="{91240B29-F687-4F45-9708-019B960494DF}">
              <a14:hiddenLine xmlns:a14="http://schemas.microsoft.com/office/drawing/2010/main" w="25400" algn="ctr">
                <a:solidFill>
                  <a:srgbClr val="04256C"/>
                </a:solidFill>
                <a:miter lim="800000"/>
                <a:headEnd/>
                <a:tailEnd/>
              </a14:hiddenLine>
            </a:ext>
            <a:ext uri="{AF507438-7753-43E0-B8FC-AC1667EBCBE1}">
              <a14:hiddenEffects xmlns:a14="http://schemas.microsoft.com/office/drawing/2010/main">
                <a:effectLst>
                  <a:outerShdw sx="0" sy="0" algn="ctr" rotWithShape="0">
                    <a:srgbClr val="7F7F7F">
                      <a:alpha val="0"/>
                    </a:srgbClr>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8" name="Group 17"/>
          <p:cNvGrpSpPr>
            <a:grpSpLocks noChangeAspect="1"/>
          </p:cNvGrpSpPr>
          <p:nvPr/>
        </p:nvGrpSpPr>
        <p:grpSpPr>
          <a:xfrm>
            <a:off x="5065963" y="6249638"/>
            <a:ext cx="2084948" cy="457200"/>
            <a:chOff x="4766776" y="6262420"/>
            <a:chExt cx="2414265" cy="527049"/>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204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5400" cap="small" spc="300" dirty="0">
                <a:solidFill>
                  <a:schemeClr val="bg1"/>
                </a:solidFill>
                <a:latin typeface="Franklin Gothic Demi" panose="020B0703020102020204" pitchFamily="34" charset="0"/>
              </a:rPr>
              <a:t>Corporate Income Tax/LLET</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2025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564-8139</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6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99893"/>
            <a:ext cx="11963399" cy="5002809"/>
          </a:xfrm>
        </p:spPr>
        <p:txBody>
          <a:bodyPr>
            <a:normAutofit/>
          </a:bodyPr>
          <a:lstStyle/>
          <a:p>
            <a:pPr lvl="1"/>
            <a:r>
              <a:rPr lang="en-US" sz="2800" dirty="0">
                <a:latin typeface="Franklin Gothic Demi" panose="020B0703020102020204" pitchFamily="34" charset="0"/>
              </a:rPr>
              <a:t>For tax years beginning on or after January 1, 2025:</a:t>
            </a:r>
          </a:p>
          <a:p>
            <a:pPr marL="457200" lvl="1"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The IRC conformity date is December 31, 2024.</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Previous conformity date was December 31, 2023.</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As a result, the Internal Revenue Code in effect on December 31, 2024, is applicable for Kentucky Income Tax purposes, unless Kentucky has specific statutes that state otherwise.  </a:t>
            </a:r>
          </a:p>
          <a:p>
            <a:pPr lvl="3"/>
            <a:endParaRPr lang="en-US" sz="2200" dirty="0">
              <a:latin typeface="Franklin Gothic Demi" panose="020B0703020102020204" pitchFamily="34" charset="0"/>
            </a:endParaRPr>
          </a:p>
          <a:p>
            <a:pPr lvl="1"/>
            <a:r>
              <a:rPr lang="en-US" sz="2800" dirty="0">
                <a:latin typeface="Franklin Gothic Demi" panose="020B0703020102020204" pitchFamily="34" charset="0"/>
                <a:cs typeface="Times New Roman" panose="02020603050405020304" pitchFamily="18" charset="0"/>
              </a:rPr>
              <a:t>Statute Reference: KRS 141.010(21)</a:t>
            </a:r>
            <a:endParaRPr lang="en-US" sz="2800" dirty="0">
              <a:latin typeface="Franklin Gothic Demi" panose="020B0703020102020204" pitchFamily="34" charset="0"/>
            </a:endParaRPr>
          </a:p>
          <a:p>
            <a:pPr marL="1371600" lvl="3" indent="0">
              <a:buNone/>
            </a:pPr>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HB 775 (2025) IRC Conformity date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00161-E8C0-9713-9E8F-C749F4C3BB84}"/>
              </a:ext>
            </a:extLst>
          </p:cNvPr>
          <p:cNvSpPr>
            <a:spLocks noGrp="1"/>
          </p:cNvSpPr>
          <p:nvPr>
            <p:ph idx="1"/>
          </p:nvPr>
        </p:nvSpPr>
        <p:spPr>
          <a:xfrm>
            <a:off x="234893" y="1442852"/>
            <a:ext cx="11845254" cy="5201525"/>
          </a:xfrm>
        </p:spPr>
        <p:txBody>
          <a:bodyPr>
            <a:normAutofit fontScale="92500" lnSpcReduction="20000"/>
          </a:bodyPr>
          <a:lstStyle/>
          <a:p>
            <a:pPr marL="795338" lvl="1" indent="-338138" algn="l">
              <a:lnSpc>
                <a:spcPct val="120000"/>
              </a:lnSpc>
              <a:buFont typeface="Arial" panose="020B0604020202020204" pitchFamily="34" charset="0"/>
              <a:buChar char="•"/>
            </a:pPr>
            <a:r>
              <a:rPr lang="en-US" sz="2800" dirty="0">
                <a:latin typeface="Franklin Gothic Demi" panose="020B0703020102020204" pitchFamily="34" charset="0"/>
              </a:rPr>
              <a:t>The broadband expansion tax credit is available for tax years beginning on or after January 1, 2025, but before January 1, 2029.</a:t>
            </a:r>
          </a:p>
          <a:p>
            <a:pPr marL="457200" lvl="1" indent="0" algn="l">
              <a:lnSpc>
                <a:spcPct val="120000"/>
              </a:lnSpc>
              <a:buNone/>
            </a:pPr>
            <a:endParaRPr lang="en-US" sz="2800" dirty="0">
              <a:latin typeface="Franklin Gothic Demi" panose="020B0703020102020204" pitchFamily="34" charset="0"/>
            </a:endParaRPr>
          </a:p>
          <a:p>
            <a:pPr marL="795338" lvl="1" indent="-338138" algn="l">
              <a:lnSpc>
                <a:spcPct val="120000"/>
              </a:lnSpc>
              <a:buFont typeface="Arial" panose="020B0604020202020204" pitchFamily="34" charset="0"/>
              <a:buChar char="•"/>
            </a:pPr>
            <a:r>
              <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rPr>
              <a:t>The total amount of the credit awarded is capped at $5 million for each taxable year.</a:t>
            </a:r>
          </a:p>
          <a:p>
            <a:pPr marL="795338" lvl="1" indent="-338138" algn="l">
              <a:lnSpc>
                <a:spcPct val="120000"/>
              </a:lnSpc>
              <a:buFont typeface="Arial" panose="020B0604020202020204" pitchFamily="34" charset="0"/>
              <a:buChar char="•"/>
            </a:pPr>
            <a:endPar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Companies must complete and file an application with the Department by December 31 of the calendar year in which the investment was made.</a:t>
            </a:r>
          </a:p>
          <a:p>
            <a:pPr marL="795338" lvl="1" indent="-338138">
              <a:lnSpc>
                <a:spcPct val="120000"/>
              </a:lnSpc>
            </a:pPr>
            <a:endParaRPr lang="en-US" sz="280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The Department will review and approve the allowable credit amount by February 1.  </a:t>
            </a:r>
          </a:p>
          <a:p>
            <a:pPr marL="795338" lvl="1" indent="-338138" algn="l">
              <a:buFont typeface="Arial" panose="020B0604020202020204" pitchFamily="34" charset="0"/>
              <a:buChar char="•"/>
            </a:pPr>
            <a:endParaRPr lang="en-US" dirty="0">
              <a:latin typeface="Franklin Gothic Demi" panose="020B0703020102020204" pitchFamily="34" charset="0"/>
            </a:endParaRPr>
          </a:p>
          <a:p>
            <a:endParaRPr lang="en-US" dirty="0"/>
          </a:p>
        </p:txBody>
      </p:sp>
      <p:sp>
        <p:nvSpPr>
          <p:cNvPr id="4" name="Title 3">
            <a:extLst>
              <a:ext uri="{FF2B5EF4-FFF2-40B4-BE49-F238E27FC236}">
                <a16:creationId xmlns:a16="http://schemas.microsoft.com/office/drawing/2014/main" id="{D8A3254B-1D10-CC56-A32B-A73F4C68F87A}"/>
              </a:ext>
            </a:extLst>
          </p:cNvPr>
          <p:cNvSpPr>
            <a:spLocks noGrp="1"/>
          </p:cNvSpPr>
          <p:nvPr>
            <p:ph type="title"/>
          </p:nvPr>
        </p:nvSpPr>
        <p:spPr>
          <a:xfrm>
            <a:off x="0" y="165436"/>
            <a:ext cx="12192000" cy="1094424"/>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a:t>
            </a:r>
            <a:br>
              <a:rPr lang="en-US" b="1" dirty="0">
                <a:latin typeface="Franklin Gothic Medium" panose="020B0603020102020204" pitchFamily="34" charset="0"/>
              </a:rPr>
            </a:br>
            <a:endParaRPr lang="en-US" sz="3700" b="1" dirty="0"/>
          </a:p>
        </p:txBody>
      </p:sp>
      <p:grpSp>
        <p:nvGrpSpPr>
          <p:cNvPr id="5" name="Group 4">
            <a:extLst>
              <a:ext uri="{FF2B5EF4-FFF2-40B4-BE49-F238E27FC236}">
                <a16:creationId xmlns:a16="http://schemas.microsoft.com/office/drawing/2014/main" id="{F3A42DB5-25A7-EF71-8A15-8324FCDF3343}"/>
              </a:ext>
            </a:extLst>
          </p:cNvPr>
          <p:cNvGrpSpPr>
            <a:grpSpLocks noChangeAspect="1"/>
          </p:cNvGrpSpPr>
          <p:nvPr/>
        </p:nvGrpSpPr>
        <p:grpSpPr>
          <a:xfrm>
            <a:off x="9812132" y="6220610"/>
            <a:ext cx="2084948" cy="457200"/>
            <a:chOff x="4766776" y="6262420"/>
            <a:chExt cx="2414265" cy="527049"/>
          </a:xfrm>
        </p:grpSpPr>
        <p:pic>
          <p:nvPicPr>
            <p:cNvPr id="6" name="Picture 5">
              <a:extLst>
                <a:ext uri="{FF2B5EF4-FFF2-40B4-BE49-F238E27FC236}">
                  <a16:creationId xmlns:a16="http://schemas.microsoft.com/office/drawing/2014/main" id="{11CE72C4-FBF5-9696-25CC-8E5E9F3E2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7" name="Group 6">
              <a:extLst>
                <a:ext uri="{FF2B5EF4-FFF2-40B4-BE49-F238E27FC236}">
                  <a16:creationId xmlns:a16="http://schemas.microsoft.com/office/drawing/2014/main" id="{E96CD06B-1B88-92B3-A2B7-9BDB76148548}"/>
                </a:ext>
              </a:extLst>
            </p:cNvPr>
            <p:cNvGrpSpPr/>
            <p:nvPr/>
          </p:nvGrpSpPr>
          <p:grpSpPr>
            <a:xfrm>
              <a:off x="6694938" y="6295182"/>
              <a:ext cx="486103" cy="480540"/>
              <a:chOff x="5869964" y="6290830"/>
              <a:chExt cx="506776" cy="500976"/>
            </a:xfrm>
          </p:grpSpPr>
          <p:sp>
            <p:nvSpPr>
              <p:cNvPr id="9" name="Oval 8">
                <a:extLst>
                  <a:ext uri="{FF2B5EF4-FFF2-40B4-BE49-F238E27FC236}">
                    <a16:creationId xmlns:a16="http://schemas.microsoft.com/office/drawing/2014/main" id="{FBEA8FE5-0256-6E00-1C86-858C25E79CD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0" name="Picture 9">
                <a:extLst>
                  <a:ext uri="{FF2B5EF4-FFF2-40B4-BE49-F238E27FC236}">
                    <a16:creationId xmlns:a16="http://schemas.microsoft.com/office/drawing/2014/main" id="{5D5D0D0D-3FEC-6B29-9162-4C8E8AEBA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8" name="Straight Connector 7">
              <a:extLst>
                <a:ext uri="{FF2B5EF4-FFF2-40B4-BE49-F238E27FC236}">
                  <a16:creationId xmlns:a16="http://schemas.microsoft.com/office/drawing/2014/main" id="{E11F7399-164F-A8F7-FE59-1376B8E0102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912C5B56-9823-1010-58E3-18077DF29415}"/>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31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781"/>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92F0A7-D5F9-8E9F-6F13-CE81A9EE4625}"/>
              </a:ext>
            </a:extLst>
          </p:cNvPr>
          <p:cNvSpPr txBox="1"/>
          <p:nvPr/>
        </p:nvSpPr>
        <p:spPr>
          <a:xfrm>
            <a:off x="512148" y="1448769"/>
            <a:ext cx="11679852" cy="4893647"/>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Franklin Gothic Demi" panose="020B0703020102020204" pitchFamily="34" charset="0"/>
              </a:rPr>
              <a:t>This is a nonrefundable and nontransferable tax credit.</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is limited to 50% of the amount of sales tax paid for purchases of eligible equipment and services, reduced by any seller reimbursement allowed under KRS 139.570.</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It requires that equipment and services are used to expand broadband.</a:t>
            </a:r>
          </a:p>
          <a:p>
            <a:pPr marL="457200" indent="-457200">
              <a:buFont typeface="Arial" panose="020B0604020202020204" pitchFamily="34" charset="0"/>
              <a:buChar char="•"/>
            </a:pPr>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can be used against:</a:t>
            </a:r>
          </a:p>
          <a:p>
            <a:pPr marL="1257300" lvl="2" indent="-342900">
              <a:buFont typeface="Courier New" panose="02070309020205020404" pitchFamily="49" charset="0"/>
              <a:buChar char="o"/>
            </a:pPr>
            <a:r>
              <a:rPr lang="en-US" sz="2400" b="1" dirty="0">
                <a:latin typeface="Franklin Gothic Demi" panose="020B0703020102020204" pitchFamily="34" charset="0"/>
              </a:rPr>
              <a:t>Limited Liability Entity Tax and Corporation Tax or</a:t>
            </a:r>
          </a:p>
          <a:p>
            <a:pPr marL="1257300" lvl="2" indent="-342900">
              <a:buFont typeface="Courier New" panose="02070309020205020404" pitchFamily="49" charset="0"/>
              <a:buChar char="o"/>
            </a:pPr>
            <a:r>
              <a:rPr lang="en-US" sz="2400" b="1" dirty="0">
                <a:latin typeface="Franklin Gothic Demi" panose="020B0703020102020204" pitchFamily="34" charset="0"/>
              </a:rPr>
              <a:t>Individual Income Tax</a:t>
            </a:r>
          </a:p>
          <a:p>
            <a:pPr marL="1257300" lvl="2" indent="-342900">
              <a:buFont typeface="Courier New" panose="02070309020205020404" pitchFamily="49" charset="0"/>
              <a:buChar char="o"/>
            </a:pPr>
            <a:endParaRPr lang="en-US" sz="2400" b="1" dirty="0">
              <a:latin typeface="Franklin Gothic Demi" panose="020B0703020102020204" pitchFamily="34" charset="0"/>
            </a:endParaRPr>
          </a:p>
          <a:p>
            <a:pPr marL="342900" indent="-342900">
              <a:buFont typeface="Arial" panose="020B0604020202020204" pitchFamily="34" charset="0"/>
              <a:buChar char="•"/>
            </a:pPr>
            <a:r>
              <a:rPr lang="en-US" sz="2400" b="1" dirty="0">
                <a:latin typeface="Franklin Gothic Demi" panose="020B0703020102020204" pitchFamily="34" charset="0"/>
              </a:rPr>
              <a:t>Statute Reference: KRS 141.391</a:t>
            </a:r>
          </a:p>
        </p:txBody>
      </p:sp>
    </p:spTree>
    <p:extLst>
      <p:ext uri="{BB962C8B-B14F-4D97-AF65-F5344CB8AC3E}">
        <p14:creationId xmlns:p14="http://schemas.microsoft.com/office/powerpoint/2010/main" val="145433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474C-BE49-DDD5-4DCF-D391A21F85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702F1B-B438-0B0E-6C88-098148322273}"/>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740-PTET Kentucky Pass-Through Entity Tax</a:t>
            </a:r>
          </a:p>
        </p:txBody>
      </p:sp>
      <p:sp>
        <p:nvSpPr>
          <p:cNvPr id="6" name="Rectangle 5">
            <a:extLst>
              <a:ext uri="{FF2B5EF4-FFF2-40B4-BE49-F238E27FC236}">
                <a16:creationId xmlns:a16="http://schemas.microsoft.com/office/drawing/2014/main" id="{453261C8-434D-0624-F7FC-C11EEAB9CE73}"/>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C7F863A-8591-C63C-C8C0-A63B124BDA49}"/>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4354B075-C3C1-BE77-B345-65D209FEB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E2B86991-D00F-AC31-5064-C5661A53A52F}"/>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E551823-5598-7B3D-4E1D-C312F3C33E1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B791B428-F39C-67FF-B5B0-384DC4BF3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01299DFD-2C09-EDF4-35FF-95C9AF6F62B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112AF79-18FC-0278-E1D6-9E071F67AF78}"/>
              </a:ext>
            </a:extLst>
          </p:cNvPr>
          <p:cNvSpPr txBox="1"/>
          <p:nvPr/>
        </p:nvSpPr>
        <p:spPr>
          <a:xfrm>
            <a:off x="9937155" y="1899983"/>
            <a:ext cx="1936047" cy="4093428"/>
          </a:xfrm>
          <a:prstGeom prst="rect">
            <a:avLst/>
          </a:prstGeom>
          <a:noFill/>
        </p:spPr>
        <p:txBody>
          <a:bodyPr wrap="square" rtlCol="0">
            <a:spAutoFit/>
          </a:bodyPr>
          <a:lstStyle/>
          <a:p>
            <a:r>
              <a:rPr lang="en-US" sz="2000" b="1" dirty="0"/>
              <a:t>Line 5 changed from "</a:t>
            </a:r>
            <a:r>
              <a:rPr lang="en-US" sz="2000" b="1" i="1" dirty="0"/>
              <a:t>Tax before credit</a:t>
            </a:r>
            <a:r>
              <a:rPr lang="en-US" sz="2000" b="1" dirty="0"/>
              <a:t>" to</a:t>
            </a:r>
          </a:p>
          <a:p>
            <a:r>
              <a:rPr lang="en-US" sz="2000" b="1" dirty="0"/>
              <a:t>"</a:t>
            </a:r>
            <a:r>
              <a:rPr lang="en-US" sz="2000" b="1" i="1" dirty="0"/>
              <a:t>Tax Liability</a:t>
            </a:r>
            <a:r>
              <a:rPr lang="en-US" sz="2000" b="1" dirty="0"/>
              <a:t>“.</a:t>
            </a:r>
          </a:p>
          <a:p>
            <a:endParaRPr lang="en-US" sz="2000" b="1" dirty="0"/>
          </a:p>
          <a:p>
            <a:r>
              <a:rPr lang="en-US" sz="2000" b="1" dirty="0"/>
              <a:t>Line 6 marked  reserved for</a:t>
            </a:r>
          </a:p>
          <a:p>
            <a:r>
              <a:rPr lang="en-US" sz="2000" b="1" dirty="0"/>
              <a:t>future use. </a:t>
            </a:r>
          </a:p>
          <a:p>
            <a:endParaRPr lang="en-US" sz="2000" b="1" dirty="0"/>
          </a:p>
          <a:p>
            <a:r>
              <a:rPr lang="en-US" sz="2000" b="1" dirty="0"/>
              <a:t>Line 15 marked  reserved for</a:t>
            </a:r>
          </a:p>
          <a:p>
            <a:r>
              <a:rPr lang="en-US" sz="2000" b="1" dirty="0"/>
              <a:t>future use. </a:t>
            </a:r>
          </a:p>
          <a:p>
            <a:endParaRPr lang="en-US" sz="2000" b="1" dirty="0"/>
          </a:p>
        </p:txBody>
      </p:sp>
      <p:pic>
        <p:nvPicPr>
          <p:cNvPr id="16" name="Picture 15">
            <a:extLst>
              <a:ext uri="{FF2B5EF4-FFF2-40B4-BE49-F238E27FC236}">
                <a16:creationId xmlns:a16="http://schemas.microsoft.com/office/drawing/2014/main" id="{5EA5D1F0-5098-F45A-1A4F-5F04CB2FEBEE}"/>
              </a:ext>
            </a:extLst>
          </p:cNvPr>
          <p:cNvPicPr>
            <a:picLocks noChangeAspect="1"/>
          </p:cNvPicPr>
          <p:nvPr/>
        </p:nvPicPr>
        <p:blipFill>
          <a:blip r:embed="rId5"/>
          <a:stretch>
            <a:fillRect/>
          </a:stretch>
        </p:blipFill>
        <p:spPr>
          <a:xfrm>
            <a:off x="5143583" y="1288971"/>
            <a:ext cx="4023360" cy="5408665"/>
          </a:xfrm>
          <a:prstGeom prst="rect">
            <a:avLst/>
          </a:prstGeom>
        </p:spPr>
      </p:pic>
      <p:pic>
        <p:nvPicPr>
          <p:cNvPr id="18" name="Picture 17">
            <a:extLst>
              <a:ext uri="{FF2B5EF4-FFF2-40B4-BE49-F238E27FC236}">
                <a16:creationId xmlns:a16="http://schemas.microsoft.com/office/drawing/2014/main" id="{2E25FC5E-1B49-482F-0500-956E22590CE5}"/>
              </a:ext>
            </a:extLst>
          </p:cNvPr>
          <p:cNvPicPr>
            <a:picLocks noChangeAspect="1"/>
          </p:cNvPicPr>
          <p:nvPr/>
        </p:nvPicPr>
        <p:blipFill>
          <a:blip r:embed="rId6"/>
          <a:stretch>
            <a:fillRect/>
          </a:stretch>
        </p:blipFill>
        <p:spPr>
          <a:xfrm>
            <a:off x="124495" y="1288971"/>
            <a:ext cx="4696494" cy="5448772"/>
          </a:xfrm>
          <a:prstGeom prst="rect">
            <a:avLst/>
          </a:prstGeom>
        </p:spPr>
      </p:pic>
    </p:spTree>
    <p:extLst>
      <p:ext uri="{BB962C8B-B14F-4D97-AF65-F5344CB8AC3E}">
        <p14:creationId xmlns:p14="http://schemas.microsoft.com/office/powerpoint/2010/main" val="19529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39F4-3A71-5FFA-64C2-11B4BB9B18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3B25CC-178A-A50A-6FBE-3F6E9B94B659}"/>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PTET-CR</a:t>
            </a:r>
          </a:p>
        </p:txBody>
      </p:sp>
      <p:sp>
        <p:nvSpPr>
          <p:cNvPr id="6" name="Rectangle 5">
            <a:extLst>
              <a:ext uri="{FF2B5EF4-FFF2-40B4-BE49-F238E27FC236}">
                <a16:creationId xmlns:a16="http://schemas.microsoft.com/office/drawing/2014/main" id="{85B804E6-D798-A324-FA3E-D3C03F4B9FD4}"/>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CD5AD65-87CE-D1DD-FCBC-045B0A4C2C92}"/>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AE4503D6-3D24-7407-2538-78ED37E9D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5FA18CAA-290D-0641-5EEC-4AEF35D12BC8}"/>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932D422-1D69-886A-9B3E-825086E367E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8DF33DF2-F76F-0145-5C4B-0110BB737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DE8AE096-486E-9B8D-1983-90447D9C18DA}"/>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B62CA9E-48D8-3535-BE1B-AE8C1999A065}"/>
              </a:ext>
            </a:extLst>
          </p:cNvPr>
          <p:cNvSpPr txBox="1"/>
          <p:nvPr/>
        </p:nvSpPr>
        <p:spPr>
          <a:xfrm>
            <a:off x="9848881" y="1800743"/>
            <a:ext cx="1876242" cy="2862322"/>
          </a:xfrm>
          <a:prstGeom prst="rect">
            <a:avLst/>
          </a:prstGeom>
          <a:noFill/>
        </p:spPr>
        <p:txBody>
          <a:bodyPr wrap="square" rtlCol="0">
            <a:spAutoFit/>
          </a:bodyPr>
          <a:lstStyle/>
          <a:p>
            <a:r>
              <a:rPr lang="en-US" sz="2000" b="1" dirty="0"/>
              <a:t>Line 7 changed from</a:t>
            </a:r>
          </a:p>
          <a:p>
            <a:r>
              <a:rPr lang="en-US" sz="2000" b="1" dirty="0"/>
              <a:t>"</a:t>
            </a:r>
            <a:r>
              <a:rPr lang="en-US" sz="2000" b="1" i="1" dirty="0"/>
              <a:t>Tax before credit</a:t>
            </a:r>
            <a:r>
              <a:rPr lang="en-US" sz="2000" b="1" dirty="0"/>
              <a:t>" to "</a:t>
            </a:r>
            <a:r>
              <a:rPr lang="en-US" sz="2000" b="1" i="1" dirty="0"/>
              <a:t>Tax Liability".</a:t>
            </a:r>
          </a:p>
          <a:p>
            <a:endParaRPr lang="en-US" sz="2000" b="1" i="1" dirty="0"/>
          </a:p>
          <a:p>
            <a:r>
              <a:rPr lang="en-US" sz="2000" b="1" dirty="0"/>
              <a:t>Line 8 marked</a:t>
            </a:r>
          </a:p>
          <a:p>
            <a:r>
              <a:rPr lang="en-US" sz="2000" b="1" dirty="0"/>
              <a:t>reserved for future use</a:t>
            </a:r>
          </a:p>
        </p:txBody>
      </p:sp>
      <p:pic>
        <p:nvPicPr>
          <p:cNvPr id="5" name="Picture 4">
            <a:extLst>
              <a:ext uri="{FF2B5EF4-FFF2-40B4-BE49-F238E27FC236}">
                <a16:creationId xmlns:a16="http://schemas.microsoft.com/office/drawing/2014/main" id="{DEF1AFDC-FE28-F3E0-D12C-76B03577F499}"/>
              </a:ext>
            </a:extLst>
          </p:cNvPr>
          <p:cNvPicPr>
            <a:picLocks noChangeAspect="1"/>
          </p:cNvPicPr>
          <p:nvPr/>
        </p:nvPicPr>
        <p:blipFill>
          <a:blip r:embed="rId5"/>
          <a:stretch>
            <a:fillRect/>
          </a:stretch>
        </p:blipFill>
        <p:spPr>
          <a:xfrm>
            <a:off x="937419" y="1374494"/>
            <a:ext cx="7249114" cy="5339130"/>
          </a:xfrm>
          <a:prstGeom prst="rect">
            <a:avLst/>
          </a:prstGeom>
        </p:spPr>
      </p:pic>
    </p:spTree>
    <p:extLst>
      <p:ext uri="{BB962C8B-B14F-4D97-AF65-F5344CB8AC3E}">
        <p14:creationId xmlns:p14="http://schemas.microsoft.com/office/powerpoint/2010/main" val="229672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A645-BA9D-F5EA-9B27-82FB883ED6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856DF8-2A66-0782-D115-C70F14573E35}"/>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 Estimated Payments Required </a:t>
            </a:r>
          </a:p>
        </p:txBody>
      </p:sp>
      <p:sp>
        <p:nvSpPr>
          <p:cNvPr id="6" name="Rectangle 5">
            <a:extLst>
              <a:ext uri="{FF2B5EF4-FFF2-40B4-BE49-F238E27FC236}">
                <a16:creationId xmlns:a16="http://schemas.microsoft.com/office/drawing/2014/main" id="{7118C950-299F-06F5-69DF-8532A8E1910C}"/>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D91C4D-591F-B529-B4CF-1E877849EB6C}"/>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CFA17FB7-3CC1-DEC2-9D8E-A052DA0E5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404BDE8E-6E54-4F73-FE01-F5F1BD4B249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8922077F-2B18-1B07-8DB8-6F1DE2A4CE0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A11E121D-1905-5BFC-0BAF-C8F7AFCAA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6FF84A69-C769-4930-050A-D8B7F63D3A6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FFAB52F-1CA0-FF26-6816-DB89A5798146}"/>
              </a:ext>
            </a:extLst>
          </p:cNvPr>
          <p:cNvSpPr txBox="1"/>
          <p:nvPr/>
        </p:nvSpPr>
        <p:spPr>
          <a:xfrm>
            <a:off x="937419" y="1690577"/>
            <a:ext cx="10317162" cy="532453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Franklin Gothic Demi" panose="020B0703020102020204" pitchFamily="34" charset="0"/>
              </a:rPr>
              <a:t>For tax years beginning on or after January 1, 2024, an electing entity is required to make estimated payments.</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Form PTET-P has been created to allow an electing entity to calculate the penalty due on the underpayment of estimated taxes for PTET.</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Do you owe this penalty? This has been added to the 2025 Form PTET-P in Part I.</a:t>
            </a:r>
          </a:p>
          <a:p>
            <a:pPr marL="457200" indent="-457200">
              <a:buFont typeface="Arial" panose="020B0604020202020204" pitchFamily="34" charset="0"/>
              <a:buChar char="•"/>
            </a:pPr>
            <a:endParaRPr lang="en-US" sz="2800" dirty="0">
              <a:latin typeface="Franklin Gothic Demi" panose="020B0703020102020204" pitchFamily="34" charset="0"/>
            </a:endParaRPr>
          </a:p>
          <a:p>
            <a:pPr marL="457200" indent="-457200">
              <a:buFont typeface="Arial" panose="020B0604020202020204" pitchFamily="34" charset="0"/>
              <a:buChar char="•"/>
            </a:pPr>
            <a:r>
              <a:rPr lang="en-US" sz="2800" dirty="0">
                <a:latin typeface="Franklin Gothic Demi" panose="020B0703020102020204" pitchFamily="34" charset="0"/>
              </a:rPr>
              <a:t>Statute Reference: KRS 141.209</a:t>
            </a:r>
          </a:p>
          <a:p>
            <a:endParaRPr lang="en-US" sz="3200" dirty="0">
              <a:latin typeface="Franklin Gothic Demi" panose="020B0703020102020204" pitchFamily="34" charset="0"/>
            </a:endParaRPr>
          </a:p>
        </p:txBody>
      </p:sp>
    </p:spTree>
    <p:extLst>
      <p:ext uri="{BB962C8B-B14F-4D97-AF65-F5344CB8AC3E}">
        <p14:creationId xmlns:p14="http://schemas.microsoft.com/office/powerpoint/2010/main" val="58296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Our Mission</a:t>
            </a:r>
          </a:p>
        </p:txBody>
      </p:sp>
      <p:sp>
        <p:nvSpPr>
          <p:cNvPr id="3" name="Subtitle 2"/>
          <p:cNvSpPr>
            <a:spLocks noGrp="1"/>
          </p:cNvSpPr>
          <p:nvPr>
            <p:ph type="subTitle" idx="1"/>
          </p:nvPr>
        </p:nvSpPr>
        <p:spPr>
          <a:xfrm>
            <a:off x="866271" y="1652504"/>
            <a:ext cx="9508914" cy="4465329"/>
          </a:xfrm>
        </p:spPr>
        <p:txBody>
          <a:bodyPr>
            <a:normAutofit/>
          </a:bodyPr>
          <a:lstStyle/>
          <a:p>
            <a:pPr marL="338138" indent="-338138" algn="l">
              <a:buFont typeface="Arial" panose="020B0604020202020204" pitchFamily="34" charset="0"/>
              <a:buChar char="•"/>
            </a:pPr>
            <a:r>
              <a:rPr lang="en-US" sz="2800" dirty="0">
                <a:solidFill>
                  <a:srgbClr val="0E266E"/>
                </a:solidFill>
                <a:latin typeface="Franklin Gothic Demi" panose="020B0703020102020204" pitchFamily="34" charset="0"/>
              </a:rPr>
              <a:t>The Division of Special Investigations (DSI) conducts criminal investigations into alleged violations of Kentucky tax laws.</a:t>
            </a:r>
          </a:p>
          <a:p>
            <a:pPr marL="338138" indent="-338138" algn="l">
              <a:buFont typeface="Arial" panose="020B0604020202020204" pitchFamily="34" charset="0"/>
              <a:buChar char="•"/>
            </a:pPr>
            <a:endParaRPr lang="en-US" sz="28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descr="A person in a suit and tie&#10;&#10;AI-generated content may be incorrect.">
            <a:extLst>
              <a:ext uri="{FF2B5EF4-FFF2-40B4-BE49-F238E27FC236}">
                <a16:creationId xmlns:a16="http://schemas.microsoft.com/office/drawing/2014/main" id="{3E3E5637-640C-8920-3AA2-8B15C85BF6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1135" y="2999507"/>
            <a:ext cx="5229729" cy="2941723"/>
          </a:xfrm>
          <a:prstGeom prst="rect">
            <a:avLst/>
          </a:prstGeom>
        </p:spPr>
      </p:pic>
    </p:spTree>
    <p:extLst>
      <p:ext uri="{BB962C8B-B14F-4D97-AF65-F5344CB8AC3E}">
        <p14:creationId xmlns:p14="http://schemas.microsoft.com/office/powerpoint/2010/main" val="426420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B380-E289-0DE5-6A5F-099BA59395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0652A2-9597-7547-3E3C-6888D4667FE7}"/>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740-NP-WH</a:t>
            </a:r>
          </a:p>
        </p:txBody>
      </p:sp>
      <p:sp>
        <p:nvSpPr>
          <p:cNvPr id="6" name="Rectangle 5">
            <a:extLst>
              <a:ext uri="{FF2B5EF4-FFF2-40B4-BE49-F238E27FC236}">
                <a16:creationId xmlns:a16="http://schemas.microsoft.com/office/drawing/2014/main" id="{AABE299A-C919-064C-7B63-15EFE06D1032}"/>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AAB5883-F700-D866-3653-DD659E342B4F}"/>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A4AE7C2D-255C-69C4-6EF7-5A9241B4F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C43DAC8D-95FE-C091-D9CE-CAC09E77D2B4}"/>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4F3C24F6-ED31-5D52-A8AA-848965EA729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F6A2D15B-7602-6AC8-0E50-DC1BA63ED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5B95C767-1653-829D-9DBF-A381C37C662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CF6378B-0531-2C0E-D7D2-0E256B995D1C}"/>
              </a:ext>
            </a:extLst>
          </p:cNvPr>
          <p:cNvSpPr txBox="1"/>
          <p:nvPr/>
        </p:nvSpPr>
        <p:spPr>
          <a:xfrm>
            <a:off x="10004007" y="1679582"/>
            <a:ext cx="1869195" cy="3170099"/>
          </a:xfrm>
          <a:prstGeom prst="rect">
            <a:avLst/>
          </a:prstGeom>
          <a:noFill/>
        </p:spPr>
        <p:txBody>
          <a:bodyPr wrap="square" rtlCol="0">
            <a:spAutoFit/>
          </a:bodyPr>
          <a:lstStyle/>
          <a:p>
            <a:r>
              <a:rPr lang="en-US" sz="2000" b="1" dirty="0"/>
              <a:t>Line 6 was changed from</a:t>
            </a:r>
          </a:p>
          <a:p>
            <a:r>
              <a:rPr lang="en-US" sz="2000" b="1" dirty="0"/>
              <a:t>"</a:t>
            </a:r>
            <a:r>
              <a:rPr lang="en-US" sz="2000" b="1" i="1" dirty="0"/>
              <a:t>Tax before credit</a:t>
            </a:r>
            <a:r>
              <a:rPr lang="en-US" sz="2000" b="1" dirty="0"/>
              <a:t>" to "</a:t>
            </a:r>
            <a:r>
              <a:rPr lang="en-US" sz="2000" b="1" i="1" dirty="0"/>
              <a:t>Tax Liability</a:t>
            </a:r>
            <a:r>
              <a:rPr lang="en-US" sz="2000" b="1" dirty="0"/>
              <a:t>".</a:t>
            </a:r>
          </a:p>
          <a:p>
            <a:endParaRPr lang="en-US" sz="2000" b="1" dirty="0"/>
          </a:p>
          <a:p>
            <a:r>
              <a:rPr lang="en-US" sz="2000" b="1" dirty="0"/>
              <a:t>Line 7 was marked as reserved for future use</a:t>
            </a:r>
          </a:p>
        </p:txBody>
      </p:sp>
      <p:pic>
        <p:nvPicPr>
          <p:cNvPr id="5" name="Picture 4">
            <a:extLst>
              <a:ext uri="{FF2B5EF4-FFF2-40B4-BE49-F238E27FC236}">
                <a16:creationId xmlns:a16="http://schemas.microsoft.com/office/drawing/2014/main" id="{F1AFBC7E-B22A-1285-B5FA-A04BC492B3A4}"/>
              </a:ext>
            </a:extLst>
          </p:cNvPr>
          <p:cNvPicPr>
            <a:picLocks noChangeAspect="1"/>
          </p:cNvPicPr>
          <p:nvPr/>
        </p:nvPicPr>
        <p:blipFill>
          <a:blip r:embed="rId5"/>
          <a:stretch>
            <a:fillRect/>
          </a:stretch>
        </p:blipFill>
        <p:spPr>
          <a:xfrm>
            <a:off x="2493732" y="1288972"/>
            <a:ext cx="5760252" cy="5352962"/>
          </a:xfrm>
          <a:prstGeom prst="rect">
            <a:avLst/>
          </a:prstGeom>
        </p:spPr>
      </p:pic>
    </p:spTree>
    <p:extLst>
      <p:ext uri="{BB962C8B-B14F-4D97-AF65-F5344CB8AC3E}">
        <p14:creationId xmlns:p14="http://schemas.microsoft.com/office/powerpoint/2010/main" val="392181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PTE-WH</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93AAF69-16D6-8DA9-4AFE-52630B6AAD43}"/>
              </a:ext>
            </a:extLst>
          </p:cNvPr>
          <p:cNvSpPr txBox="1"/>
          <p:nvPr/>
        </p:nvSpPr>
        <p:spPr>
          <a:xfrm>
            <a:off x="9831570" y="1478905"/>
            <a:ext cx="1855612" cy="3477875"/>
          </a:xfrm>
          <a:prstGeom prst="rect">
            <a:avLst/>
          </a:prstGeom>
          <a:noFill/>
        </p:spPr>
        <p:txBody>
          <a:bodyPr wrap="square" rtlCol="0">
            <a:spAutoFit/>
          </a:bodyPr>
          <a:lstStyle/>
          <a:p>
            <a:endParaRPr lang="en-US" sz="2000" b="1" dirty="0"/>
          </a:p>
          <a:p>
            <a:r>
              <a:rPr lang="en-US" sz="2000" b="1" dirty="0"/>
              <a:t>Line 7 changed from "</a:t>
            </a:r>
            <a:r>
              <a:rPr lang="en-US" sz="2000" b="1" i="1" dirty="0"/>
              <a:t>Tax</a:t>
            </a:r>
          </a:p>
          <a:p>
            <a:r>
              <a:rPr lang="en-US" sz="2000" b="1" i="1" dirty="0"/>
              <a:t>before credit</a:t>
            </a:r>
            <a:r>
              <a:rPr lang="en-US" sz="2000" b="1" dirty="0"/>
              <a:t>" to "</a:t>
            </a:r>
            <a:r>
              <a:rPr lang="en-US" sz="2000" b="1" i="1" dirty="0"/>
              <a:t>Tax Liability</a:t>
            </a:r>
            <a:r>
              <a:rPr lang="en-US" sz="2000" b="1" dirty="0"/>
              <a:t>".</a:t>
            </a:r>
          </a:p>
          <a:p>
            <a:endParaRPr lang="en-US" sz="2000" b="1" dirty="0"/>
          </a:p>
          <a:p>
            <a:r>
              <a:rPr lang="en-US" sz="2000" b="1" dirty="0"/>
              <a:t>Line 8 was marked </a:t>
            </a:r>
          </a:p>
          <a:p>
            <a:r>
              <a:rPr lang="en-US" sz="2000" b="1" dirty="0"/>
              <a:t>reserved for future use</a:t>
            </a:r>
          </a:p>
        </p:txBody>
      </p:sp>
      <p:pic>
        <p:nvPicPr>
          <p:cNvPr id="5" name="Picture 4">
            <a:extLst>
              <a:ext uri="{FF2B5EF4-FFF2-40B4-BE49-F238E27FC236}">
                <a16:creationId xmlns:a16="http://schemas.microsoft.com/office/drawing/2014/main" id="{6CA2ACE0-83A4-D5BB-E56D-5F2E7D0F70CD}"/>
              </a:ext>
            </a:extLst>
          </p:cNvPr>
          <p:cNvPicPr>
            <a:picLocks noChangeAspect="1"/>
          </p:cNvPicPr>
          <p:nvPr/>
        </p:nvPicPr>
        <p:blipFill>
          <a:blip r:embed="rId5"/>
          <a:stretch>
            <a:fillRect/>
          </a:stretch>
        </p:blipFill>
        <p:spPr>
          <a:xfrm>
            <a:off x="1925279" y="1336711"/>
            <a:ext cx="6805250" cy="5029636"/>
          </a:xfrm>
          <a:prstGeom prst="rect">
            <a:avLst/>
          </a:prstGeom>
        </p:spPr>
      </p:pic>
    </p:spTree>
    <p:extLst>
      <p:ext uri="{BB962C8B-B14F-4D97-AF65-F5344CB8AC3E}">
        <p14:creationId xmlns:p14="http://schemas.microsoft.com/office/powerpoint/2010/main" val="249232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PTET-P Pass-Through Entity Underpayment Penalty</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19C84D9D-0CBE-7B48-431B-5E269CDB9895}"/>
              </a:ext>
            </a:extLst>
          </p:cNvPr>
          <p:cNvPicPr>
            <a:picLocks noChangeAspect="1"/>
          </p:cNvPicPr>
          <p:nvPr/>
        </p:nvPicPr>
        <p:blipFill>
          <a:blip r:embed="rId5"/>
          <a:stretch>
            <a:fillRect/>
          </a:stretch>
        </p:blipFill>
        <p:spPr>
          <a:xfrm>
            <a:off x="646520" y="1313084"/>
            <a:ext cx="4381022" cy="5384554"/>
          </a:xfrm>
          <a:prstGeom prst="rect">
            <a:avLst/>
          </a:prstGeom>
        </p:spPr>
      </p:pic>
      <p:pic>
        <p:nvPicPr>
          <p:cNvPr id="14" name="Picture 13">
            <a:extLst>
              <a:ext uri="{FF2B5EF4-FFF2-40B4-BE49-F238E27FC236}">
                <a16:creationId xmlns:a16="http://schemas.microsoft.com/office/drawing/2014/main" id="{6415936F-87CD-6833-6CF5-BB29513D06AC}"/>
              </a:ext>
            </a:extLst>
          </p:cNvPr>
          <p:cNvPicPr>
            <a:picLocks noChangeAspect="1"/>
          </p:cNvPicPr>
          <p:nvPr/>
        </p:nvPicPr>
        <p:blipFill>
          <a:blip r:embed="rId6"/>
          <a:stretch>
            <a:fillRect/>
          </a:stretch>
        </p:blipFill>
        <p:spPr>
          <a:xfrm>
            <a:off x="5354557" y="1288971"/>
            <a:ext cx="4170606" cy="5408665"/>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4F3E092-1D77-560D-7383-1F854E2E2306}"/>
                  </a:ext>
                </a:extLst>
              </p14:cNvPr>
              <p14:cNvContentPartPr/>
              <p14:nvPr/>
            </p14:nvContentPartPr>
            <p14:xfrm>
              <a:off x="886607" y="2068738"/>
              <a:ext cx="1292400" cy="360"/>
            </p14:xfrm>
          </p:contentPart>
        </mc:Choice>
        <mc:Fallback xmlns="">
          <p:pic>
            <p:nvPicPr>
              <p:cNvPr id="16" name="Ink 15">
                <a:extLst>
                  <a:ext uri="{FF2B5EF4-FFF2-40B4-BE49-F238E27FC236}">
                    <a16:creationId xmlns:a16="http://schemas.microsoft.com/office/drawing/2014/main" id="{24F3E092-1D77-560D-7383-1F854E2E2306}"/>
                  </a:ext>
                </a:extLst>
              </p:cNvPr>
              <p:cNvPicPr/>
              <p:nvPr/>
            </p:nvPicPr>
            <p:blipFill>
              <a:blip r:embed="rId8"/>
              <a:stretch>
                <a:fillRect/>
              </a:stretch>
            </p:blipFill>
            <p:spPr>
              <a:xfrm>
                <a:off x="832607" y="1961098"/>
                <a:ext cx="1400040" cy="216000"/>
              </a:xfrm>
              <a:prstGeom prst="rect">
                <a:avLst/>
              </a:prstGeom>
            </p:spPr>
          </p:pic>
        </mc:Fallback>
      </mc:AlternateContent>
    </p:spTree>
    <p:extLst>
      <p:ext uri="{BB962C8B-B14F-4D97-AF65-F5344CB8AC3E}">
        <p14:creationId xmlns:p14="http://schemas.microsoft.com/office/powerpoint/2010/main" val="95294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F0FB-6A9F-BAD6-108F-EE410722BE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560814-ECD5-4B90-DDBC-809AFC10B387}"/>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NRWH-P</a:t>
            </a:r>
          </a:p>
        </p:txBody>
      </p:sp>
      <p:sp>
        <p:nvSpPr>
          <p:cNvPr id="6" name="Rectangle 5">
            <a:extLst>
              <a:ext uri="{FF2B5EF4-FFF2-40B4-BE49-F238E27FC236}">
                <a16:creationId xmlns:a16="http://schemas.microsoft.com/office/drawing/2014/main" id="{D51FD270-A336-3062-9974-1A2C8C0A0F3A}"/>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33F569F-72C4-BAE9-0141-2425CC19BE2C}"/>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C31CBEE7-689C-C40B-2DB2-D185D9A7B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B72CCD98-1CE6-3AF9-A95C-FC054E83AC6A}"/>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16FFB0D8-D418-ACBC-B84A-99FA15E19256}"/>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6F5EC5BB-968C-757E-BD74-14F14309B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1ECEB973-6B8F-85A9-D18A-CB0CA915C9E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02D4249-BE89-118D-459E-8509825FBA8F}"/>
              </a:ext>
            </a:extLst>
          </p:cNvPr>
          <p:cNvSpPr txBox="1"/>
          <p:nvPr/>
        </p:nvSpPr>
        <p:spPr>
          <a:xfrm>
            <a:off x="9093926" y="1691509"/>
            <a:ext cx="2754360" cy="4154984"/>
          </a:xfrm>
          <a:prstGeom prst="rect">
            <a:avLst/>
          </a:prstGeom>
          <a:noFill/>
        </p:spPr>
        <p:txBody>
          <a:bodyPr wrap="square" rtlCol="0">
            <a:spAutoFit/>
          </a:bodyPr>
          <a:lstStyle/>
          <a:p>
            <a:r>
              <a:rPr lang="en-US" sz="2400" b="1" dirty="0"/>
              <a:t>Added (a) and (b) to Part I to</a:t>
            </a:r>
          </a:p>
          <a:p>
            <a:r>
              <a:rPr lang="en-US" sz="2400" b="1" dirty="0"/>
              <a:t>determine if a penalty is owed based on the previous year</a:t>
            </a:r>
          </a:p>
          <a:p>
            <a:r>
              <a:rPr lang="en-US" sz="2400" b="1" dirty="0"/>
              <a:t>tax liability compared to the estimated payments made for</a:t>
            </a:r>
          </a:p>
          <a:p>
            <a:r>
              <a:rPr lang="en-US" sz="2400" b="1" dirty="0"/>
              <a:t>the current year</a:t>
            </a:r>
          </a:p>
        </p:txBody>
      </p:sp>
      <p:pic>
        <p:nvPicPr>
          <p:cNvPr id="5" name="Picture 4">
            <a:extLst>
              <a:ext uri="{FF2B5EF4-FFF2-40B4-BE49-F238E27FC236}">
                <a16:creationId xmlns:a16="http://schemas.microsoft.com/office/drawing/2014/main" id="{946833B7-DA08-B214-01D7-7626768359F4}"/>
              </a:ext>
            </a:extLst>
          </p:cNvPr>
          <p:cNvPicPr>
            <a:picLocks noChangeAspect="1"/>
          </p:cNvPicPr>
          <p:nvPr/>
        </p:nvPicPr>
        <p:blipFill>
          <a:blip r:embed="rId5"/>
          <a:stretch>
            <a:fillRect/>
          </a:stretch>
        </p:blipFill>
        <p:spPr>
          <a:xfrm>
            <a:off x="285085" y="1382099"/>
            <a:ext cx="8428450" cy="4816257"/>
          </a:xfrm>
          <a:prstGeom prst="rect">
            <a:avLst/>
          </a:prstGeom>
        </p:spPr>
      </p:pic>
    </p:spTree>
    <p:extLst>
      <p:ext uri="{BB962C8B-B14F-4D97-AF65-F5344CB8AC3E}">
        <p14:creationId xmlns:p14="http://schemas.microsoft.com/office/powerpoint/2010/main" val="113065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0799-F36D-B177-11D8-036CEC6116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C1C81-D760-6477-7873-D35608B231E3}"/>
              </a:ext>
            </a:extLst>
          </p:cNvPr>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8050-K Direct Deposit of Refunds</a:t>
            </a:r>
          </a:p>
        </p:txBody>
      </p:sp>
      <p:sp>
        <p:nvSpPr>
          <p:cNvPr id="6" name="Rectangle 5">
            <a:extLst>
              <a:ext uri="{FF2B5EF4-FFF2-40B4-BE49-F238E27FC236}">
                <a16:creationId xmlns:a16="http://schemas.microsoft.com/office/drawing/2014/main" id="{C9F7894C-4FD8-AE31-8CC5-8925249AFE18}"/>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6CC5FE7-DDF8-2ED8-649F-DAFD802A0E65}"/>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B60590BE-C4D7-3453-7C79-950A98C37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2445924E-5AB0-E795-E707-2240F184ADAB}"/>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FC4E36DE-D5F2-C570-290C-8C8395100EB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7440168A-AEF7-A639-0BC3-A143E762D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93E3C823-A225-B43C-DC32-746494AE36E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91DD0B20-692C-55E4-FB49-6635C92CD446}"/>
              </a:ext>
            </a:extLst>
          </p:cNvPr>
          <p:cNvSpPr txBox="1"/>
          <p:nvPr/>
        </p:nvSpPr>
        <p:spPr>
          <a:xfrm>
            <a:off x="7112000" y="1708727"/>
            <a:ext cx="4391028" cy="3785652"/>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a:t>Available for Corporation Tax Returns filed via e-file or paper</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dirty="0"/>
              <a:t>Available for Nonresident Withholding Returns filed via e-file or paper</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dirty="0"/>
              <a:t>Direct deposit of refunds is </a:t>
            </a:r>
            <a:r>
              <a:rPr lang="en-US" sz="2400" b="1" u="sng" dirty="0"/>
              <a:t>not</a:t>
            </a:r>
            <a:r>
              <a:rPr lang="en-US" sz="2400" b="1" dirty="0"/>
              <a:t> available for Pass Through Entity Tax (PTET) returns</a:t>
            </a:r>
          </a:p>
        </p:txBody>
      </p:sp>
      <p:pic>
        <p:nvPicPr>
          <p:cNvPr id="5" name="Picture 4">
            <a:extLst>
              <a:ext uri="{FF2B5EF4-FFF2-40B4-BE49-F238E27FC236}">
                <a16:creationId xmlns:a16="http://schemas.microsoft.com/office/drawing/2014/main" id="{C8E33509-ACA6-1127-B1A9-667FCDEB9464}"/>
              </a:ext>
            </a:extLst>
          </p:cNvPr>
          <p:cNvPicPr>
            <a:picLocks noChangeAspect="1"/>
          </p:cNvPicPr>
          <p:nvPr/>
        </p:nvPicPr>
        <p:blipFill>
          <a:blip r:embed="rId5"/>
          <a:stretch>
            <a:fillRect/>
          </a:stretch>
        </p:blipFill>
        <p:spPr>
          <a:xfrm>
            <a:off x="1624640" y="1288972"/>
            <a:ext cx="4471353" cy="5637723"/>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9EEC622-B1BC-FD30-663A-AFB1CF818915}"/>
                  </a:ext>
                </a:extLst>
              </p14:cNvPr>
              <p14:cNvContentPartPr/>
              <p14:nvPr/>
            </p14:nvContentPartPr>
            <p14:xfrm>
              <a:off x="1856447" y="1828124"/>
              <a:ext cx="1903680" cy="41760"/>
            </p14:xfrm>
          </p:contentPart>
        </mc:Choice>
        <mc:Fallback xmlns="">
          <p:pic>
            <p:nvPicPr>
              <p:cNvPr id="7" name="Ink 6">
                <a:extLst>
                  <a:ext uri="{FF2B5EF4-FFF2-40B4-BE49-F238E27FC236}">
                    <a16:creationId xmlns:a16="http://schemas.microsoft.com/office/drawing/2014/main" id="{B9EEC622-B1BC-FD30-663A-AFB1CF818915}"/>
                  </a:ext>
                </a:extLst>
              </p:cNvPr>
              <p:cNvPicPr/>
              <p:nvPr/>
            </p:nvPicPr>
            <p:blipFill>
              <a:blip r:embed="rId7"/>
              <a:stretch>
                <a:fillRect/>
              </a:stretch>
            </p:blipFill>
            <p:spPr>
              <a:xfrm>
                <a:off x="1802447" y="1720124"/>
                <a:ext cx="2011320" cy="257400"/>
              </a:xfrm>
              <a:prstGeom prst="rect">
                <a:avLst/>
              </a:prstGeom>
            </p:spPr>
          </p:pic>
        </mc:Fallback>
      </mc:AlternateContent>
    </p:spTree>
    <p:extLst>
      <p:ext uri="{BB962C8B-B14F-4D97-AF65-F5344CB8AC3E}">
        <p14:creationId xmlns:p14="http://schemas.microsoft.com/office/powerpoint/2010/main" val="265966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21E6-E136-9A3E-072F-6F0C53C3015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0CD800C-DFCB-39C7-9A26-73786D57CF40}"/>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68BEF-2BCB-6642-BE25-4A794970A4DF}"/>
              </a:ext>
            </a:extLst>
          </p:cNvPr>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Pay Outstanding Tax Bills in One Place</a:t>
            </a:r>
          </a:p>
        </p:txBody>
      </p:sp>
      <p:sp>
        <p:nvSpPr>
          <p:cNvPr id="3" name="Subtitle 2">
            <a:extLst>
              <a:ext uri="{FF2B5EF4-FFF2-40B4-BE49-F238E27FC236}">
                <a16:creationId xmlns:a16="http://schemas.microsoft.com/office/drawing/2014/main" id="{6EF16362-92D2-C389-8DC7-9D8BA1E5B53E}"/>
              </a:ext>
            </a:extLst>
          </p:cNvPr>
          <p:cNvSpPr>
            <a:spLocks noGrp="1"/>
          </p:cNvSpPr>
          <p:nvPr>
            <p:ph type="subTitle" idx="1"/>
          </p:nvPr>
        </p:nvSpPr>
        <p:spPr>
          <a:xfrm>
            <a:off x="367507" y="1578902"/>
            <a:ext cx="11279662" cy="4800848"/>
          </a:xfrm>
        </p:spPr>
        <p:txBody>
          <a:bodyPr>
            <a:normAutofit/>
          </a:bodyPr>
          <a:lstStyle/>
          <a:p>
            <a:r>
              <a:rPr lang="en-US" dirty="0"/>
              <a:t> </a:t>
            </a:r>
          </a:p>
          <a:p>
            <a:pPr marL="342900" indent="-342900" algn="l">
              <a:buFont typeface="Arial" panose="020B0604020202020204" pitchFamily="34" charset="0"/>
              <a:buChar char="•"/>
            </a:pPr>
            <a:r>
              <a:rPr lang="en-US" b="1" dirty="0"/>
              <a:t>The </a:t>
            </a:r>
            <a:r>
              <a:rPr lang="en-US" b="1" u="sng" dirty="0" err="1">
                <a:hlinkClick r:id="rId3"/>
              </a:rPr>
              <a:t>MyTaxes</a:t>
            </a:r>
            <a:r>
              <a:rPr lang="en-US" b="1" u="sng" dirty="0">
                <a:hlinkClick r:id="rId3"/>
              </a:rPr>
              <a:t> Portal</a:t>
            </a:r>
            <a:r>
              <a:rPr lang="en-US" b="1" dirty="0"/>
              <a:t> now displays your outstanding tax bills in one convenient location.</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t>Log into your </a:t>
            </a:r>
            <a:r>
              <a:rPr lang="en-US" b="1" u="sng" dirty="0" err="1">
                <a:hlinkClick r:id="rId3"/>
              </a:rPr>
              <a:t>MyTaxes</a:t>
            </a:r>
            <a:r>
              <a:rPr lang="en-US" b="1" u="sng" dirty="0">
                <a:hlinkClick r:id="rId3"/>
              </a:rPr>
              <a:t>​</a:t>
            </a:r>
            <a:r>
              <a:rPr lang="en-US" b="1" dirty="0"/>
              <a:t> account to view and pay your outstanding bills using the "Make Payment” button.</a:t>
            </a:r>
          </a:p>
          <a:p>
            <a:pPr marL="342900" indent="-342900" algn="l">
              <a:buFont typeface="Arial" panose="020B0604020202020204" pitchFamily="34" charset="0"/>
              <a:buChar char="•"/>
            </a:pPr>
            <a:endParaRPr lang="en-US" b="1" dirty="0"/>
          </a:p>
          <a:p>
            <a:pPr marL="342900" indent="-342900" algn="l">
              <a:buFont typeface="Arial" panose="020B0604020202020204" pitchFamily="34" charset="0"/>
              <a:buChar char="•"/>
            </a:pPr>
            <a:r>
              <a:rPr lang="en-US" b="1" dirty="0"/>
              <a:t>Don’t want to login? Use the Guest Payment option on the </a:t>
            </a:r>
            <a:r>
              <a:rPr lang="en-US" b="1" dirty="0" err="1"/>
              <a:t>MyTaxes</a:t>
            </a:r>
            <a:r>
              <a:rPr lang="en-US" b="1" dirty="0"/>
              <a:t> login page. You will need your Account number or Federal Employer Identification Number (FEIN) and you will need your Invoice Number or Collections Case Number to make a guest payment. You’ll find this information on your bill or collection notification.</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25C379E6-D7AF-2448-B41D-DA0525A6AB62}"/>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4D7CD0F0-D7DD-814A-6DA7-752ADE040725}"/>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459781F7-28F9-06E7-8900-E10785C86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22BCCBCE-6CFF-6808-94B2-6FB63CFFA78B}"/>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B08D678C-C1B9-AC86-733A-ED48846847EE}"/>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F6E7A01E-7679-7AA0-01CD-A9C8D5CD7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6052EC49-3F7D-BD78-A913-D4429080548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53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D23F-396C-0786-B878-84A152F977E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14A8DE6-8723-7ED7-6315-ED5BFACC8393}"/>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0D64E4-AA39-64F9-119E-CF875D191756}"/>
              </a:ext>
            </a:extLst>
          </p:cNvPr>
          <p:cNvSpPr>
            <a:spLocks noGrp="1"/>
          </p:cNvSpPr>
          <p:nvPr>
            <p:ph type="title"/>
          </p:nvPr>
        </p:nvSpPr>
        <p:spPr/>
        <p:txBody>
          <a:bodyPr>
            <a:normAutofit/>
          </a:bodyPr>
          <a:lstStyle/>
          <a:p>
            <a:pPr algn="l"/>
            <a:r>
              <a:rPr lang="en-US" sz="3700" dirty="0">
                <a:solidFill>
                  <a:schemeClr val="bg1"/>
                </a:solidFill>
                <a:latin typeface="Franklin Gothic Demi" panose="020B0703020102020204" pitchFamily="34" charset="0"/>
              </a:rPr>
              <a:t>Making Payments in the </a:t>
            </a:r>
            <a:r>
              <a:rPr lang="en-US" sz="3700" dirty="0" err="1">
                <a:solidFill>
                  <a:schemeClr val="bg1"/>
                </a:solidFill>
                <a:latin typeface="Franklin Gothic Demi" panose="020B0703020102020204" pitchFamily="34" charset="0"/>
              </a:rPr>
              <a:t>MyTaxes</a:t>
            </a:r>
            <a:r>
              <a:rPr lang="en-US" sz="3700" dirty="0">
                <a:solidFill>
                  <a:schemeClr val="bg1"/>
                </a:solidFill>
                <a:latin typeface="Franklin Gothic Demi" panose="020B0703020102020204" pitchFamily="34" charset="0"/>
              </a:rPr>
              <a:t> Portal</a:t>
            </a:r>
          </a:p>
        </p:txBody>
      </p:sp>
      <p:sp>
        <p:nvSpPr>
          <p:cNvPr id="3" name="Subtitle 2">
            <a:extLst>
              <a:ext uri="{FF2B5EF4-FFF2-40B4-BE49-F238E27FC236}">
                <a16:creationId xmlns:a16="http://schemas.microsoft.com/office/drawing/2014/main" id="{46308ACB-F686-756D-04B0-2DA16724CE7F}"/>
              </a:ext>
            </a:extLst>
          </p:cNvPr>
          <p:cNvSpPr>
            <a:spLocks noGrp="1"/>
          </p:cNvSpPr>
          <p:nvPr>
            <p:ph sz="half" idx="1"/>
          </p:nvPr>
        </p:nvSpPr>
        <p:spPr>
          <a:xfrm>
            <a:off x="838200" y="2718815"/>
            <a:ext cx="5181600" cy="3458147"/>
          </a:xfrm>
        </p:spPr>
        <p:txBody>
          <a:bodyPr>
            <a:normAutofit/>
          </a:bodyPr>
          <a:lstStyle/>
          <a:p>
            <a:pPr algn="l"/>
            <a:r>
              <a:rPr lang="en-US" dirty="0"/>
              <a:t>Consumer's Use	</a:t>
            </a:r>
          </a:p>
          <a:p>
            <a:pPr algn="l"/>
            <a:r>
              <a:rPr lang="en-US" dirty="0"/>
              <a:t>Motor Vehicle Tire Fee</a:t>
            </a:r>
          </a:p>
          <a:p>
            <a:pPr algn="l"/>
            <a:r>
              <a:rPr lang="en-US" dirty="0"/>
              <a:t>Sales and Use			</a:t>
            </a:r>
          </a:p>
          <a:p>
            <a:pPr algn="l"/>
            <a:r>
              <a:rPr lang="en-US" dirty="0"/>
              <a:t>Telecommunication</a:t>
            </a:r>
          </a:p>
          <a:p>
            <a:pPr algn="l"/>
            <a:r>
              <a:rPr lang="en-US" dirty="0"/>
              <a:t>Commercial Mobile Radio Service (CMRS)			</a:t>
            </a:r>
          </a:p>
          <a:p>
            <a:pPr algn="l"/>
            <a:endParaRPr lang="en-US" dirty="0"/>
          </a:p>
          <a:p>
            <a:pPr algn="l"/>
            <a:endParaRPr lang="en-US" dirty="0"/>
          </a:p>
        </p:txBody>
      </p:sp>
      <p:sp>
        <p:nvSpPr>
          <p:cNvPr id="4" name="Content Placeholder 3">
            <a:extLst>
              <a:ext uri="{FF2B5EF4-FFF2-40B4-BE49-F238E27FC236}">
                <a16:creationId xmlns:a16="http://schemas.microsoft.com/office/drawing/2014/main" id="{E197B16B-E591-85B9-6075-3F2317B488B5}"/>
              </a:ext>
            </a:extLst>
          </p:cNvPr>
          <p:cNvSpPr>
            <a:spLocks noGrp="1"/>
          </p:cNvSpPr>
          <p:nvPr>
            <p:ph sz="half" idx="2"/>
          </p:nvPr>
        </p:nvSpPr>
        <p:spPr>
          <a:xfrm>
            <a:off x="6172200" y="2718815"/>
            <a:ext cx="5181600" cy="3458148"/>
          </a:xfrm>
        </p:spPr>
        <p:txBody>
          <a:bodyPr>
            <a:normAutofit/>
          </a:bodyPr>
          <a:lstStyle/>
          <a:p>
            <a:r>
              <a:rPr lang="en-US" dirty="0"/>
              <a:t>Corporation Income/Limited Liability Entity Tax (LLET)</a:t>
            </a:r>
          </a:p>
          <a:p>
            <a:r>
              <a:rPr lang="en-US" dirty="0"/>
              <a:t>Employer's Withholding</a:t>
            </a:r>
          </a:p>
          <a:p>
            <a:r>
              <a:rPr lang="en-US" dirty="0"/>
              <a:t>KY Nonresident WH Tax	</a:t>
            </a:r>
          </a:p>
          <a:p>
            <a:r>
              <a:rPr lang="en-US" dirty="0"/>
              <a:t>Transient Room</a:t>
            </a:r>
          </a:p>
          <a:p>
            <a:r>
              <a:rPr lang="en-US" dirty="0"/>
              <a:t>Utility Gross Receipts Tax (UGRLT)</a:t>
            </a:r>
          </a:p>
          <a:p>
            <a:endParaRPr lang="en-US" dirty="0"/>
          </a:p>
        </p:txBody>
      </p:sp>
      <p:sp>
        <p:nvSpPr>
          <p:cNvPr id="13" name="Rectangle 12">
            <a:extLst>
              <a:ext uri="{FF2B5EF4-FFF2-40B4-BE49-F238E27FC236}">
                <a16:creationId xmlns:a16="http://schemas.microsoft.com/office/drawing/2014/main" id="{C897715D-1EF3-00D4-A7C1-EA5266D168D0}"/>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5920A36-804B-4496-B958-528841FDB14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285E957C-01D1-5585-C116-75A209C84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0868B018-681E-47AD-17F4-9E0AE1868D4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D63C33C-3F63-B4A2-858E-B3D24F161BF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3F03F21-69F8-69D9-0F86-1C36A25AE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EEF01BE0-F599-0B7F-EE1B-1247E2CEE1C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A55C1F7-7984-D128-9E39-73EF310E6B8F}"/>
              </a:ext>
            </a:extLst>
          </p:cNvPr>
          <p:cNvSpPr txBox="1"/>
          <p:nvPr/>
        </p:nvSpPr>
        <p:spPr>
          <a:xfrm>
            <a:off x="1633728" y="1792113"/>
            <a:ext cx="7949184" cy="523220"/>
          </a:xfrm>
          <a:prstGeom prst="rect">
            <a:avLst/>
          </a:prstGeom>
          <a:noFill/>
        </p:spPr>
        <p:txBody>
          <a:bodyPr wrap="square" rtlCol="0">
            <a:spAutoFit/>
          </a:bodyPr>
          <a:lstStyle/>
          <a:p>
            <a:r>
              <a:rPr lang="en-US" sz="2800" b="1" dirty="0"/>
              <a:t>For the following taxes, please use </a:t>
            </a:r>
            <a:r>
              <a:rPr lang="en-US" sz="2800" b="1" u="sng" dirty="0" err="1">
                <a:hlinkClick r:id="rId5"/>
              </a:rPr>
              <a:t>MyTaxes</a:t>
            </a:r>
            <a:r>
              <a:rPr lang="en-US" sz="2800" b="1" u="sng" dirty="0">
                <a:hlinkClick r:id="rId5"/>
              </a:rPr>
              <a:t> Portal</a:t>
            </a:r>
            <a:r>
              <a:rPr lang="en-US" sz="2800" b="1" dirty="0"/>
              <a:t> </a:t>
            </a:r>
            <a:endParaRPr lang="en-US" sz="2800" dirty="0"/>
          </a:p>
        </p:txBody>
      </p:sp>
    </p:spTree>
    <p:extLst>
      <p:ext uri="{BB962C8B-B14F-4D97-AF65-F5344CB8AC3E}">
        <p14:creationId xmlns:p14="http://schemas.microsoft.com/office/powerpoint/2010/main" val="278124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369B-1F3F-04C6-BAD9-3DCEF62578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266BD8C-DD0F-C35A-A067-A970488CC08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358926-7712-51B9-A64C-42E9089F4C5B}"/>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Making Payments for PTET</a:t>
            </a:r>
          </a:p>
        </p:txBody>
      </p:sp>
      <p:sp>
        <p:nvSpPr>
          <p:cNvPr id="3" name="Subtitle 2">
            <a:extLst>
              <a:ext uri="{FF2B5EF4-FFF2-40B4-BE49-F238E27FC236}">
                <a16:creationId xmlns:a16="http://schemas.microsoft.com/office/drawing/2014/main" id="{6DC8FD71-A6B9-7829-DDFE-2711B817486F}"/>
              </a:ext>
            </a:extLst>
          </p:cNvPr>
          <p:cNvSpPr>
            <a:spLocks noGrp="1"/>
          </p:cNvSpPr>
          <p:nvPr>
            <p:ph type="subTitle" idx="1"/>
          </p:nvPr>
        </p:nvSpPr>
        <p:spPr>
          <a:xfrm>
            <a:off x="170688" y="1578902"/>
            <a:ext cx="11476481" cy="4526706"/>
          </a:xfrm>
        </p:spPr>
        <p:txBody>
          <a:bodyPr>
            <a:normAutofit/>
          </a:bodyPr>
          <a:lstStyle/>
          <a:p>
            <a:r>
              <a:rPr lang="en-US" dirty="0"/>
              <a:t> </a:t>
            </a:r>
          </a:p>
          <a:p>
            <a:pPr algn="l"/>
            <a:r>
              <a:rPr lang="en-US" b="1" dirty="0">
                <a:hlinkClick r:id="rId3"/>
              </a:rPr>
              <a:t>https://epayment.ky.gov/epay</a:t>
            </a:r>
            <a:endParaRPr lang="en-US" b="1" dirty="0"/>
          </a:p>
          <a:p>
            <a:pPr algn="l"/>
            <a:r>
              <a:rPr lang="en-US" b="1" dirty="0"/>
              <a:t>	</a:t>
            </a:r>
          </a:p>
          <a:p>
            <a:pPr marL="342900" indent="-342900" algn="l">
              <a:buFont typeface="Arial" panose="020B0604020202020204" pitchFamily="34" charset="0"/>
              <a:buChar char="•"/>
            </a:pPr>
            <a:r>
              <a:rPr lang="en-US" b="1" dirty="0"/>
              <a:t>Estimated Payments</a:t>
            </a:r>
          </a:p>
          <a:p>
            <a:pPr marL="342900" indent="-342900" algn="l">
              <a:buFont typeface="Arial" panose="020B0604020202020204" pitchFamily="34" charset="0"/>
              <a:buChar char="•"/>
            </a:pPr>
            <a:r>
              <a:rPr lang="en-US" b="1" dirty="0"/>
              <a:t>Extension Payments</a:t>
            </a:r>
          </a:p>
          <a:p>
            <a:pPr marL="342900" indent="-342900" algn="l">
              <a:buFont typeface="Arial" panose="020B0604020202020204" pitchFamily="34" charset="0"/>
              <a:buChar char="•"/>
            </a:pPr>
            <a:r>
              <a:rPr lang="en-US" b="1" dirty="0"/>
              <a:t>Balance on Returns filed without</a:t>
            </a:r>
          </a:p>
          <a:p>
            <a:pPr algn="l"/>
            <a:r>
              <a:rPr lang="en-US" b="1" dirty="0"/>
              <a:t>     payment</a:t>
            </a:r>
          </a:p>
          <a:p>
            <a:pPr marL="342900" indent="-342900" algn="l">
              <a:buFont typeface="Arial" panose="020B0604020202020204" pitchFamily="34" charset="0"/>
              <a:buChar char="•"/>
            </a:pPr>
            <a:r>
              <a:rPr lang="en-US" b="1" dirty="0"/>
              <a:t>Use the FEIN as the Tax Account Number</a:t>
            </a:r>
          </a:p>
          <a:p>
            <a:pPr algn="l"/>
            <a:endParaRPr lang="en-US" b="1" dirty="0"/>
          </a:p>
        </p:txBody>
      </p:sp>
      <p:sp>
        <p:nvSpPr>
          <p:cNvPr id="13" name="Rectangle 12">
            <a:extLst>
              <a:ext uri="{FF2B5EF4-FFF2-40B4-BE49-F238E27FC236}">
                <a16:creationId xmlns:a16="http://schemas.microsoft.com/office/drawing/2014/main" id="{5F11E61E-0AEA-AE3D-8A63-4BA6C6D66FD8}"/>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A30CE30C-7953-0430-2E31-CE2C28F7346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D2E5363F-C357-CF56-0AB9-484C3F33F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7B69CC96-A027-D337-7450-642F1388A850}"/>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B4F22877-C467-0864-E736-DA29FB1E186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3EF63C37-0BA5-9620-5181-70C57EE7E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D873186-5811-BF98-A135-06A001E2B52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D37360EC-D48C-5FEA-F183-F9DEEAF7CEA4}"/>
              </a:ext>
            </a:extLst>
          </p:cNvPr>
          <p:cNvPicPr>
            <a:picLocks noChangeAspect="1"/>
          </p:cNvPicPr>
          <p:nvPr/>
        </p:nvPicPr>
        <p:blipFill>
          <a:blip r:embed="rId6"/>
          <a:stretch>
            <a:fillRect/>
          </a:stretch>
        </p:blipFill>
        <p:spPr>
          <a:xfrm>
            <a:off x="4860047" y="1310754"/>
            <a:ext cx="6515665" cy="2705334"/>
          </a:xfrm>
          <a:prstGeom prst="rect">
            <a:avLst/>
          </a:prstGeom>
        </p:spPr>
      </p:pic>
      <p:pic>
        <p:nvPicPr>
          <p:cNvPr id="25" name="Picture 24">
            <a:extLst>
              <a:ext uri="{FF2B5EF4-FFF2-40B4-BE49-F238E27FC236}">
                <a16:creationId xmlns:a16="http://schemas.microsoft.com/office/drawing/2014/main" id="{17BA2EBD-143E-32CB-3EF0-A4F521FA500A}"/>
              </a:ext>
            </a:extLst>
          </p:cNvPr>
          <p:cNvPicPr>
            <a:picLocks noChangeAspect="1"/>
          </p:cNvPicPr>
          <p:nvPr/>
        </p:nvPicPr>
        <p:blipFill>
          <a:blip r:embed="rId7"/>
          <a:stretch>
            <a:fillRect/>
          </a:stretch>
        </p:blipFill>
        <p:spPr>
          <a:xfrm>
            <a:off x="6548140" y="4349962"/>
            <a:ext cx="4198984" cy="1310754"/>
          </a:xfrm>
          <a:prstGeom prst="rect">
            <a:avLst/>
          </a:prstGeom>
        </p:spPr>
      </p:pic>
    </p:spTree>
    <p:extLst>
      <p:ext uri="{BB962C8B-B14F-4D97-AF65-F5344CB8AC3E}">
        <p14:creationId xmlns:p14="http://schemas.microsoft.com/office/powerpoint/2010/main" val="104569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3A91-0407-EC16-01B2-7341FBE056F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2DC3078-2796-A00C-4323-00E15C65D7D1}"/>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0F1957-2AA2-693C-E4C9-F964CDABE7C6}"/>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One Big Beautiful Bill (OBBB) Act </a:t>
            </a:r>
          </a:p>
        </p:txBody>
      </p:sp>
      <p:sp>
        <p:nvSpPr>
          <p:cNvPr id="13" name="Rectangle 12">
            <a:extLst>
              <a:ext uri="{FF2B5EF4-FFF2-40B4-BE49-F238E27FC236}">
                <a16:creationId xmlns:a16="http://schemas.microsoft.com/office/drawing/2014/main" id="{AD9C367C-3370-0415-66F4-489D4B1A09F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EFC462C-52A6-FF30-E0ED-9755B5ECFFAE}"/>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6A5740F-9A58-175A-0250-7759FE82B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1F759047-A726-1E93-7630-9D90F1F0B76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2D34333D-406A-0BED-4306-52B71B15DF1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73590F8-4AC8-BBDB-F3FF-A542FC73B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A211C92-E41D-6204-2AF3-7209747B468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A3B6AF2F-A824-29B1-CEA0-6C93FCB4A067}"/>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C34A7F74-FF9A-020C-D1A9-774201FFE88B}"/>
              </a:ext>
            </a:extLst>
          </p:cNvPr>
          <p:cNvSpPr txBox="1"/>
          <p:nvPr/>
        </p:nvSpPr>
        <p:spPr>
          <a:xfrm>
            <a:off x="431417" y="1661052"/>
            <a:ext cx="11679850" cy="4339650"/>
          </a:xfrm>
          <a:prstGeom prst="rect">
            <a:avLst/>
          </a:prstGeom>
          <a:noFill/>
        </p:spPr>
        <p:txBody>
          <a:bodyPr wrap="square" rtlCol="0">
            <a:spAutoFit/>
          </a:bodyPr>
          <a:lstStyle/>
          <a:p>
            <a:pPr lvl="0"/>
            <a:r>
              <a:rPr lang="en-US" sz="2400" b="1" dirty="0"/>
              <a:t>Does Kentucky have any guidance regarding retroactive expensing of 174 research expenses under the One Big Beautiful Bill?</a:t>
            </a:r>
          </a:p>
          <a:p>
            <a:r>
              <a:rPr lang="en-US" sz="2400" dirty="0"/>
              <a:t>No, Kentucky does not have any guidance regarding retroactive expensing of 174 research expensing. Current Kentucky law defines “Internal Revenue Code” to mean the Internal Revenue Code in effect on December 31, 2024. </a:t>
            </a:r>
          </a:p>
          <a:p>
            <a:r>
              <a:rPr lang="en-US" sz="2400" dirty="0"/>
              <a:t> </a:t>
            </a:r>
          </a:p>
          <a:p>
            <a:pPr lvl="0"/>
            <a:r>
              <a:rPr lang="en-US" sz="2400" b="1" dirty="0"/>
              <a:t>If or when does Kentucky plan to release guidance on conformity with the Bill?</a:t>
            </a:r>
          </a:p>
          <a:p>
            <a:r>
              <a:rPr lang="en-US" sz="2400" dirty="0"/>
              <a:t>Current Kentucky law defines “Internal Revenue Code” to mean the Internal Revenue Code in effect on December 31, 2024. We would not issue guidance on the OBBB until there is a Kentucky legislative change that adopts the new federal provisions.</a:t>
            </a:r>
          </a:p>
          <a:p>
            <a:endParaRPr lang="en-US" dirty="0"/>
          </a:p>
          <a:p>
            <a:endParaRPr lang="en-US" dirty="0"/>
          </a:p>
        </p:txBody>
      </p:sp>
    </p:spTree>
    <p:extLst>
      <p:ext uri="{BB962C8B-B14F-4D97-AF65-F5344CB8AC3E}">
        <p14:creationId xmlns:p14="http://schemas.microsoft.com/office/powerpoint/2010/main" val="107193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6247" y="1071485"/>
            <a:ext cx="9537009" cy="1325086"/>
          </a:xfrm>
        </p:spPr>
        <p:txBody>
          <a:bodyPr>
            <a:normAutofit/>
          </a:bodyPr>
          <a:lstStyle/>
          <a:p>
            <a:pPr algn="l"/>
            <a:r>
              <a:rPr lang="en-US" sz="6800" cap="small" spc="300" dirty="0">
                <a:solidFill>
                  <a:schemeClr val="bg1"/>
                </a:solidFill>
                <a:latin typeface="Franklin Gothic Demi" panose="020B0703020102020204" pitchFamily="34" charset="0"/>
              </a:rPr>
              <a:t>Individual Income Tax</a:t>
            </a:r>
          </a:p>
        </p:txBody>
      </p:sp>
      <p:sp>
        <p:nvSpPr>
          <p:cNvPr id="3" name="Subtitle 2"/>
          <p:cNvSpPr>
            <a:spLocks noGrp="1"/>
          </p:cNvSpPr>
          <p:nvPr>
            <p:ph type="subTitle" idx="1"/>
          </p:nvPr>
        </p:nvSpPr>
        <p:spPr>
          <a:xfrm>
            <a:off x="2702325" y="3046319"/>
            <a:ext cx="9361338" cy="716094"/>
          </a:xfrm>
        </p:spPr>
        <p:txBody>
          <a:bodyPr>
            <a:normAutofit/>
          </a:bodyPr>
          <a:lstStyle/>
          <a:p>
            <a:pPr algn="l">
              <a:lnSpc>
                <a:spcPct val="70000"/>
              </a:lnSpc>
            </a:pPr>
            <a:r>
              <a:rPr lang="en-US" sz="4400" dirty="0">
                <a:solidFill>
                  <a:schemeClr val="bg1"/>
                </a:solidFill>
                <a:latin typeface="Franklin Gothic Demi" panose="020B0703020102020204" pitchFamily="34" charset="0"/>
              </a:rPr>
              <a:t>2025 Updates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603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294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Case Example: Elder Abuse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207A663-03AC-364A-384C-67EAE4FE90AB}"/>
              </a:ext>
            </a:extLst>
          </p:cNvPr>
          <p:cNvGrpSpPr/>
          <p:nvPr/>
        </p:nvGrpSpPr>
        <p:grpSpPr>
          <a:xfrm>
            <a:off x="1948622" y="1768667"/>
            <a:ext cx="9554071" cy="4430436"/>
            <a:chOff x="2126434" y="2673709"/>
            <a:chExt cx="9554071" cy="4430436"/>
          </a:xfrm>
        </p:grpSpPr>
        <p:sp>
          <p:nvSpPr>
            <p:cNvPr id="28" name="Google Shape;93;p14">
              <a:extLst>
                <a:ext uri="{FF2B5EF4-FFF2-40B4-BE49-F238E27FC236}">
                  <a16:creationId xmlns:a16="http://schemas.microsoft.com/office/drawing/2014/main" id="{502E4DFD-865A-CAE1-4D90-15041C9637D1}"/>
                </a:ext>
              </a:extLst>
            </p:cNvPr>
            <p:cNvSpPr txBox="1"/>
            <p:nvPr/>
          </p:nvSpPr>
          <p:spPr>
            <a:xfrm>
              <a:off x="2126434" y="2673709"/>
              <a:ext cx="3791446"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i="0" u="none" strike="noStrike" cap="none" dirty="0">
                  <a:solidFill>
                    <a:srgbClr val="222E68"/>
                  </a:solidFill>
                  <a:latin typeface="Franklin Gothic Medium" panose="020B0603020102020204" pitchFamily="34" charset="0"/>
                  <a:ea typeface="Merriweather"/>
                  <a:cs typeface="Merriweather"/>
                  <a:sym typeface="Merriweather"/>
                </a:rPr>
                <a:t>The Victim</a:t>
              </a:r>
              <a:endParaRPr sz="2800" dirty="0">
                <a:solidFill>
                  <a:srgbClr val="222E68"/>
                </a:solidFill>
                <a:latin typeface="Franklin Gothic Medium" panose="020B0603020102020204" pitchFamily="34" charset="0"/>
              </a:endParaRPr>
            </a:p>
          </p:txBody>
        </p:sp>
        <p:sp>
          <p:nvSpPr>
            <p:cNvPr id="29" name="Google Shape;94;p14">
              <a:extLst>
                <a:ext uri="{FF2B5EF4-FFF2-40B4-BE49-F238E27FC236}">
                  <a16:creationId xmlns:a16="http://schemas.microsoft.com/office/drawing/2014/main" id="{B7354C47-5406-9A35-5721-3D414D571500}"/>
                </a:ext>
              </a:extLst>
            </p:cNvPr>
            <p:cNvSpPr txBox="1"/>
            <p:nvPr/>
          </p:nvSpPr>
          <p:spPr>
            <a:xfrm>
              <a:off x="2194346" y="3226160"/>
              <a:ext cx="3610902" cy="38779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800" b="0" i="0" u="none" strike="noStrike" cap="none" dirty="0">
                  <a:solidFill>
                    <a:schemeClr val="tx1">
                      <a:lumMod val="95000"/>
                      <a:lumOff val="5000"/>
                    </a:schemeClr>
                  </a:solidFill>
                  <a:latin typeface="Franklin Gothic Medium" panose="020B0603020102020204" pitchFamily="34" charset="0"/>
                  <a:ea typeface="DM Sans"/>
                  <a:cs typeface="DM Sans"/>
                  <a:sym typeface="DM Sans"/>
                </a:rPr>
                <a:t>An elderly individual, with cognitive decline, who relies on a trusted person for financial management and daily care.</a:t>
              </a:r>
              <a:endParaRPr sz="2800" dirty="0">
                <a:solidFill>
                  <a:schemeClr val="tx1">
                    <a:lumMod val="95000"/>
                    <a:lumOff val="5000"/>
                  </a:schemeClr>
                </a:solidFill>
                <a:latin typeface="Franklin Gothic Medium" panose="020B0603020102020204" pitchFamily="34" charset="0"/>
              </a:endParaRPr>
            </a:p>
          </p:txBody>
        </p:sp>
        <p:sp>
          <p:nvSpPr>
            <p:cNvPr id="30" name="Google Shape;95;p14">
              <a:extLst>
                <a:ext uri="{FF2B5EF4-FFF2-40B4-BE49-F238E27FC236}">
                  <a16:creationId xmlns:a16="http://schemas.microsoft.com/office/drawing/2014/main" id="{9A292CD5-4265-F5F8-3657-9F87F5F0B7FE}"/>
                </a:ext>
              </a:extLst>
            </p:cNvPr>
            <p:cNvSpPr txBox="1"/>
            <p:nvPr/>
          </p:nvSpPr>
          <p:spPr>
            <a:xfrm>
              <a:off x="7889059" y="2673709"/>
              <a:ext cx="3791446"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i="0" u="none" strike="noStrike" cap="none" dirty="0">
                  <a:solidFill>
                    <a:srgbClr val="222E68"/>
                  </a:solidFill>
                  <a:latin typeface="Franklin Gothic Medium" panose="020B0603020102020204" pitchFamily="34" charset="0"/>
                  <a:ea typeface="Merriweather"/>
                  <a:cs typeface="Merriweather"/>
                  <a:sym typeface="Merriweather"/>
                </a:rPr>
                <a:t>The Perpetrator</a:t>
              </a:r>
              <a:endParaRPr sz="2800" dirty="0">
                <a:solidFill>
                  <a:srgbClr val="222E68"/>
                </a:solidFill>
                <a:latin typeface="Franklin Gothic Medium" panose="020B0603020102020204" pitchFamily="34" charset="0"/>
              </a:endParaRPr>
            </a:p>
          </p:txBody>
        </p:sp>
        <p:sp>
          <p:nvSpPr>
            <p:cNvPr id="31" name="Google Shape;96;p14">
              <a:extLst>
                <a:ext uri="{FF2B5EF4-FFF2-40B4-BE49-F238E27FC236}">
                  <a16:creationId xmlns:a16="http://schemas.microsoft.com/office/drawing/2014/main" id="{C567C3E0-CF06-2571-5680-D9EE15DAF4E0}"/>
                </a:ext>
              </a:extLst>
            </p:cNvPr>
            <p:cNvSpPr txBox="1"/>
            <p:nvPr/>
          </p:nvSpPr>
          <p:spPr>
            <a:xfrm>
              <a:off x="7956971" y="3226160"/>
              <a:ext cx="3610902" cy="38779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800" b="0" i="0" u="none" strike="noStrike" cap="none" dirty="0">
                  <a:solidFill>
                    <a:schemeClr val="tx1">
                      <a:lumMod val="95000"/>
                      <a:lumOff val="5000"/>
                    </a:schemeClr>
                  </a:solidFill>
                  <a:latin typeface="Franklin Gothic Medium" panose="020B0603020102020204" pitchFamily="34" charset="0"/>
                  <a:ea typeface="DM Sans"/>
                  <a:cs typeface="DM Sans"/>
                  <a:sym typeface="DM Sans"/>
                </a:rPr>
                <a:t>A trusted relative or caregiver, in this case, a nephew, holding Power of Attorney (POA) and full access to the victim's finances.</a:t>
              </a:r>
              <a:endParaRPr sz="2800" dirty="0">
                <a:solidFill>
                  <a:schemeClr val="tx1">
                    <a:lumMod val="95000"/>
                    <a:lumOff val="5000"/>
                  </a:schemeClr>
                </a:solidFill>
                <a:latin typeface="Franklin Gothic Medium" panose="020B0603020102020204" pitchFamily="34" charset="0"/>
              </a:endParaRPr>
            </a:p>
          </p:txBody>
        </p:sp>
      </p:grpSp>
    </p:spTree>
    <p:extLst>
      <p:ext uri="{BB962C8B-B14F-4D97-AF65-F5344CB8AC3E}">
        <p14:creationId xmlns:p14="http://schemas.microsoft.com/office/powerpoint/2010/main" val="1609440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48555"/>
            <a:ext cx="10896599" cy="759585"/>
          </a:xfrm>
        </p:spPr>
        <p:txBody>
          <a:bodyPr>
            <a:normAutofit/>
          </a:bodyPr>
          <a:lstStyle/>
          <a:p>
            <a:pPr algn="l"/>
            <a:r>
              <a:rPr lang="en-US" sz="3700" dirty="0">
                <a:solidFill>
                  <a:schemeClr val="bg1"/>
                </a:solidFill>
                <a:latin typeface="Franklin Gothic Demi" panose="020B0703020102020204" pitchFamily="34" charset="0"/>
              </a:rPr>
              <a:t>Individual Income Tax: Form Changes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F2EE4D3-64C3-2121-C01E-501F61A54AE1}"/>
              </a:ext>
            </a:extLst>
          </p:cNvPr>
          <p:cNvSpPr txBox="1">
            <a:spLocks/>
          </p:cNvSpPr>
          <p:nvPr/>
        </p:nvSpPr>
        <p:spPr>
          <a:xfrm>
            <a:off x="401063" y="1578902"/>
            <a:ext cx="1100039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latin typeface="Franklin Gothic Demi" panose="020B0703020102020204" pitchFamily="34" charset="0"/>
              </a:rPr>
              <a:t>All forms have been updated with year changes and any legislative threshold changes.</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2800" dirty="0">
                <a:latin typeface="Franklin Gothic Demi" panose="020B0703020102020204" pitchFamily="34" charset="0"/>
              </a:rPr>
              <a:t>The Code in effect on December 31, 2024</a:t>
            </a:r>
          </a:p>
          <a:p>
            <a:pPr marL="457200" indent="-457200" algn="l">
              <a:buFont typeface="Arial" panose="020B0604020202020204" pitchFamily="34" charset="0"/>
              <a:buChar char="•"/>
            </a:pPr>
            <a:r>
              <a:rPr lang="en-US" sz="2800" dirty="0">
                <a:latin typeface="Franklin Gothic Demi" panose="020B0703020102020204" pitchFamily="34" charset="0"/>
              </a:rPr>
              <a:t>2025 Standard Deduction: $3,270</a:t>
            </a:r>
          </a:p>
          <a:p>
            <a:pPr marL="457200" indent="-457200" algn="l">
              <a:buFont typeface="Arial" panose="020B0604020202020204" pitchFamily="34" charset="0"/>
              <a:buChar char="•"/>
            </a:pPr>
            <a:r>
              <a:rPr lang="en-US" sz="2800" dirty="0">
                <a:latin typeface="Franklin Gothic Demi" panose="020B0703020102020204" pitchFamily="34" charset="0"/>
              </a:rPr>
              <a:t>Individual Income Tax Rate for tax year 2025 is 4%</a:t>
            </a:r>
          </a:p>
          <a:p>
            <a:pPr marL="457200" indent="-457200" algn="l">
              <a:buFont typeface="Arial" panose="020B0604020202020204" pitchFamily="34" charset="0"/>
              <a:buChar char="•"/>
            </a:pPr>
            <a:r>
              <a:rPr lang="en-US" sz="2800" dirty="0">
                <a:latin typeface="Franklin Gothic Demi" panose="020B0703020102020204" pitchFamily="34" charset="0"/>
              </a:rPr>
              <a:t>Schedule ITC – added Qualified Broadband Investment Credit</a:t>
            </a:r>
          </a:p>
          <a:p>
            <a:pPr marL="457200" indent="-457200" algn="l">
              <a:buFont typeface="Arial" panose="020B0604020202020204" pitchFamily="34" charset="0"/>
              <a:buChar char="•"/>
            </a:pPr>
            <a:r>
              <a:rPr lang="en-US" sz="2800" dirty="0">
                <a:latin typeface="Franklin Gothic Demi" panose="020B0703020102020204" pitchFamily="34" charset="0"/>
              </a:rPr>
              <a:t>KW-2 – withholding account number is nine digits</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2145856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C4F2A-68AE-B58A-7F4B-5E4D2DADBE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EAEC0-DB0E-FBF4-FA03-C5CA4A9C3206}"/>
              </a:ext>
            </a:extLst>
          </p:cNvPr>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a:extLst>
              <a:ext uri="{FF2B5EF4-FFF2-40B4-BE49-F238E27FC236}">
                <a16:creationId xmlns:a16="http://schemas.microsoft.com/office/drawing/2014/main" id="{BB729B5F-92B5-31C1-FB75-D41B42C7E71A}"/>
              </a:ext>
            </a:extLst>
          </p:cNvPr>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lgn="ctr"/>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Schedule ITC</a:t>
            </a:r>
            <a:br>
              <a:rPr lang="en-US" b="1" dirty="0">
                <a:latin typeface="Franklin Gothic Medium" panose="020B0603020102020204" pitchFamily="34" charset="0"/>
              </a:rPr>
            </a:br>
            <a:endParaRPr lang="en-US" sz="3700" b="1" dirty="0"/>
          </a:p>
        </p:txBody>
      </p:sp>
      <p:sp>
        <p:nvSpPr>
          <p:cNvPr id="6" name="Rectangle 5">
            <a:extLst>
              <a:ext uri="{FF2B5EF4-FFF2-40B4-BE49-F238E27FC236}">
                <a16:creationId xmlns:a16="http://schemas.microsoft.com/office/drawing/2014/main" id="{00F754FA-EFD7-FF4A-4CE9-C5E235BEA2C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FD33617-B8A9-E526-1960-22ECA3A3FB2D}"/>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F3D1E0B6-EFFB-FEFC-736F-79E762ADC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1A5D79B8-6656-A516-7BB2-E78F7820B7FE}"/>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63C37188-2EA5-9947-1B3B-4BAE0513E079}"/>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02FF9CF0-30FC-9F04-E1DB-EA0846712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D66757EB-E77C-B746-DAB7-EDC15C67CEE2}"/>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42D6E7F-32F0-C2BD-1A7D-7B8630F81ED7}"/>
              </a:ext>
            </a:extLst>
          </p:cNvPr>
          <p:cNvSpPr txBox="1"/>
          <p:nvPr/>
        </p:nvSpPr>
        <p:spPr>
          <a:xfrm>
            <a:off x="6353589" y="2568671"/>
            <a:ext cx="4900992" cy="1200329"/>
          </a:xfrm>
          <a:prstGeom prst="rect">
            <a:avLst/>
          </a:prstGeom>
          <a:noFill/>
        </p:spPr>
        <p:txBody>
          <a:bodyPr wrap="square" rtlCol="0">
            <a:spAutoFit/>
          </a:bodyPr>
          <a:lstStyle/>
          <a:p>
            <a:r>
              <a:rPr lang="en-US" sz="2400" b="1" dirty="0"/>
              <a:t>The Kentucky Qualified Broadband Investment was added to the Schedule ITC, Section A, Line 24.</a:t>
            </a:r>
          </a:p>
        </p:txBody>
      </p:sp>
      <p:pic>
        <p:nvPicPr>
          <p:cNvPr id="5" name="Picture 4">
            <a:extLst>
              <a:ext uri="{FF2B5EF4-FFF2-40B4-BE49-F238E27FC236}">
                <a16:creationId xmlns:a16="http://schemas.microsoft.com/office/drawing/2014/main" id="{573B18E3-2470-0F8E-D2C5-488AAA49379A}"/>
              </a:ext>
            </a:extLst>
          </p:cNvPr>
          <p:cNvPicPr>
            <a:picLocks noChangeAspect="1"/>
          </p:cNvPicPr>
          <p:nvPr/>
        </p:nvPicPr>
        <p:blipFill>
          <a:blip r:embed="rId5"/>
          <a:stretch>
            <a:fillRect/>
          </a:stretch>
        </p:blipFill>
        <p:spPr>
          <a:xfrm>
            <a:off x="880360" y="1281931"/>
            <a:ext cx="4575544" cy="5438731"/>
          </a:xfrm>
          <a:prstGeom prst="rect">
            <a:avLst/>
          </a:prstGeom>
        </p:spPr>
      </p:pic>
    </p:spTree>
    <p:extLst>
      <p:ext uri="{BB962C8B-B14F-4D97-AF65-F5344CB8AC3E}">
        <p14:creationId xmlns:p14="http://schemas.microsoft.com/office/powerpoint/2010/main" val="1560054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9FBC-8080-F458-EFD4-76CBCDB539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38835-624F-BD7D-B79B-5DA07F66DAC0}"/>
              </a:ext>
            </a:extLst>
          </p:cNvPr>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a:extLst>
              <a:ext uri="{FF2B5EF4-FFF2-40B4-BE49-F238E27FC236}">
                <a16:creationId xmlns:a16="http://schemas.microsoft.com/office/drawing/2014/main" id="{B2C7D0A1-6A7B-0DE9-290D-849A8CDB1B17}"/>
              </a:ext>
            </a:extLst>
          </p:cNvPr>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lgn="ctr"/>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Schedule KW-2</a:t>
            </a:r>
            <a:br>
              <a:rPr lang="en-US" b="1" dirty="0">
                <a:latin typeface="Franklin Gothic Medium" panose="020B0603020102020204" pitchFamily="34" charset="0"/>
              </a:rPr>
            </a:br>
            <a:endParaRPr lang="en-US" sz="3700" b="1" dirty="0"/>
          </a:p>
        </p:txBody>
      </p:sp>
      <p:sp>
        <p:nvSpPr>
          <p:cNvPr id="6" name="Rectangle 5">
            <a:extLst>
              <a:ext uri="{FF2B5EF4-FFF2-40B4-BE49-F238E27FC236}">
                <a16:creationId xmlns:a16="http://schemas.microsoft.com/office/drawing/2014/main" id="{F7439388-2048-3FA8-60FD-731BC898C3BE}"/>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23B3765-E94B-D47B-1D32-00AF2AB20071}"/>
              </a:ext>
            </a:extLst>
          </p:cNvPr>
          <p:cNvGrpSpPr>
            <a:grpSpLocks noChangeAspect="1"/>
          </p:cNvGrpSpPr>
          <p:nvPr/>
        </p:nvGrpSpPr>
        <p:grpSpPr>
          <a:xfrm>
            <a:off x="9812132" y="6220610"/>
            <a:ext cx="2084948" cy="457200"/>
            <a:chOff x="4766776" y="6262420"/>
            <a:chExt cx="2414265" cy="527049"/>
          </a:xfrm>
        </p:grpSpPr>
        <p:pic>
          <p:nvPicPr>
            <p:cNvPr id="9" name="Picture 8">
              <a:extLst>
                <a:ext uri="{FF2B5EF4-FFF2-40B4-BE49-F238E27FC236}">
                  <a16:creationId xmlns:a16="http://schemas.microsoft.com/office/drawing/2014/main" id="{1B7BA738-B24A-1009-C351-9EC674BCE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D7D0FBB7-7346-EF3F-78A8-F39B5C16A2F1}"/>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A5B9C0D-D5D6-AA93-6F17-E75780113725}"/>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a:extLst>
                  <a:ext uri="{FF2B5EF4-FFF2-40B4-BE49-F238E27FC236}">
                    <a16:creationId xmlns:a16="http://schemas.microsoft.com/office/drawing/2014/main" id="{07B82F65-9A79-4D03-AD9B-12BE5E808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A2B4C7AA-7B2B-9AAD-AB1F-F38C198EC3A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3AEEAFA-9694-224D-5B0E-3875EBA70698}"/>
              </a:ext>
            </a:extLst>
          </p:cNvPr>
          <p:cNvSpPr txBox="1"/>
          <p:nvPr/>
        </p:nvSpPr>
        <p:spPr>
          <a:xfrm>
            <a:off x="6353589" y="2568671"/>
            <a:ext cx="4900992" cy="1938992"/>
          </a:xfrm>
          <a:prstGeom prst="rect">
            <a:avLst/>
          </a:prstGeom>
          <a:noFill/>
        </p:spPr>
        <p:txBody>
          <a:bodyPr wrap="square" rtlCol="0">
            <a:spAutoFit/>
          </a:bodyPr>
          <a:lstStyle/>
          <a:p>
            <a:r>
              <a:rPr lang="en-US" sz="2400" b="1" dirty="0"/>
              <a:t>The KW-2 Employer State ID column now has 9 digits. If </a:t>
            </a:r>
            <a:r>
              <a:rPr lang="en-US" sz="2400" b="1"/>
              <a:t>the Form </a:t>
            </a:r>
            <a:r>
              <a:rPr lang="en-US" sz="2400" b="1" dirty="0"/>
              <a:t>W-2, 1099, or W-2G received by the taxpayer displays only six digits, add three preceding zeros.</a:t>
            </a:r>
          </a:p>
        </p:txBody>
      </p:sp>
      <p:pic>
        <p:nvPicPr>
          <p:cNvPr id="7" name="Picture 6">
            <a:extLst>
              <a:ext uri="{FF2B5EF4-FFF2-40B4-BE49-F238E27FC236}">
                <a16:creationId xmlns:a16="http://schemas.microsoft.com/office/drawing/2014/main" id="{0431147B-DEFC-0952-391D-9B6DB3942BF9}"/>
              </a:ext>
            </a:extLst>
          </p:cNvPr>
          <p:cNvPicPr>
            <a:picLocks noChangeAspect="1"/>
          </p:cNvPicPr>
          <p:nvPr/>
        </p:nvPicPr>
        <p:blipFill>
          <a:blip r:embed="rId5"/>
          <a:stretch>
            <a:fillRect/>
          </a:stretch>
        </p:blipFill>
        <p:spPr>
          <a:xfrm>
            <a:off x="880360" y="1360037"/>
            <a:ext cx="4708007" cy="5353587"/>
          </a:xfrm>
          <a:prstGeom prst="rect">
            <a:avLst/>
          </a:prstGeom>
        </p:spPr>
      </p:pic>
    </p:spTree>
    <p:extLst>
      <p:ext uri="{BB962C8B-B14F-4D97-AF65-F5344CB8AC3E}">
        <p14:creationId xmlns:p14="http://schemas.microsoft.com/office/powerpoint/2010/main" val="323870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a:bodyPr>
          <a:lstStyle/>
          <a:p>
            <a:r>
              <a:rPr lang="en-US" sz="3700" dirty="0">
                <a:solidFill>
                  <a:schemeClr val="bg1"/>
                </a:solidFill>
                <a:latin typeface="Franklin Gothic Demi" panose="020B0703020102020204" pitchFamily="34" charset="0"/>
              </a:rPr>
              <a:t>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HB 775 (2025)</a:t>
            </a:r>
          </a:p>
          <a:p>
            <a:pPr marL="800100" lvl="1" indent="-342900" algn="l">
              <a:buFont typeface="Arial" panose="020B0604020202020204" pitchFamily="34" charset="0"/>
              <a:buChar char="•"/>
            </a:pPr>
            <a:r>
              <a:rPr lang="en-US" sz="2800" dirty="0">
                <a:latin typeface="Franklin Gothic Demi" panose="020B0703020102020204" pitchFamily="34" charset="0"/>
              </a:rPr>
              <a:t>Additional changes have been made to the rate reduction conditions.</a:t>
            </a:r>
          </a:p>
          <a:p>
            <a:pPr marL="800100" lvl="1" indent="-342900" algn="l">
              <a:buFont typeface="Arial" panose="020B0604020202020204" pitchFamily="34" charset="0"/>
              <a:buChar char="•"/>
            </a:pPr>
            <a:r>
              <a:rPr lang="en-US" sz="2800" dirty="0">
                <a:latin typeface="Franklin Gothic Demi" panose="020B0703020102020204" pitchFamily="34" charset="0"/>
              </a:rPr>
              <a:t>The Budget Reserve Trust Fund will be reviewed each year and compared with the General Fund.</a:t>
            </a: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can be reduced by 0.1% - 0.5% each tax year if fiscal requirements are met. </a:t>
            </a:r>
          </a:p>
          <a:p>
            <a:pPr marL="800100" lvl="1" indent="-342900" algn="l">
              <a:buFont typeface="Arial" panose="020B0604020202020204" pitchFamily="34" charset="0"/>
              <a:buChar char="•"/>
            </a:pPr>
            <a:r>
              <a:rPr lang="en-US" sz="2800" dirty="0">
                <a:latin typeface="Franklin Gothic Demi" panose="020B0703020102020204" pitchFamily="34" charset="0"/>
              </a:rPr>
              <a:t>All future individual income tax rate reductions must be approved by the General Assembly.</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Individual Income Tax Rate for tax year 2026 is 3.5%.</a:t>
            </a:r>
          </a:p>
          <a:p>
            <a:pPr lvl="1" algn="l"/>
            <a:r>
              <a:rPr lang="en-US" sz="2800" dirty="0">
                <a:latin typeface="Franklin Gothic Demi" panose="020B0703020102020204" pitchFamily="34" charset="0"/>
              </a:rPr>
              <a:t>The Standard Deduction for tax year 2026 is $3,360.</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57479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1453-2490-C3C9-002E-4958413575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F220760-A793-93D1-25B1-78E9E94FDB93}"/>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BDECC-85FC-87DC-9B50-9B7EED45A5A1}"/>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One Big Beautiful Bill (OBBB) Act </a:t>
            </a:r>
          </a:p>
        </p:txBody>
      </p:sp>
      <p:sp>
        <p:nvSpPr>
          <p:cNvPr id="13" name="Rectangle 12">
            <a:extLst>
              <a:ext uri="{FF2B5EF4-FFF2-40B4-BE49-F238E27FC236}">
                <a16:creationId xmlns:a16="http://schemas.microsoft.com/office/drawing/2014/main" id="{A682134A-02E3-4E8F-6ED2-7A487BEEB6E6}"/>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791FF38-CD8B-BB6D-1DB4-F33736AE5BCD}"/>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5A40B7E-2C07-E5E6-D47C-EDCA646C2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9B1E8DA6-7981-E93F-2D67-B1D0776046F1}"/>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DD3D41BD-DD89-412E-7256-0BA295D5467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831BFC7-F516-61C0-39E0-2495B3234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FE2D9269-9C98-C4F5-FEF0-581A72D6A85A}"/>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5924EBC4-8783-24D7-D48E-F8301F77EFA8}"/>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4E208B70-7C97-E188-559C-A5528738FDD6}"/>
              </a:ext>
            </a:extLst>
          </p:cNvPr>
          <p:cNvSpPr txBox="1"/>
          <p:nvPr/>
        </p:nvSpPr>
        <p:spPr>
          <a:xfrm>
            <a:off x="431417" y="1661052"/>
            <a:ext cx="11679850" cy="5016758"/>
          </a:xfrm>
          <a:prstGeom prst="rect">
            <a:avLst/>
          </a:prstGeom>
          <a:noFill/>
        </p:spPr>
        <p:txBody>
          <a:bodyPr wrap="square" rtlCol="0">
            <a:spAutoFit/>
          </a:bodyPr>
          <a:lstStyle/>
          <a:p>
            <a:r>
              <a:rPr lang="en-US" sz="2400" b="1" dirty="0"/>
              <a:t>Does Kentucky follow “same as federal” income tax position which allows qualified tips to be excluded from gross income?</a:t>
            </a:r>
          </a:p>
          <a:p>
            <a:r>
              <a:rPr lang="en-US" sz="2400" dirty="0"/>
              <a:t>Current Kentucky law defines “Internal Revenue Code” to mean the Internal Revenue Code in effect on December 31, 2024. Qualified tips are taxable to Kentucky. A deduction for qualified tips would not be allowed on the Kentucky return.</a:t>
            </a:r>
          </a:p>
          <a:p>
            <a:endParaRPr lang="en-US" sz="2400" dirty="0"/>
          </a:p>
          <a:p>
            <a:r>
              <a:rPr lang="en-US" sz="2400" b="1" dirty="0"/>
              <a:t>Does Kentucky follow “same as federal” income tax position which allows overtime income to be excluded from gross income?</a:t>
            </a:r>
          </a:p>
          <a:p>
            <a:r>
              <a:rPr lang="en-US" sz="2400" dirty="0"/>
              <a:t>Current Kentucky law defines “Internal Revenue Code” to mean the Internal Revenue Code in effect on December 31, 2024. Overtime income is taxable to Kentucky. A deduction for overtime income would not be allowed on the Kentucky return.</a:t>
            </a:r>
          </a:p>
          <a:p>
            <a:r>
              <a:rPr lang="en-US" sz="2000" dirty="0"/>
              <a:t> </a:t>
            </a:r>
          </a:p>
          <a:p>
            <a:endParaRPr lang="en-US" dirty="0"/>
          </a:p>
          <a:p>
            <a:endParaRPr lang="en-US" dirty="0"/>
          </a:p>
        </p:txBody>
      </p:sp>
    </p:spTree>
    <p:extLst>
      <p:ext uri="{BB962C8B-B14F-4D97-AF65-F5344CB8AC3E}">
        <p14:creationId xmlns:p14="http://schemas.microsoft.com/office/powerpoint/2010/main" val="292000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AFFD-527A-B4E3-5703-699FCB8B126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C12B2E-0BE7-F71C-D55C-0F0F2851E04B}"/>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A394D3-D2E5-741B-A6FA-B119D5E324F7}"/>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OBBB Q &amp; A Continued</a:t>
            </a:r>
          </a:p>
        </p:txBody>
      </p:sp>
      <p:sp>
        <p:nvSpPr>
          <p:cNvPr id="13" name="Rectangle 12">
            <a:extLst>
              <a:ext uri="{FF2B5EF4-FFF2-40B4-BE49-F238E27FC236}">
                <a16:creationId xmlns:a16="http://schemas.microsoft.com/office/drawing/2014/main" id="{00BA9448-D046-A230-C82E-E2ABC7EA7A77}"/>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56FF74DE-9455-5B7F-48FB-3E2F709B30D6}"/>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C91349E-AE11-DDD9-D818-FC4C6FC89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36BAE23E-95EF-8D9E-B64A-FC955D521DB6}"/>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0611DFCC-CD53-A5BE-375C-C868D332FA7D}"/>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E80A143-1555-7BDC-FD26-C9B6AA2AA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88DAA04F-669D-48D7-A37D-C4117854EBD7}"/>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C07E1C44-E56F-5860-3E05-C742898248BC}"/>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70A1FDE8-B307-9431-9C7B-D581DDAA4610}"/>
              </a:ext>
            </a:extLst>
          </p:cNvPr>
          <p:cNvSpPr txBox="1"/>
          <p:nvPr/>
        </p:nvSpPr>
        <p:spPr>
          <a:xfrm>
            <a:off x="520157" y="1473732"/>
            <a:ext cx="11353045" cy="5170646"/>
          </a:xfrm>
          <a:prstGeom prst="rect">
            <a:avLst/>
          </a:prstGeom>
          <a:noFill/>
        </p:spPr>
        <p:txBody>
          <a:bodyPr wrap="square" rtlCol="0">
            <a:spAutoFit/>
          </a:bodyPr>
          <a:lstStyle/>
          <a:p>
            <a:r>
              <a:rPr lang="en-US" sz="2400" b="1" dirty="0"/>
              <a:t>Does Kentucky follow “same as federal” income tax position which allows a deduction for car loan interest?</a:t>
            </a:r>
            <a:endParaRPr lang="en-US" sz="2400" dirty="0"/>
          </a:p>
          <a:p>
            <a:r>
              <a:rPr lang="en-US" sz="2400" dirty="0"/>
              <a:t>Current Kentucky law defines “Internal Revenue Code” to mean the Internal Revenue Code in effect on December 31, 2024. A deduction for car loan interest would not be allowed on the Kentucky return.</a:t>
            </a:r>
          </a:p>
          <a:p>
            <a:r>
              <a:rPr lang="en-US" sz="2400" dirty="0"/>
              <a:t> </a:t>
            </a:r>
          </a:p>
          <a:p>
            <a:r>
              <a:rPr lang="en-US" sz="2400" b="1" dirty="0"/>
              <a:t>Does Kentucky follow “same as federal” income tax position which allows a deduction for social security benefits?</a:t>
            </a:r>
            <a:endParaRPr lang="en-US" sz="2400" dirty="0"/>
          </a:p>
          <a:p>
            <a:r>
              <a:rPr lang="en-US" sz="2400" dirty="0"/>
              <a:t>Kentucky does not tax social security income per KRS 141.019(1)(e). Kentucky does not follow “same as federal” rules regarding social security income, instead it is fully deductible. Social security income can be deducted from Kentucky taxable income on Schedule M, line 10.</a:t>
            </a:r>
          </a:p>
          <a:p>
            <a:r>
              <a:rPr lang="en-US" sz="2400" dirty="0"/>
              <a:t> </a:t>
            </a:r>
          </a:p>
          <a:p>
            <a:endParaRPr lang="en-US" dirty="0"/>
          </a:p>
        </p:txBody>
      </p:sp>
    </p:spTree>
    <p:extLst>
      <p:ext uri="{BB962C8B-B14F-4D97-AF65-F5344CB8AC3E}">
        <p14:creationId xmlns:p14="http://schemas.microsoft.com/office/powerpoint/2010/main" val="3935932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4C67-3AB7-B808-FF27-A991B63D92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6C07396-DD26-169F-2DE9-AC0DB0A75489}"/>
              </a:ext>
            </a:extLst>
          </p:cNvPr>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FD78B8-219A-B64E-0C85-6EFA38F8951D}"/>
              </a:ext>
            </a:extLst>
          </p:cNvPr>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OBBB Q &amp; A Continued</a:t>
            </a:r>
          </a:p>
        </p:txBody>
      </p:sp>
      <p:sp>
        <p:nvSpPr>
          <p:cNvPr id="13" name="Rectangle 12">
            <a:extLst>
              <a:ext uri="{FF2B5EF4-FFF2-40B4-BE49-F238E27FC236}">
                <a16:creationId xmlns:a16="http://schemas.microsoft.com/office/drawing/2014/main" id="{CFEA0AB4-5D1A-C79D-2537-033405492F7D}"/>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8335157-00C6-903D-75B1-DF7C84ED5038}"/>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874F9A1-0A20-710F-1516-FF8A44DFB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FB7F03EE-E6BE-F98B-6131-23B78CE30B94}"/>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0EB07FB6-B8A2-1E33-8D42-FA8C45EA0EA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63D286A7-F45B-1D67-FA33-EC4B78AFC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2155791B-BA67-47E0-E4FB-A14FB589132D}"/>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EF465BDC-ACEF-47AE-AC24-7C78828EA466}"/>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latin typeface="Franklin Gothic Demi" panose="020B0703020102020204" pitchFamily="34" charset="0"/>
            </a:endParaRPr>
          </a:p>
        </p:txBody>
      </p:sp>
      <p:sp>
        <p:nvSpPr>
          <p:cNvPr id="3" name="TextBox 2">
            <a:extLst>
              <a:ext uri="{FF2B5EF4-FFF2-40B4-BE49-F238E27FC236}">
                <a16:creationId xmlns:a16="http://schemas.microsoft.com/office/drawing/2014/main" id="{86DC4295-AAEB-DFA4-C4AC-8C7702E9499C}"/>
              </a:ext>
            </a:extLst>
          </p:cNvPr>
          <p:cNvSpPr txBox="1"/>
          <p:nvPr/>
        </p:nvSpPr>
        <p:spPr>
          <a:xfrm>
            <a:off x="544035" y="1686110"/>
            <a:ext cx="11103134" cy="2585323"/>
          </a:xfrm>
          <a:prstGeom prst="rect">
            <a:avLst/>
          </a:prstGeom>
          <a:noFill/>
        </p:spPr>
        <p:txBody>
          <a:bodyPr wrap="square" rtlCol="0">
            <a:spAutoFit/>
          </a:bodyPr>
          <a:lstStyle/>
          <a:p>
            <a:r>
              <a:rPr lang="en-US" sz="2400" b="1" dirty="0"/>
              <a:t>Does Kentucky follow “same as federal” income tax position which allows an increase in the deduction for state and local taxes (SALT)?</a:t>
            </a:r>
          </a:p>
          <a:p>
            <a:endParaRPr lang="en-US" sz="2400" dirty="0"/>
          </a:p>
          <a:p>
            <a:r>
              <a:rPr lang="en-US" sz="2400" dirty="0"/>
              <a:t>Current Kentucky law defines “Internal Revenue Code” to mean the Internal Revenue Code in effect on December 31, 2024. Kentucky does not allow a deduction for state and local taxes, therefore; the increase in limitation would not apply on the Kentucky return.</a:t>
            </a:r>
          </a:p>
          <a:p>
            <a:endParaRPr lang="en-US" dirty="0"/>
          </a:p>
        </p:txBody>
      </p:sp>
    </p:spTree>
    <p:extLst>
      <p:ext uri="{BB962C8B-B14F-4D97-AF65-F5344CB8AC3E}">
        <p14:creationId xmlns:p14="http://schemas.microsoft.com/office/powerpoint/2010/main" val="267234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257499"/>
            <a:ext cx="9537009" cy="1325086"/>
          </a:xfrm>
        </p:spPr>
        <p:txBody>
          <a:bodyPr>
            <a:noAutofit/>
          </a:bodyPr>
          <a:lstStyle/>
          <a:p>
            <a:pPr algn="l"/>
            <a:r>
              <a:rPr lang="en-US" sz="4800" cap="small" spc="300" dirty="0">
                <a:solidFill>
                  <a:schemeClr val="bg1"/>
                </a:solidFill>
                <a:latin typeface="Franklin Gothic Demi" panose="020B0703020102020204" pitchFamily="34" charset="0"/>
              </a:rPr>
              <a:t>Other Information and Reminders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5950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 to the Department of Revenue</a:t>
            </a:r>
          </a:p>
        </p:txBody>
      </p:sp>
      <p:sp>
        <p:nvSpPr>
          <p:cNvPr id="3" name="Subtitle 2"/>
          <p:cNvSpPr>
            <a:spLocks noGrp="1"/>
          </p:cNvSpPr>
          <p:nvPr>
            <p:ph type="subTitle" idx="1"/>
          </p:nvPr>
        </p:nvSpPr>
        <p:spPr>
          <a:xfrm>
            <a:off x="367507" y="1578902"/>
            <a:ext cx="11279662" cy="4800848"/>
          </a:xfrm>
        </p:spPr>
        <p:txBody>
          <a:bodyPr>
            <a:normAutofit/>
          </a:bodyPr>
          <a:lstStyle/>
          <a:p>
            <a:pPr algn="l"/>
            <a:r>
              <a:rPr lang="en-US" sz="28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Actual withdrawal of electronic payments may be later than </a:t>
            </a:r>
            <a:r>
              <a:rPr lang="en-US" sz="2800" dirty="0">
                <a:effectLst/>
                <a:latin typeface="Franklin Gothic Demi" panose="020B0703020102020204" pitchFamily="34" charset="0"/>
                <a:ea typeface="Calibri" panose="020F0502020204030204" pitchFamily="34" charset="0"/>
                <a:cs typeface="Lucida Sans" panose="020B0602030504020204" pitchFamily="34" charset="0"/>
              </a:rPr>
              <a:t>the</a:t>
            </a:r>
            <a:r>
              <a:rPr lang="en-US" sz="2800" dirty="0">
                <a:solidFill>
                  <a:srgbClr val="FF0000"/>
                </a:solidFill>
                <a:effectLst/>
                <a:latin typeface="Franklin Gothic Demi" panose="020B0703020102020204" pitchFamily="34" charset="0"/>
                <a:ea typeface="Calibri" panose="020F0502020204030204" pitchFamily="34" charset="0"/>
                <a:cs typeface="Lucida Sans" panose="020B0602030504020204" pitchFamily="34" charset="0"/>
              </a:rPr>
              <a:t> </a:t>
            </a:r>
            <a:r>
              <a:rPr lang="en-US" sz="28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requested date. Please allow up to two weeks for processing.</a:t>
            </a:r>
          </a:p>
          <a:p>
            <a:pPr algn="l"/>
            <a:endParaRPr lang="en-US" sz="2800" dirty="0">
              <a:solidFill>
                <a:srgbClr val="231F20"/>
              </a:solidFill>
              <a:latin typeface="Franklin Gothic Demi" panose="020B0703020102020204" pitchFamily="34" charset="0"/>
            </a:endParaRPr>
          </a:p>
          <a:p>
            <a:pPr algn="l"/>
            <a:r>
              <a:rPr lang="en-US" sz="2800" dirty="0">
                <a:solidFill>
                  <a:srgbClr val="231F20"/>
                </a:solidFill>
                <a:latin typeface="Franklin Gothic Demi" panose="020B0703020102020204" pitchFamily="34" charset="0"/>
              </a:rPr>
              <a:t>Please do not submit duplicate payments.</a:t>
            </a:r>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8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65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2466-B0E7-A61B-8ABF-92B2B910931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CFBF4A5-74E7-6D0F-A626-EA524EB965C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B78BD7-B66B-130D-724F-B8F03E7CD3D4}"/>
              </a:ext>
            </a:extLst>
          </p:cNvPr>
          <p:cNvSpPr>
            <a:spLocks noGrp="1"/>
          </p:cNvSpPr>
          <p:nvPr>
            <p:ph type="ctrTitle"/>
          </p:nvPr>
        </p:nvSpPr>
        <p:spPr>
          <a:xfrm>
            <a:off x="750570" y="344320"/>
            <a:ext cx="10896599" cy="759585"/>
          </a:xfrm>
        </p:spPr>
        <p:txBody>
          <a:bodyPr>
            <a:normAutofit/>
          </a:bodyPr>
          <a:lstStyle/>
          <a:p>
            <a:pPr algn="l"/>
            <a:r>
              <a:rPr lang="en-US" sz="2800" dirty="0">
                <a:solidFill>
                  <a:schemeClr val="bg1"/>
                </a:solidFill>
                <a:latin typeface="Franklin Gothic Demi" panose="020B0703020102020204" pitchFamily="34" charset="0"/>
              </a:rPr>
              <a:t>Instructions on how to make an Individual Tax Payment for 2025</a:t>
            </a:r>
          </a:p>
        </p:txBody>
      </p:sp>
      <p:sp>
        <p:nvSpPr>
          <p:cNvPr id="3" name="Subtitle 2">
            <a:extLst>
              <a:ext uri="{FF2B5EF4-FFF2-40B4-BE49-F238E27FC236}">
                <a16:creationId xmlns:a16="http://schemas.microsoft.com/office/drawing/2014/main" id="{1B39618B-50A1-F31D-0710-B9A34CC9729B}"/>
              </a:ext>
            </a:extLst>
          </p:cNvPr>
          <p:cNvSpPr>
            <a:spLocks noGrp="1"/>
          </p:cNvSpPr>
          <p:nvPr>
            <p:ph type="subTitle" idx="1"/>
          </p:nvPr>
        </p:nvSpPr>
        <p:spPr>
          <a:xfrm>
            <a:off x="367507" y="1578902"/>
            <a:ext cx="11279662" cy="4800848"/>
          </a:xfrm>
        </p:spPr>
        <p:txBody>
          <a:bodyPr>
            <a:normAutofit/>
          </a:bodyPr>
          <a:lstStyle/>
          <a:p>
            <a:pPr algn="l"/>
            <a:r>
              <a:rPr lang="en-US" dirty="0">
                <a:latin typeface="Franklin Gothic Demi" panose="020B0703020102020204" pitchFamily="34" charset="0"/>
              </a:rPr>
              <a:t>You can make a payment at this link </a:t>
            </a:r>
            <a:r>
              <a:rPr lang="en-US" u="sng" dirty="0">
                <a:latin typeface="Franklin Gothic Demi" panose="020B0703020102020204" pitchFamily="34" charset="0"/>
                <a:hlinkClick r:id="rId3"/>
              </a:rPr>
              <a:t>https://epayment.ky.gov/EPAY</a:t>
            </a:r>
            <a:r>
              <a:rPr lang="en-US" dirty="0">
                <a:latin typeface="Franklin Gothic Demi" panose="020B0703020102020204" pitchFamily="34" charset="0"/>
              </a:rPr>
              <a:t>. Make sure to choose the following:</a:t>
            </a:r>
          </a:p>
          <a:p>
            <a:pPr algn="l"/>
            <a:r>
              <a:rPr lang="en-US" dirty="0">
                <a:latin typeface="Franklin Gothic Demi" panose="020B0703020102020204" pitchFamily="34" charset="0"/>
              </a:rPr>
              <a:t>Tax Type – Tax Account Number</a:t>
            </a:r>
          </a:p>
          <a:p>
            <a:pPr algn="l"/>
            <a:r>
              <a:rPr lang="en-US" dirty="0">
                <a:latin typeface="Franklin Gothic Demi" panose="020B0703020102020204" pitchFamily="34" charset="0"/>
              </a:rPr>
              <a:t>Tax Account Number – this is your social security number</a:t>
            </a:r>
          </a:p>
          <a:p>
            <a:pPr algn="l"/>
            <a:r>
              <a:rPr lang="en-US" dirty="0">
                <a:latin typeface="Franklin Gothic Demi" panose="020B0703020102020204" pitchFamily="34" charset="0"/>
              </a:rPr>
              <a:t>Tax Type – Individual Income Tax -  (Account Number is the Social Security Number)</a:t>
            </a:r>
          </a:p>
          <a:p>
            <a:pPr algn="l"/>
            <a:r>
              <a:rPr lang="en-US" dirty="0">
                <a:latin typeface="Franklin Gothic Demi" panose="020B0703020102020204" pitchFamily="34" charset="0"/>
              </a:rPr>
              <a:t>This should default the payment to the year we are currently taking payments for which would be tax year ending 12/31/2025.</a:t>
            </a:r>
          </a:p>
          <a:p>
            <a:pPr algn="l"/>
            <a:r>
              <a:rPr lang="en-US" dirty="0">
                <a:latin typeface="Franklin Gothic Demi" panose="020B0703020102020204" pitchFamily="34" charset="0"/>
              </a:rPr>
              <a:t>You can also call our taxpayer assistance line at 502-564-4581, option 3 and make a payment over the phone.</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A943C97E-CDC6-7B2A-D38C-AE4F882D2A34}"/>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47507F0-C2F8-9494-A3B6-ACEF37F03B1A}"/>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C1888300-4707-83D5-47E8-E67AF8B2C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566ED9C7-590A-0257-39A0-BBA8922900F7}"/>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912176FB-9A09-5856-0FC5-CFEF8FCEE18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1412CB3D-C8F1-ABBB-61D3-05FDBCE18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E137CFDE-6AE2-B833-27AB-161982F953A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49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055BB-0CB7-8656-B227-194EA22DC47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8CB1492-76CB-E77D-F590-F4E1EA3DEA1D}"/>
              </a:ext>
            </a:extLst>
          </p:cNvPr>
          <p:cNvSpPr/>
          <p:nvPr/>
        </p:nvSpPr>
        <p:spPr>
          <a:xfrm>
            <a:off x="0" y="-1052947"/>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1BA17B-41D5-275D-BF69-32BFCE6E9FA2}"/>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Case Example: Elder Abuse</a:t>
            </a:r>
          </a:p>
        </p:txBody>
      </p:sp>
      <p:pic>
        <p:nvPicPr>
          <p:cNvPr id="3" name="Picture 2">
            <a:extLst>
              <a:ext uri="{FF2B5EF4-FFF2-40B4-BE49-F238E27FC236}">
                <a16:creationId xmlns:a16="http://schemas.microsoft.com/office/drawing/2014/main" id="{9B07C0E2-F92F-9A8A-46D3-DD775803C6E3}"/>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FAE084D5-57E2-D4AE-C69D-1F2E3C7C1E34}"/>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627F6887-7961-CE91-130B-E35C8C45E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3D445E32-0A04-F216-FE7D-0EF1177448EB}"/>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3A0F59A8-051C-D034-7EAF-51BC7DF9A318}"/>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67A3B85A-18C9-5CD1-1BBE-12B969E67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D3AF515A-53D4-9B65-FE0B-020EA13193ED}"/>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E0E584FB-DE5A-C551-2372-40EF05863D4B}"/>
              </a:ext>
            </a:extLst>
          </p:cNvPr>
          <p:cNvSpPr txBox="1"/>
          <p:nvPr/>
        </p:nvSpPr>
        <p:spPr>
          <a:xfrm>
            <a:off x="2071169" y="1817545"/>
            <a:ext cx="9183411" cy="3170099"/>
          </a:xfrm>
          <a:prstGeom prst="rect">
            <a:avLst/>
          </a:prstGeom>
          <a:noFill/>
        </p:spPr>
        <p:txBody>
          <a:bodyPr wrap="square">
            <a:spAutoFit/>
          </a:bodyPr>
          <a:lstStyle/>
          <a:p>
            <a:r>
              <a:rPr lang="en-US" sz="3200" dirty="0">
                <a:solidFill>
                  <a:srgbClr val="222E68"/>
                </a:solidFill>
                <a:latin typeface="Franklin Gothic Medium" panose="020B0603020102020204" pitchFamily="34" charset="0"/>
              </a:rPr>
              <a:t>The Crime:</a:t>
            </a:r>
          </a:p>
          <a:p>
            <a:pPr marL="457200" indent="-457200">
              <a:buFont typeface="Arial" panose="020B0604020202020204" pitchFamily="34" charset="0"/>
              <a:buChar char="•"/>
            </a:pPr>
            <a:r>
              <a:rPr lang="en-US" sz="2800" dirty="0">
                <a:solidFill>
                  <a:schemeClr val="tx1">
                    <a:lumMod val="95000"/>
                    <a:lumOff val="5000"/>
                  </a:schemeClr>
                </a:solidFill>
                <a:latin typeface="Franklin Gothic Medium" panose="020B0603020102020204" pitchFamily="34" charset="0"/>
              </a:rPr>
              <a:t>Unauthorized cash withdrawals from bank accounts.</a:t>
            </a:r>
          </a:p>
          <a:p>
            <a:pPr marL="457200" indent="-457200">
              <a:buFont typeface="Arial" panose="020B0604020202020204" pitchFamily="34" charset="0"/>
              <a:buChar char="•"/>
            </a:pPr>
            <a:r>
              <a:rPr lang="en-US" sz="2800" dirty="0">
                <a:solidFill>
                  <a:schemeClr val="tx1">
                    <a:lumMod val="95000"/>
                    <a:lumOff val="5000"/>
                  </a:schemeClr>
                </a:solidFill>
                <a:latin typeface="Franklin Gothic Medium" panose="020B0603020102020204" pitchFamily="34" charset="0"/>
              </a:rPr>
              <a:t>Using the victim's debit card for personal expenses like vacations, luxury goods, and home renovations.</a:t>
            </a:r>
          </a:p>
          <a:p>
            <a:pPr marL="457200" indent="-457200">
              <a:buFont typeface="Arial" panose="020B0604020202020204" pitchFamily="34" charset="0"/>
              <a:buChar char="•"/>
            </a:pPr>
            <a:r>
              <a:rPr lang="en-US" sz="2800" dirty="0">
                <a:solidFill>
                  <a:schemeClr val="tx1">
                    <a:lumMod val="95000"/>
                    <a:lumOff val="5000"/>
                  </a:schemeClr>
                </a:solidFill>
                <a:latin typeface="Franklin Gothic Medium" panose="020B0603020102020204" pitchFamily="34" charset="0"/>
              </a:rPr>
              <a:t>Writing checks to himself from the victim's account, falsely labeling them "Care Expenses" or "Repairs."</a:t>
            </a:r>
          </a:p>
          <a:p>
            <a:pPr marL="457200" indent="-457200">
              <a:buFont typeface="Arial" panose="020B0604020202020204" pitchFamily="34" charset="0"/>
              <a:buChar char="•"/>
            </a:pPr>
            <a:r>
              <a:rPr lang="en-US" sz="2800" dirty="0">
                <a:solidFill>
                  <a:schemeClr val="tx1">
                    <a:lumMod val="95000"/>
                    <a:lumOff val="5000"/>
                  </a:schemeClr>
                </a:solidFill>
                <a:latin typeface="Franklin Gothic Medium" panose="020B0603020102020204" pitchFamily="34" charset="0"/>
              </a:rPr>
              <a:t>Systematic theft of retirement and investment funds.</a:t>
            </a:r>
          </a:p>
        </p:txBody>
      </p:sp>
    </p:spTree>
    <p:extLst>
      <p:ext uri="{BB962C8B-B14F-4D97-AF65-F5344CB8AC3E}">
        <p14:creationId xmlns:p14="http://schemas.microsoft.com/office/powerpoint/2010/main" val="130505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5330-F906-FC77-9682-9FE050C5914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CFA1A20-52FC-0F3B-6377-69C42964ACF5}"/>
              </a:ext>
            </a:extLst>
          </p:cNvPr>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4089DD-B6E0-CA8C-2EB9-3C05450F87A4}"/>
              </a:ext>
            </a:extLst>
          </p:cNvPr>
          <p:cNvSpPr>
            <a:spLocks noGrp="1"/>
          </p:cNvSpPr>
          <p:nvPr>
            <p:ph type="ctrTitle"/>
          </p:nvPr>
        </p:nvSpPr>
        <p:spPr>
          <a:xfrm>
            <a:off x="479113" y="213622"/>
            <a:ext cx="10896599" cy="759585"/>
          </a:xfrm>
        </p:spPr>
        <p:txBody>
          <a:bodyPr>
            <a:normAutofit/>
          </a:bodyPr>
          <a:lstStyle/>
          <a:p>
            <a:pPr algn="l"/>
            <a:r>
              <a:rPr lang="en-US" sz="2400" dirty="0">
                <a:solidFill>
                  <a:schemeClr val="bg1"/>
                </a:solidFill>
                <a:latin typeface="Franklin Gothic Demi" panose="020B0703020102020204" pitchFamily="34" charset="0"/>
              </a:rPr>
              <a:t>Instructions on how to make an Individual Estimated Tax Payment - 2026</a:t>
            </a:r>
          </a:p>
        </p:txBody>
      </p:sp>
      <p:sp>
        <p:nvSpPr>
          <p:cNvPr id="3" name="Subtitle 2">
            <a:extLst>
              <a:ext uri="{FF2B5EF4-FFF2-40B4-BE49-F238E27FC236}">
                <a16:creationId xmlns:a16="http://schemas.microsoft.com/office/drawing/2014/main" id="{E803CCE8-B2B4-A4B6-A54B-E59EFBAE7EB2}"/>
              </a:ext>
            </a:extLst>
          </p:cNvPr>
          <p:cNvSpPr>
            <a:spLocks noGrp="1"/>
          </p:cNvSpPr>
          <p:nvPr>
            <p:ph type="subTitle" idx="1"/>
          </p:nvPr>
        </p:nvSpPr>
        <p:spPr>
          <a:xfrm>
            <a:off x="367507" y="1578902"/>
            <a:ext cx="11279662" cy="4800848"/>
          </a:xfrm>
        </p:spPr>
        <p:txBody>
          <a:bodyPr>
            <a:normAutofit/>
          </a:bodyPr>
          <a:lstStyle/>
          <a:p>
            <a:pPr algn="l"/>
            <a:r>
              <a:rPr lang="en-US" dirty="0">
                <a:latin typeface="Franklin Gothic Demi" panose="020B0703020102020204" pitchFamily="34" charset="0"/>
              </a:rPr>
              <a:t>You can make a payment at this link </a:t>
            </a:r>
            <a:r>
              <a:rPr lang="en-US" u="sng" dirty="0">
                <a:latin typeface="Franklin Gothic Demi" panose="020B0703020102020204" pitchFamily="34" charset="0"/>
                <a:hlinkClick r:id="rId3"/>
              </a:rPr>
              <a:t>https://epayment.ky.gov/EPAY</a:t>
            </a:r>
            <a:r>
              <a:rPr lang="en-US" dirty="0">
                <a:latin typeface="Franklin Gothic Demi" panose="020B0703020102020204" pitchFamily="34" charset="0"/>
              </a:rPr>
              <a:t>. Make sure to choose </a:t>
            </a:r>
            <a:r>
              <a:rPr lang="en-US">
                <a:latin typeface="Franklin Gothic Demi" panose="020B0703020102020204" pitchFamily="34" charset="0"/>
              </a:rPr>
              <a:t>the following:</a:t>
            </a:r>
            <a:endParaRPr lang="en-US" dirty="0">
              <a:latin typeface="Franklin Gothic Demi" panose="020B0703020102020204" pitchFamily="34" charset="0"/>
            </a:endParaRPr>
          </a:p>
          <a:p>
            <a:pPr algn="l"/>
            <a:r>
              <a:rPr lang="en-US" dirty="0">
                <a:latin typeface="Franklin Gothic Demi" panose="020B0703020102020204" pitchFamily="34" charset="0"/>
              </a:rPr>
              <a:t>Tax Type – Tax Account Number</a:t>
            </a:r>
          </a:p>
          <a:p>
            <a:pPr algn="l"/>
            <a:r>
              <a:rPr lang="en-US" dirty="0">
                <a:latin typeface="Franklin Gothic Demi" panose="020B0703020102020204" pitchFamily="34" charset="0"/>
              </a:rPr>
              <a:t>Tax Account Number – this is your social security number</a:t>
            </a:r>
          </a:p>
          <a:p>
            <a:pPr algn="l"/>
            <a:r>
              <a:rPr lang="en-US" dirty="0">
                <a:latin typeface="Franklin Gothic Demi" panose="020B0703020102020204" pitchFamily="34" charset="0"/>
              </a:rPr>
              <a:t>Tax Type – Individual Income Tax - Estimated Payment (Account Number is the Social Security Number)</a:t>
            </a:r>
          </a:p>
          <a:p>
            <a:pPr algn="l"/>
            <a:r>
              <a:rPr lang="en-US" dirty="0">
                <a:latin typeface="Franklin Gothic Demi" panose="020B0703020102020204" pitchFamily="34" charset="0"/>
              </a:rPr>
              <a:t>This should default the payment to the year we are currently taking estimated tax payments for which would be tax year ending 12/31/2026.</a:t>
            </a:r>
          </a:p>
          <a:p>
            <a:pPr algn="l"/>
            <a:r>
              <a:rPr lang="en-US" dirty="0">
                <a:latin typeface="Franklin Gothic Demi" panose="020B0703020102020204" pitchFamily="34" charset="0"/>
              </a:rPr>
              <a:t>You can also call our taxpayer assistance line at 502-564-4581, option 3 and make a payment over the phone.</a:t>
            </a: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a:extLst>
              <a:ext uri="{FF2B5EF4-FFF2-40B4-BE49-F238E27FC236}">
                <a16:creationId xmlns:a16="http://schemas.microsoft.com/office/drawing/2014/main" id="{8D5077E8-3ADB-21EE-1284-245352B7050F}"/>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212100A-A03D-2899-5569-A17250B72158}"/>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113561F3-8BDE-154D-4C09-557CDD411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7E8E1029-5E9D-A615-90C6-B3C0C8D48C6C}"/>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33AB8762-8123-FEC7-2365-F154C8E9B47E}"/>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a:extLst>
                  <a:ext uri="{FF2B5EF4-FFF2-40B4-BE49-F238E27FC236}">
                    <a16:creationId xmlns:a16="http://schemas.microsoft.com/office/drawing/2014/main" id="{02D74C85-F27D-E5E1-7698-91264EC0B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7853C02D-79DF-F731-785F-51E063C59F4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595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Interest Rate</a:t>
            </a:r>
          </a:p>
        </p:txBody>
      </p:sp>
      <p:sp>
        <p:nvSpPr>
          <p:cNvPr id="3" name="Subtitle 2"/>
          <p:cNvSpPr>
            <a:spLocks noGrp="1"/>
          </p:cNvSpPr>
          <p:nvPr>
            <p:ph type="subTitle" idx="1"/>
          </p:nvPr>
        </p:nvSpPr>
        <p:spPr>
          <a:xfrm>
            <a:off x="866271" y="1671165"/>
            <a:ext cx="9661315" cy="4465329"/>
          </a:xfrm>
        </p:spPr>
        <p:txBody>
          <a:bodyPr>
            <a:normAutofit/>
          </a:bodyPr>
          <a:lstStyle/>
          <a:p>
            <a:pPr algn="just">
              <a:spcBef>
                <a:spcPts val="0"/>
              </a:spcBef>
              <a:defRPr/>
            </a:pPr>
            <a:r>
              <a:rPr lang="en-US" sz="3600" dirty="0">
                <a:latin typeface="Franklin Gothic Demi" panose="020B0703020102020204" pitchFamily="34" charset="0"/>
              </a:rPr>
              <a:t>2026 Interest Rates </a:t>
            </a:r>
            <a:endParaRPr lang="en-US" sz="2800" dirty="0">
              <a:latin typeface="Franklin Gothic Demi" panose="020B0703020102020204" pitchFamily="34" charset="0"/>
            </a:endParaRPr>
          </a:p>
          <a:p>
            <a:pPr algn="just">
              <a:spcBef>
                <a:spcPts val="0"/>
              </a:spcBef>
              <a:defRPr/>
            </a:pPr>
            <a:endParaRPr lang="en-US" sz="3600" b="1"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charged on </a:t>
            </a:r>
            <a:r>
              <a:rPr lang="en-US" sz="3000" u="sng" dirty="0">
                <a:latin typeface="Franklin Gothic Demi" panose="020B0703020102020204" pitchFamily="34" charset="0"/>
              </a:rPr>
              <a:t>unpaid taxes </a:t>
            </a:r>
            <a:r>
              <a:rPr lang="en-US" sz="3000" dirty="0">
                <a:latin typeface="Franklin Gothic Demi" panose="020B0703020102020204" pitchFamily="34" charset="0"/>
              </a:rPr>
              <a:t>is </a:t>
            </a:r>
            <a:r>
              <a:rPr lang="en-US" sz="3000" dirty="0">
                <a:solidFill>
                  <a:srgbClr val="FF0000"/>
                </a:solidFill>
                <a:latin typeface="Franklin Gothic Demi" panose="020B0703020102020204" pitchFamily="34" charset="0"/>
              </a:rPr>
              <a:t>9</a:t>
            </a:r>
            <a:r>
              <a:rPr lang="en-US" sz="3000" b="1" dirty="0">
                <a:solidFill>
                  <a:srgbClr val="FF0000"/>
                </a:solidFill>
                <a:latin typeface="Franklin Gothic Demi" panose="020B0703020102020204" pitchFamily="34" charset="0"/>
              </a:rPr>
              <a:t>%</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a:t>
            </a:r>
            <a:r>
              <a:rPr lang="en-US" dirty="0">
                <a:solidFill>
                  <a:srgbClr val="FF0000"/>
                </a:solidFill>
                <a:latin typeface="Franklin Gothic Demi" panose="020B0703020102020204" pitchFamily="34" charset="0"/>
              </a:rPr>
              <a:t>Base rate of 7% plus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paid when interest is due on a </a:t>
            </a:r>
            <a:r>
              <a:rPr lang="en-US" sz="3000" u="sng" dirty="0">
                <a:latin typeface="Franklin Gothic Demi" panose="020B0703020102020204" pitchFamily="34" charset="0"/>
              </a:rPr>
              <a:t>refund</a:t>
            </a:r>
            <a:r>
              <a:rPr lang="en-US" sz="3000" dirty="0">
                <a:latin typeface="Franklin Gothic Demi" panose="020B0703020102020204" pitchFamily="34" charset="0"/>
              </a:rPr>
              <a:t> is </a:t>
            </a:r>
            <a:r>
              <a:rPr lang="en-US" sz="3000" dirty="0">
                <a:solidFill>
                  <a:srgbClr val="FF0000"/>
                </a:solidFill>
                <a:latin typeface="Franklin Gothic Demi" panose="020B0703020102020204" pitchFamily="34" charset="0"/>
              </a:rPr>
              <a:t>5</a:t>
            </a:r>
            <a:r>
              <a:rPr lang="en-US" sz="3000" b="1" dirty="0">
                <a:solidFill>
                  <a:srgbClr val="FF0000"/>
                </a:solidFill>
                <a:latin typeface="Franklin Gothic Demi" panose="020B0703020102020204" pitchFamily="34" charset="0"/>
              </a:rPr>
              <a:t>% </a:t>
            </a:r>
          </a:p>
          <a:p>
            <a:pPr marL="800100" lvl="1" indent="-342900" algn="just">
              <a:spcBef>
                <a:spcPts val="0"/>
              </a:spcBef>
              <a:buFont typeface="Arial" panose="020B0604020202020204" pitchFamily="34" charset="0"/>
              <a:buChar char="•"/>
              <a:defRPr/>
            </a:pPr>
            <a:r>
              <a:rPr lang="en-US" dirty="0">
                <a:solidFill>
                  <a:srgbClr val="FF0000"/>
                </a:solidFill>
                <a:latin typeface="Franklin Gothic Demi" panose="020B0703020102020204" pitchFamily="34" charset="0"/>
              </a:rPr>
              <a:t>(Base rate of 7% minus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See KRS 131.183</a:t>
            </a: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629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793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Rates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9BEF9583-7222-C4EA-8932-6AA836EBEDE6}"/>
              </a:ext>
            </a:extLst>
          </p:cNvPr>
          <p:cNvPicPr>
            <a:picLocks noChangeAspect="1"/>
          </p:cNvPicPr>
          <p:nvPr/>
        </p:nvPicPr>
        <p:blipFill>
          <a:blip r:embed="rId5"/>
          <a:stretch>
            <a:fillRect/>
          </a:stretch>
        </p:blipFill>
        <p:spPr>
          <a:xfrm>
            <a:off x="580256" y="1581596"/>
            <a:ext cx="11031489" cy="3953427"/>
          </a:xfrm>
          <a:prstGeom prst="rect">
            <a:avLst/>
          </a:prstGeom>
        </p:spPr>
      </p:pic>
    </p:spTree>
    <p:extLst>
      <p:ext uri="{BB962C8B-B14F-4D97-AF65-F5344CB8AC3E}">
        <p14:creationId xmlns:p14="http://schemas.microsoft.com/office/powerpoint/2010/main" val="2588431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871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246619"/>
            <a:ext cx="10896599" cy="759585"/>
          </a:xfrm>
        </p:spPr>
        <p:txBody>
          <a:bodyPr>
            <a:normAutofit/>
          </a:bodyPr>
          <a:lstStyle/>
          <a:p>
            <a:pPr algn="l"/>
            <a:r>
              <a:rPr lang="en-US" sz="3700" dirty="0">
                <a:solidFill>
                  <a:schemeClr val="bg1"/>
                </a:solidFill>
                <a:latin typeface="Franklin Gothic Demi" panose="020B0703020102020204" pitchFamily="34" charset="0"/>
              </a:rPr>
              <a:t>Electronic Filing</a:t>
            </a:r>
          </a:p>
        </p:txBody>
      </p:sp>
      <p:sp>
        <p:nvSpPr>
          <p:cNvPr id="3" name="Subtitle 2"/>
          <p:cNvSpPr>
            <a:spLocks noGrp="1"/>
          </p:cNvSpPr>
          <p:nvPr>
            <p:ph type="subTitle" idx="1"/>
          </p:nvPr>
        </p:nvSpPr>
        <p:spPr>
          <a:xfrm>
            <a:off x="708906" y="1247457"/>
            <a:ext cx="10876290" cy="4465329"/>
          </a:xfrm>
        </p:spPr>
        <p:txBody>
          <a:bodyPr>
            <a:normAutofit/>
          </a:bodyPr>
          <a:lstStyle/>
          <a:p>
            <a:pPr marL="342900" indent="-342900" algn="l">
              <a:buFont typeface="Arial" panose="020B0604020202020204" pitchFamily="34" charset="0"/>
              <a:buChar char="•"/>
            </a:pPr>
            <a:r>
              <a:rPr lang="en-US" sz="2000" dirty="0">
                <a:latin typeface="Franklin Gothic Demi" panose="020B0703020102020204" pitchFamily="34" charset="0"/>
              </a:rPr>
              <a:t>Electronic filing is available through third-party vendors that support Kentucky.</a:t>
            </a:r>
          </a:p>
          <a:p>
            <a:pPr marL="342900" indent="-342900" algn="l">
              <a:buFont typeface="Arial" panose="020B0604020202020204" pitchFamily="34" charset="0"/>
              <a:buChar char="•"/>
            </a:pPr>
            <a:r>
              <a:rPr lang="en-US" sz="2000" dirty="0">
                <a:latin typeface="Franklin Gothic Demi" panose="020B0703020102020204" pitchFamily="34" charset="0"/>
              </a:rPr>
              <a:t>Visit the Department of Revenue website at Revenue.ky.gov for updates of approved Tax Software Vendors under the Tax Professionals Tab and click on Software Developers.</a:t>
            </a:r>
            <a:endParaRPr lang="en-US" sz="2000" dirty="0"/>
          </a:p>
          <a:p>
            <a:endParaRPr lang="en-US" sz="2000" dirty="0">
              <a:solidFill>
                <a:srgbClr val="0E266E"/>
              </a:solidFill>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p:cNvGrpSpPr>
            <a:grpSpLocks noChangeAspect="1"/>
          </p:cNvGrpSpPr>
          <p:nvPr/>
        </p:nvGrpSpPr>
        <p:grpSpPr>
          <a:xfrm>
            <a:off x="9812132" y="6220610"/>
            <a:ext cx="2084948" cy="457200"/>
            <a:chOff x="4766776" y="6262420"/>
            <a:chExt cx="2414265" cy="527049"/>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D041047-4026-471B-BDE2-C44FF4515D2D}"/>
              </a:ext>
            </a:extLst>
          </p:cNvPr>
          <p:cNvSpPr txBox="1"/>
          <p:nvPr/>
        </p:nvSpPr>
        <p:spPr>
          <a:xfrm>
            <a:off x="937419" y="5674403"/>
            <a:ext cx="9223711" cy="923330"/>
          </a:xfrm>
          <a:prstGeom prst="rect">
            <a:avLst/>
          </a:prstGeom>
          <a:noFill/>
        </p:spPr>
        <p:txBody>
          <a:bodyPr wrap="square" rtlCol="0">
            <a:spAutoFit/>
          </a:bodyPr>
          <a:lstStyle/>
          <a:p>
            <a:r>
              <a:rPr lang="en-US" b="1" dirty="0">
                <a:latin typeface="Franklin Gothic Demi" panose="020B0703020102020204" pitchFamily="34" charset="0"/>
              </a:rPr>
              <a:t>YTD 2025: </a:t>
            </a:r>
          </a:p>
          <a:p>
            <a:pPr marL="285750" indent="-285750">
              <a:buFont typeface="Arial" panose="020B0604020202020204" pitchFamily="34" charset="0"/>
              <a:buChar char="•"/>
            </a:pPr>
            <a:r>
              <a:rPr lang="en-US" b="1" dirty="0">
                <a:latin typeface="Franklin Gothic Demi" panose="020B0703020102020204" pitchFamily="34" charset="0"/>
              </a:rPr>
              <a:t>94% of tax year 2025 individual income tax returns were e-filed</a:t>
            </a:r>
          </a:p>
          <a:p>
            <a:pPr marL="285750" indent="-285750">
              <a:buFont typeface="Arial" panose="020B0604020202020204" pitchFamily="34" charset="0"/>
              <a:buChar char="•"/>
            </a:pPr>
            <a:r>
              <a:rPr lang="en-US" b="1" dirty="0">
                <a:latin typeface="Franklin Gothic Demi" panose="020B0703020102020204" pitchFamily="34" charset="0"/>
              </a:rPr>
              <a:t>72% of tax year 2025 corporate and pass-through entity tax returns were e-filed</a:t>
            </a:r>
          </a:p>
        </p:txBody>
      </p:sp>
      <p:pic>
        <p:nvPicPr>
          <p:cNvPr id="4" name="Picture 3">
            <a:extLst>
              <a:ext uri="{FF2B5EF4-FFF2-40B4-BE49-F238E27FC236}">
                <a16:creationId xmlns:a16="http://schemas.microsoft.com/office/drawing/2014/main" id="{8EE8B733-D132-6ED7-8DAF-0ED7225E5F29}"/>
              </a:ext>
            </a:extLst>
          </p:cNvPr>
          <p:cNvPicPr>
            <a:picLocks noChangeAspect="1"/>
          </p:cNvPicPr>
          <p:nvPr/>
        </p:nvPicPr>
        <p:blipFill>
          <a:blip r:embed="rId5"/>
          <a:stretch>
            <a:fillRect/>
          </a:stretch>
        </p:blipFill>
        <p:spPr>
          <a:xfrm>
            <a:off x="1145635" y="2459040"/>
            <a:ext cx="7399176" cy="1879543"/>
          </a:xfrm>
          <a:prstGeom prst="rect">
            <a:avLst/>
          </a:prstGeom>
        </p:spPr>
      </p:pic>
      <p:sp>
        <p:nvSpPr>
          <p:cNvPr id="6" name="Arrow: Right 5">
            <a:extLst>
              <a:ext uri="{FF2B5EF4-FFF2-40B4-BE49-F238E27FC236}">
                <a16:creationId xmlns:a16="http://schemas.microsoft.com/office/drawing/2014/main" id="{B5D34EDF-5B9F-8A7E-E769-0CCD75383062}"/>
              </a:ext>
            </a:extLst>
          </p:cNvPr>
          <p:cNvSpPr/>
          <p:nvPr/>
        </p:nvSpPr>
        <p:spPr>
          <a:xfrm>
            <a:off x="377067" y="5084444"/>
            <a:ext cx="978408" cy="38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5B214BE-EE7D-987B-FFC3-AD49354A3FBC}"/>
              </a:ext>
            </a:extLst>
          </p:cNvPr>
          <p:cNvPicPr>
            <a:picLocks noChangeAspect="1"/>
          </p:cNvPicPr>
          <p:nvPr/>
        </p:nvPicPr>
        <p:blipFill>
          <a:blip r:embed="rId6"/>
          <a:stretch>
            <a:fillRect/>
          </a:stretch>
        </p:blipFill>
        <p:spPr>
          <a:xfrm>
            <a:off x="1457075" y="4168242"/>
            <a:ext cx="5902304" cy="1602490"/>
          </a:xfrm>
          <a:prstGeom prst="rect">
            <a:avLst/>
          </a:prstGeom>
        </p:spPr>
      </p:pic>
    </p:spTree>
    <p:extLst>
      <p:ext uri="{BB962C8B-B14F-4D97-AF65-F5344CB8AC3E}">
        <p14:creationId xmlns:p14="http://schemas.microsoft.com/office/powerpoint/2010/main" val="42879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2" name="Content Placeholder 9"/>
          <p:cNvSpPr txBox="1">
            <a:spLocks/>
          </p:cNvSpPr>
          <p:nvPr/>
        </p:nvSpPr>
        <p:spPr>
          <a:xfrm>
            <a:off x="866271" y="1868204"/>
            <a:ext cx="9282629" cy="4793539"/>
          </a:xfrm>
          <a:prstGeom prst="rect">
            <a:avLst/>
          </a:prstGeom>
        </p:spPr>
        <p:txBody>
          <a:bodyPr vert="horz" lIns="91440" tIns="45720" rIns="91440" bIns="45720" numCol="2"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b="1" dirty="0"/>
              <a:t>Ashland Taxpayer Service Center</a:t>
            </a:r>
          </a:p>
          <a:p>
            <a:pPr>
              <a:lnSpc>
                <a:spcPct val="120000"/>
              </a:lnSpc>
              <a:spcBef>
                <a:spcPts val="0"/>
              </a:spcBef>
              <a:defRPr/>
            </a:pPr>
            <a:r>
              <a:rPr lang="en-US" dirty="0"/>
              <a:t>1212 Bath Avenue, Suite 201</a:t>
            </a:r>
            <a:r>
              <a:rPr lang="en-US"/>
              <a:t>, 41101</a:t>
            </a:r>
            <a:endParaRPr lang="en-US" dirty="0"/>
          </a:p>
          <a:p>
            <a:pPr>
              <a:lnSpc>
                <a:spcPct val="120000"/>
              </a:lnSpc>
              <a:spcBef>
                <a:spcPts val="0"/>
              </a:spcBef>
              <a:defRPr/>
            </a:pPr>
            <a:r>
              <a:rPr lang="en-US" dirty="0"/>
              <a:t>(606) 920-2037 </a:t>
            </a:r>
          </a:p>
          <a:p>
            <a:pPr>
              <a:lnSpc>
                <a:spcPct val="120000"/>
              </a:lnSpc>
              <a:spcBef>
                <a:spcPts val="0"/>
              </a:spcBef>
              <a:defRPr/>
            </a:pPr>
            <a:endParaRPr lang="en-US" b="1" dirty="0"/>
          </a:p>
          <a:p>
            <a:pPr>
              <a:lnSpc>
                <a:spcPct val="120000"/>
              </a:lnSpc>
              <a:spcBef>
                <a:spcPts val="0"/>
              </a:spcBef>
              <a:defRPr/>
            </a:pPr>
            <a:r>
              <a:rPr lang="en-US" b="1" dirty="0"/>
              <a:t>Bowling Green Taxpayer Service Center </a:t>
            </a:r>
          </a:p>
          <a:p>
            <a:pPr>
              <a:lnSpc>
                <a:spcPct val="120000"/>
              </a:lnSpc>
              <a:spcBef>
                <a:spcPts val="0"/>
              </a:spcBef>
              <a:defRPr/>
            </a:pPr>
            <a:r>
              <a:rPr lang="en-US" dirty="0"/>
              <a:t>201 West Professional Park Court, 42104-3278 </a:t>
            </a:r>
          </a:p>
          <a:p>
            <a:pPr>
              <a:lnSpc>
                <a:spcPct val="120000"/>
              </a:lnSpc>
              <a:spcBef>
                <a:spcPts val="0"/>
              </a:spcBef>
              <a:defRPr/>
            </a:pPr>
            <a:r>
              <a:rPr lang="en-US" dirty="0"/>
              <a:t>(270) 746-7470</a:t>
            </a:r>
          </a:p>
          <a:p>
            <a:pPr>
              <a:lnSpc>
                <a:spcPct val="120000"/>
              </a:lnSpc>
              <a:spcBef>
                <a:spcPts val="0"/>
              </a:spcBef>
              <a:defRPr/>
            </a:pPr>
            <a:endParaRPr lang="en-US" b="1" dirty="0"/>
          </a:p>
          <a:p>
            <a:pPr>
              <a:lnSpc>
                <a:spcPct val="120000"/>
              </a:lnSpc>
              <a:spcBef>
                <a:spcPts val="0"/>
              </a:spcBef>
              <a:defRPr/>
            </a:pPr>
            <a:r>
              <a:rPr lang="en-US" b="1" dirty="0"/>
              <a:t>Corbin Taxpayer Service Center </a:t>
            </a:r>
          </a:p>
          <a:p>
            <a:pPr>
              <a:lnSpc>
                <a:spcPct val="120000"/>
              </a:lnSpc>
              <a:spcBef>
                <a:spcPts val="0"/>
              </a:spcBef>
              <a:defRPr/>
            </a:pPr>
            <a:r>
              <a:rPr lang="en-US" dirty="0"/>
              <a:t>15100 North US25E, Suite 2, 40701-6188 </a:t>
            </a:r>
          </a:p>
          <a:p>
            <a:pPr>
              <a:lnSpc>
                <a:spcPct val="120000"/>
              </a:lnSpc>
              <a:spcBef>
                <a:spcPts val="0"/>
              </a:spcBef>
              <a:defRPr/>
            </a:pPr>
            <a:r>
              <a:rPr lang="en-US" dirty="0"/>
              <a:t>(606) 528-3322 </a:t>
            </a:r>
          </a:p>
          <a:p>
            <a:pPr>
              <a:lnSpc>
                <a:spcPct val="120000"/>
              </a:lnSpc>
              <a:spcBef>
                <a:spcPts val="0"/>
              </a:spcBef>
              <a:defRPr/>
            </a:pPr>
            <a:endParaRPr lang="en-US" b="1" dirty="0"/>
          </a:p>
          <a:p>
            <a:pPr>
              <a:lnSpc>
                <a:spcPct val="120000"/>
              </a:lnSpc>
              <a:spcBef>
                <a:spcPts val="0"/>
              </a:spcBef>
              <a:defRPr/>
            </a:pPr>
            <a:r>
              <a:rPr lang="en-US" b="1" dirty="0"/>
              <a:t>Frankfort Taxpayer Service Center</a:t>
            </a:r>
          </a:p>
          <a:p>
            <a:pPr>
              <a:lnSpc>
                <a:spcPct val="120000"/>
              </a:lnSpc>
              <a:spcBef>
                <a:spcPts val="0"/>
              </a:spcBef>
              <a:defRPr/>
            </a:pPr>
            <a:r>
              <a:rPr lang="en-US" dirty="0"/>
              <a:t>501 High Street, 40601-2103</a:t>
            </a:r>
          </a:p>
          <a:p>
            <a:pPr>
              <a:lnSpc>
                <a:spcPct val="120000"/>
              </a:lnSpc>
              <a:spcBef>
                <a:spcPts val="0"/>
              </a:spcBef>
              <a:defRPr/>
            </a:pPr>
            <a:r>
              <a:rPr lang="en-US" dirty="0"/>
              <a:t>(502) 564-4581 </a:t>
            </a:r>
            <a:r>
              <a:rPr lang="en-US" i="1" dirty="0"/>
              <a:t>(Taxpayer Assistance)</a:t>
            </a:r>
          </a:p>
          <a:p>
            <a:pPr>
              <a:lnSpc>
                <a:spcPct val="120000"/>
              </a:lnSpc>
              <a:spcBef>
                <a:spcPts val="0"/>
              </a:spcBef>
              <a:defRPr/>
            </a:pPr>
            <a:r>
              <a:rPr lang="en-US" dirty="0"/>
              <a:t>(502) 564-5930 </a:t>
            </a:r>
            <a:r>
              <a:rPr lang="en-US" i="1" dirty="0"/>
              <a:t>(Taxpayer Service Center)</a:t>
            </a:r>
          </a:p>
          <a:p>
            <a:pPr>
              <a:lnSpc>
                <a:spcPct val="120000"/>
              </a:lnSpc>
              <a:spcBef>
                <a:spcPts val="0"/>
              </a:spcBef>
              <a:defRPr/>
            </a:pPr>
            <a:endParaRPr lang="en-US" b="1" i="1" dirty="0"/>
          </a:p>
          <a:p>
            <a:pPr>
              <a:lnSpc>
                <a:spcPct val="120000"/>
              </a:lnSpc>
              <a:spcBef>
                <a:spcPts val="0"/>
              </a:spcBef>
              <a:defRPr/>
            </a:pPr>
            <a:r>
              <a:rPr lang="en-US" b="1" dirty="0"/>
              <a:t>Hopkinsville Taxpayer Service Center </a:t>
            </a:r>
          </a:p>
          <a:p>
            <a:pPr>
              <a:lnSpc>
                <a:spcPct val="120000"/>
              </a:lnSpc>
              <a:spcBef>
                <a:spcPts val="0"/>
              </a:spcBef>
              <a:defRPr/>
            </a:pPr>
            <a:r>
              <a:rPr lang="en-US" dirty="0"/>
              <a:t>181 Hammond Drive, 42240-7926 </a:t>
            </a:r>
          </a:p>
          <a:p>
            <a:pPr>
              <a:lnSpc>
                <a:spcPct val="120000"/>
              </a:lnSpc>
              <a:spcBef>
                <a:spcPts val="0"/>
              </a:spcBef>
              <a:defRPr/>
            </a:pPr>
            <a:r>
              <a:rPr lang="en-US" dirty="0"/>
              <a:t>(270) 889-6521 </a:t>
            </a:r>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r>
              <a:rPr lang="en-US" b="1" dirty="0"/>
              <a:t>Louisville Taxpayer Service Center </a:t>
            </a:r>
          </a:p>
          <a:p>
            <a:pPr>
              <a:lnSpc>
                <a:spcPct val="120000"/>
              </a:lnSpc>
              <a:spcBef>
                <a:spcPts val="0"/>
              </a:spcBef>
              <a:defRPr/>
            </a:pPr>
            <a:r>
              <a:rPr lang="en-US" dirty="0"/>
              <a:t>600 West Cedar Street, 2nd Floor West, 40202-2310 </a:t>
            </a:r>
          </a:p>
          <a:p>
            <a:pPr>
              <a:lnSpc>
                <a:spcPct val="120000"/>
              </a:lnSpc>
              <a:spcBef>
                <a:spcPts val="0"/>
              </a:spcBef>
              <a:defRPr/>
            </a:pPr>
            <a:r>
              <a:rPr lang="en-US" dirty="0"/>
              <a:t>(502) 595-4512 </a:t>
            </a:r>
          </a:p>
          <a:p>
            <a:pPr>
              <a:lnSpc>
                <a:spcPct val="120000"/>
              </a:lnSpc>
              <a:spcBef>
                <a:spcPts val="0"/>
              </a:spcBef>
              <a:defRPr/>
            </a:pPr>
            <a:endParaRPr lang="en-US" b="1" dirty="0"/>
          </a:p>
          <a:p>
            <a:pPr>
              <a:lnSpc>
                <a:spcPct val="120000"/>
              </a:lnSpc>
              <a:spcBef>
                <a:spcPts val="0"/>
              </a:spcBef>
              <a:defRPr/>
            </a:pPr>
            <a:r>
              <a:rPr lang="en-US" b="1" dirty="0"/>
              <a:t>Northern Kentucky Taxpayer Service Center</a:t>
            </a:r>
          </a:p>
          <a:p>
            <a:pPr>
              <a:lnSpc>
                <a:spcPct val="120000"/>
              </a:lnSpc>
              <a:spcBef>
                <a:spcPts val="0"/>
              </a:spcBef>
              <a:defRPr/>
            </a:pPr>
            <a:r>
              <a:rPr lang="en-US" dirty="0"/>
              <a:t>Turfway Ridge Office Park</a:t>
            </a:r>
          </a:p>
          <a:p>
            <a:pPr>
              <a:lnSpc>
                <a:spcPct val="120000"/>
              </a:lnSpc>
              <a:spcBef>
                <a:spcPts val="0"/>
              </a:spcBef>
              <a:defRPr/>
            </a:pPr>
            <a:r>
              <a:rPr lang="en-US" dirty="0"/>
              <a:t>7310 Turfway Road, Suite 190, Florence, 41042-4871</a:t>
            </a:r>
          </a:p>
          <a:p>
            <a:pPr>
              <a:lnSpc>
                <a:spcPct val="120000"/>
              </a:lnSpc>
              <a:spcBef>
                <a:spcPts val="0"/>
              </a:spcBef>
              <a:defRPr/>
            </a:pPr>
            <a:r>
              <a:rPr lang="en-US" dirty="0"/>
              <a:t>(859) 371-9049</a:t>
            </a:r>
          </a:p>
          <a:p>
            <a:pPr>
              <a:lnSpc>
                <a:spcPct val="120000"/>
              </a:lnSpc>
              <a:spcBef>
                <a:spcPts val="0"/>
              </a:spcBef>
              <a:defRPr/>
            </a:pPr>
            <a:endParaRPr lang="en-US" b="1" dirty="0"/>
          </a:p>
          <a:p>
            <a:pPr>
              <a:lnSpc>
                <a:spcPct val="120000"/>
              </a:lnSpc>
              <a:spcBef>
                <a:spcPts val="0"/>
              </a:spcBef>
              <a:defRPr/>
            </a:pPr>
            <a:r>
              <a:rPr lang="en-US" b="1" dirty="0"/>
              <a:t>Owensboro Taxpayer Service Center </a:t>
            </a:r>
          </a:p>
          <a:p>
            <a:pPr>
              <a:lnSpc>
                <a:spcPct val="120000"/>
              </a:lnSpc>
              <a:spcBef>
                <a:spcPts val="0"/>
              </a:spcBef>
              <a:defRPr/>
            </a:pPr>
            <a:r>
              <a:rPr lang="en-US" dirty="0"/>
              <a:t>401 Frederica Street, Building C, Suite 201, 42301-6295 </a:t>
            </a:r>
          </a:p>
          <a:p>
            <a:pPr>
              <a:lnSpc>
                <a:spcPct val="120000"/>
              </a:lnSpc>
              <a:spcBef>
                <a:spcPts val="0"/>
              </a:spcBef>
              <a:defRPr/>
            </a:pPr>
            <a:r>
              <a:rPr lang="en-US" dirty="0"/>
              <a:t>(270) 687-7301 </a:t>
            </a:r>
          </a:p>
          <a:p>
            <a:pPr>
              <a:lnSpc>
                <a:spcPct val="120000"/>
              </a:lnSpc>
              <a:spcBef>
                <a:spcPts val="0"/>
              </a:spcBef>
              <a:defRPr/>
            </a:pPr>
            <a:endParaRPr lang="en-US" b="1" dirty="0"/>
          </a:p>
          <a:p>
            <a:pPr>
              <a:lnSpc>
                <a:spcPct val="120000"/>
              </a:lnSpc>
              <a:spcBef>
                <a:spcPts val="0"/>
              </a:spcBef>
              <a:defRPr/>
            </a:pPr>
            <a:r>
              <a:rPr lang="en-US" b="1" dirty="0"/>
              <a:t>Paducah Taxpayer Service Center </a:t>
            </a:r>
          </a:p>
          <a:p>
            <a:pPr>
              <a:lnSpc>
                <a:spcPct val="120000"/>
              </a:lnSpc>
              <a:spcBef>
                <a:spcPts val="0"/>
              </a:spcBef>
              <a:defRPr/>
            </a:pPr>
            <a:r>
              <a:rPr lang="en-US" dirty="0"/>
              <a:t>Clark Business Complex, Suite G </a:t>
            </a:r>
          </a:p>
          <a:p>
            <a:pPr>
              <a:lnSpc>
                <a:spcPct val="120000"/>
              </a:lnSpc>
              <a:spcBef>
                <a:spcPts val="0"/>
              </a:spcBef>
              <a:defRPr/>
            </a:pPr>
            <a:r>
              <a:rPr lang="en-US" dirty="0"/>
              <a:t>2928 Park Avenue, 42001-4024</a:t>
            </a:r>
          </a:p>
          <a:p>
            <a:pPr>
              <a:lnSpc>
                <a:spcPct val="120000"/>
              </a:lnSpc>
              <a:spcBef>
                <a:spcPts val="0"/>
              </a:spcBef>
              <a:defRPr/>
            </a:pPr>
            <a:r>
              <a:rPr lang="en-US" dirty="0"/>
              <a:t>(270) 575-7148 </a:t>
            </a:r>
          </a:p>
          <a:p>
            <a:pPr>
              <a:lnSpc>
                <a:spcPct val="120000"/>
              </a:lnSpc>
              <a:spcBef>
                <a:spcPts val="0"/>
              </a:spcBef>
              <a:defRPr/>
            </a:pPr>
            <a:endParaRPr lang="en-US" b="1" dirty="0"/>
          </a:p>
          <a:p>
            <a:pPr>
              <a:lnSpc>
                <a:spcPct val="120000"/>
              </a:lnSpc>
              <a:spcBef>
                <a:spcPts val="0"/>
              </a:spcBef>
              <a:defRPr/>
            </a:pPr>
            <a:r>
              <a:rPr lang="fr-FR" b="1" dirty="0"/>
              <a:t>Pikeville Taxpayer Service Center </a:t>
            </a:r>
          </a:p>
          <a:p>
            <a:pPr>
              <a:lnSpc>
                <a:spcPct val="120000"/>
              </a:lnSpc>
              <a:spcBef>
                <a:spcPts val="0"/>
              </a:spcBef>
              <a:defRPr/>
            </a:pPr>
            <a:r>
              <a:rPr lang="fr-FR" dirty="0"/>
              <a:t>Uniplex Center, 126 Trivette Drive, Suite 203, 41501-1275</a:t>
            </a:r>
          </a:p>
          <a:p>
            <a:pPr>
              <a:lnSpc>
                <a:spcPct val="120000"/>
              </a:lnSpc>
              <a:spcBef>
                <a:spcPts val="0"/>
              </a:spcBef>
              <a:defRPr/>
            </a:pPr>
            <a:r>
              <a:rPr lang="fr-FR" dirty="0"/>
              <a:t>(606) 433-7675 </a:t>
            </a:r>
          </a:p>
          <a:p>
            <a:endParaRPr lang="en-US" dirty="0">
              <a:latin typeface="Franklin Gothic Medium" panose="020B0603020102020204" pitchFamily="34" charset="0"/>
            </a:endParaRPr>
          </a:p>
        </p:txBody>
      </p:sp>
      <p:sp>
        <p:nvSpPr>
          <p:cNvPr id="14" name="Rectangle 13"/>
          <p:cNvSpPr/>
          <p:nvPr/>
        </p:nvSpPr>
        <p:spPr>
          <a:xfrm>
            <a:off x="0" y="218025"/>
            <a:ext cx="12192000" cy="1092982"/>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Taxpayer Service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557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Demi" panose="020B0703020102020204" pitchFamily="34" charset="0"/>
              </a:rPr>
              <a:t>	Reach out to DOR via Web Response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F7DEBEC9-2887-6C12-81B3-F8BD34E9D47F}"/>
              </a:ext>
            </a:extLst>
          </p:cNvPr>
          <p:cNvPicPr>
            <a:picLocks noChangeAspect="1"/>
          </p:cNvPicPr>
          <p:nvPr/>
        </p:nvPicPr>
        <p:blipFill>
          <a:blip r:embed="rId5"/>
          <a:stretch>
            <a:fillRect/>
          </a:stretch>
        </p:blipFill>
        <p:spPr>
          <a:xfrm>
            <a:off x="580715" y="1596545"/>
            <a:ext cx="9108570" cy="4624065"/>
          </a:xfrm>
          <a:prstGeom prst="rect">
            <a:avLst/>
          </a:prstGeom>
        </p:spPr>
      </p:pic>
    </p:spTree>
    <p:extLst>
      <p:ext uri="{BB962C8B-B14F-4D97-AF65-F5344CB8AC3E}">
        <p14:creationId xmlns:p14="http://schemas.microsoft.com/office/powerpoint/2010/main" val="106065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213311"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Collections</a:t>
                      </a:r>
                    </a:p>
                  </a:txBody>
                  <a:tcPr/>
                </a:tc>
                <a:tc>
                  <a:txBody>
                    <a:bodyPr/>
                    <a:lstStyle/>
                    <a:p>
                      <a:pPr algn="ctr"/>
                      <a:r>
                        <a:rPr lang="en-US" b="0" dirty="0">
                          <a:solidFill>
                            <a:srgbClr val="04256C"/>
                          </a:solidFill>
                          <a:latin typeface="Franklin Gothic Medium" panose="020B0603020102020204" pitchFamily="34" charset="0"/>
                        </a:rPr>
                        <a:t>(502) 564-4921</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Corporation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564-8139</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DOR One Stop Help</a:t>
                      </a:r>
                      <a:r>
                        <a:rPr lang="en-US" baseline="0" dirty="0">
                          <a:solidFill>
                            <a:srgbClr val="04256C"/>
                          </a:solidFill>
                          <a:latin typeface="Franklin Gothic Medium" panose="020B0603020102020204" pitchFamily="34" charset="0"/>
                        </a:rPr>
                        <a:t> Line</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564-5053</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(Business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564-7926</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(Individual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564-7862</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Field Operations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564-2113</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Forms</a:t>
                      </a:r>
                      <a:r>
                        <a:rPr lang="en-US" baseline="0" dirty="0">
                          <a:solidFill>
                            <a:srgbClr val="04256C"/>
                          </a:solidFill>
                          <a:latin typeface="Franklin Gothic Medium" panose="020B0603020102020204" pitchFamily="34" charset="0"/>
                        </a:rPr>
                        <a:t> and Envelopes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564-3658</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Individual Income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564-4581</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Inheritance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564-4810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Local</a:t>
                      </a:r>
                      <a:r>
                        <a:rPr lang="en-US" baseline="0" dirty="0">
                          <a:solidFill>
                            <a:srgbClr val="04256C"/>
                          </a:solidFill>
                          <a:latin typeface="Franklin Gothic Medium" panose="020B0603020102020204" pitchFamily="34" charset="0"/>
                        </a:rPr>
                        <a:t> Government &amp; County Fees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564-8785</a:t>
                      </a:r>
                      <a:endParaRPr lang="en-US" dirty="0"/>
                    </a:p>
                  </a:txBody>
                  <a:tcPr/>
                </a:tc>
                <a:extLst>
                  <a:ext uri="{0D108BD9-81ED-4DB2-BD59-A6C34878D82A}">
                    <a16:rowId xmlns:a16="http://schemas.microsoft.com/office/drawing/2014/main" val="311974926"/>
                  </a:ext>
                </a:extLst>
              </a:tr>
              <a:tr h="370840">
                <a:tc>
                  <a:txBody>
                    <a:bodyPr/>
                    <a:lstStyle/>
                    <a:p>
                      <a:r>
                        <a:rPr lang="en-US" dirty="0">
                          <a:solidFill>
                            <a:srgbClr val="04256C"/>
                          </a:solidFill>
                          <a:latin typeface="Franklin Gothic Medium" panose="020B0603020102020204" pitchFamily="34" charset="0"/>
                        </a:rPr>
                        <a:t>Miscellaneous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564-2935</a:t>
                      </a:r>
                      <a:endParaRPr lang="en-US" dirty="0"/>
                    </a:p>
                  </a:txBody>
                  <a:tcPr/>
                </a:tc>
                <a:extLst>
                  <a:ext uri="{0D108BD9-81ED-4DB2-BD59-A6C34878D82A}">
                    <a16:rowId xmlns:a16="http://schemas.microsoft.com/office/drawing/2014/main" val="717521531"/>
                  </a:ext>
                </a:extLst>
              </a:tr>
            </a:tbl>
          </a:graphicData>
        </a:graphic>
      </p:graphicFrame>
      <p:graphicFrame>
        <p:nvGraphicFramePr>
          <p:cNvPr id="17" name="Table 16"/>
          <p:cNvGraphicFramePr>
            <a:graphicFrameLocks noGrp="1"/>
          </p:cNvGraphicFramePr>
          <p:nvPr/>
        </p:nvGraphicFramePr>
        <p:xfrm>
          <a:off x="6115755"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Motor Fuels</a:t>
                      </a:r>
                    </a:p>
                  </a:txBody>
                  <a:tcPr/>
                </a:tc>
                <a:tc>
                  <a:txBody>
                    <a:bodyPr/>
                    <a:lstStyle/>
                    <a:p>
                      <a:pPr algn="ctr"/>
                      <a:r>
                        <a:rPr lang="en-US" b="0" dirty="0">
                          <a:solidFill>
                            <a:srgbClr val="04256C"/>
                          </a:solidFill>
                          <a:latin typeface="Franklin Gothic Medium" panose="020B0603020102020204" pitchFamily="34" charset="0"/>
                        </a:rPr>
                        <a:t>(502) 564-3853</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Motor Vehicle Usage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564-4455</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Ombudsman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564-7822</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Property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564-8338</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Protest Resolution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564-6734</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Registration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564-3306</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Sales &amp; Use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564-5170</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Special Investigations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564-4470</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State Operator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564-3130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Withholding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564-7287</a:t>
                      </a:r>
                      <a:endParaRPr lang="en-US" dirty="0"/>
                    </a:p>
                  </a:txBody>
                  <a:tcPr/>
                </a:tc>
                <a:extLst>
                  <a:ext uri="{0D108BD9-81ED-4DB2-BD59-A6C34878D82A}">
                    <a16:rowId xmlns:a16="http://schemas.microsoft.com/office/drawing/2014/main" val="311974926"/>
                  </a:ext>
                </a:extLst>
              </a:tr>
              <a:tr h="370840">
                <a:tc>
                  <a:txBody>
                    <a:bodyPr/>
                    <a:lstStyle/>
                    <a:p>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17521531"/>
                  </a:ext>
                </a:extLst>
              </a:tr>
            </a:tbl>
          </a:graphicData>
        </a:graphic>
      </p:graphicFrame>
      <p:sp>
        <p:nvSpPr>
          <p:cNvPr id="14" name="Rectangle 13"/>
          <p:cNvSpPr/>
          <p:nvPr/>
        </p:nvSpPr>
        <p:spPr>
          <a:xfrm>
            <a:off x="26462" y="218025"/>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Revenue Contact Phone Numbers</a:t>
            </a:r>
            <a:endParaRPr kumimoji="0" lang="en-US" sz="3700" b="0" i="0" u="none" strike="noStrike" kern="1200" cap="none" spc="0" normalizeH="0" baseline="0" noProof="0" dirty="0">
              <a:ln>
                <a:noFill/>
              </a:ln>
              <a:solidFill>
                <a:prstClr val="white"/>
              </a:solidFill>
              <a:effectLst/>
              <a:uLnTx/>
              <a:uFillTx/>
              <a:latin typeface="Calibri" panose="020F0502020204030204"/>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0609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034" y="0"/>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2025 Kentucky Income Tax Changes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564-4581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4825" y="5280241"/>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3748506145"/>
              </p:ext>
            </p:extLst>
          </p:nvPr>
        </p:nvGraphicFramePr>
        <p:xfrm>
          <a:off x="2269298" y="1498470"/>
          <a:ext cx="9265560" cy="2331887"/>
        </p:xfrm>
        <a:graphic>
          <a:graphicData uri="http://schemas.openxmlformats.org/drawingml/2006/table">
            <a:tbl>
              <a:tblPr firstRow="1" bandRow="1">
                <a:tableStyleId>{5C22544A-7EE6-4342-B048-85BDC9FD1C3A}</a:tableStyleId>
              </a:tblPr>
              <a:tblGrid>
                <a:gridCol w="4807979">
                  <a:extLst>
                    <a:ext uri="{9D8B030D-6E8A-4147-A177-3AD203B41FA5}">
                      <a16:colId xmlns:a16="http://schemas.microsoft.com/office/drawing/2014/main" val="1597039956"/>
                    </a:ext>
                  </a:extLst>
                </a:gridCol>
                <a:gridCol w="4457581">
                  <a:extLst>
                    <a:ext uri="{9D8B030D-6E8A-4147-A177-3AD203B41FA5}">
                      <a16:colId xmlns:a16="http://schemas.microsoft.com/office/drawing/2014/main" val="3262709237"/>
                    </a:ext>
                  </a:extLst>
                </a:gridCol>
              </a:tblGrid>
              <a:tr h="594527">
                <a:tc>
                  <a:txBody>
                    <a:bodyPr/>
                    <a:lstStyle/>
                    <a:p>
                      <a:r>
                        <a:rPr lang="en-US" sz="3200" b="1" dirty="0">
                          <a:solidFill>
                            <a:srgbClr val="0E266E"/>
                          </a:solidFill>
                        </a:rPr>
                        <a:t>Barbara Quackenboss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b="1" dirty="0">
                        <a:solidFill>
                          <a:srgbClr val="0E266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804358">
                <a:tc>
                  <a:txBody>
                    <a:bodyPr/>
                    <a:lstStyle/>
                    <a:p>
                      <a:r>
                        <a:rPr lang="en-US" sz="2400" b="1" dirty="0">
                          <a:solidFill>
                            <a:schemeClr val="tx1"/>
                          </a:solidFill>
                        </a:rPr>
                        <a:t>Executive Director</a:t>
                      </a:r>
                    </a:p>
                    <a:p>
                      <a:r>
                        <a:rPr lang="en-US" sz="2400" b="1" dirty="0">
                          <a:solidFill>
                            <a:schemeClr val="tx1"/>
                          </a:solidFill>
                        </a:rPr>
                        <a:t>Office of Income Taxation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454638">
                <a:tc>
                  <a:txBody>
                    <a:bodyPr/>
                    <a:lstStyle/>
                    <a:p>
                      <a:r>
                        <a:rPr lang="en-US" sz="2400" b="1" dirty="0">
                          <a:solidFill>
                            <a:prstClr val="black"/>
                          </a:solidFill>
                          <a:latin typeface="Franklin Gothic Medium" panose="020B0603020102020204" pitchFamily="34" charset="0"/>
                          <a:sym typeface="Wingdings" panose="05000000000000000000" pitchFamily="2" charset="2"/>
                        </a:rPr>
                        <a:t>  </a:t>
                      </a:r>
                      <a:r>
                        <a:rPr lang="en-US" sz="2400" b="0" dirty="0">
                          <a:solidFill>
                            <a:prstClr val="black"/>
                          </a:solidFill>
                          <a:latin typeface="Franklin Gothic Medium" panose="020B0603020102020204" pitchFamily="34" charset="0"/>
                          <a:sym typeface="Wingdings" panose="05000000000000000000" pitchFamily="2" charset="2"/>
                        </a:rPr>
                        <a:t>Barbara.Quackenboss@ky.gov</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454638">
                <a:tc>
                  <a:txBody>
                    <a:bodyPr/>
                    <a:lstStyle/>
                    <a:p>
                      <a:r>
                        <a:rPr lang="en-US" sz="2400" dirty="0">
                          <a:solidFill>
                            <a:prstClr val="black"/>
                          </a:solidFill>
                          <a:latin typeface="Franklin Gothic Medium" panose="020B0603020102020204" pitchFamily="34" charset="0"/>
                          <a:sym typeface="Wingdings" panose="05000000000000000000" pitchFamily="2" charset="2"/>
                        </a:rPr>
                        <a:t>  (502) 564-7343</a:t>
                      </a:r>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spTree>
    <p:extLst>
      <p:ext uri="{BB962C8B-B14F-4D97-AF65-F5344CB8AC3E}">
        <p14:creationId xmlns:p14="http://schemas.microsoft.com/office/powerpoint/2010/main" val="1879791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410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00" dirty="0">
                <a:latin typeface="Franklin Gothic Demi" panose="020B0703020102020204" pitchFamily="34" charset="0"/>
              </a:rPr>
              <a:t>Disclaimer</a:t>
            </a:r>
          </a:p>
        </p:txBody>
      </p:sp>
      <p:sp>
        <p:nvSpPr>
          <p:cNvPr id="13" name="Content Placeholder 9"/>
          <p:cNvSpPr>
            <a:spLocks noGrp="1"/>
          </p:cNvSpPr>
          <p:nvPr>
            <p:ph idx="1"/>
          </p:nvPr>
        </p:nvSpPr>
        <p:spPr>
          <a:xfrm>
            <a:off x="1292008" y="1160191"/>
            <a:ext cx="9726374" cy="4105540"/>
          </a:xfrm>
        </p:spPr>
        <p:txBody>
          <a:bodyPr>
            <a:noAutofit/>
          </a:bodyPr>
          <a:lstStyle/>
          <a:p>
            <a:pPr marL="0" indent="0">
              <a:buNone/>
            </a:pPr>
            <a:r>
              <a:rPr lang="en-US" sz="2000" dirty="0"/>
              <a:t>The Department has developed this presentation to enhance taxpayer understanding of and compliance with the new tax legislation enacted by the Kentucky General Assembly during the recent regular legislative sessions. The information in this presentation is for educational and informational purposes only and does not constitute legal advice. Information is presented as an overall review that is subject to law changes. To review the amendments to Kentucky tax laws enacted during the recent regular sessions in more detail, please refer to the relevant statutory provisions of the Kentucky Revised Statutes. </a:t>
            </a:r>
          </a:p>
          <a:p>
            <a:pPr marL="0" indent="0">
              <a:buNone/>
            </a:pPr>
            <a:r>
              <a:rPr lang="en-US" sz="2000" dirty="0">
                <a:latin typeface="Calibri" panose="020F0502020204030204" pitchFamily="34" charset="0"/>
                <a:cs typeface="Calibri" panose="020F0502020204030204" pitchFamily="34" charset="0"/>
              </a:rPr>
              <a:t>Information in this presentation is believed to be accurate as of the date of publication. However, any statement in error that may occur during presentations made by the Department of Revenue as part of its tax education program shall not expressly or implied supersede the Department of Revenue’s official interpretation of the law or its policies utilized in administering state revenue and tax laws. </a:t>
            </a:r>
          </a:p>
        </p:txBody>
      </p:sp>
      <p:grpSp>
        <p:nvGrpSpPr>
          <p:cNvPr id="14" name="Group 13"/>
          <p:cNvGrpSpPr>
            <a:grpSpLocks noChangeAspect="1"/>
          </p:cNvGrpSpPr>
          <p:nvPr/>
        </p:nvGrpSpPr>
        <p:grpSpPr>
          <a:xfrm>
            <a:off x="4011054" y="5187181"/>
            <a:ext cx="4169892" cy="914400"/>
            <a:chOff x="4766776" y="6262420"/>
            <a:chExt cx="2414265" cy="52704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p:cNvGrpSpPr/>
            <p:nvPr/>
          </p:nvGrpSpPr>
          <p:grpSpPr>
            <a:xfrm>
              <a:off x="6694938" y="6295182"/>
              <a:ext cx="486103" cy="480540"/>
              <a:chOff x="5869964" y="6290830"/>
              <a:chExt cx="506776" cy="500976"/>
            </a:xfrm>
          </p:grpSpPr>
          <p:sp>
            <p:nvSpPr>
              <p:cNvPr id="18" name="Oval 17"/>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0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49E4-9540-92C4-D594-D1E1F6D2F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4F1FF-876D-D17E-C67D-4B5144F2A4E2}"/>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Case Example: Elder Abuse</a:t>
            </a:r>
          </a:p>
        </p:txBody>
      </p:sp>
      <p:pic>
        <p:nvPicPr>
          <p:cNvPr id="3" name="Picture 2">
            <a:extLst>
              <a:ext uri="{FF2B5EF4-FFF2-40B4-BE49-F238E27FC236}">
                <a16:creationId xmlns:a16="http://schemas.microsoft.com/office/drawing/2014/main" id="{E2032969-D23A-CDB4-B977-2B930B51EF9B}"/>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162399D8-2311-4645-12B1-B511244F53B4}"/>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107BBAAE-49B7-B3ED-3CC9-94812C292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745A0ABB-7A41-B51B-9A12-9B8B3D9F51E4}"/>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EB015755-0B9A-F2E3-6F31-FA60D94CFFD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999635DD-324E-5E6F-59DB-E639E9342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215D803E-D5ED-4CC5-76D8-263AA369E9B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FFBDF95-0C1E-7C5A-AC3F-418FAC6F4D50}"/>
              </a:ext>
            </a:extLst>
          </p:cNvPr>
          <p:cNvGrpSpPr/>
          <p:nvPr/>
        </p:nvGrpSpPr>
        <p:grpSpPr>
          <a:xfrm>
            <a:off x="2149745" y="2369604"/>
            <a:ext cx="8074901" cy="3480010"/>
            <a:chOff x="795813" y="2947987"/>
            <a:chExt cx="6790372" cy="2815417"/>
          </a:xfrm>
        </p:grpSpPr>
        <p:sp>
          <p:nvSpPr>
            <p:cNvPr id="13" name="Google Shape;120;p16">
              <a:extLst>
                <a:ext uri="{FF2B5EF4-FFF2-40B4-BE49-F238E27FC236}">
                  <a16:creationId xmlns:a16="http://schemas.microsoft.com/office/drawing/2014/main" id="{184A9BD3-2614-27B3-C171-98416A065223}"/>
                </a:ext>
              </a:extLst>
            </p:cNvPr>
            <p:cNvSpPr txBox="1"/>
            <p:nvPr/>
          </p:nvSpPr>
          <p:spPr>
            <a:xfrm>
              <a:off x="795813" y="2947987"/>
              <a:ext cx="2980372" cy="2987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dirty="0">
                  <a:solidFill>
                    <a:srgbClr val="222E68"/>
                  </a:solidFill>
                  <a:latin typeface="Franklin Gothic Medium" panose="020B0603020102020204" pitchFamily="34" charset="0"/>
                  <a:ea typeface="Merriweather"/>
                  <a:cs typeface="Merriweather"/>
                  <a:sym typeface="Merriweather"/>
                </a:rPr>
                <a:t>Evasion (On His Return)</a:t>
              </a:r>
              <a:endParaRPr dirty="0">
                <a:solidFill>
                  <a:srgbClr val="222E68"/>
                </a:solidFill>
                <a:latin typeface="Franklin Gothic Medium" panose="020B0603020102020204" pitchFamily="34" charset="0"/>
              </a:endParaRPr>
            </a:p>
          </p:txBody>
        </p:sp>
        <p:sp>
          <p:nvSpPr>
            <p:cNvPr id="16" name="Google Shape;121;p16">
              <a:extLst>
                <a:ext uri="{FF2B5EF4-FFF2-40B4-BE49-F238E27FC236}">
                  <a16:creationId xmlns:a16="http://schemas.microsoft.com/office/drawing/2014/main" id="{9EB83036-3542-63B1-6A6A-C95E9950B6D9}"/>
                </a:ext>
              </a:extLst>
            </p:cNvPr>
            <p:cNvSpPr txBox="1"/>
            <p:nvPr/>
          </p:nvSpPr>
          <p:spPr>
            <a:xfrm>
              <a:off x="866773" y="3315126"/>
              <a:ext cx="2838450" cy="205424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200" b="0" i="0" u="none" strike="noStrike" cap="none" dirty="0">
                  <a:latin typeface="Franklin Gothic Medium" panose="020B0603020102020204" pitchFamily="34" charset="0"/>
                  <a:ea typeface="DM Sans"/>
                  <a:cs typeface="DM Sans"/>
                  <a:sym typeface="DM Sans"/>
                </a:rPr>
                <a:t>The perpetrator fails to report the stolen funds as income on his own tax return, criminally evading personal income tax.</a:t>
              </a:r>
              <a:endParaRPr sz="2200" dirty="0">
                <a:latin typeface="Franklin Gothic Medium" panose="020B0603020102020204" pitchFamily="34" charset="0"/>
              </a:endParaRPr>
            </a:p>
          </p:txBody>
        </p:sp>
        <p:sp>
          <p:nvSpPr>
            <p:cNvPr id="17" name="Google Shape;122;p16">
              <a:extLst>
                <a:ext uri="{FF2B5EF4-FFF2-40B4-BE49-F238E27FC236}">
                  <a16:creationId xmlns:a16="http://schemas.microsoft.com/office/drawing/2014/main" id="{2AF4C0D6-0E6F-35FA-E365-04A554CB90A8}"/>
                </a:ext>
              </a:extLst>
            </p:cNvPr>
            <p:cNvSpPr txBox="1"/>
            <p:nvPr/>
          </p:nvSpPr>
          <p:spPr>
            <a:xfrm>
              <a:off x="4605813" y="2947987"/>
              <a:ext cx="2980372" cy="2987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dirty="0">
                  <a:solidFill>
                    <a:srgbClr val="222E68"/>
                  </a:solidFill>
                  <a:latin typeface="Franklin Gothic Medium" panose="020B0603020102020204" pitchFamily="34" charset="0"/>
                  <a:ea typeface="Merriweather"/>
                  <a:cs typeface="Merriweather"/>
                  <a:sym typeface="Merriweather"/>
                </a:rPr>
                <a:t>Fraud (On Her Return)</a:t>
              </a:r>
              <a:endParaRPr dirty="0">
                <a:solidFill>
                  <a:srgbClr val="222E68"/>
                </a:solidFill>
                <a:latin typeface="Franklin Gothic Medium" panose="020B0603020102020204" pitchFamily="34" charset="0"/>
              </a:endParaRPr>
            </a:p>
          </p:txBody>
        </p:sp>
        <p:sp>
          <p:nvSpPr>
            <p:cNvPr id="18" name="Google Shape;123;p16">
              <a:extLst>
                <a:ext uri="{FF2B5EF4-FFF2-40B4-BE49-F238E27FC236}">
                  <a16:creationId xmlns:a16="http://schemas.microsoft.com/office/drawing/2014/main" id="{463FA5F4-4F83-E768-FD90-D68105DFDC24}"/>
                </a:ext>
              </a:extLst>
            </p:cNvPr>
            <p:cNvSpPr txBox="1"/>
            <p:nvPr/>
          </p:nvSpPr>
          <p:spPr>
            <a:xfrm>
              <a:off x="4632727" y="3298313"/>
              <a:ext cx="2838450" cy="246509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200" b="0" i="0" u="none" strike="noStrike" cap="none" dirty="0">
                  <a:latin typeface="Franklin Gothic Medium" panose="020B0603020102020204" pitchFamily="34" charset="0"/>
                  <a:ea typeface="DM Sans"/>
                  <a:cs typeface="DM Sans"/>
                  <a:sym typeface="DM Sans"/>
                </a:rPr>
                <a:t>He files his aunt's tax return, fabricating deductions (e.g., "medical" or "business") to justify the theft, sometimes stealing the resulting false refund.</a:t>
              </a:r>
              <a:endParaRPr sz="2200" dirty="0">
                <a:latin typeface="Franklin Gothic Medium" panose="020B0603020102020204" pitchFamily="34" charset="0"/>
              </a:endParaRPr>
            </a:p>
          </p:txBody>
        </p:sp>
      </p:grpSp>
    </p:spTree>
    <p:extLst>
      <p:ext uri="{BB962C8B-B14F-4D97-AF65-F5344CB8AC3E}">
        <p14:creationId xmlns:p14="http://schemas.microsoft.com/office/powerpoint/2010/main" val="345393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FC20-EFE3-62F1-55D0-980DE6359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A71AB-70F4-2FF2-8769-E8B254E8F070}"/>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Case Example: Elder Abuse</a:t>
            </a:r>
          </a:p>
        </p:txBody>
      </p:sp>
      <p:pic>
        <p:nvPicPr>
          <p:cNvPr id="3" name="Picture 2">
            <a:extLst>
              <a:ext uri="{FF2B5EF4-FFF2-40B4-BE49-F238E27FC236}">
                <a16:creationId xmlns:a16="http://schemas.microsoft.com/office/drawing/2014/main" id="{E17E135F-DB7D-C0F2-E41A-D888E2B4963B}"/>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2743BB37-BAE9-506F-EC30-223438431648}"/>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8393AB46-95DE-787A-582C-5B2CF5808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B61990D7-9BDB-6E39-AD8A-6127C1D1C61A}"/>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98ABA678-7BB6-C5D1-DAA5-388C6CBDF3D8}"/>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27694935-8A6C-4259-9C74-E913AF403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83E5FDAE-4FFC-836E-0E8B-EFD6506F0D0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E601425-6867-418E-FF46-DDCBAB00657D}"/>
              </a:ext>
            </a:extLst>
          </p:cNvPr>
          <p:cNvGrpSpPr/>
          <p:nvPr/>
        </p:nvGrpSpPr>
        <p:grpSpPr>
          <a:xfrm>
            <a:off x="2030015" y="1845789"/>
            <a:ext cx="8209359" cy="3885238"/>
            <a:chOff x="2030015" y="1845789"/>
            <a:chExt cx="8209359" cy="3885238"/>
          </a:xfrm>
        </p:grpSpPr>
        <p:sp>
          <p:nvSpPr>
            <p:cNvPr id="10" name="Google Shape;154;p18">
              <a:extLst>
                <a:ext uri="{FF2B5EF4-FFF2-40B4-BE49-F238E27FC236}">
                  <a16:creationId xmlns:a16="http://schemas.microsoft.com/office/drawing/2014/main" id="{72722064-6DA8-6C4A-721E-05F98DE7B36F}"/>
                </a:ext>
              </a:extLst>
            </p:cNvPr>
            <p:cNvSpPr txBox="1"/>
            <p:nvPr/>
          </p:nvSpPr>
          <p:spPr>
            <a:xfrm>
              <a:off x="2030015" y="1845789"/>
              <a:ext cx="8197006" cy="101566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200" b="1" i="0" u="none" strike="noStrike" cap="none" dirty="0">
                  <a:solidFill>
                    <a:srgbClr val="222E68"/>
                  </a:solidFill>
                  <a:latin typeface="Franklin Gothic Medium" panose="020B0603020102020204" pitchFamily="34" charset="0"/>
                  <a:ea typeface="DM Sans"/>
                  <a:cs typeface="DM Sans"/>
                  <a:sym typeface="DM Sans"/>
                </a:rPr>
                <a:t>Criminal Charges:</a:t>
              </a:r>
              <a:r>
                <a:rPr lang="en-US" sz="2200" b="0" i="0" u="none" strike="noStrike" cap="none" dirty="0">
                  <a:solidFill>
                    <a:srgbClr val="222E68"/>
                  </a:solidFill>
                  <a:latin typeface="Franklin Gothic Medium" panose="020B0603020102020204" pitchFamily="34" charset="0"/>
                  <a:ea typeface="DM Sans"/>
                  <a:cs typeface="DM Sans"/>
                  <a:sym typeface="DM Sans"/>
                </a:rPr>
                <a:t> </a:t>
              </a:r>
              <a:r>
                <a:rPr lang="en-US" sz="2200" b="0" i="0" u="none" strike="noStrike" cap="none" dirty="0">
                  <a:latin typeface="Franklin Gothic Medium" panose="020B0603020102020204" pitchFamily="34" charset="0"/>
                  <a:ea typeface="DM Sans"/>
                  <a:cs typeface="DM Sans"/>
                  <a:sym typeface="DM Sans"/>
                </a:rPr>
                <a:t>Felony counts of Tax Evasion, Filing a False Tax Return, Financial Elder Abuse, and Theft.</a:t>
              </a:r>
              <a:endParaRPr sz="2200" dirty="0">
                <a:latin typeface="Franklin Gothic Medium" panose="020B0603020102020204" pitchFamily="34" charset="0"/>
              </a:endParaRPr>
            </a:p>
          </p:txBody>
        </p:sp>
        <p:sp>
          <p:nvSpPr>
            <p:cNvPr id="19" name="Google Shape;156;p18">
              <a:extLst>
                <a:ext uri="{FF2B5EF4-FFF2-40B4-BE49-F238E27FC236}">
                  <a16:creationId xmlns:a16="http://schemas.microsoft.com/office/drawing/2014/main" id="{BD50E884-7753-D243-D0B3-E5BC291D03E5}"/>
                </a:ext>
              </a:extLst>
            </p:cNvPr>
            <p:cNvSpPr txBox="1"/>
            <p:nvPr/>
          </p:nvSpPr>
          <p:spPr>
            <a:xfrm>
              <a:off x="2030015" y="2865552"/>
              <a:ext cx="6457950" cy="101566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200" b="1" i="0" u="none" strike="noStrike" cap="none" dirty="0">
                  <a:solidFill>
                    <a:srgbClr val="222E68"/>
                  </a:solidFill>
                  <a:latin typeface="Franklin Gothic Medium" panose="020B0603020102020204" pitchFamily="34" charset="0"/>
                  <a:ea typeface="DM Sans"/>
                  <a:cs typeface="DM Sans"/>
                  <a:sym typeface="DM Sans"/>
                </a:rPr>
                <a:t>Sentencing:</a:t>
              </a:r>
              <a:r>
                <a:rPr lang="en-US" sz="2200" b="0" i="0" u="none" strike="noStrike" cap="none" dirty="0">
                  <a:solidFill>
                    <a:srgbClr val="222E68"/>
                  </a:solidFill>
                  <a:latin typeface="Franklin Gothic Medium" panose="020B0603020102020204" pitchFamily="34" charset="0"/>
                  <a:ea typeface="DM Sans"/>
                  <a:cs typeface="DM Sans"/>
                  <a:sym typeface="DM Sans"/>
                </a:rPr>
                <a:t> </a:t>
              </a:r>
              <a:r>
                <a:rPr lang="en-US" sz="2200" b="0" i="0" u="none" strike="noStrike" cap="none" dirty="0">
                  <a:latin typeface="Franklin Gothic Medium" panose="020B0603020102020204" pitchFamily="34" charset="0"/>
                  <a:ea typeface="DM Sans"/>
                  <a:cs typeface="DM Sans"/>
                  <a:sym typeface="DM Sans"/>
                </a:rPr>
                <a:t>A significant term of imprisonment for the multiple, related offenses.</a:t>
              </a:r>
              <a:endParaRPr sz="2200" dirty="0">
                <a:latin typeface="Franklin Gothic Medium" panose="020B0603020102020204" pitchFamily="34" charset="0"/>
              </a:endParaRPr>
            </a:p>
          </p:txBody>
        </p:sp>
        <p:sp>
          <p:nvSpPr>
            <p:cNvPr id="21" name="Google Shape;158;p18">
              <a:extLst>
                <a:ext uri="{FF2B5EF4-FFF2-40B4-BE49-F238E27FC236}">
                  <a16:creationId xmlns:a16="http://schemas.microsoft.com/office/drawing/2014/main" id="{A60124E3-C89C-DB11-D47F-12715C1D32BD}"/>
                </a:ext>
              </a:extLst>
            </p:cNvPr>
            <p:cNvSpPr txBox="1"/>
            <p:nvPr/>
          </p:nvSpPr>
          <p:spPr>
            <a:xfrm>
              <a:off x="2030015" y="3790458"/>
              <a:ext cx="6324600" cy="101566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200" b="1" i="0" u="none" strike="noStrike" cap="none" dirty="0">
                  <a:solidFill>
                    <a:srgbClr val="222E68"/>
                  </a:solidFill>
                  <a:latin typeface="Franklin Gothic Medium" panose="020B0603020102020204" pitchFamily="34" charset="0"/>
                  <a:ea typeface="DM Sans"/>
                  <a:cs typeface="DM Sans"/>
                  <a:sym typeface="DM Sans"/>
                </a:rPr>
                <a:t>Restitution:</a:t>
              </a:r>
              <a:r>
                <a:rPr lang="en-US" sz="2200" b="0" i="0" u="none" strike="noStrike" cap="none" dirty="0">
                  <a:solidFill>
                    <a:srgbClr val="222E68"/>
                  </a:solidFill>
                  <a:latin typeface="Franklin Gothic Medium" panose="020B0603020102020204" pitchFamily="34" charset="0"/>
                  <a:ea typeface="DM Sans"/>
                  <a:cs typeface="DM Sans"/>
                  <a:sym typeface="DM Sans"/>
                </a:rPr>
                <a:t> </a:t>
              </a:r>
              <a:r>
                <a:rPr lang="en-US" sz="2200" b="0" i="0" u="none" strike="noStrike" cap="none" dirty="0">
                  <a:latin typeface="Franklin Gothic Medium" panose="020B0603020102020204" pitchFamily="34" charset="0"/>
                  <a:ea typeface="DM Sans"/>
                  <a:cs typeface="DM Sans"/>
                  <a:sym typeface="DM Sans"/>
                </a:rPr>
                <a:t>Court-ordered repayment of all stolen funds to the victim's estate.</a:t>
              </a:r>
              <a:endParaRPr sz="2200" dirty="0">
                <a:latin typeface="Franklin Gothic Medium" panose="020B0603020102020204" pitchFamily="34" charset="0"/>
              </a:endParaRPr>
            </a:p>
          </p:txBody>
        </p:sp>
        <p:sp>
          <p:nvSpPr>
            <p:cNvPr id="25" name="Google Shape;160;p18">
              <a:extLst>
                <a:ext uri="{FF2B5EF4-FFF2-40B4-BE49-F238E27FC236}">
                  <a16:creationId xmlns:a16="http://schemas.microsoft.com/office/drawing/2014/main" id="{72D0EB7D-D606-E3D4-45F1-50FD35BEB791}"/>
                </a:ext>
              </a:extLst>
            </p:cNvPr>
            <p:cNvSpPr txBox="1"/>
            <p:nvPr/>
          </p:nvSpPr>
          <p:spPr>
            <a:xfrm>
              <a:off x="2030015" y="4715364"/>
              <a:ext cx="8209359" cy="101566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200" b="1" i="0" u="none" strike="noStrike" cap="none" dirty="0">
                  <a:solidFill>
                    <a:srgbClr val="222E68"/>
                  </a:solidFill>
                  <a:latin typeface="Franklin Gothic Medium" panose="020B0603020102020204" pitchFamily="34" charset="0"/>
                  <a:ea typeface="DM Sans"/>
                  <a:cs typeface="DM Sans"/>
                  <a:sym typeface="DM Sans"/>
                </a:rPr>
                <a:t>Tax Penalties:</a:t>
              </a:r>
              <a:r>
                <a:rPr lang="en-US" sz="2200" b="0" i="0" u="none" strike="noStrike" cap="none" dirty="0">
                  <a:solidFill>
                    <a:srgbClr val="222E68"/>
                  </a:solidFill>
                  <a:latin typeface="Franklin Gothic Medium" panose="020B0603020102020204" pitchFamily="34" charset="0"/>
                  <a:ea typeface="DM Sans"/>
                  <a:cs typeface="DM Sans"/>
                  <a:sym typeface="DM Sans"/>
                </a:rPr>
                <a:t> </a:t>
              </a:r>
              <a:r>
                <a:rPr lang="en-US" sz="2200" b="0" i="0" u="none" strike="noStrike" cap="none" dirty="0">
                  <a:latin typeface="Franklin Gothic Medium" panose="020B0603020102020204" pitchFamily="34" charset="0"/>
                  <a:ea typeface="DM Sans"/>
                  <a:cs typeface="DM Sans"/>
                  <a:sym typeface="DM Sans"/>
                </a:rPr>
                <a:t>Full payment of back taxes, plus substantial interest and civil fraud penalties to the IRS and state.</a:t>
              </a:r>
              <a:endParaRPr sz="2200" dirty="0">
                <a:latin typeface="Franklin Gothic Medium" panose="020B0603020102020204" pitchFamily="34" charset="0"/>
              </a:endParaRPr>
            </a:p>
          </p:txBody>
        </p:sp>
      </p:grpSp>
    </p:spTree>
    <p:extLst>
      <p:ext uri="{BB962C8B-B14F-4D97-AF65-F5344CB8AC3E}">
        <p14:creationId xmlns:p14="http://schemas.microsoft.com/office/powerpoint/2010/main" val="347266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71C7-5DE4-E47B-ABFC-364E3F06E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E41FD-EC85-DA02-D32F-DAA32A254274}"/>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Reporting Tax Fraud</a:t>
            </a:r>
          </a:p>
        </p:txBody>
      </p:sp>
      <p:pic>
        <p:nvPicPr>
          <p:cNvPr id="3" name="Picture 2">
            <a:extLst>
              <a:ext uri="{FF2B5EF4-FFF2-40B4-BE49-F238E27FC236}">
                <a16:creationId xmlns:a16="http://schemas.microsoft.com/office/drawing/2014/main" id="{1B56485F-37B7-5E6C-053D-AD6CB65DFB8F}"/>
              </a:ext>
            </a:extLst>
          </p:cNvPr>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043ECD93-4DE5-D709-0163-3F3896F00462}"/>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0FD3F429-A083-787D-60AB-380A0A2FD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9F85BE69-0DE7-355C-80E7-EA112A03C278}"/>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6A739E0C-73B5-690E-D4BB-D4D2A6DEB4F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848D9BB-D56A-E5D9-5AA9-3C1DFFEFF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EFEF1500-D270-6F45-E7E5-E68D20F2124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6" name="Diagram 15">
            <a:extLst>
              <a:ext uri="{FF2B5EF4-FFF2-40B4-BE49-F238E27FC236}">
                <a16:creationId xmlns:a16="http://schemas.microsoft.com/office/drawing/2014/main" id="{1BD38253-EB72-73BE-F8BC-427441FC5469}"/>
              </a:ext>
            </a:extLst>
          </p:cNvPr>
          <p:cNvGraphicFramePr/>
          <p:nvPr>
            <p:extLst>
              <p:ext uri="{D42A27DB-BD31-4B8C-83A1-F6EECF244321}">
                <p14:modId xmlns:p14="http://schemas.microsoft.com/office/powerpoint/2010/main" val="2315532124"/>
              </p:ext>
            </p:extLst>
          </p:nvPr>
        </p:nvGraphicFramePr>
        <p:xfrm>
          <a:off x="2071170" y="1439333"/>
          <a:ext cx="9183411" cy="44488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1231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FAD7-C334-60D7-AE09-3045D2F29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F6992-B5CA-C337-6DDC-2742F22560B2}"/>
              </a:ext>
            </a:extLst>
          </p:cNvPr>
          <p:cNvSpPr>
            <a:spLocks noGrp="1"/>
          </p:cNvSpPr>
          <p:nvPr>
            <p:ph type="title"/>
          </p:nvPr>
        </p:nvSpPr>
        <p:spPr>
          <a:xfrm>
            <a:off x="2071170" y="365125"/>
            <a:ext cx="9282630" cy="1325563"/>
          </a:xfrm>
        </p:spPr>
        <p:txBody>
          <a:bodyPr/>
          <a:lstStyle/>
          <a:p>
            <a:r>
              <a:rPr lang="en-US" dirty="0">
                <a:latin typeface="Franklin Gothic Medium" panose="020B0603020102020204" pitchFamily="34" charset="0"/>
              </a:rPr>
              <a:t>Reporting Tax Fraud</a:t>
            </a:r>
          </a:p>
        </p:txBody>
      </p:sp>
      <p:pic>
        <p:nvPicPr>
          <p:cNvPr id="3" name="Picture 2">
            <a:extLst>
              <a:ext uri="{FF2B5EF4-FFF2-40B4-BE49-F238E27FC236}">
                <a16:creationId xmlns:a16="http://schemas.microsoft.com/office/drawing/2014/main" id="{924880AD-C097-C5B0-6AAB-DF6D54FA4EC4}"/>
              </a:ext>
            </a:extLst>
          </p:cNvPr>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31316" y="0"/>
            <a:ext cx="1781068" cy="6858000"/>
          </a:xfrm>
          <a:prstGeom prst="rect">
            <a:avLst/>
          </a:prstGeom>
        </p:spPr>
      </p:pic>
      <p:grpSp>
        <p:nvGrpSpPr>
          <p:cNvPr id="7" name="Group 6">
            <a:extLst>
              <a:ext uri="{FF2B5EF4-FFF2-40B4-BE49-F238E27FC236}">
                <a16:creationId xmlns:a16="http://schemas.microsoft.com/office/drawing/2014/main" id="{0EA8CA6E-1F66-FAE0-CFC1-A1BE5CC6A57A}"/>
              </a:ext>
            </a:extLst>
          </p:cNvPr>
          <p:cNvGrpSpPr>
            <a:grpSpLocks noChangeAspect="1"/>
          </p:cNvGrpSpPr>
          <p:nvPr/>
        </p:nvGrpSpPr>
        <p:grpSpPr>
          <a:xfrm>
            <a:off x="9812132" y="6220610"/>
            <a:ext cx="2084948" cy="457200"/>
            <a:chOff x="4766776" y="6262420"/>
            <a:chExt cx="2414265" cy="527049"/>
          </a:xfrm>
        </p:grpSpPr>
        <p:pic>
          <p:nvPicPr>
            <p:cNvPr id="8" name="Picture 7">
              <a:extLst>
                <a:ext uri="{FF2B5EF4-FFF2-40B4-BE49-F238E27FC236}">
                  <a16:creationId xmlns:a16="http://schemas.microsoft.com/office/drawing/2014/main" id="{1E3A7103-9C38-7061-F613-0EFD2A543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0CBB1BA9-ABAC-C748-C113-07A097749F6F}"/>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FE1786C7-8996-EA77-160C-B0EE8EB25D6A}"/>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8BE4C0E8-4418-B97C-26ED-1B7BA8D4A7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88AFCF7C-3B5B-F136-A111-CE7F16DB9BD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7D918AA1-01C7-C6AE-C810-33B7FB266611}"/>
              </a:ext>
            </a:extLst>
          </p:cNvPr>
          <p:cNvPicPr>
            <a:picLocks noChangeAspect="1"/>
          </p:cNvPicPr>
          <p:nvPr/>
        </p:nvPicPr>
        <p:blipFill>
          <a:blip r:embed="rId6"/>
          <a:stretch>
            <a:fillRect/>
          </a:stretch>
        </p:blipFill>
        <p:spPr>
          <a:xfrm>
            <a:off x="3268724" y="1288024"/>
            <a:ext cx="5654551" cy="5167312"/>
          </a:xfrm>
          <a:prstGeom prst="rect">
            <a:avLst/>
          </a:prstGeom>
        </p:spPr>
      </p:pic>
    </p:spTree>
    <p:extLst>
      <p:ext uri="{BB962C8B-B14F-4D97-AF65-F5344CB8AC3E}">
        <p14:creationId xmlns:p14="http://schemas.microsoft.com/office/powerpoint/2010/main" val="106138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0AF9D-211E-4B36-A8AD-248A16880FF7}"/>
</file>

<file path=customXml/itemProps2.xml><?xml version="1.0" encoding="utf-8"?>
<ds:datastoreItem xmlns:ds="http://schemas.openxmlformats.org/officeDocument/2006/customXml" ds:itemID="{C8BDC2B9-A18E-498F-B593-11A24DFA1279}">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85dd341f-3f84-45cd-a4ef-52b3aa992935"/>
    <ds:schemaRef ds:uri="http://purl.org/dc/elements/1.1/"/>
    <ds:schemaRef ds:uri="http://schemas.microsoft.com/office/infopath/2007/PartnerControls"/>
    <ds:schemaRef ds:uri="283f3896-fc06-4a5b-87da-3dcf21085085"/>
  </ds:schemaRefs>
</ds:datastoreItem>
</file>

<file path=customXml/itemProps3.xml><?xml version="1.0" encoding="utf-8"?>
<ds:datastoreItem xmlns:ds="http://schemas.openxmlformats.org/officeDocument/2006/customXml" ds:itemID="{0A7A58B8-BB99-4A6A-905C-80853EF4BA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TotalTime>
  <Words>4716</Words>
  <Application>Microsoft Office PowerPoint</Application>
  <PresentationFormat>Widescreen</PresentationFormat>
  <Paragraphs>501</Paragraphs>
  <Slides>58</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Aptos</vt:lpstr>
      <vt:lpstr>Arial</vt:lpstr>
      <vt:lpstr>Calibri</vt:lpstr>
      <vt:lpstr>Calibri Light</vt:lpstr>
      <vt:lpstr>Courier New</vt:lpstr>
      <vt:lpstr>Franklin Gothic Book</vt:lpstr>
      <vt:lpstr>Franklin Gothic Demi</vt:lpstr>
      <vt:lpstr>Franklin Gothic Medium</vt:lpstr>
      <vt:lpstr>Wingdings</vt:lpstr>
      <vt:lpstr>Office Theme</vt:lpstr>
      <vt:lpstr>2025 Kentucky Tax Changes </vt:lpstr>
      <vt:lpstr>Division of Special Investigations</vt:lpstr>
      <vt:lpstr>Our Mission</vt:lpstr>
      <vt:lpstr>Case Example: Elder Abuse</vt:lpstr>
      <vt:lpstr>Case Example: Elder Abuse</vt:lpstr>
      <vt:lpstr>Case Example: Elder Abuse</vt:lpstr>
      <vt:lpstr>Case Example: Elder Abuse</vt:lpstr>
      <vt:lpstr>Reporting Tax Fraud</vt:lpstr>
      <vt:lpstr>Reporting Tax Fraud</vt:lpstr>
      <vt:lpstr>Questions</vt:lpstr>
      <vt:lpstr> Sales Tax Updates</vt:lpstr>
      <vt:lpstr>Penny Shortages</vt:lpstr>
      <vt:lpstr>Penny Shortages</vt:lpstr>
      <vt:lpstr>House Bill 2 – Bullion</vt:lpstr>
      <vt:lpstr>House Bill 2 – Bullion (cont.)</vt:lpstr>
      <vt:lpstr>Cannabis-Infused Drinks</vt:lpstr>
      <vt:lpstr>New Qualifying Attraction Sales Tax Incentive </vt:lpstr>
      <vt:lpstr>Expanded Data Center Project Sales Tax Exemption</vt:lpstr>
      <vt:lpstr>New Lodging Facility Category for Tourism Attraction Projects</vt:lpstr>
      <vt:lpstr>New Expanded Tourism Attraction Project Incentive </vt:lpstr>
      <vt:lpstr>Tax Increment Financing</vt:lpstr>
      <vt:lpstr>KY Sales Tax Updates</vt:lpstr>
      <vt:lpstr>Corporate Income Tax/LLET</vt:lpstr>
      <vt:lpstr> HB 775 (2025) IRC Conformity date</vt:lpstr>
      <vt:lpstr>  Broadband Expansion Tax Credit </vt:lpstr>
      <vt:lpstr>  Broadband Expansion Tax Credit  </vt:lpstr>
      <vt:lpstr> Form 740-PTET Kentucky Pass-Through Entity Tax</vt:lpstr>
      <vt:lpstr> PTET-CR</vt:lpstr>
      <vt:lpstr> PTET Estimated Payments Required </vt:lpstr>
      <vt:lpstr> Form 740-NP-WH</vt:lpstr>
      <vt:lpstr> Form PTE-WH</vt:lpstr>
      <vt:lpstr> Form PTET-P Pass-Through Entity Underpayment Penalty</vt:lpstr>
      <vt:lpstr> Form NRWH-P</vt:lpstr>
      <vt:lpstr> Form 8050-K Direct Deposit of Refunds</vt:lpstr>
      <vt:lpstr>Pay Outstanding Tax Bills in One Place</vt:lpstr>
      <vt:lpstr>Making Payments in the MyTaxes Portal</vt:lpstr>
      <vt:lpstr>Making Payments for PTET</vt:lpstr>
      <vt:lpstr>One Big Beautiful Bill (OBBB) Act </vt:lpstr>
      <vt:lpstr>Individual Income Tax</vt:lpstr>
      <vt:lpstr>Individual Income Tax: Form Changes</vt:lpstr>
      <vt:lpstr>  Schedule ITC </vt:lpstr>
      <vt:lpstr>  Schedule KW-2 </vt:lpstr>
      <vt:lpstr>Reduction of Individual Income Tax Rate</vt:lpstr>
      <vt:lpstr>One Big Beautiful Bill (OBBB) Act </vt:lpstr>
      <vt:lpstr>OBBB Q &amp; A Continued</vt:lpstr>
      <vt:lpstr>OBBB Q &amp; A Continued</vt:lpstr>
      <vt:lpstr>Other Information and Reminders</vt:lpstr>
      <vt:lpstr>Electronic Payments to the Department of Revenue</vt:lpstr>
      <vt:lpstr>Instructions on how to make an Individual Tax Payment for 2025</vt:lpstr>
      <vt:lpstr>Instructions on how to make an Individual Estimated Tax Payment - 2026</vt:lpstr>
      <vt:lpstr>Tax Interest Rate</vt:lpstr>
      <vt:lpstr>Tax Rates</vt:lpstr>
      <vt:lpstr>Electronic Filing</vt:lpstr>
      <vt:lpstr>PowerPoint Presentation</vt:lpstr>
      <vt:lpstr> Reach out to DOR via Web Response</vt:lpstr>
      <vt:lpstr>PowerPoint Presentation</vt:lpstr>
      <vt:lpstr>2025 Kentucky Income Tax Changes</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Quackenboss, Barbara E (DOR)</cp:lastModifiedBy>
  <cp:revision>14</cp:revision>
  <cp:lastPrinted>2025-12-16T21:13:03Z</cp:lastPrinted>
  <dcterms:created xsi:type="dcterms:W3CDTF">2018-07-23T13:55:37Z</dcterms:created>
  <dcterms:modified xsi:type="dcterms:W3CDTF">2025-12-16T21:29:51Z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