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3"/>
  </p:notesMasterIdLst>
  <p:sldIdLst>
    <p:sldId id="259" r:id="rId5"/>
    <p:sldId id="266" r:id="rId6"/>
    <p:sldId id="261" r:id="rId7"/>
    <p:sldId id="260" r:id="rId8"/>
    <p:sldId id="267" r:id="rId9"/>
    <p:sldId id="268" r:id="rId10"/>
    <p:sldId id="264" r:id="rId11"/>
    <p:sldId id="257" r:id="rId12"/>
    <p:sldId id="269" r:id="rId13"/>
    <p:sldId id="258" r:id="rId14"/>
    <p:sldId id="274" r:id="rId15"/>
    <p:sldId id="270" r:id="rId16"/>
    <p:sldId id="271"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39" r:id="rId34"/>
    <p:sldId id="340" r:id="rId35"/>
    <p:sldId id="324" r:id="rId36"/>
    <p:sldId id="323" r:id="rId37"/>
    <p:sldId id="325" r:id="rId38"/>
    <p:sldId id="326"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29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105"/>
    <a:srgbClr val="0A2A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80789" autoAdjust="0"/>
  </p:normalViewPr>
  <p:slideViewPr>
    <p:cSldViewPr snapToGrid="0">
      <p:cViewPr>
        <p:scale>
          <a:sx n="97" d="100"/>
          <a:sy n="97" d="100"/>
        </p:scale>
        <p:origin x="58" y="58"/>
      </p:cViewPr>
      <p:guideLst/>
    </p:cSldViewPr>
  </p:slideViewPr>
  <p:notesTextViewPr>
    <p:cViewPr>
      <p:scale>
        <a:sx n="1" d="1"/>
        <a:sy n="1" d="1"/>
      </p:scale>
      <p:origin x="0" y="0"/>
    </p:cViewPr>
  </p:notesTextViewPr>
  <p:notesViewPr>
    <p:cSldViewPr snapToGrid="0">
      <p:cViewPr varScale="1">
        <p:scale>
          <a:sx n="64" d="100"/>
          <a:sy n="64" d="100"/>
        </p:scale>
        <p:origin x="3192"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79148-129F-427F-A86B-B1044669FD4F}" type="datetimeFigureOut">
              <a:rPr lang="en-US" smtClean="0"/>
              <a:t>11/21/2025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A7F9FA-3C61-46FA-ADCB-91568F387BB7}" type="slidenum">
              <a:rPr lang="en-US" smtClean="0"/>
              <a:t>‹#›</a:t>
            </a:fld>
            <a:endParaRPr lang="en-US" dirty="0"/>
          </a:p>
        </p:txBody>
      </p:sp>
    </p:spTree>
    <p:extLst>
      <p:ext uri="{BB962C8B-B14F-4D97-AF65-F5344CB8AC3E}">
        <p14:creationId xmlns:p14="http://schemas.microsoft.com/office/powerpoint/2010/main" val="668993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107EB-2ECE-40E0-919B-351F3B990E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5B68641-52B3-43F1-BAA6-6907AF1876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6E12483-2255-4DE0-A7E8-841CB5A318F9}"/>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5" name="Footer Placeholder 4">
            <a:extLst>
              <a:ext uri="{FF2B5EF4-FFF2-40B4-BE49-F238E27FC236}">
                <a16:creationId xmlns:a16="http://schemas.microsoft.com/office/drawing/2014/main" id="{216829DE-8B75-47AF-999B-74A33866644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68F294-4FFA-4ECE-92D6-C9D034025C5C}"/>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3229063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E90C5-84B6-412B-BFEA-DE0C228A41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A338F7-1A77-4AD3-9B09-D45D599C48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B9F0A8-217D-48A4-93FC-31948F705F84}"/>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5" name="Footer Placeholder 4">
            <a:extLst>
              <a:ext uri="{FF2B5EF4-FFF2-40B4-BE49-F238E27FC236}">
                <a16:creationId xmlns:a16="http://schemas.microsoft.com/office/drawing/2014/main" id="{8F5030AD-98B8-4F52-9C83-F996D6C766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D83005B-F028-4F30-94FD-07A7E3D75B35}"/>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3761253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45EAE-F52F-43FF-9A43-A4C9DC148D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465396-542C-42EC-AEFA-4643D3E1531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68017D-F47D-4C6A-B8F6-F0939E3B3ABD}"/>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5" name="Footer Placeholder 4">
            <a:extLst>
              <a:ext uri="{FF2B5EF4-FFF2-40B4-BE49-F238E27FC236}">
                <a16:creationId xmlns:a16="http://schemas.microsoft.com/office/drawing/2014/main" id="{0E63B6C3-AE14-4421-9D98-EF1567517D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8F87A-3173-4BB0-9543-0AE0913F521A}"/>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2276597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17AB3-6116-4686-AE94-4E236C3444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707FDE-0F93-4084-B9A0-77F661EB89B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A11C83-DE6F-4F0F-8230-578CBEB992D6}"/>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5" name="Footer Placeholder 4">
            <a:extLst>
              <a:ext uri="{FF2B5EF4-FFF2-40B4-BE49-F238E27FC236}">
                <a16:creationId xmlns:a16="http://schemas.microsoft.com/office/drawing/2014/main" id="{23A3F529-645B-43B2-A01E-0EA68DFE07E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554400-8285-42DA-8A2B-DAF8AA31F596}"/>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3264203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2460B-A129-4693-B577-4A70981B1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299492-61B6-4751-891F-96B0AF01C4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16C55F-C4B5-4DCA-9BBE-9E0FF47B0C21}"/>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5" name="Footer Placeholder 4">
            <a:extLst>
              <a:ext uri="{FF2B5EF4-FFF2-40B4-BE49-F238E27FC236}">
                <a16:creationId xmlns:a16="http://schemas.microsoft.com/office/drawing/2014/main" id="{D9DF5BFC-9D7E-4BBE-BFE2-B5CFE672AF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DC52BE-FD79-4B3A-A582-E62B4BCBAF83}"/>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2822225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CAB9B-A8AC-4AB9-AA96-0BFBC71A40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70BD2A-A203-48C5-AB9D-4B9D5B5742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1A14AF-11C9-418A-B294-1D91FD949F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8619DB-0209-4A29-A6EB-E0237E4E18F8}"/>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6" name="Footer Placeholder 5">
            <a:extLst>
              <a:ext uri="{FF2B5EF4-FFF2-40B4-BE49-F238E27FC236}">
                <a16:creationId xmlns:a16="http://schemas.microsoft.com/office/drawing/2014/main" id="{59E481BA-059D-41F5-A079-A97C5B95641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F19EEB1-67DA-47A8-A7B1-18A3BE44D78A}"/>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2858840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841F00-E455-4E01-86C8-0C08BDA281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94D634-32F8-4D4A-9A79-88D4A69CF1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CAE88D-670D-46B1-8997-FE80269749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177C85-BA14-4EB4-A8B5-BEED7337F5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040CD3-75F7-4F04-AB5B-F01948D464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447A6C-662D-442F-8B2B-4897B36BC585}"/>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8" name="Footer Placeholder 7">
            <a:extLst>
              <a:ext uri="{FF2B5EF4-FFF2-40B4-BE49-F238E27FC236}">
                <a16:creationId xmlns:a16="http://schemas.microsoft.com/office/drawing/2014/main" id="{18F53CE6-AD80-4BCB-9FC1-2DB066998D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385BB68-A80F-4862-913F-C41D7ADD8C94}"/>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16891614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A181C-6FBC-4D76-B9F4-F21162C193E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FCFB60C-4113-4CFE-9AB6-5799569A75CF}"/>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4" name="Footer Placeholder 3">
            <a:extLst>
              <a:ext uri="{FF2B5EF4-FFF2-40B4-BE49-F238E27FC236}">
                <a16:creationId xmlns:a16="http://schemas.microsoft.com/office/drawing/2014/main" id="{FF478F88-7200-4DB2-B93B-04597DA43E2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7D4B7C-A345-41AC-B845-373E5CA848ED}"/>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2602756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209B4A-2593-481A-BD20-ACD93F79BAA5}"/>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3" name="Footer Placeholder 2">
            <a:extLst>
              <a:ext uri="{FF2B5EF4-FFF2-40B4-BE49-F238E27FC236}">
                <a16:creationId xmlns:a16="http://schemas.microsoft.com/office/drawing/2014/main" id="{562B2310-95D3-4741-955E-7A23E4AD246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FD1BB96-9428-4A45-9CB4-83E8339569FF}"/>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1833568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ADBB0-372A-4988-8019-58AF1199F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9B2169-F36B-4C0D-86A8-71D9D030BC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73959E-344E-4706-9979-DCCF75E405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EF8F623-A5DF-4898-BD4D-BE0A5D6D6B2A}"/>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6" name="Footer Placeholder 5">
            <a:extLst>
              <a:ext uri="{FF2B5EF4-FFF2-40B4-BE49-F238E27FC236}">
                <a16:creationId xmlns:a16="http://schemas.microsoft.com/office/drawing/2014/main" id="{2D15097A-ED62-4902-AA47-0E3D92BF6CE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5901581-24CB-431D-9B4C-51741DD82AAD}"/>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2616161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9D75F-0FB0-442F-98CD-F06ACE8F51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A3856B-15D2-4E60-95A1-B997C51165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752644-C9D7-4CEC-AD1E-F2A010FE4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823840-F724-4568-93B6-18BC536F70A0}"/>
              </a:ext>
            </a:extLst>
          </p:cNvPr>
          <p:cNvSpPr>
            <a:spLocks noGrp="1"/>
          </p:cNvSpPr>
          <p:nvPr>
            <p:ph type="dt" sz="half" idx="10"/>
          </p:nvPr>
        </p:nvSpPr>
        <p:spPr/>
        <p:txBody>
          <a:bodyPr/>
          <a:lstStyle/>
          <a:p>
            <a:fld id="{FB2A5B70-AFEE-4B92-8B88-3CE3CF27621D}" type="datetimeFigureOut">
              <a:rPr lang="en-US" smtClean="0"/>
              <a:t>11/21/2025</a:t>
            </a:fld>
            <a:endParaRPr lang="en-US" dirty="0"/>
          </a:p>
        </p:txBody>
      </p:sp>
      <p:sp>
        <p:nvSpPr>
          <p:cNvPr id="6" name="Footer Placeholder 5">
            <a:extLst>
              <a:ext uri="{FF2B5EF4-FFF2-40B4-BE49-F238E27FC236}">
                <a16:creationId xmlns:a16="http://schemas.microsoft.com/office/drawing/2014/main" id="{E2E25459-8B49-48D8-9BB7-BB08DF5B00D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ECACC6-31F2-410C-B812-7537FAD332FC}"/>
              </a:ext>
            </a:extLst>
          </p:cNvPr>
          <p:cNvSpPr>
            <a:spLocks noGrp="1"/>
          </p:cNvSpPr>
          <p:nvPr>
            <p:ph type="sldNum" sz="quarter" idx="12"/>
          </p:nvPr>
        </p:nvSpPr>
        <p:spPr/>
        <p:txBody>
          <a:bodyPr/>
          <a:lstStyle/>
          <a:p>
            <a:fld id="{7B1B05DF-DDE4-48B6-8B0D-91681F655CB1}" type="slidenum">
              <a:rPr lang="en-US" smtClean="0"/>
              <a:t>‹#›</a:t>
            </a:fld>
            <a:endParaRPr lang="en-US" dirty="0"/>
          </a:p>
        </p:txBody>
      </p:sp>
    </p:spTree>
    <p:extLst>
      <p:ext uri="{BB962C8B-B14F-4D97-AF65-F5344CB8AC3E}">
        <p14:creationId xmlns:p14="http://schemas.microsoft.com/office/powerpoint/2010/main" val="4155234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C59A5-B42C-4C79-AE0C-852B482EDD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5CF3BE-67B6-4872-9AE2-8B665E42065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81B434-5B1E-430C-AD3B-4252D31873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2A5B70-AFEE-4B92-8B88-3CE3CF27621D}" type="datetimeFigureOut">
              <a:rPr lang="en-US" smtClean="0"/>
              <a:t>11/21/2025</a:t>
            </a:fld>
            <a:endParaRPr lang="en-US" dirty="0"/>
          </a:p>
        </p:txBody>
      </p:sp>
      <p:sp>
        <p:nvSpPr>
          <p:cNvPr id="5" name="Footer Placeholder 4">
            <a:extLst>
              <a:ext uri="{FF2B5EF4-FFF2-40B4-BE49-F238E27FC236}">
                <a16:creationId xmlns:a16="http://schemas.microsoft.com/office/drawing/2014/main" id="{0910B385-1C5A-49FF-B104-C431A9D760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C39C4D-60CE-424B-B383-31C5E4E1A2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B05DF-DDE4-48B6-8B0D-91681F655CB1}" type="slidenum">
              <a:rPr lang="en-US" smtClean="0"/>
              <a:t>‹#›</a:t>
            </a:fld>
            <a:endParaRPr lang="en-US" dirty="0"/>
          </a:p>
        </p:txBody>
      </p:sp>
    </p:spTree>
    <p:extLst>
      <p:ext uri="{BB962C8B-B14F-4D97-AF65-F5344CB8AC3E}">
        <p14:creationId xmlns:p14="http://schemas.microsoft.com/office/powerpoint/2010/main" val="918342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FB7AD-AC24-4884-BF8F-0D6FC8ECA743}"/>
              </a:ext>
            </a:extLst>
          </p:cNvPr>
          <p:cNvSpPr>
            <a:spLocks noGrp="1"/>
          </p:cNvSpPr>
          <p:nvPr>
            <p:ph type="title"/>
          </p:nvPr>
        </p:nvSpPr>
        <p:spPr/>
        <p:txBody>
          <a:bodyPr/>
          <a:lstStyle/>
          <a:p>
            <a:endParaRPr lang="en-US" dirty="0"/>
          </a:p>
        </p:txBody>
      </p:sp>
      <p:pic>
        <p:nvPicPr>
          <p:cNvPr id="7" name="Content Placeholder 6">
            <a:extLst>
              <a:ext uri="{FF2B5EF4-FFF2-40B4-BE49-F238E27FC236}">
                <a16:creationId xmlns:a16="http://schemas.microsoft.com/office/drawing/2014/main" id="{A44D2708-F51E-4F80-B3D0-44DACEEDA5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20331" y="1825625"/>
            <a:ext cx="4351338" cy="4351338"/>
          </a:xfrm>
        </p:spPr>
      </p:pic>
      <p:sp>
        <p:nvSpPr>
          <p:cNvPr id="4" name="Rectangle 3">
            <a:extLst>
              <a:ext uri="{FF2B5EF4-FFF2-40B4-BE49-F238E27FC236}">
                <a16:creationId xmlns:a16="http://schemas.microsoft.com/office/drawing/2014/main" id="{6878F9FD-3592-4BA6-94C2-7F09367C8EB9}"/>
              </a:ext>
            </a:extLst>
          </p:cNvPr>
          <p:cNvSpPr/>
          <p:nvPr/>
        </p:nvSpPr>
        <p:spPr>
          <a:xfrm>
            <a:off x="0" y="-320838"/>
            <a:ext cx="12192000" cy="6858000"/>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71960EE-F474-4B4F-A6A0-D7B1A5CDBB77}"/>
              </a:ext>
            </a:extLst>
          </p:cNvPr>
          <p:cNvSpPr/>
          <p:nvPr/>
        </p:nvSpPr>
        <p:spPr>
          <a:xfrm>
            <a:off x="0" y="6311900"/>
            <a:ext cx="12192000" cy="546100"/>
          </a:xfrm>
          <a:prstGeom prst="rect">
            <a:avLst/>
          </a:prstGeom>
          <a:solidFill>
            <a:srgbClr val="A31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A06FB562-5EAD-4D18-8C55-DD35C93D5877}"/>
              </a:ext>
            </a:extLst>
          </p:cNvPr>
          <p:cNvSpPr txBox="1"/>
          <p:nvPr/>
        </p:nvSpPr>
        <p:spPr>
          <a:xfrm>
            <a:off x="5561746" y="2138666"/>
            <a:ext cx="6412113" cy="1938992"/>
          </a:xfrm>
          <a:prstGeom prst="rect">
            <a:avLst/>
          </a:prstGeom>
          <a:noFill/>
        </p:spPr>
        <p:txBody>
          <a:bodyPr wrap="square" rtlCol="0">
            <a:spAutoFit/>
          </a:bodyPr>
          <a:lstStyle/>
          <a:p>
            <a:pPr algn="ctr"/>
            <a:r>
              <a:rPr lang="en-US" sz="6000" dirty="0">
                <a:solidFill>
                  <a:schemeClr val="bg1"/>
                </a:solidFill>
                <a:latin typeface="Arial Black" panose="020B0A04020102020204" pitchFamily="34" charset="0"/>
              </a:rPr>
              <a:t>2025 PVA Conference</a:t>
            </a:r>
          </a:p>
        </p:txBody>
      </p:sp>
      <p:sp>
        <p:nvSpPr>
          <p:cNvPr id="14" name="Right Triangle 13">
            <a:extLst>
              <a:ext uri="{FF2B5EF4-FFF2-40B4-BE49-F238E27FC236}">
                <a16:creationId xmlns:a16="http://schemas.microsoft.com/office/drawing/2014/main" id="{B437ADAC-81BA-4584-9CA8-3078934A7B26}"/>
              </a:ext>
            </a:extLst>
          </p:cNvPr>
          <p:cNvSpPr/>
          <p:nvPr/>
        </p:nvSpPr>
        <p:spPr>
          <a:xfrm rot="5400000">
            <a:off x="227293" y="-558373"/>
            <a:ext cx="1825625" cy="2280214"/>
          </a:xfrm>
          <a:prstGeom prst="rtTriangle">
            <a:avLst/>
          </a:prstGeom>
          <a:solidFill>
            <a:srgbClr val="A31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0175874A-33C1-4844-B459-94CABE06E954}"/>
              </a:ext>
            </a:extLst>
          </p:cNvPr>
          <p:cNvSpPr/>
          <p:nvPr/>
        </p:nvSpPr>
        <p:spPr>
          <a:xfrm rot="10800000">
            <a:off x="9911785" y="-323199"/>
            <a:ext cx="2280214" cy="1825625"/>
          </a:xfrm>
          <a:prstGeom prst="rtTriangle">
            <a:avLst/>
          </a:prstGeom>
          <a:solidFill>
            <a:srgbClr val="A311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77A3BC1F-0E50-41AC-992F-2F74F2FE1F38}"/>
              </a:ext>
            </a:extLst>
          </p:cNvPr>
          <p:cNvSpPr txBox="1"/>
          <p:nvPr/>
        </p:nvSpPr>
        <p:spPr>
          <a:xfrm>
            <a:off x="5024436" y="6446450"/>
            <a:ext cx="2546350" cy="338554"/>
          </a:xfrm>
          <a:prstGeom prst="rect">
            <a:avLst/>
          </a:prstGeom>
          <a:noFill/>
        </p:spPr>
        <p:txBody>
          <a:bodyPr wrap="square" lIns="91440" tIns="45720" rIns="91440" bIns="45720" rtlCol="0" anchor="t">
            <a:spAutoFit/>
          </a:bodyPr>
          <a:lstStyle/>
          <a:p>
            <a:r>
              <a:rPr lang="en-US" sz="1600" dirty="0">
                <a:solidFill>
                  <a:schemeClr val="bg1"/>
                </a:solidFill>
                <a:latin typeface="Arial"/>
                <a:cs typeface="Arial"/>
              </a:rPr>
              <a:t>Auditor of Public Accounts</a:t>
            </a:r>
          </a:p>
        </p:txBody>
      </p:sp>
      <p:pic>
        <p:nvPicPr>
          <p:cNvPr id="5" name="Picture 4">
            <a:extLst>
              <a:ext uri="{FF2B5EF4-FFF2-40B4-BE49-F238E27FC236}">
                <a16:creationId xmlns:a16="http://schemas.microsoft.com/office/drawing/2014/main" id="{381AE3C3-EEB5-7568-CA16-4EAA381401EF}"/>
              </a:ext>
            </a:extLst>
          </p:cNvPr>
          <p:cNvPicPr>
            <a:picLocks noChangeAspect="1"/>
          </p:cNvPicPr>
          <p:nvPr/>
        </p:nvPicPr>
        <p:blipFill>
          <a:blip r:embed="rId3">
            <a:alphaModFix amt="20000"/>
          </a:blip>
          <a:stretch>
            <a:fillRect/>
          </a:stretch>
        </p:blipFill>
        <p:spPr>
          <a:xfrm>
            <a:off x="-1071433" y="-751987"/>
            <a:ext cx="8352692" cy="8361973"/>
          </a:xfrm>
          <a:prstGeom prst="rect">
            <a:avLst/>
          </a:prstGeom>
        </p:spPr>
      </p:pic>
    </p:spTree>
    <p:extLst>
      <p:ext uri="{BB962C8B-B14F-4D97-AF65-F5344CB8AC3E}">
        <p14:creationId xmlns:p14="http://schemas.microsoft.com/office/powerpoint/2010/main" val="16095725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5E073-BF3F-400B-A6A0-99DF401A9DE0}"/>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23DC6-A6E9-44B5-BF48-0ADE21255435}"/>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94E08DAE-F21D-4872-B699-0F0CB5408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31B4206B-45C5-AE2E-258E-7D8B3632C8F2}"/>
              </a:ext>
            </a:extLst>
          </p:cNvPr>
          <p:cNvSpPr>
            <a:spLocks noGrp="1"/>
          </p:cNvSpPr>
          <p:nvPr>
            <p:ph type="title"/>
          </p:nvPr>
        </p:nvSpPr>
        <p:spPr/>
        <p:txBody>
          <a:bodyPr/>
          <a:lstStyle/>
          <a:p>
            <a:pPr algn="ctr"/>
            <a:r>
              <a:rPr lang="en-US" b="1" dirty="0">
                <a:latin typeface="Arial" panose="020B0604020202020204" pitchFamily="34" charset="0"/>
                <a:cs typeface="Arial" panose="020B0604020202020204" pitchFamily="34" charset="0"/>
              </a:rPr>
              <a:t>Agenda</a:t>
            </a:r>
          </a:p>
        </p:txBody>
      </p:sp>
      <p:sp>
        <p:nvSpPr>
          <p:cNvPr id="9" name="Content Placeholder 8">
            <a:extLst>
              <a:ext uri="{FF2B5EF4-FFF2-40B4-BE49-F238E27FC236}">
                <a16:creationId xmlns:a16="http://schemas.microsoft.com/office/drawing/2014/main" id="{00800A2A-E715-2B08-270D-3EE135660610}"/>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What is an AUP?</a:t>
            </a:r>
          </a:p>
          <a:p>
            <a:r>
              <a:rPr lang="en-US" dirty="0">
                <a:latin typeface="Arial" panose="020B0604020202020204" pitchFamily="34" charset="0"/>
                <a:cs typeface="Arial" panose="020B0604020202020204" pitchFamily="34" charset="0"/>
              </a:rPr>
              <a:t>How does an AUP differ from an audit?</a:t>
            </a:r>
          </a:p>
          <a:p>
            <a:r>
              <a:rPr lang="en-US" dirty="0">
                <a:latin typeface="Arial" panose="020B0604020202020204" pitchFamily="34" charset="0"/>
                <a:cs typeface="Arial" panose="020B0604020202020204" pitchFamily="34" charset="0"/>
              </a:rPr>
              <a:t>Why are PVAs required to have AUPs?</a:t>
            </a:r>
          </a:p>
          <a:p>
            <a:r>
              <a:rPr lang="en-US" dirty="0">
                <a:latin typeface="Arial" panose="020B0604020202020204" pitchFamily="34" charset="0"/>
                <a:cs typeface="Arial" panose="020B0604020202020204" pitchFamily="34" charset="0"/>
              </a:rPr>
              <a:t>How often are AUPs required?</a:t>
            </a:r>
          </a:p>
          <a:p>
            <a:r>
              <a:rPr lang="en-US" dirty="0">
                <a:latin typeface="Arial" panose="020B0604020202020204" pitchFamily="34" charset="0"/>
                <a:cs typeface="Arial" panose="020B0604020202020204" pitchFamily="34" charset="0"/>
              </a:rPr>
              <a:t>What financial records must be kept in the PVA office?</a:t>
            </a:r>
          </a:p>
          <a:p>
            <a:r>
              <a:rPr lang="en-US" dirty="0">
                <a:latin typeface="Arial" panose="020B0604020202020204" pitchFamily="34" charset="0"/>
                <a:cs typeface="Arial" panose="020B0604020202020204" pitchFamily="34" charset="0"/>
              </a:rPr>
              <a:t>Overview of PVA AUP procedures.</a:t>
            </a:r>
          </a:p>
          <a:p>
            <a:r>
              <a:rPr lang="en-US" dirty="0">
                <a:latin typeface="Arial" panose="020B0604020202020204" pitchFamily="34" charset="0"/>
                <a:cs typeface="Arial" panose="020B0604020202020204" pitchFamily="34" charset="0"/>
              </a:rPr>
              <a:t>Additional guidance and rules.</a:t>
            </a:r>
          </a:p>
          <a:p>
            <a:endParaRPr lang="en-US" dirty="0"/>
          </a:p>
        </p:txBody>
      </p:sp>
    </p:spTree>
    <p:extLst>
      <p:ext uri="{BB962C8B-B14F-4D97-AF65-F5344CB8AC3E}">
        <p14:creationId xmlns:p14="http://schemas.microsoft.com/office/powerpoint/2010/main" val="2740004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5E073-BF3F-400B-A6A0-99DF401A9DE0}"/>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23DC6-A6E9-44B5-BF48-0ADE21255435}"/>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94E08DAE-F21D-4872-B699-0F0CB5408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3871CBF3-67D5-8776-E8BF-2C6EC5181252}"/>
              </a:ext>
            </a:extLst>
          </p:cNvPr>
          <p:cNvSpPr>
            <a:spLocks noGrp="1"/>
          </p:cNvSpPr>
          <p:nvPr>
            <p:ph sz="half" idx="1"/>
          </p:nvPr>
        </p:nvSpPr>
        <p:spPr>
          <a:xfrm>
            <a:off x="838200" y="535021"/>
            <a:ext cx="4249366" cy="5369668"/>
          </a:xfrm>
        </p:spPr>
        <p:txBody>
          <a:bodyPr>
            <a:normAutofit/>
          </a:bodyPr>
          <a:lstStyle/>
          <a:p>
            <a:pPr marL="0" indent="0" algn="ctr">
              <a:buNone/>
            </a:pPr>
            <a:endParaRPr lang="en-US" sz="4400" dirty="0"/>
          </a:p>
          <a:p>
            <a:pPr marL="0" indent="0" algn="ctr">
              <a:buNone/>
            </a:pPr>
            <a:endParaRPr lang="en-US" sz="2000" dirty="0"/>
          </a:p>
          <a:p>
            <a:pPr marL="0" indent="0" algn="ctr">
              <a:buNone/>
            </a:pPr>
            <a:r>
              <a:rPr lang="en-US" sz="5000" b="1" dirty="0">
                <a:latin typeface="Arial" panose="020B0604020202020204" pitchFamily="34" charset="0"/>
                <a:cs typeface="Arial" panose="020B0604020202020204" pitchFamily="34" charset="0"/>
              </a:rPr>
              <a:t>What</a:t>
            </a:r>
            <a:br>
              <a:rPr lang="en-US" sz="5000" b="1" dirty="0">
                <a:latin typeface="Arial" panose="020B0604020202020204" pitchFamily="34" charset="0"/>
                <a:cs typeface="Arial" panose="020B0604020202020204" pitchFamily="34" charset="0"/>
              </a:rPr>
            </a:br>
            <a:r>
              <a:rPr lang="en-US" sz="5000" b="1" dirty="0">
                <a:latin typeface="Arial" panose="020B0604020202020204" pitchFamily="34" charset="0"/>
                <a:cs typeface="Arial" panose="020B0604020202020204" pitchFamily="34" charset="0"/>
              </a:rPr>
              <a:t> is</a:t>
            </a:r>
            <a:br>
              <a:rPr lang="en-US" sz="5000" b="1" dirty="0">
                <a:latin typeface="Arial" panose="020B0604020202020204" pitchFamily="34" charset="0"/>
                <a:cs typeface="Arial" panose="020B0604020202020204" pitchFamily="34" charset="0"/>
              </a:rPr>
            </a:br>
            <a:r>
              <a:rPr lang="en-US" sz="5000" b="1" dirty="0">
                <a:latin typeface="Arial" panose="020B0604020202020204" pitchFamily="34" charset="0"/>
                <a:cs typeface="Arial" panose="020B0604020202020204" pitchFamily="34" charset="0"/>
              </a:rPr>
              <a:t> an </a:t>
            </a:r>
            <a:br>
              <a:rPr lang="en-US" sz="5000" b="1" dirty="0">
                <a:latin typeface="Arial" panose="020B0604020202020204" pitchFamily="34" charset="0"/>
                <a:cs typeface="Arial" panose="020B0604020202020204" pitchFamily="34" charset="0"/>
              </a:rPr>
            </a:br>
            <a:r>
              <a:rPr lang="en-US" sz="5000" b="1" dirty="0">
                <a:latin typeface="Arial" panose="020B0604020202020204" pitchFamily="34" charset="0"/>
                <a:cs typeface="Arial" panose="020B0604020202020204" pitchFamily="34" charset="0"/>
              </a:rPr>
              <a:t>AUP?</a:t>
            </a:r>
          </a:p>
        </p:txBody>
      </p:sp>
      <p:sp>
        <p:nvSpPr>
          <p:cNvPr id="15" name="Content Placeholder 14">
            <a:extLst>
              <a:ext uri="{FF2B5EF4-FFF2-40B4-BE49-F238E27FC236}">
                <a16:creationId xmlns:a16="http://schemas.microsoft.com/office/drawing/2014/main" id="{745C8DD0-2B10-0AFB-DB83-96A7B95528AC}"/>
              </a:ext>
            </a:extLst>
          </p:cNvPr>
          <p:cNvSpPr>
            <a:spLocks noGrp="1"/>
          </p:cNvSpPr>
          <p:nvPr>
            <p:ph sz="half" idx="2"/>
          </p:nvPr>
        </p:nvSpPr>
        <p:spPr>
          <a:xfrm>
            <a:off x="5301574" y="535021"/>
            <a:ext cx="6052226" cy="5641942"/>
          </a:xfrm>
        </p:spPr>
        <p:txBody>
          <a:bodyPr/>
          <a:lstStyle/>
          <a:p>
            <a:pPr marL="0" indent="0">
              <a:buNone/>
            </a:pPr>
            <a:endParaRPr lang="en-US" dirty="0"/>
          </a:p>
          <a:p>
            <a:pPr marL="0" indent="0">
              <a:buNone/>
            </a:pPr>
            <a:endParaRPr lang="en-US" dirty="0"/>
          </a:p>
          <a:p>
            <a:pPr marL="0" indent="0">
              <a:buNone/>
            </a:pPr>
            <a:r>
              <a:rPr lang="en-US" sz="3000" dirty="0">
                <a:latin typeface="Arial" panose="020B0604020202020204" pitchFamily="34" charset="0"/>
                <a:cs typeface="Arial" panose="020B0604020202020204" pitchFamily="34" charset="0"/>
              </a:rPr>
              <a:t>An agreed-upon procedures (AUP) engagement is one in which a practitioner is engaged to issue, or does issue, a practitioner’s report of findings based on specific agreed-upon procedures applied to subject matter for use by specified parties.</a:t>
            </a:r>
          </a:p>
          <a:p>
            <a:endParaRPr lang="en-US" dirty="0"/>
          </a:p>
        </p:txBody>
      </p:sp>
    </p:spTree>
    <p:extLst>
      <p:ext uri="{BB962C8B-B14F-4D97-AF65-F5344CB8AC3E}">
        <p14:creationId xmlns:p14="http://schemas.microsoft.com/office/powerpoint/2010/main" val="2805313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05E073-BF3F-400B-A6A0-99DF401A9DE0}"/>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1C23DC6-A6E9-44B5-BF48-0ADE21255435}"/>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94E08DAE-F21D-4872-B699-0F0CB54088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1">
            <a:extLst>
              <a:ext uri="{FF2B5EF4-FFF2-40B4-BE49-F238E27FC236}">
                <a16:creationId xmlns:a16="http://schemas.microsoft.com/office/drawing/2014/main" id="{4D2C398D-B940-415D-D09A-F8E4F93FA3DA}"/>
              </a:ext>
            </a:extLst>
          </p:cNvPr>
          <p:cNvSpPr>
            <a:spLocks noGrp="1"/>
          </p:cNvSpPr>
          <p:nvPr>
            <p:ph type="title"/>
          </p:nvPr>
        </p:nvSpPr>
        <p:spPr>
          <a:xfrm>
            <a:off x="839788" y="457199"/>
            <a:ext cx="2321701" cy="2728069"/>
          </a:xfrm>
        </p:spPr>
        <p:txBody>
          <a:bodyPr anchor="t">
            <a:normAutofit fontScale="90000"/>
          </a:bodyPr>
          <a:lstStyle/>
          <a:p>
            <a:r>
              <a:rPr lang="en-US" sz="5000" dirty="0">
                <a:latin typeface="Arial" panose="020B0604020202020204" pitchFamily="34" charset="0"/>
                <a:cs typeface="Arial" panose="020B0604020202020204" pitchFamily="34" charset="0"/>
              </a:rPr>
              <a:t>What does that mean?</a:t>
            </a:r>
          </a:p>
        </p:txBody>
      </p:sp>
      <p:sp>
        <p:nvSpPr>
          <p:cNvPr id="13" name="Content Placeholder 12">
            <a:extLst>
              <a:ext uri="{FF2B5EF4-FFF2-40B4-BE49-F238E27FC236}">
                <a16:creationId xmlns:a16="http://schemas.microsoft.com/office/drawing/2014/main" id="{A8B60C89-DFF7-BCF4-7F76-EE0AFC770AE1}"/>
              </a:ext>
            </a:extLst>
          </p:cNvPr>
          <p:cNvSpPr>
            <a:spLocks noGrp="1"/>
          </p:cNvSpPr>
          <p:nvPr>
            <p:ph idx="1"/>
          </p:nvPr>
        </p:nvSpPr>
        <p:spPr>
          <a:xfrm>
            <a:off x="4095345" y="311285"/>
            <a:ext cx="7260043" cy="5549765"/>
          </a:xfrm>
        </p:spPr>
        <p:txBody>
          <a:bodyPr>
            <a:normAutofit fontScale="85000" lnSpcReduction="10000"/>
          </a:bodyPr>
          <a:lstStyle/>
          <a:p>
            <a:pPr marL="0" indent="0">
              <a:buNone/>
            </a:pPr>
            <a:r>
              <a:rPr lang="en-US" dirty="0">
                <a:latin typeface="Arial" panose="020B0604020202020204" pitchFamily="34" charset="0"/>
                <a:cs typeface="Arial" panose="020B0604020202020204" pitchFamily="34" charset="0"/>
              </a:rPr>
              <a:t>An agreed-upon procedures engagement, often referred to as an AUP, is a type of engagement where specific procedures are performed and results are reported.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Before beginning an AUP, the Auditor’s office (APA) has entered into an agreement with the Department of Revenue (and in agreement with the PVA Association) to establish the scope of work and procedures to be performed. These are agreed to by the PVA prior to beginning the AUP.</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 APA would then report the findings or results of the procedures.</a:t>
            </a:r>
          </a:p>
          <a:p>
            <a:endParaRPr lang="en-US" dirty="0"/>
          </a:p>
        </p:txBody>
      </p:sp>
      <p:pic>
        <p:nvPicPr>
          <p:cNvPr id="15" name="Picture 14">
            <a:extLst>
              <a:ext uri="{FF2B5EF4-FFF2-40B4-BE49-F238E27FC236}">
                <a16:creationId xmlns:a16="http://schemas.microsoft.com/office/drawing/2014/main" id="{7BC9DC8B-A5F2-9F67-1BA1-9EE9F4CF9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232" y="3338074"/>
            <a:ext cx="2890185" cy="1960123"/>
          </a:xfrm>
          <a:prstGeom prst="rect">
            <a:avLst/>
          </a:prstGeom>
        </p:spPr>
      </p:pic>
    </p:spTree>
    <p:extLst>
      <p:ext uri="{BB962C8B-B14F-4D97-AF65-F5344CB8AC3E}">
        <p14:creationId xmlns:p14="http://schemas.microsoft.com/office/powerpoint/2010/main" val="2793650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066BB-D20B-4662-9516-A85C2F1F8309}"/>
              </a:ext>
            </a:extLst>
          </p:cNvPr>
          <p:cNvSpPr/>
          <p:nvPr/>
        </p:nvSpPr>
        <p:spPr>
          <a:xfrm>
            <a:off x="0" y="595881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C4F9403-D462-42F1-9E7D-8D481D0973B0}"/>
              </a:ext>
            </a:extLst>
          </p:cNvPr>
          <p:cNvSpPr txBox="1"/>
          <p:nvPr/>
        </p:nvSpPr>
        <p:spPr>
          <a:xfrm>
            <a:off x="10010780" y="6432178"/>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1028" name="Picture 4">
            <a:extLst>
              <a:ext uri="{FF2B5EF4-FFF2-40B4-BE49-F238E27FC236}">
                <a16:creationId xmlns:a16="http://schemas.microsoft.com/office/drawing/2014/main" id="{440D36F9-1825-4EFA-88FE-60BDABC0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8213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9">
            <a:extLst>
              <a:ext uri="{FF2B5EF4-FFF2-40B4-BE49-F238E27FC236}">
                <a16:creationId xmlns:a16="http://schemas.microsoft.com/office/drawing/2014/main" id="{5D03E40D-8F07-B436-521D-FFF859AE0275}"/>
              </a:ext>
            </a:extLst>
          </p:cNvPr>
          <p:cNvSpPr>
            <a:spLocks noGrp="1"/>
          </p:cNvSpPr>
          <p:nvPr>
            <p:ph type="title"/>
          </p:nvPr>
        </p:nvSpPr>
        <p:spPr/>
        <p:txBody>
          <a:bodyPr>
            <a:normAutofit/>
          </a:bodyPr>
          <a:lstStyle/>
          <a:p>
            <a:pPr algn="ctr"/>
            <a:r>
              <a:rPr lang="en-US" sz="3600" dirty="0">
                <a:latin typeface="Arial" panose="020B0604020202020204" pitchFamily="34" charset="0"/>
                <a:cs typeface="Arial" panose="020B0604020202020204" pitchFamily="34" charset="0"/>
              </a:rPr>
              <a:t>What is the difference between Audits and AUPs?</a:t>
            </a:r>
          </a:p>
        </p:txBody>
      </p:sp>
      <p:sp>
        <p:nvSpPr>
          <p:cNvPr id="11" name="Content Placeholder 10">
            <a:extLst>
              <a:ext uri="{FF2B5EF4-FFF2-40B4-BE49-F238E27FC236}">
                <a16:creationId xmlns:a16="http://schemas.microsoft.com/office/drawing/2014/main" id="{43E87DD4-A3D5-B42B-1592-A99B2D58B210}"/>
              </a:ext>
            </a:extLst>
          </p:cNvPr>
          <p:cNvSpPr>
            <a:spLocks noGrp="1"/>
          </p:cNvSpPr>
          <p:nvPr>
            <p:ph sz="half" idx="1"/>
          </p:nvPr>
        </p:nvSpPr>
        <p:spPr>
          <a:xfrm>
            <a:off x="838200" y="1825625"/>
            <a:ext cx="5181600" cy="3956514"/>
          </a:xfrm>
          <a:ln>
            <a:solidFill>
              <a:srgbClr val="0A2A3E"/>
            </a:solidFill>
          </a:ln>
        </p:spPr>
        <p:txBody>
          <a:bodyPr>
            <a:normAutofit lnSpcReduction="10000"/>
          </a:bodyPr>
          <a:lstStyle/>
          <a:p>
            <a:pPr marL="0" indent="0" algn="ctr">
              <a:buNone/>
            </a:pPr>
            <a:r>
              <a:rPr lang="en-US" u="sng" dirty="0">
                <a:latin typeface="Arial" panose="020B0604020202020204" pitchFamily="34" charset="0"/>
                <a:cs typeface="Arial" panose="020B0604020202020204" pitchFamily="34" charset="0"/>
              </a:rPr>
              <a:t>Purpose of an Audit</a:t>
            </a:r>
            <a:endParaRPr lang="en-US" dirty="0">
              <a:latin typeface="Arial" panose="020B0604020202020204" pitchFamily="34" charset="0"/>
              <a:cs typeface="Arial" panose="020B0604020202020204" pitchFamily="34" charset="0"/>
            </a:endParaRPr>
          </a:p>
          <a:p>
            <a:pPr marL="0" indent="0" algn="ctr">
              <a:buNone/>
            </a:pPr>
            <a:endParaRPr lang="en-US" u="sng"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Auditor provides an opinion on whether the financial statements are presented fairly, in all material respects, in accordance with an applicable financial reporting requirements.</a:t>
            </a:r>
          </a:p>
          <a:p>
            <a:pPr marL="0" indent="0" algn="ctr">
              <a:buNone/>
            </a:pPr>
            <a:endParaRPr lang="en-US" u="sng" dirty="0"/>
          </a:p>
        </p:txBody>
      </p:sp>
      <p:sp>
        <p:nvSpPr>
          <p:cNvPr id="12" name="Content Placeholder 11">
            <a:extLst>
              <a:ext uri="{FF2B5EF4-FFF2-40B4-BE49-F238E27FC236}">
                <a16:creationId xmlns:a16="http://schemas.microsoft.com/office/drawing/2014/main" id="{CA922A03-7044-EAA7-3F6A-33CC9BFC6E3C}"/>
              </a:ext>
            </a:extLst>
          </p:cNvPr>
          <p:cNvSpPr>
            <a:spLocks noGrp="1"/>
          </p:cNvSpPr>
          <p:nvPr>
            <p:ph sz="half" idx="2"/>
          </p:nvPr>
        </p:nvSpPr>
        <p:spPr>
          <a:xfrm>
            <a:off x="6172200" y="1825625"/>
            <a:ext cx="5181600" cy="3956514"/>
          </a:xfrm>
          <a:ln>
            <a:solidFill>
              <a:srgbClr val="0A2A3E"/>
            </a:solidFill>
          </a:ln>
        </p:spPr>
        <p:txBody>
          <a:bodyPr>
            <a:normAutofit lnSpcReduction="10000"/>
          </a:bodyPr>
          <a:lstStyle/>
          <a:p>
            <a:pPr marL="0" indent="0" algn="ctr">
              <a:buNone/>
            </a:pPr>
            <a:r>
              <a:rPr lang="en-US" u="sng" dirty="0">
                <a:latin typeface="Arial" panose="020B0604020202020204" pitchFamily="34" charset="0"/>
                <a:cs typeface="Arial" panose="020B0604020202020204" pitchFamily="34" charset="0"/>
              </a:rPr>
              <a:t>Purpose of an AUP</a:t>
            </a:r>
          </a:p>
          <a:p>
            <a:pPr marL="0" indent="0" algn="ctr">
              <a:buNone/>
            </a:pPr>
            <a:endParaRPr lang="en-US" u="sng"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Auditor performs specific procedures agreed to by the official.</a:t>
            </a:r>
          </a:p>
          <a:p>
            <a:pPr marL="0" indent="0">
              <a:buNone/>
            </a:pPr>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Written report is issued that describes the procedures applied and the findings.</a:t>
            </a:r>
          </a:p>
          <a:p>
            <a:pPr marL="0" indent="0">
              <a:buNone/>
            </a:pPr>
            <a:endParaRPr lang="en-US" u="sng" dirty="0"/>
          </a:p>
        </p:txBody>
      </p:sp>
    </p:spTree>
    <p:extLst>
      <p:ext uri="{BB962C8B-B14F-4D97-AF65-F5344CB8AC3E}">
        <p14:creationId xmlns:p14="http://schemas.microsoft.com/office/powerpoint/2010/main" val="636144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76674-A543-51A6-34E2-03A3F7CE2D9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F6FF5F0-67DC-9DF7-667C-537F1167FDFA}"/>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D0EF285-481D-067D-A4E1-0F43C7BD585A}"/>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6788091B-3676-872F-8C20-A7DC66F9AD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D16B6343-0C92-B5C5-59F2-D05729E04C3E}"/>
              </a:ext>
            </a:extLst>
          </p:cNvPr>
          <p:cNvSpPr>
            <a:spLocks noGrp="1"/>
          </p:cNvSpPr>
          <p:nvPr>
            <p:ph sz="half" idx="1"/>
          </p:nvPr>
        </p:nvSpPr>
        <p:spPr>
          <a:xfrm>
            <a:off x="838200" y="989045"/>
            <a:ext cx="2278224" cy="4303932"/>
          </a:xfrm>
        </p:spPr>
        <p:txBody>
          <a:bodyPr>
            <a:noAutofit/>
          </a:bodyPr>
          <a:lstStyle/>
          <a:p>
            <a:pPr marL="0" indent="0" algn="ctr">
              <a:buNone/>
            </a:pPr>
            <a:endParaRPr lang="en-US" sz="2000" dirty="0"/>
          </a:p>
          <a:p>
            <a:pPr marL="0" indent="0" algn="ctr">
              <a:spcBef>
                <a:spcPts val="600"/>
              </a:spcBef>
              <a:spcAft>
                <a:spcPts val="1000"/>
              </a:spcAft>
              <a:buNone/>
            </a:pPr>
            <a:r>
              <a:rPr lang="en-US" sz="4800" dirty="0">
                <a:latin typeface="Arial" panose="020B0604020202020204" pitchFamily="34" charset="0"/>
                <a:cs typeface="Arial" panose="020B0604020202020204" pitchFamily="34" charset="0"/>
              </a:rPr>
              <a:t>Why do PVAs have AUPs?</a:t>
            </a:r>
          </a:p>
        </p:txBody>
      </p:sp>
      <p:sp>
        <p:nvSpPr>
          <p:cNvPr id="15" name="Content Placeholder 14">
            <a:extLst>
              <a:ext uri="{FF2B5EF4-FFF2-40B4-BE49-F238E27FC236}">
                <a16:creationId xmlns:a16="http://schemas.microsoft.com/office/drawing/2014/main" id="{2AA0ED4C-5CF7-0A85-9610-D43CF29B77C1}"/>
              </a:ext>
            </a:extLst>
          </p:cNvPr>
          <p:cNvSpPr>
            <a:spLocks noGrp="1"/>
          </p:cNvSpPr>
          <p:nvPr>
            <p:ph sz="half" idx="2"/>
          </p:nvPr>
        </p:nvSpPr>
        <p:spPr>
          <a:xfrm>
            <a:off x="4329405" y="599914"/>
            <a:ext cx="6186196" cy="5293469"/>
          </a:xfrm>
        </p:spPr>
        <p:txBody>
          <a:bodyPr>
            <a:normAutofit/>
          </a:bodyPr>
          <a:lstStyle/>
          <a:p>
            <a:pPr marL="0" indent="0">
              <a:buNone/>
            </a:pPr>
            <a:endParaRPr lang="en-US" dirty="0"/>
          </a:p>
          <a:p>
            <a:pPr marL="0" indent="0">
              <a:buNone/>
            </a:pPr>
            <a:endParaRPr lang="en-US" sz="3500" dirty="0"/>
          </a:p>
          <a:p>
            <a:pPr marL="0" indent="0">
              <a:buNone/>
            </a:pPr>
            <a:r>
              <a:rPr lang="en-US" sz="3500" dirty="0">
                <a:latin typeface="Arial" panose="020B0604020202020204" pitchFamily="34" charset="0"/>
                <a:cs typeface="Arial" panose="020B0604020202020204" pitchFamily="34" charset="0"/>
              </a:rPr>
              <a:t>KRS 132.601 Administrator's use of local funds accruing to office – Bank account – Expenditures – Supervision.</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97FA42FA-1AD0-8BB9-321A-01A1A33F1547}"/>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307099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233C8A-EBFA-96B5-D2C9-4BE1DDEDDA1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D9D9636-373D-6D1C-8A85-5B7B4F99FAC8}"/>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F6D2AC2-FCCC-39C3-6A29-9CD4CABF391D}"/>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3BEEA54D-3B05-373D-3391-85404F2927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AC86BD35-11C6-0660-A2B8-7CDCDA27BF6E}"/>
              </a:ext>
            </a:extLst>
          </p:cNvPr>
          <p:cNvSpPr>
            <a:spLocks noGrp="1"/>
          </p:cNvSpPr>
          <p:nvPr>
            <p:ph sz="half" idx="1"/>
          </p:nvPr>
        </p:nvSpPr>
        <p:spPr>
          <a:xfrm>
            <a:off x="838200" y="989045"/>
            <a:ext cx="2278224" cy="4303932"/>
          </a:xfrm>
        </p:spPr>
        <p:txBody>
          <a:bodyPr>
            <a:noAutofit/>
          </a:bodyPr>
          <a:lstStyle/>
          <a:p>
            <a:pPr marL="0" indent="0" algn="ctr">
              <a:buNone/>
            </a:pPr>
            <a:endParaRPr lang="en-US" sz="2000" dirty="0"/>
          </a:p>
          <a:p>
            <a:pPr marL="0" indent="0" algn="ctr">
              <a:spcBef>
                <a:spcPts val="600"/>
              </a:spcBef>
              <a:spcAft>
                <a:spcPts val="1000"/>
              </a:spcAft>
              <a:buNone/>
            </a:pPr>
            <a:r>
              <a:rPr lang="en-US" sz="4800" dirty="0">
                <a:latin typeface="Arial" panose="020B0604020202020204" pitchFamily="34" charset="0"/>
                <a:cs typeface="Arial" panose="020B0604020202020204" pitchFamily="34" charset="0"/>
              </a:rPr>
              <a:t>Why do PVAs have AUPs?</a:t>
            </a:r>
          </a:p>
        </p:txBody>
      </p:sp>
      <p:sp>
        <p:nvSpPr>
          <p:cNvPr id="15" name="Content Placeholder 14">
            <a:extLst>
              <a:ext uri="{FF2B5EF4-FFF2-40B4-BE49-F238E27FC236}">
                <a16:creationId xmlns:a16="http://schemas.microsoft.com/office/drawing/2014/main" id="{2791058D-93AE-1833-7DE8-796889E12D02}"/>
              </a:ext>
            </a:extLst>
          </p:cNvPr>
          <p:cNvSpPr>
            <a:spLocks noGrp="1"/>
          </p:cNvSpPr>
          <p:nvPr>
            <p:ph sz="half" idx="2"/>
          </p:nvPr>
        </p:nvSpPr>
        <p:spPr>
          <a:xfrm>
            <a:off x="4329405" y="599914"/>
            <a:ext cx="6783354" cy="5293469"/>
          </a:xfrm>
        </p:spPr>
        <p:txBody>
          <a:bodyPr>
            <a:normAutofit fontScale="77500" lnSpcReduction="20000"/>
          </a:bodyPr>
          <a:lstStyle/>
          <a:p>
            <a:pPr marL="0" indent="0">
              <a:buNone/>
            </a:pPr>
            <a:endParaRPr lang="en-US" dirty="0"/>
          </a:p>
          <a:p>
            <a:pPr marL="0" indent="0">
              <a:buNone/>
            </a:pPr>
            <a:r>
              <a:rPr lang="en-US" sz="3300" b="1" dirty="0">
                <a:latin typeface="Arial" panose="020B0604020202020204" pitchFamily="34" charset="0"/>
                <a:cs typeface="Arial" panose="020B0604020202020204" pitchFamily="34" charset="0"/>
              </a:rPr>
              <a:t>KRS 132.601</a:t>
            </a:r>
          </a:p>
          <a:p>
            <a:pPr marL="0" indent="0">
              <a:spcBef>
                <a:spcPts val="1800"/>
              </a:spcBef>
              <a:spcAft>
                <a:spcPts val="1000"/>
              </a:spcAft>
              <a:buNone/>
            </a:pPr>
            <a:r>
              <a:rPr lang="en-US" sz="3300" dirty="0">
                <a:latin typeface="Arial" panose="020B0604020202020204" pitchFamily="34" charset="0"/>
                <a:cs typeface="Arial" panose="020B0604020202020204" pitchFamily="34" charset="0"/>
              </a:rPr>
              <a:t>(1) The property valuation administrator of any county may, after receiving an approved budget from the Department of Revenue under the provisions of KRS 132.590, obligate and spend any of the local funds accruing to his office under the provisions of KRS 132.590 or KRS 132.285, over and above that actually used in compensating his deputies and assistants, for the purchase of any maps, lists, charts, materials, supplies or equipment, or for other expenses necessary to the proper assessment of property or preparation and maintenance of assessment rolls and records.</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9FD97902-351B-ABB8-0277-22A74413F44E}"/>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3380458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72D1B-5736-08BE-0C8B-E19C7B6FA27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091BB6F-5C49-858F-A72D-7021F8BF3168}"/>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B84B9EF-14E9-E77C-8F1E-260E9E3C1F4F}"/>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17BED0EE-3ED5-4DE1-4FDD-1F1749F48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099F2BEF-699D-6FA6-852E-CAFC1D9A8A4D}"/>
              </a:ext>
            </a:extLst>
          </p:cNvPr>
          <p:cNvSpPr>
            <a:spLocks noGrp="1"/>
          </p:cNvSpPr>
          <p:nvPr>
            <p:ph sz="half" idx="1"/>
          </p:nvPr>
        </p:nvSpPr>
        <p:spPr>
          <a:xfrm>
            <a:off x="838200" y="989045"/>
            <a:ext cx="2278224" cy="4303932"/>
          </a:xfrm>
        </p:spPr>
        <p:txBody>
          <a:bodyPr>
            <a:noAutofit/>
          </a:bodyPr>
          <a:lstStyle/>
          <a:p>
            <a:pPr marL="0" indent="0" algn="ctr">
              <a:buNone/>
            </a:pPr>
            <a:endParaRPr lang="en-US" sz="2000" dirty="0"/>
          </a:p>
          <a:p>
            <a:pPr marL="0" indent="0" algn="ctr">
              <a:spcBef>
                <a:spcPts val="600"/>
              </a:spcBef>
              <a:spcAft>
                <a:spcPts val="1000"/>
              </a:spcAft>
              <a:buNone/>
            </a:pPr>
            <a:r>
              <a:rPr lang="en-US" sz="4800" dirty="0">
                <a:latin typeface="Arial" panose="020B0604020202020204" pitchFamily="34" charset="0"/>
                <a:cs typeface="Arial" panose="020B0604020202020204" pitchFamily="34" charset="0"/>
              </a:rPr>
              <a:t>Why do PVAs have AUPs?</a:t>
            </a:r>
          </a:p>
        </p:txBody>
      </p:sp>
      <p:sp>
        <p:nvSpPr>
          <p:cNvPr id="15" name="Content Placeholder 14">
            <a:extLst>
              <a:ext uri="{FF2B5EF4-FFF2-40B4-BE49-F238E27FC236}">
                <a16:creationId xmlns:a16="http://schemas.microsoft.com/office/drawing/2014/main" id="{565131A8-E105-C4CA-7E0F-8DBE64B993CC}"/>
              </a:ext>
            </a:extLst>
          </p:cNvPr>
          <p:cNvSpPr>
            <a:spLocks noGrp="1"/>
          </p:cNvSpPr>
          <p:nvPr>
            <p:ph sz="half" idx="2"/>
          </p:nvPr>
        </p:nvSpPr>
        <p:spPr>
          <a:xfrm>
            <a:off x="4329405" y="599914"/>
            <a:ext cx="6783354" cy="5293469"/>
          </a:xfrm>
        </p:spPr>
        <p:txBody>
          <a:bodyPr>
            <a:normAutofit fontScale="70000" lnSpcReduction="20000"/>
          </a:bodyPr>
          <a:lstStyle/>
          <a:p>
            <a:pPr marL="0" indent="0">
              <a:buNone/>
            </a:pPr>
            <a:endParaRPr lang="en-US" dirty="0"/>
          </a:p>
          <a:p>
            <a:pPr marL="0" indent="0">
              <a:buNone/>
            </a:pPr>
            <a:r>
              <a:rPr lang="en-US" sz="3300" b="1" dirty="0">
                <a:latin typeface="Arial" panose="020B0604020202020204" pitchFamily="34" charset="0"/>
                <a:cs typeface="Arial" panose="020B0604020202020204" pitchFamily="34" charset="0"/>
              </a:rPr>
              <a:t>KRS 132.601</a:t>
            </a:r>
          </a:p>
          <a:p>
            <a:pPr marL="0" indent="0">
              <a:spcBef>
                <a:spcPts val="1800"/>
              </a:spcBef>
              <a:spcAft>
                <a:spcPts val="1200"/>
              </a:spcAft>
              <a:buNone/>
            </a:pPr>
            <a:r>
              <a:rPr lang="en-US" sz="3600" dirty="0">
                <a:latin typeface="Arial" panose="020B0604020202020204" pitchFamily="34" charset="0"/>
                <a:cs typeface="Arial" panose="020B0604020202020204" pitchFamily="34" charset="0"/>
              </a:rPr>
              <a:t>(2) The property valuation administrator shall maintain a bank account for the management of local funds received by his office under the provisions of KRS 132.590 and 132.285. Beginning with the 1990-1992 biennium, at the end of each fiscal year a cumulative carryover of local funds equivalent to the total annual local appropriation for the ending fiscal year or five thousand dollars ($5,000), whichever is greater, shall be retained. Any funds in excess of this amount shall be refunded by the property valuation administrator no later than August 1 to the appropriating local governments in direct proportion to their respective appropriations.</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806EDC3A-07EC-FA12-8064-51267C797A9C}"/>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546104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C0A92B-62EE-7B08-C266-2C1CE976948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CA23805-E57D-77BE-0FC2-00101D0AFD47}"/>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8D53093-9940-1EE3-D840-1D82F21682A3}"/>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115A9E7A-C198-FB3F-EA6C-D46C323086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5022C548-3C9C-AB06-A7CE-3A4BCED0CC5E}"/>
              </a:ext>
            </a:extLst>
          </p:cNvPr>
          <p:cNvSpPr>
            <a:spLocks noGrp="1"/>
          </p:cNvSpPr>
          <p:nvPr>
            <p:ph sz="half" idx="1"/>
          </p:nvPr>
        </p:nvSpPr>
        <p:spPr>
          <a:xfrm>
            <a:off x="838200" y="989045"/>
            <a:ext cx="2278224" cy="4303932"/>
          </a:xfrm>
        </p:spPr>
        <p:txBody>
          <a:bodyPr>
            <a:noAutofit/>
          </a:bodyPr>
          <a:lstStyle/>
          <a:p>
            <a:pPr marL="0" indent="0" algn="ctr">
              <a:buNone/>
            </a:pPr>
            <a:endParaRPr lang="en-US" sz="2000" dirty="0"/>
          </a:p>
          <a:p>
            <a:pPr marL="0" indent="0" algn="ctr">
              <a:spcBef>
                <a:spcPts val="600"/>
              </a:spcBef>
              <a:spcAft>
                <a:spcPts val="1000"/>
              </a:spcAft>
              <a:buNone/>
            </a:pPr>
            <a:r>
              <a:rPr lang="en-US" sz="4800" dirty="0">
                <a:latin typeface="Arial" panose="020B0604020202020204" pitchFamily="34" charset="0"/>
                <a:cs typeface="Arial" panose="020B0604020202020204" pitchFamily="34" charset="0"/>
              </a:rPr>
              <a:t>Why do PVAs have AUPs?</a:t>
            </a:r>
          </a:p>
        </p:txBody>
      </p:sp>
      <p:sp>
        <p:nvSpPr>
          <p:cNvPr id="15" name="Content Placeholder 14">
            <a:extLst>
              <a:ext uri="{FF2B5EF4-FFF2-40B4-BE49-F238E27FC236}">
                <a16:creationId xmlns:a16="http://schemas.microsoft.com/office/drawing/2014/main" id="{6861D9CF-F4C9-0067-093D-3FCBAC37A338}"/>
              </a:ext>
            </a:extLst>
          </p:cNvPr>
          <p:cNvSpPr>
            <a:spLocks noGrp="1"/>
          </p:cNvSpPr>
          <p:nvPr>
            <p:ph sz="half" idx="2"/>
          </p:nvPr>
        </p:nvSpPr>
        <p:spPr>
          <a:xfrm>
            <a:off x="4329405" y="599914"/>
            <a:ext cx="6783354" cy="5293469"/>
          </a:xfrm>
        </p:spPr>
        <p:txBody>
          <a:bodyPr>
            <a:normAutofit fontScale="62500" lnSpcReduction="20000"/>
          </a:bodyPr>
          <a:lstStyle/>
          <a:p>
            <a:pPr marL="0" indent="0">
              <a:buNone/>
            </a:pPr>
            <a:endParaRPr lang="en-US" dirty="0"/>
          </a:p>
          <a:p>
            <a:pPr marL="0" indent="0">
              <a:buNone/>
            </a:pPr>
            <a:r>
              <a:rPr lang="en-US" sz="3300" b="1" dirty="0">
                <a:latin typeface="Arial" panose="020B0604020202020204" pitchFamily="34" charset="0"/>
                <a:cs typeface="Arial" panose="020B0604020202020204" pitchFamily="34" charset="0"/>
              </a:rPr>
              <a:t>KRS 132.601</a:t>
            </a:r>
          </a:p>
          <a:p>
            <a:pPr marL="0" indent="0">
              <a:spcBef>
                <a:spcPts val="1800"/>
              </a:spcBef>
              <a:spcAft>
                <a:spcPts val="1000"/>
              </a:spcAft>
              <a:buNone/>
            </a:pPr>
            <a:r>
              <a:rPr lang="en-US" sz="3600" dirty="0">
                <a:latin typeface="Arial" panose="020B0604020202020204" pitchFamily="34" charset="0"/>
                <a:cs typeface="Arial" panose="020B0604020202020204" pitchFamily="34" charset="0"/>
              </a:rPr>
              <a:t>(3) Expenditures made by the office of the property valuation administrator under the provisions of subsection (1) of this section shall be governed by procurement procedures adopted by the fiscal court in the county administrative code required by KRS 68.005. However, after approval of the annual budget for the office of the property valuation administrator provided in KRS 132.590 by the Department of Revenue, the necessity of the expenditure shall not be questioned by the fiscal court. </a:t>
            </a:r>
            <a:r>
              <a:rPr lang="en-US" sz="3600" dirty="0">
                <a:solidFill>
                  <a:srgbClr val="FF0000"/>
                </a:solidFill>
                <a:latin typeface="Arial" panose="020B0604020202020204" pitchFamily="34" charset="0"/>
                <a:cs typeface="Arial" panose="020B0604020202020204" pitchFamily="34" charset="0"/>
              </a:rPr>
              <a:t>The Department of Revenue shall have neither authority nor responsibility in the auditing of expenditures made by the property valuation administrator from locally appropriated funds</a:t>
            </a:r>
            <a:r>
              <a:rPr lang="en-US" sz="3600" dirty="0">
                <a:latin typeface="Arial" panose="020B0604020202020204" pitchFamily="34" charset="0"/>
                <a:cs typeface="Arial" panose="020B0604020202020204" pitchFamily="34" charset="0"/>
              </a:rPr>
              <a:t>. </a:t>
            </a:r>
            <a:r>
              <a:rPr lang="en-US" sz="3600" b="1" dirty="0">
                <a:solidFill>
                  <a:srgbClr val="FF0000"/>
                </a:solidFill>
                <a:latin typeface="Arial" panose="020B0604020202020204" pitchFamily="34" charset="0"/>
                <a:cs typeface="Arial" panose="020B0604020202020204" pitchFamily="34" charset="0"/>
              </a:rPr>
              <a:t>The Auditor of Public Accounts shall assume the responsibility.</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5EED08BE-5F41-CBF8-8B64-DB53F3303B83}"/>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05715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11C1A-D8B2-1ACD-8D86-6038CCDEE5D5}"/>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3790E17-74DB-73D5-36D5-899B83D5F8B2}"/>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0D1C3EA-9B70-950E-C9F6-B54BECCE5C65}"/>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A0B3E4AB-926E-6880-5FF1-56B276FCDF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7EC5558A-DEBF-DF26-A3B4-5DE2C80AB5AC}"/>
              </a:ext>
            </a:extLst>
          </p:cNvPr>
          <p:cNvSpPr>
            <a:spLocks noGrp="1"/>
          </p:cNvSpPr>
          <p:nvPr>
            <p:ph sz="half" idx="1"/>
          </p:nvPr>
        </p:nvSpPr>
        <p:spPr>
          <a:xfrm>
            <a:off x="838200" y="989045"/>
            <a:ext cx="2278224" cy="4303932"/>
          </a:xfrm>
        </p:spPr>
        <p:txBody>
          <a:bodyPr>
            <a:noAutofit/>
          </a:bodyPr>
          <a:lstStyle/>
          <a:p>
            <a:pPr marL="0" indent="0" algn="ctr">
              <a:buNone/>
            </a:pPr>
            <a:endParaRPr lang="en-US" sz="2000" dirty="0"/>
          </a:p>
          <a:p>
            <a:pPr marL="0" indent="0" algn="ctr">
              <a:spcBef>
                <a:spcPts val="600"/>
              </a:spcBef>
              <a:spcAft>
                <a:spcPts val="1000"/>
              </a:spcAft>
              <a:buNone/>
            </a:pPr>
            <a:r>
              <a:rPr lang="en-US" sz="4400" dirty="0">
                <a:latin typeface="Arial" panose="020B0604020202020204" pitchFamily="34" charset="0"/>
                <a:cs typeface="Arial" panose="020B0604020202020204" pitchFamily="34" charset="0"/>
              </a:rPr>
              <a:t>How often do I need an AUP?</a:t>
            </a:r>
          </a:p>
        </p:txBody>
      </p:sp>
      <p:sp>
        <p:nvSpPr>
          <p:cNvPr id="15" name="Content Placeholder 14">
            <a:extLst>
              <a:ext uri="{FF2B5EF4-FFF2-40B4-BE49-F238E27FC236}">
                <a16:creationId xmlns:a16="http://schemas.microsoft.com/office/drawing/2014/main" id="{A4FEE955-02A5-278A-2907-D02CA97BFA04}"/>
              </a:ext>
            </a:extLst>
          </p:cNvPr>
          <p:cNvSpPr>
            <a:spLocks noGrp="1"/>
          </p:cNvSpPr>
          <p:nvPr>
            <p:ph sz="half" idx="2"/>
          </p:nvPr>
        </p:nvSpPr>
        <p:spPr>
          <a:xfrm>
            <a:off x="4329405" y="599914"/>
            <a:ext cx="6783354" cy="5293469"/>
          </a:xfrm>
        </p:spPr>
        <p:txBody>
          <a:bodyPr>
            <a:normAutofit/>
          </a:bodyPr>
          <a:lstStyle/>
          <a:p>
            <a:pPr marL="0" indent="0">
              <a:buNone/>
            </a:pPr>
            <a:endParaRPr lang="en-US" dirty="0"/>
          </a:p>
          <a:p>
            <a:pPr marL="0" indent="0">
              <a:buNone/>
            </a:pPr>
            <a:r>
              <a:rPr lang="en-US" sz="3200" dirty="0">
                <a:latin typeface="Arial" panose="020B0604020202020204" pitchFamily="34" charset="0"/>
                <a:cs typeface="Arial" panose="020B0604020202020204" pitchFamily="34" charset="0"/>
              </a:rPr>
              <a:t>PVA AUP’s are performed on a four-year rotation. Each PVA will have one AUP performed during each 4-year term.</a:t>
            </a:r>
          </a:p>
          <a:p>
            <a:pPr marL="0" indent="0">
              <a:buNone/>
            </a:pPr>
            <a:endParaRPr lang="en-US"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Additionally, any time a PVA leaves office, a close-out AUP is performed by the APA in conjunction with the Department of Revenue’s close out procedures.</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4D67513C-7828-4597-75A6-CC9AE0B9DD5C}"/>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712578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2DE0D-F56F-B9ED-DF59-A2F8F2AE7B1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52CFACF-1AF8-41A4-0EC0-BFED0C19F3B5}"/>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43977FB-1BE0-4839-EC41-CB6459EEC9E1}"/>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D8DB415F-86D2-4275-CBED-D5EA87EC8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297837C6-3FB3-AD68-3D07-38553D684756}"/>
              </a:ext>
            </a:extLst>
          </p:cNvPr>
          <p:cNvSpPr>
            <a:spLocks noGrp="1"/>
          </p:cNvSpPr>
          <p:nvPr>
            <p:ph sz="half" idx="1"/>
          </p:nvPr>
        </p:nvSpPr>
        <p:spPr>
          <a:xfrm>
            <a:off x="838200" y="989045"/>
            <a:ext cx="2278224" cy="4303932"/>
          </a:xfrm>
        </p:spPr>
        <p:txBody>
          <a:bodyPr>
            <a:noAutofit/>
          </a:bodyPr>
          <a:lstStyle/>
          <a:p>
            <a:pPr marL="0" indent="0" algn="ctr">
              <a:buNone/>
            </a:pPr>
            <a:endParaRPr lang="en-US" sz="3000" dirty="0"/>
          </a:p>
          <a:p>
            <a:pPr marL="0" indent="0" algn="ctr">
              <a:spcBef>
                <a:spcPts val="600"/>
              </a:spcBef>
              <a:spcAft>
                <a:spcPts val="1000"/>
              </a:spcAft>
              <a:buNone/>
            </a:pPr>
            <a:r>
              <a:rPr lang="en-US" sz="3200" dirty="0">
                <a:latin typeface="Arial" panose="020B0604020202020204" pitchFamily="34" charset="0"/>
                <a:cs typeface="Arial" panose="020B0604020202020204" pitchFamily="34" charset="0"/>
              </a:rPr>
              <a:t>What accounting records are required?</a:t>
            </a:r>
          </a:p>
        </p:txBody>
      </p:sp>
      <p:sp>
        <p:nvSpPr>
          <p:cNvPr id="15" name="Content Placeholder 14">
            <a:extLst>
              <a:ext uri="{FF2B5EF4-FFF2-40B4-BE49-F238E27FC236}">
                <a16:creationId xmlns:a16="http://schemas.microsoft.com/office/drawing/2014/main" id="{7D59E03D-E723-0EC6-7736-8E104ACE0678}"/>
              </a:ext>
            </a:extLst>
          </p:cNvPr>
          <p:cNvSpPr>
            <a:spLocks noGrp="1"/>
          </p:cNvSpPr>
          <p:nvPr>
            <p:ph sz="half" idx="2"/>
          </p:nvPr>
        </p:nvSpPr>
        <p:spPr>
          <a:xfrm>
            <a:off x="4329405" y="599914"/>
            <a:ext cx="6783354" cy="5293469"/>
          </a:xfrm>
        </p:spPr>
        <p:txBody>
          <a:bodyPr>
            <a:normAutofit/>
          </a:bodyPr>
          <a:lstStyle/>
          <a:p>
            <a:pPr marL="0" indent="0">
              <a:buNone/>
            </a:pPr>
            <a:endParaRPr lang="en-US" dirty="0"/>
          </a:p>
          <a:p>
            <a:pPr marL="0" indent="0">
              <a:buNone/>
            </a:pPr>
            <a:r>
              <a:rPr lang="en-US" sz="3200" b="1" u="sng" dirty="0">
                <a:latin typeface="Arial" panose="020B0604020202020204" pitchFamily="34" charset="0"/>
                <a:cs typeface="Arial" panose="020B0604020202020204" pitchFamily="34" charset="0"/>
              </a:rPr>
              <a:t>The following records must be maintained by each PVA Office:</a:t>
            </a:r>
          </a:p>
          <a:p>
            <a:r>
              <a:rPr lang="en-US" sz="3200" dirty="0">
                <a:latin typeface="Arial" panose="020B0604020202020204" pitchFamily="34" charset="0"/>
                <a:cs typeface="Arial" panose="020B0604020202020204" pitchFamily="34" charset="0"/>
              </a:rPr>
              <a:t>Bank statements (including copies of cancelled checks - front and back).</a:t>
            </a:r>
          </a:p>
          <a:p>
            <a:r>
              <a:rPr lang="en-US" sz="3200" dirty="0">
                <a:latin typeface="Arial" panose="020B0604020202020204" pitchFamily="34" charset="0"/>
                <a:cs typeface="Arial" panose="020B0604020202020204" pitchFamily="34" charset="0"/>
              </a:rPr>
              <a:t>Deposit tickets</a:t>
            </a:r>
          </a:p>
          <a:p>
            <a:r>
              <a:rPr lang="en-US" sz="3200" dirty="0">
                <a:latin typeface="Arial" panose="020B0604020202020204" pitchFamily="34" charset="0"/>
                <a:cs typeface="Arial" panose="020B0604020202020204" pitchFamily="34" charset="0"/>
              </a:rPr>
              <a:t>Bank reconciliations</a:t>
            </a:r>
          </a:p>
          <a:p>
            <a:r>
              <a:rPr lang="en-US" sz="3200" dirty="0">
                <a:latin typeface="Arial" panose="020B0604020202020204" pitchFamily="34" charset="0"/>
                <a:cs typeface="Arial" panose="020B0604020202020204" pitchFamily="34" charset="0"/>
              </a:rPr>
              <a:t>Disbursements ledger</a:t>
            </a:r>
          </a:p>
          <a:p>
            <a:r>
              <a:rPr lang="en-US" sz="3200" dirty="0">
                <a:latin typeface="Arial" panose="020B0604020202020204" pitchFamily="34" charset="0"/>
                <a:cs typeface="Arial" panose="020B0604020202020204" pitchFamily="34" charset="0"/>
              </a:rPr>
              <a:t>Receipts ledger</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6016E66F-ABD3-BDE4-6D30-B3AB617D2AA4}"/>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806676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49DC392-79D4-8CE1-F7B5-1F438D0BB4AA}"/>
              </a:ext>
            </a:extLst>
          </p:cNvPr>
          <p:cNvSpPr>
            <a:spLocks noGrp="1"/>
          </p:cNvSpPr>
          <p:nvPr>
            <p:ph type="title"/>
          </p:nvPr>
        </p:nvSpPr>
        <p:spPr/>
        <p:txBody>
          <a:bodyPr>
            <a:normAutofit/>
          </a:bodyPr>
          <a:lstStyle/>
          <a:p>
            <a:pPr algn="ctr"/>
            <a:r>
              <a:rPr lang="en-US" sz="3500" b="1" dirty="0">
                <a:latin typeface="Arial" panose="020B0604020202020204" pitchFamily="34" charset="0"/>
                <a:cs typeface="Arial" panose="020B0604020202020204" pitchFamily="34" charset="0"/>
              </a:rPr>
              <a:t>Introduction to the Auditor of Public Accounts (APA)</a:t>
            </a:r>
          </a:p>
        </p:txBody>
      </p:sp>
      <p:sp>
        <p:nvSpPr>
          <p:cNvPr id="12" name="Content Placeholder 11">
            <a:extLst>
              <a:ext uri="{FF2B5EF4-FFF2-40B4-BE49-F238E27FC236}">
                <a16:creationId xmlns:a16="http://schemas.microsoft.com/office/drawing/2014/main" id="{7689261B-678C-499F-0866-6E7E17271BFF}"/>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Constitutional Office</a:t>
            </a:r>
          </a:p>
          <a:p>
            <a:pPr lvl="1"/>
            <a:r>
              <a:rPr lang="en-US" dirty="0">
                <a:latin typeface="Arial" panose="020B0604020202020204" pitchFamily="34" charset="0"/>
                <a:cs typeface="Arial" panose="020B0604020202020204" pitchFamily="34" charset="0"/>
              </a:rPr>
              <a:t>The APA is an independent constitutional office responsible for auditing all state agencies, local governments, and other public entities.</a:t>
            </a:r>
          </a:p>
          <a:p>
            <a:pPr lvl="1"/>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Mission</a:t>
            </a:r>
          </a:p>
          <a:p>
            <a:pPr lvl="1"/>
            <a:r>
              <a:rPr lang="en-US" dirty="0">
                <a:latin typeface="Arial" panose="020B0604020202020204" pitchFamily="34" charset="0"/>
                <a:cs typeface="Arial" panose="020B0604020202020204" pitchFamily="34" charset="0"/>
              </a:rPr>
              <a:t>To act as a vigorous guardian of taxpayer dollars, providing accountability, integrity, and leadership for Kentucky to thrive in the 21</a:t>
            </a:r>
            <a:r>
              <a:rPr lang="en-US" baseline="30000" dirty="0">
                <a:latin typeface="Arial" panose="020B0604020202020204" pitchFamily="34" charset="0"/>
                <a:cs typeface="Arial" panose="020B0604020202020204" pitchFamily="34" charset="0"/>
              </a:rPr>
              <a:t>st</a:t>
            </a:r>
            <a:r>
              <a:rPr lang="en-US" dirty="0">
                <a:latin typeface="Arial" panose="020B0604020202020204" pitchFamily="34" charset="0"/>
                <a:cs typeface="Arial" panose="020B0604020202020204" pitchFamily="34" charset="0"/>
              </a:rPr>
              <a:t> century.</a:t>
            </a:r>
          </a:p>
          <a:p>
            <a:pPr lvl="1"/>
            <a:endParaRPr lang="en-US" dirty="0"/>
          </a:p>
        </p:txBody>
      </p:sp>
      <p:sp>
        <p:nvSpPr>
          <p:cNvPr id="7" name="Right Triangle 6">
            <a:extLst>
              <a:ext uri="{FF2B5EF4-FFF2-40B4-BE49-F238E27FC236}">
                <a16:creationId xmlns:a16="http://schemas.microsoft.com/office/drawing/2014/main" id="{281B4AF0-F1D6-46D5-AFDA-5241E9B400DC}"/>
              </a:ext>
            </a:extLst>
          </p:cNvPr>
          <p:cNvSpPr/>
          <p:nvPr/>
        </p:nvSpPr>
        <p:spPr>
          <a:xfrm>
            <a:off x="0" y="4297680"/>
            <a:ext cx="6486525" cy="2565405"/>
          </a:xfrm>
          <a:prstGeom prst="rtTriangle">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
            <a:extLst>
              <a:ext uri="{FF2B5EF4-FFF2-40B4-BE49-F238E27FC236}">
                <a16:creationId xmlns:a16="http://schemas.microsoft.com/office/drawing/2014/main" id="{C0919FF8-B6CC-423A-9A64-049C856C8D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2">
            <a:extLst>
              <a:ext uri="{FF2B5EF4-FFF2-40B4-BE49-F238E27FC236}">
                <a16:creationId xmlns:a16="http://schemas.microsoft.com/office/drawing/2014/main" id="{82777A07-342A-43F5-9F6C-321F06450F88}"/>
              </a:ext>
            </a:extLst>
          </p:cNvPr>
          <p:cNvSpPr>
            <a:spLocks noChangeArrowheads="1"/>
          </p:cNvSpPr>
          <p:nvPr/>
        </p:nvSpPr>
        <p:spPr bwMode="auto">
          <a:xfrm>
            <a:off x="-161926" y="2666999"/>
            <a:ext cx="6648450" cy="590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6" name="Right Triangle 15">
            <a:extLst>
              <a:ext uri="{FF2B5EF4-FFF2-40B4-BE49-F238E27FC236}">
                <a16:creationId xmlns:a16="http://schemas.microsoft.com/office/drawing/2014/main" id="{85164D51-F16E-4C67-A499-3F90D825EC5A}"/>
              </a:ext>
            </a:extLst>
          </p:cNvPr>
          <p:cNvSpPr/>
          <p:nvPr/>
        </p:nvSpPr>
        <p:spPr>
          <a:xfrm rot="16200000">
            <a:off x="8483602" y="3149602"/>
            <a:ext cx="1107436" cy="6309360"/>
          </a:xfrm>
          <a:prstGeom prst="rtTriangle">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5A315FB-4F8E-4851-B04D-8F6E5D49D42D}"/>
              </a:ext>
            </a:extLst>
          </p:cNvPr>
          <p:cNvSpPr txBox="1"/>
          <p:nvPr/>
        </p:nvSpPr>
        <p:spPr>
          <a:xfrm>
            <a:off x="9585965" y="6376018"/>
            <a:ext cx="3234690" cy="338554"/>
          </a:xfrm>
          <a:prstGeom prst="rect">
            <a:avLst/>
          </a:prstGeom>
          <a:noFill/>
        </p:spPr>
        <p:txBody>
          <a:bodyPr wrap="square" lIns="91440" tIns="45720" rIns="91440" bIns="45720" rtlCol="0" anchor="t">
            <a:spAutoFit/>
          </a:bodyPr>
          <a:lstStyle/>
          <a:p>
            <a:r>
              <a:rPr lang="en-US" sz="1600" dirty="0">
                <a:solidFill>
                  <a:schemeClr val="bg1"/>
                </a:solidFill>
                <a:latin typeface="Arial"/>
                <a:cs typeface="Arial"/>
              </a:rPr>
              <a:t>Auditor of Public Accounts</a:t>
            </a:r>
          </a:p>
        </p:txBody>
      </p:sp>
      <p:pic>
        <p:nvPicPr>
          <p:cNvPr id="6" name="Picture 5">
            <a:extLst>
              <a:ext uri="{FF2B5EF4-FFF2-40B4-BE49-F238E27FC236}">
                <a16:creationId xmlns:a16="http://schemas.microsoft.com/office/drawing/2014/main" id="{D5059AFC-D9C1-D89D-A915-49E17AFA6C8E}"/>
              </a:ext>
            </a:extLst>
          </p:cNvPr>
          <p:cNvPicPr>
            <a:picLocks noChangeAspect="1"/>
          </p:cNvPicPr>
          <p:nvPr/>
        </p:nvPicPr>
        <p:blipFill>
          <a:blip r:embed="rId2"/>
          <a:stretch>
            <a:fillRect/>
          </a:stretch>
        </p:blipFill>
        <p:spPr>
          <a:xfrm>
            <a:off x="0" y="4853940"/>
            <a:ext cx="2004060" cy="2004060"/>
          </a:xfrm>
          <a:prstGeom prst="rect">
            <a:avLst/>
          </a:prstGeom>
        </p:spPr>
      </p:pic>
    </p:spTree>
    <p:extLst>
      <p:ext uri="{BB962C8B-B14F-4D97-AF65-F5344CB8AC3E}">
        <p14:creationId xmlns:p14="http://schemas.microsoft.com/office/powerpoint/2010/main" val="76083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63A91-B9B7-932F-2704-7BAFB676BF3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1729CCD-E091-D116-A865-AF832FDA1AD8}"/>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A873D22-E622-39E2-28D3-D9D5F85D4135}"/>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BFCE7C04-79B1-A59E-18A5-65DCEDD719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9057EBC5-2A05-B34B-34F1-D3E233254833}"/>
              </a:ext>
            </a:extLst>
          </p:cNvPr>
          <p:cNvSpPr>
            <a:spLocks noGrp="1"/>
          </p:cNvSpPr>
          <p:nvPr>
            <p:ph sz="half" idx="1"/>
          </p:nvPr>
        </p:nvSpPr>
        <p:spPr>
          <a:xfrm>
            <a:off x="838200" y="989045"/>
            <a:ext cx="2278224" cy="4303932"/>
          </a:xfrm>
        </p:spPr>
        <p:txBody>
          <a:bodyPr>
            <a:noAutofit/>
          </a:bodyPr>
          <a:lstStyle/>
          <a:p>
            <a:pPr marL="0" indent="0" algn="ctr">
              <a:buNone/>
            </a:pPr>
            <a:endParaRPr lang="en-US" sz="3000" dirty="0"/>
          </a:p>
          <a:p>
            <a:pPr marL="0" indent="0" algn="ctr">
              <a:spcBef>
                <a:spcPts val="600"/>
              </a:spcBef>
              <a:spcAft>
                <a:spcPts val="1000"/>
              </a:spcAft>
              <a:buNone/>
            </a:pPr>
            <a:r>
              <a:rPr lang="en-US" sz="3200" dirty="0">
                <a:latin typeface="Arial" panose="020B0604020202020204" pitchFamily="34" charset="0"/>
                <a:cs typeface="Arial" panose="020B0604020202020204" pitchFamily="34" charset="0"/>
              </a:rPr>
              <a:t>What accounting records are required?</a:t>
            </a:r>
          </a:p>
        </p:txBody>
      </p:sp>
      <p:sp>
        <p:nvSpPr>
          <p:cNvPr id="15" name="Content Placeholder 14">
            <a:extLst>
              <a:ext uri="{FF2B5EF4-FFF2-40B4-BE49-F238E27FC236}">
                <a16:creationId xmlns:a16="http://schemas.microsoft.com/office/drawing/2014/main" id="{66362145-F245-2D15-EC38-D346BEAAB0AD}"/>
              </a:ext>
            </a:extLst>
          </p:cNvPr>
          <p:cNvSpPr>
            <a:spLocks noGrp="1"/>
          </p:cNvSpPr>
          <p:nvPr>
            <p:ph sz="half" idx="2"/>
          </p:nvPr>
        </p:nvSpPr>
        <p:spPr>
          <a:xfrm>
            <a:off x="4329405" y="599914"/>
            <a:ext cx="6783354" cy="5293469"/>
          </a:xfrm>
        </p:spPr>
        <p:txBody>
          <a:bodyPr>
            <a:normAutofit lnSpcReduction="10000"/>
          </a:bodyPr>
          <a:lstStyle/>
          <a:p>
            <a:pPr marL="0" indent="0">
              <a:buNone/>
            </a:pPr>
            <a:endParaRPr lang="en-US" dirty="0"/>
          </a:p>
          <a:p>
            <a:pPr marL="0" indent="0">
              <a:buNone/>
            </a:pPr>
            <a:r>
              <a:rPr lang="en-US" sz="3200" b="1" u="sng" dirty="0">
                <a:latin typeface="Arial" panose="020B0604020202020204" pitchFamily="34" charset="0"/>
                <a:cs typeface="Arial" panose="020B0604020202020204" pitchFamily="34" charset="0"/>
              </a:rPr>
              <a:t>The following records must be maintained by each PVA Office:</a:t>
            </a:r>
          </a:p>
          <a:p>
            <a:r>
              <a:rPr lang="en-US" sz="3200" dirty="0">
                <a:latin typeface="Arial" panose="020B0604020202020204" pitchFamily="34" charset="0"/>
                <a:cs typeface="Arial" panose="020B0604020202020204" pitchFamily="34" charset="0"/>
              </a:rPr>
              <a:t> </a:t>
            </a:r>
            <a:r>
              <a:rPr lang="en-US" sz="3200" b="1" dirty="0">
                <a:latin typeface="Arial" panose="020B0604020202020204" pitchFamily="34" charset="0"/>
                <a:cs typeface="Arial" panose="020B0604020202020204" pitchFamily="34" charset="0"/>
              </a:rPr>
              <a:t>Note:</a:t>
            </a:r>
            <a:r>
              <a:rPr lang="en-US" sz="3200" dirty="0">
                <a:latin typeface="Arial" panose="020B0604020202020204" pitchFamily="34" charset="0"/>
                <a:cs typeface="Arial" panose="020B0604020202020204" pitchFamily="34" charset="0"/>
              </a:rPr>
              <a:t> a check register does not qualify as a receipt or disbursements ledger</a:t>
            </a:r>
          </a:p>
          <a:p>
            <a:r>
              <a:rPr lang="en-US" sz="3200" dirty="0">
                <a:latin typeface="Arial" panose="020B0604020202020204" pitchFamily="34" charset="0"/>
                <a:cs typeface="Arial" panose="020B0604020202020204" pitchFamily="34" charset="0"/>
              </a:rPr>
              <a:t>Paid invoices or bills</a:t>
            </a:r>
          </a:p>
          <a:p>
            <a:r>
              <a:rPr lang="en-US" sz="3200" dirty="0">
                <a:latin typeface="Arial" panose="020B0604020202020204" pitchFamily="34" charset="0"/>
                <a:cs typeface="Arial" panose="020B0604020202020204" pitchFamily="34" charset="0"/>
              </a:rPr>
              <a:t>Copies of receipts issued to customers</a:t>
            </a:r>
          </a:p>
          <a:p>
            <a:r>
              <a:rPr lang="en-US" sz="3200" dirty="0">
                <a:latin typeface="Arial" panose="020B0604020202020204" pitchFamily="34" charset="0"/>
                <a:cs typeface="Arial" panose="020B0604020202020204" pitchFamily="34" charset="0"/>
              </a:rPr>
              <a:t>Agreements and Contracts</a:t>
            </a:r>
          </a:p>
          <a:p>
            <a:r>
              <a:rPr lang="en-US" sz="3200" dirty="0">
                <a:latin typeface="Arial" panose="020B0604020202020204" pitchFamily="34" charset="0"/>
                <a:cs typeface="Arial" panose="020B0604020202020204" pitchFamily="34" charset="0"/>
              </a:rPr>
              <a:t>Inventory list</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6945A7AA-D591-A657-4B30-DE8C9A0E22C5}"/>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818566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1EF6C1-5B9B-CB62-65FD-249F6ED22C3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981D6C-5ED3-EDD6-F06C-CEDA4C90CD63}"/>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B613C4D-EF5C-07E5-1A7F-61F379D347B1}"/>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640F7C5F-A370-BC10-9719-61EBA3494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87587EAD-73B7-114F-7D59-3DE8CD71C351}"/>
              </a:ext>
            </a:extLst>
          </p:cNvPr>
          <p:cNvSpPr>
            <a:spLocks noGrp="1"/>
          </p:cNvSpPr>
          <p:nvPr>
            <p:ph sz="half" idx="1"/>
          </p:nvPr>
        </p:nvSpPr>
        <p:spPr>
          <a:xfrm>
            <a:off x="838200" y="989045"/>
            <a:ext cx="2278224" cy="4303932"/>
          </a:xfrm>
        </p:spPr>
        <p:txBody>
          <a:bodyPr>
            <a:noAutofit/>
          </a:bodyPr>
          <a:lstStyle/>
          <a:p>
            <a:pPr marL="0" indent="0" algn="ctr">
              <a:buNone/>
            </a:pPr>
            <a:endParaRPr lang="en-US" sz="3000" dirty="0"/>
          </a:p>
          <a:p>
            <a:pPr marL="0" indent="0" algn="ctr">
              <a:spcBef>
                <a:spcPts val="600"/>
              </a:spcBef>
              <a:spcAft>
                <a:spcPts val="1000"/>
              </a:spcAft>
              <a:buNone/>
            </a:pPr>
            <a:r>
              <a:rPr lang="en-US" sz="3200" dirty="0">
                <a:latin typeface="Arial" panose="020B0604020202020204" pitchFamily="34" charset="0"/>
                <a:cs typeface="Arial" panose="020B0604020202020204" pitchFamily="34" charset="0"/>
              </a:rPr>
              <a:t>What accounting records are required?</a:t>
            </a:r>
          </a:p>
        </p:txBody>
      </p:sp>
      <p:sp>
        <p:nvSpPr>
          <p:cNvPr id="15" name="Content Placeholder 14">
            <a:extLst>
              <a:ext uri="{FF2B5EF4-FFF2-40B4-BE49-F238E27FC236}">
                <a16:creationId xmlns:a16="http://schemas.microsoft.com/office/drawing/2014/main" id="{7D717A3D-68B2-295A-B171-AA25646B95F9}"/>
              </a:ext>
            </a:extLst>
          </p:cNvPr>
          <p:cNvSpPr>
            <a:spLocks noGrp="1"/>
          </p:cNvSpPr>
          <p:nvPr>
            <p:ph sz="half" idx="2"/>
          </p:nvPr>
        </p:nvSpPr>
        <p:spPr>
          <a:xfrm>
            <a:off x="4329405" y="599914"/>
            <a:ext cx="6783354" cy="5293469"/>
          </a:xfrm>
        </p:spPr>
        <p:txBody>
          <a:bodyPr>
            <a:normAutofit/>
          </a:bodyPr>
          <a:lstStyle/>
          <a:p>
            <a:pPr marL="0" indent="0">
              <a:buNone/>
            </a:pPr>
            <a:endParaRPr lang="en-US" dirty="0"/>
          </a:p>
          <a:p>
            <a:pPr marL="0" indent="0">
              <a:buNone/>
            </a:pPr>
            <a:r>
              <a:rPr lang="en-US" sz="3200" b="1" u="sng" dirty="0">
                <a:latin typeface="Arial" panose="020B0604020202020204" pitchFamily="34" charset="0"/>
                <a:cs typeface="Arial" panose="020B0604020202020204" pitchFamily="34" charset="0"/>
              </a:rPr>
              <a:t>The following records must be maintained by each PVA Office:</a:t>
            </a:r>
          </a:p>
          <a:p>
            <a:r>
              <a:rPr lang="en-US" sz="3200" dirty="0">
                <a:latin typeface="Arial" panose="020B0604020202020204" pitchFamily="34" charset="0"/>
                <a:cs typeface="Arial" panose="020B0604020202020204" pitchFamily="34" charset="0"/>
              </a:rPr>
              <a:t>New employees list</a:t>
            </a:r>
          </a:p>
          <a:p>
            <a:r>
              <a:rPr lang="en-US" sz="3200" dirty="0">
                <a:latin typeface="Arial" panose="020B0604020202020204" pitchFamily="34" charset="0"/>
                <a:cs typeface="Arial" panose="020B0604020202020204" pitchFamily="34" charset="0"/>
              </a:rPr>
              <a:t>Ethics forms</a:t>
            </a:r>
          </a:p>
          <a:p>
            <a:r>
              <a:rPr lang="en-US" sz="3200" dirty="0">
                <a:latin typeface="Arial" panose="020B0604020202020204" pitchFamily="34" charset="0"/>
                <a:cs typeface="Arial" panose="020B0604020202020204" pitchFamily="34" charset="0"/>
              </a:rPr>
              <a:t>Office closing dates</a:t>
            </a:r>
          </a:p>
          <a:p>
            <a:r>
              <a:rPr lang="en-US" sz="3200" dirty="0">
                <a:latin typeface="Arial" panose="020B0604020202020204" pitchFamily="34" charset="0"/>
                <a:cs typeface="Arial" panose="020B0604020202020204" pitchFamily="34" charset="0"/>
              </a:rPr>
              <a:t>PVA office closing form</a:t>
            </a:r>
          </a:p>
          <a:p>
            <a:r>
              <a:rPr lang="en-US" sz="3200" dirty="0">
                <a:latin typeface="Arial" panose="020B0604020202020204" pitchFamily="34" charset="0"/>
                <a:cs typeface="Arial" panose="020B0604020202020204" pitchFamily="34" charset="0"/>
              </a:rPr>
              <a:t>Names, phone #’s, and email addresses of city clerks</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1FDE36BC-EDE5-A211-F0F1-AC4F3A6E0D21}"/>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394591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E5FA54-0D97-8D18-72D2-8B90B4BCAF1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92A7DF1-2647-959F-F63B-92AF2C006633}"/>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22B7CAA-A109-9FCD-E332-50C33DF7DE9C}"/>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9D72E3B1-3AAF-F635-C934-12B976E2F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874E01ED-67EE-EF96-1148-E7479AE7024D}"/>
              </a:ext>
            </a:extLst>
          </p:cNvPr>
          <p:cNvSpPr>
            <a:spLocks noGrp="1"/>
          </p:cNvSpPr>
          <p:nvPr>
            <p:ph sz="half" idx="1"/>
          </p:nvPr>
        </p:nvSpPr>
        <p:spPr>
          <a:xfrm>
            <a:off x="838200" y="989045"/>
            <a:ext cx="2278224" cy="4303932"/>
          </a:xfrm>
        </p:spPr>
        <p:txBody>
          <a:bodyPr>
            <a:noAutofit/>
          </a:bodyPr>
          <a:lstStyle/>
          <a:p>
            <a:pPr marL="0" indent="0" algn="ctr">
              <a:buNone/>
            </a:pPr>
            <a:endParaRPr lang="en-US" sz="3000" dirty="0"/>
          </a:p>
          <a:p>
            <a:pPr marL="0" indent="0" algn="ctr">
              <a:spcBef>
                <a:spcPts val="600"/>
              </a:spcBef>
              <a:spcAft>
                <a:spcPts val="1000"/>
              </a:spcAft>
              <a:buNone/>
            </a:pPr>
            <a:r>
              <a:rPr lang="en-US" sz="3200" dirty="0">
                <a:latin typeface="Arial" panose="020B0604020202020204" pitchFamily="34" charset="0"/>
                <a:cs typeface="Arial" panose="020B0604020202020204" pitchFamily="34" charset="0"/>
              </a:rPr>
              <a:t>What accounting records are required?</a:t>
            </a:r>
          </a:p>
        </p:txBody>
      </p:sp>
      <p:sp>
        <p:nvSpPr>
          <p:cNvPr id="15" name="Content Placeholder 14">
            <a:extLst>
              <a:ext uri="{FF2B5EF4-FFF2-40B4-BE49-F238E27FC236}">
                <a16:creationId xmlns:a16="http://schemas.microsoft.com/office/drawing/2014/main" id="{9311D768-34ED-E167-D0FB-13D1EDB40AF8}"/>
              </a:ext>
            </a:extLst>
          </p:cNvPr>
          <p:cNvSpPr>
            <a:spLocks noGrp="1"/>
          </p:cNvSpPr>
          <p:nvPr>
            <p:ph sz="half" idx="2"/>
          </p:nvPr>
        </p:nvSpPr>
        <p:spPr>
          <a:xfrm>
            <a:off x="4329405" y="599914"/>
            <a:ext cx="6783354" cy="5293469"/>
          </a:xfrm>
        </p:spPr>
        <p:txBody>
          <a:bodyPr>
            <a:normAutofit fontScale="8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3200" b="1" u="sng" dirty="0">
                <a:latin typeface="Arial" panose="020B0604020202020204" pitchFamily="34" charset="0"/>
                <a:cs typeface="Arial" panose="020B0604020202020204" pitchFamily="34" charset="0"/>
              </a:rPr>
              <a:t>The following records must be maintained by each PVA Office:</a:t>
            </a:r>
          </a:p>
          <a:p>
            <a:r>
              <a:rPr lang="en-US" sz="3600" dirty="0">
                <a:latin typeface="Arial" panose="020B0604020202020204" pitchFamily="34" charset="0"/>
                <a:cs typeface="Arial" panose="020B0604020202020204" pitchFamily="34" charset="0"/>
              </a:rPr>
              <a:t>Revenue Cabinet- Request for deputy salary allocation </a:t>
            </a:r>
          </a:p>
          <a:p>
            <a:r>
              <a:rPr lang="en-US" sz="3600" dirty="0">
                <a:latin typeface="Arial" panose="020B0604020202020204" pitchFamily="34" charset="0"/>
                <a:cs typeface="Arial" panose="020B0604020202020204" pitchFamily="34" charset="0"/>
              </a:rPr>
              <a:t>Final approved budget</a:t>
            </a:r>
          </a:p>
          <a:p>
            <a:r>
              <a:rPr lang="en-US" sz="3600" dirty="0">
                <a:latin typeface="Arial" panose="020B0604020202020204" pitchFamily="34" charset="0"/>
                <a:cs typeface="Arial" panose="020B0604020202020204" pitchFamily="34" charset="0"/>
              </a:rPr>
              <a:t>Time sheets or daily sign in log sheets</a:t>
            </a:r>
          </a:p>
          <a:p>
            <a:endParaRPr lang="en-US" sz="3200"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Note:  Additional items may be needed, however the items listed above are the items we would like for the PVA to have ready upon our arrival.</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FEE30302-EEC5-164F-94E5-24A0E29F2E70}"/>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416509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D779B-AEB4-9109-4A21-71DC9C0D1B4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57E410-A3ED-F687-1ED2-590A429C4C69}"/>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EA48FAB-29CD-F517-226F-5EE4ED4995EC}"/>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144AA716-810B-1F0D-8918-B5D307D78A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A7B46787-105C-52B0-CD9C-9B2641AA8D0B}"/>
              </a:ext>
            </a:extLst>
          </p:cNvPr>
          <p:cNvSpPr>
            <a:spLocks noGrp="1"/>
          </p:cNvSpPr>
          <p:nvPr>
            <p:ph sz="half" idx="1"/>
          </p:nvPr>
        </p:nvSpPr>
        <p:spPr>
          <a:xfrm>
            <a:off x="838200" y="989045"/>
            <a:ext cx="2278224" cy="4303932"/>
          </a:xfrm>
        </p:spPr>
        <p:txBody>
          <a:bodyPr>
            <a:noAutofit/>
          </a:bodyPr>
          <a:lstStyle/>
          <a:p>
            <a:pPr marL="0" indent="0" algn="ctr">
              <a:buNone/>
            </a:pPr>
            <a:endParaRPr lang="en-US" sz="3000" dirty="0"/>
          </a:p>
          <a:p>
            <a:pPr marL="0" indent="0" algn="ctr">
              <a:spcBef>
                <a:spcPts val="600"/>
              </a:spcBef>
              <a:spcAft>
                <a:spcPts val="1000"/>
              </a:spcAft>
              <a:buNone/>
            </a:pPr>
            <a:r>
              <a:rPr lang="en-US" sz="3200" dirty="0">
                <a:latin typeface="Arial" panose="020B0604020202020204" pitchFamily="34" charset="0"/>
                <a:cs typeface="Arial" panose="020B0604020202020204" pitchFamily="34" charset="0"/>
              </a:rPr>
              <a:t>What accounting records are required?</a:t>
            </a:r>
          </a:p>
        </p:txBody>
      </p:sp>
      <p:sp>
        <p:nvSpPr>
          <p:cNvPr id="15" name="Content Placeholder 14">
            <a:extLst>
              <a:ext uri="{FF2B5EF4-FFF2-40B4-BE49-F238E27FC236}">
                <a16:creationId xmlns:a16="http://schemas.microsoft.com/office/drawing/2014/main" id="{E293EE0C-D236-AE1F-55E3-721C1519F41C}"/>
              </a:ext>
            </a:extLst>
          </p:cNvPr>
          <p:cNvSpPr>
            <a:spLocks noGrp="1"/>
          </p:cNvSpPr>
          <p:nvPr>
            <p:ph sz="half" idx="2"/>
          </p:nvPr>
        </p:nvSpPr>
        <p:spPr>
          <a:xfrm>
            <a:off x="4329405" y="599914"/>
            <a:ext cx="6783354" cy="5293469"/>
          </a:xfrm>
        </p:spPr>
        <p:txBody>
          <a:bodyPr>
            <a:normAutofit fontScale="85000" lnSpcReduction="20000"/>
          </a:bodyPr>
          <a:lstStyle/>
          <a:p>
            <a:pPr marL="0" indent="0">
              <a:buNone/>
            </a:pPr>
            <a:endParaRPr lang="en-US" dirty="0"/>
          </a:p>
          <a:p>
            <a:pPr marL="0" indent="0">
              <a:buNone/>
            </a:pPr>
            <a:r>
              <a:rPr lang="en-US" sz="3200" b="1" dirty="0">
                <a:latin typeface="Arial" panose="020B0604020202020204" pitchFamily="34" charset="0"/>
                <a:cs typeface="Arial" panose="020B0604020202020204" pitchFamily="34" charset="0"/>
              </a:rPr>
              <a:t>Additional accounting procedures that should be performed by the PVA include:</a:t>
            </a:r>
          </a:p>
          <a:p>
            <a:r>
              <a:rPr lang="en-US" sz="3200" dirty="0">
                <a:latin typeface="Arial" panose="020B0604020202020204" pitchFamily="34" charset="0"/>
                <a:cs typeface="Arial" panose="020B0604020202020204" pitchFamily="34" charset="0"/>
              </a:rPr>
              <a:t>Daily deposits</a:t>
            </a:r>
          </a:p>
          <a:p>
            <a:r>
              <a:rPr lang="en-US" sz="3200" dirty="0">
                <a:latin typeface="Arial" panose="020B0604020202020204" pitchFamily="34" charset="0"/>
                <a:cs typeface="Arial" panose="020B0604020202020204" pitchFamily="34" charset="0"/>
              </a:rPr>
              <a:t>Issuance of receipt for all monies collected in PVA office</a:t>
            </a:r>
          </a:p>
          <a:p>
            <a:r>
              <a:rPr lang="en-US" sz="3200" dirty="0">
                <a:latin typeface="Arial" panose="020B0604020202020204" pitchFamily="34" charset="0"/>
                <a:cs typeface="Arial" panose="020B0604020202020204" pitchFamily="34" charset="0"/>
              </a:rPr>
              <a:t>Establishment of internal controls to safeguard assets</a:t>
            </a:r>
          </a:p>
          <a:p>
            <a:r>
              <a:rPr lang="en-US" sz="3200" dirty="0">
                <a:latin typeface="Arial" panose="020B0604020202020204" pitchFamily="34" charset="0"/>
                <a:cs typeface="Arial" panose="020B0604020202020204" pitchFamily="34" charset="0"/>
              </a:rPr>
              <a:t>Maintaining ledgers for all accounts</a:t>
            </a:r>
          </a:p>
          <a:p>
            <a:r>
              <a:rPr lang="en-US" sz="3200" dirty="0">
                <a:latin typeface="Arial" panose="020B0604020202020204" pitchFamily="34" charset="0"/>
                <a:cs typeface="Arial" panose="020B0604020202020204" pitchFamily="34" charset="0"/>
              </a:rPr>
              <a:t>Inclusion of all accounts into actual financial reports </a:t>
            </a:r>
          </a:p>
          <a:p>
            <a:r>
              <a:rPr lang="en-US" sz="3200" dirty="0">
                <a:latin typeface="Arial" panose="020B0604020202020204" pitchFamily="34" charset="0"/>
                <a:cs typeface="Arial" panose="020B0604020202020204" pitchFamily="34" charset="0"/>
              </a:rPr>
              <a:t>Proper classification of all expenses into the budget</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33D8B2C9-2315-A5E9-1816-1E4F3481524B}"/>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977588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787F4-604B-4C07-D845-3230A902BDA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29F9134-6319-0CA0-B08A-D20CBAF7FB34}"/>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9D30622-5546-92A1-5FB1-628F8915BA6E}"/>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1BEB3BCC-3D5F-4BD3-36FA-8753810344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296955FA-DF0C-C604-6B25-68929903FFF2}"/>
              </a:ext>
            </a:extLst>
          </p:cNvPr>
          <p:cNvSpPr>
            <a:spLocks noGrp="1"/>
          </p:cNvSpPr>
          <p:nvPr>
            <p:ph sz="half" idx="1"/>
          </p:nvPr>
        </p:nvSpPr>
        <p:spPr>
          <a:xfrm>
            <a:off x="475861" y="989045"/>
            <a:ext cx="2640563" cy="4303932"/>
          </a:xfrm>
        </p:spPr>
        <p:txBody>
          <a:bodyPr>
            <a:noAutofit/>
          </a:bodyPr>
          <a:lstStyle/>
          <a:p>
            <a:pPr marL="0" indent="0" algn="ctr">
              <a:buNone/>
            </a:pPr>
            <a:endParaRPr lang="en-US" sz="3000" dirty="0"/>
          </a:p>
          <a:p>
            <a:pPr marL="0" indent="0">
              <a:spcBef>
                <a:spcPts val="600"/>
              </a:spcBef>
              <a:spcAft>
                <a:spcPts val="1000"/>
              </a:spcAft>
              <a:buNone/>
            </a:pPr>
            <a:r>
              <a:rPr lang="en-US" sz="3600" dirty="0">
                <a:latin typeface="Arial" panose="020B0604020202020204" pitchFamily="34" charset="0"/>
                <a:cs typeface="Arial" panose="020B0604020202020204" pitchFamily="34" charset="0"/>
              </a:rPr>
              <a:t>Current PVA AUP Procedures</a:t>
            </a:r>
          </a:p>
        </p:txBody>
      </p:sp>
      <p:sp>
        <p:nvSpPr>
          <p:cNvPr id="15" name="Content Placeholder 14">
            <a:extLst>
              <a:ext uri="{FF2B5EF4-FFF2-40B4-BE49-F238E27FC236}">
                <a16:creationId xmlns:a16="http://schemas.microsoft.com/office/drawing/2014/main" id="{03DDA87E-E798-8ED0-DD2B-A92CEB2BDEDC}"/>
              </a:ext>
            </a:extLst>
          </p:cNvPr>
          <p:cNvSpPr>
            <a:spLocks noGrp="1"/>
          </p:cNvSpPr>
          <p:nvPr>
            <p:ph sz="half" idx="2"/>
          </p:nvPr>
        </p:nvSpPr>
        <p:spPr>
          <a:xfrm>
            <a:off x="3741576" y="599914"/>
            <a:ext cx="7371183" cy="5293469"/>
          </a:xfrm>
        </p:spPr>
        <p:txBody>
          <a:bodyPr>
            <a:normAutofit/>
          </a:bodyPr>
          <a:lstStyle/>
          <a:p>
            <a:pPr marL="0" indent="0">
              <a:buNone/>
            </a:pPr>
            <a:endParaRPr lang="en-US" dirty="0"/>
          </a:p>
          <a:p>
            <a:pPr marL="0" indent="0">
              <a:buNone/>
            </a:pPr>
            <a:r>
              <a:rPr lang="en-US" sz="3200" dirty="0"/>
              <a:t>1.	</a:t>
            </a:r>
            <a:r>
              <a:rPr lang="en-US" sz="3200" dirty="0">
                <a:latin typeface="Arial" panose="020B0604020202020204" pitchFamily="34" charset="0"/>
                <a:cs typeface="Arial" panose="020B0604020202020204" pitchFamily="34" charset="0"/>
              </a:rPr>
              <a:t>Determine if the PVA has a receipts ledger, a disbursements ledger, and reconciles bank records to books each month.  Re-perform the year-end bank reconciliation (June 30, 20xx) for all bank accounts, to determine if amounts are accurate. 	</a:t>
            </a:r>
            <a:endParaRPr lang="en-US" sz="5100" dirty="0">
              <a:latin typeface="Arial" panose="020B0604020202020204" pitchFamily="34" charset="0"/>
              <a:cs typeface="Arial" panose="020B0604020202020204" pitchFamily="34" charset="0"/>
            </a:endParaRPr>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1DF7A773-478F-E3E4-5666-4B51527DD5F0}"/>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32151463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909F1-F426-CA30-07EC-1A8DAA88D45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03E6C13D-245B-A1D8-78D8-C0A850547A69}"/>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B9E0213-4336-4D01-8747-1834900358F2}"/>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29CDC468-332F-3816-2631-052EF6804D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3479F519-5CA2-6CA3-AE74-FA0CFE6BAA64}"/>
              </a:ext>
            </a:extLst>
          </p:cNvPr>
          <p:cNvSpPr>
            <a:spLocks noGrp="1"/>
          </p:cNvSpPr>
          <p:nvPr>
            <p:ph sz="half" idx="1"/>
          </p:nvPr>
        </p:nvSpPr>
        <p:spPr>
          <a:xfrm>
            <a:off x="838200" y="989045"/>
            <a:ext cx="2278224" cy="4303932"/>
          </a:xfrm>
        </p:spPr>
        <p:txBody>
          <a:bodyPr>
            <a:noAutofit/>
          </a:bodyPr>
          <a:lstStyle/>
          <a:p>
            <a:pPr marL="0" indent="0" algn="ctr">
              <a:buNone/>
            </a:pPr>
            <a:endParaRPr lang="en-US" sz="3000" dirty="0"/>
          </a:p>
          <a:p>
            <a:pPr marL="0" indent="0" algn="ctr">
              <a:buNone/>
            </a:pPr>
            <a:endParaRPr lang="en-US" sz="3000" dirty="0"/>
          </a:p>
          <a:p>
            <a:pPr marL="0" indent="0" algn="ctr">
              <a:buNone/>
            </a:pPr>
            <a:endParaRPr lang="en-US" sz="3000" dirty="0"/>
          </a:p>
          <a:p>
            <a:pPr marL="0" indent="0" algn="ctr">
              <a:spcBef>
                <a:spcPts val="600"/>
              </a:spcBef>
              <a:spcAft>
                <a:spcPts val="1000"/>
              </a:spcAft>
              <a:buNone/>
            </a:pPr>
            <a:r>
              <a:rPr lang="en-US" sz="4400" dirty="0">
                <a:latin typeface="Arial" panose="020B0604020202020204" pitchFamily="34" charset="0"/>
                <a:cs typeface="Arial" panose="020B0604020202020204" pitchFamily="34" charset="0"/>
              </a:rPr>
              <a:t>Records Needed</a:t>
            </a:r>
          </a:p>
        </p:txBody>
      </p:sp>
      <p:sp>
        <p:nvSpPr>
          <p:cNvPr id="15" name="Content Placeholder 14">
            <a:extLst>
              <a:ext uri="{FF2B5EF4-FFF2-40B4-BE49-F238E27FC236}">
                <a16:creationId xmlns:a16="http://schemas.microsoft.com/office/drawing/2014/main" id="{DC98C090-F487-A81E-E786-F6037A875E1B}"/>
              </a:ext>
            </a:extLst>
          </p:cNvPr>
          <p:cNvSpPr>
            <a:spLocks noGrp="1"/>
          </p:cNvSpPr>
          <p:nvPr>
            <p:ph sz="half" idx="2"/>
          </p:nvPr>
        </p:nvSpPr>
        <p:spPr>
          <a:xfrm>
            <a:off x="4842587" y="599914"/>
            <a:ext cx="6270171" cy="5293469"/>
          </a:xfrm>
        </p:spPr>
        <p:txBody>
          <a:bodyPr>
            <a:normAutofit/>
          </a:bodyPr>
          <a:lstStyle/>
          <a:p>
            <a:pPr marL="0" indent="0">
              <a:buNone/>
            </a:pPr>
            <a:endParaRPr lang="en-US" dirty="0"/>
          </a:p>
          <a:p>
            <a:pPr marL="0" indent="0">
              <a:buNone/>
            </a:pPr>
            <a:endParaRPr lang="en-US" dirty="0"/>
          </a:p>
          <a:p>
            <a:pPr marL="0" indent="0">
              <a:buNone/>
            </a:pPr>
            <a:endParaRPr lang="en-US" sz="3500" dirty="0"/>
          </a:p>
          <a:p>
            <a:r>
              <a:rPr lang="en-US" sz="3500" dirty="0">
                <a:latin typeface="Arial" panose="020B0604020202020204" pitchFamily="34" charset="0"/>
                <a:cs typeface="Arial" panose="020B0604020202020204" pitchFamily="34" charset="0"/>
              </a:rPr>
              <a:t>Receipts Ledger</a:t>
            </a:r>
          </a:p>
          <a:p>
            <a:r>
              <a:rPr lang="en-US" sz="3500" dirty="0">
                <a:latin typeface="Arial" panose="020B0604020202020204" pitchFamily="34" charset="0"/>
                <a:cs typeface="Arial" panose="020B0604020202020204" pitchFamily="34" charset="0"/>
              </a:rPr>
              <a:t>Disbursements Ledger</a:t>
            </a:r>
          </a:p>
          <a:p>
            <a:r>
              <a:rPr lang="en-US" sz="3500" dirty="0">
                <a:latin typeface="Arial" panose="020B0604020202020204" pitchFamily="34" charset="0"/>
                <a:cs typeface="Arial" panose="020B0604020202020204" pitchFamily="34" charset="0"/>
              </a:rPr>
              <a:t>Bank Reconciliation</a:t>
            </a:r>
          </a:p>
          <a:p>
            <a:r>
              <a:rPr lang="en-US" sz="3500" dirty="0">
                <a:latin typeface="Arial" panose="020B0604020202020204" pitchFamily="34" charset="0"/>
                <a:cs typeface="Arial" panose="020B0604020202020204" pitchFamily="34" charset="0"/>
              </a:rPr>
              <a:t>Bank Statements</a:t>
            </a:r>
          </a:p>
          <a:p>
            <a:pPr marL="0" indent="0">
              <a:buNone/>
            </a:pPr>
            <a:endParaRPr lang="en-US" sz="5100" dirty="0"/>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DBDC5D2E-10F8-3EB8-5D1E-5E9462F3D1CE}"/>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242575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A7C9A-DEA0-DA7E-28B0-8F6DE1351DB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6A3BDAA-887A-DE3E-1D83-55CFEE5960A1}"/>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8E805CF-FDF1-4262-74CD-7E0F54D723FC}"/>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D39828AC-BC94-240B-7AC3-9ECFDF0A81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CC236FD6-42FF-3423-EE57-7034FFD626F3}"/>
              </a:ext>
            </a:extLst>
          </p:cNvPr>
          <p:cNvSpPr>
            <a:spLocks noGrp="1"/>
          </p:cNvSpPr>
          <p:nvPr>
            <p:ph sz="half" idx="1"/>
          </p:nvPr>
        </p:nvSpPr>
        <p:spPr>
          <a:xfrm>
            <a:off x="475861" y="989045"/>
            <a:ext cx="3060441" cy="4303932"/>
          </a:xfrm>
        </p:spPr>
        <p:txBody>
          <a:bodyPr>
            <a:noAutofit/>
          </a:bodyPr>
          <a:lstStyle/>
          <a:p>
            <a:pPr marL="0" indent="0" algn="ctr">
              <a:buNone/>
            </a:pPr>
            <a:endParaRPr lang="en-US" sz="3000" dirty="0"/>
          </a:p>
          <a:p>
            <a:pPr marL="0" indent="0" algn="ctr">
              <a:buNone/>
            </a:pPr>
            <a:endParaRPr lang="en-US" sz="3000" dirty="0"/>
          </a:p>
          <a:p>
            <a:pPr marL="0" indent="0">
              <a:spcBef>
                <a:spcPts val="600"/>
              </a:spcBef>
              <a:spcAft>
                <a:spcPts val="1000"/>
              </a:spcAft>
              <a:buNone/>
            </a:pPr>
            <a:r>
              <a:rPr lang="en-US" sz="3200" dirty="0">
                <a:latin typeface="Arial" panose="020B0604020202020204" pitchFamily="34" charset="0"/>
                <a:cs typeface="Arial" panose="020B0604020202020204" pitchFamily="34" charset="0"/>
              </a:rPr>
              <a:t>Receipts and Disbursements Ledgers</a:t>
            </a:r>
          </a:p>
        </p:txBody>
      </p:sp>
      <p:sp>
        <p:nvSpPr>
          <p:cNvPr id="15" name="Content Placeholder 14">
            <a:extLst>
              <a:ext uri="{FF2B5EF4-FFF2-40B4-BE49-F238E27FC236}">
                <a16:creationId xmlns:a16="http://schemas.microsoft.com/office/drawing/2014/main" id="{6451F796-5C8F-A3DF-944F-3D235E34476A}"/>
              </a:ext>
            </a:extLst>
          </p:cNvPr>
          <p:cNvSpPr>
            <a:spLocks noGrp="1"/>
          </p:cNvSpPr>
          <p:nvPr>
            <p:ph sz="half" idx="2"/>
          </p:nvPr>
        </p:nvSpPr>
        <p:spPr>
          <a:xfrm>
            <a:off x="3741576" y="599914"/>
            <a:ext cx="7612224" cy="5293469"/>
          </a:xfrm>
        </p:spPr>
        <p:txBody>
          <a:bodyPr>
            <a:normAutofit/>
          </a:bodyPr>
          <a:lstStyle/>
          <a:p>
            <a:pPr marL="0" indent="0">
              <a:buNone/>
            </a:pPr>
            <a:endParaRPr lang="en-US" dirty="0"/>
          </a:p>
          <a:p>
            <a:r>
              <a:rPr lang="en-US" sz="2400" dirty="0">
                <a:latin typeface="Arial" panose="020B0604020202020204" pitchFamily="34" charset="0"/>
                <a:cs typeface="Arial" panose="020B0604020202020204" pitchFamily="34" charset="0"/>
              </a:rPr>
              <a:t>Ledgers </a:t>
            </a:r>
          </a:p>
          <a:p>
            <a:pPr lvl="1"/>
            <a:r>
              <a:rPr lang="en-US" dirty="0">
                <a:latin typeface="Arial" panose="020B0604020202020204" pitchFamily="34" charset="0"/>
                <a:cs typeface="Arial" panose="020B0604020202020204" pitchFamily="34" charset="0"/>
              </a:rPr>
              <a:t>Should be detailed and Accounts should match Budget Line-Items </a:t>
            </a:r>
            <a:endParaRPr lang="en-US" sz="2800" b="1" dirty="0">
              <a:solidFill>
                <a:srgbClr val="FF0000"/>
              </a:solidFill>
              <a:latin typeface="Arial" panose="020B0604020202020204" pitchFamily="34" charset="0"/>
              <a:cs typeface="Arial" panose="020B0604020202020204" pitchFamily="34" charset="0"/>
            </a:endParaRPr>
          </a:p>
          <a:p>
            <a:pPr lvl="2"/>
            <a:r>
              <a:rPr lang="en-US" sz="2400" dirty="0">
                <a:latin typeface="Arial" panose="020B0604020202020204" pitchFamily="34" charset="0"/>
                <a:cs typeface="Arial" panose="020B0604020202020204" pitchFamily="34" charset="0"/>
              </a:rPr>
              <a:t>Accounting Software (Quicken) – Set up Receipt and Disbursement accounts to match your budget line-items</a:t>
            </a:r>
          </a:p>
          <a:p>
            <a:pPr lvl="2"/>
            <a:r>
              <a:rPr lang="en-US" sz="2400" dirty="0">
                <a:latin typeface="Arial" panose="020B0604020202020204" pitchFamily="34" charset="0"/>
                <a:cs typeface="Arial" panose="020B0604020202020204" pitchFamily="34" charset="0"/>
              </a:rPr>
              <a:t>Example of Accounts</a:t>
            </a:r>
          </a:p>
          <a:p>
            <a:pPr lvl="3"/>
            <a:r>
              <a:rPr lang="en-US" sz="2400" dirty="0">
                <a:latin typeface="Arial" panose="020B0604020202020204" pitchFamily="34" charset="0"/>
                <a:cs typeface="Arial" panose="020B0604020202020204" pitchFamily="34" charset="0"/>
              </a:rPr>
              <a:t>Revenues: County Budgeted Statutory Contribution, City Payments, Interest, Copy Charges, etc..</a:t>
            </a:r>
          </a:p>
          <a:p>
            <a:pPr lvl="3"/>
            <a:r>
              <a:rPr lang="en-US" sz="2400" dirty="0">
                <a:latin typeface="Arial" panose="020B0604020202020204" pitchFamily="34" charset="0"/>
                <a:cs typeface="Arial" panose="020B0604020202020204" pitchFamily="34" charset="0"/>
              </a:rPr>
              <a:t>Expenditures – Personnel Cost, Office Supplies, Telephone Charges, In-State Travel, </a:t>
            </a:r>
            <a:r>
              <a:rPr lang="en-US" sz="2400" dirty="0" err="1">
                <a:latin typeface="Arial" panose="020B0604020202020204" pitchFamily="34" charset="0"/>
                <a:cs typeface="Arial" panose="020B0604020202020204" pitchFamily="34" charset="0"/>
              </a:rPr>
              <a:t>Etc</a:t>
            </a:r>
            <a:r>
              <a:rPr lang="en-US" sz="2400" dirty="0"/>
              <a:t>…</a:t>
            </a:r>
          </a:p>
          <a:p>
            <a:endParaRPr lang="en-US" sz="3800" dirty="0"/>
          </a:p>
          <a:p>
            <a:pPr marL="0" indent="0">
              <a:buNone/>
            </a:pPr>
            <a:endParaRPr lang="en-US" dirty="0"/>
          </a:p>
        </p:txBody>
      </p:sp>
      <p:sp>
        <p:nvSpPr>
          <p:cNvPr id="2" name="Content Placeholder 13">
            <a:extLst>
              <a:ext uri="{FF2B5EF4-FFF2-40B4-BE49-F238E27FC236}">
                <a16:creationId xmlns:a16="http://schemas.microsoft.com/office/drawing/2014/main" id="{E905CA40-3622-2F9A-5E65-30FA7776826B}"/>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38559990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240E3-7769-440E-EEDA-5859710BE22E}"/>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85A3173-E3A1-78D1-1292-AAE5CAC2CA63}"/>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2517EA6-F6F3-B8E8-A110-2E1FDB6BF84C}"/>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0A5C5593-5294-38A6-3E50-DE812ED8C8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19F73FCF-B523-18E7-EE9C-B721520B181F}"/>
              </a:ext>
            </a:extLst>
          </p:cNvPr>
          <p:cNvSpPr>
            <a:spLocks noGrp="1"/>
          </p:cNvSpPr>
          <p:nvPr>
            <p:ph sz="half" idx="1"/>
          </p:nvPr>
        </p:nvSpPr>
        <p:spPr>
          <a:xfrm>
            <a:off x="223935" y="989045"/>
            <a:ext cx="3125755"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spcBef>
                <a:spcPts val="600"/>
              </a:spcBef>
              <a:spcAft>
                <a:spcPts val="1000"/>
              </a:spcAft>
              <a:buNone/>
            </a:pPr>
            <a:r>
              <a:rPr lang="en-US" sz="3200" dirty="0">
                <a:latin typeface="Arial" panose="020B0604020202020204" pitchFamily="34" charset="0"/>
                <a:cs typeface="Arial" panose="020B0604020202020204" pitchFamily="34" charset="0"/>
              </a:rPr>
              <a:t>Bank Reconciliations</a:t>
            </a:r>
          </a:p>
        </p:txBody>
      </p:sp>
      <p:sp>
        <p:nvSpPr>
          <p:cNvPr id="15" name="Content Placeholder 14">
            <a:extLst>
              <a:ext uri="{FF2B5EF4-FFF2-40B4-BE49-F238E27FC236}">
                <a16:creationId xmlns:a16="http://schemas.microsoft.com/office/drawing/2014/main" id="{ABA679F6-C36B-28C8-16F3-59ED043E6E2E}"/>
              </a:ext>
            </a:extLst>
          </p:cNvPr>
          <p:cNvSpPr>
            <a:spLocks noGrp="1"/>
          </p:cNvSpPr>
          <p:nvPr>
            <p:ph sz="half" idx="2"/>
          </p:nvPr>
        </p:nvSpPr>
        <p:spPr>
          <a:xfrm>
            <a:off x="4842587" y="599914"/>
            <a:ext cx="6270171" cy="5293469"/>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3500" dirty="0">
              <a:latin typeface="Arial" panose="020B0604020202020204" pitchFamily="34" charset="0"/>
              <a:cs typeface="Arial" panose="020B0604020202020204" pitchFamily="34" charset="0"/>
            </a:endParaRPr>
          </a:p>
          <a:p>
            <a:r>
              <a:rPr lang="en-US" sz="3500" dirty="0">
                <a:latin typeface="Arial" panose="020B0604020202020204" pitchFamily="34" charset="0"/>
                <a:cs typeface="Arial" panose="020B0604020202020204" pitchFamily="34" charset="0"/>
              </a:rPr>
              <a:t>Performed Monthly on All Bank Accounts</a:t>
            </a:r>
          </a:p>
          <a:p>
            <a:r>
              <a:rPr lang="en-US" sz="3500" dirty="0">
                <a:latin typeface="Arial" panose="020B0604020202020204" pitchFamily="34" charset="0"/>
                <a:cs typeface="Arial" panose="020B0604020202020204" pitchFamily="34" charset="0"/>
              </a:rPr>
              <a:t>Reconcile Bank to Ledgers</a:t>
            </a:r>
          </a:p>
          <a:p>
            <a:r>
              <a:rPr lang="en-US" sz="3500" dirty="0">
                <a:latin typeface="Arial" panose="020B0604020202020204" pitchFamily="34" charset="0"/>
                <a:cs typeface="Arial" panose="020B0604020202020204" pitchFamily="34" charset="0"/>
              </a:rPr>
              <a:t>Documented</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E38C5324-49B6-EDB6-36BC-26A2F076B569}"/>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6716018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343593-804B-D3DA-8EC5-8458837D544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BFC728-FB0C-3F07-D1A0-1C1062282538}"/>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92FDEF9-C3EF-FBEF-DEC6-A1A88348DDEE}"/>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8ADE431B-4367-24FA-1103-9E964C89B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CF86A911-88CF-5E2D-3192-93C542EE9892}"/>
              </a:ext>
            </a:extLst>
          </p:cNvPr>
          <p:cNvSpPr>
            <a:spLocks noGrp="1"/>
          </p:cNvSpPr>
          <p:nvPr>
            <p:ph sz="half" idx="1"/>
          </p:nvPr>
        </p:nvSpPr>
        <p:spPr>
          <a:xfrm>
            <a:off x="475861" y="989045"/>
            <a:ext cx="2640563"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spcBef>
                <a:spcPts val="600"/>
              </a:spcBef>
              <a:spcAft>
                <a:spcPts val="1000"/>
              </a:spcAft>
              <a:buNone/>
            </a:pPr>
            <a:r>
              <a:rPr lang="en-US" sz="3600" dirty="0">
                <a:latin typeface="Arial" panose="020B0604020202020204" pitchFamily="34" charset="0"/>
                <a:cs typeface="Arial" panose="020B0604020202020204" pitchFamily="34" charset="0"/>
              </a:rPr>
              <a:t>Current PVA AUP Procedures</a:t>
            </a:r>
          </a:p>
        </p:txBody>
      </p:sp>
      <p:sp>
        <p:nvSpPr>
          <p:cNvPr id="15" name="Content Placeholder 14">
            <a:extLst>
              <a:ext uri="{FF2B5EF4-FFF2-40B4-BE49-F238E27FC236}">
                <a16:creationId xmlns:a16="http://schemas.microsoft.com/office/drawing/2014/main" id="{0D56764C-4140-649F-F37A-85EEEC3A0420}"/>
              </a:ext>
            </a:extLst>
          </p:cNvPr>
          <p:cNvSpPr>
            <a:spLocks noGrp="1"/>
          </p:cNvSpPr>
          <p:nvPr>
            <p:ph sz="half" idx="2"/>
          </p:nvPr>
        </p:nvSpPr>
        <p:spPr>
          <a:xfrm>
            <a:off x="3741576" y="599914"/>
            <a:ext cx="7371183" cy="5293469"/>
          </a:xfrm>
        </p:spPr>
        <p:txBody>
          <a:bodyPr>
            <a:normAutofit fontScale="850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2.	Confirm all payments made by the city to the PVA.  Compare recorded city receipts to confirmed payment amounts obtained from city governments.  Also compare recorded city receipts to the DOR list of cities to determine if the PVA has accounted for all city receipts.	</a:t>
            </a:r>
          </a:p>
          <a:p>
            <a:pPr marL="0" indent="0">
              <a:buNone/>
            </a:pPr>
            <a:r>
              <a:rPr lang="en-US" sz="3200" dirty="0">
                <a:latin typeface="Arial" panose="020B0604020202020204" pitchFamily="34" charset="0"/>
                <a:cs typeface="Arial" panose="020B0604020202020204" pitchFamily="34" charset="0"/>
              </a:rPr>
              <a:t>3.	Confirm all payments made by the fiscal court to the PVA.  Compare the budgeted statutory contribution by fiscal court to the legally required amounts calculated by the Department of Revenue.  Trace the fiscal court payments from the fiscal court statutory contribution budget account to the PVA’s local bank account.</a:t>
            </a: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79CB1D01-68A5-099B-C0AE-91D684AE2501}"/>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36239176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D63E6-D7F7-B92C-A318-EEE1A6F6674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CF7A62CE-B523-3F49-CB41-B5901AA425DA}"/>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9811DCD-C673-85F1-9A68-142064FBFC76}"/>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C7405BFC-8B7A-F02E-DDB3-BE6D07D433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F360A562-61FA-F5FF-C1AB-AD25257CEAD6}"/>
              </a:ext>
            </a:extLst>
          </p:cNvPr>
          <p:cNvSpPr>
            <a:spLocks noGrp="1"/>
          </p:cNvSpPr>
          <p:nvPr>
            <p:ph sz="half" idx="1"/>
          </p:nvPr>
        </p:nvSpPr>
        <p:spPr>
          <a:xfrm>
            <a:off x="838200" y="989045"/>
            <a:ext cx="2278224" cy="4303932"/>
          </a:xfrm>
        </p:spPr>
        <p:txBody>
          <a:bodyPr>
            <a:no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spcBef>
                <a:spcPts val="600"/>
              </a:spcBef>
              <a:spcAft>
                <a:spcPts val="1000"/>
              </a:spcAft>
              <a:buNone/>
            </a:pPr>
            <a:r>
              <a:rPr lang="en-US" sz="4400" dirty="0">
                <a:latin typeface="Arial" panose="020B0604020202020204" pitchFamily="34" charset="0"/>
                <a:cs typeface="Arial" panose="020B0604020202020204" pitchFamily="34" charset="0"/>
              </a:rPr>
              <a:t>Records Needed</a:t>
            </a:r>
          </a:p>
        </p:txBody>
      </p:sp>
      <p:sp>
        <p:nvSpPr>
          <p:cNvPr id="15" name="Content Placeholder 14">
            <a:extLst>
              <a:ext uri="{FF2B5EF4-FFF2-40B4-BE49-F238E27FC236}">
                <a16:creationId xmlns:a16="http://schemas.microsoft.com/office/drawing/2014/main" id="{B70795E7-E3A5-3C9C-EFCB-FCC2524C9AF1}"/>
              </a:ext>
            </a:extLst>
          </p:cNvPr>
          <p:cNvSpPr>
            <a:spLocks noGrp="1"/>
          </p:cNvSpPr>
          <p:nvPr>
            <p:ph sz="half" idx="2"/>
          </p:nvPr>
        </p:nvSpPr>
        <p:spPr>
          <a:xfrm>
            <a:off x="4842587" y="599914"/>
            <a:ext cx="6671389" cy="5293469"/>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endParaRPr lang="en-US" sz="3500" dirty="0">
              <a:latin typeface="Arial" panose="020B0604020202020204" pitchFamily="34" charset="0"/>
              <a:cs typeface="Arial" panose="020B0604020202020204" pitchFamily="34" charset="0"/>
            </a:endParaRPr>
          </a:p>
          <a:p>
            <a:r>
              <a:rPr lang="en-US" sz="3500" dirty="0">
                <a:latin typeface="Arial" panose="020B0604020202020204" pitchFamily="34" charset="0"/>
                <a:cs typeface="Arial" panose="020B0604020202020204" pitchFamily="34" charset="0"/>
              </a:rPr>
              <a:t>Detailed Receipts Ledger</a:t>
            </a:r>
          </a:p>
          <a:p>
            <a:r>
              <a:rPr lang="en-US" sz="3500" dirty="0">
                <a:latin typeface="Arial" panose="020B0604020202020204" pitchFamily="34" charset="0"/>
                <a:cs typeface="Arial" panose="020B0604020202020204" pitchFamily="34" charset="0"/>
              </a:rPr>
              <a:t>Bank Statements</a:t>
            </a:r>
          </a:p>
          <a:p>
            <a:r>
              <a:rPr lang="en-US" sz="3500" dirty="0">
                <a:latin typeface="Arial" panose="020B0604020202020204" pitchFamily="34" charset="0"/>
                <a:cs typeface="Arial" panose="020B0604020202020204" pitchFamily="34" charset="0"/>
              </a:rPr>
              <a:t>Revenue’s Statutory Contribution Letter</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BFA52201-34C6-8C0C-08DC-31C35A403855}"/>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574662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74EC-66E6-4709-8A88-892772C59F1E}"/>
              </a:ext>
            </a:extLst>
          </p:cNvPr>
          <p:cNvSpPr>
            <a:spLocks noGrp="1"/>
          </p:cNvSpPr>
          <p:nvPr>
            <p:ph type="title"/>
          </p:nvPr>
        </p:nvSpPr>
        <p:spPr>
          <a:xfrm>
            <a:off x="838200" y="365125"/>
            <a:ext cx="4591050" cy="1325563"/>
          </a:xfrm>
        </p:spPr>
        <p:txBody>
          <a:bodyPr/>
          <a:lstStyle/>
          <a:p>
            <a:pPr algn="ctr"/>
            <a:r>
              <a:rPr lang="en-US" sz="4400" b="1" dirty="0">
                <a:latin typeface="Arial" panose="020B0604020202020204" pitchFamily="34" charset="0"/>
                <a:cs typeface="Arial" panose="020B0604020202020204" pitchFamily="34" charset="0"/>
              </a:rPr>
              <a:t>Allison Ball State Auditor</a:t>
            </a:r>
            <a:endParaRPr lang="en-US"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FFEC6D94-868B-4B06-A755-286705B685BC}"/>
              </a:ext>
            </a:extLst>
          </p:cNvPr>
          <p:cNvSpPr>
            <a:spLocks noGrp="1"/>
          </p:cNvSpPr>
          <p:nvPr>
            <p:ph idx="1"/>
          </p:nvPr>
        </p:nvSpPr>
        <p:spPr>
          <a:xfrm>
            <a:off x="838200" y="1825625"/>
            <a:ext cx="4919663" cy="4535761"/>
          </a:xfrm>
        </p:spPr>
        <p:txBody>
          <a:bodyPr>
            <a:normAutofit fontScale="85000" lnSpcReduction="20000"/>
          </a:bodyPr>
          <a:lstStyle/>
          <a:p>
            <a:r>
              <a:rPr lang="en-US" dirty="0">
                <a:latin typeface="Arial" panose="020B0604020202020204" pitchFamily="34" charset="0"/>
                <a:cs typeface="Arial" panose="020B0604020202020204" pitchFamily="34" charset="0"/>
              </a:rPr>
              <a:t>48th Auditor of Public Accounts </a:t>
            </a:r>
          </a:p>
          <a:p>
            <a:r>
              <a:rPr lang="en-US" dirty="0">
                <a:latin typeface="Arial" panose="020B0604020202020204" pitchFamily="34" charset="0"/>
                <a:cs typeface="Arial" panose="020B0604020202020204" pitchFamily="34" charset="0"/>
              </a:rPr>
              <a:t>Former two-term State Treasurer</a:t>
            </a:r>
          </a:p>
          <a:p>
            <a:r>
              <a:rPr lang="en-US" dirty="0">
                <a:latin typeface="Arial" panose="020B0604020202020204" pitchFamily="34" charset="0"/>
                <a:cs typeface="Arial" panose="020B0604020202020204" pitchFamily="34" charset="0"/>
              </a:rPr>
              <a:t>Watchdog of Kentucky taxpayer dollars </a:t>
            </a:r>
          </a:p>
          <a:p>
            <a:r>
              <a:rPr lang="en-US" dirty="0">
                <a:latin typeface="Arial" panose="020B0604020202020204" pitchFamily="34" charset="0"/>
                <a:cs typeface="Arial" panose="020B0604020202020204" pitchFamily="34" charset="0"/>
              </a:rPr>
              <a:t>Notable Audits/Exams as Auditor include: Statewide Single Audit of Commonwealth, KY Dept. of Juvenile Justice, KY Dept. of Education</a:t>
            </a:r>
          </a:p>
          <a:p>
            <a:r>
              <a:rPr lang="en-US" dirty="0">
                <a:latin typeface="Arial" panose="020B0604020202020204" pitchFamily="34" charset="0"/>
                <a:cs typeface="Arial" panose="020B0604020202020204" pitchFamily="34" charset="0"/>
              </a:rPr>
              <a:t>Advocate for KY’s most vulnerable, including investigations into the treatment of foster children in state custody, kinship care funding, and more.</a:t>
            </a:r>
          </a:p>
          <a:p>
            <a:endParaRPr lang="en-US" dirty="0"/>
          </a:p>
        </p:txBody>
      </p:sp>
      <p:sp>
        <p:nvSpPr>
          <p:cNvPr id="4" name="Rectangle 3">
            <a:extLst>
              <a:ext uri="{FF2B5EF4-FFF2-40B4-BE49-F238E27FC236}">
                <a16:creationId xmlns:a16="http://schemas.microsoft.com/office/drawing/2014/main" id="{C01E9952-69EF-4EA4-BE51-9D28DE88FFD2}"/>
              </a:ext>
            </a:extLst>
          </p:cNvPr>
          <p:cNvSpPr/>
          <p:nvPr/>
        </p:nvSpPr>
        <p:spPr>
          <a:xfrm>
            <a:off x="6096000" y="1"/>
            <a:ext cx="6096000" cy="6888720"/>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391E06A-CEBC-48F4-B04A-2314185CFD1E}"/>
              </a:ext>
            </a:extLst>
          </p:cNvPr>
          <p:cNvSpPr txBox="1"/>
          <p:nvPr/>
        </p:nvSpPr>
        <p:spPr>
          <a:xfrm>
            <a:off x="10110785" y="6475027"/>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5" name="Picture 4">
            <a:extLst>
              <a:ext uri="{FF2B5EF4-FFF2-40B4-BE49-F238E27FC236}">
                <a16:creationId xmlns:a16="http://schemas.microsoft.com/office/drawing/2014/main" id="{1CACED6F-42AA-A13D-D44A-A0EDBBD816E4}"/>
              </a:ext>
            </a:extLst>
          </p:cNvPr>
          <p:cNvPicPr>
            <a:picLocks noChangeAspect="1"/>
          </p:cNvPicPr>
          <p:nvPr/>
        </p:nvPicPr>
        <p:blipFill>
          <a:blip r:embed="rId2">
            <a:extLst>
              <a:ext uri="{28A0092B-C50C-407E-A947-70E740481C1C}">
                <a14:useLocalDpi xmlns:a14="http://schemas.microsoft.com/office/drawing/2010/main" val="0"/>
              </a:ext>
            </a:extLst>
          </a:blip>
          <a:srcRect l="3296" r="3296"/>
          <a:stretch/>
        </p:blipFill>
        <p:spPr>
          <a:xfrm>
            <a:off x="7598052" y="1460372"/>
            <a:ext cx="3291840" cy="396797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638711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CC7F9-A91E-98A6-5141-2FFF05942A78}"/>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F020A15F-BF96-0AB9-3780-DDAABF364926}"/>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D8033BD7-A016-DAA8-2CB4-DFB36E386F5F}"/>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612B965E-9623-A674-ECB7-7FB8831944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228B52FB-247E-6D61-3BF8-69F887DDBD42}"/>
              </a:ext>
            </a:extLst>
          </p:cNvPr>
          <p:cNvSpPr>
            <a:spLocks noGrp="1"/>
          </p:cNvSpPr>
          <p:nvPr>
            <p:ph sz="half" idx="1"/>
          </p:nvPr>
        </p:nvSpPr>
        <p:spPr>
          <a:xfrm>
            <a:off x="475861" y="989045"/>
            <a:ext cx="2640563"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spcBef>
                <a:spcPts val="600"/>
              </a:spcBef>
              <a:spcAft>
                <a:spcPts val="1000"/>
              </a:spcAft>
              <a:buNone/>
            </a:pPr>
            <a:r>
              <a:rPr lang="en-US" sz="3600" dirty="0">
                <a:latin typeface="Arial" panose="020B0604020202020204" pitchFamily="34" charset="0"/>
                <a:cs typeface="Arial" panose="020B0604020202020204" pitchFamily="34" charset="0"/>
              </a:rPr>
              <a:t>Current PVA AUP Procedures</a:t>
            </a:r>
          </a:p>
        </p:txBody>
      </p:sp>
      <p:sp>
        <p:nvSpPr>
          <p:cNvPr id="15" name="Content Placeholder 14">
            <a:extLst>
              <a:ext uri="{FF2B5EF4-FFF2-40B4-BE49-F238E27FC236}">
                <a16:creationId xmlns:a16="http://schemas.microsoft.com/office/drawing/2014/main" id="{8167E51D-2F72-DD93-D32A-D0CBFB510397}"/>
              </a:ext>
            </a:extLst>
          </p:cNvPr>
          <p:cNvSpPr>
            <a:spLocks noGrp="1"/>
          </p:cNvSpPr>
          <p:nvPr>
            <p:ph sz="half" idx="2"/>
          </p:nvPr>
        </p:nvSpPr>
        <p:spPr>
          <a:xfrm>
            <a:off x="3741576" y="599914"/>
            <a:ext cx="7371183" cy="5293469"/>
          </a:xfrm>
        </p:spPr>
        <p:txBody>
          <a:bodyPr>
            <a:normAutofit fontScale="85000" lnSpcReduction="10000"/>
          </a:bodyPr>
          <a:lstStyle/>
          <a:p>
            <a:pPr marL="0" indent="0">
              <a:buNone/>
            </a:pPr>
            <a:endParaRPr lang="en-US" dirty="0">
              <a:latin typeface="Arial" panose="020B0604020202020204" pitchFamily="34" charset="0"/>
              <a:cs typeface="Arial" panose="020B0604020202020204" pitchFamily="34" charset="0"/>
            </a:endParaRPr>
          </a:p>
          <a:p>
            <a:pPr marL="514350" indent="-514350">
              <a:buAutoNum type="arabicPeriod" startAt="4"/>
            </a:pPr>
            <a:r>
              <a:rPr lang="en-US" sz="3200" dirty="0">
                <a:latin typeface="Arial" panose="020B0604020202020204" pitchFamily="34" charset="0"/>
                <a:cs typeface="Arial" panose="020B0604020202020204" pitchFamily="34" charset="0"/>
              </a:rPr>
              <a:t>Select one month (July 2024 – June 2025) and review bank statement to determine if deposits were made weekly at a minimum  or if receipts of $250 or more are deposited daily.  Choose one week from month selected and determine if pre-numbered receipts were issued.  Determine by inquiry of the PVA and scanning the receipts ledger if the PVA charges, issues receipts and deposits for all services provided. </a:t>
            </a:r>
          </a:p>
          <a:p>
            <a:pPr marL="512064" indent="-512064">
              <a:buNone/>
            </a:pPr>
            <a:r>
              <a:rPr lang="en-US" sz="3200" dirty="0">
                <a:latin typeface="Arial" panose="020B0604020202020204" pitchFamily="34" charset="0"/>
                <a:cs typeface="Arial" panose="020B0604020202020204" pitchFamily="34" charset="0"/>
              </a:rPr>
              <a:t>5.	Determine if the PVA has a change fund and document the amount of the PVA’s change fund.</a:t>
            </a: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513C9A52-27F9-259A-454A-236D334C6EAB}"/>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40674358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8D70E-722F-5D49-216A-EB5A9AD99F0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A0299D-CD6B-532F-28D5-F88C42A78ADB}"/>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027C7FF-EC30-D1BB-0046-4C1A5833565B}"/>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9902D91A-D3B2-3CE3-0F06-132FF54961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126D2D17-6933-447E-5F6C-F0151B341426}"/>
              </a:ext>
            </a:extLst>
          </p:cNvPr>
          <p:cNvSpPr>
            <a:spLocks noGrp="1"/>
          </p:cNvSpPr>
          <p:nvPr>
            <p:ph sz="half" idx="1"/>
          </p:nvPr>
        </p:nvSpPr>
        <p:spPr>
          <a:xfrm>
            <a:off x="838200" y="989045"/>
            <a:ext cx="2278224" cy="4303932"/>
          </a:xfrm>
        </p:spPr>
        <p:txBody>
          <a:bodyPr>
            <a:no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spcBef>
                <a:spcPts val="600"/>
              </a:spcBef>
              <a:spcAft>
                <a:spcPts val="1000"/>
              </a:spcAft>
              <a:buNone/>
            </a:pPr>
            <a:r>
              <a:rPr lang="en-US" sz="4400" dirty="0">
                <a:latin typeface="Arial" panose="020B0604020202020204" pitchFamily="34" charset="0"/>
                <a:cs typeface="Arial" panose="020B0604020202020204" pitchFamily="34" charset="0"/>
              </a:rPr>
              <a:t>Records Needed</a:t>
            </a:r>
          </a:p>
        </p:txBody>
      </p:sp>
      <p:sp>
        <p:nvSpPr>
          <p:cNvPr id="15" name="Content Placeholder 14">
            <a:extLst>
              <a:ext uri="{FF2B5EF4-FFF2-40B4-BE49-F238E27FC236}">
                <a16:creationId xmlns:a16="http://schemas.microsoft.com/office/drawing/2014/main" id="{4BC0B0B7-100E-7B18-11D2-AFC21EB181CB}"/>
              </a:ext>
            </a:extLst>
          </p:cNvPr>
          <p:cNvSpPr>
            <a:spLocks noGrp="1"/>
          </p:cNvSpPr>
          <p:nvPr>
            <p:ph sz="half" idx="2"/>
          </p:nvPr>
        </p:nvSpPr>
        <p:spPr>
          <a:xfrm>
            <a:off x="4842587" y="599914"/>
            <a:ext cx="6671389" cy="5293469"/>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r>
              <a:rPr lang="en-US" sz="3500" dirty="0">
                <a:latin typeface="Arial" panose="020B0604020202020204" pitchFamily="34" charset="0"/>
                <a:cs typeface="Arial" panose="020B0604020202020204" pitchFamily="34" charset="0"/>
              </a:rPr>
              <a:t>Detailed Receipts Ledger</a:t>
            </a:r>
          </a:p>
          <a:p>
            <a:r>
              <a:rPr lang="en-US" sz="3500" dirty="0">
                <a:latin typeface="Arial" panose="020B0604020202020204" pitchFamily="34" charset="0"/>
                <a:cs typeface="Arial" panose="020B0604020202020204" pitchFamily="34" charset="0"/>
              </a:rPr>
              <a:t>Bank Statements</a:t>
            </a:r>
          </a:p>
          <a:p>
            <a:r>
              <a:rPr lang="en-US" sz="3500" dirty="0">
                <a:latin typeface="Arial" panose="020B0604020202020204" pitchFamily="34" charset="0"/>
                <a:cs typeface="Arial" panose="020B0604020202020204" pitchFamily="34" charset="0"/>
              </a:rPr>
              <a:t>Pre-numbered Receipts</a:t>
            </a:r>
          </a:p>
          <a:p>
            <a:r>
              <a:rPr lang="en-US" sz="3500" dirty="0">
                <a:latin typeface="Arial" panose="020B0604020202020204" pitchFamily="34" charset="0"/>
                <a:cs typeface="Arial" panose="020B0604020202020204" pitchFamily="34" charset="0"/>
              </a:rPr>
              <a:t>Summary of Daily Receipts</a:t>
            </a:r>
          </a:p>
          <a:p>
            <a:r>
              <a:rPr lang="en-US" sz="3500" dirty="0">
                <a:latin typeface="Arial" panose="020B0604020202020204" pitchFamily="34" charset="0"/>
                <a:cs typeface="Arial" panose="020B0604020202020204" pitchFamily="34" charset="0"/>
              </a:rPr>
              <a:t>Deposit Tickets</a:t>
            </a:r>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E521AE2F-9548-FFAF-1473-73F7A1725B6D}"/>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6614563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19436-3073-F2A8-CD50-960B6402D86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F148CCD-6A38-918D-E18A-50FFB44506AA}"/>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BB9BE60D-E2C1-12AA-E39E-DC4C0B1EE73A}"/>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4E1AADDD-583F-64E6-154F-A5636F970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9EE65764-E2AD-6B5E-97B9-837CAECD0D1B}"/>
              </a:ext>
            </a:extLst>
          </p:cNvPr>
          <p:cNvSpPr>
            <a:spLocks noGrp="1"/>
          </p:cNvSpPr>
          <p:nvPr>
            <p:ph sz="half" idx="1"/>
          </p:nvPr>
        </p:nvSpPr>
        <p:spPr>
          <a:xfrm>
            <a:off x="458987" y="989045"/>
            <a:ext cx="2928025" cy="4303932"/>
          </a:xfrm>
        </p:spPr>
        <p:txBody>
          <a:bodyPr>
            <a:no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spcBef>
                <a:spcPts val="600"/>
              </a:spcBef>
              <a:spcAft>
                <a:spcPts val="1000"/>
              </a:spcAft>
              <a:buNone/>
            </a:pPr>
            <a:r>
              <a:rPr lang="en-US" sz="4000" dirty="0">
                <a:latin typeface="Arial" panose="020B0604020202020204" pitchFamily="34" charset="0"/>
                <a:cs typeface="Arial" panose="020B0604020202020204" pitchFamily="34" charset="0"/>
              </a:rPr>
              <a:t>Receipt Procedures</a:t>
            </a:r>
          </a:p>
        </p:txBody>
      </p:sp>
      <p:sp>
        <p:nvSpPr>
          <p:cNvPr id="15" name="Content Placeholder 14">
            <a:extLst>
              <a:ext uri="{FF2B5EF4-FFF2-40B4-BE49-F238E27FC236}">
                <a16:creationId xmlns:a16="http://schemas.microsoft.com/office/drawing/2014/main" id="{C196E7C7-0D72-0FDB-F411-FCF6C608778C}"/>
              </a:ext>
            </a:extLst>
          </p:cNvPr>
          <p:cNvSpPr>
            <a:spLocks noGrp="1"/>
          </p:cNvSpPr>
          <p:nvPr>
            <p:ph sz="half" idx="2"/>
          </p:nvPr>
        </p:nvSpPr>
        <p:spPr>
          <a:xfrm>
            <a:off x="4842587" y="599914"/>
            <a:ext cx="6671389" cy="5293469"/>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Any collection of any public funds should be documented by the preparation of a pre-numbered receipt</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All Public Funds Received Should Be Deposited Into The Official Bank Account On A Daily Basis</a:t>
            </a:r>
          </a:p>
          <a:p>
            <a:pPr>
              <a:buFont typeface="Wingdings" pitchFamily="2" charset="2"/>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Daily Deposit Should Be Reconciled To Receipts Ledger</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75E3F200-4C7C-2475-A9B9-8B5F845F71C8}"/>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7792035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54DFCF-C17B-4D14-7939-9E14D6CCFD6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1725FB9-E6DA-48BE-3112-ECB022B5682B}"/>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E2FCED8-3194-CCDD-CF1B-32923CFDFC92}"/>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DE95E3B7-902D-AF91-EA98-CF7DDDB7F3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E577E2A7-6C6B-292E-D62F-5CFCCDCE7829}"/>
              </a:ext>
            </a:extLst>
          </p:cNvPr>
          <p:cNvSpPr>
            <a:spLocks noGrp="1"/>
          </p:cNvSpPr>
          <p:nvPr>
            <p:ph sz="half" idx="1"/>
          </p:nvPr>
        </p:nvSpPr>
        <p:spPr>
          <a:xfrm>
            <a:off x="438538" y="599914"/>
            <a:ext cx="3786673" cy="4998453"/>
          </a:xfrm>
        </p:spPr>
        <p:txBody>
          <a:bodyPr>
            <a:normAutofit fontScale="62500" lnSpcReduction="20000"/>
          </a:bodyPr>
          <a:lstStyle/>
          <a:p>
            <a:pPr marL="0" indent="0" algn="ctr">
              <a:buNone/>
            </a:pPr>
            <a:r>
              <a:rPr lang="en-US" sz="5400" dirty="0">
                <a:latin typeface="Arial" panose="020B0604020202020204" pitchFamily="34" charset="0"/>
                <a:cs typeface="Arial" panose="020B0604020202020204" pitchFamily="34" charset="0"/>
              </a:rPr>
              <a:t>FINANCE AND ADMINISTRATION CABINET</a:t>
            </a: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MANUAL OF POLICIES AND PROCEDURES</a:t>
            </a:r>
            <a:br>
              <a:rPr lang="en-US" sz="5400" dirty="0">
                <a:latin typeface="Arial" panose="020B0604020202020204" pitchFamily="34" charset="0"/>
                <a:cs typeface="Arial" panose="020B0604020202020204" pitchFamily="34" charset="0"/>
              </a:rPr>
            </a:br>
            <a:br>
              <a:rPr lang="en-US" sz="5400" dirty="0">
                <a:latin typeface="Arial" panose="020B0604020202020204" pitchFamily="34" charset="0"/>
                <a:cs typeface="Arial" panose="020B0604020202020204" pitchFamily="34" charset="0"/>
              </a:rPr>
            </a:br>
            <a:r>
              <a:rPr lang="en-US" sz="5400" dirty="0">
                <a:latin typeface="Arial" panose="020B0604020202020204" pitchFamily="34" charset="0"/>
                <a:cs typeface="Arial" panose="020B0604020202020204" pitchFamily="34" charset="0"/>
              </a:rPr>
              <a:t>Amended </a:t>
            </a:r>
          </a:p>
          <a:p>
            <a:pPr marL="0" indent="0" algn="ctr">
              <a:buNone/>
            </a:pPr>
            <a:r>
              <a:rPr lang="en-US" sz="5400" dirty="0">
                <a:latin typeface="Arial" panose="020B0604020202020204" pitchFamily="34" charset="0"/>
                <a:cs typeface="Arial" panose="020B0604020202020204" pitchFamily="34" charset="0"/>
              </a:rPr>
              <a:t>August 2024</a:t>
            </a:r>
            <a:br>
              <a:rPr lang="en-US" sz="5400" dirty="0">
                <a:latin typeface="Arial" panose="020B0604020202020204" pitchFamily="34" charset="0"/>
                <a:cs typeface="Arial" panose="020B0604020202020204" pitchFamily="34" charset="0"/>
              </a:rPr>
            </a:br>
            <a:br>
              <a:rPr lang="en-US" sz="5400" dirty="0">
                <a:latin typeface="Arial" panose="020B0604020202020204" pitchFamily="34" charset="0"/>
                <a:cs typeface="Arial" panose="020B0604020202020204" pitchFamily="34" charset="0"/>
              </a:rPr>
            </a:br>
            <a:r>
              <a:rPr lang="en-US" sz="2900" dirty="0">
                <a:latin typeface="Arial" panose="020B0604020202020204" pitchFamily="34" charset="0"/>
                <a:cs typeface="Arial" panose="020B0604020202020204" pitchFamily="34" charset="0"/>
              </a:rPr>
              <a:t>This manual is incorporated by reference as an administrative regulation, pursuant to 200 KAR 5:021.</a:t>
            </a:r>
          </a:p>
        </p:txBody>
      </p:sp>
      <p:sp>
        <p:nvSpPr>
          <p:cNvPr id="15" name="Content Placeholder 14">
            <a:extLst>
              <a:ext uri="{FF2B5EF4-FFF2-40B4-BE49-F238E27FC236}">
                <a16:creationId xmlns:a16="http://schemas.microsoft.com/office/drawing/2014/main" id="{1982421E-5502-EE78-216A-617B2A2C0045}"/>
              </a:ext>
            </a:extLst>
          </p:cNvPr>
          <p:cNvSpPr>
            <a:spLocks noGrp="1"/>
          </p:cNvSpPr>
          <p:nvPr>
            <p:ph sz="half" idx="2"/>
          </p:nvPr>
        </p:nvSpPr>
        <p:spPr>
          <a:xfrm>
            <a:off x="4982547" y="599914"/>
            <a:ext cx="6130212" cy="5293469"/>
          </a:xfrm>
        </p:spPr>
        <p:txBody>
          <a:bodyPr>
            <a:normAutofit fontScale="62500" lnSpcReduction="20000"/>
          </a:bodyPr>
          <a:lstStyle/>
          <a:p>
            <a:pPr marL="0" indent="0">
              <a:buNone/>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sz="4000" dirty="0">
                <a:latin typeface="Arial" panose="020B0604020202020204" pitchFamily="34" charset="0"/>
                <a:cs typeface="Arial" panose="020B0604020202020204" pitchFamily="34" charset="0"/>
              </a:rPr>
              <a:t>This manual provides guidance over the following related subjects:</a:t>
            </a:r>
          </a:p>
          <a:p>
            <a:pPr marL="0" indent="0">
              <a:buNone/>
            </a:pPr>
            <a:endParaRPr lang="en-US" sz="4000" dirty="0">
              <a:latin typeface="Arial" panose="020B0604020202020204" pitchFamily="34" charset="0"/>
              <a:cs typeface="Arial" panose="020B0604020202020204" pitchFamily="34" charset="0"/>
            </a:endParaRPr>
          </a:p>
          <a:p>
            <a:r>
              <a:rPr lang="en-US" sz="4000" dirty="0">
                <a:latin typeface="Arial" panose="020B0604020202020204" pitchFamily="34" charset="0"/>
                <a:cs typeface="Arial" panose="020B0604020202020204" pitchFamily="34" charset="0"/>
              </a:rPr>
              <a:t>USE OF PUBLIC FUNDS</a:t>
            </a:r>
          </a:p>
          <a:p>
            <a:r>
              <a:rPr lang="en-US" sz="4000" dirty="0">
                <a:latin typeface="Arial" panose="020B0604020202020204" pitchFamily="34" charset="0"/>
                <a:cs typeface="Arial" panose="020B0604020202020204" pitchFamily="34" charset="0"/>
              </a:rPr>
              <a:t>CASH HANDLING</a:t>
            </a:r>
          </a:p>
          <a:p>
            <a:r>
              <a:rPr lang="en-US" sz="4000" dirty="0">
                <a:latin typeface="Arial" panose="020B0604020202020204" pitchFamily="34" charset="0"/>
                <a:cs typeface="Arial" panose="020B0604020202020204" pitchFamily="34" charset="0"/>
              </a:rPr>
              <a:t>INTERNAL CONTROLS (INCLUDING THE SEGREGATION OF DUTIES)</a:t>
            </a:r>
          </a:p>
          <a:p>
            <a:pPr marL="0" indent="0">
              <a:buNone/>
            </a:pPr>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14455E72-8D14-A1F8-B4A7-B4F7FD2D773F}"/>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15698086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9684D-EE02-C6B8-1DD0-A2732953CC7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470EDC9-5957-12D2-0252-65E5B9C24B03}"/>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EF5E800-B399-F701-D600-A4C6EC0F4018}"/>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8590B238-8970-1106-1C73-EAFFFA1E1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11DDBDE3-175F-B170-C09A-8A7E1CDD1F2E}"/>
              </a:ext>
            </a:extLst>
          </p:cNvPr>
          <p:cNvSpPr>
            <a:spLocks noGrp="1"/>
          </p:cNvSpPr>
          <p:nvPr>
            <p:ph sz="half" idx="1"/>
          </p:nvPr>
        </p:nvSpPr>
        <p:spPr>
          <a:xfrm>
            <a:off x="475861" y="989045"/>
            <a:ext cx="2640563"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spcBef>
                <a:spcPts val="600"/>
              </a:spcBef>
              <a:spcAft>
                <a:spcPts val="1000"/>
              </a:spcAft>
              <a:buNone/>
            </a:pPr>
            <a:r>
              <a:rPr lang="en-US" sz="3600" dirty="0">
                <a:latin typeface="Arial" panose="020B0604020202020204" pitchFamily="34" charset="0"/>
                <a:cs typeface="Arial" panose="020B0604020202020204" pitchFamily="34" charset="0"/>
              </a:rPr>
              <a:t>Current PVA AUP Procedures</a:t>
            </a:r>
          </a:p>
        </p:txBody>
      </p:sp>
      <p:sp>
        <p:nvSpPr>
          <p:cNvPr id="15" name="Content Placeholder 14">
            <a:extLst>
              <a:ext uri="{FF2B5EF4-FFF2-40B4-BE49-F238E27FC236}">
                <a16:creationId xmlns:a16="http://schemas.microsoft.com/office/drawing/2014/main" id="{4C703A29-867D-452B-E923-9401D1870248}"/>
              </a:ext>
            </a:extLst>
          </p:cNvPr>
          <p:cNvSpPr>
            <a:spLocks noGrp="1"/>
          </p:cNvSpPr>
          <p:nvPr>
            <p:ph sz="half" idx="2"/>
          </p:nvPr>
        </p:nvSpPr>
        <p:spPr>
          <a:xfrm>
            <a:off x="3741576" y="599914"/>
            <a:ext cx="7371183" cy="5293469"/>
          </a:xfrm>
        </p:spPr>
        <p:txBody>
          <a:bodyPr>
            <a:normAutofit fontScale="77500" lnSpcReduction="20000"/>
          </a:bodyPr>
          <a:lstStyle/>
          <a:p>
            <a:pPr marL="0" indent="0">
              <a:buNone/>
            </a:pPr>
            <a:endParaRPr lang="en-US" dirty="0">
              <a:latin typeface="Arial" panose="020B0604020202020204" pitchFamily="34" charset="0"/>
              <a:cs typeface="Arial" panose="020B0604020202020204" pitchFamily="34" charset="0"/>
            </a:endParaRPr>
          </a:p>
          <a:p>
            <a:pPr marL="514350" indent="-514350">
              <a:buAutoNum type="arabicPeriod" startAt="6"/>
            </a:pPr>
            <a:r>
              <a:rPr lang="en-US" sz="3100" dirty="0">
                <a:latin typeface="Arial" panose="020B0604020202020204" pitchFamily="34" charset="0"/>
                <a:cs typeface="Arial" panose="020B0604020202020204" pitchFamily="34" charset="0"/>
              </a:rPr>
              <a:t>Judgmentally select 15 disbursements from PVA records and agree amounts to paid invoices or other supporting documentation and bank records.  Determine if the disbursement is for official business.  Inspect all credit card statements (if any) to determine if disbursements are for official business.	</a:t>
            </a:r>
          </a:p>
          <a:p>
            <a:pPr marL="514350" indent="-514350">
              <a:buAutoNum type="arabicPeriod" startAt="6"/>
            </a:pPr>
            <a:r>
              <a:rPr lang="en-US" sz="3100" dirty="0">
                <a:latin typeface="Arial" panose="020B0604020202020204" pitchFamily="34" charset="0"/>
                <a:cs typeface="Arial" panose="020B0604020202020204" pitchFamily="34" charset="0"/>
              </a:rPr>
              <a:t>Compare capital outlay disbursements with supporting documentation, bank records, and proper purchasing procedures.  Observe newly acquired assets.  Determine if assets were added to the PVA’s Capital Asset Inventory List.</a:t>
            </a:r>
          </a:p>
          <a:p>
            <a:pPr marL="512064" indent="-512064">
              <a:buNone/>
            </a:pPr>
            <a:r>
              <a:rPr lang="en-US" sz="3100" dirty="0">
                <a:latin typeface="Arial" panose="020B0604020202020204" pitchFamily="34" charset="0"/>
                <a:cs typeface="Arial" panose="020B0604020202020204" pitchFamily="34" charset="0"/>
              </a:rPr>
              <a:t>8.	Scan vehicle lease agreements, personal service contracts, and professional service contracts for cost schedules and compare to actual payments.  Determine if services received were appropriate, for official business, and properly authorized.</a:t>
            </a: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E359028D-74DB-9647-C0DE-F245C10488BF}"/>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4256856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32CEA-FB11-55BE-A41E-C1C3A958D2D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1DD9F280-2EA7-9E7E-4366-B3D46A878AA5}"/>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C13B6FA-3C2D-71E5-300E-66AF1B8339EC}"/>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6B5BCA17-6190-9E88-D86C-B844B6717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89C39AA4-885E-214F-C3A9-ED44816C4C03}"/>
              </a:ext>
            </a:extLst>
          </p:cNvPr>
          <p:cNvSpPr>
            <a:spLocks noGrp="1"/>
          </p:cNvSpPr>
          <p:nvPr>
            <p:ph sz="half" idx="1"/>
          </p:nvPr>
        </p:nvSpPr>
        <p:spPr>
          <a:xfrm>
            <a:off x="838200" y="989045"/>
            <a:ext cx="2278224" cy="4303932"/>
          </a:xfrm>
        </p:spPr>
        <p:txBody>
          <a:bodyPr>
            <a:noAutofit/>
          </a:bodyPr>
          <a:lstStyle/>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buNone/>
            </a:pPr>
            <a:endParaRPr lang="en-US" sz="2400" dirty="0">
              <a:latin typeface="Arial" panose="020B0604020202020204" pitchFamily="34" charset="0"/>
              <a:cs typeface="Arial" panose="020B0604020202020204" pitchFamily="34" charset="0"/>
            </a:endParaRPr>
          </a:p>
          <a:p>
            <a:pPr marL="0" indent="0" algn="ctr">
              <a:spcBef>
                <a:spcPts val="600"/>
              </a:spcBef>
              <a:spcAft>
                <a:spcPts val="1000"/>
              </a:spcAft>
              <a:buNone/>
            </a:pPr>
            <a:r>
              <a:rPr lang="en-US" sz="4400" dirty="0">
                <a:latin typeface="Arial" panose="020B0604020202020204" pitchFamily="34" charset="0"/>
                <a:cs typeface="Arial" panose="020B0604020202020204" pitchFamily="34" charset="0"/>
              </a:rPr>
              <a:t>Records Needed</a:t>
            </a:r>
          </a:p>
        </p:txBody>
      </p:sp>
      <p:sp>
        <p:nvSpPr>
          <p:cNvPr id="15" name="Content Placeholder 14">
            <a:extLst>
              <a:ext uri="{FF2B5EF4-FFF2-40B4-BE49-F238E27FC236}">
                <a16:creationId xmlns:a16="http://schemas.microsoft.com/office/drawing/2014/main" id="{1B1AF0B8-B664-AF1B-A084-BB8FECF91FE7}"/>
              </a:ext>
            </a:extLst>
          </p:cNvPr>
          <p:cNvSpPr>
            <a:spLocks noGrp="1"/>
          </p:cNvSpPr>
          <p:nvPr>
            <p:ph sz="half" idx="2"/>
          </p:nvPr>
        </p:nvSpPr>
        <p:spPr>
          <a:xfrm>
            <a:off x="4842587" y="599914"/>
            <a:ext cx="6671389" cy="5293469"/>
          </a:xfrm>
        </p:spPr>
        <p:txBody>
          <a:bodyPr>
            <a:normAutofit fontScale="85000" lnSpcReduction="10000"/>
          </a:bodyPr>
          <a:lstStyle/>
          <a:p>
            <a:pPr marL="0" indent="0">
              <a:buNone/>
            </a:pPr>
            <a:endParaRPr 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Detailed Disbursements Ledger</a:t>
            </a:r>
          </a:p>
          <a:p>
            <a:pPr>
              <a:defRPr/>
            </a:pPr>
            <a:r>
              <a:rPr lang="en-US" dirty="0">
                <a:latin typeface="Arial" panose="020B0604020202020204" pitchFamily="34" charset="0"/>
                <a:cs typeface="Arial" panose="020B0604020202020204" pitchFamily="34" charset="0"/>
              </a:rPr>
              <a:t>Bank Statements</a:t>
            </a:r>
          </a:p>
          <a:p>
            <a:pPr>
              <a:defRPr/>
            </a:pPr>
            <a:r>
              <a:rPr lang="en-US" dirty="0">
                <a:latin typeface="Arial" panose="020B0604020202020204" pitchFamily="34" charset="0"/>
                <a:cs typeface="Arial" panose="020B0604020202020204" pitchFamily="34" charset="0"/>
              </a:rPr>
              <a:t>Cancelled Check (Front and Back of Check)</a:t>
            </a:r>
          </a:p>
          <a:p>
            <a:pPr>
              <a:defRPr/>
            </a:pPr>
            <a:r>
              <a:rPr lang="en-US" dirty="0">
                <a:latin typeface="Arial" panose="020B0604020202020204" pitchFamily="34" charset="0"/>
                <a:cs typeface="Arial" panose="020B0604020202020204" pitchFamily="34" charset="0"/>
              </a:rPr>
              <a:t>Original Bill, Invoice, or Detailed Receipt</a:t>
            </a:r>
          </a:p>
          <a:p>
            <a:pPr>
              <a:defRPr/>
            </a:pPr>
            <a:r>
              <a:rPr lang="en-US" dirty="0">
                <a:latin typeface="Arial" panose="020B0604020202020204" pitchFamily="34" charset="0"/>
                <a:cs typeface="Arial" panose="020B0604020202020204" pitchFamily="34" charset="0"/>
              </a:rPr>
              <a:t>Original Contract or Agreement</a:t>
            </a:r>
          </a:p>
          <a:p>
            <a:pPr>
              <a:defRPr/>
            </a:pPr>
            <a:r>
              <a:rPr lang="en-US" dirty="0">
                <a:latin typeface="Arial" panose="020B0604020202020204" pitchFamily="34" charset="0"/>
                <a:cs typeface="Arial" panose="020B0604020202020204" pitchFamily="34" charset="0"/>
              </a:rPr>
              <a:t>Credit Cards:</a:t>
            </a:r>
          </a:p>
          <a:p>
            <a:pPr lvl="2">
              <a:defRPr/>
            </a:pPr>
            <a:r>
              <a:rPr lang="en-US" sz="2800" dirty="0">
                <a:latin typeface="Arial" panose="020B0604020202020204" pitchFamily="34" charset="0"/>
                <a:cs typeface="Arial" panose="020B0604020202020204" pitchFamily="34" charset="0"/>
              </a:rPr>
              <a:t>Credit Card Statement – Not Enough</a:t>
            </a:r>
          </a:p>
          <a:p>
            <a:pPr lvl="2">
              <a:defRPr/>
            </a:pPr>
            <a:r>
              <a:rPr lang="en-US" sz="2800" dirty="0">
                <a:latin typeface="Arial" panose="020B0604020202020204" pitchFamily="34" charset="0"/>
                <a:cs typeface="Arial" panose="020B0604020202020204" pitchFamily="34" charset="0"/>
              </a:rPr>
              <a:t>Need the Supporting Documentation for the Purchase</a:t>
            </a:r>
          </a:p>
          <a:p>
            <a:pPr lvl="3">
              <a:buFont typeface="Arial" pitchFamily="34" charset="0"/>
              <a:buChar char="–"/>
              <a:defRPr/>
            </a:pPr>
            <a:r>
              <a:rPr lang="en-US" sz="2800" dirty="0">
                <a:latin typeface="Arial" panose="020B0604020202020204" pitchFamily="34" charset="0"/>
                <a:cs typeface="Arial" panose="020B0604020202020204" pitchFamily="34" charset="0"/>
              </a:rPr>
              <a:t>Original Bill, Invoice, or Detailed Receipt</a:t>
            </a:r>
          </a:p>
          <a:p>
            <a:pPr>
              <a:defRPr/>
            </a:pPr>
            <a:r>
              <a:rPr lang="en-US" sz="3000" dirty="0">
                <a:latin typeface="Arial" panose="020B0604020202020204" pitchFamily="34" charset="0"/>
                <a:cs typeface="Arial" panose="020B0604020202020204" pitchFamily="34" charset="0"/>
              </a:rPr>
              <a:t>PVA Inventory List</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E16A5DE7-02CC-1216-18AA-6EAD152A2AA3}"/>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1435838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F9D9B1-455F-B857-1CAA-D46BFA16B2F3}"/>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F88B62B-AFE9-8281-A4E5-10277D787C2D}"/>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73A5EF8-0B58-AC2A-59FA-57590AA4F12D}"/>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F52C1BC1-CD44-D5DA-2DC0-099BB3138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CDB98D66-2060-579A-2893-40B9A2D43E7B}"/>
              </a:ext>
            </a:extLst>
          </p:cNvPr>
          <p:cNvSpPr>
            <a:spLocks noGrp="1"/>
          </p:cNvSpPr>
          <p:nvPr>
            <p:ph sz="half" idx="1"/>
          </p:nvPr>
        </p:nvSpPr>
        <p:spPr>
          <a:xfrm>
            <a:off x="475860" y="989045"/>
            <a:ext cx="3153747"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spcBef>
                <a:spcPts val="600"/>
              </a:spcBef>
              <a:spcAft>
                <a:spcPts val="1000"/>
              </a:spcAft>
              <a:buNone/>
            </a:pPr>
            <a:r>
              <a:rPr lang="en-US" sz="3200" dirty="0">
                <a:latin typeface="Arial" panose="020B0604020202020204" pitchFamily="34" charset="0"/>
                <a:cs typeface="Arial" panose="020B0604020202020204" pitchFamily="34" charset="0"/>
              </a:rPr>
              <a:t>What about my expenditures/ disbursements?</a:t>
            </a:r>
          </a:p>
        </p:txBody>
      </p:sp>
      <p:sp>
        <p:nvSpPr>
          <p:cNvPr id="15" name="Content Placeholder 14">
            <a:extLst>
              <a:ext uri="{FF2B5EF4-FFF2-40B4-BE49-F238E27FC236}">
                <a16:creationId xmlns:a16="http://schemas.microsoft.com/office/drawing/2014/main" id="{3CC57EBE-B7BA-135A-08FA-0903F1CB872D}"/>
              </a:ext>
            </a:extLst>
          </p:cNvPr>
          <p:cNvSpPr>
            <a:spLocks noGrp="1"/>
          </p:cNvSpPr>
          <p:nvPr>
            <p:ph sz="half" idx="2"/>
          </p:nvPr>
        </p:nvSpPr>
        <p:spPr>
          <a:xfrm>
            <a:off x="4021494" y="599914"/>
            <a:ext cx="7091265" cy="5293469"/>
          </a:xfrm>
        </p:spPr>
        <p:txBody>
          <a:bodyPr>
            <a:normAutofit fontScale="77500" lnSpcReduction="20000"/>
          </a:bodyPr>
          <a:lstStyle/>
          <a:p>
            <a:r>
              <a:rPr lang="en-US" b="1" dirty="0">
                <a:latin typeface="Arial" panose="020B0604020202020204" pitchFamily="34" charset="0"/>
                <a:cs typeface="Arial" panose="020B0604020202020204" pitchFamily="34" charset="0"/>
              </a:rPr>
              <a:t>Allowable Disbursements (Expenditures=Disbursements)</a:t>
            </a:r>
          </a:p>
          <a:p>
            <a:endParaRPr lang="en-US"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Department of Revenue (DOR) Policy - PVA Office Allowable Disbursements –</a:t>
            </a:r>
            <a:r>
              <a:rPr lang="en-US" u="sng" dirty="0">
                <a:solidFill>
                  <a:srgbClr val="0070C0"/>
                </a:solidFill>
                <a:latin typeface="Arial" panose="020B0604020202020204" pitchFamily="34" charset="0"/>
                <a:cs typeface="Arial" panose="020B0604020202020204" pitchFamily="34" charset="0"/>
              </a:rPr>
              <a:t>PVAAllowableExpenditures.pdf</a:t>
            </a:r>
          </a:p>
          <a:p>
            <a:r>
              <a:rPr lang="en-US" dirty="0">
                <a:latin typeface="Arial" panose="020B0604020202020204" pitchFamily="34" charset="0"/>
                <a:cs typeface="Arial" panose="020B0604020202020204" pitchFamily="34" charset="0"/>
              </a:rPr>
              <a:t>This document can be found on the DOR - PVA network </a:t>
            </a:r>
            <a:endParaRPr lang="en-US" b="1" u="sng" dirty="0">
              <a:solidFill>
                <a:srgbClr val="FF0000"/>
              </a:solidFill>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For an expense to be allowable, it must be</a:t>
            </a:r>
          </a:p>
          <a:p>
            <a:r>
              <a:rPr lang="en-US" dirty="0">
                <a:latin typeface="Arial" panose="020B0604020202020204" pitchFamily="34" charset="0"/>
                <a:cs typeface="Arial" panose="020B0604020202020204" pitchFamily="34" charset="0"/>
              </a:rPr>
              <a:t>Necessary for the Office</a:t>
            </a:r>
          </a:p>
          <a:p>
            <a:r>
              <a:rPr lang="en-US" dirty="0">
                <a:latin typeface="Arial" panose="020B0604020202020204" pitchFamily="34" charset="0"/>
                <a:cs typeface="Arial" panose="020B0604020202020204" pitchFamily="34" charset="0"/>
              </a:rPr>
              <a:t>Beneficial to the public/county</a:t>
            </a:r>
          </a:p>
          <a:p>
            <a:r>
              <a:rPr lang="en-US" dirty="0">
                <a:latin typeface="Arial" panose="020B0604020202020204" pitchFamily="34" charset="0"/>
                <a:cs typeface="Arial" panose="020B0604020202020204" pitchFamily="34" charset="0"/>
              </a:rPr>
              <a:t>Not personal in nature</a:t>
            </a:r>
          </a:p>
          <a:p>
            <a:r>
              <a:rPr lang="en-US" dirty="0">
                <a:latin typeface="Arial" panose="020B0604020202020204" pitchFamily="34" charset="0"/>
                <a:cs typeface="Arial" panose="020B0604020202020204" pitchFamily="34" charset="0"/>
              </a:rPr>
              <a:t>Reasonable in amount and content</a:t>
            </a:r>
          </a:p>
          <a:p>
            <a:pPr marL="342900" indent="-342900"/>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Additionally, the expense must be evidenced by adequate supporting documentation.</a:t>
            </a: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71BD4641-3F6B-782B-3717-85B663D438ED}"/>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17270003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DAC744-7801-79B5-902F-87BA233F9AE9}"/>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90D108DF-74D1-2D42-4B29-B7B8528957F9}"/>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434FCFB-307C-6DE8-8571-AEA1EB54AE40}"/>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0BF0BAD3-9C8C-7B0D-7798-C2A28654EE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F870E5A4-3BB8-D020-EFC7-B81402751695}"/>
              </a:ext>
            </a:extLst>
          </p:cNvPr>
          <p:cNvSpPr>
            <a:spLocks noGrp="1"/>
          </p:cNvSpPr>
          <p:nvPr>
            <p:ph sz="half" idx="1"/>
          </p:nvPr>
        </p:nvSpPr>
        <p:spPr>
          <a:xfrm>
            <a:off x="475860" y="989045"/>
            <a:ext cx="3153747"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spcBef>
                <a:spcPts val="600"/>
              </a:spcBef>
              <a:spcAft>
                <a:spcPts val="1000"/>
              </a:spcAft>
              <a:buNone/>
            </a:pPr>
            <a:r>
              <a:rPr lang="en-US" sz="3200" dirty="0">
                <a:latin typeface="Arial" panose="020B0604020202020204" pitchFamily="34" charset="0"/>
                <a:cs typeface="Arial" panose="020B0604020202020204" pitchFamily="34" charset="0"/>
              </a:rPr>
              <a:t>What about my expenditures/ disbursements?</a:t>
            </a:r>
          </a:p>
        </p:txBody>
      </p:sp>
      <p:sp>
        <p:nvSpPr>
          <p:cNvPr id="15" name="Content Placeholder 14">
            <a:extLst>
              <a:ext uri="{FF2B5EF4-FFF2-40B4-BE49-F238E27FC236}">
                <a16:creationId xmlns:a16="http://schemas.microsoft.com/office/drawing/2014/main" id="{E283035B-7A82-C11B-E53A-6217DA3C2B42}"/>
              </a:ext>
            </a:extLst>
          </p:cNvPr>
          <p:cNvSpPr>
            <a:spLocks noGrp="1"/>
          </p:cNvSpPr>
          <p:nvPr>
            <p:ph sz="half" idx="2"/>
          </p:nvPr>
        </p:nvSpPr>
        <p:spPr>
          <a:xfrm>
            <a:off x="4338735" y="599914"/>
            <a:ext cx="6428792" cy="5293469"/>
          </a:xfrm>
        </p:spPr>
        <p:txBody>
          <a:bodyPr>
            <a:normAutofit/>
          </a:bodyPr>
          <a:lstStyle/>
          <a:p>
            <a:pPr marL="0" indent="0">
              <a:buNone/>
            </a:pPr>
            <a:r>
              <a:rPr lang="en-US" b="1" u="sng" dirty="0">
                <a:latin typeface="Arial" panose="020B0604020202020204" pitchFamily="34" charset="0"/>
                <a:cs typeface="Arial" panose="020B0604020202020204" pitchFamily="34" charset="0"/>
              </a:rPr>
              <a:t>Unallowable Disbursements:</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Any disbursements not meeting allowability criteria could be disallowed.</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Disallowed expenses are required to be reimbursed by the PVA from </a:t>
            </a:r>
            <a:r>
              <a:rPr lang="en-US" b="1" dirty="0">
                <a:latin typeface="Arial" panose="020B0604020202020204" pitchFamily="34" charset="0"/>
                <a:cs typeface="Arial" panose="020B0604020202020204" pitchFamily="34" charset="0"/>
              </a:rPr>
              <a:t>personal funds</a:t>
            </a:r>
            <a:r>
              <a:rPr lang="en-US" sz="2400" dirty="0">
                <a:latin typeface="Arial" panose="020B0604020202020204" pitchFamily="34" charset="0"/>
                <a:cs typeface="Arial" panose="020B0604020202020204" pitchFamily="34" charset="0"/>
              </a:rPr>
              <a:t>.</a:t>
            </a: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19E200A4-A613-FA26-68A2-EF78CB9F8ACC}"/>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6978221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577EB-0886-C0DF-04F6-3A2E81124CEB}"/>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0E59E67-D175-8887-471B-6C65058042B4}"/>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A85588E-FC31-2590-D40A-44CD0666F518}"/>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FA0A376B-6D11-67D9-AC78-E30FBFB95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DECE9AE3-E2C5-53B8-D96B-B03663E7ADAC}"/>
              </a:ext>
            </a:extLst>
          </p:cNvPr>
          <p:cNvSpPr>
            <a:spLocks noGrp="1"/>
          </p:cNvSpPr>
          <p:nvPr>
            <p:ph sz="half" idx="1"/>
          </p:nvPr>
        </p:nvSpPr>
        <p:spPr>
          <a:xfrm>
            <a:off x="475861" y="989045"/>
            <a:ext cx="2640563"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spcBef>
                <a:spcPts val="600"/>
              </a:spcBef>
              <a:spcAft>
                <a:spcPts val="1000"/>
              </a:spcAft>
              <a:buNone/>
            </a:pPr>
            <a:r>
              <a:rPr lang="en-US" sz="3600" dirty="0">
                <a:latin typeface="Arial" panose="020B0604020202020204" pitchFamily="34" charset="0"/>
                <a:cs typeface="Arial" panose="020B0604020202020204" pitchFamily="34" charset="0"/>
              </a:rPr>
              <a:t>Current PVA AUP Procedures</a:t>
            </a:r>
          </a:p>
        </p:txBody>
      </p:sp>
      <p:sp>
        <p:nvSpPr>
          <p:cNvPr id="15" name="Content Placeholder 14">
            <a:extLst>
              <a:ext uri="{FF2B5EF4-FFF2-40B4-BE49-F238E27FC236}">
                <a16:creationId xmlns:a16="http://schemas.microsoft.com/office/drawing/2014/main" id="{F72212A8-1FFD-65A1-6ABB-A9EB1CD15C07}"/>
              </a:ext>
            </a:extLst>
          </p:cNvPr>
          <p:cNvSpPr>
            <a:spLocks noGrp="1"/>
          </p:cNvSpPr>
          <p:nvPr>
            <p:ph sz="half" idx="2"/>
          </p:nvPr>
        </p:nvSpPr>
        <p:spPr>
          <a:xfrm>
            <a:off x="3741576" y="599914"/>
            <a:ext cx="7520473" cy="5293469"/>
          </a:xfrm>
        </p:spPr>
        <p:txBody>
          <a:bodyPr>
            <a:normAutofit lnSpcReduction="10000"/>
          </a:bodyPr>
          <a:lstStyle/>
          <a:p>
            <a:pPr marL="0" indent="0">
              <a:buNone/>
            </a:pPr>
            <a:endParaRPr lang="en-US" dirty="0">
              <a:latin typeface="Arial" panose="020B0604020202020204" pitchFamily="34" charset="0"/>
              <a:cs typeface="Arial" panose="020B0604020202020204" pitchFamily="34" charset="0"/>
            </a:endParaRPr>
          </a:p>
          <a:p>
            <a:pPr marL="512064" indent="-512064">
              <a:buNone/>
            </a:pPr>
            <a:r>
              <a:rPr lang="en-US" sz="3600" dirty="0">
                <a:latin typeface="Arial" panose="020B0604020202020204" pitchFamily="34" charset="0"/>
                <a:cs typeface="Arial" panose="020B0604020202020204" pitchFamily="34" charset="0"/>
              </a:rPr>
              <a:t>9.	Compare the PVA’s final budget to actual disbursements to determine if the PVA overspent in any account series.</a:t>
            </a:r>
          </a:p>
          <a:p>
            <a:pPr marL="0" indent="0">
              <a:buNone/>
            </a:pPr>
            <a:endParaRPr lang="en-US" dirty="0">
              <a:latin typeface="Arial" panose="020B0604020202020204" pitchFamily="34" charset="0"/>
              <a:cs typeface="Arial" panose="020B0604020202020204" pitchFamily="34" charset="0"/>
            </a:endParaRPr>
          </a:p>
          <a:p>
            <a:pPr>
              <a:defRPr/>
            </a:pPr>
            <a:r>
              <a:rPr lang="en-US" b="1" u="sng" dirty="0">
                <a:latin typeface="Arial" panose="020B0604020202020204" pitchFamily="34" charset="0"/>
                <a:cs typeface="Arial" panose="020B0604020202020204" pitchFamily="34" charset="0"/>
              </a:rPr>
              <a:t>Records Needed:</a:t>
            </a:r>
          </a:p>
          <a:p>
            <a:pPr lvl="1">
              <a:buFont typeface="Arial" pitchFamily="34" charset="0"/>
              <a:buChar char="–"/>
              <a:defRPr/>
            </a:pPr>
            <a:r>
              <a:rPr lang="en-US" sz="2800" dirty="0">
                <a:latin typeface="Arial" panose="020B0604020202020204" pitchFamily="34" charset="0"/>
                <a:cs typeface="Arial" panose="020B0604020202020204" pitchFamily="34" charset="0"/>
              </a:rPr>
              <a:t>Original Budget</a:t>
            </a:r>
          </a:p>
          <a:p>
            <a:pPr lvl="1">
              <a:buFont typeface="Arial" pitchFamily="34" charset="0"/>
              <a:buChar char="–"/>
              <a:defRPr/>
            </a:pPr>
            <a:r>
              <a:rPr lang="en-US" sz="2800" dirty="0">
                <a:latin typeface="Arial" panose="020B0604020202020204" pitchFamily="34" charset="0"/>
                <a:cs typeface="Arial" panose="020B0604020202020204" pitchFamily="34" charset="0"/>
              </a:rPr>
              <a:t>Final Amended Budget</a:t>
            </a:r>
          </a:p>
          <a:p>
            <a:pPr lvl="1">
              <a:buFont typeface="Arial" pitchFamily="34" charset="0"/>
              <a:buChar char="–"/>
              <a:defRPr/>
            </a:pPr>
            <a:r>
              <a:rPr lang="en-US" sz="2800" dirty="0">
                <a:latin typeface="Arial" panose="020B0604020202020204" pitchFamily="34" charset="0"/>
                <a:cs typeface="Arial" panose="020B0604020202020204" pitchFamily="34" charset="0"/>
              </a:rPr>
              <a:t>Detailed Disbursements Ledger – (</a:t>
            </a:r>
            <a:r>
              <a:rPr lang="en-US" sz="2800" b="1" dirty="0">
                <a:latin typeface="Arial" panose="020B0604020202020204" pitchFamily="34" charset="0"/>
                <a:cs typeface="Arial" panose="020B0604020202020204" pitchFamily="34" charset="0"/>
              </a:rPr>
              <a:t>Disbursement categories should match categories on Budget)</a:t>
            </a: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C1DFF5B5-99CF-4F62-D046-1245AE95BA8F}"/>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1161246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F40A4-4EB6-ECD3-36E4-030EC79A0BF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B006DD3-08EA-B394-3CB8-B0BF8296D29A}"/>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183845DB-41AA-2028-51DD-E972FD66D6A3}"/>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020000C6-5B9C-6B83-AB99-EAEA16C76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0C08DFFB-AD24-0850-BDEE-D9B0221F7A6C}"/>
              </a:ext>
            </a:extLst>
          </p:cNvPr>
          <p:cNvSpPr>
            <a:spLocks noGrp="1"/>
          </p:cNvSpPr>
          <p:nvPr>
            <p:ph sz="half" idx="1"/>
          </p:nvPr>
        </p:nvSpPr>
        <p:spPr>
          <a:xfrm>
            <a:off x="838200" y="989045"/>
            <a:ext cx="2278224" cy="4303932"/>
          </a:xfrm>
        </p:spPr>
        <p:txBody>
          <a:bodyPr>
            <a:noAutofit/>
          </a:bodyPr>
          <a:lstStyle/>
          <a:p>
            <a:pPr marL="0" indent="0" algn="ctr">
              <a:buNone/>
            </a:pPr>
            <a:endParaRPr lang="en-US" sz="3000" dirty="0"/>
          </a:p>
          <a:p>
            <a:pPr marL="0" indent="0" algn="ctr">
              <a:buNone/>
            </a:pPr>
            <a:endParaRPr lang="en-US" sz="3000" dirty="0"/>
          </a:p>
          <a:p>
            <a:pPr marL="0" indent="0" algn="ctr">
              <a:buNone/>
            </a:pPr>
            <a:endParaRPr lang="en-US" sz="3000" dirty="0"/>
          </a:p>
          <a:p>
            <a:pPr marL="0" indent="0" algn="ctr">
              <a:spcBef>
                <a:spcPts val="600"/>
              </a:spcBef>
              <a:spcAft>
                <a:spcPts val="1000"/>
              </a:spcAft>
              <a:buNone/>
            </a:pPr>
            <a:r>
              <a:rPr lang="en-US" sz="4900" dirty="0">
                <a:latin typeface="Arial" panose="020B0604020202020204" pitchFamily="34" charset="0"/>
                <a:cs typeface="Arial" panose="020B0604020202020204" pitchFamily="34" charset="0"/>
              </a:rPr>
              <a:t>Budget</a:t>
            </a:r>
          </a:p>
        </p:txBody>
      </p:sp>
      <p:sp>
        <p:nvSpPr>
          <p:cNvPr id="15" name="Content Placeholder 14">
            <a:extLst>
              <a:ext uri="{FF2B5EF4-FFF2-40B4-BE49-F238E27FC236}">
                <a16:creationId xmlns:a16="http://schemas.microsoft.com/office/drawing/2014/main" id="{7FC30417-0DE7-B9DF-9075-5837430DF6DD}"/>
              </a:ext>
            </a:extLst>
          </p:cNvPr>
          <p:cNvSpPr>
            <a:spLocks noGrp="1"/>
          </p:cNvSpPr>
          <p:nvPr>
            <p:ph sz="half" idx="2"/>
          </p:nvPr>
        </p:nvSpPr>
        <p:spPr>
          <a:xfrm>
            <a:off x="4842588" y="599914"/>
            <a:ext cx="6148874" cy="5293469"/>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PVA office budget governs the use of all PVA office funds.</a:t>
            </a:r>
          </a:p>
          <a:p>
            <a:r>
              <a:rPr lang="en-US" dirty="0">
                <a:latin typeface="Arial" panose="020B0604020202020204" pitchFamily="34" charset="0"/>
                <a:cs typeface="Arial" panose="020B0604020202020204" pitchFamily="34" charset="0"/>
              </a:rPr>
              <a:t>All funds should be accounted for in the PVA’s Budget</a:t>
            </a:r>
          </a:p>
          <a:p>
            <a:r>
              <a:rPr lang="en-US" dirty="0">
                <a:latin typeface="Arial" panose="020B0604020202020204" pitchFamily="34" charset="0"/>
                <a:cs typeface="Arial" panose="020B0604020202020204" pitchFamily="34" charset="0"/>
              </a:rPr>
              <a:t>The PVA is required to amend the original budget when expenditures in an account series exceed the budgeted amount.</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D3D59E2D-C01D-06F7-2D46-EF15CB5598FE}"/>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3181103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3FEA-1B63-42D7-98BD-F5CE8813F888}"/>
              </a:ext>
            </a:extLst>
          </p:cNvPr>
          <p:cNvSpPr>
            <a:spLocks noGrp="1"/>
          </p:cNvSpPr>
          <p:nvPr>
            <p:ph type="title"/>
          </p:nvPr>
        </p:nvSpPr>
        <p:spPr>
          <a:xfrm>
            <a:off x="636494" y="365125"/>
            <a:ext cx="5351930" cy="1325563"/>
          </a:xfrm>
        </p:spPr>
        <p:txBody>
          <a:bodyPr>
            <a:noAutofit/>
          </a:bodyPr>
          <a:lstStyle/>
          <a:p>
            <a:pPr algn="ctr"/>
            <a:r>
              <a:rPr lang="en-US" sz="3600" b="1" dirty="0">
                <a:latin typeface="Arial" panose="020B0604020202020204" pitchFamily="34" charset="0"/>
                <a:cs typeface="Arial" panose="020B0604020202020204" pitchFamily="34" charset="0"/>
              </a:rPr>
              <a:t>Shari Scott </a:t>
            </a:r>
            <a:br>
              <a:rPr lang="en-US" sz="36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Deputy State Auditor</a:t>
            </a:r>
          </a:p>
        </p:txBody>
      </p:sp>
      <p:sp>
        <p:nvSpPr>
          <p:cNvPr id="3" name="Content Placeholder 2">
            <a:extLst>
              <a:ext uri="{FF2B5EF4-FFF2-40B4-BE49-F238E27FC236}">
                <a16:creationId xmlns:a16="http://schemas.microsoft.com/office/drawing/2014/main" id="{0E776576-F077-46DB-B98F-D4105225A62C}"/>
              </a:ext>
            </a:extLst>
          </p:cNvPr>
          <p:cNvSpPr>
            <a:spLocks noGrp="1"/>
          </p:cNvSpPr>
          <p:nvPr>
            <p:ph idx="1"/>
          </p:nvPr>
        </p:nvSpPr>
        <p:spPr>
          <a:xfrm>
            <a:off x="636494" y="2018431"/>
            <a:ext cx="5033963" cy="3125937"/>
          </a:xfrm>
        </p:spPr>
        <p:txBody>
          <a:bodyPr/>
          <a:lstStyle/>
          <a:p>
            <a:r>
              <a:rPr lang="en-US" dirty="0">
                <a:solidFill>
                  <a:schemeClr val="tx1"/>
                </a:solidFill>
                <a:latin typeface="Arial" panose="020B0604020202020204" pitchFamily="34" charset="0"/>
                <a:cs typeface="Arial" panose="020B0604020202020204" pitchFamily="34" charset="0"/>
              </a:rPr>
              <a:t>Certified Public Accountant</a:t>
            </a:r>
          </a:p>
          <a:p>
            <a:r>
              <a:rPr lang="en-US" dirty="0">
                <a:solidFill>
                  <a:schemeClr val="tx1"/>
                </a:solidFill>
                <a:latin typeface="Arial" panose="020B0604020202020204" pitchFamily="34" charset="0"/>
                <a:cs typeface="Arial" panose="020B0604020202020204" pitchFamily="34" charset="0"/>
              </a:rPr>
              <a:t>Served at APA since 1997 as Financial Auditor and Audit Manager</a:t>
            </a:r>
          </a:p>
          <a:p>
            <a:r>
              <a:rPr lang="en-US" dirty="0">
                <a:latin typeface="Arial" panose="020B0604020202020204" pitchFamily="34" charset="0"/>
                <a:cs typeface="Arial" panose="020B0604020202020204" pitchFamily="34" charset="0"/>
              </a:rPr>
              <a:t>Member of AICPA, KYCPA, NASACT, AGA</a:t>
            </a:r>
          </a:p>
        </p:txBody>
      </p:sp>
      <p:sp>
        <p:nvSpPr>
          <p:cNvPr id="4" name="Rectangle 3">
            <a:extLst>
              <a:ext uri="{FF2B5EF4-FFF2-40B4-BE49-F238E27FC236}">
                <a16:creationId xmlns:a16="http://schemas.microsoft.com/office/drawing/2014/main" id="{681D986F-DA18-46CE-BE2D-4F6FE93A6085}"/>
              </a:ext>
            </a:extLst>
          </p:cNvPr>
          <p:cNvSpPr/>
          <p:nvPr/>
        </p:nvSpPr>
        <p:spPr>
          <a:xfrm>
            <a:off x="6096000" y="1"/>
            <a:ext cx="6096000" cy="6888720"/>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C4AA23-DA0F-4930-A616-6FA9CCDD2A13}"/>
              </a:ext>
            </a:extLst>
          </p:cNvPr>
          <p:cNvSpPr txBox="1"/>
          <p:nvPr/>
        </p:nvSpPr>
        <p:spPr>
          <a:xfrm>
            <a:off x="10110785" y="6475027"/>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sp>
        <p:nvSpPr>
          <p:cNvPr id="5" name="AutoShape 2">
            <a:extLst>
              <a:ext uri="{FF2B5EF4-FFF2-40B4-BE49-F238E27FC236}">
                <a16:creationId xmlns:a16="http://schemas.microsoft.com/office/drawing/2014/main" id="{C0B4AD34-FF09-7FC5-6AEE-0D5AB5F6734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descr="A person in a blue suit&#10;&#10;AI-generated content may be incorrect.">
            <a:extLst>
              <a:ext uri="{FF2B5EF4-FFF2-40B4-BE49-F238E27FC236}">
                <a16:creationId xmlns:a16="http://schemas.microsoft.com/office/drawing/2014/main" id="{647C2A9E-F67D-9EA4-729F-25AFC7F3BA91}"/>
              </a:ext>
            </a:extLst>
          </p:cNvPr>
          <p:cNvPicPr preferRelativeResize="0">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486" y="1444752"/>
            <a:ext cx="3965028" cy="396849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138486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B37A2-148C-8C84-45AF-BC5153D7CD02}"/>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828ED2E-124A-FD63-1EAC-092AADEC1346}"/>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4F9ABF9-006D-F5CD-0660-C3BD6F7A5F78}"/>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3D8CCECC-6FEB-98BA-1122-6D4353728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A8AC671B-45D2-7027-E547-C208736ED02A}"/>
              </a:ext>
            </a:extLst>
          </p:cNvPr>
          <p:cNvSpPr>
            <a:spLocks noGrp="1"/>
          </p:cNvSpPr>
          <p:nvPr>
            <p:ph sz="half" idx="1"/>
          </p:nvPr>
        </p:nvSpPr>
        <p:spPr>
          <a:xfrm>
            <a:off x="475861" y="989045"/>
            <a:ext cx="2640563" cy="4303932"/>
          </a:xfrm>
        </p:spPr>
        <p:txBody>
          <a:bodyPr>
            <a:noAutofit/>
          </a:bodyPr>
          <a:lstStyle/>
          <a:p>
            <a:pPr marL="0" indent="0" algn="ctr">
              <a:buNone/>
            </a:pPr>
            <a:endParaRPr lang="en-US" sz="3000" dirty="0"/>
          </a:p>
          <a:p>
            <a:pPr marL="0" indent="0">
              <a:spcBef>
                <a:spcPts val="600"/>
              </a:spcBef>
              <a:spcAft>
                <a:spcPts val="1000"/>
              </a:spcAft>
              <a:buNone/>
            </a:pPr>
            <a:r>
              <a:rPr lang="en-US" sz="3600" dirty="0">
                <a:latin typeface="Arial" panose="020B0604020202020204" pitchFamily="34" charset="0"/>
                <a:cs typeface="Arial" panose="020B0604020202020204" pitchFamily="34" charset="0"/>
              </a:rPr>
              <a:t>Current PVA AUP Procedures</a:t>
            </a:r>
          </a:p>
        </p:txBody>
      </p:sp>
      <p:sp>
        <p:nvSpPr>
          <p:cNvPr id="15" name="Content Placeholder 14">
            <a:extLst>
              <a:ext uri="{FF2B5EF4-FFF2-40B4-BE49-F238E27FC236}">
                <a16:creationId xmlns:a16="http://schemas.microsoft.com/office/drawing/2014/main" id="{20B63724-0072-0203-018F-421AB6C3D3E1}"/>
              </a:ext>
            </a:extLst>
          </p:cNvPr>
          <p:cNvSpPr>
            <a:spLocks noGrp="1"/>
          </p:cNvSpPr>
          <p:nvPr>
            <p:ph sz="half" idx="2"/>
          </p:nvPr>
        </p:nvSpPr>
        <p:spPr>
          <a:xfrm>
            <a:off x="3741576" y="599914"/>
            <a:ext cx="7520473" cy="5293469"/>
          </a:xfrm>
        </p:spPr>
        <p:txBody>
          <a:bodyPr>
            <a:normAutofit fontScale="85000" lnSpcReduction="10000"/>
          </a:bodyPr>
          <a:lstStyle/>
          <a:p>
            <a:pPr marL="512064" indent="-512064">
              <a:buNone/>
            </a:pPr>
            <a:r>
              <a:rPr lang="en-US" dirty="0">
                <a:latin typeface="Arial" panose="020B0604020202020204" pitchFamily="34" charset="0"/>
                <a:cs typeface="Arial" panose="020B0604020202020204" pitchFamily="34" charset="0"/>
              </a:rPr>
              <a:t>	</a:t>
            </a:r>
          </a:p>
          <a:p>
            <a:pPr marL="512064" indent="-512064">
              <a:buNone/>
            </a:pPr>
            <a:r>
              <a:rPr lang="en-US" dirty="0">
                <a:latin typeface="Arial" panose="020B0604020202020204" pitchFamily="34" charset="0"/>
                <a:cs typeface="Arial" panose="020B0604020202020204" pitchFamily="34" charset="0"/>
              </a:rPr>
              <a:t>10.	Determine whether cash balances were properly transferred from the former PVA to the new PVA. </a:t>
            </a:r>
          </a:p>
          <a:p>
            <a:pPr marL="512064" indent="-512064">
              <a:buNone/>
            </a:pPr>
            <a:r>
              <a:rPr lang="en-US" dirty="0">
                <a:latin typeface="Arial" panose="020B0604020202020204" pitchFamily="34" charset="0"/>
                <a:cs typeface="Arial" panose="020B0604020202020204" pitchFamily="34" charset="0"/>
              </a:rPr>
              <a:t>11.	For PVA office employees hired between July 1, 20xx and June 30, 20xx, determine if the Ethics Certification Form has been completed and is on file.</a:t>
            </a:r>
          </a:p>
          <a:p>
            <a:pPr marL="514350" indent="-514350">
              <a:buAutoNum type="arabicPeriod" startAt="12"/>
            </a:pPr>
            <a:r>
              <a:rPr lang="en-US" dirty="0">
                <a:latin typeface="Arial" panose="020B0604020202020204" pitchFamily="34" charset="0"/>
                <a:cs typeface="Arial" panose="020B0604020202020204" pitchFamily="34" charset="0"/>
              </a:rPr>
              <a:t>Determine if the PVA’s office was closed any day other than the state’s approved holidays.  If so, determine if the proper procedures and forms were completed.</a:t>
            </a:r>
          </a:p>
          <a:p>
            <a:pPr marL="514350" indent="-514350">
              <a:buAutoNum type="arabicPeriod" startAt="12"/>
            </a:pPr>
            <a:r>
              <a:rPr lang="en-US" dirty="0">
                <a:latin typeface="Arial" panose="020B0604020202020204" pitchFamily="34" charset="0"/>
                <a:cs typeface="Arial" panose="020B0604020202020204" pitchFamily="34" charset="0"/>
              </a:rPr>
              <a:t>During county election years, determine if the PVA spent more than 40% of the allowance available to the PVA’s office from county funds during the first 5 months of the fiscal year in which the general election is held (KRS 132.590(12)).</a:t>
            </a: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82E57879-F698-4F77-261F-886515DF434B}"/>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35944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294ED-CCAA-B102-10E1-A5672FBFFAEF}"/>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C900302-8221-3B66-9265-5A33631EB757}"/>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4868DCFC-9587-2B3A-864C-43E1DD01E56B}"/>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1C526DBC-7DE9-337C-FE98-2012409424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8DD7D9EA-2CB1-EC21-A993-C4C13EDFD801}"/>
              </a:ext>
            </a:extLst>
          </p:cNvPr>
          <p:cNvSpPr>
            <a:spLocks noGrp="1"/>
          </p:cNvSpPr>
          <p:nvPr>
            <p:ph sz="half" idx="1"/>
          </p:nvPr>
        </p:nvSpPr>
        <p:spPr>
          <a:xfrm>
            <a:off x="838200" y="989045"/>
            <a:ext cx="2278224" cy="4303932"/>
          </a:xfrm>
        </p:spPr>
        <p:txBody>
          <a:bodyPr>
            <a:noAutofit/>
          </a:bodyPr>
          <a:lstStyle/>
          <a:p>
            <a:pPr marL="0" indent="0" algn="ctr">
              <a:buNone/>
            </a:pPr>
            <a:endParaRPr lang="en-US" sz="3000" dirty="0"/>
          </a:p>
          <a:p>
            <a:pPr marL="0" indent="0" algn="ctr">
              <a:buNone/>
            </a:pPr>
            <a:endParaRPr lang="en-US" sz="3000" dirty="0"/>
          </a:p>
          <a:p>
            <a:pPr marL="0" indent="0" algn="ctr">
              <a:buNone/>
            </a:pPr>
            <a:endParaRPr lang="en-US" sz="3000" dirty="0"/>
          </a:p>
          <a:p>
            <a:pPr marL="0" indent="0" algn="ctr">
              <a:spcBef>
                <a:spcPts val="600"/>
              </a:spcBef>
              <a:spcAft>
                <a:spcPts val="1000"/>
              </a:spcAft>
              <a:buNone/>
            </a:pPr>
            <a:r>
              <a:rPr lang="en-US" sz="4400" dirty="0">
                <a:latin typeface="Arial" panose="020B0604020202020204" pitchFamily="34" charset="0"/>
                <a:cs typeface="Arial" panose="020B0604020202020204" pitchFamily="34" charset="0"/>
              </a:rPr>
              <a:t>Records Needed</a:t>
            </a:r>
          </a:p>
        </p:txBody>
      </p:sp>
      <p:sp>
        <p:nvSpPr>
          <p:cNvPr id="15" name="Content Placeholder 14">
            <a:extLst>
              <a:ext uri="{FF2B5EF4-FFF2-40B4-BE49-F238E27FC236}">
                <a16:creationId xmlns:a16="http://schemas.microsoft.com/office/drawing/2014/main" id="{E63C7F63-AA70-9DED-89AF-7354CB8E665D}"/>
              </a:ext>
            </a:extLst>
          </p:cNvPr>
          <p:cNvSpPr>
            <a:spLocks noGrp="1"/>
          </p:cNvSpPr>
          <p:nvPr>
            <p:ph sz="half" idx="2"/>
          </p:nvPr>
        </p:nvSpPr>
        <p:spPr>
          <a:xfrm>
            <a:off x="4637315" y="599914"/>
            <a:ext cx="6876662" cy="5293469"/>
          </a:xfrm>
        </p:spPr>
        <p:txBody>
          <a:bodyPr>
            <a:normAutofit/>
          </a:bodyPr>
          <a:lstStyle/>
          <a:p>
            <a:pPr marL="0" indent="0">
              <a:buNone/>
            </a:pPr>
            <a:endParaRPr lang="en-US" dirty="0">
              <a:latin typeface="Arial" panose="020B0604020202020204" pitchFamily="34" charset="0"/>
              <a:cs typeface="Arial" panose="020B0604020202020204" pitchFamily="34" charset="0"/>
            </a:endParaRPr>
          </a:p>
          <a:p>
            <a:pPr lvl="1"/>
            <a:r>
              <a:rPr lang="en-US" sz="2800" dirty="0">
                <a:latin typeface="Arial" panose="020B0604020202020204" pitchFamily="34" charset="0"/>
                <a:cs typeface="Arial" panose="020B0604020202020204" pitchFamily="34" charset="0"/>
              </a:rPr>
              <a:t>Revenue Closeout Package</a:t>
            </a:r>
          </a:p>
          <a:p>
            <a:pPr lvl="1"/>
            <a:r>
              <a:rPr lang="en-US" sz="2800" dirty="0">
                <a:latin typeface="Arial" panose="020B0604020202020204" pitchFamily="34" charset="0"/>
                <a:cs typeface="Arial" panose="020B0604020202020204" pitchFamily="34" charset="0"/>
              </a:rPr>
              <a:t>Bank Statements</a:t>
            </a:r>
          </a:p>
          <a:p>
            <a:pPr lvl="1"/>
            <a:r>
              <a:rPr lang="en-US" sz="2800" dirty="0">
                <a:latin typeface="Arial" panose="020B0604020202020204" pitchFamily="34" charset="0"/>
                <a:cs typeface="Arial" panose="020B0604020202020204" pitchFamily="34" charset="0"/>
              </a:rPr>
              <a:t>List on All New Employees</a:t>
            </a:r>
          </a:p>
          <a:p>
            <a:pPr lvl="1"/>
            <a:r>
              <a:rPr lang="en-US" sz="2800" dirty="0">
                <a:latin typeface="Arial" panose="020B0604020202020204" pitchFamily="34" charset="0"/>
                <a:cs typeface="Arial" panose="020B0604020202020204" pitchFamily="34" charset="0"/>
              </a:rPr>
              <a:t>Ethics Form</a:t>
            </a:r>
          </a:p>
          <a:p>
            <a:pPr lvl="1"/>
            <a:r>
              <a:rPr lang="en-US" sz="2800" dirty="0">
                <a:latin typeface="Arial" panose="020B0604020202020204" pitchFamily="34" charset="0"/>
                <a:cs typeface="Arial" panose="020B0604020202020204" pitchFamily="34" charset="0"/>
              </a:rPr>
              <a:t>List of Days Closed</a:t>
            </a:r>
          </a:p>
          <a:p>
            <a:pPr lvl="1"/>
            <a:r>
              <a:rPr lang="en-US" sz="2800" dirty="0">
                <a:latin typeface="Arial" panose="020B0604020202020204" pitchFamily="34" charset="0"/>
                <a:cs typeface="Arial" panose="020B0604020202020204" pitchFamily="34" charset="0"/>
              </a:rPr>
              <a:t>County Judge/Executive order closing courthouse</a:t>
            </a:r>
          </a:p>
          <a:p>
            <a:pPr lvl="1"/>
            <a:r>
              <a:rPr lang="en-US" sz="2800" dirty="0">
                <a:latin typeface="Arial" panose="020B0604020202020204" pitchFamily="34" charset="0"/>
                <a:cs typeface="Arial" panose="020B0604020202020204" pitchFamily="34" charset="0"/>
              </a:rPr>
              <a:t>PVA Closing Form</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03665982-01AF-4A05-ED48-F7012B40B1A0}"/>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77847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B623F4-EE11-F814-C2DA-C261E92FF4E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42C77D7-B1A2-5FBA-ACFD-B22B3F81A3B2}"/>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61B96D85-5B6F-4FE5-8F73-61FE3DA452E1}"/>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4F7FBDE8-1373-8FDD-0912-6CFE80E33D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DEB6BCCC-53C6-6986-DF4C-7B699F535D8D}"/>
              </a:ext>
            </a:extLst>
          </p:cNvPr>
          <p:cNvSpPr>
            <a:spLocks noGrp="1"/>
          </p:cNvSpPr>
          <p:nvPr>
            <p:ph sz="half" idx="1"/>
          </p:nvPr>
        </p:nvSpPr>
        <p:spPr>
          <a:xfrm>
            <a:off x="475861" y="989045"/>
            <a:ext cx="2640563"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lgn="ctr">
              <a:spcBef>
                <a:spcPts val="600"/>
              </a:spcBef>
              <a:spcAft>
                <a:spcPts val="1000"/>
              </a:spcAft>
              <a:buNone/>
            </a:pPr>
            <a:r>
              <a:rPr lang="en-US" sz="4400" dirty="0">
                <a:latin typeface="Arial" panose="020B0604020202020204" pitchFamily="34" charset="0"/>
                <a:cs typeface="Arial" panose="020B0604020202020204" pitchFamily="34" charset="0"/>
              </a:rPr>
              <a:t>Other Guidance and Rules</a:t>
            </a:r>
          </a:p>
        </p:txBody>
      </p:sp>
      <p:sp>
        <p:nvSpPr>
          <p:cNvPr id="2" name="Content Placeholder 13">
            <a:extLst>
              <a:ext uri="{FF2B5EF4-FFF2-40B4-BE49-F238E27FC236}">
                <a16:creationId xmlns:a16="http://schemas.microsoft.com/office/drawing/2014/main" id="{3F45AE00-5E47-54B9-0834-36BA4C2A7E17}"/>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pic>
        <p:nvPicPr>
          <p:cNvPr id="6" name="Content Placeholder 7">
            <a:extLst>
              <a:ext uri="{FF2B5EF4-FFF2-40B4-BE49-F238E27FC236}">
                <a16:creationId xmlns:a16="http://schemas.microsoft.com/office/drawing/2014/main" id="{162CF12D-9D52-908E-926C-4E98C0B1D0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9936" y="289557"/>
            <a:ext cx="6817384" cy="5287993"/>
          </a:xfrm>
          <a:prstGeom prst="rect">
            <a:avLst/>
          </a:prstGeom>
        </p:spPr>
      </p:pic>
    </p:spTree>
    <p:extLst>
      <p:ext uri="{BB962C8B-B14F-4D97-AF65-F5344CB8AC3E}">
        <p14:creationId xmlns:p14="http://schemas.microsoft.com/office/powerpoint/2010/main" val="42382701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8BB4-39A5-E301-5767-215AFDF79A7C}"/>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89E46A82-D0A8-C147-F678-984D80A9E2EB}"/>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F4587B2F-6D3D-3738-FE7B-AAD7189ABF00}"/>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1AE5F3C6-F87D-6047-61F8-B05C9FFAE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DA5D8983-4610-B9F0-32FA-18C14C10E7BC}"/>
              </a:ext>
            </a:extLst>
          </p:cNvPr>
          <p:cNvSpPr>
            <a:spLocks noGrp="1"/>
          </p:cNvSpPr>
          <p:nvPr>
            <p:ph sz="half" idx="1"/>
          </p:nvPr>
        </p:nvSpPr>
        <p:spPr>
          <a:xfrm>
            <a:off x="838200" y="989045"/>
            <a:ext cx="2539482"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KRS 132.420 Duties and powers of property valuation administrator</a:t>
            </a:r>
            <a:br>
              <a:rPr lang="en-US" sz="400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CEC63D70-6C99-3419-9BF4-441ED266FFE3}"/>
              </a:ext>
            </a:extLst>
          </p:cNvPr>
          <p:cNvSpPr>
            <a:spLocks noGrp="1"/>
          </p:cNvSpPr>
          <p:nvPr>
            <p:ph sz="half" idx="2"/>
          </p:nvPr>
        </p:nvSpPr>
        <p:spPr>
          <a:xfrm>
            <a:off x="4282751" y="599914"/>
            <a:ext cx="7231226" cy="5293469"/>
          </a:xfrm>
        </p:spPr>
        <p:txBody>
          <a:bodyPr>
            <a:normAutofit fontScale="92500"/>
          </a:bodyPr>
          <a:lstStyle/>
          <a:p>
            <a:pPr marL="0" indent="0">
              <a:buNone/>
            </a:pPr>
            <a:r>
              <a:rPr lang="en-US" sz="3600" dirty="0">
                <a:latin typeface="Arial" panose="020B0604020202020204" pitchFamily="34" charset="0"/>
                <a:cs typeface="Arial" panose="020B0604020202020204" pitchFamily="34" charset="0"/>
              </a:rPr>
              <a:t>The property valuation administrator shall, </a:t>
            </a:r>
            <a:r>
              <a:rPr lang="en-US" sz="3600" b="1" dirty="0">
                <a:latin typeface="Arial" panose="020B0604020202020204" pitchFamily="34" charset="0"/>
                <a:cs typeface="Arial" panose="020B0604020202020204" pitchFamily="34" charset="0"/>
              </a:rPr>
              <a:t>subject to the direction, instruction, and supervision </a:t>
            </a:r>
            <a:r>
              <a:rPr lang="en-US" sz="3600" dirty="0">
                <a:latin typeface="Arial" panose="020B0604020202020204" pitchFamily="34" charset="0"/>
                <a:cs typeface="Arial" panose="020B0604020202020204" pitchFamily="34" charset="0"/>
              </a:rPr>
              <a:t>of the Department of Revenue, make the assessment of all property in his county except as otherwise provided, prepare property assessment records, and have other powers and duties relating to assessment as may be prescribed by law or by the department.</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103B5310-BAAF-5185-23D9-877418FDF031}"/>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20165244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3E4240-2A78-2BC8-C68D-3870C906B57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42B68948-B2DF-7AC4-811F-2041880E0A1F}"/>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525EE38E-0C94-C38A-29C9-0DA846204A3C}"/>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CC6393B5-19CF-1A25-8849-8B572CDEEF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33346064-24F8-74AE-F93C-2128DCA7F7A1}"/>
              </a:ext>
            </a:extLst>
          </p:cNvPr>
          <p:cNvSpPr>
            <a:spLocks noGrp="1"/>
          </p:cNvSpPr>
          <p:nvPr>
            <p:ph sz="half" idx="1"/>
          </p:nvPr>
        </p:nvSpPr>
        <p:spPr>
          <a:xfrm>
            <a:off x="678023" y="989045"/>
            <a:ext cx="2699659" cy="4303932"/>
          </a:xfrm>
        </p:spPr>
        <p:txBody>
          <a:bodyPr>
            <a:noAutofit/>
          </a:bodyPr>
          <a:lstStyle/>
          <a:p>
            <a:pPr marL="0" indent="0" algn="ctr">
              <a:buNone/>
            </a:pPr>
            <a:endParaRPr lang="en-US" dirty="0">
              <a:latin typeface="Arial" panose="020B0604020202020204" pitchFamily="34" charset="0"/>
              <a:cs typeface="Arial" panose="020B0604020202020204" pitchFamily="34" charset="0"/>
            </a:endParaRPr>
          </a:p>
          <a:p>
            <a:pPr marL="0" indent="0" algn="ctr">
              <a:buNone/>
            </a:pPr>
            <a:r>
              <a:rPr lang="en-US" dirty="0">
                <a:latin typeface="Arial" panose="020B0604020202020204" pitchFamily="34" charset="0"/>
                <a:cs typeface="Arial" panose="020B0604020202020204" pitchFamily="34" charset="0"/>
              </a:rPr>
              <a:t>KRS 132.370 Property valuation administrator's status as state official</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DEF0EC63-CF0D-FDE5-A660-1E019347D77C}"/>
              </a:ext>
            </a:extLst>
          </p:cNvPr>
          <p:cNvSpPr>
            <a:spLocks noGrp="1"/>
          </p:cNvSpPr>
          <p:nvPr>
            <p:ph sz="half" idx="2"/>
          </p:nvPr>
        </p:nvSpPr>
        <p:spPr>
          <a:xfrm>
            <a:off x="4282751" y="599914"/>
            <a:ext cx="7231226" cy="5293469"/>
          </a:xfrm>
        </p:spPr>
        <p:txBody>
          <a:bodyPr>
            <a:normAutofit/>
          </a:bodyPr>
          <a:lstStyle/>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(1) There shall be a property valuation administrator in each county in lieu of a county assessor. Property valuation administrators </a:t>
            </a:r>
            <a:r>
              <a:rPr lang="en-US" sz="3600" b="1" dirty="0">
                <a:latin typeface="Arial" panose="020B0604020202020204" pitchFamily="34" charset="0"/>
                <a:cs typeface="Arial" panose="020B0604020202020204" pitchFamily="34" charset="0"/>
              </a:rPr>
              <a:t>shall be state officials, </a:t>
            </a:r>
            <a:r>
              <a:rPr lang="en-US" sz="3600" dirty="0">
                <a:latin typeface="Arial" panose="020B0604020202020204" pitchFamily="34" charset="0"/>
                <a:cs typeface="Arial" panose="020B0604020202020204" pitchFamily="34" charset="0"/>
              </a:rPr>
              <a:t>and all deputies and assistants of their offices shall be unclassified state employees.</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FE05A44D-A2EF-769C-3D29-4EA74700E200}"/>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885592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EC516D-B89D-7303-6A8D-83F5F0430EE0}"/>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6A236DD7-F33D-F276-C314-A55F6BC5953D}"/>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EB90A5A9-0B3D-FDB8-FF6E-C83663754112}"/>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48904146-2260-3799-55C2-E4457649EA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9DB4089E-E2CD-D01F-6027-653328EADDFE}"/>
              </a:ext>
            </a:extLst>
          </p:cNvPr>
          <p:cNvSpPr>
            <a:spLocks noGrp="1"/>
          </p:cNvSpPr>
          <p:nvPr>
            <p:ph sz="half" idx="1"/>
          </p:nvPr>
        </p:nvSpPr>
        <p:spPr>
          <a:xfrm>
            <a:off x="772886" y="599914"/>
            <a:ext cx="2539482" cy="4798700"/>
          </a:xfrm>
        </p:spPr>
        <p:txBody>
          <a:bodyPr>
            <a:normAutofit fontScale="47500" lnSpcReduction="20000"/>
          </a:bodyPr>
          <a:lstStyle/>
          <a:p>
            <a:pPr marL="0" indent="0" algn="ctr">
              <a:buNone/>
            </a:pPr>
            <a:endParaRPr lang="en-US" sz="3000" dirty="0">
              <a:latin typeface="Arial" panose="020B0604020202020204" pitchFamily="34" charset="0"/>
              <a:cs typeface="Arial" panose="020B0604020202020204" pitchFamily="34" charset="0"/>
            </a:endParaRPr>
          </a:p>
          <a:p>
            <a:pPr marL="0" indent="0" algn="ctr">
              <a:buNone/>
            </a:pPr>
            <a:r>
              <a:rPr lang="en-US" sz="5500" dirty="0">
                <a:latin typeface="Arial" panose="020B0604020202020204" pitchFamily="34" charset="0"/>
                <a:cs typeface="Arial" panose="020B0604020202020204" pitchFamily="34" charset="0"/>
              </a:rPr>
              <a:t>KRS 132.605 Purchase of assessment supplies and equipment by county </a:t>
            </a:r>
            <a:br>
              <a:rPr lang="en-US" sz="5500" dirty="0">
                <a:latin typeface="Arial" panose="020B0604020202020204" pitchFamily="34" charset="0"/>
                <a:cs typeface="Arial" panose="020B0604020202020204" pitchFamily="34" charset="0"/>
              </a:rPr>
            </a:br>
            <a:r>
              <a:rPr lang="en-US" sz="5500" dirty="0">
                <a:latin typeface="Arial" panose="020B0604020202020204" pitchFamily="34" charset="0"/>
                <a:cs typeface="Arial" panose="020B0604020202020204" pitchFamily="34" charset="0"/>
              </a:rPr>
              <a:t>-- Purchase and loan by Department of Revenue-- Maintenance</a:t>
            </a:r>
            <a:br>
              <a:rPr lang="en-US" sz="5500" dirty="0">
                <a:latin typeface="Arial" panose="020B0604020202020204" pitchFamily="34" charset="0"/>
                <a:cs typeface="Arial" panose="020B0604020202020204" pitchFamily="34" charset="0"/>
              </a:rPr>
            </a:br>
            <a:endParaRPr lang="en-US" sz="5500" dirty="0">
              <a:latin typeface="Arial" panose="020B0604020202020204" pitchFamily="34" charset="0"/>
              <a:cs typeface="Arial" panose="020B0604020202020204" pitchFamily="34" charset="0"/>
            </a:endParaRPr>
          </a:p>
          <a:p>
            <a:pPr marL="0" indent="0" algn="ctr">
              <a:buNone/>
            </a:pPr>
            <a:endParaRPr lang="en-US" sz="3000"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A3600619-4BE0-9CE5-5417-0E0DA6B597F8}"/>
              </a:ext>
            </a:extLst>
          </p:cNvPr>
          <p:cNvSpPr>
            <a:spLocks noGrp="1"/>
          </p:cNvSpPr>
          <p:nvPr>
            <p:ph sz="half" idx="2"/>
          </p:nvPr>
        </p:nvSpPr>
        <p:spPr>
          <a:xfrm>
            <a:off x="4282751" y="599914"/>
            <a:ext cx="7231226" cy="5293469"/>
          </a:xfrm>
        </p:spPr>
        <p:txBody>
          <a:bodyPr>
            <a:normAutofit fontScale="47500" lnSpcReduction="20000"/>
          </a:bodyPr>
          <a:lstStyle/>
          <a:p>
            <a:pPr marL="0" indent="0">
              <a:buNone/>
            </a:pPr>
            <a:r>
              <a:rPr lang="en-US" sz="3600" dirty="0">
                <a:latin typeface="Arial" panose="020B0604020202020204" pitchFamily="34" charset="0"/>
                <a:cs typeface="Arial" panose="020B0604020202020204" pitchFamily="34" charset="0"/>
              </a:rPr>
              <a:t>(</a:t>
            </a:r>
            <a:r>
              <a:rPr lang="en-US" sz="4600" dirty="0">
                <a:latin typeface="Arial" panose="020B0604020202020204" pitchFamily="34" charset="0"/>
                <a:cs typeface="Arial" panose="020B0604020202020204" pitchFamily="34" charset="0"/>
              </a:rPr>
              <a:t>1) The fiscal court of each county shall have jurisdiction and the power to purchase and supply to the property valuation administrator any maps, lists, charts, materials, supplies, equipment or instruments which are reasonably necessary for a complete and accurate assessment of property in the county. The Department of Revenue is authorized to purchase and loan any property valuation administrator such maps, lists, charts, materials, supplies, equipment or instruments as are urgently needed by any property valuation administrator, provided that the Department of Revenue keeps a record thereof.</a:t>
            </a:r>
          </a:p>
          <a:p>
            <a:pPr marL="0" indent="0">
              <a:buNone/>
            </a:pPr>
            <a:endParaRPr lang="en-US" sz="4600" dirty="0">
              <a:latin typeface="Arial" panose="020B0604020202020204" pitchFamily="34" charset="0"/>
              <a:cs typeface="Arial" panose="020B0604020202020204" pitchFamily="34" charset="0"/>
            </a:endParaRPr>
          </a:p>
          <a:p>
            <a:pPr marL="0" indent="0">
              <a:buNone/>
            </a:pPr>
            <a:r>
              <a:rPr lang="en-US" sz="4600" dirty="0">
                <a:latin typeface="Arial" panose="020B0604020202020204" pitchFamily="34" charset="0"/>
                <a:cs typeface="Arial" panose="020B0604020202020204" pitchFamily="34" charset="0"/>
              </a:rPr>
              <a:t>(2) The fiscal court of any county shall provide for the maintenance of all maps, lists, charts, materials, supplies, equipment or instruments owned by a county or supplied to it by the Department of Revenue or by any source in cooperation with the Department of Revenue for the purpose of facilitating the assessment of property.</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E3B5CA74-2922-FF8D-5E77-8FA41A2A25F2}"/>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1658124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86F78-BF27-DEDA-344A-C6FA95C9C25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3F89ECE-23E8-C67F-69AA-22B478E90A47}"/>
              </a:ext>
            </a:extLst>
          </p:cNvPr>
          <p:cNvSpPr/>
          <p:nvPr/>
        </p:nvSpPr>
        <p:spPr>
          <a:xfrm>
            <a:off x="0" y="5989537"/>
            <a:ext cx="12192000" cy="899183"/>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CD05871-3957-C06D-7E59-E1F0CB4A86DB}"/>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C3A834C0-18C2-77A7-C046-DF3E4927B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49E51F4E-59CB-FDD2-99B3-34BD2C6EC3FF}"/>
              </a:ext>
            </a:extLst>
          </p:cNvPr>
          <p:cNvSpPr>
            <a:spLocks noGrp="1"/>
          </p:cNvSpPr>
          <p:nvPr>
            <p:ph sz="half" idx="1"/>
          </p:nvPr>
        </p:nvSpPr>
        <p:spPr>
          <a:xfrm>
            <a:off x="678023" y="989045"/>
            <a:ext cx="2699659" cy="4303932"/>
          </a:xfrm>
        </p:spPr>
        <p:txBody>
          <a:bodyPr>
            <a:normAutofit fontScale="70000" lnSpcReduction="20000"/>
          </a:bodyPr>
          <a:lstStyle/>
          <a:p>
            <a:pPr marL="0" indent="0" algn="ctr">
              <a:buNone/>
            </a:pPr>
            <a:endParaRPr lang="en-US" sz="3200" dirty="0">
              <a:latin typeface="Arial" panose="020B0604020202020204" pitchFamily="34" charset="0"/>
              <a:cs typeface="Arial" panose="020B0604020202020204" pitchFamily="34" charset="0"/>
            </a:endParaRPr>
          </a:p>
          <a:p>
            <a:pPr marL="0" indent="0" algn="ctr">
              <a:buNone/>
            </a:pPr>
            <a:r>
              <a:rPr lang="en-US" sz="3200" dirty="0">
                <a:latin typeface="Arial" panose="020B0604020202020204" pitchFamily="34" charset="0"/>
                <a:cs typeface="Arial" panose="020B0604020202020204" pitchFamily="34" charset="0"/>
              </a:rPr>
              <a:t>KRS 132.590 Compensation of administrator -- Salary schedule -- Salary adjustments -- Advancement in grade -- Biennial budget -- Allowances for deputies -- Payments by fiscal court</a:t>
            </a:r>
            <a:br>
              <a:rPr lang="en-US" sz="3200" dirty="0">
                <a:latin typeface="Arial" panose="020B0604020202020204" pitchFamily="34" charset="0"/>
                <a:cs typeface="Arial" panose="020B0604020202020204" pitchFamily="34" charset="0"/>
              </a:rPr>
            </a:br>
            <a:endParaRPr lang="en-US" sz="3000"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30352431-0217-73DA-9561-53CB6626D3B1}"/>
              </a:ext>
            </a:extLst>
          </p:cNvPr>
          <p:cNvSpPr>
            <a:spLocks noGrp="1"/>
          </p:cNvSpPr>
          <p:nvPr>
            <p:ph sz="half" idx="2"/>
          </p:nvPr>
        </p:nvSpPr>
        <p:spPr>
          <a:xfrm>
            <a:off x="4282751" y="599914"/>
            <a:ext cx="7231226" cy="5293469"/>
          </a:xfrm>
        </p:spPr>
        <p:txBody>
          <a:bodyPr>
            <a:normAutofit fontScale="70000" lnSpcReduction="20000"/>
          </a:bodyPr>
          <a:lstStyle/>
          <a:p>
            <a:pPr marL="0" indent="0">
              <a:buNone/>
            </a:pPr>
            <a:r>
              <a:rPr lang="en-US" sz="3600" dirty="0">
                <a:latin typeface="Arial" panose="020B0604020202020204" pitchFamily="34" charset="0"/>
                <a:cs typeface="Arial" panose="020B0604020202020204" pitchFamily="34" charset="0"/>
              </a:rPr>
              <a:t>(12) After submission to the State Treasury or to the property valuation administrator of the county funds budgeted for personnel compensation under subsection (11) of this section, the fiscal court shall pay the remainder of the county appropriation to the office of the property valuation administrator on a quarterly basis. Four (4) equal payments shall be made on or before September 1, December 1, March 1, and June 1 respectively. Any unexpended county funds at the close of each fiscal year shall be retained by the property valuation administrator, except as provided in KRS 132.601(2). </a:t>
            </a:r>
            <a:r>
              <a:rPr lang="en-US" sz="3600" b="1" dirty="0">
                <a:latin typeface="Arial" panose="020B0604020202020204" pitchFamily="34" charset="0"/>
                <a:cs typeface="Arial" panose="020B0604020202020204" pitchFamily="34" charset="0"/>
              </a:rPr>
              <a:t>During county election years the property valuation administrator shall not expend in excess of forty percent (40%) of the allowances available to his office from county funds during the first five (5) months of the fiscal year in which the general election is held.</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7F9319F2-595A-2B4E-11FB-0BAA6F2E6095}"/>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7500459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9DB0-1E4C-38F0-1193-0E01D18B4D9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70F436F7-5948-FD28-7005-BABE52813BB3}"/>
              </a:ext>
            </a:extLst>
          </p:cNvPr>
          <p:cNvSpPr/>
          <p:nvPr/>
        </p:nvSpPr>
        <p:spPr>
          <a:xfrm>
            <a:off x="0" y="598953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5B13C68-9E19-1D7A-2A26-6E7B3ABD1132}"/>
              </a:ext>
            </a:extLst>
          </p:cNvPr>
          <p:cNvSpPr txBox="1"/>
          <p:nvPr/>
        </p:nvSpPr>
        <p:spPr>
          <a:xfrm>
            <a:off x="9996486" y="6428894"/>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4">
            <a:extLst>
              <a:ext uri="{FF2B5EF4-FFF2-40B4-BE49-F238E27FC236}">
                <a16:creationId xmlns:a16="http://schemas.microsoft.com/office/drawing/2014/main" id="{D2CE7CAB-8F88-FBB2-D822-7145D57305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9722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14" name="Content Placeholder 13">
            <a:extLst>
              <a:ext uri="{FF2B5EF4-FFF2-40B4-BE49-F238E27FC236}">
                <a16:creationId xmlns:a16="http://schemas.microsoft.com/office/drawing/2014/main" id="{E509E0E9-59A4-1B9C-1E31-0B239997833C}"/>
              </a:ext>
            </a:extLst>
          </p:cNvPr>
          <p:cNvSpPr>
            <a:spLocks noGrp="1"/>
          </p:cNvSpPr>
          <p:nvPr>
            <p:ph sz="half" idx="1"/>
          </p:nvPr>
        </p:nvSpPr>
        <p:spPr>
          <a:xfrm>
            <a:off x="472967" y="599914"/>
            <a:ext cx="3011212" cy="4798700"/>
          </a:xfrm>
        </p:spPr>
        <p:txBody>
          <a:bodyPr>
            <a:normAutofit fontScale="62500" lnSpcReduction="20000"/>
          </a:bodyPr>
          <a:lstStyle/>
          <a:p>
            <a:pPr marL="0" indent="0" algn="ctr">
              <a:buNone/>
            </a:pPr>
            <a:endParaRPr lang="en-US" sz="3000" dirty="0">
              <a:latin typeface="Arial" panose="020B0604020202020204" pitchFamily="34" charset="0"/>
              <a:cs typeface="Arial" panose="020B0604020202020204" pitchFamily="34" charset="0"/>
            </a:endParaRPr>
          </a:p>
          <a:p>
            <a:pPr marL="0" indent="0" algn="ctr">
              <a:buNone/>
            </a:pPr>
            <a:endParaRPr lang="en-US" sz="5100" dirty="0">
              <a:latin typeface="Arial" panose="020B0604020202020204" pitchFamily="34" charset="0"/>
              <a:cs typeface="Arial" panose="020B0604020202020204" pitchFamily="34" charset="0"/>
            </a:endParaRPr>
          </a:p>
          <a:p>
            <a:pPr marL="0" indent="0" algn="ctr">
              <a:buNone/>
            </a:pPr>
            <a:r>
              <a:rPr lang="en-US" sz="5100" dirty="0">
                <a:latin typeface="Arial" panose="020B0604020202020204" pitchFamily="34" charset="0"/>
                <a:cs typeface="Arial" panose="020B0604020202020204" pitchFamily="34" charset="0"/>
              </a:rPr>
              <a:t>KRS 132.601 – Administrator’s use of local funds accruing to office – Bank account – Expenditures - Supervision</a:t>
            </a:r>
            <a:br>
              <a:rPr lang="en-US" sz="5100" dirty="0">
                <a:latin typeface="Arial" panose="020B0604020202020204" pitchFamily="34" charset="0"/>
                <a:cs typeface="Arial" panose="020B0604020202020204" pitchFamily="34" charset="0"/>
              </a:rPr>
            </a:br>
            <a:endParaRPr lang="en-US" sz="5100" dirty="0">
              <a:latin typeface="Arial" panose="020B0604020202020204" pitchFamily="34" charset="0"/>
              <a:cs typeface="Arial" panose="020B0604020202020204" pitchFamily="34" charset="0"/>
            </a:endParaRPr>
          </a:p>
          <a:p>
            <a:pPr marL="0" indent="0" algn="ctr">
              <a:buNone/>
            </a:pPr>
            <a:endParaRPr lang="en-US" sz="3000" dirty="0">
              <a:latin typeface="Arial" panose="020B0604020202020204" pitchFamily="34" charset="0"/>
              <a:cs typeface="Arial" panose="020B0604020202020204" pitchFamily="34" charset="0"/>
            </a:endParaRPr>
          </a:p>
        </p:txBody>
      </p:sp>
      <p:sp>
        <p:nvSpPr>
          <p:cNvPr id="15" name="Content Placeholder 14">
            <a:extLst>
              <a:ext uri="{FF2B5EF4-FFF2-40B4-BE49-F238E27FC236}">
                <a16:creationId xmlns:a16="http://schemas.microsoft.com/office/drawing/2014/main" id="{A6CB3E5E-4732-5AE9-6970-FC4B1E944A1B}"/>
              </a:ext>
            </a:extLst>
          </p:cNvPr>
          <p:cNvSpPr>
            <a:spLocks noGrp="1"/>
          </p:cNvSpPr>
          <p:nvPr>
            <p:ph sz="half" idx="2"/>
          </p:nvPr>
        </p:nvSpPr>
        <p:spPr>
          <a:xfrm>
            <a:off x="4282751" y="599914"/>
            <a:ext cx="7231226" cy="5293469"/>
          </a:xfrm>
        </p:spPr>
        <p:txBody>
          <a:bodyPr>
            <a:normAutofit fontScale="62500" lnSpcReduction="20000"/>
          </a:bodyPr>
          <a:lstStyle/>
          <a:p>
            <a:pPr marL="0" indent="0">
              <a:buNone/>
            </a:pPr>
            <a:endParaRPr lang="en-US" sz="3600" b="1" dirty="0">
              <a:solidFill>
                <a:srgbClr val="FF0000"/>
              </a:solidFill>
              <a:latin typeface="Arial" panose="020B0604020202020204" pitchFamily="34" charset="0"/>
              <a:cs typeface="Arial" panose="020B0604020202020204" pitchFamily="34" charset="0"/>
            </a:endParaRPr>
          </a:p>
          <a:p>
            <a:pPr marL="0" indent="0">
              <a:buNone/>
            </a:pPr>
            <a:r>
              <a:rPr lang="en-US" sz="4000" b="1" dirty="0">
                <a:solidFill>
                  <a:srgbClr val="FF0000"/>
                </a:solidFill>
                <a:latin typeface="Arial" panose="020B0604020202020204" pitchFamily="34" charset="0"/>
                <a:cs typeface="Arial" panose="020B0604020202020204" pitchFamily="34" charset="0"/>
              </a:rPr>
              <a:t>(3) Expenditures made by the office of the property valuation administrator under the provisions of subsection (1) of this section shall be governed by procurement procedures adopted by the fiscal court in the county administrative code required by KRS 68.005.</a:t>
            </a:r>
            <a:r>
              <a:rPr lang="en-US" sz="4000" dirty="0">
                <a:latin typeface="Arial" panose="020B0604020202020204" pitchFamily="34" charset="0"/>
                <a:cs typeface="Arial" panose="020B0604020202020204" pitchFamily="34" charset="0"/>
              </a:rPr>
              <a:t> However, after approval of the annual budget for the office of the property valuation administrator provided in KRS 132.590 by the Department of Revenue, the necessity of the expenditure shall not be questioned by the fiscal court. The Department of Revenue shall have neither authority nor responsibility in the auditing of expenditures made by the property valuation administrator from locally appropriated funds. The Auditor of Public Accounts shall assume the responsibility.</a:t>
            </a:r>
          </a:p>
          <a:p>
            <a:pPr marL="0" indent="0">
              <a:buNone/>
            </a:pPr>
            <a:endParaRPr lang="en-US" sz="5100" dirty="0">
              <a:latin typeface="Arial" panose="020B0604020202020204" pitchFamily="34" charset="0"/>
              <a:cs typeface="Arial" panose="020B0604020202020204" pitchFamily="34" charset="0"/>
            </a:endParaRPr>
          </a:p>
          <a:p>
            <a:endParaRPr lang="en-US" sz="3800"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2" name="Content Placeholder 13">
            <a:extLst>
              <a:ext uri="{FF2B5EF4-FFF2-40B4-BE49-F238E27FC236}">
                <a16:creationId xmlns:a16="http://schemas.microsoft.com/office/drawing/2014/main" id="{D311F98A-F764-EF1F-60E6-1D1F370DBDF8}"/>
              </a:ext>
            </a:extLst>
          </p:cNvPr>
          <p:cNvSpPr txBox="1">
            <a:spLocks/>
          </p:cNvSpPr>
          <p:nvPr/>
        </p:nvSpPr>
        <p:spPr>
          <a:xfrm>
            <a:off x="838200" y="3010153"/>
            <a:ext cx="3625174" cy="22828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4400" dirty="0"/>
          </a:p>
          <a:p>
            <a:pPr marL="0" indent="0" algn="ctr">
              <a:buFont typeface="Arial" panose="020B0604020202020204" pitchFamily="34" charset="0"/>
              <a:buNone/>
            </a:pPr>
            <a:endParaRPr lang="en-US" sz="2000" dirty="0"/>
          </a:p>
        </p:txBody>
      </p:sp>
    </p:spTree>
    <p:extLst>
      <p:ext uri="{BB962C8B-B14F-4D97-AF65-F5344CB8AC3E}">
        <p14:creationId xmlns:p14="http://schemas.microsoft.com/office/powerpoint/2010/main" val="17544577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501EF-242C-4866-A837-9648D2FDA05F}"/>
              </a:ext>
            </a:extLst>
          </p:cNvPr>
          <p:cNvSpPr>
            <a:spLocks noGrp="1"/>
          </p:cNvSpPr>
          <p:nvPr>
            <p:ph type="ctrTitle"/>
          </p:nvPr>
        </p:nvSpPr>
        <p:spPr/>
        <p:txBody>
          <a:bodyPr/>
          <a:lstStyle/>
          <a:p>
            <a:r>
              <a:rPr lang="en-US" dirty="0">
                <a:solidFill>
                  <a:srgbClr val="0A2A3E"/>
                </a:solidFill>
                <a:latin typeface="Arial Black" panose="020B0A04020102020204" pitchFamily="34" charset="0"/>
              </a:rPr>
              <a:t>Questions?</a:t>
            </a:r>
          </a:p>
        </p:txBody>
      </p:sp>
      <p:sp>
        <p:nvSpPr>
          <p:cNvPr id="7" name="Right Triangle 6">
            <a:extLst>
              <a:ext uri="{FF2B5EF4-FFF2-40B4-BE49-F238E27FC236}">
                <a16:creationId xmlns:a16="http://schemas.microsoft.com/office/drawing/2014/main" id="{281B4AF0-F1D6-46D5-AFDA-5241E9B400DC}"/>
              </a:ext>
            </a:extLst>
          </p:cNvPr>
          <p:cNvSpPr/>
          <p:nvPr/>
        </p:nvSpPr>
        <p:spPr>
          <a:xfrm>
            <a:off x="0" y="4297680"/>
            <a:ext cx="6486525" cy="2565405"/>
          </a:xfrm>
          <a:prstGeom prst="rtTriangle">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1">
            <a:extLst>
              <a:ext uri="{FF2B5EF4-FFF2-40B4-BE49-F238E27FC236}">
                <a16:creationId xmlns:a16="http://schemas.microsoft.com/office/drawing/2014/main" id="{C0919FF8-B6CC-423A-9A64-049C856C8D0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11" name="Rectangle 2">
            <a:extLst>
              <a:ext uri="{FF2B5EF4-FFF2-40B4-BE49-F238E27FC236}">
                <a16:creationId xmlns:a16="http://schemas.microsoft.com/office/drawing/2014/main" id="{82777A07-342A-43F5-9F6C-321F06450F88}"/>
              </a:ext>
            </a:extLst>
          </p:cNvPr>
          <p:cNvSpPr>
            <a:spLocks noChangeArrowheads="1"/>
          </p:cNvSpPr>
          <p:nvPr/>
        </p:nvSpPr>
        <p:spPr bwMode="auto">
          <a:xfrm>
            <a:off x="-161926" y="2666999"/>
            <a:ext cx="6648450" cy="5905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
        <p:nvSpPr>
          <p:cNvPr id="16" name="Right Triangle 15">
            <a:extLst>
              <a:ext uri="{FF2B5EF4-FFF2-40B4-BE49-F238E27FC236}">
                <a16:creationId xmlns:a16="http://schemas.microsoft.com/office/drawing/2014/main" id="{85164D51-F16E-4C67-A499-3F90D825EC5A}"/>
              </a:ext>
            </a:extLst>
          </p:cNvPr>
          <p:cNvSpPr/>
          <p:nvPr/>
        </p:nvSpPr>
        <p:spPr>
          <a:xfrm rot="16200000">
            <a:off x="8483602" y="3149602"/>
            <a:ext cx="1107436" cy="6309360"/>
          </a:xfrm>
          <a:prstGeom prst="rtTriangle">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85A315FB-4F8E-4851-B04D-8F6E5D49D42D}"/>
              </a:ext>
            </a:extLst>
          </p:cNvPr>
          <p:cNvSpPr txBox="1"/>
          <p:nvPr/>
        </p:nvSpPr>
        <p:spPr>
          <a:xfrm>
            <a:off x="9585965" y="6376018"/>
            <a:ext cx="3234690" cy="338554"/>
          </a:xfrm>
          <a:prstGeom prst="rect">
            <a:avLst/>
          </a:prstGeom>
          <a:noFill/>
        </p:spPr>
        <p:txBody>
          <a:bodyPr wrap="square" lIns="91440" tIns="45720" rIns="91440" bIns="45720" rtlCol="0" anchor="t">
            <a:spAutoFit/>
          </a:bodyPr>
          <a:lstStyle/>
          <a:p>
            <a:r>
              <a:rPr lang="en-US" sz="1600" dirty="0">
                <a:solidFill>
                  <a:schemeClr val="bg1"/>
                </a:solidFill>
                <a:latin typeface="Arial"/>
                <a:cs typeface="Arial"/>
              </a:rPr>
              <a:t>Auditor of Public Accounts</a:t>
            </a:r>
          </a:p>
        </p:txBody>
      </p:sp>
      <p:pic>
        <p:nvPicPr>
          <p:cNvPr id="6" name="Picture 5">
            <a:extLst>
              <a:ext uri="{FF2B5EF4-FFF2-40B4-BE49-F238E27FC236}">
                <a16:creationId xmlns:a16="http://schemas.microsoft.com/office/drawing/2014/main" id="{D5059AFC-D9C1-D89D-A915-49E17AFA6C8E}"/>
              </a:ext>
            </a:extLst>
          </p:cNvPr>
          <p:cNvPicPr>
            <a:picLocks noChangeAspect="1"/>
          </p:cNvPicPr>
          <p:nvPr/>
        </p:nvPicPr>
        <p:blipFill>
          <a:blip r:embed="rId2"/>
          <a:stretch>
            <a:fillRect/>
          </a:stretch>
        </p:blipFill>
        <p:spPr>
          <a:xfrm>
            <a:off x="0" y="4853940"/>
            <a:ext cx="2004060" cy="2004060"/>
          </a:xfrm>
          <a:prstGeom prst="rect">
            <a:avLst/>
          </a:prstGeom>
        </p:spPr>
      </p:pic>
      <p:pic>
        <p:nvPicPr>
          <p:cNvPr id="3" name="Picture 2">
            <a:extLst>
              <a:ext uri="{FF2B5EF4-FFF2-40B4-BE49-F238E27FC236}">
                <a16:creationId xmlns:a16="http://schemas.microsoft.com/office/drawing/2014/main" id="{43AA2D7A-08F9-1899-0E51-35DC63614673}"/>
              </a:ext>
            </a:extLst>
          </p:cNvPr>
          <p:cNvPicPr>
            <a:picLocks noChangeAspect="1"/>
          </p:cNvPicPr>
          <p:nvPr/>
        </p:nvPicPr>
        <p:blipFill>
          <a:blip r:embed="rId3"/>
          <a:stretch>
            <a:fillRect/>
          </a:stretch>
        </p:blipFill>
        <p:spPr>
          <a:xfrm>
            <a:off x="4721255" y="3495967"/>
            <a:ext cx="2570671" cy="2639683"/>
          </a:xfrm>
          <a:prstGeom prst="rect">
            <a:avLst/>
          </a:prstGeom>
        </p:spPr>
      </p:pic>
    </p:spTree>
    <p:extLst>
      <p:ext uri="{BB962C8B-B14F-4D97-AF65-F5344CB8AC3E}">
        <p14:creationId xmlns:p14="http://schemas.microsoft.com/office/powerpoint/2010/main" val="247283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274EC-66E6-4709-8A88-892772C59F1E}"/>
              </a:ext>
            </a:extLst>
          </p:cNvPr>
          <p:cNvSpPr>
            <a:spLocks noGrp="1"/>
          </p:cNvSpPr>
          <p:nvPr>
            <p:ph type="title"/>
          </p:nvPr>
        </p:nvSpPr>
        <p:spPr>
          <a:xfrm>
            <a:off x="838200" y="365125"/>
            <a:ext cx="4591050" cy="1325563"/>
          </a:xfrm>
        </p:spPr>
        <p:txBody>
          <a:bodyPr>
            <a:normAutofit fontScale="90000"/>
          </a:bodyPr>
          <a:lstStyle/>
          <a:p>
            <a:pPr algn="ctr"/>
            <a:r>
              <a:rPr lang="en-US" b="1" dirty="0">
                <a:latin typeface="Arial" panose="020B0604020202020204" pitchFamily="34" charset="0"/>
                <a:cs typeface="Arial" panose="020B0604020202020204" pitchFamily="34" charset="0"/>
              </a:rPr>
              <a:t>Lorran Ferguson Chief of Staff</a:t>
            </a:r>
          </a:p>
        </p:txBody>
      </p:sp>
      <p:sp>
        <p:nvSpPr>
          <p:cNvPr id="3" name="Content Placeholder 2">
            <a:extLst>
              <a:ext uri="{FF2B5EF4-FFF2-40B4-BE49-F238E27FC236}">
                <a16:creationId xmlns:a16="http://schemas.microsoft.com/office/drawing/2014/main" id="{FFEC6D94-868B-4B06-A755-286705B685BC}"/>
              </a:ext>
            </a:extLst>
          </p:cNvPr>
          <p:cNvSpPr>
            <a:spLocks noGrp="1"/>
          </p:cNvSpPr>
          <p:nvPr>
            <p:ph idx="1"/>
          </p:nvPr>
        </p:nvSpPr>
        <p:spPr>
          <a:xfrm>
            <a:off x="838200" y="1825625"/>
            <a:ext cx="4919663" cy="4351338"/>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Appointed January 2024</a:t>
            </a:r>
          </a:p>
          <a:p>
            <a:r>
              <a:rPr lang="en-US" sz="2800" dirty="0">
                <a:solidFill>
                  <a:schemeClr val="tx1"/>
                </a:solidFill>
                <a:latin typeface="Arial" panose="020B0604020202020204" pitchFamily="34" charset="0"/>
                <a:cs typeface="Arial" panose="020B0604020202020204" pitchFamily="34" charset="0"/>
              </a:rPr>
              <a:t>Previously served as Deputy State Treasurer and Chief of Staff at State Treasurer’s Office</a:t>
            </a:r>
          </a:p>
          <a:p>
            <a:r>
              <a:rPr lang="en-US" sz="2800" dirty="0">
                <a:solidFill>
                  <a:schemeClr val="tx1"/>
                </a:solidFill>
                <a:latin typeface="Arial" panose="020B0604020202020204" pitchFamily="34" charset="0"/>
                <a:cs typeface="Arial" panose="020B0604020202020204" pitchFamily="34" charset="0"/>
              </a:rPr>
              <a:t>J.D. from the University of Kentucky</a:t>
            </a:r>
          </a:p>
        </p:txBody>
      </p:sp>
      <p:sp>
        <p:nvSpPr>
          <p:cNvPr id="4" name="Rectangle 3">
            <a:extLst>
              <a:ext uri="{FF2B5EF4-FFF2-40B4-BE49-F238E27FC236}">
                <a16:creationId xmlns:a16="http://schemas.microsoft.com/office/drawing/2014/main" id="{C01E9952-69EF-4EA4-BE51-9D28DE88FFD2}"/>
              </a:ext>
            </a:extLst>
          </p:cNvPr>
          <p:cNvSpPr/>
          <p:nvPr/>
        </p:nvSpPr>
        <p:spPr>
          <a:xfrm>
            <a:off x="6096000" y="1"/>
            <a:ext cx="6096000" cy="6888720"/>
          </a:xfrm>
          <a:prstGeom prst="rect">
            <a:avLst/>
          </a:prstGeom>
          <a:solidFill>
            <a:srgbClr val="A31105"/>
          </a:solidFill>
          <a:ln>
            <a:solidFill>
              <a:srgbClr val="A311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C391E06A-CEBC-48F4-B04A-2314185CFD1E}"/>
              </a:ext>
            </a:extLst>
          </p:cNvPr>
          <p:cNvSpPr txBox="1"/>
          <p:nvPr/>
        </p:nvSpPr>
        <p:spPr>
          <a:xfrm>
            <a:off x="10110785" y="6475027"/>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7">
            <a:extLst>
              <a:ext uri="{FF2B5EF4-FFF2-40B4-BE49-F238E27FC236}">
                <a16:creationId xmlns:a16="http://schemas.microsoft.com/office/drawing/2014/main" id="{B434BA90-07C3-DB9E-9C76-85E9EEC5FE70}"/>
              </a:ext>
            </a:extLst>
          </p:cNvPr>
          <p:cNvPicPr preferRelativeResize="0">
            <a:picLocks noChangeAspect="1"/>
          </p:cNvPicPr>
          <p:nvPr/>
        </p:nvPicPr>
        <p:blipFill>
          <a:blip r:embed="rId2"/>
          <a:stretch>
            <a:fillRect/>
          </a:stretch>
        </p:blipFill>
        <p:spPr>
          <a:xfrm>
            <a:off x="7215124" y="1460113"/>
            <a:ext cx="3857751" cy="396849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907484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3FEA-1B63-42D7-98BD-F5CE8813F888}"/>
              </a:ext>
            </a:extLst>
          </p:cNvPr>
          <p:cNvSpPr>
            <a:spLocks noGrp="1"/>
          </p:cNvSpPr>
          <p:nvPr>
            <p:ph type="title"/>
          </p:nvPr>
        </p:nvSpPr>
        <p:spPr>
          <a:xfrm>
            <a:off x="277906" y="365125"/>
            <a:ext cx="5737412" cy="1822263"/>
          </a:xfrm>
        </p:spPr>
        <p:txBody>
          <a:bodyPr>
            <a:noAutofit/>
          </a:bodyPr>
          <a:lstStyle/>
          <a:p>
            <a:pPr algn="ctr"/>
            <a:r>
              <a:rPr lang="en-US" sz="3600" b="1" dirty="0">
                <a:latin typeface="Arial" panose="020B0604020202020204" pitchFamily="34" charset="0"/>
                <a:cs typeface="Arial" panose="020B0604020202020204" pitchFamily="34" charset="0"/>
              </a:rPr>
              <a:t>Jim Royse, Executive Director for the Office of Local Government Audits</a:t>
            </a:r>
          </a:p>
        </p:txBody>
      </p:sp>
      <p:sp>
        <p:nvSpPr>
          <p:cNvPr id="3" name="Content Placeholder 2">
            <a:extLst>
              <a:ext uri="{FF2B5EF4-FFF2-40B4-BE49-F238E27FC236}">
                <a16:creationId xmlns:a16="http://schemas.microsoft.com/office/drawing/2014/main" id="{0E776576-F077-46DB-B98F-D4105225A62C}"/>
              </a:ext>
            </a:extLst>
          </p:cNvPr>
          <p:cNvSpPr>
            <a:spLocks noGrp="1"/>
          </p:cNvSpPr>
          <p:nvPr>
            <p:ph idx="1"/>
          </p:nvPr>
        </p:nvSpPr>
        <p:spPr>
          <a:xfrm>
            <a:off x="546961" y="2463367"/>
            <a:ext cx="5033963" cy="3810280"/>
          </a:xfrm>
        </p:spPr>
        <p:txBody>
          <a:bodyPr/>
          <a:lstStyle/>
          <a:p>
            <a:pPr marL="566928" indent="-457200">
              <a:spcBef>
                <a:spcPct val="20000"/>
              </a:spcBef>
              <a:spcAft>
                <a:spcPts val="600"/>
              </a:spcAft>
              <a:buClr>
                <a:schemeClr val="tx1"/>
              </a:buClr>
              <a:buSzPct val="95000"/>
              <a:defRPr/>
            </a:pPr>
            <a:r>
              <a:rPr lang="en-US" sz="2800" dirty="0">
                <a:latin typeface="Arial" panose="020B0604020202020204" pitchFamily="34" charset="0"/>
                <a:cs typeface="Arial" panose="020B0604020202020204" pitchFamily="34" charset="0"/>
              </a:rPr>
              <a:t>Certified Fraud Examiner</a:t>
            </a:r>
          </a:p>
          <a:p>
            <a:pPr marL="566928" indent="-457200">
              <a:spcBef>
                <a:spcPct val="20000"/>
              </a:spcBef>
              <a:spcAft>
                <a:spcPts val="600"/>
              </a:spcAft>
              <a:buClr>
                <a:schemeClr val="tx1"/>
              </a:buClr>
              <a:buSzPct val="95000"/>
              <a:defRPr/>
            </a:pPr>
            <a:r>
              <a:rPr lang="en-US" sz="2800" dirty="0">
                <a:latin typeface="Arial" panose="020B0604020202020204" pitchFamily="34" charset="0"/>
                <a:cs typeface="Arial" panose="020B0604020202020204" pitchFamily="34" charset="0"/>
              </a:rPr>
              <a:t>Over 30 years of experience at the APA</a:t>
            </a:r>
          </a:p>
          <a:p>
            <a:pPr marL="566928" indent="-457200">
              <a:spcBef>
                <a:spcPct val="20000"/>
              </a:spcBef>
              <a:spcAft>
                <a:spcPts val="600"/>
              </a:spcAft>
              <a:buClr>
                <a:schemeClr val="tx1"/>
              </a:buClr>
              <a:buSzPct val="95000"/>
              <a:defRPr/>
            </a:pPr>
            <a:r>
              <a:rPr lang="en-US" sz="2800" dirty="0">
                <a:latin typeface="Arial" panose="020B0604020202020204" pitchFamily="34" charset="0"/>
                <a:cs typeface="Arial" panose="020B0604020202020204" pitchFamily="34" charset="0"/>
              </a:rPr>
              <a:t>Served as both Financial Auditor as well as Audit Manager</a:t>
            </a:r>
          </a:p>
          <a:p>
            <a:endParaRPr lang="en-US" dirty="0"/>
          </a:p>
        </p:txBody>
      </p:sp>
      <p:sp>
        <p:nvSpPr>
          <p:cNvPr id="4" name="Rectangle 3">
            <a:extLst>
              <a:ext uri="{FF2B5EF4-FFF2-40B4-BE49-F238E27FC236}">
                <a16:creationId xmlns:a16="http://schemas.microsoft.com/office/drawing/2014/main" id="{681D986F-DA18-46CE-BE2D-4F6FE93A6085}"/>
              </a:ext>
            </a:extLst>
          </p:cNvPr>
          <p:cNvSpPr>
            <a:spLocks noChangeAspect="1"/>
          </p:cNvSpPr>
          <p:nvPr/>
        </p:nvSpPr>
        <p:spPr>
          <a:xfrm>
            <a:off x="6096000" y="1"/>
            <a:ext cx="6096000" cy="6888720"/>
          </a:xfrm>
          <a:prstGeom prst="rect">
            <a:avLst/>
          </a:prstGeom>
          <a:solidFill>
            <a:srgbClr val="0A2A3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8C4AA23-DA0F-4930-A616-6FA9CCDD2A13}"/>
              </a:ext>
            </a:extLst>
          </p:cNvPr>
          <p:cNvSpPr txBox="1"/>
          <p:nvPr/>
        </p:nvSpPr>
        <p:spPr>
          <a:xfrm>
            <a:off x="10110785" y="6475027"/>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8" name="Picture 7">
            <a:extLst>
              <a:ext uri="{FF2B5EF4-FFF2-40B4-BE49-F238E27FC236}">
                <a16:creationId xmlns:a16="http://schemas.microsoft.com/office/drawing/2014/main" id="{BD139274-73DA-CE3A-570B-D380E8EE281E}"/>
              </a:ext>
            </a:extLst>
          </p:cNvPr>
          <p:cNvPicPr preferRelativeResize="0">
            <a:picLocks noChangeAspect="1"/>
          </p:cNvPicPr>
          <p:nvPr/>
        </p:nvPicPr>
        <p:blipFill>
          <a:blip r:embed="rId2"/>
          <a:stretch>
            <a:fillRect/>
          </a:stretch>
        </p:blipFill>
        <p:spPr>
          <a:xfrm>
            <a:off x="7126151" y="1444752"/>
            <a:ext cx="4035698" cy="396849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318415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1EAF2BD-0527-4F81-84A1-C27390344F38}"/>
              </a:ext>
            </a:extLst>
          </p:cNvPr>
          <p:cNvSpPr/>
          <p:nvPr/>
        </p:nvSpPr>
        <p:spPr>
          <a:xfrm>
            <a:off x="0" y="1"/>
            <a:ext cx="12192000" cy="1690687"/>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20C59DA-9559-4694-8125-A85E79EDE09F}"/>
              </a:ext>
            </a:extLst>
          </p:cNvPr>
          <p:cNvSpPr>
            <a:spLocks noGrp="1"/>
          </p:cNvSpPr>
          <p:nvPr>
            <p:ph type="title"/>
          </p:nvPr>
        </p:nvSpPr>
        <p:spPr/>
        <p:txBody>
          <a:bodyPr>
            <a:normAutofit/>
          </a:bodyPr>
          <a:lstStyle/>
          <a:p>
            <a:r>
              <a:rPr lang="en-US" dirty="0">
                <a:solidFill>
                  <a:schemeClr val="bg1"/>
                </a:solidFill>
                <a:latin typeface="Arial" panose="020B0604020202020204" pitchFamily="34" charset="0"/>
                <a:cs typeface="Arial" panose="020B0604020202020204" pitchFamily="34" charset="0"/>
              </a:rPr>
              <a:t>APA County Assignments</a:t>
            </a:r>
          </a:p>
        </p:txBody>
      </p:sp>
      <p:pic>
        <p:nvPicPr>
          <p:cNvPr id="6" name="Picture 4">
            <a:extLst>
              <a:ext uri="{FF2B5EF4-FFF2-40B4-BE49-F238E27FC236}">
                <a16:creationId xmlns:a16="http://schemas.microsoft.com/office/drawing/2014/main" id="{7D6D97E7-899D-4F6E-AEF4-CB9AAAAD23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4270" y="-72105"/>
            <a:ext cx="1897730" cy="189773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AABD7C32-AEB4-A8BA-E887-5F48D434E2DC}"/>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NEW BRANCHES – Updated from 4 to 6</a:t>
            </a:r>
          </a:p>
        </p:txBody>
      </p:sp>
      <p:pic>
        <p:nvPicPr>
          <p:cNvPr id="7" name="Picture 6">
            <a:extLst>
              <a:ext uri="{FF2B5EF4-FFF2-40B4-BE49-F238E27FC236}">
                <a16:creationId xmlns:a16="http://schemas.microsoft.com/office/drawing/2014/main" id="{41388A68-F5EA-D917-0804-5507D5FB8D65}"/>
              </a:ext>
            </a:extLst>
          </p:cNvPr>
          <p:cNvPicPr>
            <a:picLocks noChangeAspect="1"/>
          </p:cNvPicPr>
          <p:nvPr/>
        </p:nvPicPr>
        <p:blipFill>
          <a:blip r:embed="rId3"/>
          <a:stretch>
            <a:fillRect/>
          </a:stretch>
        </p:blipFill>
        <p:spPr>
          <a:xfrm>
            <a:off x="898765" y="2311400"/>
            <a:ext cx="9963150" cy="4181475"/>
          </a:xfrm>
          <a:prstGeom prst="rect">
            <a:avLst/>
          </a:prstGeom>
        </p:spPr>
      </p:pic>
    </p:spTree>
    <p:extLst>
      <p:ext uri="{BB962C8B-B14F-4D97-AF65-F5344CB8AC3E}">
        <p14:creationId xmlns:p14="http://schemas.microsoft.com/office/powerpoint/2010/main" val="1898812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C4F9403-D462-42F1-9E7D-8D481D0973B0}"/>
              </a:ext>
            </a:extLst>
          </p:cNvPr>
          <p:cNvSpPr txBox="1"/>
          <p:nvPr/>
        </p:nvSpPr>
        <p:spPr>
          <a:xfrm>
            <a:off x="10010780" y="6432178"/>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1028" name="Picture 4">
            <a:extLst>
              <a:ext uri="{FF2B5EF4-FFF2-40B4-BE49-F238E27FC236}">
                <a16:creationId xmlns:a16="http://schemas.microsoft.com/office/drawing/2014/main" id="{440D36F9-1825-4EFA-88FE-60BDABC0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82139"/>
            <a:ext cx="1252538" cy="125253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0C1171B-E203-6320-7599-CCC0A4139065}"/>
              </a:ext>
            </a:extLst>
          </p:cNvPr>
          <p:cNvPicPr>
            <a:picLocks noChangeAspect="1"/>
          </p:cNvPicPr>
          <p:nvPr/>
        </p:nvPicPr>
        <p:blipFill>
          <a:blip r:embed="rId3"/>
          <a:stretch>
            <a:fillRect/>
          </a:stretch>
        </p:blipFill>
        <p:spPr>
          <a:xfrm>
            <a:off x="1058779" y="311764"/>
            <a:ext cx="10068025" cy="6230502"/>
          </a:xfrm>
          <a:prstGeom prst="rect">
            <a:avLst/>
          </a:prstGeom>
        </p:spPr>
      </p:pic>
    </p:spTree>
    <p:extLst>
      <p:ext uri="{BB962C8B-B14F-4D97-AF65-F5344CB8AC3E}">
        <p14:creationId xmlns:p14="http://schemas.microsoft.com/office/powerpoint/2010/main" val="2131071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9066BB-D20B-4662-9516-A85C2F1F8309}"/>
              </a:ext>
            </a:extLst>
          </p:cNvPr>
          <p:cNvSpPr/>
          <p:nvPr/>
        </p:nvSpPr>
        <p:spPr>
          <a:xfrm>
            <a:off x="0" y="5958817"/>
            <a:ext cx="12192000" cy="899183"/>
          </a:xfrm>
          <a:prstGeom prst="rect">
            <a:avLst/>
          </a:prstGeom>
          <a:solidFill>
            <a:srgbClr val="A3110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FC4F9403-D462-42F1-9E7D-8D481D0973B0}"/>
              </a:ext>
            </a:extLst>
          </p:cNvPr>
          <p:cNvSpPr txBox="1"/>
          <p:nvPr/>
        </p:nvSpPr>
        <p:spPr>
          <a:xfrm>
            <a:off x="10010780" y="6432178"/>
            <a:ext cx="3028950" cy="276999"/>
          </a:xfrm>
          <a:prstGeom prst="rect">
            <a:avLst/>
          </a:prstGeom>
          <a:noFill/>
        </p:spPr>
        <p:txBody>
          <a:bodyPr wrap="square" rtlCol="0">
            <a:spAutoFit/>
          </a:bodyPr>
          <a:lstStyle/>
          <a:p>
            <a:r>
              <a:rPr lang="en-US" sz="1200" dirty="0">
                <a:solidFill>
                  <a:schemeClr val="bg1"/>
                </a:solidFill>
                <a:latin typeface="Arial" panose="020B0604020202020204" pitchFamily="34" charset="0"/>
                <a:cs typeface="Arial" panose="020B0604020202020204" pitchFamily="34" charset="0"/>
              </a:rPr>
              <a:t>Auditor of Public Accounts</a:t>
            </a:r>
          </a:p>
        </p:txBody>
      </p:sp>
      <p:pic>
        <p:nvPicPr>
          <p:cNvPr id="1028" name="Picture 4">
            <a:extLst>
              <a:ext uri="{FF2B5EF4-FFF2-40B4-BE49-F238E27FC236}">
                <a16:creationId xmlns:a16="http://schemas.microsoft.com/office/drawing/2014/main" id="{440D36F9-1825-4EFA-88FE-60BDABC082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69731" y="5782139"/>
            <a:ext cx="1252538" cy="125253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7E4E294A-5198-D1CE-4D99-9FDEF45FDE50}"/>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What is an AUP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(Agreed Upon Procedure)</a:t>
            </a:r>
          </a:p>
        </p:txBody>
      </p:sp>
      <p:sp>
        <p:nvSpPr>
          <p:cNvPr id="5" name="Content Placeholder 4">
            <a:extLst>
              <a:ext uri="{FF2B5EF4-FFF2-40B4-BE49-F238E27FC236}">
                <a16:creationId xmlns:a16="http://schemas.microsoft.com/office/drawing/2014/main" id="{0165F99E-5DEC-4384-BA3D-0F160C5CF5E3}"/>
              </a:ext>
            </a:extLst>
          </p:cNvPr>
          <p:cNvSpPr>
            <a:spLocks noGrp="1"/>
          </p:cNvSpPr>
          <p:nvPr>
            <p:ph type="body" idx="1"/>
          </p:nvPr>
        </p:nvSpPr>
        <p:spPr/>
        <p:txBody>
          <a:bodyPr/>
          <a:lstStyle/>
          <a:p>
            <a:pPr lvl="2"/>
            <a:r>
              <a:rPr lang="en-US" sz="2800" dirty="0">
                <a:solidFill>
                  <a:schemeClr val="tx1"/>
                </a:solidFill>
                <a:latin typeface="Arial" panose="020B0604020202020204" pitchFamily="34" charset="0"/>
                <a:cs typeface="Arial" panose="020B0604020202020204" pitchFamily="34" charset="0"/>
              </a:rPr>
              <a:t>and why do I need one?</a:t>
            </a:r>
          </a:p>
          <a:p>
            <a:pPr marL="914400" lvl="2" indent="0">
              <a:buNone/>
            </a:pPr>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986472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PA Presentation Template " id="{8ED2872E-4A05-4E1C-B0BE-6BAF5F6F417B}" vid="{1C372D3E-23D3-4A6A-A05E-19A5628740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A18A459BA4F1F4E9FA7834E16D04C5E" ma:contentTypeVersion="2" ma:contentTypeDescription="Create a new document." ma:contentTypeScope="" ma:versionID="bd639af0662a457f94c0c0d9763fc12f">
  <xsd:schema xmlns:xsd="http://www.w3.org/2001/XMLSchema" xmlns:xs="http://www.w3.org/2001/XMLSchema" xmlns:p="http://schemas.microsoft.com/office/2006/metadata/properties" xmlns:ns1="http://schemas.microsoft.com/sharepoint/v3" xmlns:ns2="f94b9277-b0a3-4d91-bade-04ea91219630" targetNamespace="http://schemas.microsoft.com/office/2006/metadata/properties" ma:root="true" ma:fieldsID="83ec678949ad3ea26343c1a8eaabfa78" ns1:_="" ns2:_="">
    <xsd:import namespace="http://schemas.microsoft.com/sharepoint/v3"/>
    <xsd:import namespace="f94b9277-b0a3-4d91-bade-04ea9121963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4b9277-b0a3-4d91-bade-04ea9121963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ACC1C9-F88D-4EB4-AD69-C7781E3DD50B}">
  <ds:schemaRefs>
    <ds:schemaRef ds:uri="http://schemas.microsoft.com/office/2006/documentManagement/types"/>
    <ds:schemaRef ds:uri="http://purl.org/dc/terms/"/>
    <ds:schemaRef ds:uri="http://purl.org/dc/dcmitype/"/>
    <ds:schemaRef ds:uri="http://schemas.microsoft.com/office/2006/metadata/properties"/>
    <ds:schemaRef ds:uri="http://purl.org/dc/elements/1.1/"/>
    <ds:schemaRef ds:uri="http://schemas.microsoft.com/office/infopath/2007/PartnerControls"/>
    <ds:schemaRef ds:uri="http://www.w3.org/XML/1998/namespace"/>
    <ds:schemaRef ds:uri="http://schemas.openxmlformats.org/package/2006/metadata/core-properties"/>
    <ds:schemaRef ds:uri="fcae2448-82a6-4559-87be-76f076010003"/>
    <ds:schemaRef ds:uri="ea36c492-aa18-49ab-a995-5942f19c3c37"/>
  </ds:schemaRefs>
</ds:datastoreItem>
</file>

<file path=customXml/itemProps2.xml><?xml version="1.0" encoding="utf-8"?>
<ds:datastoreItem xmlns:ds="http://schemas.openxmlformats.org/officeDocument/2006/customXml" ds:itemID="{B8828266-4A7A-463D-821B-A528A11DA39B}">
  <ds:schemaRefs>
    <ds:schemaRef ds:uri="http://schemas.microsoft.com/sharepoint/v3/contenttype/forms"/>
  </ds:schemaRefs>
</ds:datastoreItem>
</file>

<file path=customXml/itemProps3.xml><?xml version="1.0" encoding="utf-8"?>
<ds:datastoreItem xmlns:ds="http://schemas.openxmlformats.org/officeDocument/2006/customXml" ds:itemID="{A3BA8560-D08E-4530-B3D6-47974C1DE69F}"/>
</file>

<file path=docProps/app.xml><?xml version="1.0" encoding="utf-8"?>
<Properties xmlns="http://schemas.openxmlformats.org/officeDocument/2006/extended-properties" xmlns:vt="http://schemas.openxmlformats.org/officeDocument/2006/docPropsVTypes">
  <Template/>
  <TotalTime>6050</TotalTime>
  <Words>3071</Words>
  <Application>Microsoft Office PowerPoint</Application>
  <PresentationFormat>Widescreen</PresentationFormat>
  <Paragraphs>387</Paragraphs>
  <Slides>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48</vt:i4>
      </vt:variant>
    </vt:vector>
  </HeadingPairs>
  <TitlesOfParts>
    <vt:vector size="54" baseType="lpstr">
      <vt:lpstr>Arial</vt:lpstr>
      <vt:lpstr>Arial Black</vt:lpstr>
      <vt:lpstr>Calibri</vt:lpstr>
      <vt:lpstr>Calibri Light</vt:lpstr>
      <vt:lpstr>Wingdings</vt:lpstr>
      <vt:lpstr>Office Theme</vt:lpstr>
      <vt:lpstr>PowerPoint Presentation</vt:lpstr>
      <vt:lpstr>Introduction to the Auditor of Public Accounts (APA)</vt:lpstr>
      <vt:lpstr>Allison Ball State Auditor</vt:lpstr>
      <vt:lpstr>Shari Scott  Deputy State Auditor</vt:lpstr>
      <vt:lpstr>Lorran Ferguson Chief of Staff</vt:lpstr>
      <vt:lpstr>Jim Royse, Executive Director for the Office of Local Government Audits</vt:lpstr>
      <vt:lpstr>APA County Assignments</vt:lpstr>
      <vt:lpstr>PowerPoint Presentation</vt:lpstr>
      <vt:lpstr>What is an AUP  (Agreed Upon Procedure)</vt:lpstr>
      <vt:lpstr>Agenda</vt:lpstr>
      <vt:lpstr>PowerPoint Presentation</vt:lpstr>
      <vt:lpstr>What does that mean?</vt:lpstr>
      <vt:lpstr>What is the difference between Audits and AUPs?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 Here</dc:title>
  <dc:creator>Wall, Hannah E (APA)</dc:creator>
  <cp:lastModifiedBy>Markland, Joy P (APA)</cp:lastModifiedBy>
  <cp:revision>200</cp:revision>
  <dcterms:created xsi:type="dcterms:W3CDTF">2024-06-05T13:48:34Z</dcterms:created>
  <dcterms:modified xsi:type="dcterms:W3CDTF">2025-11-21T18:21:30Z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0x010100EA18A459BA4F1F4E9FA7834E16D04C5E</vt:lpwstr>
  </property>
</Properties>
</file>