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sldIdLst>
    <p:sldId id="265" r:id="rId5"/>
    <p:sldId id="268" r:id="rId6"/>
    <p:sldId id="264" r:id="rId7"/>
    <p:sldId id="270" r:id="rId8"/>
    <p:sldId id="274" r:id="rId9"/>
    <p:sldId id="272" r:id="rId10"/>
    <p:sldId id="271" r:id="rId11"/>
    <p:sldId id="273" r:id="rId12"/>
    <p:sldId id="27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4682CD-EC37-40D5-9770-95574DDA50BD}">
          <p14:sldIdLst>
            <p14:sldId id="265"/>
          </p14:sldIdLst>
        </p14:section>
        <p14:section name="Untitled Section" id="{7A802287-1638-4E36-9928-012F3C7860A4}">
          <p14:sldIdLst>
            <p14:sldId id="268"/>
            <p14:sldId id="264"/>
            <p14:sldId id="270"/>
            <p14:sldId id="274"/>
            <p14:sldId id="272"/>
            <p14:sldId id="271"/>
            <p14:sldId id="273"/>
            <p14:sldId id="27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E68"/>
    <a:srgbClr val="3967B1"/>
    <a:srgbClr val="99B4DE"/>
    <a:srgbClr val="5EB3E4"/>
    <a:srgbClr val="DBE6FD"/>
    <a:srgbClr val="D3E1FD"/>
    <a:srgbClr val="ECF2FE"/>
    <a:srgbClr val="F2F2F2"/>
    <a:srgbClr val="FFFFFF"/>
    <a:srgbClr val="F6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112" d="100"/>
          <a:sy n="112" d="100"/>
        </p:scale>
        <p:origin x="55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B77C09-EBF0-45D2-8391-1127AE5AC63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03488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01101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34552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60225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B77C09-EBF0-45D2-8391-1127AE5AC63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6997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77C09-EBF0-45D2-8391-1127AE5AC634}"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77820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77C09-EBF0-45D2-8391-1127AE5AC634}"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7645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B77C09-EBF0-45D2-8391-1127AE5AC634}"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5161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77C09-EBF0-45D2-8391-1127AE5AC634}"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37861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8151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1397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77C09-EBF0-45D2-8391-1127AE5AC634}" type="datetimeFigureOut">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EA3D-CDA4-4C15-B172-D4106F233F7D}" type="slidenum">
              <a:rPr lang="en-US" smtClean="0"/>
              <a:t>‹#›</a:t>
            </a:fld>
            <a:endParaRPr lang="en-US"/>
          </a:p>
        </p:txBody>
      </p:sp>
    </p:spTree>
    <p:extLst>
      <p:ext uri="{BB962C8B-B14F-4D97-AF65-F5344CB8AC3E}">
        <p14:creationId xmlns:p14="http://schemas.microsoft.com/office/powerpoint/2010/main" val="39634812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sri.com/en-us/c/product/arcgis-online"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hyperlink" Target="https://www.esri.com/en-us/arcgis/products/arcgis-pro/overvie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hyperlink" Target="mailto:ben.collett@ky.gov" TargetMode="External"/><Relationship Id="rId3" Type="http://schemas.openxmlformats.org/officeDocument/2006/relationships/image" Target="../media/image4.png"/><Relationship Id="rId7" Type="http://schemas.openxmlformats.org/officeDocument/2006/relationships/hyperlink" Target="mailto:pamela.rodriguez@ky.gov"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mailto:christopher.bruckman@ky.gov" TargetMode="External"/><Relationship Id="rId5" Type="http://schemas.openxmlformats.org/officeDocument/2006/relationships/hyperlink" Target="mailto:tom.moreland@ky.gov" TargetMode="External"/><Relationship Id="rId4" Type="http://schemas.openxmlformats.org/officeDocument/2006/relationships/hyperlink" Target="mailto:greg.caufield@ky.gov" TargetMode="Externa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038783"/>
            <a:ext cx="12192000" cy="1487838"/>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6247" y="1207556"/>
            <a:ext cx="9537009" cy="1325086"/>
          </a:xfrm>
        </p:spPr>
        <p:txBody>
          <a:bodyPr vert="horz" lIns="91440" tIns="45720" rIns="91440" bIns="45720" rtlCol="0" anchor="b">
            <a:noAutofit/>
          </a:bodyPr>
          <a:lstStyle/>
          <a:p>
            <a:r>
              <a:rPr lang="en-US" sz="4800" cap="small" spc="300" dirty="0">
                <a:solidFill>
                  <a:schemeClr val="bg1"/>
                </a:solidFill>
                <a:latin typeface="Franklin Gothic Medium"/>
                <a:ea typeface="+mj-lt"/>
                <a:cs typeface="+mj-lt"/>
              </a:rPr>
              <a:t>ArcGIS Online and ArcPro</a:t>
            </a:r>
            <a:endParaRPr lang="en-US" dirty="0">
              <a:solidFill>
                <a:schemeClr val="bg1"/>
              </a:solidFill>
              <a:latin typeface="Franklin Gothic Medium"/>
              <a:cs typeface="Calibri Light"/>
            </a:endParaRPr>
          </a:p>
        </p:txBody>
      </p:sp>
      <p:sp>
        <p:nvSpPr>
          <p:cNvPr id="3" name="Subtitle 2"/>
          <p:cNvSpPr>
            <a:spLocks noGrp="1"/>
          </p:cNvSpPr>
          <p:nvPr>
            <p:ph type="subTitle" idx="1"/>
          </p:nvPr>
        </p:nvSpPr>
        <p:spPr>
          <a:xfrm>
            <a:off x="2702325" y="2840895"/>
            <a:ext cx="9535032" cy="1165367"/>
          </a:xfrm>
        </p:spPr>
        <p:txBody>
          <a:bodyPr vert="horz" lIns="91440" tIns="45720" rIns="91440" bIns="45720" rtlCol="0" anchor="t">
            <a:normAutofit/>
          </a:bodyPr>
          <a:lstStyle/>
          <a:p>
            <a:pPr>
              <a:lnSpc>
                <a:spcPct val="70000"/>
              </a:lnSpc>
            </a:pPr>
            <a:r>
              <a:rPr lang="en-US" sz="3600" b="1" dirty="0">
                <a:solidFill>
                  <a:schemeClr val="bg1"/>
                </a:solidFill>
                <a:latin typeface="Franklin Gothic Medium" panose="020B0603020102020204" pitchFamily="34" charset="0"/>
              </a:rPr>
              <a:t>December 4 - 5, 2024</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564-8338</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2882" y="5379935"/>
            <a:ext cx="1953733" cy="587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199" y="1534675"/>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080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6858001"/>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169" y="471138"/>
            <a:ext cx="9540260" cy="804135"/>
          </a:xfrm>
        </p:spPr>
        <p:txBody>
          <a:bodyPr>
            <a:normAutofit/>
          </a:bodyPr>
          <a:lstStyle/>
          <a:p>
            <a:pPr algn="ctr">
              <a:lnSpc>
                <a:spcPct val="70000"/>
              </a:lnSpc>
            </a:pPr>
            <a:r>
              <a:rPr lang="en-US" sz="4400" dirty="0">
                <a:latin typeface="Franklin Gothic Demi"/>
              </a:rPr>
              <a:t>Property Valuation GIS Services</a:t>
            </a:r>
            <a:endParaRPr lang="en-US" sz="4400" dirty="0">
              <a:latin typeface="Franklin Gothic Demi" panose="020B0703020102020204" pitchFamily="34" charset="0"/>
            </a:endParaRPr>
          </a:p>
        </p:txBody>
      </p:sp>
      <p:sp>
        <p:nvSpPr>
          <p:cNvPr id="10" name="Content Placeholder 9"/>
          <p:cNvSpPr>
            <a:spLocks noGrp="1"/>
          </p:cNvSpPr>
          <p:nvPr>
            <p:ph idx="1"/>
          </p:nvPr>
        </p:nvSpPr>
        <p:spPr>
          <a:xfrm>
            <a:off x="2071170" y="1475360"/>
            <a:ext cx="9540260" cy="1334365"/>
          </a:xfrm>
        </p:spPr>
        <p:txBody>
          <a:bodyPr vert="horz" lIns="91440" tIns="45720" rIns="91440" bIns="45720" rtlCol="0" anchor="t">
            <a:normAutofit/>
          </a:bodyPr>
          <a:lstStyle/>
          <a:p>
            <a:pPr marL="0" indent="0" algn="ctr">
              <a:spcAft>
                <a:spcPts val="400"/>
              </a:spcAft>
              <a:buNone/>
            </a:pPr>
            <a:r>
              <a:rPr lang="en-US" sz="2500" dirty="0">
                <a:solidFill>
                  <a:srgbClr val="222E68"/>
                </a:solidFill>
                <a:latin typeface="Franklin Gothic Medium"/>
              </a:rPr>
              <a:t>Greg Caufield - GIS Services Manager</a:t>
            </a:r>
            <a:endParaRPr lang="en-US" sz="2500" dirty="0">
              <a:solidFill>
                <a:srgbClr val="222E68"/>
              </a:solidFill>
              <a:latin typeface="Franklin Gothic Medium" panose="020B0603020102020204" pitchFamily="34" charset="0"/>
            </a:endParaRPr>
          </a:p>
          <a:p>
            <a:pPr marL="0" indent="0" algn="ctr">
              <a:lnSpc>
                <a:spcPct val="104417"/>
              </a:lnSpc>
              <a:spcBef>
                <a:spcPts val="0"/>
              </a:spcBef>
              <a:buNone/>
              <a:tabLst>
                <a:tab pos="517525" algn="l"/>
              </a:tabLst>
            </a:pPr>
            <a:r>
              <a:rPr lang="en-US" sz="2500" dirty="0">
                <a:solidFill>
                  <a:srgbClr val="222E68"/>
                </a:solidFill>
                <a:latin typeface="Franklin Gothic Medium"/>
                <a:sym typeface="Wingdings" panose="05000000000000000000" pitchFamily="2" charset="2"/>
              </a:rPr>
              <a:t> greg.caufield@ky.gov</a:t>
            </a:r>
            <a:endParaRPr lang="en-US" sz="2500" dirty="0">
              <a:solidFill>
                <a:srgbClr val="222E68"/>
              </a:solidFill>
              <a:latin typeface="Franklin Gothic Medium"/>
            </a:endParaRPr>
          </a:p>
          <a:p>
            <a:pPr marL="0" indent="0" algn="ctr">
              <a:lnSpc>
                <a:spcPct val="104417"/>
              </a:lnSpc>
              <a:spcBef>
                <a:spcPts val="0"/>
              </a:spcBef>
              <a:buNone/>
              <a:tabLst>
                <a:tab pos="517525" algn="l"/>
              </a:tabLst>
            </a:pPr>
            <a:r>
              <a:rPr lang="en-US" sz="2500" dirty="0">
                <a:solidFill>
                  <a:srgbClr val="222E68"/>
                </a:solidFill>
                <a:latin typeface="Franklin Gothic Medium"/>
                <a:sym typeface="Wingdings" panose="05000000000000000000" pitchFamily="2" charset="2"/>
              </a:rPr>
              <a:t>	(502) 564-7017</a:t>
            </a:r>
            <a:endParaRPr lang="en-US" sz="2500" dirty="0">
              <a:solidFill>
                <a:srgbClr val="222E68"/>
              </a:solidFill>
              <a:latin typeface="Franklin Gothic Medium" panose="020B06030201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269299" y="1330486"/>
            <a:ext cx="9144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71169" y="3067588"/>
            <a:ext cx="9540260" cy="1703030"/>
          </a:xfrm>
          <a:prstGeom prst="rect">
            <a:avLst/>
          </a:prstGeom>
          <a:solidFill>
            <a:srgbClr val="DBE6FD">
              <a:alpha val="45882"/>
            </a:srgbClr>
          </a:solidFill>
        </p:spPr>
        <p:txBody>
          <a:bodyPr wrap="square" lIns="91440" tIns="45720" rIns="91440" bIns="45720" rtlCol="0" anchor="t">
            <a:spAutoFit/>
          </a:bodyPr>
          <a:lstStyle/>
          <a:p>
            <a:pPr>
              <a:spcAft>
                <a:spcPts val="800"/>
              </a:spcAft>
            </a:pPr>
            <a:r>
              <a:rPr lang="en-US" sz="1400" dirty="0">
                <a:latin typeface="Franklin Gothic Book"/>
              </a:rPr>
              <a:t>The information in this presentation is for educational and informational purposes only and does not constitute legal advice. Information is presented as an overall review that is subject to law changes and may not apply to all states. For accurate information on issues related to ArcGIS Online and ArcGIS Pro, please reference </a:t>
            </a:r>
            <a:r>
              <a:rPr lang="en-US" sz="1400" dirty="0">
                <a:hlinkClick r:id="rId3"/>
              </a:rPr>
              <a:t>https://www.esri.com/en-us/c/product/arcgis-online</a:t>
            </a:r>
            <a:r>
              <a:rPr lang="en-US" sz="1400" dirty="0"/>
              <a:t> and </a:t>
            </a:r>
            <a:r>
              <a:rPr lang="en-US" sz="1400" dirty="0">
                <a:hlinkClick r:id="rId4"/>
              </a:rPr>
              <a:t>https://esri.com/en-us/arcgis/products/arcgis-pro/overview</a:t>
            </a:r>
            <a:r>
              <a:rPr lang="en-US" sz="1400" dirty="0">
                <a:latin typeface="Franklin Gothic Book"/>
              </a:rPr>
              <a:t>.</a:t>
            </a:r>
          </a:p>
          <a:p>
            <a:r>
              <a:rPr lang="en-US" sz="1400" dirty="0">
                <a:latin typeface="Franklin Gothic Book"/>
              </a:rPr>
              <a:t>Information in this presentation is believed to be accurate as of the date of publication. In the event that any information in this presentation is later determined to be in error, this presentation cannot be used by taxpayers in supporting a specific position or issue before the Department of Revenue, as it does </a:t>
            </a:r>
            <a:r>
              <a:rPr lang="en-US" sz="1400">
                <a:latin typeface="Franklin Gothic Book"/>
              </a:rPr>
              <a:t>not constitute statutory </a:t>
            </a:r>
            <a:r>
              <a:rPr lang="en-US" sz="1400" dirty="0">
                <a:latin typeface="Franklin Gothic Book"/>
              </a:rPr>
              <a:t>or regulatory authority.</a:t>
            </a:r>
          </a:p>
        </p:txBody>
      </p:sp>
      <p:sp>
        <p:nvSpPr>
          <p:cNvPr id="19" name="TextBox 18"/>
          <p:cNvSpPr txBox="1"/>
          <p:nvPr/>
        </p:nvSpPr>
        <p:spPr>
          <a:xfrm>
            <a:off x="2071169" y="6368333"/>
            <a:ext cx="9540260" cy="369332"/>
          </a:xfrm>
          <a:prstGeom prst="rect">
            <a:avLst/>
          </a:prstGeom>
          <a:noFill/>
        </p:spPr>
        <p:txBody>
          <a:bodyPr wrap="square" rtlCol="0">
            <a:spAutoFit/>
          </a:bodyPr>
          <a:lstStyle/>
          <a:p>
            <a:pPr algn="ctr"/>
            <a:r>
              <a:rPr lang="en-US" dirty="0">
                <a:solidFill>
                  <a:srgbClr val="222E68"/>
                </a:solidFill>
                <a:latin typeface="Franklin Gothic Demi" panose="020B0703020102020204" pitchFamily="34" charset="0"/>
              </a:rPr>
              <a:t>Kentucky Department of Revenue </a:t>
            </a:r>
            <a:r>
              <a:rPr lang="en-US" dirty="0">
                <a:solidFill>
                  <a:srgbClr val="222E68"/>
                </a:solidFill>
                <a:latin typeface="Franklin Gothic Demi" panose="020B0703020102020204" pitchFamily="34" charset="0"/>
                <a:sym typeface="Wingdings" panose="05000000000000000000" pitchFamily="2" charset="2"/>
              </a:rPr>
              <a:t> 501 High Street  Frankfort, KY 40601  (502) 564-8338</a:t>
            </a:r>
            <a:endParaRPr lang="en-US" dirty="0">
              <a:solidFill>
                <a:srgbClr val="222E68"/>
              </a:solidFill>
              <a:latin typeface="Franklin Gothic Demi" panose="020B0703020102020204" pitchFamily="34" charset="0"/>
            </a:endParaRPr>
          </a:p>
        </p:txBody>
      </p:sp>
      <p:grpSp>
        <p:nvGrpSpPr>
          <p:cNvPr id="21" name="Group 20"/>
          <p:cNvGrpSpPr>
            <a:grpSpLocks noChangeAspect="1"/>
          </p:cNvGrpSpPr>
          <p:nvPr/>
        </p:nvGrpSpPr>
        <p:grpSpPr>
          <a:xfrm>
            <a:off x="4756353" y="5222266"/>
            <a:ext cx="4169892" cy="914400"/>
            <a:chOff x="4766776" y="6262420"/>
            <a:chExt cx="2414265" cy="527049"/>
          </a:xfrm>
        </p:grpSpPr>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3" name="Group 22"/>
            <p:cNvGrpSpPr/>
            <p:nvPr/>
          </p:nvGrpSpPr>
          <p:grpSpPr>
            <a:xfrm>
              <a:off x="6694938" y="6295182"/>
              <a:ext cx="486103" cy="480540"/>
              <a:chOff x="5869964" y="6290830"/>
              <a:chExt cx="506776" cy="500976"/>
            </a:xfrm>
          </p:grpSpPr>
          <p:sp>
            <p:nvSpPr>
              <p:cNvPr id="25" name="Oval 2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4" name="Straight Connector 2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691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66271" y="318610"/>
            <a:ext cx="10896599" cy="759585"/>
          </a:xfrm>
        </p:spPr>
        <p:txBody>
          <a:bodyPr>
            <a:normAutofit/>
          </a:bodyPr>
          <a:lstStyle/>
          <a:p>
            <a:r>
              <a:rPr lang="en-US" sz="4400" dirty="0">
                <a:solidFill>
                  <a:schemeClr val="bg1"/>
                </a:solidFill>
                <a:latin typeface="Franklin Gothic Demi"/>
              </a:rPr>
              <a:t>You Have A Lot of Questions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D0AC4B95-766A-DACC-C741-8A9C62BA70E9}"/>
              </a:ext>
            </a:extLst>
          </p:cNvPr>
          <p:cNvSpPr txBox="1"/>
          <p:nvPr/>
        </p:nvSpPr>
        <p:spPr>
          <a:xfrm>
            <a:off x="6096000" y="2358065"/>
            <a:ext cx="7110101" cy="2954655"/>
          </a:xfrm>
          <a:prstGeom prst="rect">
            <a:avLst/>
          </a:prstGeom>
          <a:noFill/>
        </p:spPr>
        <p:txBody>
          <a:bodyPr wrap="square" rtlCol="0">
            <a:spAutoFit/>
          </a:bodyPr>
          <a:lstStyle/>
          <a:p>
            <a:pPr marL="285750" indent="-285750">
              <a:buFont typeface="Arial" panose="020B0604020202020204" pitchFamily="34" charset="0"/>
              <a:buChar char="•"/>
            </a:pPr>
            <a:r>
              <a:rPr lang="en-US" sz="2500" dirty="0"/>
              <a:t>Why Use ArcGIS Online?</a:t>
            </a:r>
          </a:p>
          <a:p>
            <a:pPr marL="285750" indent="-285750">
              <a:buFont typeface="Arial" panose="020B0604020202020204" pitchFamily="34" charset="0"/>
              <a:buChar char="•"/>
            </a:pPr>
            <a:r>
              <a:rPr lang="en-US" sz="2500" dirty="0"/>
              <a:t>Why Switch to </a:t>
            </a:r>
            <a:r>
              <a:rPr lang="en-US" sz="2500" dirty="0" err="1"/>
              <a:t>ArcPro</a:t>
            </a:r>
            <a:r>
              <a:rPr lang="en-US" sz="2500" dirty="0"/>
              <a:t>?</a:t>
            </a:r>
          </a:p>
          <a:p>
            <a:pPr marL="285750" indent="-285750">
              <a:buFont typeface="Arial" panose="020B0604020202020204" pitchFamily="34" charset="0"/>
              <a:buChar char="•"/>
            </a:pPr>
            <a:r>
              <a:rPr lang="en-US" sz="2500" dirty="0"/>
              <a:t>What About Training?</a:t>
            </a:r>
          </a:p>
          <a:p>
            <a:pPr marL="285750" indent="-285750">
              <a:buFont typeface="Arial" panose="020B0604020202020204" pitchFamily="34" charset="0"/>
              <a:buChar char="•"/>
            </a:pPr>
            <a:r>
              <a:rPr lang="en-US" sz="2500" dirty="0"/>
              <a:t>Can We Keep Using ArcMap?</a:t>
            </a:r>
          </a:p>
          <a:p>
            <a:pPr marL="285750" indent="-285750">
              <a:buFont typeface="Arial" panose="020B0604020202020204" pitchFamily="34" charset="0"/>
              <a:buChar char="•"/>
            </a:pPr>
            <a:r>
              <a:rPr lang="en-US" sz="2500" dirty="0"/>
              <a:t>What is the GAMA Sketch Editor?</a:t>
            </a:r>
          </a:p>
          <a:p>
            <a:pPr marL="285750" indent="-285750">
              <a:buFont typeface="Arial" panose="020B0604020202020204" pitchFamily="34" charset="0"/>
              <a:buChar char="•"/>
            </a:pPr>
            <a:r>
              <a:rPr lang="en-US" sz="2500" dirty="0"/>
              <a:t>How Do We Go About Switching?</a:t>
            </a:r>
          </a:p>
          <a:p>
            <a:endParaRPr lang="en-US" sz="3600" dirty="0"/>
          </a:p>
        </p:txBody>
      </p:sp>
      <p:pic>
        <p:nvPicPr>
          <p:cNvPr id="4" name="Picture 3" descr="A picture containing background pattern&#10;&#10;Description automatically generated">
            <a:extLst>
              <a:ext uri="{FF2B5EF4-FFF2-40B4-BE49-F238E27FC236}">
                <a16:creationId xmlns:a16="http://schemas.microsoft.com/office/drawing/2014/main" id="{75EE01E6-1371-C2EA-6063-32386AAB1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663" y="2358065"/>
            <a:ext cx="5111554" cy="2472633"/>
          </a:xfrm>
          <a:prstGeom prst="rect">
            <a:avLst/>
          </a:prstGeom>
        </p:spPr>
      </p:pic>
    </p:spTree>
    <p:extLst>
      <p:ext uri="{BB962C8B-B14F-4D97-AF65-F5344CB8AC3E}">
        <p14:creationId xmlns:p14="http://schemas.microsoft.com/office/powerpoint/2010/main" val="426420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316" y="70514"/>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46930" y="365125"/>
            <a:ext cx="9617529" cy="1316492"/>
          </a:xfrm>
        </p:spPr>
        <p:txBody>
          <a:bodyPr/>
          <a:lstStyle/>
          <a:p>
            <a:pPr algn="ctr"/>
            <a:r>
              <a:rPr lang="en-US" dirty="0">
                <a:latin typeface="Franklin Gothic Medium"/>
              </a:rPr>
              <a:t>ArcGIS Online?</a:t>
            </a:r>
            <a:endParaRPr lang="en-US" dirty="0">
              <a:latin typeface="Franklin Gothic Medium" panose="020B0603020102020204" pitchFamily="34" charset="0"/>
            </a:endParaRPr>
          </a:p>
        </p:txBody>
      </p:sp>
      <p:sp>
        <p:nvSpPr>
          <p:cNvPr id="10" name="Content Placeholder 9"/>
          <p:cNvSpPr>
            <a:spLocks noGrp="1"/>
          </p:cNvSpPr>
          <p:nvPr>
            <p:ph sz="half" idx="2"/>
          </p:nvPr>
        </p:nvSpPr>
        <p:spPr>
          <a:xfrm>
            <a:off x="1877328" y="2354401"/>
            <a:ext cx="4621646" cy="2749444"/>
          </a:xfrm>
        </p:spPr>
        <p:txBody>
          <a:bodyPr vert="horz" lIns="91440" tIns="45720" rIns="91440" bIns="45720" rtlCol="0" anchor="t">
            <a:noAutofit/>
          </a:bodyPr>
          <a:lstStyle/>
          <a:p>
            <a:r>
              <a:rPr lang="en-US" sz="2500" dirty="0"/>
              <a:t>Access from anywhere, anytime</a:t>
            </a:r>
          </a:p>
          <a:p>
            <a:r>
              <a:rPr lang="en-US" sz="2500" dirty="0"/>
              <a:t>Real-time sharing of editing</a:t>
            </a:r>
          </a:p>
          <a:p>
            <a:r>
              <a:rPr lang="en-US" sz="2500" dirty="0"/>
              <a:t>Easier data management</a:t>
            </a:r>
          </a:p>
          <a:p>
            <a:r>
              <a:rPr lang="en-US" sz="2500" dirty="0"/>
              <a:t>Reduction of IT infrastructure</a:t>
            </a:r>
          </a:p>
          <a:p>
            <a:r>
              <a:rPr lang="en-US" sz="2500" dirty="0"/>
              <a:t>Control over your security and users</a:t>
            </a:r>
          </a:p>
          <a:p>
            <a:r>
              <a:rPr lang="en-US" sz="2500" dirty="0"/>
              <a:t>Ability to adapt to additional programs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FF1968AB-3925-059A-A7D6-1B5FB858CDD2}"/>
              </a:ext>
            </a:extLst>
          </p:cNvPr>
          <p:cNvSpPr txBox="1">
            <a:spLocks noGrp="1"/>
          </p:cNvSpPr>
          <p:nvPr>
            <p:ph type="body" idx="1"/>
          </p:nvPr>
        </p:nvSpPr>
        <p:spPr>
          <a:xfrm>
            <a:off x="1926346" y="1527877"/>
            <a:ext cx="6636539" cy="438582"/>
          </a:xfrm>
          <a:prstGeom prst="rect">
            <a:avLst/>
          </a:prstGeom>
          <a:noFill/>
        </p:spPr>
        <p:txBody>
          <a:bodyPr wrap="square" rtlCol="0">
            <a:spAutoFit/>
          </a:bodyPr>
          <a:lstStyle/>
          <a:p>
            <a:r>
              <a:rPr lang="en-US" sz="2500" dirty="0"/>
              <a:t>A few benefits to switching to ArcGIS Online:</a:t>
            </a:r>
          </a:p>
        </p:txBody>
      </p:sp>
      <p:pic>
        <p:nvPicPr>
          <p:cNvPr id="6" name="Picture 5" descr="A picture containing text, tree, outdoor, sign&#10;&#10;Description automatically generated">
            <a:extLst>
              <a:ext uri="{FF2B5EF4-FFF2-40B4-BE49-F238E27FC236}">
                <a16:creationId xmlns:a16="http://schemas.microsoft.com/office/drawing/2014/main" id="{59E06DF9-6BDC-9C8E-7E72-CF5F14B4C3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8633" y="2354401"/>
            <a:ext cx="5422392" cy="3162800"/>
          </a:xfrm>
          <a:prstGeom prst="rect">
            <a:avLst/>
          </a:prstGeom>
        </p:spPr>
      </p:pic>
    </p:spTree>
    <p:extLst>
      <p:ext uri="{BB962C8B-B14F-4D97-AF65-F5344CB8AC3E}">
        <p14:creationId xmlns:p14="http://schemas.microsoft.com/office/powerpoint/2010/main" val="160944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70ABE-5455-70E2-706C-4D780C2ED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5DE96-547D-D0B4-7DA0-9C5149AAE6CF}"/>
              </a:ext>
            </a:extLst>
          </p:cNvPr>
          <p:cNvSpPr>
            <a:spLocks noGrp="1"/>
          </p:cNvSpPr>
          <p:nvPr>
            <p:ph type="title"/>
          </p:nvPr>
        </p:nvSpPr>
        <p:spPr>
          <a:xfrm>
            <a:off x="1746930" y="365125"/>
            <a:ext cx="9617529" cy="1316492"/>
          </a:xfrm>
        </p:spPr>
        <p:txBody>
          <a:bodyPr/>
          <a:lstStyle/>
          <a:p>
            <a:pPr algn="ctr"/>
            <a:r>
              <a:rPr lang="en-US" dirty="0">
                <a:latin typeface="Franklin Gothic Medium"/>
              </a:rPr>
              <a:t>Why Switch to ArcPro?</a:t>
            </a:r>
            <a:endParaRPr lang="en-US" dirty="0">
              <a:latin typeface="Franklin Gothic Medium" panose="020B0603020102020204" pitchFamily="34" charset="0"/>
            </a:endParaRPr>
          </a:p>
        </p:txBody>
      </p:sp>
      <p:sp>
        <p:nvSpPr>
          <p:cNvPr id="4" name="Text Placeholder 3">
            <a:extLst>
              <a:ext uri="{FF2B5EF4-FFF2-40B4-BE49-F238E27FC236}">
                <a16:creationId xmlns:a16="http://schemas.microsoft.com/office/drawing/2014/main" id="{BD4A2A4B-EDF7-D464-6C6E-940D58F1440E}"/>
              </a:ext>
            </a:extLst>
          </p:cNvPr>
          <p:cNvSpPr>
            <a:spLocks noGrp="1"/>
          </p:cNvSpPr>
          <p:nvPr>
            <p:ph type="body" idx="1"/>
          </p:nvPr>
        </p:nvSpPr>
        <p:spPr>
          <a:xfrm>
            <a:off x="1635835" y="2424954"/>
            <a:ext cx="5157787" cy="3343766"/>
          </a:xfrm>
        </p:spPr>
        <p:txBody>
          <a:bodyPr anchor="t">
            <a:normAutofit/>
          </a:bodyPr>
          <a:lstStyle/>
          <a:p>
            <a:pPr marL="457200" indent="-457200">
              <a:buFont typeface="Arial" panose="020B0604020202020204" pitchFamily="34" charset="0"/>
              <a:buChar char="•"/>
            </a:pPr>
            <a:r>
              <a:rPr lang="en-US" sz="2500" b="0" dirty="0"/>
              <a:t>Intuitive Interface</a:t>
            </a:r>
          </a:p>
          <a:p>
            <a:pPr marL="457200" indent="-457200">
              <a:buFont typeface="Arial" panose="020B0604020202020204" pitchFamily="34" charset="0"/>
              <a:buChar char="•"/>
            </a:pPr>
            <a:r>
              <a:rPr lang="en-US" sz="2500" b="0" dirty="0"/>
              <a:t>Integration with ArcGIS Online</a:t>
            </a:r>
          </a:p>
          <a:p>
            <a:pPr marL="457200" indent="-457200">
              <a:buFont typeface="Arial" panose="020B0604020202020204" pitchFamily="34" charset="0"/>
              <a:buChar char="•"/>
            </a:pPr>
            <a:r>
              <a:rPr lang="en-US" sz="2500" b="0" dirty="0"/>
              <a:t>64-bit Performance</a:t>
            </a:r>
          </a:p>
          <a:p>
            <a:pPr marL="457200" indent="-457200">
              <a:buFont typeface="Arial" panose="020B0604020202020204" pitchFamily="34" charset="0"/>
              <a:buChar char="•"/>
            </a:pPr>
            <a:r>
              <a:rPr lang="en-US" sz="2500" b="0" dirty="0"/>
              <a:t>3D Capabilities</a:t>
            </a:r>
          </a:p>
          <a:p>
            <a:pPr marL="457200" indent="-457200">
              <a:buFont typeface="Arial" panose="020B0604020202020204" pitchFamily="34" charset="0"/>
              <a:buChar char="•"/>
            </a:pPr>
            <a:r>
              <a:rPr lang="en-US" sz="2500" b="0" dirty="0"/>
              <a:t>Improved Data Management</a:t>
            </a:r>
          </a:p>
          <a:p>
            <a:pPr marL="457200" indent="-457200">
              <a:buFont typeface="Arial" panose="020B0604020202020204" pitchFamily="34" charset="0"/>
              <a:buChar char="•"/>
            </a:pPr>
            <a:r>
              <a:rPr lang="en-US" sz="2500" b="0" dirty="0"/>
              <a:t>Regular Updating and Support</a:t>
            </a:r>
          </a:p>
        </p:txBody>
      </p:sp>
      <p:pic>
        <p:nvPicPr>
          <p:cNvPr id="3" name="Picture 2">
            <a:extLst>
              <a:ext uri="{FF2B5EF4-FFF2-40B4-BE49-F238E27FC236}">
                <a16:creationId xmlns:a16="http://schemas.microsoft.com/office/drawing/2014/main" id="{7B2E69E4-DA70-66EB-003D-8AD191E1291D}"/>
              </a:ext>
            </a:extLst>
          </p:cNvPr>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a:extLst>
              <a:ext uri="{FF2B5EF4-FFF2-40B4-BE49-F238E27FC236}">
                <a16:creationId xmlns:a16="http://schemas.microsoft.com/office/drawing/2014/main" id="{D25A58E9-D128-649B-437C-4BE8FFA16D3B}"/>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2FF1FF04-9AF1-F262-6A66-1A9359A3B0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F792C7DF-48E8-485A-72CF-D07FE7D1E879}"/>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73397BFC-F167-F515-3615-0D1ADE0D1F5D}"/>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5963D374-00F2-C112-AB99-8D1EAD7ED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BBC796DA-F875-2738-ADC1-611001B7F659}"/>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04D8964D-59EF-AFF0-40EE-BC1936278F38}"/>
              </a:ext>
            </a:extLst>
          </p:cNvPr>
          <p:cNvSpPr txBox="1"/>
          <p:nvPr/>
        </p:nvSpPr>
        <p:spPr>
          <a:xfrm>
            <a:off x="2827724" y="1761158"/>
            <a:ext cx="7404663" cy="477054"/>
          </a:xfrm>
          <a:prstGeom prst="rect">
            <a:avLst/>
          </a:prstGeom>
          <a:noFill/>
        </p:spPr>
        <p:txBody>
          <a:bodyPr wrap="square" rtlCol="0">
            <a:spAutoFit/>
          </a:bodyPr>
          <a:lstStyle/>
          <a:p>
            <a:pPr algn="ctr"/>
            <a:r>
              <a:rPr lang="en-US" sz="2500" b="1" u="sng" dirty="0"/>
              <a:t>A few benefits to switching to ArcGIS Pro</a:t>
            </a:r>
            <a:r>
              <a:rPr lang="en-US" sz="2000" b="1" u="sng" dirty="0"/>
              <a:t>:</a:t>
            </a:r>
          </a:p>
        </p:txBody>
      </p:sp>
      <p:pic>
        <p:nvPicPr>
          <p:cNvPr id="13" name="Picture 12" descr="Graphical user interface, application&#10;&#10;Description automatically generated">
            <a:extLst>
              <a:ext uri="{FF2B5EF4-FFF2-40B4-BE49-F238E27FC236}">
                <a16:creationId xmlns:a16="http://schemas.microsoft.com/office/drawing/2014/main" id="{B5ABAFE4-F9E0-4B3A-BD30-AE9114FF39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2163" y="2417597"/>
            <a:ext cx="5062508" cy="2855158"/>
          </a:xfrm>
          <a:prstGeom prst="rect">
            <a:avLst/>
          </a:prstGeom>
        </p:spPr>
      </p:pic>
    </p:spTree>
    <p:extLst>
      <p:ext uri="{BB962C8B-B14F-4D97-AF65-F5344CB8AC3E}">
        <p14:creationId xmlns:p14="http://schemas.microsoft.com/office/powerpoint/2010/main" val="4002015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78C04-8157-8085-AD6B-1B9FF0BF2C4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AA443A1-DAA1-B9C5-3090-FB61DE481999}"/>
              </a:ext>
            </a:extLst>
          </p:cNvPr>
          <p:cNvSpPr/>
          <p:nvPr/>
        </p:nvSpPr>
        <p:spPr>
          <a:xfrm>
            <a:off x="-31316"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2AEF6-EAE2-1144-4460-D931B9090FA2}"/>
              </a:ext>
            </a:extLst>
          </p:cNvPr>
          <p:cNvSpPr>
            <a:spLocks noGrp="1"/>
          </p:cNvSpPr>
          <p:nvPr>
            <p:ph type="title"/>
          </p:nvPr>
        </p:nvSpPr>
        <p:spPr>
          <a:xfrm>
            <a:off x="1746930" y="365125"/>
            <a:ext cx="9617529" cy="1316492"/>
          </a:xfrm>
        </p:spPr>
        <p:txBody>
          <a:bodyPr/>
          <a:lstStyle/>
          <a:p>
            <a:pPr algn="ctr"/>
            <a:r>
              <a:rPr lang="en-US" dirty="0">
                <a:latin typeface="Franklin Gothic Medium"/>
              </a:rPr>
              <a:t>Can We Continue to Use ArcMap?</a:t>
            </a:r>
            <a:endParaRPr lang="en-US" dirty="0">
              <a:latin typeface="Franklin Gothic Medium" panose="020B0603020102020204" pitchFamily="34" charset="0"/>
            </a:endParaRPr>
          </a:p>
        </p:txBody>
      </p:sp>
      <p:sp>
        <p:nvSpPr>
          <p:cNvPr id="4" name="Text Placeholder 3">
            <a:extLst>
              <a:ext uri="{FF2B5EF4-FFF2-40B4-BE49-F238E27FC236}">
                <a16:creationId xmlns:a16="http://schemas.microsoft.com/office/drawing/2014/main" id="{79718C45-7365-0705-7CC9-06DFEBAABEFA}"/>
              </a:ext>
            </a:extLst>
          </p:cNvPr>
          <p:cNvSpPr>
            <a:spLocks noGrp="1"/>
          </p:cNvSpPr>
          <p:nvPr>
            <p:ph type="body" idx="1"/>
          </p:nvPr>
        </p:nvSpPr>
        <p:spPr>
          <a:xfrm>
            <a:off x="6206672" y="3381971"/>
            <a:ext cx="5157787" cy="2181467"/>
          </a:xfrm>
        </p:spPr>
        <p:style>
          <a:lnRef idx="2">
            <a:schemeClr val="accent2"/>
          </a:lnRef>
          <a:fillRef idx="1">
            <a:schemeClr val="lt1"/>
          </a:fillRef>
          <a:effectRef idx="0">
            <a:schemeClr val="accent2"/>
          </a:effectRef>
          <a:fontRef idx="minor">
            <a:schemeClr val="dk1"/>
          </a:fontRef>
        </p:style>
        <p:txBody>
          <a:bodyPr anchor="ctr">
            <a:noAutofit/>
          </a:bodyPr>
          <a:lstStyle/>
          <a:p>
            <a:pPr algn="ctr"/>
            <a:r>
              <a:rPr lang="en-US" sz="2800" dirty="0"/>
              <a:t>ArcMap will no longer be supported or updated as of March 1, 2026 </a:t>
            </a:r>
          </a:p>
        </p:txBody>
      </p:sp>
      <p:sp>
        <p:nvSpPr>
          <p:cNvPr id="10" name="Content Placeholder 9">
            <a:extLst>
              <a:ext uri="{FF2B5EF4-FFF2-40B4-BE49-F238E27FC236}">
                <a16:creationId xmlns:a16="http://schemas.microsoft.com/office/drawing/2014/main" id="{9BD8A308-A108-72E9-F28D-09D5F199DE06}"/>
              </a:ext>
            </a:extLst>
          </p:cNvPr>
          <p:cNvSpPr>
            <a:spLocks noGrp="1"/>
          </p:cNvSpPr>
          <p:nvPr>
            <p:ph sz="half" idx="2"/>
          </p:nvPr>
        </p:nvSpPr>
        <p:spPr>
          <a:xfrm>
            <a:off x="1919288" y="2768146"/>
            <a:ext cx="5157787" cy="3684588"/>
          </a:xfrm>
        </p:spPr>
        <p:txBody>
          <a:bodyPr vert="horz" lIns="91440" tIns="45720" rIns="91440" bIns="45720" rtlCol="0" anchor="t">
            <a:normAutofit/>
          </a:bodyPr>
          <a:lstStyle/>
          <a:p>
            <a:endParaRPr lang="en-US" sz="2400" dirty="0">
              <a:latin typeface="Franklin Gothic Medium"/>
            </a:endParaRPr>
          </a:p>
          <a:p>
            <a:endParaRPr lang="en-US" sz="2400" dirty="0">
              <a:latin typeface="Franklin Gothic Medium"/>
            </a:endParaRPr>
          </a:p>
          <a:p>
            <a:endParaRPr lang="en-US" dirty="0">
              <a:latin typeface="Franklin Gothic Medium"/>
            </a:endParaRPr>
          </a:p>
        </p:txBody>
      </p:sp>
      <p:pic>
        <p:nvPicPr>
          <p:cNvPr id="3" name="Picture 2">
            <a:extLst>
              <a:ext uri="{FF2B5EF4-FFF2-40B4-BE49-F238E27FC236}">
                <a16:creationId xmlns:a16="http://schemas.microsoft.com/office/drawing/2014/main" id="{4596B11E-7709-54F8-AEA5-6CFB8496BD85}"/>
              </a:ext>
            </a:extLst>
          </p:cNvPr>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a:extLst>
              <a:ext uri="{FF2B5EF4-FFF2-40B4-BE49-F238E27FC236}">
                <a16:creationId xmlns:a16="http://schemas.microsoft.com/office/drawing/2014/main" id="{CC72FDD4-63E4-13BB-FC6E-5CEDBDE91704}"/>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33CA4216-F173-2820-4B22-B376A14308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FE3416BC-6D6B-AB60-3D29-F17E1029D390}"/>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CD95B5E5-6CD5-FE9B-9221-28824660DE0C}"/>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E3066B67-3821-1ADC-2E38-5CCF8D94EE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E9FE4F9B-41E4-3149-6B28-873E4E0FD576}"/>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6" name="Picture 5" descr="A hand holding a stopwatch&#10;&#10;Description automatically generated with medium confidence">
            <a:extLst>
              <a:ext uri="{FF2B5EF4-FFF2-40B4-BE49-F238E27FC236}">
                <a16:creationId xmlns:a16="http://schemas.microsoft.com/office/drawing/2014/main" id="{53BD4A27-0FE8-0AE9-926F-EFCC91F9F9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2918" y="3364396"/>
            <a:ext cx="4691262" cy="2440984"/>
          </a:xfrm>
          <a:prstGeom prst="rect">
            <a:avLst/>
          </a:prstGeom>
        </p:spPr>
      </p:pic>
      <p:sp>
        <p:nvSpPr>
          <p:cNvPr id="13" name="TextBox 12">
            <a:extLst>
              <a:ext uri="{FF2B5EF4-FFF2-40B4-BE49-F238E27FC236}">
                <a16:creationId xmlns:a16="http://schemas.microsoft.com/office/drawing/2014/main" id="{DAE32466-4F9F-8F2F-1582-8D6693786E00}"/>
              </a:ext>
            </a:extLst>
          </p:cNvPr>
          <p:cNvSpPr txBox="1"/>
          <p:nvPr/>
        </p:nvSpPr>
        <p:spPr>
          <a:xfrm>
            <a:off x="4600413" y="1677410"/>
            <a:ext cx="3218482" cy="707886"/>
          </a:xfrm>
          <a:prstGeom prst="rect">
            <a:avLst/>
          </a:prstGeom>
          <a:noFill/>
        </p:spPr>
        <p:txBody>
          <a:bodyPr wrap="square" rtlCol="0">
            <a:spAutoFit/>
          </a:bodyPr>
          <a:lstStyle/>
          <a:p>
            <a:pPr algn="ctr"/>
            <a:r>
              <a:rPr lang="en-US" sz="4000" b="1" dirty="0">
                <a:solidFill>
                  <a:srgbClr val="222E68"/>
                </a:solidFill>
              </a:rPr>
              <a:t>YES</a:t>
            </a:r>
            <a:r>
              <a:rPr lang="en-US" sz="4000" dirty="0"/>
              <a:t> – for now</a:t>
            </a:r>
          </a:p>
        </p:txBody>
      </p:sp>
    </p:spTree>
    <p:extLst>
      <p:ext uri="{BB962C8B-B14F-4D97-AF65-F5344CB8AC3E}">
        <p14:creationId xmlns:p14="http://schemas.microsoft.com/office/powerpoint/2010/main" val="330465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C3A41-182E-BF66-DE8E-6F15C0CF56A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E1EDA6-AC34-5759-73B2-95840A7D3F5A}"/>
              </a:ext>
            </a:extLst>
          </p:cNvPr>
          <p:cNvSpPr/>
          <p:nvPr/>
        </p:nvSpPr>
        <p:spPr>
          <a:xfrm>
            <a:off x="-31316" y="-18019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FFA2CA-D140-91F6-2F76-40386CF7A93D}"/>
              </a:ext>
            </a:extLst>
          </p:cNvPr>
          <p:cNvSpPr>
            <a:spLocks noGrp="1"/>
          </p:cNvSpPr>
          <p:nvPr>
            <p:ph type="title"/>
          </p:nvPr>
        </p:nvSpPr>
        <p:spPr>
          <a:xfrm>
            <a:off x="1746930" y="365125"/>
            <a:ext cx="9617529" cy="1316492"/>
          </a:xfrm>
        </p:spPr>
        <p:txBody>
          <a:bodyPr/>
          <a:lstStyle/>
          <a:p>
            <a:pPr algn="ctr"/>
            <a:r>
              <a:rPr lang="en-US" dirty="0">
                <a:latin typeface="Franklin Gothic Medium"/>
              </a:rPr>
              <a:t>What About Training?</a:t>
            </a:r>
            <a:endParaRPr lang="en-US" dirty="0">
              <a:latin typeface="Franklin Gothic Medium" panose="020B0603020102020204" pitchFamily="34" charset="0"/>
            </a:endParaRPr>
          </a:p>
        </p:txBody>
      </p:sp>
      <p:pic>
        <p:nvPicPr>
          <p:cNvPr id="3" name="Picture 2">
            <a:extLst>
              <a:ext uri="{FF2B5EF4-FFF2-40B4-BE49-F238E27FC236}">
                <a16:creationId xmlns:a16="http://schemas.microsoft.com/office/drawing/2014/main" id="{79CD58C9-6D27-BFDA-6244-34EEB55D699E}"/>
              </a:ext>
            </a:extLst>
          </p:cNvPr>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a:extLst>
              <a:ext uri="{FF2B5EF4-FFF2-40B4-BE49-F238E27FC236}">
                <a16:creationId xmlns:a16="http://schemas.microsoft.com/office/drawing/2014/main" id="{8134358B-0C8D-2F72-7DEB-162FE7B083F2}"/>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A3E98351-F489-3A3A-1427-E7D2A5B01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66B49DD7-A44A-5A67-32D4-8A827D9C015D}"/>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FE67C51E-0F1F-09FB-3B03-80EB7E709909}"/>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BBFB47EF-B1C3-F2B2-ED90-475019070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CBDD87C0-B686-12AF-4148-A4B0753F5DF3}"/>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C9845F03-F7B0-51E0-DB4D-127168DF2C76}"/>
              </a:ext>
            </a:extLst>
          </p:cNvPr>
          <p:cNvSpPr txBox="1"/>
          <p:nvPr/>
        </p:nvSpPr>
        <p:spPr>
          <a:xfrm>
            <a:off x="2483998" y="1423576"/>
            <a:ext cx="7961072" cy="1631216"/>
          </a:xfrm>
          <a:prstGeom prst="rect">
            <a:avLst/>
          </a:prstGeom>
          <a:noFill/>
        </p:spPr>
        <p:txBody>
          <a:bodyPr wrap="square" rtlCol="0">
            <a:spAutoFit/>
          </a:bodyPr>
          <a:lstStyle/>
          <a:p>
            <a:pPr marL="285750" indent="-285750">
              <a:buFont typeface="Arial" panose="020B0604020202020204" pitchFamily="34" charset="0"/>
              <a:buChar char="•"/>
            </a:pPr>
            <a:r>
              <a:rPr lang="en-US" sz="2500" dirty="0"/>
              <a:t>We will still offer KY65 course </a:t>
            </a:r>
          </a:p>
          <a:p>
            <a:pPr marL="285750" indent="-285750">
              <a:buFont typeface="Arial" panose="020B0604020202020204" pitchFamily="34" charset="0"/>
              <a:buChar char="•"/>
            </a:pPr>
            <a:r>
              <a:rPr lang="en-US" sz="2500" dirty="0"/>
              <a:t>We will offer the newly designed KY65 for ArcPro course</a:t>
            </a:r>
          </a:p>
          <a:p>
            <a:pPr marL="285750" indent="-285750">
              <a:buFont typeface="Arial" panose="020B0604020202020204" pitchFamily="34" charset="0"/>
              <a:buChar char="•"/>
            </a:pPr>
            <a:r>
              <a:rPr lang="en-US" sz="2500" dirty="0"/>
              <a:t>Newly created ArcPro Editor’s manual</a:t>
            </a:r>
          </a:p>
          <a:p>
            <a:pPr marL="285750" indent="-285750">
              <a:buFont typeface="Arial" panose="020B0604020202020204" pitchFamily="34" charset="0"/>
              <a:buChar char="•"/>
            </a:pPr>
            <a:r>
              <a:rPr lang="en-US" sz="2500" dirty="0"/>
              <a:t>Remote GAMA Sketching training sessions</a:t>
            </a:r>
          </a:p>
        </p:txBody>
      </p:sp>
      <p:pic>
        <p:nvPicPr>
          <p:cNvPr id="6" name="Picture 5" descr="Graphical user interface, text, application, Word&#10;&#10;Description automatically generated">
            <a:extLst>
              <a:ext uri="{FF2B5EF4-FFF2-40B4-BE49-F238E27FC236}">
                <a16:creationId xmlns:a16="http://schemas.microsoft.com/office/drawing/2014/main" id="{63F75145-0963-6B2C-6D23-B652FE9A01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9995" y="3046786"/>
            <a:ext cx="5649077" cy="3173824"/>
          </a:xfrm>
          <a:prstGeom prst="rect">
            <a:avLst/>
          </a:prstGeom>
        </p:spPr>
      </p:pic>
    </p:spTree>
    <p:extLst>
      <p:ext uri="{BB962C8B-B14F-4D97-AF65-F5344CB8AC3E}">
        <p14:creationId xmlns:p14="http://schemas.microsoft.com/office/powerpoint/2010/main" val="66118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336EA-502B-EB70-673F-5704A02CCFC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EAE7C70-34BF-0B98-9266-E6E97F9A6AD1}"/>
              </a:ext>
            </a:extLst>
          </p:cNvPr>
          <p:cNvSpPr/>
          <p:nvPr/>
        </p:nvSpPr>
        <p:spPr>
          <a:xfrm>
            <a:off x="-5289" y="118913"/>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884288-BA95-D3DA-1AD5-754076AC2B1A}"/>
              </a:ext>
            </a:extLst>
          </p:cNvPr>
          <p:cNvSpPr>
            <a:spLocks noGrp="1"/>
          </p:cNvSpPr>
          <p:nvPr>
            <p:ph type="title"/>
          </p:nvPr>
        </p:nvSpPr>
        <p:spPr>
          <a:xfrm>
            <a:off x="1931437" y="311558"/>
            <a:ext cx="9767534" cy="972027"/>
          </a:xfrm>
        </p:spPr>
        <p:txBody>
          <a:bodyPr>
            <a:noAutofit/>
          </a:bodyPr>
          <a:lstStyle/>
          <a:p>
            <a:pPr algn="ctr"/>
            <a:r>
              <a:rPr lang="en-US" dirty="0">
                <a:latin typeface="Franklin Gothic Medium"/>
              </a:rPr>
              <a:t>What is the GAMA Sketch Editor?</a:t>
            </a:r>
            <a:endParaRPr lang="en-US" dirty="0">
              <a:latin typeface="Franklin Gothic Medium" panose="020B0603020102020204" pitchFamily="34" charset="0"/>
            </a:endParaRPr>
          </a:p>
        </p:txBody>
      </p:sp>
      <p:pic>
        <p:nvPicPr>
          <p:cNvPr id="3" name="Picture 2">
            <a:extLst>
              <a:ext uri="{FF2B5EF4-FFF2-40B4-BE49-F238E27FC236}">
                <a16:creationId xmlns:a16="http://schemas.microsoft.com/office/drawing/2014/main" id="{2BAAF0A9-986C-CF43-7348-71DBB89E4AFF}"/>
              </a:ext>
            </a:extLst>
          </p:cNvPr>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a:extLst>
              <a:ext uri="{FF2B5EF4-FFF2-40B4-BE49-F238E27FC236}">
                <a16:creationId xmlns:a16="http://schemas.microsoft.com/office/drawing/2014/main" id="{E5DA39BA-4F29-5EDD-7DF3-AC89D0EFD2FE}"/>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D987266B-4C90-0C1C-1CCB-D3F4B43A1B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320E706A-EFD0-63BB-EF29-E90AAC72A2D2}"/>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E10142C5-27CF-FA5B-52D8-36F6BC8BFADF}"/>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5EFB001C-DC49-FA3C-536A-47271AFE2C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9E487698-69A3-64B1-9F2E-03DD7CEFA2CE}"/>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E8638CC2-1E85-7CD3-5D8C-82D85280321B}"/>
              </a:ext>
            </a:extLst>
          </p:cNvPr>
          <p:cNvSpPr txBox="1"/>
          <p:nvPr/>
        </p:nvSpPr>
        <p:spPr>
          <a:xfrm>
            <a:off x="3644714" y="1095043"/>
            <a:ext cx="6340979" cy="477054"/>
          </a:xfrm>
          <a:prstGeom prst="rect">
            <a:avLst/>
          </a:prstGeom>
          <a:noFill/>
        </p:spPr>
        <p:txBody>
          <a:bodyPr wrap="square" rtlCol="0">
            <a:spAutoFit/>
          </a:bodyPr>
          <a:lstStyle/>
          <a:p>
            <a:r>
              <a:rPr lang="en-US" sz="2500" dirty="0"/>
              <a:t>Assessment Analyst </a:t>
            </a:r>
            <a:r>
              <a:rPr lang="en-US" sz="2500" dirty="0" err="1"/>
              <a:t>GeoSketch</a:t>
            </a:r>
            <a:r>
              <a:rPr lang="en-US" sz="2500" dirty="0"/>
              <a:t> Structure Editor</a:t>
            </a:r>
          </a:p>
        </p:txBody>
      </p:sp>
      <p:pic>
        <p:nvPicPr>
          <p:cNvPr id="6" name="Picture 5" descr="Graphical user interface, application&#10;&#10;Description automatically generated">
            <a:extLst>
              <a:ext uri="{FF2B5EF4-FFF2-40B4-BE49-F238E27FC236}">
                <a16:creationId xmlns:a16="http://schemas.microsoft.com/office/drawing/2014/main" id="{C3E6E62E-F779-977D-F969-1FC90221CD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0076" y="1894589"/>
            <a:ext cx="5878895" cy="3702906"/>
          </a:xfrm>
          <a:prstGeom prst="rect">
            <a:avLst/>
          </a:prstGeom>
        </p:spPr>
      </p:pic>
      <p:sp>
        <p:nvSpPr>
          <p:cNvPr id="10" name="TextBox 9">
            <a:extLst>
              <a:ext uri="{FF2B5EF4-FFF2-40B4-BE49-F238E27FC236}">
                <a16:creationId xmlns:a16="http://schemas.microsoft.com/office/drawing/2014/main" id="{30A5BDCB-7A2E-042D-C178-87D879CA6414}"/>
              </a:ext>
            </a:extLst>
          </p:cNvPr>
          <p:cNvSpPr txBox="1"/>
          <p:nvPr/>
        </p:nvSpPr>
        <p:spPr>
          <a:xfrm>
            <a:off x="1841074" y="1894589"/>
            <a:ext cx="3899616" cy="3939540"/>
          </a:xfrm>
          <a:prstGeom prst="rect">
            <a:avLst/>
          </a:prstGeom>
          <a:noFill/>
        </p:spPr>
        <p:txBody>
          <a:bodyPr wrap="square" rtlCol="0">
            <a:spAutoFit/>
          </a:bodyPr>
          <a:lstStyle/>
          <a:p>
            <a:pPr marL="285750" indent="-285750">
              <a:buFont typeface="Arial" panose="020B0604020202020204" pitchFamily="34" charset="0"/>
              <a:buChar char="•"/>
            </a:pPr>
            <a:r>
              <a:rPr lang="en-US" sz="2500" dirty="0"/>
              <a:t>Accessible from anywhere</a:t>
            </a:r>
          </a:p>
          <a:p>
            <a:pPr marL="285750" indent="-285750">
              <a:buFont typeface="Arial" panose="020B0604020202020204" pitchFamily="34" charset="0"/>
              <a:buChar char="•"/>
            </a:pPr>
            <a:r>
              <a:rPr lang="en-US" sz="2500" dirty="0"/>
              <a:t>Can accommodate multiple editors</a:t>
            </a:r>
          </a:p>
          <a:p>
            <a:pPr marL="285750" indent="-285750">
              <a:buFont typeface="Arial" panose="020B0604020202020204" pitchFamily="34" charset="0"/>
              <a:buChar char="•"/>
            </a:pPr>
            <a:r>
              <a:rPr lang="en-US" sz="2500" dirty="0"/>
              <a:t>Simplified tools</a:t>
            </a:r>
          </a:p>
          <a:p>
            <a:pPr marL="285750" indent="-285750">
              <a:buFont typeface="Arial" panose="020B0604020202020204" pitchFamily="34" charset="0"/>
              <a:buChar char="•"/>
            </a:pPr>
            <a:r>
              <a:rPr lang="en-US" sz="2500" dirty="0"/>
              <a:t>No additional ArcPro or ArcMap licensing</a:t>
            </a:r>
          </a:p>
          <a:p>
            <a:pPr marL="285750" indent="-285750">
              <a:buFont typeface="Arial" panose="020B0604020202020204" pitchFamily="34" charset="0"/>
              <a:buChar char="•"/>
            </a:pPr>
            <a:r>
              <a:rPr lang="en-US" sz="2500" dirty="0"/>
              <a:t>Custom built for DOR</a:t>
            </a:r>
          </a:p>
          <a:p>
            <a:pPr marL="285750" indent="-285750">
              <a:buFont typeface="Arial" panose="020B0604020202020204" pitchFamily="34" charset="0"/>
              <a:buChar char="•"/>
            </a:pPr>
            <a:r>
              <a:rPr lang="en-US" sz="2500" dirty="0"/>
              <a:t>Developers making seamless, frequent updates</a:t>
            </a:r>
          </a:p>
        </p:txBody>
      </p:sp>
    </p:spTree>
    <p:extLst>
      <p:ext uri="{BB962C8B-B14F-4D97-AF65-F5344CB8AC3E}">
        <p14:creationId xmlns:p14="http://schemas.microsoft.com/office/powerpoint/2010/main" val="3993493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3859B-1A20-D145-EBC0-73692349F0A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8632124-C06F-E456-2BA9-9BE4ED1C6508}"/>
              </a:ext>
            </a:extLst>
          </p:cNvPr>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70247-DDD8-F153-45B1-C0FF00C4760B}"/>
              </a:ext>
            </a:extLst>
          </p:cNvPr>
          <p:cNvSpPr>
            <a:spLocks noGrp="1"/>
          </p:cNvSpPr>
          <p:nvPr>
            <p:ph type="title"/>
          </p:nvPr>
        </p:nvSpPr>
        <p:spPr>
          <a:xfrm>
            <a:off x="1746930" y="365125"/>
            <a:ext cx="9617529" cy="1316492"/>
          </a:xfrm>
        </p:spPr>
        <p:txBody>
          <a:bodyPr>
            <a:normAutofit/>
          </a:bodyPr>
          <a:lstStyle/>
          <a:p>
            <a:pPr algn="ctr"/>
            <a:r>
              <a:rPr lang="en-US" dirty="0">
                <a:latin typeface="Franklin Gothic Medium"/>
                <a:cs typeface="Calibri"/>
              </a:rPr>
              <a:t>How Do We Go About Switching?</a:t>
            </a:r>
            <a:endParaRPr lang="en-US" dirty="0"/>
          </a:p>
        </p:txBody>
      </p:sp>
      <p:sp>
        <p:nvSpPr>
          <p:cNvPr id="10" name="Content Placeholder 9">
            <a:extLst>
              <a:ext uri="{FF2B5EF4-FFF2-40B4-BE49-F238E27FC236}">
                <a16:creationId xmlns:a16="http://schemas.microsoft.com/office/drawing/2014/main" id="{44989F32-C696-53BE-54B5-EEA5BEB09BE1}"/>
              </a:ext>
            </a:extLst>
          </p:cNvPr>
          <p:cNvSpPr>
            <a:spLocks noGrp="1"/>
          </p:cNvSpPr>
          <p:nvPr>
            <p:ph sz="half" idx="2"/>
          </p:nvPr>
        </p:nvSpPr>
        <p:spPr>
          <a:xfrm>
            <a:off x="1814904" y="2423681"/>
            <a:ext cx="5157787" cy="3684588"/>
          </a:xfrm>
        </p:spPr>
        <p:txBody>
          <a:bodyPr vert="horz" lIns="91440" tIns="45720" rIns="91440" bIns="45720" rtlCol="0" anchor="t">
            <a:normAutofit/>
          </a:bodyPr>
          <a:lstStyle/>
          <a:p>
            <a:endParaRPr lang="en-US" dirty="0"/>
          </a:p>
          <a:p>
            <a:endParaRPr lang="en-US" sz="2400" dirty="0">
              <a:latin typeface="Franklin Gothic Medium"/>
            </a:endParaRPr>
          </a:p>
          <a:p>
            <a:endParaRPr lang="en-US" dirty="0">
              <a:latin typeface="Franklin Gothic Medium"/>
            </a:endParaRPr>
          </a:p>
          <a:p>
            <a:endParaRPr lang="en-US" sz="2400" dirty="0">
              <a:latin typeface="Franklin Gothic Medium" panose="020B0603020102020204" pitchFamily="34" charset="0"/>
            </a:endParaRPr>
          </a:p>
        </p:txBody>
      </p:sp>
      <p:pic>
        <p:nvPicPr>
          <p:cNvPr id="3" name="Picture 2">
            <a:extLst>
              <a:ext uri="{FF2B5EF4-FFF2-40B4-BE49-F238E27FC236}">
                <a16:creationId xmlns:a16="http://schemas.microsoft.com/office/drawing/2014/main" id="{D9BE3E09-FC54-3DB4-5ABA-500564164598}"/>
              </a:ext>
            </a:extLst>
          </p:cNvPr>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a:extLst>
              <a:ext uri="{FF2B5EF4-FFF2-40B4-BE49-F238E27FC236}">
                <a16:creationId xmlns:a16="http://schemas.microsoft.com/office/drawing/2014/main" id="{DF40C615-28F8-7153-11CC-7983F29E7D49}"/>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309F7557-C9EE-7617-701C-FE3E75ED4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658CFEC8-4CB5-9C3E-289B-9D8B6EDDFBF0}"/>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B535D595-CE21-9181-7180-3FFE071F39F2}"/>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66E66F20-FA09-C72F-854F-CBEF0FFDFA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4278852B-E286-61FE-0BA7-4A569E238D42}"/>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5C6D5EF-6A6C-53C9-64D9-ADE5DCBF5A3F}"/>
              </a:ext>
            </a:extLst>
          </p:cNvPr>
          <p:cNvSpPr txBox="1"/>
          <p:nvPr/>
        </p:nvSpPr>
        <p:spPr>
          <a:xfrm>
            <a:off x="3855308" y="1595998"/>
            <a:ext cx="5157787" cy="892552"/>
          </a:xfrm>
          <a:prstGeom prst="rect">
            <a:avLst/>
          </a:prstGeom>
          <a:noFill/>
        </p:spPr>
        <p:txBody>
          <a:bodyPr wrap="square" rtlCol="0">
            <a:spAutoFit/>
          </a:bodyPr>
          <a:lstStyle/>
          <a:p>
            <a:pPr algn="ctr"/>
            <a:r>
              <a:rPr lang="en-US" sz="2500" b="1" u="sng" dirty="0"/>
              <a:t>Contact the PVA GIS Support Team at</a:t>
            </a:r>
          </a:p>
          <a:p>
            <a:pPr algn="ctr"/>
            <a:r>
              <a:rPr lang="en-US" sz="2500" b="1" dirty="0">
                <a:solidFill>
                  <a:schemeClr val="accent1">
                    <a:lumMod val="75000"/>
                  </a:schemeClr>
                </a:solidFill>
              </a:rPr>
              <a:t>pva.gissupport@ky.gov</a:t>
            </a:r>
          </a:p>
        </p:txBody>
      </p:sp>
      <p:sp>
        <p:nvSpPr>
          <p:cNvPr id="5" name="TextBox 4">
            <a:extLst>
              <a:ext uri="{FF2B5EF4-FFF2-40B4-BE49-F238E27FC236}">
                <a16:creationId xmlns:a16="http://schemas.microsoft.com/office/drawing/2014/main" id="{3E9886DC-6568-FE45-36D6-72BCF1DD49EF}"/>
              </a:ext>
            </a:extLst>
          </p:cNvPr>
          <p:cNvSpPr txBox="1"/>
          <p:nvPr/>
        </p:nvSpPr>
        <p:spPr>
          <a:xfrm>
            <a:off x="5987206" y="2620310"/>
            <a:ext cx="5066293" cy="3939540"/>
          </a:xfrm>
          <a:prstGeom prst="rect">
            <a:avLst/>
          </a:prstGeom>
          <a:noFill/>
        </p:spPr>
        <p:txBody>
          <a:bodyPr wrap="square" rtlCol="0">
            <a:spAutoFit/>
          </a:bodyPr>
          <a:lstStyle/>
          <a:p>
            <a:r>
              <a:rPr lang="en-US" sz="2500" dirty="0"/>
              <a:t>We can discuss:</a:t>
            </a:r>
          </a:p>
          <a:p>
            <a:pPr marL="285750" indent="-285750">
              <a:buFont typeface="Arial" panose="020B0604020202020204" pitchFamily="34" charset="0"/>
              <a:buChar char="•"/>
            </a:pPr>
            <a:r>
              <a:rPr lang="en-US" sz="2500" dirty="0"/>
              <a:t>Your current structure</a:t>
            </a:r>
          </a:p>
          <a:p>
            <a:pPr marL="285750" indent="-285750">
              <a:buFont typeface="Arial" panose="020B0604020202020204" pitchFamily="34" charset="0"/>
              <a:buChar char="•"/>
            </a:pPr>
            <a:r>
              <a:rPr lang="en-US" sz="2500" dirty="0"/>
              <a:t>Your current users and needs</a:t>
            </a:r>
          </a:p>
          <a:p>
            <a:pPr marL="285750" indent="-285750">
              <a:buFont typeface="Arial" panose="020B0604020202020204" pitchFamily="34" charset="0"/>
              <a:buChar char="•"/>
            </a:pPr>
            <a:r>
              <a:rPr lang="en-US" sz="2500" dirty="0"/>
              <a:t>Set up county specific user groups</a:t>
            </a:r>
          </a:p>
          <a:p>
            <a:pPr marL="285750" indent="-285750">
              <a:buFont typeface="Arial" panose="020B0604020202020204" pitchFamily="34" charset="0"/>
              <a:buChar char="•"/>
            </a:pPr>
            <a:r>
              <a:rPr lang="en-US" sz="2500" dirty="0"/>
              <a:t>Install or upgrade programs</a:t>
            </a:r>
          </a:p>
          <a:p>
            <a:pPr marL="285750" indent="-285750">
              <a:buFont typeface="Arial" panose="020B0604020202020204" pitchFamily="34" charset="0"/>
              <a:buChar char="•"/>
            </a:pPr>
            <a:r>
              <a:rPr lang="en-US" sz="2500" dirty="0"/>
              <a:t>Walk you through the registration process</a:t>
            </a:r>
          </a:p>
          <a:p>
            <a:pPr marL="285750" indent="-285750">
              <a:buFont typeface="Arial" panose="020B0604020202020204" pitchFamily="34" charset="0"/>
              <a:buChar char="•"/>
            </a:pPr>
            <a:r>
              <a:rPr lang="en-US" sz="2500" dirty="0"/>
              <a:t>Plan training</a:t>
            </a:r>
          </a:p>
          <a:p>
            <a:pPr marL="285750" indent="-285750">
              <a:buFont typeface="Arial" panose="020B0604020202020204" pitchFamily="34" charset="0"/>
              <a:buChar char="•"/>
            </a:pPr>
            <a:r>
              <a:rPr lang="en-US" sz="2500" dirty="0"/>
              <a:t>Plus all the support you are used to from us</a:t>
            </a:r>
          </a:p>
        </p:txBody>
      </p:sp>
      <p:pic>
        <p:nvPicPr>
          <p:cNvPr id="13" name="Picture 12" descr="Icon&#10;&#10;Description automatically generated">
            <a:extLst>
              <a:ext uri="{FF2B5EF4-FFF2-40B4-BE49-F238E27FC236}">
                <a16:creationId xmlns:a16="http://schemas.microsoft.com/office/drawing/2014/main" id="{524FE142-3CDB-4CD1-0976-BD36C876F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7820" y="2955889"/>
            <a:ext cx="3353122" cy="2813479"/>
          </a:xfrm>
          <a:prstGeom prst="rect">
            <a:avLst/>
          </a:prstGeom>
        </p:spPr>
      </p:pic>
    </p:spTree>
    <p:extLst>
      <p:ext uri="{BB962C8B-B14F-4D97-AF65-F5344CB8AC3E}">
        <p14:creationId xmlns:p14="http://schemas.microsoft.com/office/powerpoint/2010/main" val="393996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03F03-57AC-527C-8853-52C4FFF93F0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DDAE8AB-6CCB-2FA9-1AB8-E93296B55E74}"/>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04764F-5696-3A76-EE6A-C977A326E674}"/>
              </a:ext>
            </a:extLst>
          </p:cNvPr>
          <p:cNvSpPr>
            <a:spLocks noGrp="1"/>
          </p:cNvSpPr>
          <p:nvPr>
            <p:ph type="ctrTitle"/>
          </p:nvPr>
        </p:nvSpPr>
        <p:spPr>
          <a:xfrm>
            <a:off x="866271" y="318610"/>
            <a:ext cx="10896599" cy="759585"/>
          </a:xfrm>
        </p:spPr>
        <p:txBody>
          <a:bodyPr>
            <a:normAutofit/>
          </a:bodyPr>
          <a:lstStyle/>
          <a:p>
            <a:r>
              <a:rPr lang="en-US" sz="4400" dirty="0">
                <a:solidFill>
                  <a:schemeClr val="bg1"/>
                </a:solidFill>
                <a:latin typeface="Franklin Gothic Demi"/>
              </a:rPr>
              <a:t>GIS Services Staff</a:t>
            </a:r>
            <a:endParaRPr lang="en-US" sz="4400" dirty="0">
              <a:solidFill>
                <a:schemeClr val="bg1"/>
              </a:solidFill>
              <a:latin typeface="Franklin Gothic Demi" panose="020B0703020102020204" pitchFamily="34" charset="0"/>
            </a:endParaRPr>
          </a:p>
        </p:txBody>
      </p:sp>
      <p:sp>
        <p:nvSpPr>
          <p:cNvPr id="13" name="Rectangle 12">
            <a:extLst>
              <a:ext uri="{FF2B5EF4-FFF2-40B4-BE49-F238E27FC236}">
                <a16:creationId xmlns:a16="http://schemas.microsoft.com/office/drawing/2014/main" id="{9F65AD23-C1D7-6B64-F60E-6186608976F2}"/>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98461D8-3E88-1466-E6F3-1BE00500CAF3}"/>
              </a:ext>
            </a:extLst>
          </p:cNvPr>
          <p:cNvGrpSpPr>
            <a:grpSpLocks noChangeAspect="1"/>
          </p:cNvGrpSpPr>
          <p:nvPr/>
        </p:nvGrpSpPr>
        <p:grpSpPr>
          <a:xfrm>
            <a:off x="9899216" y="6119012"/>
            <a:ext cx="2084948" cy="457200"/>
            <a:chOff x="4766776" y="6262420"/>
            <a:chExt cx="2414265" cy="527049"/>
          </a:xfrm>
        </p:grpSpPr>
        <p:pic>
          <p:nvPicPr>
            <p:cNvPr id="8" name="Picture 7">
              <a:extLst>
                <a:ext uri="{FF2B5EF4-FFF2-40B4-BE49-F238E27FC236}">
                  <a16:creationId xmlns:a16="http://schemas.microsoft.com/office/drawing/2014/main" id="{C3C63361-051C-13F9-E724-D961A5A4A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1C72F752-3825-703A-374B-2A06CA2F26F0}"/>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4FBB7E22-2CB9-7FDC-CE5A-539CDACD3ECB}"/>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CCA97257-A4F8-C9FE-5CB6-2EC079256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2818BAE9-F116-DAAB-96C7-E8169ACC8D0B}"/>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0A483007-6FB8-1152-EE2A-60F3525D75B0}"/>
              </a:ext>
            </a:extLst>
          </p:cNvPr>
          <p:cNvSpPr txBox="1"/>
          <p:nvPr/>
        </p:nvSpPr>
        <p:spPr>
          <a:xfrm>
            <a:off x="4677781" y="1631869"/>
            <a:ext cx="7078621" cy="4308872"/>
          </a:xfrm>
          <a:prstGeom prst="rect">
            <a:avLst/>
          </a:prstGeom>
          <a:noFill/>
        </p:spPr>
        <p:txBody>
          <a:bodyPr wrap="square" rtlCol="0">
            <a:spAutoFit/>
          </a:bodyPr>
          <a:lstStyle/>
          <a:p>
            <a:r>
              <a:rPr lang="en-US" sz="2500" b="1" i="1" dirty="0"/>
              <a:t>GIS Services Manager</a:t>
            </a:r>
          </a:p>
          <a:p>
            <a:r>
              <a:rPr lang="en-US" sz="2500" dirty="0"/>
              <a:t>Greg Caufield </a:t>
            </a:r>
            <a:r>
              <a:rPr lang="en-US" sz="2500" dirty="0">
                <a:hlinkClick r:id="rId4"/>
              </a:rPr>
              <a:t>greg.caufield@ky.gov</a:t>
            </a:r>
            <a:endParaRPr lang="en-US" sz="2500" dirty="0"/>
          </a:p>
          <a:p>
            <a:endParaRPr lang="en-US" sz="2500" dirty="0"/>
          </a:p>
          <a:p>
            <a:r>
              <a:rPr lang="en-US" sz="2500" b="1" i="1" dirty="0"/>
              <a:t>GIS Analyst III</a:t>
            </a:r>
          </a:p>
          <a:p>
            <a:r>
              <a:rPr lang="en-US" sz="2500" dirty="0"/>
              <a:t>Tom Moreland </a:t>
            </a:r>
            <a:r>
              <a:rPr lang="en-US" sz="2500" dirty="0">
                <a:hlinkClick r:id="rId5"/>
              </a:rPr>
              <a:t>tom.moreland@ky.gov</a:t>
            </a:r>
            <a:endParaRPr lang="en-US" sz="2500" dirty="0"/>
          </a:p>
          <a:p>
            <a:r>
              <a:rPr lang="en-US" sz="2500" dirty="0"/>
              <a:t>Christopher Bruckman </a:t>
            </a:r>
            <a:r>
              <a:rPr lang="en-US" sz="2500" dirty="0">
                <a:hlinkClick r:id="rId6"/>
              </a:rPr>
              <a:t>christopher.bruckman@ky.gov</a:t>
            </a:r>
            <a:endParaRPr lang="en-US" sz="2500" dirty="0"/>
          </a:p>
          <a:p>
            <a:endParaRPr lang="en-US" sz="2500" dirty="0"/>
          </a:p>
          <a:p>
            <a:r>
              <a:rPr lang="en-US" sz="2500" b="1" i="1" dirty="0"/>
              <a:t>GIS Analyst Contractor</a:t>
            </a:r>
          </a:p>
          <a:p>
            <a:r>
              <a:rPr lang="en-US" sz="2500" dirty="0"/>
              <a:t>Pamela Rodriguez </a:t>
            </a:r>
            <a:r>
              <a:rPr lang="en-US" sz="2500" dirty="0">
                <a:hlinkClick r:id="rId7"/>
              </a:rPr>
              <a:t>pamela.rodriguez@ky.gov</a:t>
            </a:r>
            <a:endParaRPr lang="en-US" sz="2500" dirty="0"/>
          </a:p>
          <a:p>
            <a:r>
              <a:rPr lang="en-US" sz="2500" dirty="0"/>
              <a:t>Ben Collett </a:t>
            </a:r>
            <a:r>
              <a:rPr lang="en-US" sz="2500" dirty="0">
                <a:hlinkClick r:id="rId8"/>
              </a:rPr>
              <a:t>ben.collett@ky.gov</a:t>
            </a:r>
            <a:endParaRPr lang="en-US" sz="2500" dirty="0"/>
          </a:p>
          <a:p>
            <a:endParaRPr lang="en-US" sz="2400" dirty="0"/>
          </a:p>
        </p:txBody>
      </p:sp>
      <p:pic>
        <p:nvPicPr>
          <p:cNvPr id="6" name="Picture 5" descr="A picture containing building, outdoor, stone, brick&#10;&#10;Description automatically generated">
            <a:extLst>
              <a:ext uri="{FF2B5EF4-FFF2-40B4-BE49-F238E27FC236}">
                <a16:creationId xmlns:a16="http://schemas.microsoft.com/office/drawing/2014/main" id="{F53A530D-939A-D3B6-D5F4-DF8B9E4A45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9473" y="1738912"/>
            <a:ext cx="4154984" cy="4154984"/>
          </a:xfrm>
          <a:prstGeom prst="rect">
            <a:avLst/>
          </a:prstGeom>
        </p:spPr>
      </p:pic>
    </p:spTree>
    <p:extLst>
      <p:ext uri="{BB962C8B-B14F-4D97-AF65-F5344CB8AC3E}">
        <p14:creationId xmlns:p14="http://schemas.microsoft.com/office/powerpoint/2010/main" val="4044451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18A459BA4F1F4E9FA7834E16D04C5E" ma:contentTypeVersion="2" ma:contentTypeDescription="Create a new document." ma:contentTypeScope="" ma:versionID="bd639af0662a457f94c0c0d9763fc12f">
  <xsd:schema xmlns:xsd="http://www.w3.org/2001/XMLSchema" xmlns:xs="http://www.w3.org/2001/XMLSchema" xmlns:p="http://schemas.microsoft.com/office/2006/metadata/properties" xmlns:ns1="http://schemas.microsoft.com/sharepoint/v3" xmlns:ns2="f94b9277-b0a3-4d91-bade-04ea91219630" targetNamespace="http://schemas.microsoft.com/office/2006/metadata/properties" ma:root="true" ma:fieldsID="83ec678949ad3ea26343c1a8eaabfa78" ns1:_="" ns2:_="">
    <xsd:import namespace="http://schemas.microsoft.com/sharepoint/v3"/>
    <xsd:import namespace="f94b9277-b0a3-4d91-bade-04ea9121963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4b9277-b0a3-4d91-bade-04ea912196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C8FCF0E-1BE3-4A96-8F08-A8805F1B892A}">
  <ds:schemaRefs>
    <ds:schemaRef ds:uri="http://schemas.microsoft.com/sharepoint/v3/contenttype/forms"/>
  </ds:schemaRefs>
</ds:datastoreItem>
</file>

<file path=customXml/itemProps2.xml><?xml version="1.0" encoding="utf-8"?>
<ds:datastoreItem xmlns:ds="http://schemas.openxmlformats.org/officeDocument/2006/customXml" ds:itemID="{CA6D4D70-618F-4C8D-97B2-0CBEEDD5DB7F}"/>
</file>

<file path=customXml/itemProps3.xml><?xml version="1.0" encoding="utf-8"?>
<ds:datastoreItem xmlns:ds="http://schemas.openxmlformats.org/officeDocument/2006/customXml" ds:itemID="{9D3F431B-57DA-41A4-97D8-8AAB707A481F}">
  <ds:schemaRefs>
    <ds:schemaRef ds:uri="http://schemas.microsoft.com/office/2006/metadata/properties"/>
    <ds:schemaRef ds:uri="http://schemas.microsoft.com/office/infopath/2007/PartnerControls"/>
    <ds:schemaRef ds:uri="2bfca6da-046f-45eb-94a6-33813b417d15"/>
    <ds:schemaRef ds:uri="f789e7bc-a274-4f90-b8a5-1a479b3dafe2"/>
  </ds:schemaRefs>
</ds:datastoreItem>
</file>

<file path=docProps/app.xml><?xml version="1.0" encoding="utf-8"?>
<Properties xmlns="http://schemas.openxmlformats.org/officeDocument/2006/extended-properties" xmlns:vt="http://schemas.openxmlformats.org/officeDocument/2006/docPropsVTypes">
  <Template>TM03457515[[fn=View]]</Template>
  <TotalTime>5083</TotalTime>
  <Words>541</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Franklin Gothic Book</vt:lpstr>
      <vt:lpstr>Franklin Gothic Demi</vt:lpstr>
      <vt:lpstr>Franklin Gothic Medium</vt:lpstr>
      <vt:lpstr>Office Theme</vt:lpstr>
      <vt:lpstr>ArcGIS Online and ArcPro</vt:lpstr>
      <vt:lpstr>You Have A Lot of Questions</vt:lpstr>
      <vt:lpstr>ArcGIS Online?</vt:lpstr>
      <vt:lpstr>Why Switch to ArcPro?</vt:lpstr>
      <vt:lpstr>Can We Continue to Use ArcMap?</vt:lpstr>
      <vt:lpstr>What About Training?</vt:lpstr>
      <vt:lpstr>What is the GAMA Sketch Editor?</vt:lpstr>
      <vt:lpstr>How Do We Go About Switching?</vt:lpstr>
      <vt:lpstr>GIS Services Staff</vt:lpstr>
      <vt:lpstr>Property Valuation GIS Services</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Neasham, Audrey (DOR)</dc:creator>
  <cp:lastModifiedBy>Caufield, Greg (DOR)</cp:lastModifiedBy>
  <cp:revision>366</cp:revision>
  <dcterms:created xsi:type="dcterms:W3CDTF">2018-07-23T13:55:37Z</dcterms:created>
  <dcterms:modified xsi:type="dcterms:W3CDTF">2024-12-03T20:58:18Z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0x010100EA18A459BA4F1F4E9FA7834E16D04C5E</vt:lpwstr>
  </property>
  <property fmtid="{D5CDD505-2E9C-101B-9397-08002B2CF9AE}" pid="3" name="MediaServiceImageTags">
    <vt:lpwstr/>
  </property>
</Properties>
</file>