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5" r:id="rId2"/>
    <p:sldId id="310" r:id="rId3"/>
    <p:sldId id="321" r:id="rId4"/>
    <p:sldId id="322" r:id="rId5"/>
    <p:sldId id="323" r:id="rId6"/>
    <p:sldId id="336" r:id="rId7"/>
    <p:sldId id="324" r:id="rId8"/>
    <p:sldId id="335" r:id="rId9"/>
    <p:sldId id="329" r:id="rId10"/>
    <p:sldId id="334" r:id="rId11"/>
    <p:sldId id="330" r:id="rId12"/>
    <p:sldId id="331" r:id="rId13"/>
    <p:sldId id="328" r:id="rId14"/>
    <p:sldId id="325" r:id="rId15"/>
    <p:sldId id="326" r:id="rId16"/>
    <p:sldId id="327" r:id="rId17"/>
    <p:sldId id="332" r:id="rId18"/>
    <p:sldId id="314" r:id="rId19"/>
    <p:sldId id="333" r:id="rId20"/>
  </p:sldIdLst>
  <p:sldSz cx="12188825"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9" autoAdjust="0"/>
  </p:normalViewPr>
  <p:slideViewPr>
    <p:cSldViewPr showGuides="1">
      <p:cViewPr varScale="1">
        <p:scale>
          <a:sx n="111" d="100"/>
          <a:sy n="111" d="100"/>
        </p:scale>
        <p:origin x="534" y="9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12/2/2025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12/2/2025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12/2/2025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12/2/2025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12/2/2025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12/2/2025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12/2/2025</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12/2/2025</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12/2/2025</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12/2/2025</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12/2/2025</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12/2/2025</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12/2/2025</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Cyber Security</a:t>
            </a:r>
          </a:p>
        </p:txBody>
      </p:sp>
      <p:sp>
        <p:nvSpPr>
          <p:cNvPr id="4" name="Subtitle 3"/>
          <p:cNvSpPr>
            <a:spLocks noGrp="1"/>
          </p:cNvSpPr>
          <p:nvPr>
            <p:ph type="subTitle" idx="1"/>
          </p:nvPr>
        </p:nvSpPr>
        <p:spPr/>
        <p:txBody>
          <a:bodyPr/>
          <a:lstStyle/>
          <a:p>
            <a:r>
              <a:rPr lang="it-IT" dirty="0"/>
              <a:t>Protecting Yourself in a DIGITAL world</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lstStyle/>
          <a:p>
            <a:r>
              <a:rPr lang="en-US" dirty="0"/>
              <a:t>What Can ‘Malware’ Do?</a:t>
            </a:r>
          </a:p>
        </p:txBody>
      </p:sp>
      <p:sp>
        <p:nvSpPr>
          <p:cNvPr id="14" name="Content Placeholder 13"/>
          <p:cNvSpPr>
            <a:spLocks noGrp="1"/>
          </p:cNvSpPr>
          <p:nvPr>
            <p:ph idx="1"/>
          </p:nvPr>
        </p:nvSpPr>
        <p:spPr/>
        <p:txBody>
          <a:bodyPr>
            <a:normAutofit/>
          </a:bodyPr>
          <a:lstStyle/>
          <a:p>
            <a:r>
              <a:rPr lang="en-US" dirty="0"/>
              <a:t>Steal your logins and credentials.</a:t>
            </a:r>
          </a:p>
          <a:p>
            <a:r>
              <a:rPr lang="en-US" dirty="0"/>
              <a:t>Steal your personal or business data.</a:t>
            </a:r>
          </a:p>
          <a:p>
            <a:r>
              <a:rPr lang="en-US" dirty="0"/>
              <a:t>Violate your privacy.</a:t>
            </a:r>
          </a:p>
          <a:p>
            <a:r>
              <a:rPr lang="en-US" dirty="0"/>
              <a:t>Allow someone to take over your computer.</a:t>
            </a:r>
          </a:p>
          <a:p>
            <a:r>
              <a:rPr lang="en-US" dirty="0"/>
              <a:t>Destroy or encrypt your data.</a:t>
            </a:r>
          </a:p>
          <a:p>
            <a:r>
              <a:rPr lang="en-US" dirty="0"/>
              <a:t>Track everything you do on the Internet.</a:t>
            </a:r>
          </a:p>
          <a:p>
            <a:r>
              <a:rPr lang="en-US" dirty="0"/>
              <a:t>Download even more Malware.</a:t>
            </a:r>
          </a:p>
        </p:txBody>
      </p:sp>
    </p:spTree>
    <p:extLst>
      <p:ext uri="{BB962C8B-B14F-4D97-AF65-F5344CB8AC3E}">
        <p14:creationId xmlns:p14="http://schemas.microsoft.com/office/powerpoint/2010/main" val="26600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3" y="381000"/>
            <a:ext cx="9296402" cy="990600"/>
          </a:xfrm>
        </p:spPr>
        <p:txBody>
          <a:bodyPr/>
          <a:lstStyle/>
          <a:p>
            <a:r>
              <a:rPr lang="en-US" dirty="0"/>
              <a:t>How Does ‘Malware’ Spread?</a:t>
            </a:r>
          </a:p>
        </p:txBody>
      </p:sp>
      <p:pic>
        <p:nvPicPr>
          <p:cNvPr id="7" name="Picture 6" descr="A picture containing text, computer, electronics&#10;&#10;Description automatically generated">
            <a:extLst>
              <a:ext uri="{FF2B5EF4-FFF2-40B4-BE49-F238E27FC236}">
                <a16:creationId xmlns:a16="http://schemas.microsoft.com/office/drawing/2014/main" id="{156E7EEE-44F0-4278-BC9A-1958B16533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3683" y="4343400"/>
            <a:ext cx="2341458" cy="21336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AB05D38E-AD71-4FC0-9634-080AA337AB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32012" y="4134159"/>
            <a:ext cx="1533275" cy="1447800"/>
          </a:xfrm>
          <a:prstGeom prst="rect">
            <a:avLst/>
          </a:prstGeom>
        </p:spPr>
      </p:pic>
      <p:pic>
        <p:nvPicPr>
          <p:cNvPr id="11" name="Picture 10" descr="Graphical user interface, website&#10;&#10;Description automatically generated">
            <a:extLst>
              <a:ext uri="{FF2B5EF4-FFF2-40B4-BE49-F238E27FC236}">
                <a16:creationId xmlns:a16="http://schemas.microsoft.com/office/drawing/2014/main" id="{AD07550F-1E05-44D2-944B-F1B4915678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6954" y="2237712"/>
            <a:ext cx="1656207" cy="1263075"/>
          </a:xfrm>
          <a:prstGeom prst="rect">
            <a:avLst/>
          </a:prstGeom>
        </p:spPr>
      </p:pic>
      <p:pic>
        <p:nvPicPr>
          <p:cNvPr id="15" name="Picture 14" descr="A picture containing arrow&#10;&#10;Description automatically generated">
            <a:extLst>
              <a:ext uri="{FF2B5EF4-FFF2-40B4-BE49-F238E27FC236}">
                <a16:creationId xmlns:a16="http://schemas.microsoft.com/office/drawing/2014/main" id="{2838B4A4-D7FA-4EA3-A942-8A969AFB5D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7234" y="2066284"/>
            <a:ext cx="1447800" cy="1447800"/>
          </a:xfrm>
          <a:prstGeom prst="rect">
            <a:avLst/>
          </a:prstGeom>
        </p:spPr>
      </p:pic>
      <p:sp>
        <p:nvSpPr>
          <p:cNvPr id="16" name="Arrow: Right 15">
            <a:extLst>
              <a:ext uri="{FF2B5EF4-FFF2-40B4-BE49-F238E27FC236}">
                <a16:creationId xmlns:a16="http://schemas.microsoft.com/office/drawing/2014/main" id="{E74A24F0-8EED-4025-8900-AFC9F56BC85F}"/>
              </a:ext>
            </a:extLst>
          </p:cNvPr>
          <p:cNvSpPr/>
          <p:nvPr/>
        </p:nvSpPr>
        <p:spPr>
          <a:xfrm rot="2438155">
            <a:off x="4174821" y="3884318"/>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845D2158-D676-4858-924C-351595502133}"/>
              </a:ext>
            </a:extLst>
          </p:cNvPr>
          <p:cNvSpPr/>
          <p:nvPr/>
        </p:nvSpPr>
        <p:spPr>
          <a:xfrm rot="566159">
            <a:off x="3853138" y="4880363"/>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12AE5CE3-22B5-4B5C-BABA-8BDB43D2D9C8}"/>
              </a:ext>
            </a:extLst>
          </p:cNvPr>
          <p:cNvSpPr/>
          <p:nvPr/>
        </p:nvSpPr>
        <p:spPr>
          <a:xfrm rot="7651091">
            <a:off x="7269374" y="386116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text&#10;&#10;Description automatically generated">
            <a:extLst>
              <a:ext uri="{FF2B5EF4-FFF2-40B4-BE49-F238E27FC236}">
                <a16:creationId xmlns:a16="http://schemas.microsoft.com/office/drawing/2014/main" id="{89D65BD3-B800-4307-B1BB-8C46272801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1302" y="2043214"/>
            <a:ext cx="1513824" cy="1193800"/>
          </a:xfrm>
          <a:prstGeom prst="rect">
            <a:avLst/>
          </a:prstGeom>
        </p:spPr>
      </p:pic>
      <p:sp>
        <p:nvSpPr>
          <p:cNvPr id="21" name="Arrow: Right 20">
            <a:extLst>
              <a:ext uri="{FF2B5EF4-FFF2-40B4-BE49-F238E27FC236}">
                <a16:creationId xmlns:a16="http://schemas.microsoft.com/office/drawing/2014/main" id="{732EFA39-0532-47B7-A85C-9125C196D01C}"/>
              </a:ext>
            </a:extLst>
          </p:cNvPr>
          <p:cNvSpPr/>
          <p:nvPr/>
        </p:nvSpPr>
        <p:spPr>
          <a:xfrm rot="5400000">
            <a:off x="5788498" y="3632007"/>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a:extLst>
              <a:ext uri="{FF2B5EF4-FFF2-40B4-BE49-F238E27FC236}">
                <a16:creationId xmlns:a16="http://schemas.microsoft.com/office/drawing/2014/main" id="{476F0ED9-0FD6-4C67-B9E3-40AEF03620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3537" y="4368730"/>
            <a:ext cx="1176872" cy="1176872"/>
          </a:xfrm>
          <a:prstGeom prst="rect">
            <a:avLst/>
          </a:prstGeom>
        </p:spPr>
      </p:pic>
      <p:sp>
        <p:nvSpPr>
          <p:cNvPr id="24" name="Arrow: Right 23">
            <a:extLst>
              <a:ext uri="{FF2B5EF4-FFF2-40B4-BE49-F238E27FC236}">
                <a16:creationId xmlns:a16="http://schemas.microsoft.com/office/drawing/2014/main" id="{0BBA81FA-6F4A-4884-A6BF-A331891FE4E1}"/>
              </a:ext>
            </a:extLst>
          </p:cNvPr>
          <p:cNvSpPr/>
          <p:nvPr/>
        </p:nvSpPr>
        <p:spPr>
          <a:xfrm rot="9856918">
            <a:off x="7631645" y="4924611"/>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94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3" y="152400"/>
            <a:ext cx="9296402" cy="990600"/>
          </a:xfrm>
        </p:spPr>
        <p:txBody>
          <a:bodyPr/>
          <a:lstStyle/>
          <a:p>
            <a:r>
              <a:rPr lang="en-US" dirty="0"/>
              <a:t>A Note About ‘Freeware’?</a:t>
            </a:r>
          </a:p>
        </p:txBody>
      </p:sp>
      <p:sp>
        <p:nvSpPr>
          <p:cNvPr id="14" name="Content Placeholder 13"/>
          <p:cNvSpPr>
            <a:spLocks noGrp="1"/>
          </p:cNvSpPr>
          <p:nvPr>
            <p:ph idx="1"/>
          </p:nvPr>
        </p:nvSpPr>
        <p:spPr>
          <a:xfrm>
            <a:off x="2017714" y="3443678"/>
            <a:ext cx="8001000" cy="2667000"/>
          </a:xfrm>
        </p:spPr>
        <p:txBody>
          <a:bodyPr>
            <a:normAutofit fontScale="70000" lnSpcReduction="20000"/>
          </a:bodyPr>
          <a:lstStyle/>
          <a:p>
            <a:pPr marL="0" indent="0" algn="ctr">
              <a:buNone/>
            </a:pPr>
            <a:r>
              <a:rPr lang="en-US" sz="5100" dirty="0"/>
              <a:t>If the product is free, it is very likely YOU </a:t>
            </a:r>
          </a:p>
          <a:p>
            <a:pPr marL="0" indent="0" algn="ctr">
              <a:buNone/>
            </a:pPr>
            <a:r>
              <a:rPr lang="en-US" sz="5100" dirty="0"/>
              <a:t>are the real product.  </a:t>
            </a:r>
          </a:p>
          <a:p>
            <a:pPr marL="0" indent="0" algn="ctr">
              <a:buNone/>
            </a:pPr>
            <a:endParaRPr lang="en-US" sz="3200" dirty="0"/>
          </a:p>
          <a:p>
            <a:pPr marL="0" indent="0" algn="ctr">
              <a:buNone/>
            </a:pPr>
            <a:r>
              <a:rPr lang="en-US" sz="3200" dirty="0"/>
              <a:t>It is not uncommon for free downloaded software to be packaged with malware that collects information about you or your data.</a:t>
            </a:r>
          </a:p>
        </p:txBody>
      </p:sp>
      <p:pic>
        <p:nvPicPr>
          <p:cNvPr id="4" name="Picture 3">
            <a:extLst>
              <a:ext uri="{FF2B5EF4-FFF2-40B4-BE49-F238E27FC236}">
                <a16:creationId xmlns:a16="http://schemas.microsoft.com/office/drawing/2014/main" id="{C5CC37B8-C7E0-4DC3-9542-56A3916AF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4214" y="1522980"/>
            <a:ext cx="3048000" cy="1700893"/>
          </a:xfrm>
          <a:prstGeom prst="rect">
            <a:avLst/>
          </a:prstGeom>
        </p:spPr>
      </p:pic>
    </p:spTree>
    <p:extLst>
      <p:ext uri="{BB962C8B-B14F-4D97-AF65-F5344CB8AC3E}">
        <p14:creationId xmlns:p14="http://schemas.microsoft.com/office/powerpoint/2010/main" val="127112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lstStyle/>
          <a:p>
            <a:r>
              <a:rPr lang="en-US" dirty="0"/>
              <a:t>The Best Defense</a:t>
            </a:r>
          </a:p>
        </p:txBody>
      </p:sp>
      <p:sp>
        <p:nvSpPr>
          <p:cNvPr id="14" name="Content Placeholder 13"/>
          <p:cNvSpPr>
            <a:spLocks noGrp="1"/>
          </p:cNvSpPr>
          <p:nvPr>
            <p:ph idx="1"/>
          </p:nvPr>
        </p:nvSpPr>
        <p:spPr/>
        <p:txBody>
          <a:bodyPr>
            <a:normAutofit/>
          </a:bodyPr>
          <a:lstStyle/>
          <a:p>
            <a:r>
              <a:rPr lang="en-US" dirty="0"/>
              <a:t>Follow the guidance about phishing, this is typically how Malware gets you!</a:t>
            </a:r>
          </a:p>
          <a:p>
            <a:r>
              <a:rPr lang="en-US" dirty="0"/>
              <a:t>Don’t open files, websites or links you don’t trust.</a:t>
            </a:r>
          </a:p>
          <a:p>
            <a:r>
              <a:rPr lang="en-US" dirty="0"/>
              <a:t>Don’t install ‘freeware’ or software from untrusted sources.</a:t>
            </a:r>
          </a:p>
          <a:p>
            <a:r>
              <a:rPr lang="en-US" dirty="0"/>
              <a:t>Don’t plug anything into your computer you don’t trust.</a:t>
            </a:r>
          </a:p>
          <a:p>
            <a:r>
              <a:rPr lang="en-US" dirty="0"/>
              <a:t>Keep your system up to date with security updates.</a:t>
            </a:r>
          </a:p>
          <a:p>
            <a:r>
              <a:rPr lang="en-US" dirty="0"/>
              <a:t>Invest in good antivirus software from a reputable vendor and keep it up to date.</a:t>
            </a:r>
          </a:p>
        </p:txBody>
      </p:sp>
    </p:spTree>
    <p:extLst>
      <p:ext uri="{BB962C8B-B14F-4D97-AF65-F5344CB8AC3E}">
        <p14:creationId xmlns:p14="http://schemas.microsoft.com/office/powerpoint/2010/main" val="199050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3" y="381000"/>
            <a:ext cx="9296402" cy="990600"/>
          </a:xfrm>
        </p:spPr>
        <p:txBody>
          <a:bodyPr/>
          <a:lstStyle/>
          <a:p>
            <a:r>
              <a:rPr lang="en-US" dirty="0"/>
              <a:t>What is ‘Ransomware’?</a:t>
            </a:r>
          </a:p>
        </p:txBody>
      </p:sp>
      <p:sp>
        <p:nvSpPr>
          <p:cNvPr id="14" name="Content Placeholder 13"/>
          <p:cNvSpPr>
            <a:spLocks noGrp="1"/>
          </p:cNvSpPr>
          <p:nvPr>
            <p:ph idx="1"/>
          </p:nvPr>
        </p:nvSpPr>
        <p:spPr>
          <a:xfrm>
            <a:off x="1284645" y="2209800"/>
            <a:ext cx="4648200" cy="3436776"/>
          </a:xfrm>
        </p:spPr>
        <p:txBody>
          <a:bodyPr>
            <a:normAutofit/>
          </a:bodyPr>
          <a:lstStyle/>
          <a:p>
            <a:pPr marL="0" indent="0" algn="ctr">
              <a:buNone/>
            </a:pPr>
            <a:r>
              <a:rPr lang="en-US" sz="3200" dirty="0"/>
              <a:t>Bad actors use malware to encrypt your critical data and hold it for ransom.  They offer to give you the data back once you pay the ransom, usually by gift cards or digital currency.</a:t>
            </a:r>
          </a:p>
        </p:txBody>
      </p:sp>
      <p:sp>
        <p:nvSpPr>
          <p:cNvPr id="6" name="Title 12">
            <a:extLst>
              <a:ext uri="{FF2B5EF4-FFF2-40B4-BE49-F238E27FC236}">
                <a16:creationId xmlns:a16="http://schemas.microsoft.com/office/drawing/2014/main" id="{5749B150-7A6C-41EA-8145-70249C832361}"/>
              </a:ext>
            </a:extLst>
          </p:cNvPr>
          <p:cNvSpPr txBox="1">
            <a:spLocks/>
          </p:cNvSpPr>
          <p:nvPr/>
        </p:nvSpPr>
        <p:spPr>
          <a:xfrm>
            <a:off x="6760051" y="1371600"/>
            <a:ext cx="3505200" cy="990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sz="2000" dirty="0"/>
              <a:t>Give me your money or the spreadsheet gets it.</a:t>
            </a:r>
          </a:p>
        </p:txBody>
      </p:sp>
      <p:pic>
        <p:nvPicPr>
          <p:cNvPr id="4" name="Picture 3" descr="Graphical user interface&#10;&#10;Description automatically generated">
            <a:extLst>
              <a:ext uri="{FF2B5EF4-FFF2-40B4-BE49-F238E27FC236}">
                <a16:creationId xmlns:a16="http://schemas.microsoft.com/office/drawing/2014/main" id="{43841BB7-4ADD-4D5F-A225-82E6DCFD5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008" y="2412389"/>
            <a:ext cx="4203989" cy="3557221"/>
          </a:xfrm>
          <a:prstGeom prst="rect">
            <a:avLst/>
          </a:prstGeom>
        </p:spPr>
      </p:pic>
    </p:spTree>
    <p:extLst>
      <p:ext uri="{BB962C8B-B14F-4D97-AF65-F5344CB8AC3E}">
        <p14:creationId xmlns:p14="http://schemas.microsoft.com/office/powerpoint/2010/main" val="49221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3" y="381000"/>
            <a:ext cx="9296402" cy="990600"/>
          </a:xfrm>
        </p:spPr>
        <p:txBody>
          <a:bodyPr/>
          <a:lstStyle/>
          <a:p>
            <a:r>
              <a:rPr lang="en-US" dirty="0"/>
              <a:t>What Does ‘Ransomware’ Look Like?</a:t>
            </a:r>
          </a:p>
        </p:txBody>
      </p:sp>
      <p:pic>
        <p:nvPicPr>
          <p:cNvPr id="7" name="Picture 6" descr="Graphical user interface, text, application&#10;&#10;Description automatically generated">
            <a:extLst>
              <a:ext uri="{FF2B5EF4-FFF2-40B4-BE49-F238E27FC236}">
                <a16:creationId xmlns:a16="http://schemas.microsoft.com/office/drawing/2014/main" id="{B68941F4-C3DC-4593-9E27-C682A23B7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2" y="1981200"/>
            <a:ext cx="4778849" cy="3857625"/>
          </a:xfrm>
          <a:prstGeom prst="rect">
            <a:avLst/>
          </a:prstGeom>
        </p:spPr>
      </p:pic>
      <p:pic>
        <p:nvPicPr>
          <p:cNvPr id="9" name="Picture 8" descr="Text&#10;&#10;Description automatically generated">
            <a:extLst>
              <a:ext uri="{FF2B5EF4-FFF2-40B4-BE49-F238E27FC236}">
                <a16:creationId xmlns:a16="http://schemas.microsoft.com/office/drawing/2014/main" id="{5207E71F-E84A-47C4-8628-81E97544D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412" y="2252662"/>
            <a:ext cx="5913818" cy="3314699"/>
          </a:xfrm>
          <a:prstGeom prst="rect">
            <a:avLst/>
          </a:prstGeom>
        </p:spPr>
      </p:pic>
    </p:spTree>
    <p:extLst>
      <p:ext uri="{BB962C8B-B14F-4D97-AF65-F5344CB8AC3E}">
        <p14:creationId xmlns:p14="http://schemas.microsoft.com/office/powerpoint/2010/main" val="38217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lstStyle/>
          <a:p>
            <a:r>
              <a:rPr lang="en-US" dirty="0"/>
              <a:t>The Best Defense</a:t>
            </a:r>
          </a:p>
        </p:txBody>
      </p:sp>
      <p:sp>
        <p:nvSpPr>
          <p:cNvPr id="14" name="Content Placeholder 13"/>
          <p:cNvSpPr>
            <a:spLocks noGrp="1"/>
          </p:cNvSpPr>
          <p:nvPr>
            <p:ph idx="1"/>
          </p:nvPr>
        </p:nvSpPr>
        <p:spPr/>
        <p:txBody>
          <a:bodyPr>
            <a:normAutofit lnSpcReduction="10000"/>
          </a:bodyPr>
          <a:lstStyle/>
          <a:p>
            <a:r>
              <a:rPr lang="en-US" dirty="0"/>
              <a:t>Follow the guidance about phishing, this is typically how Ransomware gets you!</a:t>
            </a:r>
          </a:p>
          <a:p>
            <a:r>
              <a:rPr lang="en-US" dirty="0"/>
              <a:t>Follow the guidance about malware!</a:t>
            </a:r>
          </a:p>
          <a:p>
            <a:r>
              <a:rPr lang="en-US" dirty="0"/>
              <a:t>Back up your data regularly and keep it somewhere safe.  Keep multiple copies if you can.</a:t>
            </a:r>
          </a:p>
          <a:p>
            <a:r>
              <a:rPr lang="en-US" dirty="0"/>
              <a:t>If you do fall victim to Ransomware, only pay the ransom as an absolute last resort.  Once you pay, you will always be marked as a target.</a:t>
            </a:r>
          </a:p>
          <a:p>
            <a:r>
              <a:rPr lang="en-US" dirty="0"/>
              <a:t>Report it to law enforcement.  In some cases you may be able to get your data back.</a:t>
            </a:r>
          </a:p>
        </p:txBody>
      </p:sp>
    </p:spTree>
    <p:extLst>
      <p:ext uri="{BB962C8B-B14F-4D97-AF65-F5344CB8AC3E}">
        <p14:creationId xmlns:p14="http://schemas.microsoft.com/office/powerpoint/2010/main" val="186680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lstStyle/>
          <a:p>
            <a:r>
              <a:rPr lang="en-US" dirty="0"/>
              <a:t>Simplified Best Practices</a:t>
            </a:r>
          </a:p>
        </p:txBody>
      </p:sp>
      <p:sp>
        <p:nvSpPr>
          <p:cNvPr id="14" name="Content Placeholder 13"/>
          <p:cNvSpPr>
            <a:spLocks noGrp="1"/>
          </p:cNvSpPr>
          <p:nvPr>
            <p:ph idx="1"/>
          </p:nvPr>
        </p:nvSpPr>
        <p:spPr>
          <a:xfrm>
            <a:off x="3884612" y="1752600"/>
            <a:ext cx="7391400" cy="4419600"/>
          </a:xfrm>
        </p:spPr>
        <p:txBody>
          <a:bodyPr>
            <a:normAutofit fontScale="85000" lnSpcReduction="20000"/>
          </a:bodyPr>
          <a:lstStyle/>
          <a:p>
            <a:r>
              <a:rPr lang="en-US" dirty="0"/>
              <a:t>Protect your digital identity.</a:t>
            </a:r>
          </a:p>
          <a:p>
            <a:r>
              <a:rPr lang="en-US" dirty="0"/>
              <a:t>Think before you click.</a:t>
            </a:r>
          </a:p>
          <a:p>
            <a:r>
              <a:rPr lang="en-US" dirty="0"/>
              <a:t>Don’t just look for the bad, look for the unusual too.</a:t>
            </a:r>
          </a:p>
          <a:p>
            <a:r>
              <a:rPr lang="en-US" dirty="0"/>
              <a:t>If you don’t trust it or can’t verify it, don’t click it or use it.</a:t>
            </a:r>
          </a:p>
          <a:p>
            <a:r>
              <a:rPr lang="en-US" dirty="0"/>
              <a:t> It is OK to be a little paranoid, don’t hesitate to ask for verification.</a:t>
            </a:r>
          </a:p>
          <a:p>
            <a:r>
              <a:rPr lang="en-US" dirty="0"/>
              <a:t>If you don’t need it, don’t keep, open, or install it.</a:t>
            </a:r>
          </a:p>
          <a:p>
            <a:r>
              <a:rPr lang="en-US" dirty="0"/>
              <a:t>If you do need it, protect it and back it up.</a:t>
            </a:r>
          </a:p>
          <a:p>
            <a:r>
              <a:rPr lang="en-US" dirty="0"/>
              <a:t>Keep everything current with security patches and updates.</a:t>
            </a:r>
          </a:p>
          <a:p>
            <a:r>
              <a:rPr lang="en-US" dirty="0"/>
              <a:t>Stick to reputable vendors, websites, and software.</a:t>
            </a:r>
          </a:p>
          <a:p>
            <a:r>
              <a:rPr lang="en-US" dirty="0"/>
              <a:t>If you do see something odd, report it and address it quickly.</a:t>
            </a:r>
          </a:p>
        </p:txBody>
      </p:sp>
      <p:pic>
        <p:nvPicPr>
          <p:cNvPr id="3" name="Picture 2" descr="A picture containing outdoor, grass, building, snow&#10;&#10;Description automatically generated">
            <a:extLst>
              <a:ext uri="{FF2B5EF4-FFF2-40B4-BE49-F238E27FC236}">
                <a16:creationId xmlns:a16="http://schemas.microsoft.com/office/drawing/2014/main" id="{56EC4EF0-0802-49DD-8C24-82D49451D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13" y="2362200"/>
            <a:ext cx="2686050" cy="3438525"/>
          </a:xfrm>
          <a:prstGeom prst="rect">
            <a:avLst/>
          </a:prstGeom>
        </p:spPr>
      </p:pic>
      <p:sp>
        <p:nvSpPr>
          <p:cNvPr id="4" name="TextBox 3">
            <a:extLst>
              <a:ext uri="{FF2B5EF4-FFF2-40B4-BE49-F238E27FC236}">
                <a16:creationId xmlns:a16="http://schemas.microsoft.com/office/drawing/2014/main" id="{04BACC79-AC75-477E-9B78-2AD5B85EEF93}"/>
              </a:ext>
            </a:extLst>
          </p:cNvPr>
          <p:cNvSpPr txBox="1"/>
          <p:nvPr/>
        </p:nvSpPr>
        <p:spPr>
          <a:xfrm>
            <a:off x="1342767" y="1838980"/>
            <a:ext cx="1826141" cy="523220"/>
          </a:xfrm>
          <a:prstGeom prst="rect">
            <a:avLst/>
          </a:prstGeom>
          <a:noFill/>
        </p:spPr>
        <p:txBody>
          <a:bodyPr wrap="none" rtlCol="0">
            <a:spAutoFit/>
          </a:bodyPr>
          <a:lstStyle/>
          <a:p>
            <a:pPr algn="ctr"/>
            <a:r>
              <a:rPr lang="en-US" sz="1400" dirty="0"/>
              <a:t>Don’t be the Pathway </a:t>
            </a:r>
          </a:p>
          <a:p>
            <a:pPr algn="ctr"/>
            <a:r>
              <a:rPr lang="en-US" sz="1400" dirty="0"/>
              <a:t>Around Your Security</a:t>
            </a:r>
          </a:p>
        </p:txBody>
      </p:sp>
    </p:spTree>
    <p:extLst>
      <p:ext uri="{BB962C8B-B14F-4D97-AF65-F5344CB8AC3E}">
        <p14:creationId xmlns:p14="http://schemas.microsoft.com/office/powerpoint/2010/main" val="21602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8C31C4F-4C78-493C-91EE-67D640989A3A}"/>
              </a:ext>
            </a:extLst>
          </p:cNvPr>
          <p:cNvSpPr>
            <a:spLocks noGrp="1"/>
          </p:cNvSpPr>
          <p:nvPr>
            <p:ph type="title"/>
          </p:nvPr>
        </p:nvSpPr>
        <p:spPr>
          <a:xfrm>
            <a:off x="608011" y="228600"/>
            <a:ext cx="10972800" cy="762000"/>
          </a:xfrm>
        </p:spPr>
        <p:txBody>
          <a:bodyPr>
            <a:normAutofit fontScale="90000"/>
          </a:bodyPr>
          <a:lstStyle/>
          <a:p>
            <a:pPr algn="ctr"/>
            <a:r>
              <a:rPr lang="en-US" dirty="0"/>
              <a:t>The Most Popular Slide in the Presentation</a:t>
            </a:r>
          </a:p>
        </p:txBody>
      </p:sp>
      <p:pic>
        <p:nvPicPr>
          <p:cNvPr id="7" name="Picture 6" descr="A picture containing vector graphics&#10;&#10;Description automatically generated">
            <a:extLst>
              <a:ext uri="{FF2B5EF4-FFF2-40B4-BE49-F238E27FC236}">
                <a16:creationId xmlns:a16="http://schemas.microsoft.com/office/drawing/2014/main" id="{6DFBC8A6-118E-4F3F-9917-649FB8A0D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7612" y="1905000"/>
            <a:ext cx="2238688" cy="3200400"/>
          </a:xfrm>
          <a:prstGeom prst="rect">
            <a:avLst/>
          </a:prstGeom>
        </p:spPr>
      </p:pic>
      <p:sp>
        <p:nvSpPr>
          <p:cNvPr id="8" name="Title 2">
            <a:extLst>
              <a:ext uri="{FF2B5EF4-FFF2-40B4-BE49-F238E27FC236}">
                <a16:creationId xmlns:a16="http://schemas.microsoft.com/office/drawing/2014/main" id="{89DD56CF-28B5-4A0A-853E-5D14BA80EB71}"/>
              </a:ext>
            </a:extLst>
          </p:cNvPr>
          <p:cNvSpPr txBox="1">
            <a:spLocks/>
          </p:cNvSpPr>
          <p:nvPr/>
        </p:nvSpPr>
        <p:spPr>
          <a:xfrm>
            <a:off x="1574955" y="4953000"/>
            <a:ext cx="9144001"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B19C-2DC1-47E9-A1BD-675F0389EF0C}"/>
              </a:ext>
            </a:extLst>
          </p:cNvPr>
          <p:cNvSpPr>
            <a:spLocks noGrp="1"/>
          </p:cNvSpPr>
          <p:nvPr>
            <p:ph type="title"/>
          </p:nvPr>
        </p:nvSpPr>
        <p:spPr>
          <a:xfrm>
            <a:off x="526213" y="3124200"/>
            <a:ext cx="8692399" cy="1676400"/>
          </a:xfrm>
        </p:spPr>
        <p:txBody>
          <a:bodyPr/>
          <a:lstStyle/>
          <a:p>
            <a:r>
              <a:rPr lang="en-US" dirty="0"/>
              <a:t>David Carter</a:t>
            </a:r>
          </a:p>
        </p:txBody>
      </p:sp>
      <p:sp>
        <p:nvSpPr>
          <p:cNvPr id="3" name="Text Placeholder 2">
            <a:extLst>
              <a:ext uri="{FF2B5EF4-FFF2-40B4-BE49-F238E27FC236}">
                <a16:creationId xmlns:a16="http://schemas.microsoft.com/office/drawing/2014/main" id="{FB35F4BA-0AA6-4190-8F05-8C25B6CF9C0C}"/>
              </a:ext>
            </a:extLst>
          </p:cNvPr>
          <p:cNvSpPr>
            <a:spLocks noGrp="1"/>
          </p:cNvSpPr>
          <p:nvPr>
            <p:ph type="body" idx="1"/>
          </p:nvPr>
        </p:nvSpPr>
        <p:spPr>
          <a:xfrm>
            <a:off x="531812" y="4648200"/>
            <a:ext cx="8687333" cy="1981201"/>
          </a:xfrm>
        </p:spPr>
        <p:txBody>
          <a:bodyPr>
            <a:normAutofit/>
          </a:bodyPr>
          <a:lstStyle/>
          <a:p>
            <a:r>
              <a:rPr lang="en-US" dirty="0"/>
              <a:t>Deputy Chief Information Officer</a:t>
            </a:r>
          </a:p>
          <a:p>
            <a:r>
              <a:rPr lang="en-US" dirty="0"/>
              <a:t>Chief Information Security Officer</a:t>
            </a:r>
          </a:p>
          <a:p>
            <a:r>
              <a:rPr lang="en-US" dirty="0"/>
              <a:t>Commonwealth Office of Technology</a:t>
            </a:r>
          </a:p>
          <a:p>
            <a:endParaRPr lang="en-US" dirty="0"/>
          </a:p>
          <a:p>
            <a:r>
              <a:rPr lang="en-US" dirty="0"/>
              <a:t>Davidj.carter@ky.gov</a:t>
            </a:r>
          </a:p>
          <a:p>
            <a:r>
              <a:rPr lang="en-US" dirty="0"/>
              <a:t>(502)564-8734</a:t>
            </a:r>
          </a:p>
        </p:txBody>
      </p:sp>
    </p:spTree>
    <p:extLst>
      <p:ext uri="{BB962C8B-B14F-4D97-AF65-F5344CB8AC3E}">
        <p14:creationId xmlns:p14="http://schemas.microsoft.com/office/powerpoint/2010/main" val="54149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lstStyle/>
          <a:p>
            <a:r>
              <a:rPr lang="en-US" dirty="0"/>
              <a:t>Some Current Cyber Trends</a:t>
            </a:r>
          </a:p>
        </p:txBody>
      </p:sp>
      <p:sp>
        <p:nvSpPr>
          <p:cNvPr id="14" name="Content Placeholder 13"/>
          <p:cNvSpPr>
            <a:spLocks noGrp="1"/>
          </p:cNvSpPr>
          <p:nvPr>
            <p:ph idx="1"/>
          </p:nvPr>
        </p:nvSpPr>
        <p:spPr/>
        <p:txBody>
          <a:bodyPr>
            <a:normAutofit fontScale="92500" lnSpcReduction="10000"/>
          </a:bodyPr>
          <a:lstStyle/>
          <a:p>
            <a:r>
              <a:rPr lang="en-US" dirty="0"/>
              <a:t>Social Engineering is the most prevalent threat out there and played a major role in nearly every breach in the last 15 years.</a:t>
            </a:r>
          </a:p>
          <a:p>
            <a:r>
              <a:rPr lang="en-US" dirty="0"/>
              <a:t>Ransomware is on the rise and the bad actors of the world are finding it very profitable to hold your data hostage and now are stealing it to come back later for more money. </a:t>
            </a:r>
          </a:p>
          <a:p>
            <a:r>
              <a:rPr lang="en-US" dirty="0"/>
              <a:t>Malware (or malicious software) is extremely prolific and has evolved to be able to protect itself from being detected.</a:t>
            </a:r>
          </a:p>
          <a:p>
            <a:r>
              <a:rPr lang="en-US" dirty="0"/>
              <a:t>Bad actors are no longer just individual hackers, they are often employees or members of large criminal or nation state organizations.</a:t>
            </a:r>
          </a:p>
          <a:p>
            <a:r>
              <a:rPr lang="en-US" dirty="0"/>
              <a:t>The art of hacking has evolved to be a ‘as a service’ offering making skill completely optional.</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lstStyle/>
          <a:p>
            <a:r>
              <a:rPr lang="en-US" dirty="0"/>
              <a:t>So What Can You Do?</a:t>
            </a:r>
          </a:p>
        </p:txBody>
      </p:sp>
      <p:pic>
        <p:nvPicPr>
          <p:cNvPr id="7" name="Picture 6">
            <a:extLst>
              <a:ext uri="{FF2B5EF4-FFF2-40B4-BE49-F238E27FC236}">
                <a16:creationId xmlns:a16="http://schemas.microsoft.com/office/drawing/2014/main" id="{421DAD33-A75A-4E37-884D-0EE73193EE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4612" y="2537670"/>
            <a:ext cx="4157663" cy="2971800"/>
          </a:xfrm>
          <a:prstGeom prst="rect">
            <a:avLst/>
          </a:prstGeom>
        </p:spPr>
      </p:pic>
      <p:sp>
        <p:nvSpPr>
          <p:cNvPr id="12" name="Title 12">
            <a:extLst>
              <a:ext uri="{FF2B5EF4-FFF2-40B4-BE49-F238E27FC236}">
                <a16:creationId xmlns:a16="http://schemas.microsoft.com/office/drawing/2014/main" id="{530E00D7-373A-47A8-AA1B-9C91BDD544C7}"/>
              </a:ext>
            </a:extLst>
          </p:cNvPr>
          <p:cNvSpPr txBox="1">
            <a:spLocks/>
          </p:cNvSpPr>
          <p:nvPr/>
        </p:nvSpPr>
        <p:spPr>
          <a:xfrm>
            <a:off x="4379912" y="1459335"/>
            <a:ext cx="3167062" cy="990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sz="2000" dirty="0"/>
              <a:t>Empower yourself with information!</a:t>
            </a:r>
          </a:p>
        </p:txBody>
      </p:sp>
    </p:spTree>
    <p:extLst>
      <p:ext uri="{BB962C8B-B14F-4D97-AF65-F5344CB8AC3E}">
        <p14:creationId xmlns:p14="http://schemas.microsoft.com/office/powerpoint/2010/main" val="183295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lstStyle/>
          <a:p>
            <a:r>
              <a:rPr lang="en-US" dirty="0"/>
              <a:t>What is ‘Phishing’?</a:t>
            </a:r>
          </a:p>
        </p:txBody>
      </p:sp>
      <p:sp>
        <p:nvSpPr>
          <p:cNvPr id="14" name="Content Placeholder 13"/>
          <p:cNvSpPr>
            <a:spLocks noGrp="1"/>
          </p:cNvSpPr>
          <p:nvPr>
            <p:ph idx="1"/>
          </p:nvPr>
        </p:nvSpPr>
        <p:spPr>
          <a:xfrm>
            <a:off x="1217613" y="2590800"/>
            <a:ext cx="4648200" cy="3436776"/>
          </a:xfrm>
        </p:spPr>
        <p:txBody>
          <a:bodyPr>
            <a:normAutofit/>
          </a:bodyPr>
          <a:lstStyle/>
          <a:p>
            <a:pPr marL="0" indent="0" algn="ctr">
              <a:buNone/>
            </a:pPr>
            <a:r>
              <a:rPr lang="en-US" sz="3200" dirty="0"/>
              <a:t>Bad actors use carefully crafted emails to entice you to do what they want you to do using your passions, fears, interests, or trust.</a:t>
            </a:r>
          </a:p>
        </p:txBody>
      </p:sp>
      <p:pic>
        <p:nvPicPr>
          <p:cNvPr id="3" name="Picture 2">
            <a:extLst>
              <a:ext uri="{FF2B5EF4-FFF2-40B4-BE49-F238E27FC236}">
                <a16:creationId xmlns:a16="http://schemas.microsoft.com/office/drawing/2014/main" id="{4A718E1A-F58A-4693-A97C-FC20AD874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254" y="2438400"/>
            <a:ext cx="3996794" cy="3209925"/>
          </a:xfrm>
          <a:prstGeom prst="rect">
            <a:avLst/>
          </a:prstGeom>
        </p:spPr>
      </p:pic>
      <p:sp>
        <p:nvSpPr>
          <p:cNvPr id="6" name="Title 12">
            <a:extLst>
              <a:ext uri="{FF2B5EF4-FFF2-40B4-BE49-F238E27FC236}">
                <a16:creationId xmlns:a16="http://schemas.microsoft.com/office/drawing/2014/main" id="{5749B150-7A6C-41EA-8145-70249C832361}"/>
              </a:ext>
            </a:extLst>
          </p:cNvPr>
          <p:cNvSpPr txBox="1">
            <a:spLocks/>
          </p:cNvSpPr>
          <p:nvPr/>
        </p:nvSpPr>
        <p:spPr>
          <a:xfrm>
            <a:off x="6704012" y="1371600"/>
            <a:ext cx="9144001" cy="990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sz="2000" dirty="0"/>
              <a:t>Not as harmless as it sounds</a:t>
            </a:r>
          </a:p>
        </p:txBody>
      </p:sp>
    </p:spTree>
    <p:extLst>
      <p:ext uri="{BB962C8B-B14F-4D97-AF65-F5344CB8AC3E}">
        <p14:creationId xmlns:p14="http://schemas.microsoft.com/office/powerpoint/2010/main" val="345919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04800"/>
            <a:ext cx="9144001" cy="685800"/>
          </a:xfrm>
        </p:spPr>
        <p:txBody>
          <a:bodyPr/>
          <a:lstStyle/>
          <a:p>
            <a:r>
              <a:rPr lang="en-US" dirty="0"/>
              <a:t>Phishing Examples</a:t>
            </a:r>
          </a:p>
        </p:txBody>
      </p:sp>
      <p:pic>
        <p:nvPicPr>
          <p:cNvPr id="11" name="Picture 10" descr="Graphical user interface, text, application, email&#10;&#10;Description automatically generated">
            <a:extLst>
              <a:ext uri="{FF2B5EF4-FFF2-40B4-BE49-F238E27FC236}">
                <a16:creationId xmlns:a16="http://schemas.microsoft.com/office/drawing/2014/main" id="{30666484-1A8E-4264-B56B-8047AFAC1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2" y="1371600"/>
            <a:ext cx="5229225" cy="3886200"/>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E644A7ED-46F1-4AA6-8A5E-0F7516946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189" y="304800"/>
            <a:ext cx="4770953" cy="4343400"/>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FE12201F-88B0-4528-8427-A6C1A733B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5212" y="3657600"/>
            <a:ext cx="5372850" cy="2772162"/>
          </a:xfrm>
          <a:prstGeom prst="rect">
            <a:avLst/>
          </a:prstGeom>
        </p:spPr>
      </p:pic>
    </p:spTree>
    <p:extLst>
      <p:ext uri="{BB962C8B-B14F-4D97-AF65-F5344CB8AC3E}">
        <p14:creationId xmlns:p14="http://schemas.microsoft.com/office/powerpoint/2010/main" val="335653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20170-5F10-F179-B2FE-01804D2F2C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28830B6-072D-D924-52B4-4EFAB1E25B31}"/>
              </a:ext>
            </a:extLst>
          </p:cNvPr>
          <p:cNvSpPr>
            <a:spLocks noGrp="1"/>
          </p:cNvSpPr>
          <p:nvPr>
            <p:ph type="title"/>
          </p:nvPr>
        </p:nvSpPr>
        <p:spPr>
          <a:xfrm>
            <a:off x="1370012" y="304800"/>
            <a:ext cx="9144001" cy="685800"/>
          </a:xfrm>
        </p:spPr>
        <p:txBody>
          <a:bodyPr/>
          <a:lstStyle/>
          <a:p>
            <a:r>
              <a:rPr lang="en-US" dirty="0"/>
              <a:t>Spear Phishing</a:t>
            </a:r>
          </a:p>
        </p:txBody>
      </p:sp>
      <p:pic>
        <p:nvPicPr>
          <p:cNvPr id="1026" name="Picture 2" descr="Beware of these spear phishing email attacks">
            <a:extLst>
              <a:ext uri="{FF2B5EF4-FFF2-40B4-BE49-F238E27FC236}">
                <a16:creationId xmlns:a16="http://schemas.microsoft.com/office/drawing/2014/main" id="{2311F9E0-3317-EB84-8CF8-E04C234D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2" y="420538"/>
            <a:ext cx="49530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A5F1021-476D-CDAF-3F65-C4D38179E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212" y="3581400"/>
            <a:ext cx="4974923" cy="30289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02-1">
            <a:extLst>
              <a:ext uri="{FF2B5EF4-FFF2-40B4-BE49-F238E27FC236}">
                <a16:creationId xmlns:a16="http://schemas.microsoft.com/office/drawing/2014/main" id="{E8AAE6A4-4864-AF6E-DACB-9B59C7DEA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718" y="1230702"/>
            <a:ext cx="5612694"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85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lstStyle/>
          <a:p>
            <a:r>
              <a:rPr lang="en-US" dirty="0"/>
              <a:t>The Best Defense</a:t>
            </a:r>
          </a:p>
        </p:txBody>
      </p:sp>
      <p:sp>
        <p:nvSpPr>
          <p:cNvPr id="14" name="Content Placeholder 13"/>
          <p:cNvSpPr>
            <a:spLocks noGrp="1"/>
          </p:cNvSpPr>
          <p:nvPr>
            <p:ph idx="1"/>
          </p:nvPr>
        </p:nvSpPr>
        <p:spPr/>
        <p:txBody>
          <a:bodyPr>
            <a:normAutofit fontScale="92500" lnSpcReduction="10000"/>
          </a:bodyPr>
          <a:lstStyle/>
          <a:p>
            <a:r>
              <a:rPr lang="en-US" dirty="0"/>
              <a:t>Trust but verify.</a:t>
            </a:r>
          </a:p>
          <a:p>
            <a:r>
              <a:rPr lang="en-US" dirty="0"/>
              <a:t>Have solid processes in place for sensitive functions.</a:t>
            </a:r>
          </a:p>
          <a:p>
            <a:r>
              <a:rPr lang="en-US" dirty="0"/>
              <a:t>Watch for the unexpected.</a:t>
            </a:r>
          </a:p>
          <a:p>
            <a:r>
              <a:rPr lang="en-US" dirty="0"/>
              <a:t>Don’t follow links in emails, go directly to the trusted source.</a:t>
            </a:r>
          </a:p>
          <a:p>
            <a:r>
              <a:rPr lang="en-US" dirty="0"/>
              <a:t>Don’t open attachments that you don’t expect and cannot verify.</a:t>
            </a:r>
          </a:p>
          <a:p>
            <a:r>
              <a:rPr lang="en-US" dirty="0"/>
              <a:t>Feel free to question things.</a:t>
            </a:r>
          </a:p>
          <a:p>
            <a:r>
              <a:rPr lang="en-US" dirty="0"/>
              <a:t>If you do suspect you have fallen victim, report it immediately and update your passwords.</a:t>
            </a:r>
          </a:p>
          <a:p>
            <a:r>
              <a:rPr lang="en-US" dirty="0"/>
              <a:t>Train the spam filter in your email if you have one.</a:t>
            </a:r>
          </a:p>
          <a:p>
            <a:endParaRPr lang="en-US" dirty="0"/>
          </a:p>
        </p:txBody>
      </p:sp>
    </p:spTree>
    <p:extLst>
      <p:ext uri="{BB962C8B-B14F-4D97-AF65-F5344CB8AC3E}">
        <p14:creationId xmlns:p14="http://schemas.microsoft.com/office/powerpoint/2010/main" val="277435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lstStyle/>
          <a:p>
            <a:r>
              <a:rPr lang="en-US" dirty="0"/>
              <a:t>Protect Your Digital Identity</a:t>
            </a:r>
          </a:p>
        </p:txBody>
      </p:sp>
      <p:sp>
        <p:nvSpPr>
          <p:cNvPr id="14" name="Content Placeholder 13"/>
          <p:cNvSpPr>
            <a:spLocks noGrp="1"/>
          </p:cNvSpPr>
          <p:nvPr>
            <p:ph idx="1"/>
          </p:nvPr>
        </p:nvSpPr>
        <p:spPr>
          <a:xfrm>
            <a:off x="1522413" y="1904999"/>
            <a:ext cx="6248399" cy="4114801"/>
          </a:xfrm>
        </p:spPr>
        <p:txBody>
          <a:bodyPr>
            <a:normAutofit/>
          </a:bodyPr>
          <a:lstStyle/>
          <a:p>
            <a:r>
              <a:rPr lang="en-US" dirty="0"/>
              <a:t>Use complex passwords or passphrases.</a:t>
            </a:r>
          </a:p>
          <a:p>
            <a:r>
              <a:rPr lang="en-US" dirty="0"/>
              <a:t>Use unique passwords across your accounts.</a:t>
            </a:r>
          </a:p>
          <a:p>
            <a:r>
              <a:rPr lang="en-US" dirty="0"/>
              <a:t>Don’t share your passwords.</a:t>
            </a:r>
          </a:p>
          <a:p>
            <a:r>
              <a:rPr lang="en-US" dirty="0"/>
              <a:t>Use multifactor authentication where you can.</a:t>
            </a:r>
          </a:p>
          <a:p>
            <a:r>
              <a:rPr lang="en-US" dirty="0"/>
              <a:t>Change your passwords periodically.</a:t>
            </a:r>
          </a:p>
          <a:p>
            <a:r>
              <a:rPr lang="en-US" dirty="0"/>
              <a:t>Separate business and personal identities.</a:t>
            </a:r>
          </a:p>
          <a:p>
            <a:r>
              <a:rPr lang="en-US" dirty="0"/>
              <a:t>Watch for suspicious activity.</a:t>
            </a:r>
          </a:p>
          <a:p>
            <a:endParaRPr lang="en-US" dirty="0"/>
          </a:p>
        </p:txBody>
      </p:sp>
      <p:pic>
        <p:nvPicPr>
          <p:cNvPr id="3" name="Picture 2" descr="A picture containing photo, light, small, train&#10;&#10;Description automatically generated">
            <a:extLst>
              <a:ext uri="{FF2B5EF4-FFF2-40B4-BE49-F238E27FC236}">
                <a16:creationId xmlns:a16="http://schemas.microsoft.com/office/drawing/2014/main" id="{4889A5DB-FA18-488E-BB48-C502876F3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9412" y="2057400"/>
            <a:ext cx="2567413" cy="3429000"/>
          </a:xfrm>
          <a:prstGeom prst="rect">
            <a:avLst/>
          </a:prstGeom>
        </p:spPr>
      </p:pic>
    </p:spTree>
    <p:extLst>
      <p:ext uri="{BB962C8B-B14F-4D97-AF65-F5344CB8AC3E}">
        <p14:creationId xmlns:p14="http://schemas.microsoft.com/office/powerpoint/2010/main" val="73619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3" y="381000"/>
            <a:ext cx="9296402" cy="990600"/>
          </a:xfrm>
        </p:spPr>
        <p:txBody>
          <a:bodyPr/>
          <a:lstStyle/>
          <a:p>
            <a:r>
              <a:rPr lang="en-US" dirty="0"/>
              <a:t>What is ‘Malware’?</a:t>
            </a:r>
          </a:p>
        </p:txBody>
      </p:sp>
      <p:sp>
        <p:nvSpPr>
          <p:cNvPr id="14" name="Content Placeholder 13"/>
          <p:cNvSpPr>
            <a:spLocks noGrp="1"/>
          </p:cNvSpPr>
          <p:nvPr>
            <p:ph idx="1"/>
          </p:nvPr>
        </p:nvSpPr>
        <p:spPr>
          <a:xfrm>
            <a:off x="1293812" y="2895600"/>
            <a:ext cx="4648200" cy="1981200"/>
          </a:xfrm>
        </p:spPr>
        <p:txBody>
          <a:bodyPr>
            <a:normAutofit/>
          </a:bodyPr>
          <a:lstStyle/>
          <a:p>
            <a:pPr marL="0" indent="0" algn="ctr">
              <a:buNone/>
            </a:pPr>
            <a:r>
              <a:rPr lang="en-US" sz="3200" dirty="0"/>
              <a:t>Malware is short for malicious software.  Some Malware is referred to as a computer virus.</a:t>
            </a:r>
          </a:p>
        </p:txBody>
      </p:sp>
      <p:pic>
        <p:nvPicPr>
          <p:cNvPr id="3" name="Picture 2" descr="A picture containing text&#10;&#10;Description automatically generated">
            <a:extLst>
              <a:ext uri="{FF2B5EF4-FFF2-40B4-BE49-F238E27FC236}">
                <a16:creationId xmlns:a16="http://schemas.microsoft.com/office/drawing/2014/main" id="{FC5C914E-8100-4570-9C76-4C8F14A2A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9913" y="2209800"/>
            <a:ext cx="4196502" cy="3152775"/>
          </a:xfrm>
          <a:prstGeom prst="rect">
            <a:avLst/>
          </a:prstGeom>
        </p:spPr>
      </p:pic>
    </p:spTree>
    <p:extLst>
      <p:ext uri="{BB962C8B-B14F-4D97-AF65-F5344CB8AC3E}">
        <p14:creationId xmlns:p14="http://schemas.microsoft.com/office/powerpoint/2010/main" val="165321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8A459BA4F1F4E9FA7834E16D04C5E" ma:contentTypeVersion="2" ma:contentTypeDescription="Create a new document." ma:contentTypeScope="" ma:versionID="bd639af0662a457f94c0c0d9763fc12f">
  <xsd:schema xmlns:xsd="http://www.w3.org/2001/XMLSchema" xmlns:xs="http://www.w3.org/2001/XMLSchema" xmlns:p="http://schemas.microsoft.com/office/2006/metadata/properties" xmlns:ns1="http://schemas.microsoft.com/sharepoint/v3" xmlns:ns2="f94b9277-b0a3-4d91-bade-04ea91219630" targetNamespace="http://schemas.microsoft.com/office/2006/metadata/properties" ma:root="true" ma:fieldsID="83ec678949ad3ea26343c1a8eaabfa78" ns1:_="" ns2:_="">
    <xsd:import namespace="http://schemas.microsoft.com/sharepoint/v3"/>
    <xsd:import namespace="f94b9277-b0a3-4d91-bade-04ea9121963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4b9277-b0a3-4d91-bade-04ea912196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3D1B0C0-48F4-426A-9A5B-029B21E34619}"/>
</file>

<file path=customXml/itemProps2.xml><?xml version="1.0" encoding="utf-8"?>
<ds:datastoreItem xmlns:ds="http://schemas.openxmlformats.org/officeDocument/2006/customXml" ds:itemID="{E2389498-9E49-47FC-8EEF-30CCD7AF6ACE}"/>
</file>

<file path=customXml/itemProps3.xml><?xml version="1.0" encoding="utf-8"?>
<ds:datastoreItem xmlns:ds="http://schemas.openxmlformats.org/officeDocument/2006/customXml" ds:itemID="{6D91344E-E3C5-4371-A607-7BA6119D9BB3}"/>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550</TotalTime>
  <Words>825</Words>
  <Application>Microsoft Office PowerPoint</Application>
  <PresentationFormat>Custom</PresentationFormat>
  <Paragraphs>87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Corbel</vt:lpstr>
      <vt:lpstr>Digital Blue Tunnel 16x9</vt:lpstr>
      <vt:lpstr>Cyber Security</vt:lpstr>
      <vt:lpstr>Some Current Cyber Trends</vt:lpstr>
      <vt:lpstr>So What Can You Do?</vt:lpstr>
      <vt:lpstr>What is ‘Phishing’?</vt:lpstr>
      <vt:lpstr>Phishing Examples</vt:lpstr>
      <vt:lpstr>Spear Phishing</vt:lpstr>
      <vt:lpstr>The Best Defense</vt:lpstr>
      <vt:lpstr>Protect Your Digital Identity</vt:lpstr>
      <vt:lpstr>What is ‘Malware’?</vt:lpstr>
      <vt:lpstr>What Can ‘Malware’ Do?</vt:lpstr>
      <vt:lpstr>How Does ‘Malware’ Spread?</vt:lpstr>
      <vt:lpstr>A Note About ‘Freeware’?</vt:lpstr>
      <vt:lpstr>The Best Defense</vt:lpstr>
      <vt:lpstr>What is ‘Ransomware’?</vt:lpstr>
      <vt:lpstr>What Does ‘Ransomware’ Look Like?</vt:lpstr>
      <vt:lpstr>The Best Defense</vt:lpstr>
      <vt:lpstr>Simplified Best Practices</vt:lpstr>
      <vt:lpstr>The Most Popular Slide in the Presentation</vt:lpstr>
      <vt:lpstr>David Carter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Dave</dc:creator>
  <cp:lastModifiedBy>Carter, David J (COT)</cp:lastModifiedBy>
  <cp:revision>27</cp:revision>
  <dcterms:created xsi:type="dcterms:W3CDTF">2020-11-20T13:23:57Z</dcterms:created>
  <dcterms:modified xsi:type="dcterms:W3CDTF">2025-12-03T03:16:22Z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0x010100EA18A459BA4F1F4E9FA7834E16D04C5E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