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6"/>
  </p:notesMasterIdLst>
  <p:sldIdLst>
    <p:sldId id="256" r:id="rId2"/>
    <p:sldId id="257" r:id="rId3"/>
    <p:sldId id="258" r:id="rId4"/>
    <p:sldId id="259" r:id="rId5"/>
    <p:sldId id="265" r:id="rId6"/>
    <p:sldId id="260" r:id="rId7"/>
    <p:sldId id="284" r:id="rId8"/>
    <p:sldId id="285" r:id="rId9"/>
    <p:sldId id="286" r:id="rId10"/>
    <p:sldId id="287" r:id="rId11"/>
    <p:sldId id="261" r:id="rId12"/>
    <p:sldId id="262" r:id="rId13"/>
    <p:sldId id="264" r:id="rId14"/>
    <p:sldId id="266" r:id="rId15"/>
    <p:sldId id="268" r:id="rId16"/>
    <p:sldId id="289" r:id="rId17"/>
    <p:sldId id="288" r:id="rId18"/>
    <p:sldId id="269" r:id="rId19"/>
    <p:sldId id="270" r:id="rId20"/>
    <p:sldId id="271" r:id="rId21"/>
    <p:sldId id="290" r:id="rId22"/>
    <p:sldId id="272" r:id="rId23"/>
    <p:sldId id="273" r:id="rId24"/>
    <p:sldId id="274" r:id="rId25"/>
    <p:sldId id="275" r:id="rId26"/>
    <p:sldId id="276" r:id="rId27"/>
    <p:sldId id="282" r:id="rId28"/>
    <p:sldId id="277" r:id="rId29"/>
    <p:sldId id="278" r:id="rId30"/>
    <p:sldId id="281" r:id="rId31"/>
    <p:sldId id="280" r:id="rId32"/>
    <p:sldId id="283" r:id="rId33"/>
    <p:sldId id="279" r:id="rId34"/>
    <p:sldId id="267" r:id="rId3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775" autoAdjust="0"/>
  </p:normalViewPr>
  <p:slideViewPr>
    <p:cSldViewPr snapToGrid="0">
      <p:cViewPr varScale="1">
        <p:scale>
          <a:sx n="58" d="100"/>
          <a:sy n="58" d="100"/>
        </p:scale>
        <p:origin x="164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688AB3C-911F-4C6E-BCE1-9582B8936563}" type="datetimeFigureOut">
              <a:rPr lang="en-US" smtClean="0"/>
              <a:t>12/5/2025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F62389-40A7-42FD-9BA7-ECF7A725422A}" type="slidenum">
              <a:rPr lang="en-US" smtClean="0"/>
              <a:t>‹#›</a:t>
            </a:fld>
            <a:endParaRPr lang="en-US"/>
          </a:p>
        </p:txBody>
      </p:sp>
    </p:spTree>
    <p:extLst>
      <p:ext uri="{BB962C8B-B14F-4D97-AF65-F5344CB8AC3E}">
        <p14:creationId xmlns:p14="http://schemas.microsoft.com/office/powerpoint/2010/main" val="198814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a:t>
            </a:fld>
            <a:endParaRPr lang="en-US"/>
          </a:p>
        </p:txBody>
      </p:sp>
    </p:spTree>
    <p:extLst>
      <p:ext uri="{BB962C8B-B14F-4D97-AF65-F5344CB8AC3E}">
        <p14:creationId xmlns:p14="http://schemas.microsoft.com/office/powerpoint/2010/main" val="292560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62389-40A7-42FD-9BA7-ECF7A725422A}" type="slidenum">
              <a:rPr lang="en-US" smtClean="0"/>
              <a:t>10</a:t>
            </a:fld>
            <a:endParaRPr lang="en-US"/>
          </a:p>
        </p:txBody>
      </p:sp>
    </p:spTree>
    <p:extLst>
      <p:ext uri="{BB962C8B-B14F-4D97-AF65-F5344CB8AC3E}">
        <p14:creationId xmlns:p14="http://schemas.microsoft.com/office/powerpoint/2010/main" val="6365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11</a:t>
            </a:fld>
            <a:endParaRPr lang="en-US"/>
          </a:p>
        </p:txBody>
      </p:sp>
    </p:spTree>
    <p:extLst>
      <p:ext uri="{BB962C8B-B14F-4D97-AF65-F5344CB8AC3E}">
        <p14:creationId xmlns:p14="http://schemas.microsoft.com/office/powerpoint/2010/main" val="272196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12</a:t>
            </a:fld>
            <a:endParaRPr lang="en-US"/>
          </a:p>
        </p:txBody>
      </p:sp>
    </p:spTree>
    <p:extLst>
      <p:ext uri="{BB962C8B-B14F-4D97-AF65-F5344CB8AC3E}">
        <p14:creationId xmlns:p14="http://schemas.microsoft.com/office/powerpoint/2010/main" val="331452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13</a:t>
            </a:fld>
            <a:endParaRPr lang="en-US"/>
          </a:p>
        </p:txBody>
      </p:sp>
    </p:spTree>
    <p:extLst>
      <p:ext uri="{BB962C8B-B14F-4D97-AF65-F5344CB8AC3E}">
        <p14:creationId xmlns:p14="http://schemas.microsoft.com/office/powerpoint/2010/main" val="189570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14</a:t>
            </a:fld>
            <a:endParaRPr lang="en-US"/>
          </a:p>
        </p:txBody>
      </p:sp>
    </p:spTree>
    <p:extLst>
      <p:ext uri="{BB962C8B-B14F-4D97-AF65-F5344CB8AC3E}">
        <p14:creationId xmlns:p14="http://schemas.microsoft.com/office/powerpoint/2010/main" val="247547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15</a:t>
            </a:fld>
            <a:endParaRPr lang="en-US"/>
          </a:p>
        </p:txBody>
      </p:sp>
    </p:spTree>
    <p:extLst>
      <p:ext uri="{BB962C8B-B14F-4D97-AF65-F5344CB8AC3E}">
        <p14:creationId xmlns:p14="http://schemas.microsoft.com/office/powerpoint/2010/main" val="344394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16</a:t>
            </a:fld>
            <a:endParaRPr lang="en-US"/>
          </a:p>
        </p:txBody>
      </p:sp>
    </p:spTree>
    <p:extLst>
      <p:ext uri="{BB962C8B-B14F-4D97-AF65-F5344CB8AC3E}">
        <p14:creationId xmlns:p14="http://schemas.microsoft.com/office/powerpoint/2010/main" val="374910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17</a:t>
            </a:fld>
            <a:endParaRPr lang="en-US"/>
          </a:p>
        </p:txBody>
      </p:sp>
    </p:spTree>
    <p:extLst>
      <p:ext uri="{BB962C8B-B14F-4D97-AF65-F5344CB8AC3E}">
        <p14:creationId xmlns:p14="http://schemas.microsoft.com/office/powerpoint/2010/main" val="407667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18</a:t>
            </a:fld>
            <a:endParaRPr lang="en-US"/>
          </a:p>
        </p:txBody>
      </p:sp>
    </p:spTree>
    <p:extLst>
      <p:ext uri="{BB962C8B-B14F-4D97-AF65-F5344CB8AC3E}">
        <p14:creationId xmlns:p14="http://schemas.microsoft.com/office/powerpoint/2010/main" val="204571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19</a:t>
            </a:fld>
            <a:endParaRPr lang="en-US"/>
          </a:p>
        </p:txBody>
      </p:sp>
    </p:spTree>
    <p:extLst>
      <p:ext uri="{BB962C8B-B14F-4D97-AF65-F5344CB8AC3E}">
        <p14:creationId xmlns:p14="http://schemas.microsoft.com/office/powerpoint/2010/main" val="275813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a:t>
            </a:fld>
            <a:endParaRPr lang="en-US"/>
          </a:p>
        </p:txBody>
      </p:sp>
    </p:spTree>
    <p:extLst>
      <p:ext uri="{BB962C8B-B14F-4D97-AF65-F5344CB8AC3E}">
        <p14:creationId xmlns:p14="http://schemas.microsoft.com/office/powerpoint/2010/main" val="15883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20</a:t>
            </a:fld>
            <a:endParaRPr lang="en-US"/>
          </a:p>
        </p:txBody>
      </p:sp>
    </p:spTree>
    <p:extLst>
      <p:ext uri="{BB962C8B-B14F-4D97-AF65-F5344CB8AC3E}">
        <p14:creationId xmlns:p14="http://schemas.microsoft.com/office/powerpoint/2010/main" val="400247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21</a:t>
            </a:fld>
            <a:endParaRPr lang="en-US"/>
          </a:p>
        </p:txBody>
      </p:sp>
    </p:spTree>
    <p:extLst>
      <p:ext uri="{BB962C8B-B14F-4D97-AF65-F5344CB8AC3E}">
        <p14:creationId xmlns:p14="http://schemas.microsoft.com/office/powerpoint/2010/main" val="188185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22</a:t>
            </a:fld>
            <a:endParaRPr lang="en-US"/>
          </a:p>
        </p:txBody>
      </p:sp>
    </p:spTree>
    <p:extLst>
      <p:ext uri="{BB962C8B-B14F-4D97-AF65-F5344CB8AC3E}">
        <p14:creationId xmlns:p14="http://schemas.microsoft.com/office/powerpoint/2010/main" val="4095806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23</a:t>
            </a:fld>
            <a:endParaRPr lang="en-US"/>
          </a:p>
        </p:txBody>
      </p:sp>
    </p:spTree>
    <p:extLst>
      <p:ext uri="{BB962C8B-B14F-4D97-AF65-F5344CB8AC3E}">
        <p14:creationId xmlns:p14="http://schemas.microsoft.com/office/powerpoint/2010/main" val="2883276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24</a:t>
            </a:fld>
            <a:endParaRPr lang="en-US"/>
          </a:p>
        </p:txBody>
      </p:sp>
    </p:spTree>
    <p:extLst>
      <p:ext uri="{BB962C8B-B14F-4D97-AF65-F5344CB8AC3E}">
        <p14:creationId xmlns:p14="http://schemas.microsoft.com/office/powerpoint/2010/main" val="173617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25</a:t>
            </a:fld>
            <a:endParaRPr lang="en-US"/>
          </a:p>
        </p:txBody>
      </p:sp>
    </p:spTree>
    <p:extLst>
      <p:ext uri="{BB962C8B-B14F-4D97-AF65-F5344CB8AC3E}">
        <p14:creationId xmlns:p14="http://schemas.microsoft.com/office/powerpoint/2010/main" val="8006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26</a:t>
            </a:fld>
            <a:endParaRPr lang="en-US"/>
          </a:p>
        </p:txBody>
      </p:sp>
    </p:spTree>
    <p:extLst>
      <p:ext uri="{BB962C8B-B14F-4D97-AF65-F5344CB8AC3E}">
        <p14:creationId xmlns:p14="http://schemas.microsoft.com/office/powerpoint/2010/main" val="445167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27</a:t>
            </a:fld>
            <a:endParaRPr lang="en-US"/>
          </a:p>
        </p:txBody>
      </p:sp>
    </p:spTree>
    <p:extLst>
      <p:ext uri="{BB962C8B-B14F-4D97-AF65-F5344CB8AC3E}">
        <p14:creationId xmlns:p14="http://schemas.microsoft.com/office/powerpoint/2010/main" val="4056935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28</a:t>
            </a:fld>
            <a:endParaRPr lang="en-US"/>
          </a:p>
        </p:txBody>
      </p:sp>
    </p:spTree>
    <p:extLst>
      <p:ext uri="{BB962C8B-B14F-4D97-AF65-F5344CB8AC3E}">
        <p14:creationId xmlns:p14="http://schemas.microsoft.com/office/powerpoint/2010/main" val="1552585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29</a:t>
            </a:fld>
            <a:endParaRPr lang="en-US"/>
          </a:p>
        </p:txBody>
      </p:sp>
    </p:spTree>
    <p:extLst>
      <p:ext uri="{BB962C8B-B14F-4D97-AF65-F5344CB8AC3E}">
        <p14:creationId xmlns:p14="http://schemas.microsoft.com/office/powerpoint/2010/main" val="58934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a:t>
            </a:fld>
            <a:endParaRPr lang="en-US"/>
          </a:p>
        </p:txBody>
      </p:sp>
    </p:spTree>
    <p:extLst>
      <p:ext uri="{BB962C8B-B14F-4D97-AF65-F5344CB8AC3E}">
        <p14:creationId xmlns:p14="http://schemas.microsoft.com/office/powerpoint/2010/main" val="80176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30</a:t>
            </a:fld>
            <a:endParaRPr lang="en-US"/>
          </a:p>
        </p:txBody>
      </p:sp>
    </p:spTree>
    <p:extLst>
      <p:ext uri="{BB962C8B-B14F-4D97-AF65-F5344CB8AC3E}">
        <p14:creationId xmlns:p14="http://schemas.microsoft.com/office/powerpoint/2010/main" val="3662620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31</a:t>
            </a:fld>
            <a:endParaRPr lang="en-US"/>
          </a:p>
        </p:txBody>
      </p:sp>
    </p:spTree>
    <p:extLst>
      <p:ext uri="{BB962C8B-B14F-4D97-AF65-F5344CB8AC3E}">
        <p14:creationId xmlns:p14="http://schemas.microsoft.com/office/powerpoint/2010/main" val="3734510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32</a:t>
            </a:fld>
            <a:endParaRPr lang="en-US"/>
          </a:p>
        </p:txBody>
      </p:sp>
    </p:spTree>
    <p:extLst>
      <p:ext uri="{BB962C8B-B14F-4D97-AF65-F5344CB8AC3E}">
        <p14:creationId xmlns:p14="http://schemas.microsoft.com/office/powerpoint/2010/main" val="16047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33</a:t>
            </a:fld>
            <a:endParaRPr lang="en-US"/>
          </a:p>
        </p:txBody>
      </p:sp>
    </p:spTree>
    <p:extLst>
      <p:ext uri="{BB962C8B-B14F-4D97-AF65-F5344CB8AC3E}">
        <p14:creationId xmlns:p14="http://schemas.microsoft.com/office/powerpoint/2010/main" val="15389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34</a:t>
            </a:fld>
            <a:endParaRPr lang="en-US"/>
          </a:p>
        </p:txBody>
      </p:sp>
    </p:spTree>
    <p:extLst>
      <p:ext uri="{BB962C8B-B14F-4D97-AF65-F5344CB8AC3E}">
        <p14:creationId xmlns:p14="http://schemas.microsoft.com/office/powerpoint/2010/main" val="41269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4</a:t>
            </a:fld>
            <a:endParaRPr lang="en-US"/>
          </a:p>
        </p:txBody>
      </p:sp>
    </p:spTree>
    <p:extLst>
      <p:ext uri="{BB962C8B-B14F-4D97-AF65-F5344CB8AC3E}">
        <p14:creationId xmlns:p14="http://schemas.microsoft.com/office/powerpoint/2010/main" val="370094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5</a:t>
            </a:fld>
            <a:endParaRPr lang="en-US"/>
          </a:p>
        </p:txBody>
      </p:sp>
    </p:spTree>
    <p:extLst>
      <p:ext uri="{BB962C8B-B14F-4D97-AF65-F5344CB8AC3E}">
        <p14:creationId xmlns:p14="http://schemas.microsoft.com/office/powerpoint/2010/main" val="319455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6</a:t>
            </a:fld>
            <a:endParaRPr lang="en-US"/>
          </a:p>
        </p:txBody>
      </p:sp>
    </p:spTree>
    <p:extLst>
      <p:ext uri="{BB962C8B-B14F-4D97-AF65-F5344CB8AC3E}">
        <p14:creationId xmlns:p14="http://schemas.microsoft.com/office/powerpoint/2010/main" val="295685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62389-40A7-42FD-9BA7-ECF7A725422A}" type="slidenum">
              <a:rPr lang="en-US" smtClean="0"/>
              <a:t>7</a:t>
            </a:fld>
            <a:endParaRPr lang="en-US"/>
          </a:p>
        </p:txBody>
      </p:sp>
    </p:spTree>
    <p:extLst>
      <p:ext uri="{BB962C8B-B14F-4D97-AF65-F5344CB8AC3E}">
        <p14:creationId xmlns:p14="http://schemas.microsoft.com/office/powerpoint/2010/main" val="288489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62389-40A7-42FD-9BA7-ECF7A725422A}" type="slidenum">
              <a:rPr lang="en-US" smtClean="0"/>
              <a:t>8</a:t>
            </a:fld>
            <a:endParaRPr lang="en-US"/>
          </a:p>
        </p:txBody>
      </p:sp>
    </p:spTree>
    <p:extLst>
      <p:ext uri="{BB962C8B-B14F-4D97-AF65-F5344CB8AC3E}">
        <p14:creationId xmlns:p14="http://schemas.microsoft.com/office/powerpoint/2010/main" val="9264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ERPL can not be used for all medical conditions or sickness since it does have to meet FMLA requirements</a:t>
            </a:r>
          </a:p>
          <a:p>
            <a:endParaRPr lang="en-US" dirty="0"/>
          </a:p>
          <a:p>
            <a:r>
              <a:rPr lang="en-US" dirty="0"/>
              <a:t>Can not be used for care of a family member. </a:t>
            </a:r>
          </a:p>
        </p:txBody>
      </p:sp>
      <p:sp>
        <p:nvSpPr>
          <p:cNvPr id="4" name="Slide Number Placeholder 3"/>
          <p:cNvSpPr>
            <a:spLocks noGrp="1"/>
          </p:cNvSpPr>
          <p:nvPr>
            <p:ph type="sldNum" sz="quarter" idx="5"/>
          </p:nvPr>
        </p:nvSpPr>
        <p:spPr/>
        <p:txBody>
          <a:bodyPr/>
          <a:lstStyle/>
          <a:p>
            <a:fld id="{33F62389-40A7-42FD-9BA7-ECF7A725422A}" type="slidenum">
              <a:rPr lang="en-US" smtClean="0"/>
              <a:t>9</a:t>
            </a:fld>
            <a:endParaRPr lang="en-US"/>
          </a:p>
        </p:txBody>
      </p:sp>
    </p:spTree>
    <p:extLst>
      <p:ext uri="{BB962C8B-B14F-4D97-AF65-F5344CB8AC3E}">
        <p14:creationId xmlns:p14="http://schemas.microsoft.com/office/powerpoint/2010/main" val="336075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5898E-5998-4FD6-921F-12B9325303D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70E43-819D-4440-96C6-B706022C8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48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5898E-5998-4FD6-921F-12B9325303D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230647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5898E-5998-4FD6-921F-12B9325303D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380891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5898E-5998-4FD6-921F-12B9325303D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2345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5898E-5998-4FD6-921F-12B9325303D9}"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70E43-819D-4440-96C6-B706022C8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3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5898E-5998-4FD6-921F-12B9325303D9}"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369577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5898E-5998-4FD6-921F-12B9325303D9}"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124857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5898E-5998-4FD6-921F-12B9325303D9}"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6451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15898E-5998-4FD6-921F-12B9325303D9}" type="datetimeFigureOut">
              <a:rPr lang="en-US" smtClean="0"/>
              <a:t>12/5/2025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280800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15898E-5998-4FD6-921F-12B9325303D9}" type="datetimeFigureOut">
              <a:rPr lang="en-US" smtClean="0"/>
              <a:t>12/5/2025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F70E43-819D-4440-96C6-B706022C8AAF}" type="slidenum">
              <a:rPr lang="en-US" smtClean="0"/>
              <a:t>‹#›</a:t>
            </a:fld>
            <a:endParaRPr lang="en-US"/>
          </a:p>
        </p:txBody>
      </p:sp>
    </p:spTree>
    <p:extLst>
      <p:ext uri="{BB962C8B-B14F-4D97-AF65-F5344CB8AC3E}">
        <p14:creationId xmlns:p14="http://schemas.microsoft.com/office/powerpoint/2010/main" val="362170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5898E-5998-4FD6-921F-12B9325303D9}"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70E43-819D-4440-96C6-B706022C8AAF}" type="slidenum">
              <a:rPr lang="en-US" smtClean="0"/>
              <a:t>‹#›</a:t>
            </a:fld>
            <a:endParaRPr lang="en-US"/>
          </a:p>
        </p:txBody>
      </p:sp>
    </p:spTree>
    <p:extLst>
      <p:ext uri="{BB962C8B-B14F-4D97-AF65-F5344CB8AC3E}">
        <p14:creationId xmlns:p14="http://schemas.microsoft.com/office/powerpoint/2010/main" val="275396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15898E-5998-4FD6-921F-12B9325303D9}" type="datetimeFigureOut">
              <a:rPr lang="en-US" smtClean="0"/>
              <a:t>12/5/2025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F70E43-819D-4440-96C6-B706022C8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261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VAEmployeerelations@ky.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VAEmployeeRelations@ky.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revenue.ky.gov/PVANetwork/Pages/Administrative-Suppor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ersonnel.ky.gov/layouts/15/ESS_MobileApp/QuickAcces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personnel.ky.gov/Pages/learning-KHRIS-ESS.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personnel.ky.gov/Pages/learning-KHRIS-MSS.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xtranet.personnel.ky.gov/Pages/Documentsindemand.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khris.ky.gov/irj/port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61256A-F2A9-4A05-9B10-4C9062B44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43BCC1-10A7-9F79-D39A-4DDE9021EA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57" y="1785927"/>
            <a:ext cx="6273551" cy="3286146"/>
          </a:xfrm>
          <a:prstGeom prst="rect">
            <a:avLst/>
          </a:prstGeom>
        </p:spPr>
      </p:pic>
      <p:sp>
        <p:nvSpPr>
          <p:cNvPr id="12" name="Rectangle 11">
            <a:extLst>
              <a:ext uri="{FF2B5EF4-FFF2-40B4-BE49-F238E27FC236}">
                <a16:creationId xmlns:a16="http://schemas.microsoft.com/office/drawing/2014/main" id="{8B263507-3AEE-4000-B76D-C3E1320C3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6B3492B-239B-889F-A4AE-588CAFD20896}"/>
              </a:ext>
            </a:extLst>
          </p:cNvPr>
          <p:cNvSpPr>
            <a:spLocks noGrp="1"/>
          </p:cNvSpPr>
          <p:nvPr>
            <p:ph type="ctrTitle"/>
          </p:nvPr>
        </p:nvSpPr>
        <p:spPr>
          <a:xfrm>
            <a:off x="8096885" y="640080"/>
            <a:ext cx="3897222" cy="2926080"/>
          </a:xfrm>
        </p:spPr>
        <p:txBody>
          <a:bodyPr vert="horz" lIns="91440" tIns="45720" rIns="91440" bIns="45720" rtlCol="0" anchor="b">
            <a:normAutofit/>
          </a:bodyPr>
          <a:lstStyle/>
          <a:p>
            <a:r>
              <a:rPr lang="en-US" sz="4400" dirty="0">
                <a:solidFill>
                  <a:srgbClr val="FFFFFF"/>
                </a:solidFill>
              </a:rPr>
              <a:t>PVA Fall Conference 2025</a:t>
            </a:r>
          </a:p>
        </p:txBody>
      </p:sp>
      <p:sp>
        <p:nvSpPr>
          <p:cNvPr id="5" name="TextBox 4">
            <a:extLst>
              <a:ext uri="{FF2B5EF4-FFF2-40B4-BE49-F238E27FC236}">
                <a16:creationId xmlns:a16="http://schemas.microsoft.com/office/drawing/2014/main" id="{7F2E1CEA-D110-2091-94D2-73511E84F0B9}"/>
              </a:ext>
            </a:extLst>
          </p:cNvPr>
          <p:cNvSpPr txBox="1"/>
          <p:nvPr/>
        </p:nvSpPr>
        <p:spPr>
          <a:xfrm>
            <a:off x="8096885" y="3578084"/>
            <a:ext cx="3659246" cy="2639835"/>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r>
              <a:rPr lang="en-US" sz="1500" cap="all" spc="200">
                <a:solidFill>
                  <a:srgbClr val="FFFFFF"/>
                </a:solidFill>
                <a:latin typeface="+mj-lt"/>
              </a:rPr>
              <a:t>December 2-4, 2025</a:t>
            </a:r>
          </a:p>
        </p:txBody>
      </p:sp>
      <p:sp>
        <p:nvSpPr>
          <p:cNvPr id="14" name="Rectangle 13">
            <a:extLst>
              <a:ext uri="{FF2B5EF4-FFF2-40B4-BE49-F238E27FC236}">
                <a16:creationId xmlns:a16="http://schemas.microsoft.com/office/drawing/2014/main" id="{F5FF26C9-F144-4874-B745-B27A21191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257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C36397-5774-7C2A-88F5-07D7CD73A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3296B-CC95-CFAF-88F4-1C1182664998}"/>
              </a:ext>
            </a:extLst>
          </p:cNvPr>
          <p:cNvSpPr>
            <a:spLocks noGrp="1"/>
          </p:cNvSpPr>
          <p:nvPr>
            <p:ph type="title"/>
          </p:nvPr>
        </p:nvSpPr>
        <p:spPr/>
        <p:txBody>
          <a:bodyPr>
            <a:normAutofit/>
          </a:bodyPr>
          <a:lstStyle/>
          <a:p>
            <a:r>
              <a:rPr lang="en-US" dirty="0"/>
              <a:t>New for 2025</a:t>
            </a:r>
          </a:p>
        </p:txBody>
      </p:sp>
      <p:sp>
        <p:nvSpPr>
          <p:cNvPr id="3" name="Content Placeholder 2">
            <a:extLst>
              <a:ext uri="{FF2B5EF4-FFF2-40B4-BE49-F238E27FC236}">
                <a16:creationId xmlns:a16="http://schemas.microsoft.com/office/drawing/2014/main" id="{B39587BA-A3A0-60E6-584E-B0049DF5C209}"/>
              </a:ext>
            </a:extLst>
          </p:cNvPr>
          <p:cNvSpPr>
            <a:spLocks noGrp="1"/>
          </p:cNvSpPr>
          <p:nvPr>
            <p:ph idx="1"/>
          </p:nvPr>
        </p:nvSpPr>
        <p:spPr>
          <a:xfrm>
            <a:off x="1097279" y="1845733"/>
            <a:ext cx="10427971" cy="4147293"/>
          </a:xfrm>
        </p:spPr>
        <p:txBody>
          <a:bodyPr>
            <a:normAutofit/>
          </a:bodyPr>
          <a:lstStyle/>
          <a:p>
            <a:r>
              <a:rPr lang="en-US" sz="3200" dirty="0"/>
              <a:t>Employer Paid Leave (ERPL) Continued </a:t>
            </a:r>
          </a:p>
          <a:p>
            <a:pPr>
              <a:buFont typeface="Courier New" panose="02070309020205020404" pitchFamily="49" charset="0"/>
              <a:buChar char="o"/>
            </a:pPr>
            <a:r>
              <a:rPr lang="en-US" dirty="0"/>
              <a:t> Contact PVA Employee Relation for qualifications and application at </a:t>
            </a:r>
            <a:r>
              <a:rPr lang="en-US" dirty="0">
                <a:hlinkClick r:id="rId3"/>
              </a:rPr>
              <a:t>PVAEmployeerelations@ky.gov</a:t>
            </a:r>
            <a:endParaRPr lang="en-US" dirty="0"/>
          </a:p>
          <a:p>
            <a:pPr>
              <a:buFont typeface="Courier New" panose="02070309020205020404" pitchFamily="49" charset="0"/>
              <a:buChar char="o"/>
            </a:pPr>
            <a:r>
              <a:rPr lang="en-US" dirty="0"/>
              <a:t> Tracking:</a:t>
            </a:r>
          </a:p>
          <a:p>
            <a:pPr lvl="1">
              <a:buFont typeface="Courier New" panose="02070309020205020404" pitchFamily="49" charset="0"/>
              <a:buChar char="o"/>
            </a:pPr>
            <a:r>
              <a:rPr lang="en-US" sz="2000" dirty="0"/>
              <a:t> Timesheets will be completed by PVA Employee Relations once KHRIS is updated.</a:t>
            </a:r>
          </a:p>
          <a:p>
            <a:pPr lvl="1">
              <a:buFont typeface="Courier New" panose="02070309020205020404" pitchFamily="49" charset="0"/>
              <a:buChar char="o"/>
            </a:pPr>
            <a:r>
              <a:rPr lang="en-US" sz="2000" dirty="0"/>
              <a:t> Until then: Employee will need to use their leave or LNPA. Then, once the leave is active your HRG will update your timesheet and leave quotas. </a:t>
            </a:r>
          </a:p>
          <a:p>
            <a:pPr marL="0" indent="0">
              <a:buNone/>
            </a:pPr>
            <a:endParaRPr lang="en-US" dirty="0"/>
          </a:p>
          <a:p>
            <a:pPr marL="0" indent="0">
              <a:buNone/>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F177DC26-4E94-18AB-3F5E-C53104E3E5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98074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EA0F-5DC2-BF6C-7FEE-F55F1B2CA5B3}"/>
              </a:ext>
            </a:extLst>
          </p:cNvPr>
          <p:cNvSpPr>
            <a:spLocks noGrp="1"/>
          </p:cNvSpPr>
          <p:nvPr>
            <p:ph type="title"/>
          </p:nvPr>
        </p:nvSpPr>
        <p:spPr/>
        <p:txBody>
          <a:bodyPr/>
          <a:lstStyle/>
          <a:p>
            <a:r>
              <a:rPr lang="en-US" dirty="0"/>
              <a:t>Onboarding Reminders</a:t>
            </a:r>
          </a:p>
        </p:txBody>
      </p:sp>
      <p:sp>
        <p:nvSpPr>
          <p:cNvPr id="3" name="Content Placeholder 2">
            <a:extLst>
              <a:ext uri="{FF2B5EF4-FFF2-40B4-BE49-F238E27FC236}">
                <a16:creationId xmlns:a16="http://schemas.microsoft.com/office/drawing/2014/main" id="{5E1AAA33-1AFC-13AD-FFFF-529C0A446DD9}"/>
              </a:ext>
            </a:extLst>
          </p:cNvPr>
          <p:cNvSpPr>
            <a:spLocks noGrp="1"/>
          </p:cNvSpPr>
          <p:nvPr>
            <p:ph idx="1"/>
          </p:nvPr>
        </p:nvSpPr>
        <p:spPr/>
        <p:txBody>
          <a:bodyPr>
            <a:normAutofit/>
          </a:bodyPr>
          <a:lstStyle/>
          <a:p>
            <a:pPr>
              <a:buFont typeface="Courier New" panose="02070309020205020404" pitchFamily="49" charset="0"/>
              <a:buChar char="o"/>
            </a:pPr>
            <a:r>
              <a:rPr lang="en-US" dirty="0"/>
              <a:t> Welcome Brochure - Provided to new hire once they clear in KHRIS</a:t>
            </a:r>
          </a:p>
          <a:p>
            <a:pPr>
              <a:buFont typeface="Courier New" panose="02070309020205020404" pitchFamily="49" charset="0"/>
              <a:buChar char="o"/>
            </a:pPr>
            <a:r>
              <a:rPr lang="en-US" dirty="0"/>
              <a:t> All emails are sent to KY.gov emails</a:t>
            </a:r>
          </a:p>
          <a:p>
            <a:pPr>
              <a:buFont typeface="Courier New" panose="02070309020205020404" pitchFamily="49" charset="0"/>
              <a:buChar char="o"/>
            </a:pPr>
            <a:r>
              <a:rPr lang="en-US" dirty="0"/>
              <a:t> Current forms are emailed to New Hire and PVA</a:t>
            </a:r>
          </a:p>
          <a:p>
            <a:pPr>
              <a:buFont typeface="Courier New" panose="02070309020205020404" pitchFamily="49" charset="0"/>
              <a:buChar char="o"/>
            </a:pPr>
            <a:r>
              <a:rPr lang="en-US" dirty="0"/>
              <a:t> Password for desktop login comes from COT</a:t>
            </a:r>
          </a:p>
          <a:p>
            <a:pPr>
              <a:buFont typeface="Courier New" panose="02070309020205020404" pitchFamily="49" charset="0"/>
              <a:buChar char="o"/>
            </a:pPr>
            <a:r>
              <a:rPr lang="en-US" dirty="0"/>
              <a:t> New Employee Binders are sent to Full Time Employees only</a:t>
            </a:r>
          </a:p>
          <a:p>
            <a:pPr>
              <a:buFont typeface="Courier New" panose="02070309020205020404" pitchFamily="49" charset="0"/>
              <a:buChar char="o"/>
            </a:pPr>
            <a:r>
              <a:rPr lang="en-US" dirty="0"/>
              <a:t> Encrypt emails when returning form. </a:t>
            </a:r>
            <a:r>
              <a:rPr lang="en-US" b="1" dirty="0"/>
              <a:t>#rmsencrypt </a:t>
            </a:r>
            <a:r>
              <a:rPr lang="en-US" dirty="0"/>
              <a:t>(Ky.gov emails) </a:t>
            </a:r>
            <a:r>
              <a:rPr lang="en-US" b="1" dirty="0"/>
              <a:t>#encrypt </a:t>
            </a:r>
            <a:r>
              <a:rPr lang="en-US" dirty="0"/>
              <a:t>(all others)</a:t>
            </a:r>
          </a:p>
          <a:p>
            <a:pPr>
              <a:buFont typeface="Courier New" panose="02070309020205020404" pitchFamily="49" charset="0"/>
              <a:buChar char="o"/>
            </a:pPr>
            <a:r>
              <a:rPr lang="en-US" dirty="0"/>
              <a:t> Health Insurance enrollment is complete in KHRIS (30-day time frame)</a:t>
            </a:r>
          </a:p>
          <a:p>
            <a:pPr lvl="2"/>
            <a:endParaRPr lang="en-US" dirty="0"/>
          </a:p>
        </p:txBody>
      </p:sp>
      <p:pic>
        <p:nvPicPr>
          <p:cNvPr id="4" name="Picture 3">
            <a:extLst>
              <a:ext uri="{FF2B5EF4-FFF2-40B4-BE49-F238E27FC236}">
                <a16:creationId xmlns:a16="http://schemas.microsoft.com/office/drawing/2014/main" id="{BBABC054-874C-D664-A99E-DBD5FFA0DC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57737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97E7-3657-7CF9-E9F6-DB5AD7C4CE6F}"/>
              </a:ext>
            </a:extLst>
          </p:cNvPr>
          <p:cNvSpPr>
            <a:spLocks noGrp="1"/>
          </p:cNvSpPr>
          <p:nvPr>
            <p:ph type="title"/>
          </p:nvPr>
        </p:nvSpPr>
        <p:spPr/>
        <p:txBody>
          <a:bodyPr/>
          <a:lstStyle/>
          <a:p>
            <a:r>
              <a:rPr lang="en-US" dirty="0"/>
              <a:t>How does my staff…</a:t>
            </a:r>
          </a:p>
        </p:txBody>
      </p:sp>
      <p:sp>
        <p:nvSpPr>
          <p:cNvPr id="3" name="Content Placeholder 2">
            <a:extLst>
              <a:ext uri="{FF2B5EF4-FFF2-40B4-BE49-F238E27FC236}">
                <a16:creationId xmlns:a16="http://schemas.microsoft.com/office/drawing/2014/main" id="{200F276F-E1CA-8C9B-397E-C5B4BE7311BD}"/>
              </a:ext>
            </a:extLst>
          </p:cNvPr>
          <p:cNvSpPr>
            <a:spLocks noGrp="1"/>
          </p:cNvSpPr>
          <p:nvPr>
            <p:ph idx="1"/>
          </p:nvPr>
        </p:nvSpPr>
        <p:spPr>
          <a:xfrm>
            <a:off x="1097280" y="1845734"/>
            <a:ext cx="10058400" cy="4468802"/>
          </a:xfrm>
        </p:spPr>
        <p:txBody>
          <a:bodyPr>
            <a:normAutofit lnSpcReduction="10000"/>
          </a:bodyPr>
          <a:lstStyle/>
          <a:p>
            <a:r>
              <a:rPr lang="en-US" sz="1800" dirty="0"/>
              <a:t>Request Family Medical Leave</a:t>
            </a:r>
          </a:p>
          <a:p>
            <a:pPr lvl="1">
              <a:buFont typeface="Courier New" panose="02070309020205020404" pitchFamily="49" charset="0"/>
              <a:buChar char="o"/>
            </a:pPr>
            <a:r>
              <a:rPr lang="en-US" dirty="0"/>
              <a:t> Must meet qualification of 12 months state service employment and been paid 1250 hours.</a:t>
            </a:r>
          </a:p>
          <a:p>
            <a:pPr lvl="1">
              <a:buFont typeface="Courier New" panose="02070309020205020404" pitchFamily="49" charset="0"/>
              <a:buChar char="o"/>
            </a:pPr>
            <a:r>
              <a:rPr lang="en-US" dirty="0"/>
              <a:t> Contact Employee Relations Branch</a:t>
            </a:r>
          </a:p>
          <a:p>
            <a:pPr>
              <a:buFont typeface="Courier New" panose="02070309020205020404" pitchFamily="49" charset="0"/>
              <a:buChar char="o"/>
            </a:pPr>
            <a:r>
              <a:rPr lang="en-US" sz="1800" dirty="0"/>
              <a:t> Apply for Sick Leave Sharing</a:t>
            </a:r>
          </a:p>
          <a:p>
            <a:pPr lvl="1">
              <a:buFont typeface="Courier New" panose="02070309020205020404" pitchFamily="49" charset="0"/>
              <a:buChar char="o"/>
            </a:pPr>
            <a:r>
              <a:rPr lang="en-US" dirty="0"/>
              <a:t> Must be out 10 consecutive workdays</a:t>
            </a:r>
          </a:p>
          <a:p>
            <a:pPr lvl="1">
              <a:buFont typeface="Courier New" panose="02070309020205020404" pitchFamily="49" charset="0"/>
              <a:buChar char="o"/>
            </a:pPr>
            <a:r>
              <a:rPr lang="en-US" dirty="0"/>
              <a:t> Depleted all time</a:t>
            </a:r>
          </a:p>
          <a:p>
            <a:pPr lvl="1">
              <a:buFont typeface="Courier New" panose="02070309020205020404" pitchFamily="49" charset="0"/>
              <a:buChar char="o"/>
            </a:pPr>
            <a:r>
              <a:rPr lang="en-US" dirty="0"/>
              <a:t> Complete Sick Leave Application and send to Employee Relations Branch</a:t>
            </a:r>
          </a:p>
          <a:p>
            <a:pPr>
              <a:buFont typeface="Courier New" panose="02070309020205020404" pitchFamily="49" charset="0"/>
              <a:buChar char="o"/>
            </a:pPr>
            <a:r>
              <a:rPr lang="en-US" sz="1800" dirty="0"/>
              <a:t> Donate time</a:t>
            </a:r>
          </a:p>
          <a:p>
            <a:pPr lvl="1">
              <a:buFont typeface="Courier New" panose="02070309020205020404" pitchFamily="49" charset="0"/>
              <a:buChar char="o"/>
            </a:pPr>
            <a:r>
              <a:rPr lang="en-US" dirty="0"/>
              <a:t> Retain at least 75 hours in sick leave balance</a:t>
            </a:r>
          </a:p>
          <a:p>
            <a:pPr lvl="1">
              <a:buFont typeface="Courier New" panose="02070309020205020404" pitchFamily="49" charset="0"/>
              <a:buChar char="o"/>
            </a:pPr>
            <a:r>
              <a:rPr lang="en-US" dirty="0"/>
              <a:t> Complete Sick Leave Donation form and send to Employee Relations Branch</a:t>
            </a:r>
          </a:p>
          <a:p>
            <a:pPr>
              <a:buFont typeface="Courier New" panose="02070309020205020404" pitchFamily="49" charset="0"/>
              <a:buChar char="o"/>
            </a:pPr>
            <a:r>
              <a:rPr lang="en-US" sz="1800" dirty="0"/>
              <a:t> Submit A Workers Comp Claim</a:t>
            </a:r>
          </a:p>
          <a:p>
            <a:pPr lvl="1">
              <a:buFont typeface="Courier New" panose="02070309020205020404" pitchFamily="49" charset="0"/>
              <a:buChar char="o"/>
            </a:pPr>
            <a:r>
              <a:rPr lang="en-US" dirty="0"/>
              <a:t> Notify Manager</a:t>
            </a:r>
          </a:p>
          <a:p>
            <a:pPr lvl="1">
              <a:buFont typeface="Courier New" panose="02070309020205020404" pitchFamily="49" charset="0"/>
              <a:buChar char="o"/>
            </a:pPr>
            <a:r>
              <a:rPr lang="en-US" dirty="0"/>
              <a:t> Complete First Report of Injury on PVA Network. </a:t>
            </a:r>
          </a:p>
          <a:p>
            <a:endParaRPr lang="en-US" dirty="0"/>
          </a:p>
          <a:p>
            <a:endParaRPr lang="en-US" dirty="0"/>
          </a:p>
          <a:p>
            <a:pPr lvl="1"/>
            <a:endParaRPr lang="en-US" dirty="0"/>
          </a:p>
          <a:p>
            <a:pPr lvl="1"/>
            <a:endParaRPr lang="en-US" dirty="0"/>
          </a:p>
          <a:p>
            <a:pPr marL="201168" lvl="1" indent="0">
              <a:buNone/>
            </a:pPr>
            <a:endParaRPr lang="en-US" dirty="0"/>
          </a:p>
        </p:txBody>
      </p:sp>
      <p:pic>
        <p:nvPicPr>
          <p:cNvPr id="4" name="Picture 3">
            <a:extLst>
              <a:ext uri="{FF2B5EF4-FFF2-40B4-BE49-F238E27FC236}">
                <a16:creationId xmlns:a16="http://schemas.microsoft.com/office/drawing/2014/main" id="{B29AA042-76EA-1705-FC88-C11B83EAF9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11100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D394-E0BE-997A-D731-75C84EAB3EAD}"/>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F3F305E7-536C-F896-4A55-F5363B832544}"/>
              </a:ext>
            </a:extLst>
          </p:cNvPr>
          <p:cNvSpPr>
            <a:spLocks noGrp="1"/>
          </p:cNvSpPr>
          <p:nvPr>
            <p:ph idx="1"/>
          </p:nvPr>
        </p:nvSpPr>
        <p:spPr/>
        <p:txBody>
          <a:bodyPr/>
          <a:lstStyle/>
          <a:p>
            <a:pPr>
              <a:buFont typeface="Courier New" panose="02070309020205020404" pitchFamily="49" charset="0"/>
              <a:buChar char="o"/>
            </a:pPr>
            <a:r>
              <a:rPr lang="en-US" sz="2400" dirty="0"/>
              <a:t> All Employee Relations emails can be sent to </a:t>
            </a:r>
            <a:r>
              <a:rPr lang="en-US" sz="2400" dirty="0">
                <a:solidFill>
                  <a:srgbClr val="FFC000"/>
                </a:solidFill>
                <a:hlinkClick r:id="rId3">
                  <a:extLst>
                    <a:ext uri="{A12FA001-AC4F-418D-AE19-62706E023703}">
                      <ahyp:hlinkClr xmlns:ahyp="http://schemas.microsoft.com/office/drawing/2018/hyperlinkcolor" val="tx"/>
                    </a:ext>
                  </a:extLst>
                </a:hlinkClick>
              </a:rPr>
              <a:t>PVAEmployeeRelations@ky.gov</a:t>
            </a:r>
            <a:endParaRPr lang="en-US" sz="2400" dirty="0">
              <a:solidFill>
                <a:srgbClr val="FFC000"/>
              </a:solidFill>
            </a:endParaRPr>
          </a:p>
          <a:p>
            <a:pPr>
              <a:buFont typeface="Courier New" panose="02070309020205020404" pitchFamily="49" charset="0"/>
              <a:buChar char="o"/>
            </a:pPr>
            <a:r>
              <a:rPr lang="en-US" sz="2400" dirty="0"/>
              <a:t> Visit PVA Network site </a:t>
            </a:r>
            <a:r>
              <a:rPr lang="en-US" sz="2400" dirty="0">
                <a:solidFill>
                  <a:srgbClr val="FFC000"/>
                </a:solidFill>
                <a:hlinkClick r:id="rId4">
                  <a:extLst>
                    <a:ext uri="{A12FA001-AC4F-418D-AE19-62706E023703}">
                      <ahyp:hlinkClr xmlns:ahyp="http://schemas.microsoft.com/office/drawing/2018/hyperlinkcolor" val="tx"/>
                    </a:ext>
                  </a:extLst>
                </a:hlinkClick>
              </a:rPr>
              <a:t>PVA Human Resources - Department of Revenue</a:t>
            </a:r>
            <a:endParaRPr lang="en-US" sz="2400" dirty="0">
              <a:solidFill>
                <a:srgbClr val="FFC000"/>
              </a:solidFill>
            </a:endParaRPr>
          </a:p>
          <a:p>
            <a:pPr>
              <a:buFont typeface="Courier New" panose="02070309020205020404" pitchFamily="49" charset="0"/>
              <a:buChar char="o"/>
            </a:pPr>
            <a:r>
              <a:rPr lang="en-US" sz="2400" dirty="0"/>
              <a:t> Visit Personnel Cabinet Website for more benefit details </a:t>
            </a:r>
            <a:r>
              <a:rPr lang="en-US" sz="2400" u="sng" dirty="0">
                <a:solidFill>
                  <a:srgbClr val="FFC000"/>
                </a:solidFill>
              </a:rPr>
              <a:t>Personnel.ky.gov </a:t>
            </a:r>
          </a:p>
          <a:p>
            <a:pPr>
              <a:buFont typeface="Courier New" panose="02070309020205020404" pitchFamily="49" charset="0"/>
              <a:buChar char="o"/>
            </a:pPr>
            <a:r>
              <a:rPr lang="en-US" sz="2400" dirty="0"/>
              <a:t> </a:t>
            </a:r>
            <a:r>
              <a:rPr lang="en-US" sz="2400" dirty="0" err="1"/>
              <a:t>LivingWell</a:t>
            </a:r>
            <a:r>
              <a:rPr lang="en-US" sz="2400" dirty="0"/>
              <a:t> Points - Must be cashed out by December 31</a:t>
            </a:r>
            <a:r>
              <a:rPr lang="en-US" sz="2400" baseline="30000" dirty="0"/>
              <a:t>st</a:t>
            </a:r>
            <a:endParaRPr lang="en-US" sz="2400" dirty="0"/>
          </a:p>
          <a:p>
            <a:pPr lvl="1">
              <a:buFont typeface="Courier New" panose="02070309020205020404" pitchFamily="49" charset="0"/>
              <a:buChar char="o"/>
            </a:pPr>
            <a:r>
              <a:rPr lang="en-US" sz="2400" dirty="0"/>
              <a:t> Use the </a:t>
            </a:r>
            <a:r>
              <a:rPr lang="en-US" sz="2400" dirty="0" err="1"/>
              <a:t>Castlight</a:t>
            </a:r>
            <a:r>
              <a:rPr lang="en-US" sz="2400" dirty="0"/>
              <a:t> App or site to redeem  </a:t>
            </a:r>
          </a:p>
          <a:p>
            <a:pPr lvl="1">
              <a:buFont typeface="Courier New" panose="02070309020205020404" pitchFamily="49" charset="0"/>
              <a:buChar char="o"/>
            </a:pPr>
            <a:r>
              <a:rPr lang="en-US" sz="2400" dirty="0"/>
              <a:t> E-gift cards are e-mailed to your KY.gov email</a:t>
            </a:r>
          </a:p>
          <a:p>
            <a:pPr>
              <a:buFont typeface="Wingdings" panose="05000000000000000000" pitchFamily="2" charset="2"/>
              <a:buChar char="Ø"/>
            </a:pPr>
            <a:endParaRPr lang="en-US" sz="1800" dirty="0"/>
          </a:p>
          <a:p>
            <a:pPr marL="0" indent="0">
              <a:buNone/>
            </a:pPr>
            <a:endParaRPr lang="en-US" sz="2400" dirty="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a:p>
            <a:pPr>
              <a:buFont typeface="Wingdings" panose="05000000000000000000" pitchFamily="2" charset="2"/>
              <a:buChar char="q"/>
            </a:pPr>
            <a:endParaRPr lang="en-US" dirty="0"/>
          </a:p>
        </p:txBody>
      </p:sp>
      <p:pic>
        <p:nvPicPr>
          <p:cNvPr id="4" name="Picture 3">
            <a:extLst>
              <a:ext uri="{FF2B5EF4-FFF2-40B4-BE49-F238E27FC236}">
                <a16:creationId xmlns:a16="http://schemas.microsoft.com/office/drawing/2014/main" id="{85979F88-F09D-D82F-E9FD-D58199FB28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41891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72040-91D6-86A4-5049-6F5546A10E98}"/>
              </a:ext>
            </a:extLst>
          </p:cNvPr>
          <p:cNvSpPr>
            <a:spLocks noGrp="1"/>
          </p:cNvSpPr>
          <p:nvPr>
            <p:ph type="ctrTitle"/>
          </p:nvPr>
        </p:nvSpPr>
        <p:spPr>
          <a:xfrm>
            <a:off x="5220928" y="965200"/>
            <a:ext cx="5999002" cy="4927600"/>
          </a:xfrm>
        </p:spPr>
        <p:txBody>
          <a:bodyPr anchor="ctr">
            <a:normAutofit/>
          </a:bodyPr>
          <a:lstStyle/>
          <a:p>
            <a:r>
              <a:rPr lang="en-US">
                <a:solidFill>
                  <a:schemeClr val="tx2"/>
                </a:solidFill>
              </a:rPr>
              <a:t>HR Processing</a:t>
            </a:r>
            <a:br>
              <a:rPr lang="en-US">
                <a:solidFill>
                  <a:schemeClr val="tx2"/>
                </a:solidFill>
              </a:rPr>
            </a:br>
            <a:r>
              <a:rPr lang="en-US">
                <a:solidFill>
                  <a:schemeClr val="tx2"/>
                </a:solidFill>
              </a:rPr>
              <a:t>Branch</a:t>
            </a:r>
          </a:p>
        </p:txBody>
      </p:sp>
      <p:sp>
        <p:nvSpPr>
          <p:cNvPr id="20" name="Rectangle 1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072B9F0D-BA7D-351D-DF47-A3F24DBFA3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490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DA81-342D-6F4C-34E2-5694F8DBD84B}"/>
              </a:ext>
            </a:extLst>
          </p:cNvPr>
          <p:cNvSpPr>
            <a:spLocks noGrp="1"/>
          </p:cNvSpPr>
          <p:nvPr>
            <p:ph type="title"/>
          </p:nvPr>
        </p:nvSpPr>
        <p:spPr/>
        <p:txBody>
          <a:bodyPr/>
          <a:lstStyle/>
          <a:p>
            <a:r>
              <a:rPr lang="en-US" dirty="0"/>
              <a:t>Pension Spiking - Expense Allowance</a:t>
            </a:r>
          </a:p>
        </p:txBody>
      </p:sp>
      <p:sp>
        <p:nvSpPr>
          <p:cNvPr id="3" name="Content Placeholder 2">
            <a:extLst>
              <a:ext uri="{FF2B5EF4-FFF2-40B4-BE49-F238E27FC236}">
                <a16:creationId xmlns:a16="http://schemas.microsoft.com/office/drawing/2014/main" id="{88873C7B-8816-9CE2-4BC0-8BF7CB8BB7AF}"/>
              </a:ext>
            </a:extLst>
          </p:cNvPr>
          <p:cNvSpPr>
            <a:spLocks noGrp="1"/>
          </p:cNvSpPr>
          <p:nvPr>
            <p:ph idx="1"/>
          </p:nvPr>
        </p:nvSpPr>
        <p:spPr/>
        <p:txBody>
          <a:bodyPr>
            <a:normAutofit/>
          </a:bodyPr>
          <a:lstStyle/>
          <a:p>
            <a:r>
              <a:rPr lang="en-US" dirty="0"/>
              <a:t>Kentucky Public Pensions Authority (KPPA) has reviewed information submitted by your agency regarding the Expense Allowance that is paid to your employees. </a:t>
            </a:r>
          </a:p>
          <a:p>
            <a:r>
              <a:rPr lang="en-US" dirty="0"/>
              <a:t>It has been determined that the </a:t>
            </a:r>
            <a:r>
              <a:rPr lang="en-US" b="1" dirty="0"/>
              <a:t>Expense Allowance payment is considered a bonus payment. </a:t>
            </a:r>
            <a:r>
              <a:rPr lang="en-US" dirty="0"/>
              <a:t>Kentucky Revised Statute 78.510(13) states that </a:t>
            </a:r>
            <a:r>
              <a:rPr lang="en-US" i="1" dirty="0"/>
              <a:t>''…A lump-sum bonus, severance pay, or employer-provided payment for purchase of service credit shall be included as creditable compensation but shall be averaged over the employee's service with the system in which it is recorded if it is equal to or greater than one thousand dollars ($1000)…‘’ </a:t>
            </a:r>
          </a:p>
          <a:p>
            <a:r>
              <a:rPr lang="en-US" dirty="0"/>
              <a:t>In order for KPPA to properly account for all bonuses paid in a fiscal year, you must report these payments on your monthly report. These payments should be reported on a separate record with a payment reason of Bonus/Severance Payment. Payments must be reported in the month in which the member receives the bonus or severance payment. </a:t>
            </a:r>
          </a:p>
        </p:txBody>
      </p:sp>
      <p:pic>
        <p:nvPicPr>
          <p:cNvPr id="4" name="Picture 3">
            <a:extLst>
              <a:ext uri="{FF2B5EF4-FFF2-40B4-BE49-F238E27FC236}">
                <a16:creationId xmlns:a16="http://schemas.microsoft.com/office/drawing/2014/main" id="{3516FD85-0DC5-A66D-0DAD-02895BE00E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32762" y="117206"/>
            <a:ext cx="2059537" cy="1078805"/>
          </a:xfrm>
          <a:prstGeom prst="rect">
            <a:avLst/>
          </a:prstGeom>
        </p:spPr>
      </p:pic>
    </p:spTree>
    <p:extLst>
      <p:ext uri="{BB962C8B-B14F-4D97-AF65-F5344CB8AC3E}">
        <p14:creationId xmlns:p14="http://schemas.microsoft.com/office/powerpoint/2010/main" val="44306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6365-27C6-611B-EF8B-8650A3746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52CF2-BA9A-40F2-69AE-B5D293B72349}"/>
              </a:ext>
            </a:extLst>
          </p:cNvPr>
          <p:cNvSpPr>
            <a:spLocks noGrp="1"/>
          </p:cNvSpPr>
          <p:nvPr>
            <p:ph type="title"/>
          </p:nvPr>
        </p:nvSpPr>
        <p:spPr/>
        <p:txBody>
          <a:bodyPr/>
          <a:lstStyle/>
          <a:p>
            <a:r>
              <a:rPr lang="en-US" dirty="0"/>
              <a:t>Pension Spiking - Compensation</a:t>
            </a:r>
          </a:p>
        </p:txBody>
      </p:sp>
      <p:sp>
        <p:nvSpPr>
          <p:cNvPr id="3" name="Content Placeholder 2">
            <a:extLst>
              <a:ext uri="{FF2B5EF4-FFF2-40B4-BE49-F238E27FC236}">
                <a16:creationId xmlns:a16="http://schemas.microsoft.com/office/drawing/2014/main" id="{326FBCFD-D48C-E017-E3F2-2FC9EBD8F1EA}"/>
              </a:ext>
            </a:extLst>
          </p:cNvPr>
          <p:cNvSpPr>
            <a:spLocks noGrp="1"/>
          </p:cNvSpPr>
          <p:nvPr>
            <p:ph idx="1"/>
          </p:nvPr>
        </p:nvSpPr>
        <p:spPr/>
        <p:txBody>
          <a:bodyPr>
            <a:normAutofit/>
          </a:bodyPr>
          <a:lstStyle/>
          <a:p>
            <a:r>
              <a:rPr lang="en-US" dirty="0"/>
              <a:t>Kentucky Public Pensions Authority (KPPA) has reviewed information submitted by your agency regarding the Compensation of Property Valuation that is paid to your employees. </a:t>
            </a:r>
          </a:p>
          <a:p>
            <a:r>
              <a:rPr lang="en-US" dirty="0"/>
              <a:t>It has been determined that the </a:t>
            </a:r>
            <a:r>
              <a:rPr lang="en-US" b="1" dirty="0"/>
              <a:t>Compensation of Property Valuation payment is not considered a bonus payment but</a:t>
            </a:r>
            <a:r>
              <a:rPr lang="en-US" dirty="0"/>
              <a:t> is considered creditable compensation. Per Kentucky Revised Statute 78.510 (13) creditable compensation '</a:t>
            </a:r>
            <a:r>
              <a:rPr lang="en-US" i="1" dirty="0"/>
              <a:t>'means all salary, wages, and fees, including payments for compensatory time, paid to the employee as a result of services performed for the employer or for time during which the member is on paid leave, which are includable on the member's federal form W-2 wage and tax statement…‘’ </a:t>
            </a:r>
          </a:p>
          <a:p>
            <a:r>
              <a:rPr lang="en-US" dirty="0"/>
              <a:t>Compensatory payments should only be reported as creditable compensation for members whose participation date is prior to September 1, 2008. Creditable compensation does not include Workers' Compensation or lump sum payments for accrued vacation or sick leave, except as provided in Kentucky Revised Statute 78.616 (5). </a:t>
            </a:r>
          </a:p>
          <a:p>
            <a:endParaRPr lang="en-US" dirty="0"/>
          </a:p>
        </p:txBody>
      </p:sp>
      <p:pic>
        <p:nvPicPr>
          <p:cNvPr id="4" name="Picture 3">
            <a:extLst>
              <a:ext uri="{FF2B5EF4-FFF2-40B4-BE49-F238E27FC236}">
                <a16:creationId xmlns:a16="http://schemas.microsoft.com/office/drawing/2014/main" id="{47633C66-F501-871B-720C-3850E6AAF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75988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9876-654B-CD20-F89A-E733C14A2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947C9-7EE3-C5EB-5801-1902B4571329}"/>
              </a:ext>
            </a:extLst>
          </p:cNvPr>
          <p:cNvSpPr>
            <a:spLocks noGrp="1"/>
          </p:cNvSpPr>
          <p:nvPr>
            <p:ph type="title"/>
          </p:nvPr>
        </p:nvSpPr>
        <p:spPr/>
        <p:txBody>
          <a:bodyPr/>
          <a:lstStyle/>
          <a:p>
            <a:r>
              <a:rPr lang="en-US" dirty="0"/>
              <a:t>Timesheet Reporting</a:t>
            </a:r>
          </a:p>
        </p:txBody>
      </p:sp>
      <p:sp>
        <p:nvSpPr>
          <p:cNvPr id="3" name="Content Placeholder 2">
            <a:extLst>
              <a:ext uri="{FF2B5EF4-FFF2-40B4-BE49-F238E27FC236}">
                <a16:creationId xmlns:a16="http://schemas.microsoft.com/office/drawing/2014/main" id="{76C9C55C-31BB-BD8C-3E73-6398C575B250}"/>
              </a:ext>
            </a:extLst>
          </p:cNvPr>
          <p:cNvSpPr>
            <a:spLocks noGrp="1"/>
          </p:cNvSpPr>
          <p:nvPr>
            <p:ph idx="1"/>
          </p:nvPr>
        </p:nvSpPr>
        <p:spPr/>
        <p:txBody>
          <a:bodyPr>
            <a:normAutofit fontScale="92500"/>
          </a:bodyPr>
          <a:lstStyle/>
          <a:p>
            <a:r>
              <a:rPr lang="en-US" sz="2600" dirty="0"/>
              <a:t>It is very important that timesheets are submitted and approved accurately at the appointed times.</a:t>
            </a:r>
          </a:p>
          <a:p>
            <a:r>
              <a:rPr lang="en-US" sz="2600" dirty="0"/>
              <a:t> </a:t>
            </a:r>
          </a:p>
          <a:p>
            <a:r>
              <a:rPr lang="en-US" sz="2600" dirty="0"/>
              <a:t>Please be reminded, do not delete or make any changes to previous pay period. Contact your HR Consultant if you need assistance.</a:t>
            </a:r>
          </a:p>
          <a:p>
            <a:r>
              <a:rPr lang="en-US" sz="2600" dirty="0"/>
              <a:t> </a:t>
            </a:r>
          </a:p>
          <a:p>
            <a:r>
              <a:rPr lang="en-US" sz="2600" dirty="0"/>
              <a:t>If you plan to be out of the office, you can submit and approve using the link below. You will have to use the full version to submit and approve timesheets.</a:t>
            </a:r>
          </a:p>
          <a:p>
            <a:pPr algn="ctr"/>
            <a:r>
              <a:rPr lang="en-US" dirty="0">
                <a:hlinkClick r:id="rId3"/>
              </a:rPr>
              <a:t>https://personnel.ky.gov/layouts/15/ESS_MobileApp/QuickAccess.aspx</a:t>
            </a:r>
            <a:endParaRPr lang="en-US" dirty="0"/>
          </a:p>
          <a:p>
            <a:endParaRPr lang="en-US" dirty="0"/>
          </a:p>
          <a:p>
            <a:endParaRPr lang="en-US" dirty="0"/>
          </a:p>
        </p:txBody>
      </p:sp>
      <p:pic>
        <p:nvPicPr>
          <p:cNvPr id="4" name="Picture 3">
            <a:extLst>
              <a:ext uri="{FF2B5EF4-FFF2-40B4-BE49-F238E27FC236}">
                <a16:creationId xmlns:a16="http://schemas.microsoft.com/office/drawing/2014/main" id="{3FC6732D-C70F-E2DA-F219-C5A018300C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82007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7DE1-57D9-EFED-042C-76B0C554AA15}"/>
              </a:ext>
            </a:extLst>
          </p:cNvPr>
          <p:cNvSpPr>
            <a:spLocks noGrp="1"/>
          </p:cNvSpPr>
          <p:nvPr>
            <p:ph type="title"/>
          </p:nvPr>
        </p:nvSpPr>
        <p:spPr/>
        <p:txBody>
          <a:bodyPr/>
          <a:lstStyle/>
          <a:p>
            <a:r>
              <a:rPr lang="en-US" dirty="0"/>
              <a:t>Timesheet Reporting Continued</a:t>
            </a:r>
          </a:p>
        </p:txBody>
      </p:sp>
      <p:pic>
        <p:nvPicPr>
          <p:cNvPr id="4" name="Content Placeholder 3">
            <a:extLst>
              <a:ext uri="{FF2B5EF4-FFF2-40B4-BE49-F238E27FC236}">
                <a16:creationId xmlns:a16="http://schemas.microsoft.com/office/drawing/2014/main" id="{59EA9639-2748-2C65-A866-65497E5980BB}"/>
              </a:ext>
            </a:extLst>
          </p:cNvPr>
          <p:cNvPicPr>
            <a:picLocks noGrp="1" noChangeAspect="1"/>
          </p:cNvPicPr>
          <p:nvPr>
            <p:ph idx="1"/>
          </p:nvPr>
        </p:nvPicPr>
        <p:blipFill>
          <a:blip r:embed="rId3"/>
          <a:stretch>
            <a:fillRect/>
          </a:stretch>
        </p:blipFill>
        <p:spPr>
          <a:xfrm>
            <a:off x="1096963" y="2016205"/>
            <a:ext cx="10058400" cy="3682840"/>
          </a:xfrm>
          <a:prstGeom prst="rect">
            <a:avLst/>
          </a:prstGeom>
        </p:spPr>
      </p:pic>
      <p:sp>
        <p:nvSpPr>
          <p:cNvPr id="6" name="TextBox 5">
            <a:extLst>
              <a:ext uri="{FF2B5EF4-FFF2-40B4-BE49-F238E27FC236}">
                <a16:creationId xmlns:a16="http://schemas.microsoft.com/office/drawing/2014/main" id="{521A4285-D31F-AC70-741A-B0C9CB8F70F0}"/>
              </a:ext>
            </a:extLst>
          </p:cNvPr>
          <p:cNvSpPr txBox="1"/>
          <p:nvPr/>
        </p:nvSpPr>
        <p:spPr>
          <a:xfrm>
            <a:off x="1708030" y="5574822"/>
            <a:ext cx="9126748" cy="646331"/>
          </a:xfrm>
          <a:prstGeom prst="rect">
            <a:avLst/>
          </a:prstGeom>
          <a:noFill/>
        </p:spPr>
        <p:txBody>
          <a:bodyPr wrap="square">
            <a:spAutoFit/>
          </a:bodyPr>
          <a:lstStyle/>
          <a:p>
            <a:r>
              <a:rPr lang="en-US" dirty="0"/>
              <a:t>*Part-time employees must only enter their hours worked. If they are to be paid for holidays (at the discretion of the PVA), then they must enter the code HOLP.</a:t>
            </a:r>
          </a:p>
        </p:txBody>
      </p:sp>
      <p:pic>
        <p:nvPicPr>
          <p:cNvPr id="3" name="Picture 2">
            <a:extLst>
              <a:ext uri="{FF2B5EF4-FFF2-40B4-BE49-F238E27FC236}">
                <a16:creationId xmlns:a16="http://schemas.microsoft.com/office/drawing/2014/main" id="{D1CC7DE6-2A4E-B43D-FB41-B50B866463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40788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5E77-A128-CA88-8D9C-ACF4A8C2A3F1}"/>
              </a:ext>
            </a:extLst>
          </p:cNvPr>
          <p:cNvSpPr>
            <a:spLocks noGrp="1"/>
          </p:cNvSpPr>
          <p:nvPr>
            <p:ph type="title"/>
          </p:nvPr>
        </p:nvSpPr>
        <p:spPr/>
        <p:txBody>
          <a:bodyPr/>
          <a:lstStyle/>
          <a:p>
            <a:r>
              <a:rPr lang="en-US" dirty="0"/>
              <a:t>Timesheet Reporting Continued</a:t>
            </a:r>
          </a:p>
        </p:txBody>
      </p:sp>
      <p:pic>
        <p:nvPicPr>
          <p:cNvPr id="4" name="Content Placeholder 3">
            <a:extLst>
              <a:ext uri="{FF2B5EF4-FFF2-40B4-BE49-F238E27FC236}">
                <a16:creationId xmlns:a16="http://schemas.microsoft.com/office/drawing/2014/main" id="{26B0ABB4-D227-5118-D289-CF883DFC49C6}"/>
              </a:ext>
            </a:extLst>
          </p:cNvPr>
          <p:cNvPicPr>
            <a:picLocks noGrp="1" noChangeAspect="1"/>
          </p:cNvPicPr>
          <p:nvPr>
            <p:ph idx="1"/>
          </p:nvPr>
        </p:nvPicPr>
        <p:blipFill>
          <a:blip r:embed="rId3"/>
          <a:stretch>
            <a:fillRect/>
          </a:stretch>
        </p:blipFill>
        <p:spPr>
          <a:xfrm>
            <a:off x="1452922" y="1846263"/>
            <a:ext cx="9346481" cy="4022725"/>
          </a:xfrm>
          <a:prstGeom prst="rect">
            <a:avLst/>
          </a:prstGeom>
        </p:spPr>
      </p:pic>
      <p:pic>
        <p:nvPicPr>
          <p:cNvPr id="3" name="Picture 2">
            <a:extLst>
              <a:ext uri="{FF2B5EF4-FFF2-40B4-BE49-F238E27FC236}">
                <a16:creationId xmlns:a16="http://schemas.microsoft.com/office/drawing/2014/main" id="{1AF2338A-E3BB-6458-6AFF-13DADB34EC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65507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6BB756-BBBB-3670-B2F5-577ABCB06D65}"/>
              </a:ext>
            </a:extLst>
          </p:cNvPr>
          <p:cNvPicPr>
            <a:picLocks noChangeAspect="1"/>
          </p:cNvPicPr>
          <p:nvPr/>
        </p:nvPicPr>
        <p:blipFill>
          <a:blip r:embed="rId3"/>
          <a:stretch>
            <a:fillRect/>
          </a:stretch>
        </p:blipFill>
        <p:spPr>
          <a:xfrm>
            <a:off x="1795893" y="572387"/>
            <a:ext cx="8776678" cy="5713225"/>
          </a:xfrm>
          <a:prstGeom prst="rect">
            <a:avLst/>
          </a:prstGeom>
        </p:spPr>
      </p:pic>
    </p:spTree>
    <p:extLst>
      <p:ext uri="{BB962C8B-B14F-4D97-AF65-F5344CB8AC3E}">
        <p14:creationId xmlns:p14="http://schemas.microsoft.com/office/powerpoint/2010/main" val="410224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93FA-550B-4041-B123-00F88F58457C}"/>
              </a:ext>
            </a:extLst>
          </p:cNvPr>
          <p:cNvSpPr>
            <a:spLocks noGrp="1"/>
          </p:cNvSpPr>
          <p:nvPr>
            <p:ph type="title"/>
          </p:nvPr>
        </p:nvSpPr>
        <p:spPr/>
        <p:txBody>
          <a:bodyPr/>
          <a:lstStyle/>
          <a:p>
            <a:r>
              <a:rPr lang="en-US" dirty="0"/>
              <a:t>Timesheet Reporting Continued</a:t>
            </a:r>
          </a:p>
        </p:txBody>
      </p:sp>
      <p:pic>
        <p:nvPicPr>
          <p:cNvPr id="4" name="Content Placeholder 3">
            <a:extLst>
              <a:ext uri="{FF2B5EF4-FFF2-40B4-BE49-F238E27FC236}">
                <a16:creationId xmlns:a16="http://schemas.microsoft.com/office/drawing/2014/main" id="{A7AE2D35-8F8F-FB9E-C3D3-03FD157D84BD}"/>
              </a:ext>
            </a:extLst>
          </p:cNvPr>
          <p:cNvPicPr>
            <a:picLocks noGrp="1" noChangeAspect="1"/>
          </p:cNvPicPr>
          <p:nvPr>
            <p:ph idx="1"/>
          </p:nvPr>
        </p:nvPicPr>
        <p:blipFill>
          <a:blip r:embed="rId3"/>
          <a:stretch>
            <a:fillRect/>
          </a:stretch>
        </p:blipFill>
        <p:spPr>
          <a:xfrm>
            <a:off x="1458189" y="1846263"/>
            <a:ext cx="9335947" cy="4022725"/>
          </a:xfrm>
          <a:prstGeom prst="rect">
            <a:avLst/>
          </a:prstGeom>
        </p:spPr>
      </p:pic>
      <p:pic>
        <p:nvPicPr>
          <p:cNvPr id="3" name="Picture 2">
            <a:extLst>
              <a:ext uri="{FF2B5EF4-FFF2-40B4-BE49-F238E27FC236}">
                <a16:creationId xmlns:a16="http://schemas.microsoft.com/office/drawing/2014/main" id="{B22F6067-AC89-84A5-6FB3-84F646892F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92941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634B-B1E8-0279-76FB-05ED107CF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E8E28-FD77-6857-767D-29DC6109E102}"/>
              </a:ext>
            </a:extLst>
          </p:cNvPr>
          <p:cNvSpPr>
            <a:spLocks noGrp="1"/>
          </p:cNvSpPr>
          <p:nvPr>
            <p:ph type="title"/>
          </p:nvPr>
        </p:nvSpPr>
        <p:spPr/>
        <p:txBody>
          <a:bodyPr/>
          <a:lstStyle/>
          <a:p>
            <a:r>
              <a:rPr lang="en-US" dirty="0"/>
              <a:t>Reporting Holidays and Training</a:t>
            </a:r>
          </a:p>
        </p:txBody>
      </p:sp>
      <p:sp>
        <p:nvSpPr>
          <p:cNvPr id="5" name="Content Placeholder 4">
            <a:extLst>
              <a:ext uri="{FF2B5EF4-FFF2-40B4-BE49-F238E27FC236}">
                <a16:creationId xmlns:a16="http://schemas.microsoft.com/office/drawing/2014/main" id="{3C59D701-5B04-97C6-2709-61B18B216178}"/>
              </a:ext>
            </a:extLst>
          </p:cNvPr>
          <p:cNvSpPr>
            <a:spLocks noGrp="1"/>
          </p:cNvSpPr>
          <p:nvPr>
            <p:ph idx="1"/>
          </p:nvPr>
        </p:nvSpPr>
        <p:spPr/>
        <p:txBody>
          <a:bodyPr>
            <a:normAutofit lnSpcReduction="10000"/>
          </a:bodyPr>
          <a:lstStyle/>
          <a:p>
            <a:r>
              <a:rPr lang="en-US" b="1" dirty="0"/>
              <a:t>Remaining State Observed Holidays</a:t>
            </a:r>
          </a:p>
          <a:p>
            <a:pPr>
              <a:spcBef>
                <a:spcPts val="0"/>
              </a:spcBef>
              <a:spcAft>
                <a:spcPts val="0"/>
              </a:spcAft>
            </a:pPr>
            <a:r>
              <a:rPr lang="en-US" dirty="0"/>
              <a:t>Christmas - Thursday, December 25, 2025 &amp; Friday, December 26, 2025</a:t>
            </a:r>
          </a:p>
          <a:p>
            <a:pPr>
              <a:spcBef>
                <a:spcPts val="0"/>
              </a:spcBef>
              <a:spcAft>
                <a:spcPts val="0"/>
              </a:spcAft>
            </a:pPr>
            <a:r>
              <a:rPr lang="en-US" dirty="0"/>
              <a:t>New Year’s – Thursday, January 1, 2026 &amp; Friday, January 2, 2026</a:t>
            </a:r>
          </a:p>
          <a:p>
            <a:r>
              <a:rPr lang="en-US" dirty="0"/>
              <a:t>If your county </a:t>
            </a:r>
            <a:r>
              <a:rPr lang="en-US"/>
              <a:t>Judge Executive </a:t>
            </a:r>
            <a:r>
              <a:rPr lang="en-US" dirty="0"/>
              <a:t>closes </a:t>
            </a:r>
            <a:r>
              <a:rPr lang="en-US"/>
              <a:t>for a different </a:t>
            </a:r>
            <a:r>
              <a:rPr lang="en-US" dirty="0"/>
              <a:t>day, the code would be </a:t>
            </a:r>
            <a:r>
              <a:rPr lang="en-US" b="1" dirty="0"/>
              <a:t>CLOS</a:t>
            </a:r>
            <a:r>
              <a:rPr lang="en-US" dirty="0"/>
              <a:t>.</a:t>
            </a:r>
          </a:p>
          <a:p>
            <a:r>
              <a:rPr lang="en-US" dirty="0"/>
              <a:t>Part-Time employees will be paid at the discretion of the PVA for half the holiday. This is included in the monthly maximum hours of 99.75 to be paid.</a:t>
            </a:r>
          </a:p>
          <a:p>
            <a:r>
              <a:rPr lang="en-US" dirty="0"/>
              <a:t>Full-Time employee’s holiday will auto populate. If they are 24/7, they will revert back to a 7.50 work schedule. </a:t>
            </a:r>
            <a:endParaRPr lang="en-US" sz="800" dirty="0"/>
          </a:p>
          <a:p>
            <a:r>
              <a:rPr lang="en-US" dirty="0"/>
              <a:t>If you are attending training for CKA, SKA and other PVA sponsored training, the code would be </a:t>
            </a:r>
            <a:r>
              <a:rPr lang="en-US" b="1" dirty="0"/>
              <a:t>1REG </a:t>
            </a:r>
            <a:r>
              <a:rPr lang="en-US" dirty="0"/>
              <a:t>but put a comment in notes the title of the training. </a:t>
            </a:r>
          </a:p>
          <a:p>
            <a:endParaRPr lang="en-US" sz="800" dirty="0"/>
          </a:p>
          <a:p>
            <a:r>
              <a:rPr lang="en-US" b="1" dirty="0"/>
              <a:t>NOTE:</a:t>
            </a:r>
            <a:r>
              <a:rPr lang="en-US" dirty="0"/>
              <a:t> When taking the PVA Exam it is considered personal, you would use your personal leave.</a:t>
            </a:r>
          </a:p>
        </p:txBody>
      </p:sp>
      <p:pic>
        <p:nvPicPr>
          <p:cNvPr id="3" name="Picture 2">
            <a:extLst>
              <a:ext uri="{FF2B5EF4-FFF2-40B4-BE49-F238E27FC236}">
                <a16:creationId xmlns:a16="http://schemas.microsoft.com/office/drawing/2014/main" id="{CCD16267-D91F-12BC-5B81-578F752FD2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65658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4271-9CCD-8028-8EF2-2109CCF012BC}"/>
              </a:ext>
            </a:extLst>
          </p:cNvPr>
          <p:cNvSpPr>
            <a:spLocks noGrp="1"/>
          </p:cNvSpPr>
          <p:nvPr>
            <p:ph type="title"/>
          </p:nvPr>
        </p:nvSpPr>
        <p:spPr/>
        <p:txBody>
          <a:bodyPr/>
          <a:lstStyle/>
          <a:p>
            <a:r>
              <a:rPr lang="en-US" dirty="0"/>
              <a:t>Leave No Pay Authorize= LNPA</a:t>
            </a:r>
          </a:p>
        </p:txBody>
      </p:sp>
      <p:pic>
        <p:nvPicPr>
          <p:cNvPr id="5" name="Content Placeholder 4">
            <a:extLst>
              <a:ext uri="{FF2B5EF4-FFF2-40B4-BE49-F238E27FC236}">
                <a16:creationId xmlns:a16="http://schemas.microsoft.com/office/drawing/2014/main" id="{ACA8DCE0-ADAC-1EAD-46B9-A24D43A90BF4}"/>
              </a:ext>
            </a:extLst>
          </p:cNvPr>
          <p:cNvPicPr>
            <a:picLocks noGrp="1" noChangeAspect="1"/>
          </p:cNvPicPr>
          <p:nvPr>
            <p:ph idx="1"/>
          </p:nvPr>
        </p:nvPicPr>
        <p:blipFill>
          <a:blip r:embed="rId3"/>
          <a:stretch>
            <a:fillRect/>
          </a:stretch>
        </p:blipFill>
        <p:spPr>
          <a:xfrm>
            <a:off x="1232974" y="1846263"/>
            <a:ext cx="9786377" cy="4022725"/>
          </a:xfrm>
          <a:prstGeom prst="rect">
            <a:avLst/>
          </a:prstGeom>
        </p:spPr>
      </p:pic>
      <p:pic>
        <p:nvPicPr>
          <p:cNvPr id="3" name="Picture 2">
            <a:extLst>
              <a:ext uri="{FF2B5EF4-FFF2-40B4-BE49-F238E27FC236}">
                <a16:creationId xmlns:a16="http://schemas.microsoft.com/office/drawing/2014/main" id="{190FBB1A-9944-C069-AE93-F806CB2796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15852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BBAA-1821-8359-61AA-2A279448C671}"/>
              </a:ext>
            </a:extLst>
          </p:cNvPr>
          <p:cNvSpPr>
            <a:spLocks noGrp="1"/>
          </p:cNvSpPr>
          <p:nvPr>
            <p:ph type="title"/>
          </p:nvPr>
        </p:nvSpPr>
        <p:spPr>
          <a:xfrm>
            <a:off x="1097280" y="286603"/>
            <a:ext cx="10058400" cy="1450757"/>
          </a:xfrm>
        </p:spPr>
        <p:txBody>
          <a:bodyPr>
            <a:normAutofit/>
          </a:bodyPr>
          <a:lstStyle/>
          <a:p>
            <a:r>
              <a:rPr lang="en-US" dirty="0"/>
              <a:t>Leave No Pay Authorize = LNPA Continued</a:t>
            </a:r>
          </a:p>
        </p:txBody>
      </p:sp>
      <p:sp>
        <p:nvSpPr>
          <p:cNvPr id="3" name="Content Placeholder 2">
            <a:extLst>
              <a:ext uri="{FF2B5EF4-FFF2-40B4-BE49-F238E27FC236}">
                <a16:creationId xmlns:a16="http://schemas.microsoft.com/office/drawing/2014/main" id="{4096FF73-1E57-1276-7BEA-E3C8E2942063}"/>
              </a:ext>
            </a:extLst>
          </p:cNvPr>
          <p:cNvSpPr>
            <a:spLocks noGrp="1"/>
          </p:cNvSpPr>
          <p:nvPr>
            <p:ph idx="1"/>
          </p:nvPr>
        </p:nvSpPr>
        <p:spPr>
          <a:xfrm>
            <a:off x="1097279" y="1845734"/>
            <a:ext cx="10058400" cy="4023360"/>
          </a:xfrm>
        </p:spPr>
        <p:txBody>
          <a:bodyPr>
            <a:normAutofit/>
          </a:bodyPr>
          <a:lstStyle/>
          <a:p>
            <a:r>
              <a:rPr lang="en-US" sz="1800" dirty="0"/>
              <a:t>An employee must have exhausted all of his or her accumulated annual and compensatory leave before leave without pay may be used under the circumstances outlined in the second type of special leave.</a:t>
            </a:r>
          </a:p>
          <a:p>
            <a:r>
              <a:rPr lang="en-US" sz="1800" dirty="0"/>
              <a:t>Regulation 101 KAR 2:102 Section 2 Sick Leave Without Pay states that an Appointing Authority shall grant sick leave without pay in 2 circumstances:</a:t>
            </a:r>
          </a:p>
          <a:p>
            <a:pPr>
              <a:buFont typeface="Wingdings" panose="05000000000000000000" pitchFamily="2" charset="2"/>
              <a:buChar char="§"/>
            </a:pPr>
            <a:r>
              <a:rPr lang="en-US" sz="1800" dirty="0"/>
              <a:t> If the employee is impaired by illness or injury</a:t>
            </a:r>
          </a:p>
          <a:p>
            <a:pPr lvl="1"/>
            <a:r>
              <a:rPr lang="en-US" dirty="0"/>
              <a:t>If the leave does not exceed 30 continuous calendar days; and</a:t>
            </a:r>
          </a:p>
          <a:p>
            <a:pPr lvl="1"/>
            <a:r>
              <a:rPr lang="en-US" dirty="0"/>
              <a:t>The employee has utilized all of their accumulated leave (except if they requested to save 10 sick days).</a:t>
            </a:r>
          </a:p>
          <a:p>
            <a:r>
              <a:rPr lang="en-US" sz="1800" dirty="0"/>
              <a:t>OR</a:t>
            </a:r>
          </a:p>
          <a:p>
            <a:pPr>
              <a:buFont typeface="Wingdings" panose="05000000000000000000" pitchFamily="2" charset="2"/>
              <a:buChar char="§"/>
            </a:pPr>
            <a:r>
              <a:rPr lang="en-US" sz="1800" dirty="0"/>
              <a:t> If it’s within an employee’s first 12 months of employment and do not qualify for FMLA.</a:t>
            </a:r>
          </a:p>
          <a:p>
            <a:pPr lvl="1"/>
            <a:r>
              <a:rPr lang="en-US" dirty="0"/>
              <a:t>The employee must also have exhausted all of their leave.</a:t>
            </a:r>
          </a:p>
          <a:p>
            <a:pPr lvl="1"/>
            <a:r>
              <a:rPr lang="en-US" dirty="0"/>
              <a:t>This cannot exceed a period of 30 working days.</a:t>
            </a:r>
          </a:p>
          <a:p>
            <a:endParaRPr lang="en-US" sz="1300" dirty="0"/>
          </a:p>
        </p:txBody>
      </p:sp>
      <p:pic>
        <p:nvPicPr>
          <p:cNvPr id="4" name="Picture 3">
            <a:extLst>
              <a:ext uri="{FF2B5EF4-FFF2-40B4-BE49-F238E27FC236}">
                <a16:creationId xmlns:a16="http://schemas.microsoft.com/office/drawing/2014/main" id="{DD79A825-3F5C-F698-518D-93422E120A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67036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5711-5A94-6391-3260-BFEB5C444B8E}"/>
              </a:ext>
            </a:extLst>
          </p:cNvPr>
          <p:cNvSpPr>
            <a:spLocks noGrp="1"/>
          </p:cNvSpPr>
          <p:nvPr>
            <p:ph type="title"/>
          </p:nvPr>
        </p:nvSpPr>
        <p:spPr/>
        <p:txBody>
          <a:bodyPr/>
          <a:lstStyle/>
          <a:p>
            <a:r>
              <a:rPr lang="en-US" dirty="0"/>
              <a:t>Leave No Pay Unauthorized= LNPU</a:t>
            </a:r>
          </a:p>
        </p:txBody>
      </p:sp>
      <p:pic>
        <p:nvPicPr>
          <p:cNvPr id="4" name="Content Placeholder 3">
            <a:extLst>
              <a:ext uri="{FF2B5EF4-FFF2-40B4-BE49-F238E27FC236}">
                <a16:creationId xmlns:a16="http://schemas.microsoft.com/office/drawing/2014/main" id="{00A58D2E-998F-F317-036E-EC911A9953D7}"/>
              </a:ext>
            </a:extLst>
          </p:cNvPr>
          <p:cNvPicPr>
            <a:picLocks noGrp="1" noChangeAspect="1"/>
          </p:cNvPicPr>
          <p:nvPr>
            <p:ph idx="1"/>
          </p:nvPr>
        </p:nvPicPr>
        <p:blipFill>
          <a:blip r:embed="rId3"/>
          <a:stretch>
            <a:fillRect/>
          </a:stretch>
        </p:blipFill>
        <p:spPr>
          <a:xfrm>
            <a:off x="1261144" y="1846263"/>
            <a:ext cx="9730037" cy="4022725"/>
          </a:xfrm>
          <a:prstGeom prst="rect">
            <a:avLst/>
          </a:prstGeom>
        </p:spPr>
      </p:pic>
      <p:pic>
        <p:nvPicPr>
          <p:cNvPr id="3" name="Picture 2">
            <a:extLst>
              <a:ext uri="{FF2B5EF4-FFF2-40B4-BE49-F238E27FC236}">
                <a16:creationId xmlns:a16="http://schemas.microsoft.com/office/drawing/2014/main" id="{4E7214BF-B766-F2F0-E5CC-205B015EDD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32731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C74D-6B73-BFFA-8079-425E362AEC50}"/>
              </a:ext>
            </a:extLst>
          </p:cNvPr>
          <p:cNvSpPr>
            <a:spLocks noGrp="1"/>
          </p:cNvSpPr>
          <p:nvPr>
            <p:ph type="title"/>
          </p:nvPr>
        </p:nvSpPr>
        <p:spPr/>
        <p:txBody>
          <a:bodyPr/>
          <a:lstStyle/>
          <a:p>
            <a:r>
              <a:rPr lang="en-US" dirty="0"/>
              <a:t>Bereavement/Funeral = BERV</a:t>
            </a:r>
          </a:p>
        </p:txBody>
      </p:sp>
      <p:pic>
        <p:nvPicPr>
          <p:cNvPr id="4" name="Content Placeholder 3">
            <a:extLst>
              <a:ext uri="{FF2B5EF4-FFF2-40B4-BE49-F238E27FC236}">
                <a16:creationId xmlns:a16="http://schemas.microsoft.com/office/drawing/2014/main" id="{C2449AA1-4A35-F6DE-7ACF-E7EFDE2EB1B2}"/>
              </a:ext>
            </a:extLst>
          </p:cNvPr>
          <p:cNvPicPr>
            <a:picLocks noGrp="1" noChangeAspect="1"/>
          </p:cNvPicPr>
          <p:nvPr>
            <p:ph idx="1"/>
          </p:nvPr>
        </p:nvPicPr>
        <p:blipFill>
          <a:blip r:embed="rId3"/>
          <a:stretch>
            <a:fillRect/>
          </a:stretch>
        </p:blipFill>
        <p:spPr>
          <a:xfrm>
            <a:off x="1216072" y="1846263"/>
            <a:ext cx="9820182" cy="4022725"/>
          </a:xfrm>
          <a:prstGeom prst="rect">
            <a:avLst/>
          </a:prstGeom>
        </p:spPr>
      </p:pic>
      <p:pic>
        <p:nvPicPr>
          <p:cNvPr id="3" name="Picture 2">
            <a:extLst>
              <a:ext uri="{FF2B5EF4-FFF2-40B4-BE49-F238E27FC236}">
                <a16:creationId xmlns:a16="http://schemas.microsoft.com/office/drawing/2014/main" id="{9FD555B0-E373-D5EA-032A-F1E1C833FB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08945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7400-9A24-5A9F-8AB1-8A3E68D56162}"/>
              </a:ext>
            </a:extLst>
          </p:cNvPr>
          <p:cNvSpPr>
            <a:spLocks noGrp="1"/>
          </p:cNvSpPr>
          <p:nvPr>
            <p:ph type="title"/>
          </p:nvPr>
        </p:nvSpPr>
        <p:spPr/>
        <p:txBody>
          <a:bodyPr/>
          <a:lstStyle/>
          <a:p>
            <a:r>
              <a:rPr lang="en-US" dirty="0"/>
              <a:t>Timesheet Reporting Tutorials</a:t>
            </a:r>
          </a:p>
        </p:txBody>
      </p:sp>
      <p:sp>
        <p:nvSpPr>
          <p:cNvPr id="3" name="Content Placeholder 2">
            <a:extLst>
              <a:ext uri="{FF2B5EF4-FFF2-40B4-BE49-F238E27FC236}">
                <a16:creationId xmlns:a16="http://schemas.microsoft.com/office/drawing/2014/main" id="{4E8B6CCB-9C91-B79B-87F1-A52B386121E5}"/>
              </a:ext>
            </a:extLst>
          </p:cNvPr>
          <p:cNvSpPr>
            <a:spLocks noGrp="1"/>
          </p:cNvSpPr>
          <p:nvPr>
            <p:ph idx="1"/>
          </p:nvPr>
        </p:nvSpPr>
        <p:spPr/>
        <p:txBody>
          <a:bodyPr/>
          <a:lstStyle/>
          <a:p>
            <a:pPr marL="0" indent="0">
              <a:buNone/>
            </a:pPr>
            <a:r>
              <a:rPr lang="en-US" b="1" dirty="0"/>
              <a:t>Employee Self Service (ESS)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sng" strike="noStrike" kern="1200" cap="none" spc="0" normalizeH="0" baseline="0" noProof="0" dirty="0">
              <a:ln>
                <a:noFill/>
              </a:ln>
              <a:solidFill>
                <a:prstClr val="black"/>
              </a:solidFill>
              <a:effectLst/>
              <a:uLnTx/>
              <a:uFillTx/>
              <a:latin typeface="Aptos" panose="02110004020202020204"/>
              <a:ea typeface="+mn-ea"/>
              <a:cs typeface="+mn-cs"/>
            </a:endParaRPr>
          </a:p>
          <a:p>
            <a:pPr>
              <a:lnSpc>
                <a:spcPct val="100000"/>
              </a:lnSpc>
              <a:spcBef>
                <a:spcPts val="0"/>
              </a:spcBef>
              <a:spcAft>
                <a:spcPts val="0"/>
              </a:spcAft>
              <a:buSzTx/>
              <a:buFont typeface="Courier New" panose="02070309020205020404" pitchFamily="49" charset="0"/>
              <a:buChar char="o"/>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Time Recording Basics</a:t>
            </a:r>
          </a:p>
          <a:p>
            <a:pPr marR="0" lvl="0" defTabSz="914400" rtl="0" eaLnBrk="1" fontAlgn="auto" latinLnBrk="0" hangingPunct="1">
              <a:lnSpc>
                <a:spcPct val="100000"/>
              </a:lnSpc>
              <a:spcBef>
                <a:spcPts val="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Accurate Time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personnel.ky.gov/Pages/learning-KHRIS-ESS.aspx</a:t>
            </a: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indent="0">
              <a:buNone/>
            </a:pPr>
            <a:endParaRPr lang="en-US" dirty="0"/>
          </a:p>
          <a:p>
            <a:pPr marL="0" indent="0">
              <a:buNone/>
            </a:pPr>
            <a:r>
              <a:rPr lang="en-US" b="1" dirty="0"/>
              <a:t>Manager Self Service (MSS)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defTabSz="914400" rtl="0" eaLnBrk="1" fontAlgn="auto" latinLnBrk="0" hangingPunct="1">
              <a:lnSpc>
                <a:spcPct val="100000"/>
              </a:lnSpc>
              <a:spcBef>
                <a:spcPts val="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Time Approval Basics</a:t>
            </a:r>
          </a:p>
          <a:p>
            <a:pPr marR="0" lvl="0" defTabSz="914400" rtl="0" eaLnBrk="1" fontAlgn="auto" latinLnBrk="0" hangingPunct="1">
              <a:lnSpc>
                <a:spcPct val="100000"/>
              </a:lnSpc>
              <a:spcBef>
                <a:spcPts val="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Accurate Time Reporting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personnel.ky.gov/Pages/learning-KHRIS-MSS.aspx</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7F2100C6-1A3E-ACA8-16BD-F1ABF3E054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7093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15DD0-79EF-2227-4AE8-E8570A96A24E}"/>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dirty="0"/>
              <a:t>Office Closure</a:t>
            </a:r>
          </a:p>
        </p:txBody>
      </p:sp>
      <p:pic>
        <p:nvPicPr>
          <p:cNvPr id="5" name="Content Placeholder 4">
            <a:extLst>
              <a:ext uri="{FF2B5EF4-FFF2-40B4-BE49-F238E27FC236}">
                <a16:creationId xmlns:a16="http://schemas.microsoft.com/office/drawing/2014/main" id="{0DFE84F1-7C44-B896-DA55-B4D8D7AC3709}"/>
              </a:ext>
            </a:extLst>
          </p:cNvPr>
          <p:cNvPicPr>
            <a:picLocks noGrp="1" noChangeAspect="1"/>
          </p:cNvPicPr>
          <p:nvPr>
            <p:ph idx="1"/>
          </p:nvPr>
        </p:nvPicPr>
        <p:blipFill>
          <a:blip r:embed="rId3"/>
          <a:stretch>
            <a:fillRect/>
          </a:stretch>
        </p:blipFill>
        <p:spPr>
          <a:xfrm>
            <a:off x="1230549" y="645106"/>
            <a:ext cx="4276913" cy="5247747"/>
          </a:xfrm>
          <a:prstGeom prst="rect">
            <a:avLst/>
          </a:prstGeom>
        </p:spPr>
      </p:pic>
      <p:cxnSp>
        <p:nvCxnSpPr>
          <p:cNvPr id="12" name="Straight Connector 11">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8">
            <a:extLst>
              <a:ext uri="{FF2B5EF4-FFF2-40B4-BE49-F238E27FC236}">
                <a16:creationId xmlns:a16="http://schemas.microsoft.com/office/drawing/2014/main" id="{439AF708-BBDF-7D68-4E17-469AA2EF517F}"/>
              </a:ext>
            </a:extLst>
          </p:cNvPr>
          <p:cNvSpPr txBox="1">
            <a:spLocks/>
          </p:cNvSpPr>
          <p:nvPr/>
        </p:nvSpPr>
        <p:spPr>
          <a:xfrm>
            <a:off x="6411684" y="2198914"/>
            <a:ext cx="5127172" cy="367018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
                <a:schemeClr val="accent1"/>
              </a:buClr>
              <a:buSzTx/>
              <a:buFont typeface="Calibri" panose="020F0502020204030204" pitchFamily="34" charset="0"/>
              <a:buNone/>
              <a:tabLst/>
              <a:defRPr/>
            </a:pPr>
            <a:r>
              <a:rPr kumimoji="0" lang="en-US" sz="1600" b="0" i="0" u="none" strike="noStrike" cap="none" spc="0" normalizeH="0" baseline="0" noProof="0" dirty="0">
                <a:ln>
                  <a:noFill/>
                </a:ln>
                <a:solidFill>
                  <a:schemeClr val="tx1">
                    <a:lumMod val="75000"/>
                    <a:lumOff val="25000"/>
                  </a:schemeClr>
                </a:solidFill>
                <a:effectLst/>
                <a:uLnTx/>
                <a:uFillTx/>
              </a:rPr>
              <a:t>Options for Closure</a:t>
            </a:r>
          </a:p>
          <a:p>
            <a:pPr marL="228600" marR="0" lvl="0" indent="-228600" fontAlgn="auto">
              <a:spcBef>
                <a:spcPts val="1000"/>
              </a:spcBef>
              <a:spcAft>
                <a:spcPts val="0"/>
              </a:spcAft>
              <a:buClr>
                <a:schemeClr val="accent1"/>
              </a:buClr>
              <a:buSzTx/>
              <a:buFont typeface="Calibri" panose="020F0502020204030204" pitchFamily="34" charset="0"/>
              <a:buChar char="•"/>
              <a:tabLst/>
              <a:defRPr/>
            </a:pPr>
            <a:r>
              <a:rPr kumimoji="0" lang="en-US" sz="1600" b="0" i="0" u="none" strike="noStrike" cap="none" spc="0" normalizeH="0" baseline="0" noProof="0" dirty="0">
                <a:ln>
                  <a:noFill/>
                </a:ln>
                <a:solidFill>
                  <a:schemeClr val="tx1">
                    <a:lumMod val="75000"/>
                    <a:lumOff val="25000"/>
                  </a:schemeClr>
                </a:solidFill>
                <a:effectLst/>
                <a:uLnTx/>
                <a:uFillTx/>
              </a:rPr>
              <a:t>Judge/Executive Closure</a:t>
            </a:r>
          </a:p>
          <a:p>
            <a:pPr marL="228600" marR="0" lvl="0" indent="-228600" fontAlgn="auto">
              <a:spcBef>
                <a:spcPts val="1000"/>
              </a:spcBef>
              <a:spcAft>
                <a:spcPts val="0"/>
              </a:spcAft>
              <a:buClr>
                <a:schemeClr val="accent1"/>
              </a:buClr>
              <a:buSzTx/>
              <a:buFont typeface="Calibri" panose="020F0502020204030204" pitchFamily="34" charset="0"/>
              <a:buChar char="•"/>
              <a:tabLst/>
              <a:defRPr/>
            </a:pPr>
            <a:r>
              <a:rPr kumimoji="0" lang="en-US" sz="1600" b="1" i="0" u="none" strike="noStrike" cap="none" spc="0" normalizeH="0" baseline="0" noProof="0" dirty="0">
                <a:ln>
                  <a:noFill/>
                </a:ln>
                <a:solidFill>
                  <a:schemeClr val="tx1">
                    <a:lumMod val="75000"/>
                    <a:lumOff val="25000"/>
                  </a:schemeClr>
                </a:solidFill>
                <a:effectLst/>
                <a:uLnTx/>
                <a:uFillTx/>
              </a:rPr>
              <a:t>PVA Office Closure (most recent)</a:t>
            </a:r>
          </a:p>
          <a:p>
            <a:pPr marL="457200" marR="0" lvl="1" indent="0" fontAlgn="auto">
              <a:spcBef>
                <a:spcPts val="500"/>
              </a:spcBef>
              <a:spcAft>
                <a:spcPts val="0"/>
              </a:spcAft>
              <a:buClr>
                <a:schemeClr val="accent1"/>
              </a:buClr>
              <a:buSzTx/>
              <a:buFont typeface="Calibri" panose="020F0502020204030204" pitchFamily="34" charset="0"/>
              <a:buNone/>
              <a:tabLst/>
              <a:defRPr/>
            </a:pPr>
            <a:r>
              <a:rPr kumimoji="0" lang="en-US" sz="1600" b="0" i="0" u="none" strike="noStrike" cap="none" spc="0" normalizeH="0" baseline="0" noProof="0" dirty="0">
                <a:ln>
                  <a:noFill/>
                </a:ln>
                <a:solidFill>
                  <a:schemeClr val="tx1">
                    <a:lumMod val="75000"/>
                    <a:lumOff val="25000"/>
                  </a:schemeClr>
                </a:solidFill>
                <a:effectLst/>
                <a:uLnTx/>
                <a:uFillTx/>
              </a:rPr>
              <a:t>Property Valuation Administrator (PVA) has the authority to close their office in the event of severe local weather conditions or other emergency event</a:t>
            </a:r>
            <a:r>
              <a:rPr lang="en-US" sz="1600" dirty="0">
                <a:solidFill>
                  <a:schemeClr val="tx1">
                    <a:lumMod val="75000"/>
                    <a:lumOff val="25000"/>
                  </a:schemeClr>
                </a:solidFill>
              </a:rPr>
              <a:t>s</a:t>
            </a:r>
            <a:r>
              <a:rPr kumimoji="0" lang="en-US" sz="1600" b="0" i="0" u="none" strike="noStrike" cap="none" spc="0" normalizeH="0" baseline="0" noProof="0" dirty="0">
                <a:ln>
                  <a:noFill/>
                </a:ln>
                <a:solidFill>
                  <a:schemeClr val="tx1">
                    <a:lumMod val="75000"/>
                    <a:lumOff val="25000"/>
                  </a:schemeClr>
                </a:solidFill>
                <a:effectLst/>
                <a:uLnTx/>
                <a:uFillTx/>
              </a:rPr>
              <a:t> that impact the health and safety of the PVA staff (unclassified state employees).</a:t>
            </a:r>
          </a:p>
          <a:p>
            <a:pPr marL="228600" marR="0" lvl="0" indent="-228600" fontAlgn="auto">
              <a:spcBef>
                <a:spcPts val="1000"/>
              </a:spcBef>
              <a:spcAft>
                <a:spcPts val="0"/>
              </a:spcAft>
              <a:buClr>
                <a:schemeClr val="accent1"/>
              </a:buClr>
              <a:buSzTx/>
              <a:buFont typeface="Calibri" panose="020F0502020204030204" pitchFamily="34" charset="0"/>
              <a:buChar char="•"/>
              <a:tabLst/>
              <a:defRPr/>
            </a:pPr>
            <a:r>
              <a:rPr kumimoji="0" lang="en-US" sz="1600" b="0" i="0" u="none" strike="noStrike" cap="none" spc="0" normalizeH="0" baseline="0" noProof="0">
                <a:ln>
                  <a:noFill/>
                </a:ln>
                <a:solidFill>
                  <a:schemeClr val="tx1">
                    <a:lumMod val="75000"/>
                    <a:lumOff val="25000"/>
                  </a:schemeClr>
                </a:solidFill>
                <a:effectLst/>
                <a:uLnTx/>
                <a:uFillTx/>
              </a:rPr>
              <a:t>Telework </a:t>
            </a:r>
            <a:r>
              <a:rPr kumimoji="0" lang="en-US" sz="1600" b="0" i="0" u="none" strike="noStrike" cap="none" spc="0" normalizeH="0" baseline="0" noProof="0" dirty="0">
                <a:ln>
                  <a:noFill/>
                </a:ln>
                <a:solidFill>
                  <a:schemeClr val="tx1">
                    <a:lumMod val="75000"/>
                    <a:lumOff val="25000"/>
                  </a:schemeClr>
                </a:solidFill>
                <a:effectLst/>
                <a:uLnTx/>
                <a:uFillTx/>
              </a:rPr>
              <a:t>(If able to work from home)</a:t>
            </a:r>
          </a:p>
          <a:p>
            <a:pPr marL="228600" marR="0" lvl="0" indent="-228600" fontAlgn="auto">
              <a:spcBef>
                <a:spcPts val="1000"/>
              </a:spcBef>
              <a:spcAft>
                <a:spcPts val="0"/>
              </a:spcAft>
              <a:buClr>
                <a:schemeClr val="accent1"/>
              </a:buClr>
              <a:buSzTx/>
              <a:buFont typeface="Calibri" panose="020F0502020204030204" pitchFamily="34" charset="0"/>
              <a:buChar char="•"/>
              <a:tabLst/>
              <a:defRPr/>
            </a:pPr>
            <a:r>
              <a:rPr kumimoji="0" lang="en-US" sz="1600" b="0" i="0" u="none" strike="noStrike" cap="none" spc="0" normalizeH="0" baseline="0" noProof="0" dirty="0">
                <a:ln>
                  <a:noFill/>
                </a:ln>
                <a:solidFill>
                  <a:schemeClr val="tx1">
                    <a:lumMod val="75000"/>
                    <a:lumOff val="25000"/>
                  </a:schemeClr>
                </a:solidFill>
                <a:effectLst/>
                <a:uLnTx/>
                <a:uFillTx/>
              </a:rPr>
              <a:t>Use personal leave</a:t>
            </a:r>
          </a:p>
          <a:p>
            <a:pPr marL="228600" marR="0" lvl="0" indent="-228600" fontAlgn="auto">
              <a:spcBef>
                <a:spcPts val="1000"/>
              </a:spcBef>
              <a:spcAft>
                <a:spcPts val="0"/>
              </a:spcAft>
              <a:buClr>
                <a:schemeClr val="accent1"/>
              </a:buClr>
              <a:buSzTx/>
              <a:buFont typeface="Calibri" panose="020F0502020204030204" pitchFamily="34" charset="0"/>
              <a:buChar char="•"/>
              <a:tabLst/>
              <a:defRPr/>
            </a:pPr>
            <a:endParaRPr kumimoji="0" lang="en-US" sz="1000" b="0" i="0" u="none" strike="noStrike" cap="none" spc="0" normalizeH="0" baseline="0" noProof="0" dirty="0">
              <a:ln>
                <a:noFill/>
              </a:ln>
              <a:solidFill>
                <a:schemeClr val="tx1">
                  <a:lumMod val="75000"/>
                  <a:lumOff val="25000"/>
                </a:schemeClr>
              </a:solidFill>
              <a:effectLst/>
              <a:uLnTx/>
              <a:uFillTx/>
            </a:endParaRPr>
          </a:p>
        </p:txBody>
      </p:sp>
      <p:sp>
        <p:nvSpPr>
          <p:cNvPr id="14" name="Rectangle 13">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B260D3C0-C385-D86A-ECBE-92F9E1D7EE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36821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5757-2A48-2C64-7092-27F340A21E59}"/>
              </a:ext>
            </a:extLst>
          </p:cNvPr>
          <p:cNvSpPr>
            <a:spLocks noGrp="1"/>
          </p:cNvSpPr>
          <p:nvPr>
            <p:ph type="title"/>
          </p:nvPr>
        </p:nvSpPr>
        <p:spPr>
          <a:xfrm>
            <a:off x="1097280" y="286603"/>
            <a:ext cx="10058400" cy="1450757"/>
          </a:xfrm>
        </p:spPr>
        <p:txBody>
          <a:bodyPr>
            <a:normAutofit/>
          </a:bodyPr>
          <a:lstStyle/>
          <a:p>
            <a:r>
              <a:rPr lang="en-US" dirty="0"/>
              <a:t>Fair Labor Standards Act (FLSA)</a:t>
            </a:r>
            <a:br>
              <a:rPr lang="en-US" dirty="0"/>
            </a:br>
            <a:r>
              <a:rPr lang="en-US" dirty="0"/>
              <a:t>Non-Exempt and Exempt </a:t>
            </a:r>
          </a:p>
        </p:txBody>
      </p:sp>
      <p:sp>
        <p:nvSpPr>
          <p:cNvPr id="3" name="Content Placeholder 2">
            <a:extLst>
              <a:ext uri="{FF2B5EF4-FFF2-40B4-BE49-F238E27FC236}">
                <a16:creationId xmlns:a16="http://schemas.microsoft.com/office/drawing/2014/main" id="{54DD762D-746F-2E2B-CE22-0D8E4DE69124}"/>
              </a:ext>
            </a:extLst>
          </p:cNvPr>
          <p:cNvSpPr>
            <a:spLocks noGrp="1"/>
          </p:cNvSpPr>
          <p:nvPr>
            <p:ph idx="1"/>
          </p:nvPr>
        </p:nvSpPr>
        <p:spPr>
          <a:xfrm>
            <a:off x="1097279" y="1845734"/>
            <a:ext cx="10058400" cy="4023360"/>
          </a:xfrm>
        </p:spPr>
        <p:txBody>
          <a:bodyPr>
            <a:normAutofit fontScale="92500" lnSpcReduction="10000"/>
          </a:bodyPr>
          <a:lstStyle/>
          <a:p>
            <a:pPr marL="0" indent="0">
              <a:buNone/>
            </a:pPr>
            <a:r>
              <a:rPr lang="en-US" sz="1600" dirty="0"/>
              <a:t>The federal statutes and regulations require that the appropriate "test" be applied to each individual who is exempt from the overtime provisions of FLSA. Be sure to classify employees appropriately when completing the FLSA Exempt Test Form.</a:t>
            </a:r>
          </a:p>
          <a:p>
            <a:pPr marL="0" indent="0">
              <a:buNone/>
            </a:pPr>
            <a:r>
              <a:rPr lang="en-US" sz="1600" b="1" dirty="0"/>
              <a:t>Non-Exempt Employees</a:t>
            </a:r>
          </a:p>
          <a:p>
            <a:pPr marL="0" indent="0">
              <a:buNone/>
            </a:pPr>
            <a:r>
              <a:rPr lang="en-US" sz="1600" dirty="0"/>
              <a:t>If a position is NOT an executive, administrative, or professional job in accordance with the established guidelines and the job is paid on a salaried - not hourly - basis, the position is considered to be “non-exempt”. These positions will earn compensatory leave time for any hours worked beyond the standard 37.50 hour work week until forty hours are worked. An employee in a “non-exempt” position is entitled to receive time and a half for each hour worked over forty in a work week. </a:t>
            </a:r>
          </a:p>
          <a:p>
            <a:pPr marL="0" indent="0">
              <a:buNone/>
            </a:pPr>
            <a:r>
              <a:rPr lang="en-US" sz="1600" dirty="0"/>
              <a:t>If the employee is paid by the hour or is a part-time employee working less than 100 hours per month, they will be paid for the hours worked up to forty hours per week. For work time in excess of forty in a week, these employees also have the option of being paid at one and a half times their regular rate of pay or earning one and a half hours of compensatory leave for each hour worked over forty.</a:t>
            </a:r>
          </a:p>
          <a:p>
            <a:pPr marL="0" indent="0">
              <a:buNone/>
            </a:pPr>
            <a:r>
              <a:rPr lang="en-US" sz="1600" b="1" dirty="0"/>
              <a:t>Exempt Employees</a:t>
            </a:r>
          </a:p>
          <a:p>
            <a:pPr marL="0" indent="0">
              <a:buNone/>
            </a:pPr>
            <a:r>
              <a:rPr lang="en-US" sz="1600" dirty="0"/>
              <a:t>If a position is considered an executive, administrative, or professional job, employees in these positions are considered “exempt” under the federal guidelines. Typical PVA office employees that would fall into this category include the Chief Deputy and Chief of Staff. Employees in exempt positions are entitled to compensatory leave time for all hours worked in excess of their regular work schedule.</a:t>
            </a:r>
          </a:p>
          <a:p>
            <a:endParaRPr lang="en-US" sz="1100" dirty="0"/>
          </a:p>
        </p:txBody>
      </p:sp>
      <p:pic>
        <p:nvPicPr>
          <p:cNvPr id="4" name="Picture 3">
            <a:extLst>
              <a:ext uri="{FF2B5EF4-FFF2-40B4-BE49-F238E27FC236}">
                <a16:creationId xmlns:a16="http://schemas.microsoft.com/office/drawing/2014/main" id="{30CBF6CD-EA02-3C46-C604-F8C5E7FA7B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08269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7EB1-18D3-3ED2-6748-3E4412A126D1}"/>
              </a:ext>
            </a:extLst>
          </p:cNvPr>
          <p:cNvSpPr>
            <a:spLocks noGrp="1"/>
          </p:cNvSpPr>
          <p:nvPr>
            <p:ph type="title"/>
          </p:nvPr>
        </p:nvSpPr>
        <p:spPr/>
        <p:txBody>
          <a:bodyPr/>
          <a:lstStyle/>
          <a:p>
            <a:r>
              <a:rPr lang="en-US" dirty="0"/>
              <a:t>Non-Exempt Employees &amp; Overtime</a:t>
            </a:r>
          </a:p>
        </p:txBody>
      </p:sp>
      <p:sp>
        <p:nvSpPr>
          <p:cNvPr id="6" name="TextBox 5">
            <a:extLst>
              <a:ext uri="{FF2B5EF4-FFF2-40B4-BE49-F238E27FC236}">
                <a16:creationId xmlns:a16="http://schemas.microsoft.com/office/drawing/2014/main" id="{0959C8A9-9354-013F-DEF7-DD0666CF6FBF}"/>
              </a:ext>
            </a:extLst>
          </p:cNvPr>
          <p:cNvSpPr txBox="1"/>
          <p:nvPr/>
        </p:nvSpPr>
        <p:spPr>
          <a:xfrm>
            <a:off x="2340634" y="5615581"/>
            <a:ext cx="7053532" cy="646331"/>
          </a:xfrm>
          <a:prstGeom prst="rect">
            <a:avLst/>
          </a:prstGeom>
          <a:noFill/>
        </p:spPr>
        <p:txBody>
          <a:bodyPr wrap="square">
            <a:spAutoFit/>
          </a:bodyPr>
          <a:lstStyle/>
          <a:p>
            <a:r>
              <a:rPr lang="en-US" dirty="0">
                <a:hlinkClick r:id="rId3"/>
              </a:rPr>
              <a:t>https://extranet.personnel.ky.gov/Pages/Documentsindemand.aspx</a:t>
            </a:r>
            <a:endParaRPr lang="en-US" dirty="0"/>
          </a:p>
          <a:p>
            <a:endParaRPr lang="en-US" dirty="0"/>
          </a:p>
        </p:txBody>
      </p:sp>
      <p:pic>
        <p:nvPicPr>
          <p:cNvPr id="8" name="Content Placeholder 7">
            <a:extLst>
              <a:ext uri="{FF2B5EF4-FFF2-40B4-BE49-F238E27FC236}">
                <a16:creationId xmlns:a16="http://schemas.microsoft.com/office/drawing/2014/main" id="{0CA5E153-970D-C82C-71B8-151E1FC7EE6C}"/>
              </a:ext>
            </a:extLst>
          </p:cNvPr>
          <p:cNvPicPr>
            <a:picLocks noGrp="1" noChangeAspect="1"/>
          </p:cNvPicPr>
          <p:nvPr>
            <p:ph idx="1"/>
          </p:nvPr>
        </p:nvPicPr>
        <p:blipFill>
          <a:blip r:embed="rId4"/>
          <a:stretch>
            <a:fillRect/>
          </a:stretch>
        </p:blipFill>
        <p:spPr>
          <a:xfrm>
            <a:off x="1066800" y="1867059"/>
            <a:ext cx="10058400" cy="3618823"/>
          </a:xfrm>
        </p:spPr>
      </p:pic>
      <p:pic>
        <p:nvPicPr>
          <p:cNvPr id="3" name="Picture 2">
            <a:extLst>
              <a:ext uri="{FF2B5EF4-FFF2-40B4-BE49-F238E27FC236}">
                <a16:creationId xmlns:a16="http://schemas.microsoft.com/office/drawing/2014/main" id="{2AFE929D-F67E-B13C-3DCC-5BB6C9864C7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72942" y="117207"/>
            <a:ext cx="2119358" cy="1110140"/>
          </a:xfrm>
          <a:prstGeom prst="rect">
            <a:avLst/>
          </a:prstGeom>
        </p:spPr>
      </p:pic>
    </p:spTree>
    <p:extLst>
      <p:ext uri="{BB962C8B-B14F-4D97-AF65-F5344CB8AC3E}">
        <p14:creationId xmlns:p14="http://schemas.microsoft.com/office/powerpoint/2010/main" val="284859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72040-91D6-86A4-5049-6F5546A10E98}"/>
              </a:ext>
            </a:extLst>
          </p:cNvPr>
          <p:cNvSpPr>
            <a:spLocks noGrp="1"/>
          </p:cNvSpPr>
          <p:nvPr>
            <p:ph type="ctrTitle"/>
          </p:nvPr>
        </p:nvSpPr>
        <p:spPr>
          <a:xfrm>
            <a:off x="5220928" y="965200"/>
            <a:ext cx="5999002" cy="4927600"/>
          </a:xfrm>
        </p:spPr>
        <p:txBody>
          <a:bodyPr anchor="ctr">
            <a:normAutofit/>
          </a:bodyPr>
          <a:lstStyle/>
          <a:p>
            <a:r>
              <a:rPr lang="en-US" dirty="0">
                <a:solidFill>
                  <a:schemeClr val="tx2"/>
                </a:solidFill>
              </a:rPr>
              <a:t>Employee Relations &amp; Benefits</a:t>
            </a:r>
          </a:p>
        </p:txBody>
      </p:sp>
      <p:sp>
        <p:nvSpPr>
          <p:cNvPr id="20" name="Rectangle 1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7F7A3B42-88C7-0056-5C45-68C076AE70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3897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4E61256A-F2A9-4A05-9B10-4C9062B44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C8E8295-D117-A951-8F84-BF3FDA1B1A4A}"/>
              </a:ext>
            </a:extLst>
          </p:cNvPr>
          <p:cNvPicPr>
            <a:picLocks noChangeAspect="1"/>
          </p:cNvPicPr>
          <p:nvPr/>
        </p:nvPicPr>
        <p:blipFill>
          <a:blip r:embed="rId3"/>
          <a:stretch>
            <a:fillRect/>
          </a:stretch>
        </p:blipFill>
        <p:spPr>
          <a:xfrm>
            <a:off x="1596474" y="640080"/>
            <a:ext cx="4350716" cy="5577840"/>
          </a:xfrm>
          <a:prstGeom prst="rect">
            <a:avLst/>
          </a:prstGeom>
        </p:spPr>
      </p:pic>
      <p:sp>
        <p:nvSpPr>
          <p:cNvPr id="34" name="Rectangle 33">
            <a:extLst>
              <a:ext uri="{FF2B5EF4-FFF2-40B4-BE49-F238E27FC236}">
                <a16:creationId xmlns:a16="http://schemas.microsoft.com/office/drawing/2014/main" id="{8B263507-3AEE-4000-B76D-C3E1320C3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3D70EA5-9A86-C9FA-8BAF-91B4EBAE5961}"/>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Overtime Compensation Form </a:t>
            </a:r>
          </a:p>
        </p:txBody>
      </p:sp>
      <p:sp>
        <p:nvSpPr>
          <p:cNvPr id="36" name="Rectangle 35">
            <a:extLst>
              <a:ext uri="{FF2B5EF4-FFF2-40B4-BE49-F238E27FC236}">
                <a16:creationId xmlns:a16="http://schemas.microsoft.com/office/drawing/2014/main" id="{F5FF26C9-F144-4874-B745-B27A21191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142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DC3C-55ED-8271-528B-7A2C6B650924}"/>
              </a:ext>
            </a:extLst>
          </p:cNvPr>
          <p:cNvSpPr>
            <a:spLocks noGrp="1"/>
          </p:cNvSpPr>
          <p:nvPr>
            <p:ph type="title"/>
          </p:nvPr>
        </p:nvSpPr>
        <p:spPr/>
        <p:txBody>
          <a:bodyPr/>
          <a:lstStyle/>
          <a:p>
            <a:r>
              <a:rPr lang="en-US" dirty="0"/>
              <a:t>Fringe Benefits</a:t>
            </a:r>
          </a:p>
        </p:txBody>
      </p:sp>
      <p:pic>
        <p:nvPicPr>
          <p:cNvPr id="4" name="Content Placeholder 3">
            <a:extLst>
              <a:ext uri="{FF2B5EF4-FFF2-40B4-BE49-F238E27FC236}">
                <a16:creationId xmlns:a16="http://schemas.microsoft.com/office/drawing/2014/main" id="{034044A1-C055-4DFE-0FE3-E1141A755896}"/>
              </a:ext>
            </a:extLst>
          </p:cNvPr>
          <p:cNvPicPr>
            <a:picLocks noGrp="1" noChangeAspect="1"/>
          </p:cNvPicPr>
          <p:nvPr>
            <p:ph idx="1"/>
          </p:nvPr>
        </p:nvPicPr>
        <p:blipFill>
          <a:blip r:embed="rId3"/>
          <a:stretch>
            <a:fillRect/>
          </a:stretch>
        </p:blipFill>
        <p:spPr>
          <a:xfrm>
            <a:off x="1572181" y="1846263"/>
            <a:ext cx="9107963" cy="4022725"/>
          </a:xfrm>
          <a:prstGeom prst="rect">
            <a:avLst/>
          </a:prstGeom>
        </p:spPr>
      </p:pic>
      <p:pic>
        <p:nvPicPr>
          <p:cNvPr id="3" name="Picture 2">
            <a:extLst>
              <a:ext uri="{FF2B5EF4-FFF2-40B4-BE49-F238E27FC236}">
                <a16:creationId xmlns:a16="http://schemas.microsoft.com/office/drawing/2014/main" id="{71633CA5-9741-6A5B-7704-A14D19B7A6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08583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EC45-74D6-9811-9B51-7DDD9343224E}"/>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a:t>Fringe Benefits- PVA Reporting </a:t>
            </a:r>
          </a:p>
        </p:txBody>
      </p:sp>
      <p:pic>
        <p:nvPicPr>
          <p:cNvPr id="4" name="Content Placeholder 3">
            <a:extLst>
              <a:ext uri="{FF2B5EF4-FFF2-40B4-BE49-F238E27FC236}">
                <a16:creationId xmlns:a16="http://schemas.microsoft.com/office/drawing/2014/main" id="{449A71DA-A6EC-ED65-B643-8A00CAA3B4B7}"/>
              </a:ext>
            </a:extLst>
          </p:cNvPr>
          <p:cNvPicPr>
            <a:picLocks noChangeAspect="1"/>
          </p:cNvPicPr>
          <p:nvPr/>
        </p:nvPicPr>
        <p:blipFill>
          <a:blip r:embed="rId3"/>
          <a:srcRect t="1827" r="-1" b="30820"/>
          <a:stretch>
            <a:fillRect/>
          </a:stretch>
        </p:blipFill>
        <p:spPr>
          <a:xfrm>
            <a:off x="274499" y="1925257"/>
            <a:ext cx="11643001" cy="3842495"/>
          </a:xfrm>
          <a:prstGeom prst="rect">
            <a:avLst/>
          </a:prstGeom>
        </p:spPr>
      </p:pic>
      <p:pic>
        <p:nvPicPr>
          <p:cNvPr id="3" name="Picture 2">
            <a:extLst>
              <a:ext uri="{FF2B5EF4-FFF2-40B4-BE49-F238E27FC236}">
                <a16:creationId xmlns:a16="http://schemas.microsoft.com/office/drawing/2014/main" id="{691CD9AF-4838-B4C1-384A-893408FF80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946234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122F-AA55-1386-BF6F-4094D8A6463B}"/>
              </a:ext>
            </a:extLst>
          </p:cNvPr>
          <p:cNvSpPr>
            <a:spLocks noGrp="1"/>
          </p:cNvSpPr>
          <p:nvPr>
            <p:ph type="title"/>
          </p:nvPr>
        </p:nvSpPr>
        <p:spPr/>
        <p:txBody>
          <a:bodyPr/>
          <a:lstStyle/>
          <a:p>
            <a:r>
              <a:rPr lang="en-US" dirty="0"/>
              <a:t>Contacts</a:t>
            </a:r>
          </a:p>
        </p:txBody>
      </p:sp>
      <p:pic>
        <p:nvPicPr>
          <p:cNvPr id="4" name="Content Placeholder 3">
            <a:extLst>
              <a:ext uri="{FF2B5EF4-FFF2-40B4-BE49-F238E27FC236}">
                <a16:creationId xmlns:a16="http://schemas.microsoft.com/office/drawing/2014/main" id="{A6CA2C0A-8E43-BE2D-F833-9CD36F086EAD}"/>
              </a:ext>
            </a:extLst>
          </p:cNvPr>
          <p:cNvPicPr>
            <a:picLocks noGrp="1" noChangeAspect="1"/>
          </p:cNvPicPr>
          <p:nvPr>
            <p:ph idx="1"/>
          </p:nvPr>
        </p:nvPicPr>
        <p:blipFill>
          <a:blip r:embed="rId3"/>
          <a:stretch>
            <a:fillRect/>
          </a:stretch>
        </p:blipFill>
        <p:spPr>
          <a:xfrm>
            <a:off x="1096963" y="2030480"/>
            <a:ext cx="10058400" cy="3654291"/>
          </a:xfrm>
          <a:prstGeom prst="rect">
            <a:avLst/>
          </a:prstGeom>
        </p:spPr>
      </p:pic>
      <p:pic>
        <p:nvPicPr>
          <p:cNvPr id="3" name="Picture 2">
            <a:extLst>
              <a:ext uri="{FF2B5EF4-FFF2-40B4-BE49-F238E27FC236}">
                <a16:creationId xmlns:a16="http://schemas.microsoft.com/office/drawing/2014/main" id="{A2FA4460-3ABB-FDBF-C5FB-99743BDFC5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37497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291C0EC-8AC1-418A-BA70-ED35D898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E7569-EEC0-6861-EF12-62FBCF7B925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a:solidFill>
                  <a:schemeClr val="tx1">
                    <a:lumMod val="85000"/>
                    <a:lumOff val="15000"/>
                  </a:schemeClr>
                </a:solidFill>
              </a:rPr>
              <a:t>Questions </a:t>
            </a:r>
            <a:endParaRPr lang="en-US" sz="8000">
              <a:solidFill>
                <a:schemeClr val="tx1">
                  <a:lumMod val="85000"/>
                  <a:lumOff val="15000"/>
                </a:schemeClr>
              </a:solidFill>
            </a:endParaRPr>
          </a:p>
        </p:txBody>
      </p:sp>
      <p:pic>
        <p:nvPicPr>
          <p:cNvPr id="5" name="Picture 4" descr="Question mark symbol">
            <a:extLst>
              <a:ext uri="{FF2B5EF4-FFF2-40B4-BE49-F238E27FC236}">
                <a16:creationId xmlns:a16="http://schemas.microsoft.com/office/drawing/2014/main" id="{AAAC2EA9-07BE-6A48-D584-B9E4405BA817}"/>
              </a:ext>
            </a:extLst>
          </p:cNvPr>
          <p:cNvPicPr>
            <a:picLocks noChangeAspect="1"/>
          </p:cNvPicPr>
          <p:nvPr/>
        </p:nvPicPr>
        <p:blipFill>
          <a:blip r:embed="rId3">
            <a:extLst>
              <a:ext uri="{28A0092B-C50C-407E-A947-70E740481C1C}">
                <a14:useLocalDpi xmlns:a14="http://schemas.microsoft.com/office/drawing/2010/main" val="0"/>
              </a:ext>
            </a:extLst>
          </a:blip>
          <a:srcRect l="19574" r="19637"/>
          <a:stretch>
            <a:fillRect/>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F2228F67-6BF6-43F8-A955-E1B0A3111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7812912-F1F0-4F19-B6CB-97BF066C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5238163-A811-482F-8919-9D513AB11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64EC48A1-1FD3-D079-1E6F-EC679BBBB0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13613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A340-B157-D589-A2AF-825AE47261BF}"/>
              </a:ext>
            </a:extLst>
          </p:cNvPr>
          <p:cNvSpPr>
            <a:spLocks noGrp="1"/>
          </p:cNvSpPr>
          <p:nvPr>
            <p:ph type="title"/>
          </p:nvPr>
        </p:nvSpPr>
        <p:spPr/>
        <p:txBody>
          <a:bodyPr>
            <a:normAutofit/>
          </a:bodyPr>
          <a:lstStyle/>
          <a:p>
            <a:r>
              <a:rPr lang="en-US" dirty="0"/>
              <a:t>New for 2025</a:t>
            </a:r>
          </a:p>
        </p:txBody>
      </p:sp>
      <p:sp>
        <p:nvSpPr>
          <p:cNvPr id="3" name="Content Placeholder 2">
            <a:extLst>
              <a:ext uri="{FF2B5EF4-FFF2-40B4-BE49-F238E27FC236}">
                <a16:creationId xmlns:a16="http://schemas.microsoft.com/office/drawing/2014/main" id="{6412FC45-3529-E3F8-039B-96288836F778}"/>
              </a:ext>
            </a:extLst>
          </p:cNvPr>
          <p:cNvSpPr>
            <a:spLocks noGrp="1"/>
          </p:cNvSpPr>
          <p:nvPr>
            <p:ph idx="1"/>
          </p:nvPr>
        </p:nvSpPr>
        <p:spPr>
          <a:xfrm>
            <a:off x="1097279" y="1845734"/>
            <a:ext cx="9931667" cy="2678140"/>
          </a:xfrm>
        </p:spPr>
        <p:txBody>
          <a:bodyPr>
            <a:normAutofit lnSpcReduction="10000"/>
          </a:bodyPr>
          <a:lstStyle/>
          <a:p>
            <a:r>
              <a:rPr lang="en-US" sz="3500" dirty="0"/>
              <a:t>Qualifying Event (QE)- New tile in KHRIS</a:t>
            </a:r>
          </a:p>
          <a:p>
            <a:r>
              <a:rPr lang="en-US" sz="3500" dirty="0"/>
              <a:t>Submit your own qualifying event (30 days)</a:t>
            </a:r>
          </a:p>
          <a:p>
            <a:pPr lvl="1"/>
            <a:r>
              <a:rPr lang="en-US" sz="3500" dirty="0"/>
              <a:t>Requires- Application &amp; Supporting Documentation</a:t>
            </a:r>
          </a:p>
          <a:p>
            <a:pPr lvl="1"/>
            <a:r>
              <a:rPr lang="en-US" sz="3500" dirty="0"/>
              <a:t>Allow two-week processing time</a:t>
            </a:r>
          </a:p>
          <a:p>
            <a:pPr marL="0" indent="0">
              <a:buNone/>
            </a:pPr>
            <a:r>
              <a:rPr lang="en-US" dirty="0"/>
              <a:t> </a:t>
            </a:r>
          </a:p>
        </p:txBody>
      </p:sp>
      <p:sp>
        <p:nvSpPr>
          <p:cNvPr id="6" name="TextBox 5">
            <a:extLst>
              <a:ext uri="{FF2B5EF4-FFF2-40B4-BE49-F238E27FC236}">
                <a16:creationId xmlns:a16="http://schemas.microsoft.com/office/drawing/2014/main" id="{18014353-EB77-29EF-BA3D-FFB485653BAE}"/>
              </a:ext>
            </a:extLst>
          </p:cNvPr>
          <p:cNvSpPr txBox="1"/>
          <p:nvPr/>
        </p:nvSpPr>
        <p:spPr>
          <a:xfrm>
            <a:off x="4812632" y="4169931"/>
            <a:ext cx="2566736" cy="707886"/>
          </a:xfrm>
          <a:prstGeom prst="rect">
            <a:avLst/>
          </a:prstGeom>
          <a:noFill/>
        </p:spPr>
        <p:txBody>
          <a:bodyPr wrap="square">
            <a:spAutoFit/>
          </a:bodyPr>
          <a:lstStyle/>
          <a:p>
            <a:pPr algn="ctr"/>
            <a:r>
              <a:rPr lang="en-US" sz="4000" dirty="0">
                <a:hlinkClick r:id="rId3"/>
              </a:rPr>
              <a:t>KHRIS</a:t>
            </a:r>
            <a:endParaRPr lang="en-US" sz="4000" dirty="0"/>
          </a:p>
        </p:txBody>
      </p:sp>
      <p:pic>
        <p:nvPicPr>
          <p:cNvPr id="5" name="Picture 4">
            <a:extLst>
              <a:ext uri="{FF2B5EF4-FFF2-40B4-BE49-F238E27FC236}">
                <a16:creationId xmlns:a16="http://schemas.microsoft.com/office/drawing/2014/main" id="{E6F51894-ADDE-6302-0653-08D6FD63E9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29109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96FB-4FF5-2E9F-F876-EC7BF922E9AB}"/>
              </a:ext>
            </a:extLst>
          </p:cNvPr>
          <p:cNvSpPr>
            <a:spLocks noGrp="1"/>
          </p:cNvSpPr>
          <p:nvPr>
            <p:ph type="title"/>
          </p:nvPr>
        </p:nvSpPr>
        <p:spPr/>
        <p:txBody>
          <a:bodyPr/>
          <a:lstStyle/>
          <a:p>
            <a:r>
              <a:rPr lang="en-US" dirty="0"/>
              <a:t>Uploading QE Steps</a:t>
            </a:r>
          </a:p>
        </p:txBody>
      </p:sp>
      <p:sp>
        <p:nvSpPr>
          <p:cNvPr id="3" name="Content Placeholder 2">
            <a:extLst>
              <a:ext uri="{FF2B5EF4-FFF2-40B4-BE49-F238E27FC236}">
                <a16:creationId xmlns:a16="http://schemas.microsoft.com/office/drawing/2014/main" id="{6A6827D6-A6D6-658C-B0A7-7D3ED69C6242}"/>
              </a:ext>
            </a:extLst>
          </p:cNvPr>
          <p:cNvSpPr>
            <a:spLocks noGrp="1"/>
          </p:cNvSpPr>
          <p:nvPr>
            <p:ph idx="1"/>
          </p:nvPr>
        </p:nvSpPr>
        <p:spPr/>
        <p:txBody>
          <a:bodyPr>
            <a:normAutofit fontScale="92500"/>
          </a:bodyPr>
          <a:lstStyle/>
          <a:p>
            <a:pPr lvl="1">
              <a:buFont typeface="Courier New" panose="02070309020205020404" pitchFamily="49" charset="0"/>
              <a:buChar char="o"/>
            </a:pPr>
            <a:r>
              <a:rPr lang="en-US" sz="2400" dirty="0"/>
              <a:t>Click “Qualifying Event” tile</a:t>
            </a:r>
          </a:p>
          <a:p>
            <a:pPr lvl="1">
              <a:buFont typeface="Courier New" panose="02070309020205020404" pitchFamily="49" charset="0"/>
              <a:buChar char="o"/>
            </a:pPr>
            <a:r>
              <a:rPr lang="en-US" sz="2400" dirty="0"/>
              <a:t>Log in with KHRIS credentials</a:t>
            </a:r>
          </a:p>
          <a:p>
            <a:pPr lvl="1">
              <a:buFont typeface="Courier New" panose="02070309020205020404" pitchFamily="49" charset="0"/>
              <a:buChar char="o"/>
            </a:pPr>
            <a:r>
              <a:rPr lang="en-US" sz="2400" dirty="0"/>
              <a:t>Click “Health Active Agency PDF Upload”</a:t>
            </a:r>
          </a:p>
          <a:p>
            <a:pPr lvl="1">
              <a:buFont typeface="Courier New" panose="02070309020205020404" pitchFamily="49" charset="0"/>
              <a:buChar char="o"/>
            </a:pPr>
            <a:r>
              <a:rPr lang="en-US" sz="2400" dirty="0"/>
              <a:t>Change plan year to current year</a:t>
            </a:r>
          </a:p>
          <a:p>
            <a:pPr lvl="1">
              <a:buFont typeface="Courier New" panose="02070309020205020404" pitchFamily="49" charset="0"/>
              <a:buChar char="o"/>
            </a:pPr>
            <a:r>
              <a:rPr lang="en-US" sz="2400" dirty="0"/>
              <a:t>Select “Reason for Application: Qualifying Event”</a:t>
            </a:r>
          </a:p>
          <a:p>
            <a:pPr lvl="1">
              <a:buFont typeface="Courier New" panose="02070309020205020404" pitchFamily="49" charset="0"/>
              <a:buChar char="o"/>
            </a:pPr>
            <a:r>
              <a:rPr lang="en-US" sz="2400" dirty="0"/>
              <a:t>Select “Qualifying Event”: Reason you are submitting</a:t>
            </a:r>
          </a:p>
          <a:p>
            <a:pPr lvl="1">
              <a:buFont typeface="Courier New" panose="02070309020205020404" pitchFamily="49" charset="0"/>
              <a:buChar char="o"/>
            </a:pPr>
            <a:r>
              <a:rPr lang="en-US" sz="2400" dirty="0"/>
              <a:t>Enter Employee Information: Employee ID or PERNR, enter</a:t>
            </a:r>
          </a:p>
          <a:p>
            <a:pPr lvl="1">
              <a:buFont typeface="Courier New" panose="02070309020205020404" pitchFamily="49" charset="0"/>
              <a:buChar char="o"/>
            </a:pPr>
            <a:r>
              <a:rPr lang="en-US" sz="2400" dirty="0"/>
              <a:t>Attach Application(PDF) and save</a:t>
            </a:r>
          </a:p>
          <a:p>
            <a:pPr lvl="1">
              <a:buFont typeface="Courier New" panose="02070309020205020404" pitchFamily="49" charset="0"/>
              <a:buChar char="o"/>
            </a:pPr>
            <a:r>
              <a:rPr lang="en-US" sz="2400" dirty="0"/>
              <a:t>Attached Extra Documentation (PDF) - this is the supporting documentation and save</a:t>
            </a:r>
          </a:p>
          <a:p>
            <a:pPr lvl="1">
              <a:buFont typeface="Courier New" panose="02070309020205020404" pitchFamily="49" charset="0"/>
              <a:buChar char="o"/>
            </a:pPr>
            <a:r>
              <a:rPr lang="en-US" sz="2400" dirty="0"/>
              <a:t>Click Submit</a:t>
            </a:r>
          </a:p>
          <a:p>
            <a:pPr lvl="1">
              <a:buFont typeface="Courier New" panose="02070309020205020404" pitchFamily="49" charset="0"/>
              <a:buChar char="o"/>
            </a:pPr>
            <a:endParaRPr lang="en-US" sz="2400" dirty="0"/>
          </a:p>
        </p:txBody>
      </p:sp>
      <p:pic>
        <p:nvPicPr>
          <p:cNvPr id="4" name="Picture 3">
            <a:extLst>
              <a:ext uri="{FF2B5EF4-FFF2-40B4-BE49-F238E27FC236}">
                <a16:creationId xmlns:a16="http://schemas.microsoft.com/office/drawing/2014/main" id="{ED20260A-1234-B94E-0ECF-215B37F6B0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95345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9E04-F11E-51C1-FD74-DFF27928FA26}"/>
              </a:ext>
            </a:extLst>
          </p:cNvPr>
          <p:cNvSpPr>
            <a:spLocks noGrp="1"/>
          </p:cNvSpPr>
          <p:nvPr>
            <p:ph type="title"/>
          </p:nvPr>
        </p:nvSpPr>
        <p:spPr/>
        <p:txBody>
          <a:bodyPr/>
          <a:lstStyle/>
          <a:p>
            <a:r>
              <a:rPr lang="en-US" dirty="0"/>
              <a:t>Common Qualifying Events</a:t>
            </a:r>
          </a:p>
        </p:txBody>
      </p:sp>
      <p:sp>
        <p:nvSpPr>
          <p:cNvPr id="3" name="Content Placeholder 2">
            <a:extLst>
              <a:ext uri="{FF2B5EF4-FFF2-40B4-BE49-F238E27FC236}">
                <a16:creationId xmlns:a16="http://schemas.microsoft.com/office/drawing/2014/main" id="{5A53156F-F433-B9D8-4419-2F1BF93BEA53}"/>
              </a:ext>
            </a:extLst>
          </p:cNvPr>
          <p:cNvSpPr>
            <a:spLocks noGrp="1"/>
          </p:cNvSpPr>
          <p:nvPr>
            <p:ph idx="1"/>
          </p:nvPr>
        </p:nvSpPr>
        <p:spPr>
          <a:xfrm>
            <a:off x="1097280" y="1845734"/>
            <a:ext cx="6073542" cy="520476"/>
          </a:xfrm>
        </p:spPr>
        <p:txBody>
          <a:bodyPr>
            <a:normAutofit lnSpcReduction="10000"/>
          </a:bodyPr>
          <a:lstStyle/>
          <a:p>
            <a:r>
              <a:rPr lang="en-US" sz="3300" dirty="0"/>
              <a:t>30 days from event date to submit</a:t>
            </a:r>
          </a:p>
        </p:txBody>
      </p:sp>
      <p:graphicFrame>
        <p:nvGraphicFramePr>
          <p:cNvPr id="5" name="Table 4">
            <a:extLst>
              <a:ext uri="{FF2B5EF4-FFF2-40B4-BE49-F238E27FC236}">
                <a16:creationId xmlns:a16="http://schemas.microsoft.com/office/drawing/2014/main" id="{F6EE77C1-C13E-C734-E8F2-C7732562B26B}"/>
              </a:ext>
            </a:extLst>
          </p:cNvPr>
          <p:cNvGraphicFramePr>
            <a:graphicFrameLocks noGrp="1"/>
          </p:cNvGraphicFramePr>
          <p:nvPr>
            <p:extLst>
              <p:ext uri="{D42A27DB-BD31-4B8C-83A1-F6EECF244321}">
                <p14:modId xmlns:p14="http://schemas.microsoft.com/office/powerpoint/2010/main" val="2779444940"/>
              </p:ext>
            </p:extLst>
          </p:nvPr>
        </p:nvGraphicFramePr>
        <p:xfrm>
          <a:off x="1155031" y="2474584"/>
          <a:ext cx="9881938" cy="2682240"/>
        </p:xfrm>
        <a:graphic>
          <a:graphicData uri="http://schemas.openxmlformats.org/drawingml/2006/table">
            <a:tbl>
              <a:tblPr firstRow="1" bandRow="1">
                <a:tableStyleId>{5C22544A-7EE6-4342-B048-85BDC9FD1C3A}</a:tableStyleId>
              </a:tblPr>
              <a:tblGrid>
                <a:gridCol w="4940969">
                  <a:extLst>
                    <a:ext uri="{9D8B030D-6E8A-4147-A177-3AD203B41FA5}">
                      <a16:colId xmlns:a16="http://schemas.microsoft.com/office/drawing/2014/main" val="3497077246"/>
                    </a:ext>
                  </a:extLst>
                </a:gridCol>
                <a:gridCol w="4940969">
                  <a:extLst>
                    <a:ext uri="{9D8B030D-6E8A-4147-A177-3AD203B41FA5}">
                      <a16:colId xmlns:a16="http://schemas.microsoft.com/office/drawing/2014/main" val="356944629"/>
                    </a:ext>
                  </a:extLst>
                </a:gridCol>
              </a:tblGrid>
              <a:tr h="370840">
                <a:tc>
                  <a:txBody>
                    <a:bodyPr/>
                    <a:lstStyle/>
                    <a:p>
                      <a:r>
                        <a:rPr lang="en-US" sz="2000" dirty="0"/>
                        <a:t>Event</a:t>
                      </a:r>
                    </a:p>
                  </a:txBody>
                  <a:tcPr/>
                </a:tc>
                <a:tc>
                  <a:txBody>
                    <a:bodyPr/>
                    <a:lstStyle/>
                    <a:p>
                      <a:r>
                        <a:rPr lang="en-US" sz="2000" dirty="0"/>
                        <a:t>Documentation</a:t>
                      </a:r>
                    </a:p>
                  </a:txBody>
                  <a:tcPr/>
                </a:tc>
                <a:extLst>
                  <a:ext uri="{0D108BD9-81ED-4DB2-BD59-A6C34878D82A}">
                    <a16:rowId xmlns:a16="http://schemas.microsoft.com/office/drawing/2014/main" val="396785459"/>
                  </a:ext>
                </a:extLst>
              </a:tr>
              <a:tr h="370840">
                <a:tc>
                  <a:txBody>
                    <a:bodyPr/>
                    <a:lstStyle/>
                    <a:p>
                      <a:r>
                        <a:rPr lang="en-US" sz="2000" dirty="0"/>
                        <a:t>Marriage (Gain Spouse)</a:t>
                      </a:r>
                    </a:p>
                  </a:txBody>
                  <a:tcPr/>
                </a:tc>
                <a:tc>
                  <a:txBody>
                    <a:bodyPr/>
                    <a:lstStyle/>
                    <a:p>
                      <a:r>
                        <a:rPr lang="en-US" sz="2000" dirty="0"/>
                        <a:t>Marriage Certificate</a:t>
                      </a:r>
                    </a:p>
                  </a:txBody>
                  <a:tcPr/>
                </a:tc>
                <a:extLst>
                  <a:ext uri="{0D108BD9-81ED-4DB2-BD59-A6C34878D82A}">
                    <a16:rowId xmlns:a16="http://schemas.microsoft.com/office/drawing/2014/main" val="120708300"/>
                  </a:ext>
                </a:extLst>
              </a:tr>
              <a:tr h="370840">
                <a:tc>
                  <a:txBody>
                    <a:bodyPr/>
                    <a:lstStyle/>
                    <a:p>
                      <a:r>
                        <a:rPr lang="en-US" sz="2000" dirty="0"/>
                        <a:t>Divorce (Remove Spouse)</a:t>
                      </a:r>
                    </a:p>
                  </a:txBody>
                  <a:tcPr/>
                </a:tc>
                <a:tc>
                  <a:txBody>
                    <a:bodyPr/>
                    <a:lstStyle/>
                    <a:p>
                      <a:r>
                        <a:rPr lang="en-US" sz="2000" dirty="0"/>
                        <a:t>Divorce Decree</a:t>
                      </a:r>
                    </a:p>
                  </a:txBody>
                  <a:tcPr/>
                </a:tc>
                <a:extLst>
                  <a:ext uri="{0D108BD9-81ED-4DB2-BD59-A6C34878D82A}">
                    <a16:rowId xmlns:a16="http://schemas.microsoft.com/office/drawing/2014/main" val="3486059082"/>
                  </a:ext>
                </a:extLst>
              </a:tr>
              <a:tr h="370840">
                <a:tc>
                  <a:txBody>
                    <a:bodyPr/>
                    <a:lstStyle/>
                    <a:p>
                      <a:r>
                        <a:rPr lang="en-US" sz="2000" dirty="0"/>
                        <a:t>Birth/Adoption</a:t>
                      </a:r>
                    </a:p>
                  </a:txBody>
                  <a:tcPr/>
                </a:tc>
                <a:tc>
                  <a:txBody>
                    <a:bodyPr/>
                    <a:lstStyle/>
                    <a:p>
                      <a:r>
                        <a:rPr lang="en-US" sz="2000" dirty="0"/>
                        <a:t>Hospital Birth Certificate/Adoption Forms</a:t>
                      </a:r>
                    </a:p>
                  </a:txBody>
                  <a:tcPr/>
                </a:tc>
                <a:extLst>
                  <a:ext uri="{0D108BD9-81ED-4DB2-BD59-A6C34878D82A}">
                    <a16:rowId xmlns:a16="http://schemas.microsoft.com/office/drawing/2014/main" val="1481449044"/>
                  </a:ext>
                </a:extLst>
              </a:tr>
              <a:tr h="370840">
                <a:tc>
                  <a:txBody>
                    <a:bodyPr/>
                    <a:lstStyle/>
                    <a:p>
                      <a:r>
                        <a:rPr lang="en-US" sz="2000" dirty="0"/>
                        <a:t>Death</a:t>
                      </a:r>
                    </a:p>
                  </a:txBody>
                  <a:tcPr/>
                </a:tc>
                <a:tc>
                  <a:txBody>
                    <a:bodyPr/>
                    <a:lstStyle/>
                    <a:p>
                      <a:r>
                        <a:rPr lang="en-US" sz="2000" dirty="0"/>
                        <a:t>No forms required</a:t>
                      </a:r>
                    </a:p>
                  </a:txBody>
                  <a:tcPr/>
                </a:tc>
                <a:extLst>
                  <a:ext uri="{0D108BD9-81ED-4DB2-BD59-A6C34878D82A}">
                    <a16:rowId xmlns:a16="http://schemas.microsoft.com/office/drawing/2014/main" val="1980285203"/>
                  </a:ext>
                </a:extLst>
              </a:tr>
              <a:tr h="370840">
                <a:tc>
                  <a:txBody>
                    <a:bodyPr/>
                    <a:lstStyle/>
                    <a:p>
                      <a:r>
                        <a:rPr lang="en-US" sz="2000" dirty="0"/>
                        <a:t>Termination of Spouse and/or Dependent Employment (adding to Employee’s Policy)</a:t>
                      </a:r>
                    </a:p>
                  </a:txBody>
                  <a:tcPr/>
                </a:tc>
                <a:tc>
                  <a:txBody>
                    <a:bodyPr/>
                    <a:lstStyle/>
                    <a:p>
                      <a:r>
                        <a:rPr lang="en-US" sz="2000" dirty="0"/>
                        <a:t>Proof of loss of coverage and/or Marriage Certificate, Birth Certificate</a:t>
                      </a:r>
                    </a:p>
                  </a:txBody>
                  <a:tcPr/>
                </a:tc>
                <a:extLst>
                  <a:ext uri="{0D108BD9-81ED-4DB2-BD59-A6C34878D82A}">
                    <a16:rowId xmlns:a16="http://schemas.microsoft.com/office/drawing/2014/main" val="2563462712"/>
                  </a:ext>
                </a:extLst>
              </a:tr>
            </a:tbl>
          </a:graphicData>
        </a:graphic>
      </p:graphicFrame>
      <p:sp>
        <p:nvSpPr>
          <p:cNvPr id="6" name="TextBox 5">
            <a:extLst>
              <a:ext uri="{FF2B5EF4-FFF2-40B4-BE49-F238E27FC236}">
                <a16:creationId xmlns:a16="http://schemas.microsoft.com/office/drawing/2014/main" id="{3EACBC1B-2676-CE86-A2D8-DA55B743C942}"/>
              </a:ext>
            </a:extLst>
          </p:cNvPr>
          <p:cNvSpPr txBox="1"/>
          <p:nvPr/>
        </p:nvSpPr>
        <p:spPr>
          <a:xfrm>
            <a:off x="2201970" y="5493938"/>
            <a:ext cx="7258397" cy="707886"/>
          </a:xfrm>
          <a:prstGeom prst="rect">
            <a:avLst/>
          </a:prstGeom>
          <a:noFill/>
        </p:spPr>
        <p:txBody>
          <a:bodyPr wrap="none" rtlCol="0">
            <a:spAutoFit/>
          </a:bodyPr>
          <a:lstStyle/>
          <a:p>
            <a:r>
              <a:rPr lang="en-US" sz="2000" dirty="0"/>
              <a:t>**Documentation would be submitted along with the Application**</a:t>
            </a:r>
          </a:p>
          <a:p>
            <a:pPr algn="ctr"/>
            <a:r>
              <a:rPr lang="en-US" sz="2000" dirty="0"/>
              <a:t>*Contact Employee Relations for additional guidance not listed* </a:t>
            </a:r>
          </a:p>
        </p:txBody>
      </p:sp>
      <p:pic>
        <p:nvPicPr>
          <p:cNvPr id="4" name="Picture 3">
            <a:extLst>
              <a:ext uri="{FF2B5EF4-FFF2-40B4-BE49-F238E27FC236}">
                <a16:creationId xmlns:a16="http://schemas.microsoft.com/office/drawing/2014/main" id="{CCA817F7-CEA3-9CE0-7133-F83FBE71A4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4155820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A24EF-B0CC-1128-65E4-F936F8BCD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CFE8E-DBE8-9699-32AD-AAAD1A29C108}"/>
              </a:ext>
            </a:extLst>
          </p:cNvPr>
          <p:cNvSpPr>
            <a:spLocks noGrp="1"/>
          </p:cNvSpPr>
          <p:nvPr>
            <p:ph type="title"/>
          </p:nvPr>
        </p:nvSpPr>
        <p:spPr/>
        <p:txBody>
          <a:bodyPr>
            <a:normAutofit/>
          </a:bodyPr>
          <a:lstStyle/>
          <a:p>
            <a:r>
              <a:rPr lang="en-US" dirty="0"/>
              <a:t>New for 2025</a:t>
            </a:r>
          </a:p>
        </p:txBody>
      </p:sp>
      <p:sp>
        <p:nvSpPr>
          <p:cNvPr id="3" name="Content Placeholder 2">
            <a:extLst>
              <a:ext uri="{FF2B5EF4-FFF2-40B4-BE49-F238E27FC236}">
                <a16:creationId xmlns:a16="http://schemas.microsoft.com/office/drawing/2014/main" id="{A6B1F425-1D65-C5F3-BB08-CD78CE8ACF64}"/>
              </a:ext>
            </a:extLst>
          </p:cNvPr>
          <p:cNvSpPr>
            <a:spLocks noGrp="1"/>
          </p:cNvSpPr>
          <p:nvPr>
            <p:ph idx="1"/>
          </p:nvPr>
        </p:nvSpPr>
        <p:spPr>
          <a:xfrm>
            <a:off x="1097279" y="1845734"/>
            <a:ext cx="10427971" cy="2678140"/>
          </a:xfrm>
        </p:spPr>
        <p:txBody>
          <a:bodyPr>
            <a:normAutofit fontScale="92500" lnSpcReduction="20000"/>
          </a:bodyPr>
          <a:lstStyle/>
          <a:p>
            <a:r>
              <a:rPr lang="en-US" sz="3500" dirty="0"/>
              <a:t>Adverse Weather Leave </a:t>
            </a:r>
          </a:p>
          <a:p>
            <a:pPr>
              <a:buFont typeface="Courier New" panose="02070309020205020404" pitchFamily="49" charset="0"/>
              <a:buChar char="o"/>
            </a:pPr>
            <a:r>
              <a:rPr lang="en-US" sz="2200" dirty="0"/>
              <a:t> Employees get a bucket of 7.5 Hours every January 1</a:t>
            </a:r>
            <a:r>
              <a:rPr lang="en-US" sz="2200" baseline="30000" dirty="0"/>
              <a:t>st.   </a:t>
            </a:r>
          </a:p>
          <a:p>
            <a:pPr>
              <a:buFont typeface="Courier New" panose="02070309020205020404" pitchFamily="49" charset="0"/>
              <a:buChar char="o"/>
            </a:pPr>
            <a:r>
              <a:rPr lang="en-US" sz="2200" dirty="0"/>
              <a:t> Effective September 30, 2025. </a:t>
            </a:r>
          </a:p>
          <a:p>
            <a:pPr>
              <a:buFont typeface="Courier New" panose="02070309020205020404" pitchFamily="49" charset="0"/>
              <a:buChar char="o"/>
            </a:pPr>
            <a:r>
              <a:rPr lang="en-US" sz="2200" dirty="0"/>
              <a:t> Time does not have to be made up.</a:t>
            </a:r>
          </a:p>
          <a:p>
            <a:pPr>
              <a:buFont typeface="Courier New" panose="02070309020205020404" pitchFamily="49" charset="0"/>
              <a:buChar char="o"/>
            </a:pPr>
            <a:r>
              <a:rPr lang="en-US" sz="2200" dirty="0"/>
              <a:t> Once 7.5 hours has been used, employees must use Annual, Comp or LNPU (if no leave time is available) if not able to be at work. </a:t>
            </a:r>
          </a:p>
          <a:p>
            <a:pPr>
              <a:buFont typeface="Courier New" panose="02070309020205020404" pitchFamily="49" charset="0"/>
              <a:buChar char="o"/>
            </a:pPr>
            <a:r>
              <a:rPr lang="en-US" sz="2200" dirty="0"/>
              <a:t> If time is not used it does </a:t>
            </a:r>
            <a:r>
              <a:rPr lang="en-US" sz="2200" b="1" dirty="0"/>
              <a:t>NOT</a:t>
            </a:r>
            <a:r>
              <a:rPr lang="en-US" sz="2200" dirty="0"/>
              <a:t> accumulate.</a:t>
            </a:r>
          </a:p>
        </p:txBody>
      </p:sp>
      <p:pic>
        <p:nvPicPr>
          <p:cNvPr id="4" name="Picture 3">
            <a:extLst>
              <a:ext uri="{FF2B5EF4-FFF2-40B4-BE49-F238E27FC236}">
                <a16:creationId xmlns:a16="http://schemas.microsoft.com/office/drawing/2014/main" id="{EC2E2F72-CB3F-1166-515E-72FD7A7324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70088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8C6441-2475-29FC-C1EC-E78137A2D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1CDE-0846-FFB3-1A61-59C56C302A46}"/>
              </a:ext>
            </a:extLst>
          </p:cNvPr>
          <p:cNvSpPr>
            <a:spLocks noGrp="1"/>
          </p:cNvSpPr>
          <p:nvPr>
            <p:ph type="title"/>
          </p:nvPr>
        </p:nvSpPr>
        <p:spPr/>
        <p:txBody>
          <a:bodyPr>
            <a:normAutofit/>
          </a:bodyPr>
          <a:lstStyle/>
          <a:p>
            <a:r>
              <a:rPr lang="en-US" dirty="0"/>
              <a:t>New for 2025</a:t>
            </a:r>
          </a:p>
        </p:txBody>
      </p:sp>
      <p:sp>
        <p:nvSpPr>
          <p:cNvPr id="3" name="Content Placeholder 2">
            <a:extLst>
              <a:ext uri="{FF2B5EF4-FFF2-40B4-BE49-F238E27FC236}">
                <a16:creationId xmlns:a16="http://schemas.microsoft.com/office/drawing/2014/main" id="{8074DE0E-D896-81EA-67E4-29001AEA7710}"/>
              </a:ext>
            </a:extLst>
          </p:cNvPr>
          <p:cNvSpPr>
            <a:spLocks noGrp="1"/>
          </p:cNvSpPr>
          <p:nvPr>
            <p:ph idx="1"/>
          </p:nvPr>
        </p:nvSpPr>
        <p:spPr>
          <a:xfrm>
            <a:off x="1097279" y="1845733"/>
            <a:ext cx="10427971" cy="4147293"/>
          </a:xfrm>
        </p:spPr>
        <p:txBody>
          <a:bodyPr>
            <a:normAutofit/>
          </a:bodyPr>
          <a:lstStyle/>
          <a:p>
            <a:r>
              <a:rPr lang="en-US" sz="3200" dirty="0"/>
              <a:t>Employer Paid Leave (ERPL) </a:t>
            </a:r>
          </a:p>
          <a:p>
            <a:pPr>
              <a:buFont typeface="Courier New" panose="02070309020205020404" pitchFamily="49" charset="0"/>
              <a:buChar char="o"/>
            </a:pPr>
            <a:r>
              <a:rPr lang="en-US" dirty="0"/>
              <a:t> Effective: </a:t>
            </a:r>
            <a:r>
              <a:rPr lang="en-US" b="1" dirty="0"/>
              <a:t>October 31, 2025</a:t>
            </a:r>
          </a:p>
          <a:p>
            <a:pPr>
              <a:buFont typeface="Courier New" panose="02070309020205020404" pitchFamily="49" charset="0"/>
              <a:buChar char="o"/>
            </a:pPr>
            <a:r>
              <a:rPr lang="en-US" dirty="0"/>
              <a:t> Six (6) weeks paid leave upon appointment. Renewed after the completion of 120 months and 240       months of services.</a:t>
            </a:r>
          </a:p>
          <a:p>
            <a:pPr>
              <a:buFont typeface="Courier New" panose="02070309020205020404" pitchFamily="49" charset="0"/>
              <a:buChar char="o"/>
            </a:pPr>
            <a:r>
              <a:rPr lang="en-US" dirty="0"/>
              <a:t> Can be utilized for one or more of the following reasons:</a:t>
            </a:r>
          </a:p>
          <a:p>
            <a:pPr lvl="1">
              <a:buFont typeface="Courier New" panose="02070309020205020404" pitchFamily="49" charset="0"/>
              <a:buChar char="o"/>
            </a:pPr>
            <a:r>
              <a:rPr lang="en-US" sz="2000" dirty="0"/>
              <a:t>Birth of a child and to care for the newborn child if the leave is taken within one year of the child's birth.</a:t>
            </a:r>
          </a:p>
          <a:p>
            <a:pPr lvl="1">
              <a:buFont typeface="Courier New" panose="02070309020205020404" pitchFamily="49" charset="0"/>
              <a:buChar char="o"/>
            </a:pPr>
            <a:r>
              <a:rPr lang="en-US" sz="2000" dirty="0"/>
              <a:t>Placement with the employee of a child for adoption or foster care if the leave is taken within one year of the child's placement.</a:t>
            </a:r>
          </a:p>
          <a:p>
            <a:pPr lvl="1">
              <a:buFont typeface="Courier New" panose="02070309020205020404" pitchFamily="49" charset="0"/>
              <a:buChar char="o"/>
            </a:pPr>
            <a:r>
              <a:rPr lang="en-US" sz="2000" dirty="0"/>
              <a:t>Serious health condition that makes an employee unable to perform the functions of the employee’s job. </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C393D739-FB1C-0CE8-5DB0-E140743C8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32515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C445D-6EB8-5430-73CE-98DD1330D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72F5A-DA87-3607-FE98-F22D68559D75}"/>
              </a:ext>
            </a:extLst>
          </p:cNvPr>
          <p:cNvSpPr>
            <a:spLocks noGrp="1"/>
          </p:cNvSpPr>
          <p:nvPr>
            <p:ph type="title"/>
          </p:nvPr>
        </p:nvSpPr>
        <p:spPr/>
        <p:txBody>
          <a:bodyPr>
            <a:normAutofit/>
          </a:bodyPr>
          <a:lstStyle/>
          <a:p>
            <a:r>
              <a:rPr lang="en-US" dirty="0"/>
              <a:t>New for 2025</a:t>
            </a:r>
          </a:p>
        </p:txBody>
      </p:sp>
      <p:sp>
        <p:nvSpPr>
          <p:cNvPr id="3" name="Content Placeholder 2">
            <a:extLst>
              <a:ext uri="{FF2B5EF4-FFF2-40B4-BE49-F238E27FC236}">
                <a16:creationId xmlns:a16="http://schemas.microsoft.com/office/drawing/2014/main" id="{150F7A92-2D7E-844D-1FCB-24287A281952}"/>
              </a:ext>
            </a:extLst>
          </p:cNvPr>
          <p:cNvSpPr>
            <a:spLocks noGrp="1"/>
          </p:cNvSpPr>
          <p:nvPr>
            <p:ph idx="1"/>
          </p:nvPr>
        </p:nvSpPr>
        <p:spPr>
          <a:xfrm>
            <a:off x="1097279" y="1845734"/>
            <a:ext cx="10427971" cy="4202140"/>
          </a:xfrm>
        </p:spPr>
        <p:txBody>
          <a:bodyPr>
            <a:normAutofit fontScale="32500" lnSpcReduction="20000"/>
          </a:bodyPr>
          <a:lstStyle/>
          <a:p>
            <a:r>
              <a:rPr lang="en-US" sz="9800" dirty="0"/>
              <a:t>Employer Paid Leave (ERPL) Continued</a:t>
            </a:r>
          </a:p>
          <a:p>
            <a:pPr algn="just"/>
            <a:r>
              <a:rPr lang="en-US" sz="6200" dirty="0"/>
              <a:t> Rules:</a:t>
            </a:r>
          </a:p>
          <a:p>
            <a:pPr>
              <a:buFont typeface="Courier New" panose="02070309020205020404" pitchFamily="49" charset="0"/>
              <a:buChar char="o"/>
            </a:pPr>
            <a:r>
              <a:rPr lang="en-US" sz="6200" dirty="0"/>
              <a:t> Shall comply with the requirements of the FMLA </a:t>
            </a:r>
          </a:p>
          <a:p>
            <a:pPr lvl="3">
              <a:buFont typeface="Courier New" panose="02070309020205020404" pitchFamily="49" charset="0"/>
              <a:buChar char="o"/>
            </a:pPr>
            <a:r>
              <a:rPr lang="en-US" sz="6200" dirty="0"/>
              <a:t>If FMLA is applicable, an employee shall use ERPL concurrently with FMLA leave. </a:t>
            </a:r>
          </a:p>
          <a:p>
            <a:pPr>
              <a:buFont typeface="Courier New" panose="02070309020205020404" pitchFamily="49" charset="0"/>
              <a:buChar char="o"/>
            </a:pPr>
            <a:r>
              <a:rPr lang="en-US" sz="6200" dirty="0"/>
              <a:t> Qualifying leave shall be designated as ERPL and shall be exhausted prior to the employee's use of other accrued leave. </a:t>
            </a:r>
          </a:p>
          <a:p>
            <a:pPr>
              <a:buFont typeface="Courier New" panose="02070309020205020404" pitchFamily="49" charset="0"/>
              <a:buChar char="o"/>
            </a:pPr>
            <a:r>
              <a:rPr lang="en-US" sz="6200" dirty="0"/>
              <a:t> Upon exhaustion of ERPL, additional leave shall comply with the other provisions of this administrative regulation, including the requirement for medical documentation signed by a licensed medical provider certifying the employee’s continued need for leave. </a:t>
            </a:r>
          </a:p>
          <a:p>
            <a:pPr>
              <a:buFont typeface="Courier New" panose="02070309020205020404" pitchFamily="49" charset="0"/>
              <a:buChar char="o"/>
            </a:pPr>
            <a:r>
              <a:rPr lang="en-US" sz="6200" dirty="0"/>
              <a:t> Shall be used only on a continuous basis for absences of three (3) or more consecutive days. </a:t>
            </a:r>
          </a:p>
          <a:p>
            <a:pPr>
              <a:buFont typeface="Courier New" panose="02070309020205020404" pitchFamily="49" charset="0"/>
              <a:buChar char="o"/>
            </a:pPr>
            <a:r>
              <a:rPr lang="en-US" sz="6200" dirty="0"/>
              <a:t> Must request advance approval from supervisor to use ERPL. </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a:p>
            <a:pPr marL="0" indent="0">
              <a:buNone/>
            </a:pPr>
            <a:endParaRPr lang="en-US" dirty="0"/>
          </a:p>
          <a:p>
            <a:pPr>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80B7FA58-304C-2FA4-962D-ED2C7CFB96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5682" y="117206"/>
            <a:ext cx="2166618" cy="1134895"/>
          </a:xfrm>
          <a:prstGeom prst="rect">
            <a:avLst/>
          </a:prstGeom>
        </p:spPr>
      </p:pic>
    </p:spTree>
    <p:extLst>
      <p:ext uri="{BB962C8B-B14F-4D97-AF65-F5344CB8AC3E}">
        <p14:creationId xmlns:p14="http://schemas.microsoft.com/office/powerpoint/2010/main" val="2839830017"/>
      </p:ext>
    </p:extLst>
  </p:cSld>
  <p:clrMapOvr>
    <a:masterClrMapping/>
  </p:clrMapOvr>
</p:sld>
</file>

<file path=ppt/theme/theme1.xml><?xml version="1.0" encoding="utf-8"?>
<a:theme xmlns:a="http://schemas.openxmlformats.org/drawingml/2006/main" name="Retrospect">
  <a:themeElements>
    <a:clrScheme name="Custom 8">
      <a:dk1>
        <a:sysClr val="windowText" lastClr="000000"/>
      </a:dk1>
      <a:lt1>
        <a:sysClr val="window" lastClr="FFFFFF"/>
      </a:lt1>
      <a:dk2>
        <a:srgbClr val="696464"/>
      </a:dk2>
      <a:lt2>
        <a:srgbClr val="E9E5DC"/>
      </a:lt2>
      <a:accent1>
        <a:srgbClr val="5EB3E4"/>
      </a:accent1>
      <a:accent2>
        <a:srgbClr val="093B6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17BB736-112B-45CA-93C6-A412685AEEEA}"/>
</file>

<file path=customXml/itemProps2.xml><?xml version="1.0" encoding="utf-8"?>
<ds:datastoreItem xmlns:ds="http://schemas.openxmlformats.org/officeDocument/2006/customXml" ds:itemID="{03A12965-E493-4127-A356-CE9967E9ABD1}"/>
</file>

<file path=customXml/itemProps3.xml><?xml version="1.0" encoding="utf-8"?>
<ds:datastoreItem xmlns:ds="http://schemas.openxmlformats.org/officeDocument/2006/customXml" ds:itemID="{26CB3E25-6DF2-4615-98CA-03470919C9F2}"/>
</file>

<file path=docProps/app.xml><?xml version="1.0" encoding="utf-8"?>
<Properties xmlns="http://schemas.openxmlformats.org/officeDocument/2006/extended-properties" xmlns:vt="http://schemas.openxmlformats.org/officeDocument/2006/docPropsVTypes">
  <Template/>
  <TotalTime>1939</TotalTime>
  <Words>2199</Words>
  <Application>Microsoft Office PowerPoint</Application>
  <PresentationFormat>Widescreen</PresentationFormat>
  <Paragraphs>222</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Calibri Light</vt:lpstr>
      <vt:lpstr>Courier New</vt:lpstr>
      <vt:lpstr>Wingdings</vt:lpstr>
      <vt:lpstr>Retrospect</vt:lpstr>
      <vt:lpstr>PVA Fall Conference 2025</vt:lpstr>
      <vt:lpstr>PowerPoint Presentation</vt:lpstr>
      <vt:lpstr>Employee Relations &amp; Benefits</vt:lpstr>
      <vt:lpstr>New for 2025</vt:lpstr>
      <vt:lpstr>Uploading QE Steps</vt:lpstr>
      <vt:lpstr>Common Qualifying Events</vt:lpstr>
      <vt:lpstr>New for 2025</vt:lpstr>
      <vt:lpstr>New for 2025</vt:lpstr>
      <vt:lpstr>New for 2025</vt:lpstr>
      <vt:lpstr>New for 2025</vt:lpstr>
      <vt:lpstr>Onboarding Reminders</vt:lpstr>
      <vt:lpstr>How does my staff…</vt:lpstr>
      <vt:lpstr>Reminders</vt:lpstr>
      <vt:lpstr>HR Processing Branch</vt:lpstr>
      <vt:lpstr>Pension Spiking - Expense Allowance</vt:lpstr>
      <vt:lpstr>Pension Spiking - Compensation</vt:lpstr>
      <vt:lpstr>Timesheet Reporting</vt:lpstr>
      <vt:lpstr>Timesheet Reporting Continued</vt:lpstr>
      <vt:lpstr>Timesheet Reporting Continued</vt:lpstr>
      <vt:lpstr>Timesheet Reporting Continued</vt:lpstr>
      <vt:lpstr>Reporting Holidays and Training</vt:lpstr>
      <vt:lpstr>Leave No Pay Authorize= LNPA</vt:lpstr>
      <vt:lpstr>Leave No Pay Authorize = LNPA Continued</vt:lpstr>
      <vt:lpstr>Leave No Pay Unauthorized= LNPU</vt:lpstr>
      <vt:lpstr>Bereavement/Funeral = BERV</vt:lpstr>
      <vt:lpstr>Timesheet Reporting Tutorials</vt:lpstr>
      <vt:lpstr>Office Closure</vt:lpstr>
      <vt:lpstr>Fair Labor Standards Act (FLSA) Non-Exempt and Exempt </vt:lpstr>
      <vt:lpstr>Non-Exempt Employees &amp; Overtime</vt:lpstr>
      <vt:lpstr>Overtime Compensation Form </vt:lpstr>
      <vt:lpstr>Fringe Benefits</vt:lpstr>
      <vt:lpstr>Fringe Benefits- PVA Reporting </vt:lpstr>
      <vt:lpstr>Contacts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 Teresa S (Finance)</dc:creator>
  <cp:lastModifiedBy>Hall, Teresa S (Finance)</cp:lastModifiedBy>
  <cp:revision>37</cp:revision>
  <cp:lastPrinted>2025-12-01T20:30:06Z</cp:lastPrinted>
  <dcterms:created xsi:type="dcterms:W3CDTF">2025-04-16T13:04:42Z</dcterms:created>
  <dcterms:modified xsi:type="dcterms:W3CDTF">2025-12-05T16:01:08Z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0x010100EA18A459BA4F1F4E9FA7834E16D04C5E</vt:lpwstr>
  </property>
</Properties>
</file>