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318" r:id="rId6"/>
    <p:sldId id="349" r:id="rId7"/>
    <p:sldId id="352" r:id="rId8"/>
    <p:sldId id="358" r:id="rId9"/>
    <p:sldId id="353" r:id="rId10"/>
    <p:sldId id="359" r:id="rId11"/>
    <p:sldId id="354" r:id="rId12"/>
    <p:sldId id="355" r:id="rId13"/>
    <p:sldId id="357" r:id="rId14"/>
    <p:sldId id="36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5697AC-4B67-4C44-B771-C4ACFB15CAB0}" v="20" dt="2025-12-03T15:05:12.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ylie, Jarod (KYTC)" userId="62bb22cb-2cf9-4690-a077-c74d8dbc46c4" providerId="ADAL" clId="{A05697AC-4B67-4C44-B771-C4ACFB15CAB0}"/>
    <pc:docChg chg="undo custSel addSld delSld modSld sldOrd">
      <pc:chgData name="Wylie, Jarod (KYTC)" userId="62bb22cb-2cf9-4690-a077-c74d8dbc46c4" providerId="ADAL" clId="{A05697AC-4B67-4C44-B771-C4ACFB15CAB0}" dt="2025-12-04T19:44:10.151" v="4962" actId="20577"/>
      <pc:docMkLst>
        <pc:docMk/>
      </pc:docMkLst>
      <pc:sldChg chg="modSp mod">
        <pc:chgData name="Wylie, Jarod (KYTC)" userId="62bb22cb-2cf9-4690-a077-c74d8dbc46c4" providerId="ADAL" clId="{A05697AC-4B67-4C44-B771-C4ACFB15CAB0}" dt="2025-12-03T15:09:41.772" v="4770" actId="20577"/>
        <pc:sldMkLst>
          <pc:docMk/>
          <pc:sldMk cId="3680325794" sldId="318"/>
        </pc:sldMkLst>
        <pc:spChg chg="mod">
          <ac:chgData name="Wylie, Jarod (KYTC)" userId="62bb22cb-2cf9-4690-a077-c74d8dbc46c4" providerId="ADAL" clId="{A05697AC-4B67-4C44-B771-C4ACFB15CAB0}" dt="2025-12-03T15:09:41.772" v="4770" actId="20577"/>
          <ac:spMkLst>
            <pc:docMk/>
            <pc:sldMk cId="3680325794" sldId="318"/>
            <ac:spMk id="2" creationId="{05BEAD95-C94B-F205-5018-E89CB52A851B}"/>
          </ac:spMkLst>
        </pc:spChg>
      </pc:sldChg>
      <pc:sldChg chg="modSp del mod">
        <pc:chgData name="Wylie, Jarod (KYTC)" userId="62bb22cb-2cf9-4690-a077-c74d8dbc46c4" providerId="ADAL" clId="{A05697AC-4B67-4C44-B771-C4ACFB15CAB0}" dt="2025-12-02T19:51:24.720" v="127" actId="47"/>
        <pc:sldMkLst>
          <pc:docMk/>
          <pc:sldMk cId="4283811901" sldId="343"/>
        </pc:sldMkLst>
      </pc:sldChg>
      <pc:sldChg chg="modSp mod">
        <pc:chgData name="Wylie, Jarod (KYTC)" userId="62bb22cb-2cf9-4690-a077-c74d8dbc46c4" providerId="ADAL" clId="{A05697AC-4B67-4C44-B771-C4ACFB15CAB0}" dt="2025-12-04T17:36:14.011" v="4955" actId="20577"/>
        <pc:sldMkLst>
          <pc:docMk/>
          <pc:sldMk cId="3937099887" sldId="349"/>
        </pc:sldMkLst>
        <pc:spChg chg="mod">
          <ac:chgData name="Wylie, Jarod (KYTC)" userId="62bb22cb-2cf9-4690-a077-c74d8dbc46c4" providerId="ADAL" clId="{A05697AC-4B67-4C44-B771-C4ACFB15CAB0}" dt="2025-12-04T17:36:14.011" v="4955" actId="20577"/>
          <ac:spMkLst>
            <pc:docMk/>
            <pc:sldMk cId="3937099887" sldId="349"/>
            <ac:spMk id="2" creationId="{3B304EE7-21E4-C71B-14B1-58D18D179C64}"/>
          </ac:spMkLst>
        </pc:spChg>
        <pc:spChg chg="mod">
          <ac:chgData name="Wylie, Jarod (KYTC)" userId="62bb22cb-2cf9-4690-a077-c74d8dbc46c4" providerId="ADAL" clId="{A05697AC-4B67-4C44-B771-C4ACFB15CAB0}" dt="2025-12-02T19:42:10.798" v="29" actId="20577"/>
          <ac:spMkLst>
            <pc:docMk/>
            <pc:sldMk cId="3937099887" sldId="349"/>
            <ac:spMk id="3" creationId="{BBEE5055-9581-DDAA-A72C-897685C8D2CB}"/>
          </ac:spMkLst>
        </pc:spChg>
      </pc:sldChg>
      <pc:sldChg chg="del">
        <pc:chgData name="Wylie, Jarod (KYTC)" userId="62bb22cb-2cf9-4690-a077-c74d8dbc46c4" providerId="ADAL" clId="{A05697AC-4B67-4C44-B771-C4ACFB15CAB0}" dt="2025-12-02T19:51:27.010" v="128" actId="47"/>
        <pc:sldMkLst>
          <pc:docMk/>
          <pc:sldMk cId="2433012" sldId="351"/>
        </pc:sldMkLst>
      </pc:sldChg>
      <pc:sldChg chg="modSp add mod ord">
        <pc:chgData name="Wylie, Jarod (KYTC)" userId="62bb22cb-2cf9-4690-a077-c74d8dbc46c4" providerId="ADAL" clId="{A05697AC-4B67-4C44-B771-C4ACFB15CAB0}" dt="2025-12-04T14:10:12.851" v="4775"/>
        <pc:sldMkLst>
          <pc:docMk/>
          <pc:sldMk cId="1643732757" sldId="352"/>
        </pc:sldMkLst>
        <pc:spChg chg="mod">
          <ac:chgData name="Wylie, Jarod (KYTC)" userId="62bb22cb-2cf9-4690-a077-c74d8dbc46c4" providerId="ADAL" clId="{A05697AC-4B67-4C44-B771-C4ACFB15CAB0}" dt="2025-12-04T13:40:33.627" v="4773" actId="33524"/>
          <ac:spMkLst>
            <pc:docMk/>
            <pc:sldMk cId="1643732757" sldId="352"/>
            <ac:spMk id="2" creationId="{9CEBC408-31F3-3FA5-CA91-048A917BBC11}"/>
          </ac:spMkLst>
        </pc:spChg>
        <pc:spChg chg="mod">
          <ac:chgData name="Wylie, Jarod (KYTC)" userId="62bb22cb-2cf9-4690-a077-c74d8dbc46c4" providerId="ADAL" clId="{A05697AC-4B67-4C44-B771-C4ACFB15CAB0}" dt="2025-12-02T19:50:13.130" v="49" actId="20577"/>
          <ac:spMkLst>
            <pc:docMk/>
            <pc:sldMk cId="1643732757" sldId="352"/>
            <ac:spMk id="3" creationId="{F79204C1-BAB8-5904-B5BD-01004D4039C2}"/>
          </ac:spMkLst>
        </pc:spChg>
      </pc:sldChg>
      <pc:sldChg chg="addSp delSp modSp add mod">
        <pc:chgData name="Wylie, Jarod (KYTC)" userId="62bb22cb-2cf9-4690-a077-c74d8dbc46c4" providerId="ADAL" clId="{A05697AC-4B67-4C44-B771-C4ACFB15CAB0}" dt="2025-12-04T19:44:10.151" v="4962" actId="20577"/>
        <pc:sldMkLst>
          <pc:docMk/>
          <pc:sldMk cId="602555554" sldId="353"/>
        </pc:sldMkLst>
        <pc:spChg chg="mod">
          <ac:chgData name="Wylie, Jarod (KYTC)" userId="62bb22cb-2cf9-4690-a077-c74d8dbc46c4" providerId="ADAL" clId="{A05697AC-4B67-4C44-B771-C4ACFB15CAB0}" dt="2025-12-04T19:44:10.151" v="4962" actId="20577"/>
          <ac:spMkLst>
            <pc:docMk/>
            <pc:sldMk cId="602555554" sldId="353"/>
            <ac:spMk id="2" creationId="{3A2EF822-7EE5-6D32-275E-268CDFC1ABFD}"/>
          </ac:spMkLst>
        </pc:spChg>
        <pc:spChg chg="mod">
          <ac:chgData name="Wylie, Jarod (KYTC)" userId="62bb22cb-2cf9-4690-a077-c74d8dbc46c4" providerId="ADAL" clId="{A05697AC-4B67-4C44-B771-C4ACFB15CAB0}" dt="2025-12-03T13:56:30.186" v="3698" actId="20577"/>
          <ac:spMkLst>
            <pc:docMk/>
            <pc:sldMk cId="602555554" sldId="353"/>
            <ac:spMk id="3" creationId="{A31FFBDB-F1A5-D6FB-95EA-3B471AAED18F}"/>
          </ac:spMkLst>
        </pc:spChg>
        <pc:picChg chg="add del mod modCrop">
          <ac:chgData name="Wylie, Jarod (KYTC)" userId="62bb22cb-2cf9-4690-a077-c74d8dbc46c4" providerId="ADAL" clId="{A05697AC-4B67-4C44-B771-C4ACFB15CAB0}" dt="2025-12-03T14:19:10.667" v="4108" actId="478"/>
          <ac:picMkLst>
            <pc:docMk/>
            <pc:sldMk cId="602555554" sldId="353"/>
            <ac:picMk id="5" creationId="{64FCC16A-5BE7-04EB-9241-3E018387D217}"/>
          </ac:picMkLst>
        </pc:picChg>
        <pc:picChg chg="add del mod modCrop">
          <ac:chgData name="Wylie, Jarod (KYTC)" userId="62bb22cb-2cf9-4690-a077-c74d8dbc46c4" providerId="ADAL" clId="{A05697AC-4B67-4C44-B771-C4ACFB15CAB0}" dt="2025-12-03T15:03:25.730" v="4675" actId="478"/>
          <ac:picMkLst>
            <pc:docMk/>
            <pc:sldMk cId="602555554" sldId="353"/>
            <ac:picMk id="7" creationId="{D902FCF4-481F-4F3B-74DF-94C1F83AA667}"/>
          </ac:picMkLst>
        </pc:picChg>
        <pc:picChg chg="add del">
          <ac:chgData name="Wylie, Jarod (KYTC)" userId="62bb22cb-2cf9-4690-a077-c74d8dbc46c4" providerId="ADAL" clId="{A05697AC-4B67-4C44-B771-C4ACFB15CAB0}" dt="2025-12-03T15:03:23.652" v="4674" actId="22"/>
          <ac:picMkLst>
            <pc:docMk/>
            <pc:sldMk cId="602555554" sldId="353"/>
            <ac:picMk id="13" creationId="{BE4E5947-7524-04FD-5358-1D98404242E0}"/>
          </ac:picMkLst>
        </pc:picChg>
        <pc:picChg chg="add mod ord">
          <ac:chgData name="Wylie, Jarod (KYTC)" userId="62bb22cb-2cf9-4690-a077-c74d8dbc46c4" providerId="ADAL" clId="{A05697AC-4B67-4C44-B771-C4ACFB15CAB0}" dt="2025-12-03T15:06:17.898" v="4714" actId="1076"/>
          <ac:picMkLst>
            <pc:docMk/>
            <pc:sldMk cId="602555554" sldId="353"/>
            <ac:picMk id="15" creationId="{E14FBD62-EEE3-0C19-53F9-C0D99FB76820}"/>
          </ac:picMkLst>
        </pc:picChg>
        <pc:cxnChg chg="add mod ord">
          <ac:chgData name="Wylie, Jarod (KYTC)" userId="62bb22cb-2cf9-4690-a077-c74d8dbc46c4" providerId="ADAL" clId="{A05697AC-4B67-4C44-B771-C4ACFB15CAB0}" dt="2025-12-03T15:06:22.037" v="4715" actId="1076"/>
          <ac:cxnSpMkLst>
            <pc:docMk/>
            <pc:sldMk cId="602555554" sldId="353"/>
            <ac:cxnSpMk id="9" creationId="{FC3B81F4-99EB-6814-2B82-2EEF66E83451}"/>
          </ac:cxnSpMkLst>
        </pc:cxnChg>
      </pc:sldChg>
      <pc:sldChg chg="modSp add mod">
        <pc:chgData name="Wylie, Jarod (KYTC)" userId="62bb22cb-2cf9-4690-a077-c74d8dbc46c4" providerId="ADAL" clId="{A05697AC-4B67-4C44-B771-C4ACFB15CAB0}" dt="2025-12-03T13:28:40.112" v="2081" actId="6549"/>
        <pc:sldMkLst>
          <pc:docMk/>
          <pc:sldMk cId="3426330925" sldId="354"/>
        </pc:sldMkLst>
        <pc:spChg chg="mod">
          <ac:chgData name="Wylie, Jarod (KYTC)" userId="62bb22cb-2cf9-4690-a077-c74d8dbc46c4" providerId="ADAL" clId="{A05697AC-4B67-4C44-B771-C4ACFB15CAB0}" dt="2025-12-03T13:28:40.112" v="2081" actId="6549"/>
          <ac:spMkLst>
            <pc:docMk/>
            <pc:sldMk cId="3426330925" sldId="354"/>
            <ac:spMk id="2" creationId="{40FD3CB6-5F22-7587-CBB1-CA828EB63AA8}"/>
          </ac:spMkLst>
        </pc:spChg>
      </pc:sldChg>
      <pc:sldChg chg="modSp add mod">
        <pc:chgData name="Wylie, Jarod (KYTC)" userId="62bb22cb-2cf9-4690-a077-c74d8dbc46c4" providerId="ADAL" clId="{A05697AC-4B67-4C44-B771-C4ACFB15CAB0}" dt="2025-12-04T14:11:37.005" v="4840" actId="20577"/>
        <pc:sldMkLst>
          <pc:docMk/>
          <pc:sldMk cId="1045098724" sldId="355"/>
        </pc:sldMkLst>
        <pc:spChg chg="mod">
          <ac:chgData name="Wylie, Jarod (KYTC)" userId="62bb22cb-2cf9-4690-a077-c74d8dbc46c4" providerId="ADAL" clId="{A05697AC-4B67-4C44-B771-C4ACFB15CAB0}" dt="2025-12-04T14:11:37.005" v="4840" actId="20577"/>
          <ac:spMkLst>
            <pc:docMk/>
            <pc:sldMk cId="1045098724" sldId="355"/>
            <ac:spMk id="2" creationId="{EF345595-069C-BA6C-A6D8-CE332B691B3D}"/>
          </ac:spMkLst>
        </pc:spChg>
      </pc:sldChg>
      <pc:sldChg chg="add del">
        <pc:chgData name="Wylie, Jarod (KYTC)" userId="62bb22cb-2cf9-4690-a077-c74d8dbc46c4" providerId="ADAL" clId="{A05697AC-4B67-4C44-B771-C4ACFB15CAB0}" dt="2025-12-03T14:15:30.835" v="4089" actId="2696"/>
        <pc:sldMkLst>
          <pc:docMk/>
          <pc:sldMk cId="2146750809" sldId="356"/>
        </pc:sldMkLst>
      </pc:sldChg>
      <pc:sldChg chg="modSp add mod">
        <pc:chgData name="Wylie, Jarod (KYTC)" userId="62bb22cb-2cf9-4690-a077-c74d8dbc46c4" providerId="ADAL" clId="{A05697AC-4B67-4C44-B771-C4ACFB15CAB0}" dt="2025-12-03T14:04:02.253" v="3890" actId="20577"/>
        <pc:sldMkLst>
          <pc:docMk/>
          <pc:sldMk cId="2166462346" sldId="357"/>
        </pc:sldMkLst>
        <pc:spChg chg="mod">
          <ac:chgData name="Wylie, Jarod (KYTC)" userId="62bb22cb-2cf9-4690-a077-c74d8dbc46c4" providerId="ADAL" clId="{A05697AC-4B67-4C44-B771-C4ACFB15CAB0}" dt="2025-12-03T14:04:02.253" v="3890" actId="20577"/>
          <ac:spMkLst>
            <pc:docMk/>
            <pc:sldMk cId="2166462346" sldId="357"/>
            <ac:spMk id="2" creationId="{0B302CB5-100C-226F-BBA9-76FB28A4F410}"/>
          </ac:spMkLst>
        </pc:spChg>
        <pc:spChg chg="mod">
          <ac:chgData name="Wylie, Jarod (KYTC)" userId="62bb22cb-2cf9-4690-a077-c74d8dbc46c4" providerId="ADAL" clId="{A05697AC-4B67-4C44-B771-C4ACFB15CAB0}" dt="2025-12-03T13:32:30.575" v="2379" actId="20577"/>
          <ac:spMkLst>
            <pc:docMk/>
            <pc:sldMk cId="2166462346" sldId="357"/>
            <ac:spMk id="3" creationId="{0DEA3975-256E-376D-329F-9BFF88EC632A}"/>
          </ac:spMkLst>
        </pc:spChg>
      </pc:sldChg>
      <pc:sldChg chg="addSp delSp modSp add mod">
        <pc:chgData name="Wylie, Jarod (KYTC)" userId="62bb22cb-2cf9-4690-a077-c74d8dbc46c4" providerId="ADAL" clId="{A05697AC-4B67-4C44-B771-C4ACFB15CAB0}" dt="2025-12-03T14:35:06.170" v="4213" actId="1076"/>
        <pc:sldMkLst>
          <pc:docMk/>
          <pc:sldMk cId="2699358650" sldId="358"/>
        </pc:sldMkLst>
        <pc:spChg chg="mod">
          <ac:chgData name="Wylie, Jarod (KYTC)" userId="62bb22cb-2cf9-4690-a077-c74d8dbc46c4" providerId="ADAL" clId="{A05697AC-4B67-4C44-B771-C4ACFB15CAB0}" dt="2025-12-03T13:55:42.833" v="3654" actId="20577"/>
          <ac:spMkLst>
            <pc:docMk/>
            <pc:sldMk cId="2699358650" sldId="358"/>
            <ac:spMk id="2" creationId="{5DDEAD28-9D21-07A1-8022-8741B008F4A3}"/>
          </ac:spMkLst>
        </pc:spChg>
        <pc:spChg chg="mod">
          <ac:chgData name="Wylie, Jarod (KYTC)" userId="62bb22cb-2cf9-4690-a077-c74d8dbc46c4" providerId="ADAL" clId="{A05697AC-4B67-4C44-B771-C4ACFB15CAB0}" dt="2025-12-03T13:52:04.801" v="3316" actId="20577"/>
          <ac:spMkLst>
            <pc:docMk/>
            <pc:sldMk cId="2699358650" sldId="358"/>
            <ac:spMk id="3" creationId="{5C4BD286-FCEF-E7B2-E461-9365D8294808}"/>
          </ac:spMkLst>
        </pc:spChg>
        <pc:spChg chg="add mod">
          <ac:chgData name="Wylie, Jarod (KYTC)" userId="62bb22cb-2cf9-4690-a077-c74d8dbc46c4" providerId="ADAL" clId="{A05697AC-4B67-4C44-B771-C4ACFB15CAB0}" dt="2025-12-03T14:34:40.498" v="4209" actId="14100"/>
          <ac:spMkLst>
            <pc:docMk/>
            <pc:sldMk cId="2699358650" sldId="358"/>
            <ac:spMk id="6" creationId="{6036EA2A-D972-CCF3-4B46-C62D1E8D9F6E}"/>
          </ac:spMkLst>
        </pc:spChg>
        <pc:picChg chg="add del mod modCrop">
          <ac:chgData name="Wylie, Jarod (KYTC)" userId="62bb22cb-2cf9-4690-a077-c74d8dbc46c4" providerId="ADAL" clId="{A05697AC-4B67-4C44-B771-C4ACFB15CAB0}" dt="2025-12-03T14:34:54.261" v="4210" actId="478"/>
          <ac:picMkLst>
            <pc:docMk/>
            <pc:sldMk cId="2699358650" sldId="358"/>
            <ac:picMk id="5" creationId="{7BA3FB3F-0BE8-342F-1597-2CE925BDE31B}"/>
          </ac:picMkLst>
        </pc:picChg>
        <pc:picChg chg="add mod">
          <ac:chgData name="Wylie, Jarod (KYTC)" userId="62bb22cb-2cf9-4690-a077-c74d8dbc46c4" providerId="ADAL" clId="{A05697AC-4B67-4C44-B771-C4ACFB15CAB0}" dt="2025-12-03T14:35:06.170" v="4213" actId="1076"/>
          <ac:picMkLst>
            <pc:docMk/>
            <pc:sldMk cId="2699358650" sldId="358"/>
            <ac:picMk id="8" creationId="{9FB7230F-D6A2-77CB-1AFB-63EA80EB3BB9}"/>
          </ac:picMkLst>
        </pc:picChg>
      </pc:sldChg>
      <pc:sldChg chg="addSp delSp modSp add mod">
        <pc:chgData name="Wylie, Jarod (KYTC)" userId="62bb22cb-2cf9-4690-a077-c74d8dbc46c4" providerId="ADAL" clId="{A05697AC-4B67-4C44-B771-C4ACFB15CAB0}" dt="2025-12-03T15:05:41.501" v="4710" actId="1076"/>
        <pc:sldMkLst>
          <pc:docMk/>
          <pc:sldMk cId="1094848837" sldId="359"/>
        </pc:sldMkLst>
        <pc:spChg chg="del mod">
          <ac:chgData name="Wylie, Jarod (KYTC)" userId="62bb22cb-2cf9-4690-a077-c74d8dbc46c4" providerId="ADAL" clId="{A05697AC-4B67-4C44-B771-C4ACFB15CAB0}" dt="2025-12-03T14:21:42.634" v="4128" actId="478"/>
          <ac:spMkLst>
            <pc:docMk/>
            <pc:sldMk cId="1094848837" sldId="359"/>
            <ac:spMk id="2" creationId="{4ABFA071-0E97-9FBA-1178-2A43588A46CD}"/>
          </ac:spMkLst>
        </pc:spChg>
        <pc:picChg chg="del mod modCrop">
          <ac:chgData name="Wylie, Jarod (KYTC)" userId="62bb22cb-2cf9-4690-a077-c74d8dbc46c4" providerId="ADAL" clId="{A05697AC-4B67-4C44-B771-C4ACFB15CAB0}" dt="2025-12-03T14:19:07.308" v="4107" actId="478"/>
          <ac:picMkLst>
            <pc:docMk/>
            <pc:sldMk cId="1094848837" sldId="359"/>
            <ac:picMk id="5" creationId="{951444FF-E50A-235F-E58F-592AD473C26E}"/>
          </ac:picMkLst>
        </pc:picChg>
        <pc:picChg chg="add del mod modCrop">
          <ac:chgData name="Wylie, Jarod (KYTC)" userId="62bb22cb-2cf9-4690-a077-c74d8dbc46c4" providerId="ADAL" clId="{A05697AC-4B67-4C44-B771-C4ACFB15CAB0}" dt="2025-12-03T14:19:05.106" v="4106" actId="478"/>
          <ac:picMkLst>
            <pc:docMk/>
            <pc:sldMk cId="1094848837" sldId="359"/>
            <ac:picMk id="6" creationId="{94CB7921-A71F-F67F-D36B-1376937781B2}"/>
          </ac:picMkLst>
        </pc:picChg>
        <pc:picChg chg="add del mod modCrop">
          <ac:chgData name="Wylie, Jarod (KYTC)" userId="62bb22cb-2cf9-4690-a077-c74d8dbc46c4" providerId="ADAL" clId="{A05697AC-4B67-4C44-B771-C4ACFB15CAB0}" dt="2025-12-03T15:04:15.387" v="4690" actId="478"/>
          <ac:picMkLst>
            <pc:docMk/>
            <pc:sldMk cId="1094848837" sldId="359"/>
            <ac:picMk id="7" creationId="{4BCCF6E2-3449-1F76-9671-159BCFA63499}"/>
          </ac:picMkLst>
        </pc:picChg>
        <pc:picChg chg="add mod modCrop">
          <ac:chgData name="Wylie, Jarod (KYTC)" userId="62bb22cb-2cf9-4690-a077-c74d8dbc46c4" providerId="ADAL" clId="{A05697AC-4B67-4C44-B771-C4ACFB15CAB0}" dt="2025-12-03T14:22:07.184" v="4132" actId="732"/>
          <ac:picMkLst>
            <pc:docMk/>
            <pc:sldMk cId="1094848837" sldId="359"/>
            <ac:picMk id="8" creationId="{68F2E38B-CE83-327C-2DE1-3D6EDFEC13D5}"/>
          </ac:picMkLst>
        </pc:picChg>
        <pc:picChg chg="add del mod modCrop">
          <ac:chgData name="Wylie, Jarod (KYTC)" userId="62bb22cb-2cf9-4690-a077-c74d8dbc46c4" providerId="ADAL" clId="{A05697AC-4B67-4C44-B771-C4ACFB15CAB0}" dt="2025-12-03T15:04:14.744" v="4689" actId="478"/>
          <ac:picMkLst>
            <pc:docMk/>
            <pc:sldMk cId="1094848837" sldId="359"/>
            <ac:picMk id="9" creationId="{E0DA5A82-EA40-AA37-E4A9-6850F9B82037}"/>
          </ac:picMkLst>
        </pc:picChg>
        <pc:picChg chg="add del mod modCrop">
          <ac:chgData name="Wylie, Jarod (KYTC)" userId="62bb22cb-2cf9-4690-a077-c74d8dbc46c4" providerId="ADAL" clId="{A05697AC-4B67-4C44-B771-C4ACFB15CAB0}" dt="2025-12-03T15:04:14.178" v="4688" actId="478"/>
          <ac:picMkLst>
            <pc:docMk/>
            <pc:sldMk cId="1094848837" sldId="359"/>
            <ac:picMk id="10" creationId="{17C798C3-50FE-49B0-9913-95920DB8CBB0}"/>
          </ac:picMkLst>
        </pc:picChg>
        <pc:picChg chg="add mod modCrop">
          <ac:chgData name="Wylie, Jarod (KYTC)" userId="62bb22cb-2cf9-4690-a077-c74d8dbc46c4" providerId="ADAL" clId="{A05697AC-4B67-4C44-B771-C4ACFB15CAB0}" dt="2025-12-03T15:04:39.366" v="4696" actId="732"/>
          <ac:picMkLst>
            <pc:docMk/>
            <pc:sldMk cId="1094848837" sldId="359"/>
            <ac:picMk id="11" creationId="{DF4D1574-1F2A-75A3-F251-B01F4AC6C58D}"/>
          </ac:picMkLst>
        </pc:picChg>
        <pc:picChg chg="add mod modCrop">
          <ac:chgData name="Wylie, Jarod (KYTC)" userId="62bb22cb-2cf9-4690-a077-c74d8dbc46c4" providerId="ADAL" clId="{A05697AC-4B67-4C44-B771-C4ACFB15CAB0}" dt="2025-12-03T15:05:06.912" v="4703" actId="732"/>
          <ac:picMkLst>
            <pc:docMk/>
            <pc:sldMk cId="1094848837" sldId="359"/>
            <ac:picMk id="12" creationId="{35DB2894-DA3C-A9C5-A7D6-2E7E607A13EE}"/>
          </ac:picMkLst>
        </pc:picChg>
        <pc:picChg chg="add mod modCrop">
          <ac:chgData name="Wylie, Jarod (KYTC)" userId="62bb22cb-2cf9-4690-a077-c74d8dbc46c4" providerId="ADAL" clId="{A05697AC-4B67-4C44-B771-C4ACFB15CAB0}" dt="2025-12-03T15:05:41.501" v="4710" actId="1076"/>
          <ac:picMkLst>
            <pc:docMk/>
            <pc:sldMk cId="1094848837" sldId="359"/>
            <ac:picMk id="13" creationId="{1A03E895-99E2-A84C-081D-649BEB52A19E}"/>
          </ac:picMkLst>
        </pc:picChg>
      </pc:sldChg>
      <pc:sldChg chg="modSp add mod">
        <pc:chgData name="Wylie, Jarod (KYTC)" userId="62bb22cb-2cf9-4690-a077-c74d8dbc46c4" providerId="ADAL" clId="{A05697AC-4B67-4C44-B771-C4ACFB15CAB0}" dt="2025-12-03T14:52:23.566" v="4672" actId="5793"/>
        <pc:sldMkLst>
          <pc:docMk/>
          <pc:sldMk cId="1268753464" sldId="360"/>
        </pc:sldMkLst>
        <pc:spChg chg="mod">
          <ac:chgData name="Wylie, Jarod (KYTC)" userId="62bb22cb-2cf9-4690-a077-c74d8dbc46c4" providerId="ADAL" clId="{A05697AC-4B67-4C44-B771-C4ACFB15CAB0}" dt="2025-12-03T14:52:23.566" v="4672" actId="5793"/>
          <ac:spMkLst>
            <pc:docMk/>
            <pc:sldMk cId="1268753464" sldId="360"/>
            <ac:spMk id="2" creationId="{F947ABE4-10AB-CC3E-F227-6D977C1153B7}"/>
          </ac:spMkLst>
        </pc:spChg>
      </pc:sldChg>
      <pc:sldChg chg="modSp add del mod">
        <pc:chgData name="Wylie, Jarod (KYTC)" userId="62bb22cb-2cf9-4690-a077-c74d8dbc46c4" providerId="ADAL" clId="{A05697AC-4B67-4C44-B771-C4ACFB15CAB0}" dt="2025-12-03T14:46:11.505" v="4267" actId="2696"/>
        <pc:sldMkLst>
          <pc:docMk/>
          <pc:sldMk cId="1833064790" sldId="360"/>
        </pc:sldMkLst>
        <pc:spChg chg="mod">
          <ac:chgData name="Wylie, Jarod (KYTC)" userId="62bb22cb-2cf9-4690-a077-c74d8dbc46c4" providerId="ADAL" clId="{A05697AC-4B67-4C44-B771-C4ACFB15CAB0}" dt="2025-12-03T14:42:01.075" v="4266" actId="20577"/>
          <ac:spMkLst>
            <pc:docMk/>
            <pc:sldMk cId="1833064790" sldId="360"/>
            <ac:spMk id="2" creationId="{C96886A7-70DC-0F24-E1EB-A918C94A3F5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9E8611-2A4F-40C2-BEE0-6D6CFB4B4E32}"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171F45-9D93-45AE-9FC5-06880E31A139}" type="slidenum">
              <a:rPr lang="en-US" smtClean="0"/>
              <a:t>‹#›</a:t>
            </a:fld>
            <a:endParaRPr lang="en-US"/>
          </a:p>
        </p:txBody>
      </p:sp>
    </p:spTree>
    <p:extLst>
      <p:ext uri="{BB962C8B-B14F-4D97-AF65-F5344CB8AC3E}">
        <p14:creationId xmlns:p14="http://schemas.microsoft.com/office/powerpoint/2010/main" val="299804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4086224" y="1447481"/>
            <a:ext cx="7191375" cy="1042987"/>
          </a:xfrm>
        </p:spPr>
        <p:txBody>
          <a:bodyPr tIns="0" anchor="t">
            <a:normAutofit/>
          </a:bodyPr>
          <a:lstStyle>
            <a:lvl1pPr algn="l">
              <a:defRPr sz="5400" b="1" baseline="0">
                <a:latin typeface="Arial" panose="020B0604020202020204" pitchFamily="34" charset="0"/>
                <a:cs typeface="Arial" panose="020B0604020202020204" pitchFamily="34" charset="0"/>
              </a:defRPr>
            </a:lvl1pPr>
          </a:lstStyle>
          <a:p>
            <a:r>
              <a:rPr lang="en-US"/>
              <a:t>TITLE SLIDE: NAME</a:t>
            </a:r>
          </a:p>
        </p:txBody>
      </p:sp>
      <p:sp>
        <p:nvSpPr>
          <p:cNvPr id="12" name="Text Placeholder 2"/>
          <p:cNvSpPr>
            <a:spLocks noGrp="1"/>
          </p:cNvSpPr>
          <p:nvPr>
            <p:ph type="body" idx="1" hasCustomPrompt="1"/>
          </p:nvPr>
        </p:nvSpPr>
        <p:spPr>
          <a:xfrm>
            <a:off x="4092575" y="2490468"/>
            <a:ext cx="7185025" cy="2043432"/>
          </a:xfrm>
        </p:spPr>
        <p:txBody>
          <a:bodyPr anchor="b"/>
          <a:lstStyle>
            <a:lvl1pPr marL="0" indent="0">
              <a:buNone/>
              <a:defRPr sz="24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Speaker information</a:t>
            </a:r>
          </a:p>
        </p:txBody>
      </p:sp>
      <p:sp>
        <p:nvSpPr>
          <p:cNvPr id="13" name="Rectangle 12"/>
          <p:cNvSpPr/>
          <p:nvPr userDrawn="1"/>
        </p:nvSpPr>
        <p:spPr>
          <a:xfrm>
            <a:off x="3667125" y="1604961"/>
            <a:ext cx="85725" cy="2827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6" name="Rectangle 15"/>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926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ission Statement Slide">
    <p:spTree>
      <p:nvGrpSpPr>
        <p:cNvPr id="1" name=""/>
        <p:cNvGrpSpPr/>
        <p:nvPr/>
      </p:nvGrpSpPr>
      <p:grpSpPr>
        <a:xfrm>
          <a:off x="0" y="0"/>
          <a:ext cx="0" cy="0"/>
          <a:chOff x="0" y="0"/>
          <a:chExt cx="0" cy="0"/>
        </a:xfrm>
      </p:grpSpPr>
      <p:sp>
        <p:nvSpPr>
          <p:cNvPr id="7" name="Rectangle 6"/>
          <p:cNvSpPr/>
          <p:nvPr userDrawn="1"/>
        </p:nvSpPr>
        <p:spPr>
          <a:xfrm>
            <a:off x="3667126" y="1004341"/>
            <a:ext cx="107706" cy="44418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3" name="Rectangle 12"/>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 hasCustomPrompt="1"/>
          </p:nvPr>
        </p:nvSpPr>
        <p:spPr>
          <a:xfrm>
            <a:off x="4134779" y="1004341"/>
            <a:ext cx="6729533" cy="4598790"/>
          </a:xfrm>
        </p:spPr>
        <p:txBody>
          <a:bodyPr>
            <a:noAutofit/>
          </a:bodyPr>
          <a:lstStyle>
            <a:lvl1pPr marL="0" indent="0">
              <a:buNone/>
              <a:defRPr sz="18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nSpc>
                <a:spcPct val="110000"/>
              </a:lnSpc>
            </a:pPr>
            <a:r>
              <a:rPr lang="en-US" sz="2400"/>
              <a:t>Content</a:t>
            </a:r>
          </a:p>
          <a:p>
            <a:endParaRPr lang="en-US"/>
          </a:p>
        </p:txBody>
      </p:sp>
    </p:spTree>
    <p:extLst>
      <p:ext uri="{BB962C8B-B14F-4D97-AF65-F5344CB8AC3E}">
        <p14:creationId xmlns:p14="http://schemas.microsoft.com/office/powerpoint/2010/main" val="40486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ered Section">
    <p:spTree>
      <p:nvGrpSpPr>
        <p:cNvPr id="1" name=""/>
        <p:cNvGrpSpPr/>
        <p:nvPr/>
      </p:nvGrpSpPr>
      <p:grpSpPr>
        <a:xfrm>
          <a:off x="0" y="0"/>
          <a:ext cx="0" cy="0"/>
          <a:chOff x="0" y="0"/>
          <a:chExt cx="0" cy="0"/>
        </a:xfrm>
      </p:grpSpPr>
      <p:sp>
        <p:nvSpPr>
          <p:cNvPr id="4" name="Rectangle 3"/>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9" name="Rectangle 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5"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16269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ft Title with two">
    <p:spTree>
      <p:nvGrpSpPr>
        <p:cNvPr id="1" name=""/>
        <p:cNvGrpSpPr/>
        <p:nvPr/>
      </p:nvGrpSpPr>
      <p:grpSpPr>
        <a:xfrm>
          <a:off x="0" y="0"/>
          <a:ext cx="0" cy="0"/>
          <a:chOff x="0" y="0"/>
          <a:chExt cx="0" cy="0"/>
        </a:xfrm>
      </p:grpSpPr>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8722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entered - No logo">
    <p:spTree>
      <p:nvGrpSpPr>
        <p:cNvPr id="1" name=""/>
        <p:cNvGrpSpPr/>
        <p:nvPr/>
      </p:nvGrpSpPr>
      <p:grpSpPr>
        <a:xfrm>
          <a:off x="0" y="0"/>
          <a:ext cx="0" cy="0"/>
          <a:chOff x="0" y="0"/>
          <a:chExt cx="0" cy="0"/>
        </a:xfrm>
      </p:grpSpPr>
      <p:sp>
        <p:nvSpPr>
          <p:cNvPr id="15" name="Rectangle 14"/>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19" name="Rectangle 1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903989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userDrawn="1"/>
        </p:nvSpPr>
        <p:spPr>
          <a:xfrm>
            <a:off x="4562475" y="0"/>
            <a:ext cx="76295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3875" y="390525"/>
            <a:ext cx="3467101" cy="1114425"/>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4860758" y="390525"/>
            <a:ext cx="7007392" cy="61531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23876" y="1990726"/>
            <a:ext cx="3467100"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p:cNvSpPr/>
          <p:nvPr userDrawn="1"/>
        </p:nvSpPr>
        <p:spPr>
          <a:xfrm>
            <a:off x="4479925" y="1"/>
            <a:ext cx="125414" cy="6858000"/>
          </a:xfrm>
          <a:prstGeom prst="rect">
            <a:avLst/>
          </a:prstGeom>
          <a:gradFill flip="none" rotWithShape="1">
            <a:gsLst>
              <a:gs pos="0">
                <a:schemeClr val="accent3"/>
              </a:gs>
              <a:gs pos="100000">
                <a:schemeClr val="accent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userDrawn="1"/>
        </p:nvSpPr>
        <p:spPr>
          <a:xfrm>
            <a:off x="7550150" y="6331506"/>
            <a:ext cx="4479925" cy="369332"/>
          </a:xfrm>
          <a:prstGeom prst="rect">
            <a:avLst/>
          </a:prstGeom>
          <a:noFill/>
        </p:spPr>
        <p:txBody>
          <a:bodyPr wrap="square" rtlCol="0">
            <a:spAutoFit/>
          </a:bodyPr>
          <a:lstStyle/>
          <a:p>
            <a:pPr algn="r"/>
            <a:r>
              <a:rPr lang="en-US" b="1">
                <a:solidFill>
                  <a:schemeClr val="bg1"/>
                </a:solidFill>
              </a:rPr>
              <a:t>KENTUCKY</a:t>
            </a:r>
            <a:r>
              <a:rPr lang="en-US" b="1" baseline="0">
                <a:solidFill>
                  <a:schemeClr val="bg1"/>
                </a:solidFill>
              </a:rPr>
              <a:t> TRANSPORTATION CABINET</a:t>
            </a:r>
            <a:endParaRPr lang="en-US" b="1">
              <a:solidFill>
                <a:schemeClr val="bg1"/>
              </a:solidFill>
            </a:endParaRPr>
          </a:p>
        </p:txBody>
      </p:sp>
    </p:spTree>
    <p:extLst>
      <p:ext uri="{BB962C8B-B14F-4D97-AF65-F5344CB8AC3E}">
        <p14:creationId xmlns:p14="http://schemas.microsoft.com/office/powerpoint/2010/main" val="385081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Rectangle 13"/>
          <p:cNvSpPr/>
          <p:nvPr userDrawn="1"/>
        </p:nvSpPr>
        <p:spPr>
          <a:xfrm>
            <a:off x="9931399" y="0"/>
            <a:ext cx="2120900" cy="618966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365125"/>
            <a:ext cx="8723312"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839789" y="1681163"/>
            <a:ext cx="422751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422751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32400" y="1681163"/>
            <a:ext cx="433070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32400" y="2505075"/>
            <a:ext cx="433070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A066BC-843C-419F-9977-D35BD11A7620}"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C9E5F-8B91-4FE5-96C2-A2C328B5021F}" type="slidenum">
              <a:rPr lang="en-US" smtClean="0"/>
              <a:t>‹#›</a:t>
            </a:fld>
            <a:endParaRPr lang="en-US"/>
          </a:p>
        </p:txBody>
      </p:sp>
      <p:sp>
        <p:nvSpPr>
          <p:cNvPr id="10" name="Rectangle 9"/>
          <p:cNvSpPr/>
          <p:nvPr userDrawn="1"/>
        </p:nvSpPr>
        <p:spPr>
          <a:xfrm>
            <a:off x="9931399" y="1"/>
            <a:ext cx="2120900" cy="169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idx="13"/>
          </p:nvPr>
        </p:nvSpPr>
        <p:spPr>
          <a:xfrm>
            <a:off x="9931399" y="1690688"/>
            <a:ext cx="2120900" cy="5176836"/>
          </a:xfrm>
          <a:solidFill>
            <a:schemeClr val="accent2"/>
          </a:solidFill>
        </p:spPr>
        <p:txBody>
          <a:bodyPr anchor="ctr"/>
          <a:lstStyle>
            <a:lvl1pPr marL="0" indent="0" algn="ctr">
              <a:buNone/>
              <a:defRPr sz="3200">
                <a:solidFill>
                  <a:schemeClr val="bg1"/>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5" name="Rectangle 14"/>
          <p:cNvSpPr/>
          <p:nvPr userDrawn="1"/>
        </p:nvSpPr>
        <p:spPr>
          <a:xfrm>
            <a:off x="101600" y="1604168"/>
            <a:ext cx="11825802" cy="86519"/>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35897" y="365125"/>
            <a:ext cx="1850456" cy="1050134"/>
          </a:xfrm>
          <a:prstGeom prst="rect">
            <a:avLst/>
          </a:prstGeom>
        </p:spPr>
      </p:pic>
    </p:spTree>
    <p:extLst>
      <p:ext uri="{BB962C8B-B14F-4D97-AF65-F5344CB8AC3E}">
        <p14:creationId xmlns:p14="http://schemas.microsoft.com/office/powerpoint/2010/main" val="98547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3860596" y="2323306"/>
            <a:ext cx="5826035" cy="2899623"/>
          </a:xfrm>
        </p:spPr>
        <p:txBody>
          <a:bodyPr>
            <a:normAutofit/>
          </a:bodyPr>
          <a:lstStyle>
            <a:lvl1pPr marL="0" indent="0" algn="l">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Information</a:t>
            </a:r>
          </a:p>
          <a:p>
            <a:pPr lvl="0"/>
            <a:endParaRPr lang="en-US"/>
          </a:p>
          <a:p>
            <a:pPr lvl="0"/>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4270" y="3371680"/>
            <a:ext cx="380063" cy="380063"/>
          </a:xfrm>
          <a:prstGeom prst="rect">
            <a:avLst/>
          </a:prstGeom>
        </p:spPr>
      </p:pic>
      <p:sp>
        <p:nvSpPr>
          <p:cNvPr id="2" name="Rectangle 1"/>
          <p:cNvSpPr/>
          <p:nvPr userDrawn="1"/>
        </p:nvSpPr>
        <p:spPr>
          <a:xfrm>
            <a:off x="1089708" y="2840199"/>
            <a:ext cx="1310361" cy="400110"/>
          </a:xfrm>
          <a:prstGeom prst="rect">
            <a:avLst/>
          </a:prstGeom>
        </p:spPr>
        <p:txBody>
          <a:bodyPr wrap="square">
            <a:spAutoFit/>
          </a:bodyPr>
          <a:lstStyle/>
          <a:p>
            <a:pPr lvl="0"/>
            <a:r>
              <a:rPr lang="en-US" sz="2000">
                <a:latin typeface="Arial" panose="020B0604020202020204" pitchFamily="34" charset="0"/>
                <a:cs typeface="Arial" panose="020B0604020202020204" pitchFamily="34" charset="0"/>
              </a:rPr>
              <a:t>@</a:t>
            </a:r>
            <a:r>
              <a:rPr lang="en-US" sz="1800">
                <a:latin typeface="Arial" panose="020B0604020202020204" pitchFamily="34" charset="0"/>
                <a:cs typeface="Arial" panose="020B0604020202020204" pitchFamily="34" charset="0"/>
              </a:rPr>
              <a:t>KYTC</a:t>
            </a:r>
          </a:p>
        </p:txBody>
      </p:sp>
      <p:sp>
        <p:nvSpPr>
          <p:cNvPr id="10" name="Rectangle 9"/>
          <p:cNvSpPr/>
          <p:nvPr userDrawn="1"/>
        </p:nvSpPr>
        <p:spPr>
          <a:xfrm flipH="1">
            <a:off x="3525396" y="1257300"/>
            <a:ext cx="96390" cy="39656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1280" y="1257300"/>
            <a:ext cx="2465097" cy="1398942"/>
          </a:xfrm>
          <a:prstGeom prst="rect">
            <a:avLst/>
          </a:prstGeom>
        </p:spPr>
      </p:pic>
      <p:sp>
        <p:nvSpPr>
          <p:cNvPr id="3" name="Rectangle 2"/>
          <p:cNvSpPr/>
          <p:nvPr userDrawn="1"/>
        </p:nvSpPr>
        <p:spPr>
          <a:xfrm>
            <a:off x="522789" y="4853595"/>
            <a:ext cx="2593559" cy="415498"/>
          </a:xfrm>
          <a:prstGeom prst="rect">
            <a:avLst/>
          </a:prstGeom>
        </p:spPr>
        <p:txBody>
          <a:bodyPr wrap="square">
            <a:spAutoFit/>
          </a:bodyPr>
          <a:lstStyle/>
          <a:p>
            <a:pPr lvl="0" algn="ctr"/>
            <a:r>
              <a:rPr lang="en-US" sz="2100"/>
              <a:t>transportation.ky.gov</a:t>
            </a:r>
          </a:p>
        </p:txBody>
      </p:sp>
      <p:sp>
        <p:nvSpPr>
          <p:cNvPr id="12" name="Rectangle 11"/>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3854870" y="1257300"/>
            <a:ext cx="7191375" cy="1042987"/>
          </a:xfrm>
        </p:spPr>
        <p:txBody>
          <a:bodyPr tIns="0" anchor="t">
            <a:noAutofit/>
          </a:bodyPr>
          <a:lstStyle>
            <a:lvl1pPr algn="l">
              <a:defRPr sz="4400" b="1" baseline="0">
                <a:latin typeface="Arial" panose="020B0604020202020204" pitchFamily="34" charset="0"/>
                <a:cs typeface="Arial" panose="020B0604020202020204" pitchFamily="34" charset="0"/>
              </a:defRPr>
            </a:lvl1pPr>
          </a:lstStyle>
          <a:p>
            <a:r>
              <a:rPr lang="en-US"/>
              <a:t>QUESTIONS?</a:t>
            </a:r>
          </a:p>
        </p:txBody>
      </p:sp>
      <p:sp>
        <p:nvSpPr>
          <p:cNvPr id="14" name="Rectangle 13"/>
          <p:cNvSpPr/>
          <p:nvPr userDrawn="1"/>
        </p:nvSpPr>
        <p:spPr>
          <a:xfrm>
            <a:off x="1089708" y="3350046"/>
            <a:ext cx="1426476" cy="369332"/>
          </a:xfrm>
          <a:prstGeom prst="rect">
            <a:avLst/>
          </a:prstGeom>
        </p:spPr>
        <p:txBody>
          <a:bodyPr wrap="square">
            <a:spAutoFit/>
          </a:bodyPr>
          <a:lstStyle/>
          <a:p>
            <a:pPr lvl="0"/>
            <a:r>
              <a:rPr lang="en-US" sz="1800">
                <a:latin typeface="Arial" panose="020B0604020202020204" pitchFamily="34" charset="0"/>
                <a:cs typeface="Arial" panose="020B0604020202020204" pitchFamily="34" charset="0"/>
              </a:rPr>
              <a:t>@kytc120</a:t>
            </a:r>
          </a:p>
        </p:txBody>
      </p:sp>
      <p:sp>
        <p:nvSpPr>
          <p:cNvPr id="15" name="TextBox 14"/>
          <p:cNvSpPr txBox="1"/>
          <p:nvPr userDrawn="1"/>
        </p:nvSpPr>
        <p:spPr>
          <a:xfrm>
            <a:off x="1089708" y="3859893"/>
            <a:ext cx="1957541" cy="369332"/>
          </a:xfrm>
          <a:prstGeom prst="rect">
            <a:avLst/>
          </a:prstGeom>
          <a:noFill/>
        </p:spPr>
        <p:txBody>
          <a:bodyPr wrap="square" rtlCol="0">
            <a:spAutoFit/>
          </a:bodyPr>
          <a:lstStyle/>
          <a:p>
            <a:r>
              <a:rPr lang="en-US" sz="1800" kern="1200">
                <a:solidFill>
                  <a:schemeClr val="tx1"/>
                </a:solidFill>
                <a:effectLst/>
                <a:latin typeface="+mn-lt"/>
                <a:ea typeface="+mn-ea"/>
                <a:cs typeface="+mn-cs"/>
              </a:rPr>
              <a:t>@</a:t>
            </a:r>
            <a:r>
              <a:rPr lang="en-US" sz="1800" kern="1200" err="1">
                <a:solidFill>
                  <a:schemeClr val="tx1"/>
                </a:solidFill>
                <a:effectLst/>
                <a:latin typeface="+mn-lt"/>
                <a:ea typeface="+mn-ea"/>
                <a:cs typeface="+mn-cs"/>
              </a:rPr>
              <a:t>KYtransportation</a:t>
            </a:r>
            <a:endParaRPr lang="en-US"/>
          </a:p>
        </p:txBody>
      </p:sp>
      <p:sp>
        <p:nvSpPr>
          <p:cNvPr id="16" name="TextBox 15"/>
          <p:cNvSpPr txBox="1"/>
          <p:nvPr userDrawn="1"/>
        </p:nvSpPr>
        <p:spPr>
          <a:xfrm>
            <a:off x="1089708" y="4342163"/>
            <a:ext cx="1957541" cy="369332"/>
          </a:xfrm>
          <a:prstGeom prst="rect">
            <a:avLst/>
          </a:prstGeom>
          <a:noFill/>
        </p:spPr>
        <p:txBody>
          <a:bodyPr wrap="square" rtlCol="0">
            <a:spAutoFit/>
          </a:bodyPr>
          <a:lstStyle/>
          <a:p>
            <a:r>
              <a:rPr lang="en-US" sz="1800" kern="1200">
                <a:solidFill>
                  <a:schemeClr val="tx1"/>
                </a:solidFill>
                <a:effectLst/>
                <a:latin typeface="+mn-lt"/>
                <a:ea typeface="+mn-ea"/>
                <a:cs typeface="+mn-cs"/>
              </a:rPr>
              <a:t>@</a:t>
            </a:r>
            <a:r>
              <a:rPr lang="en-US" sz="1800" kern="1200" err="1">
                <a:solidFill>
                  <a:schemeClr val="tx1"/>
                </a:solidFill>
                <a:effectLst/>
                <a:latin typeface="+mn-lt"/>
                <a:ea typeface="+mn-ea"/>
                <a:cs typeface="+mn-cs"/>
              </a:rPr>
              <a:t>KYtransportation</a:t>
            </a:r>
            <a:endParaRPr lang="en-US"/>
          </a:p>
        </p:txBody>
      </p:sp>
      <p:pic>
        <p:nvPicPr>
          <p:cNvPr id="17" name="Pictur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6493" y="4375341"/>
            <a:ext cx="375616" cy="263520"/>
          </a:xfrm>
          <a:prstGeom prst="rect">
            <a:avLst/>
          </a:prstGeom>
        </p:spPr>
      </p:pic>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76727" y="2873887"/>
            <a:ext cx="375148" cy="375148"/>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79935" y="3857035"/>
            <a:ext cx="368733" cy="368733"/>
          </a:xfrm>
          <a:prstGeom prst="rect">
            <a:avLst/>
          </a:prstGeom>
        </p:spPr>
      </p:pic>
    </p:spTree>
    <p:extLst>
      <p:ext uri="{BB962C8B-B14F-4D97-AF65-F5344CB8AC3E}">
        <p14:creationId xmlns:p14="http://schemas.microsoft.com/office/powerpoint/2010/main" val="2026913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066BC-843C-419F-9977-D35BD11A7620}" type="datetimeFigureOut">
              <a:rPr lang="en-US" smtClean="0"/>
              <a:t>12/4/2025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C9E5F-8B91-4FE5-96C2-A2C328B5021F}" type="slidenum">
              <a:rPr lang="en-US" smtClean="0"/>
              <a:t>‹#›</a:t>
            </a:fld>
            <a:endParaRPr lang="en-US"/>
          </a:p>
        </p:txBody>
      </p:sp>
    </p:spTree>
    <p:extLst>
      <p:ext uri="{BB962C8B-B14F-4D97-AF65-F5344CB8AC3E}">
        <p14:creationId xmlns:p14="http://schemas.microsoft.com/office/powerpoint/2010/main" val="185951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 id="2147483657" r:id="rId6"/>
    <p:sldLayoutId id="2147483653" r:id="rId7"/>
    <p:sldLayoutId id="214748365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mailto:KAVIS@ky.gov"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2574" y="1943427"/>
            <a:ext cx="7191375" cy="1042987"/>
          </a:xfrm>
        </p:spPr>
        <p:txBody>
          <a:bodyPr>
            <a:normAutofit fontScale="90000"/>
          </a:bodyPr>
          <a:lstStyle/>
          <a:p>
            <a:r>
              <a:rPr lang="en-US" dirty="0">
                <a:latin typeface="Arial"/>
                <a:cs typeface="Arial"/>
              </a:rPr>
              <a:t>PVA Conference</a:t>
            </a:r>
            <a:br>
              <a:rPr lang="en-US" dirty="0">
                <a:latin typeface="Arial"/>
                <a:cs typeface="Arial"/>
              </a:rPr>
            </a:br>
            <a:br>
              <a:rPr lang="en-US" dirty="0">
                <a:latin typeface="Arial"/>
                <a:cs typeface="Arial"/>
              </a:rPr>
            </a:br>
            <a:r>
              <a:rPr lang="en-US" dirty="0">
                <a:latin typeface="Arial"/>
                <a:cs typeface="Arial"/>
              </a:rPr>
              <a:t>KAVIS Update</a:t>
            </a:r>
            <a:br>
              <a:rPr lang="en-US" dirty="0">
                <a:latin typeface="Arial"/>
                <a:cs typeface="Arial"/>
              </a:rPr>
            </a:br>
            <a:r>
              <a:rPr lang="en-US" sz="2000" dirty="0">
                <a:latin typeface="Arial"/>
                <a:cs typeface="Arial"/>
              </a:rPr>
              <a:t> </a:t>
            </a:r>
            <a:br>
              <a:rPr lang="en-US" sz="2000" dirty="0">
                <a:latin typeface="Arial"/>
                <a:cs typeface="Arial"/>
              </a:rPr>
            </a:br>
            <a:endParaRPr lang="en-US" dirty="0">
              <a:latin typeface="Arial"/>
              <a:cs typeface="Arial"/>
            </a:endParaRPr>
          </a:p>
        </p:txBody>
      </p:sp>
      <p:sp>
        <p:nvSpPr>
          <p:cNvPr id="3" name="Text Placeholder 2"/>
          <p:cNvSpPr>
            <a:spLocks noGrp="1"/>
          </p:cNvSpPr>
          <p:nvPr>
            <p:ph type="body" idx="1"/>
          </p:nvPr>
        </p:nvSpPr>
        <p:spPr>
          <a:xfrm>
            <a:off x="4098924" y="2986414"/>
            <a:ext cx="7185025" cy="2043432"/>
          </a:xfrm>
        </p:spPr>
        <p:txBody>
          <a:bodyPr/>
          <a:lstStyle/>
          <a:p>
            <a:r>
              <a:rPr lang="en-US" dirty="0">
                <a:latin typeface="Arial"/>
                <a:cs typeface="Arial"/>
              </a:rPr>
              <a:t>December 04, 2025</a:t>
            </a:r>
          </a:p>
        </p:txBody>
      </p:sp>
    </p:spTree>
    <p:extLst>
      <p:ext uri="{BB962C8B-B14F-4D97-AF65-F5344CB8AC3E}">
        <p14:creationId xmlns:p14="http://schemas.microsoft.com/office/powerpoint/2010/main" val="1511550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A2EFE-AE21-C46A-F6D1-4AD6BE6D107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302CB5-100C-226F-BBA9-76FB28A4F410}"/>
              </a:ext>
            </a:extLst>
          </p:cNvPr>
          <p:cNvSpPr>
            <a:spLocks noGrp="1"/>
          </p:cNvSpPr>
          <p:nvPr>
            <p:ph idx="1"/>
          </p:nvPr>
        </p:nvSpPr>
        <p:spPr>
          <a:xfrm>
            <a:off x="759125" y="1716966"/>
            <a:ext cx="10955547" cy="4632076"/>
          </a:xfrm>
        </p:spPr>
        <p:txBody>
          <a:bodyPr>
            <a:normAutofit lnSpcReduction="10000"/>
          </a:bodyPr>
          <a:lstStyle/>
          <a:p>
            <a:r>
              <a:rPr lang="en-US" sz="2400" dirty="0"/>
              <a:t>Assume that Vehicles with Alternate Registrants Addresses are the Alternate Situs Address.</a:t>
            </a:r>
          </a:p>
          <a:p>
            <a:r>
              <a:rPr lang="en-US" sz="2400" dirty="0"/>
              <a:t>Make the Notes Section viewable.</a:t>
            </a:r>
          </a:p>
          <a:p>
            <a:r>
              <a:rPr lang="en-US" sz="2400" dirty="0"/>
              <a:t>Print Exoneration form</a:t>
            </a:r>
          </a:p>
          <a:p>
            <a:r>
              <a:rPr lang="en-US" sz="2400" dirty="0"/>
              <a:t>Improve notes in the Comments section for everyone to view.</a:t>
            </a:r>
          </a:p>
          <a:p>
            <a:r>
              <a:rPr lang="en-US" sz="2400" dirty="0"/>
              <a:t>Improve the readability of Tax Segment history.</a:t>
            </a:r>
          </a:p>
          <a:p>
            <a:r>
              <a:rPr lang="en-US" sz="2400" dirty="0"/>
              <a:t>Display multiple years of Ad Valorem instead of just viewing them by the year selection dropdown.</a:t>
            </a:r>
          </a:p>
          <a:p>
            <a:r>
              <a:rPr lang="en-US" sz="2400" dirty="0"/>
              <a:t>Various Customer Search improvements.</a:t>
            </a:r>
          </a:p>
          <a:p>
            <a:r>
              <a:rPr lang="en-US" sz="2400" dirty="0"/>
              <a:t>Make the County Address Change Reports more permanent fixtures in KAVIS.</a:t>
            </a:r>
          </a:p>
          <a:p>
            <a:r>
              <a:rPr lang="en-US" sz="2400" dirty="0"/>
              <a:t>Consolidate duplicate Customer Accounts</a:t>
            </a:r>
          </a:p>
          <a:p>
            <a:endParaRPr lang="en-US" sz="2400" dirty="0"/>
          </a:p>
          <a:p>
            <a:pPr marL="0" indent="0">
              <a:buNone/>
            </a:pPr>
            <a:endParaRPr lang="en-US" dirty="0"/>
          </a:p>
        </p:txBody>
      </p:sp>
      <p:sp>
        <p:nvSpPr>
          <p:cNvPr id="3" name="Title 2">
            <a:extLst>
              <a:ext uri="{FF2B5EF4-FFF2-40B4-BE49-F238E27FC236}">
                <a16:creationId xmlns:a16="http://schemas.microsoft.com/office/drawing/2014/main" id="{0DEA3975-256E-376D-329F-9BFF88EC632A}"/>
              </a:ext>
            </a:extLst>
          </p:cNvPr>
          <p:cNvSpPr>
            <a:spLocks noGrp="1"/>
          </p:cNvSpPr>
          <p:nvPr>
            <p:ph type="title"/>
          </p:nvPr>
        </p:nvSpPr>
        <p:spPr/>
        <p:txBody>
          <a:bodyPr/>
          <a:lstStyle/>
          <a:p>
            <a:r>
              <a:rPr lang="en-US" dirty="0"/>
              <a:t>Suggestions and Feedback Section</a:t>
            </a:r>
          </a:p>
        </p:txBody>
      </p:sp>
    </p:spTree>
    <p:extLst>
      <p:ext uri="{BB962C8B-B14F-4D97-AF65-F5344CB8AC3E}">
        <p14:creationId xmlns:p14="http://schemas.microsoft.com/office/powerpoint/2010/main" val="2166462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C1635-6DF3-3D23-1E4A-6BACE0BEE30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47ABE4-10AB-CC3E-F227-6D977C1153B7}"/>
              </a:ext>
            </a:extLst>
          </p:cNvPr>
          <p:cNvSpPr>
            <a:spLocks noGrp="1"/>
          </p:cNvSpPr>
          <p:nvPr>
            <p:ph idx="1"/>
          </p:nvPr>
        </p:nvSpPr>
        <p:spPr>
          <a:xfrm>
            <a:off x="759125" y="1716966"/>
            <a:ext cx="10955547" cy="4632076"/>
          </a:xfrm>
        </p:spPr>
        <p:txBody>
          <a:bodyPr>
            <a:normAutofit/>
          </a:bodyPr>
          <a:lstStyle/>
          <a:p>
            <a:r>
              <a:rPr lang="en-US" sz="3200" dirty="0"/>
              <a:t>If you are interested in being a resource for any of the suggestions, please email us: </a:t>
            </a:r>
          </a:p>
          <a:p>
            <a:r>
              <a:rPr lang="en-US" sz="3200" dirty="0"/>
              <a:t>To: </a:t>
            </a:r>
            <a:r>
              <a:rPr lang="en-US" sz="3200" dirty="0">
                <a:hlinkClick r:id="rId2"/>
              </a:rPr>
              <a:t>KAVIS@ky.gov</a:t>
            </a:r>
            <a:r>
              <a:rPr lang="en-US" sz="3200" dirty="0"/>
              <a:t>	</a:t>
            </a:r>
          </a:p>
          <a:p>
            <a:r>
              <a:rPr lang="en-US" sz="3200" dirty="0"/>
              <a:t>Subject: PVA 2026 Fall Conference</a:t>
            </a:r>
          </a:p>
          <a:p>
            <a:r>
              <a:rPr lang="en-US" sz="3200" dirty="0"/>
              <a:t>Please include all items you are interested in giving feedback on.</a:t>
            </a:r>
          </a:p>
          <a:p>
            <a:pPr marL="0" indent="0">
              <a:buNone/>
            </a:pPr>
            <a:endParaRPr lang="en-US" sz="3200" dirty="0"/>
          </a:p>
        </p:txBody>
      </p:sp>
      <p:sp>
        <p:nvSpPr>
          <p:cNvPr id="3" name="Title 2">
            <a:extLst>
              <a:ext uri="{FF2B5EF4-FFF2-40B4-BE49-F238E27FC236}">
                <a16:creationId xmlns:a16="http://schemas.microsoft.com/office/drawing/2014/main" id="{9C9614E5-8505-725D-8C41-10B559F6B0A2}"/>
              </a:ext>
            </a:extLst>
          </p:cNvPr>
          <p:cNvSpPr>
            <a:spLocks noGrp="1"/>
          </p:cNvSpPr>
          <p:nvPr>
            <p:ph type="title"/>
          </p:nvPr>
        </p:nvSpPr>
        <p:spPr/>
        <p:txBody>
          <a:bodyPr/>
          <a:lstStyle/>
          <a:p>
            <a:r>
              <a:rPr lang="en-US" dirty="0"/>
              <a:t>Suggestions and Feedback Section</a:t>
            </a:r>
          </a:p>
        </p:txBody>
      </p:sp>
    </p:spTree>
    <p:extLst>
      <p:ext uri="{BB962C8B-B14F-4D97-AF65-F5344CB8AC3E}">
        <p14:creationId xmlns:p14="http://schemas.microsoft.com/office/powerpoint/2010/main" val="126875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5BEAD95-C94B-F205-5018-E89CB52A851B}"/>
              </a:ext>
            </a:extLst>
          </p:cNvPr>
          <p:cNvSpPr>
            <a:spLocks noGrp="1"/>
          </p:cNvSpPr>
          <p:nvPr>
            <p:ph type="body" idx="1"/>
          </p:nvPr>
        </p:nvSpPr>
        <p:spPr/>
        <p:txBody>
          <a:bodyPr/>
          <a:lstStyle/>
          <a:p>
            <a:pPr marL="285750" indent="-285750">
              <a:buFont typeface="Arial" panose="020B0604020202020204" pitchFamily="34" charset="0"/>
              <a:buChar char="•"/>
            </a:pPr>
            <a:r>
              <a:rPr lang="en-US" dirty="0"/>
              <a:t>Changes made for 2026 Valuation</a:t>
            </a:r>
          </a:p>
          <a:p>
            <a:pPr marL="285750" indent="-285750">
              <a:buFont typeface="Arial" panose="020B0604020202020204" pitchFamily="34" charset="0"/>
              <a:buChar char="•"/>
            </a:pPr>
            <a:r>
              <a:rPr lang="en-US" dirty="0"/>
              <a:t>Changes made during 2025 that will help decrease work on January 1</a:t>
            </a:r>
            <a:r>
              <a:rPr lang="en-US" baseline="30000" dirty="0"/>
              <a:t>st</a:t>
            </a:r>
            <a:endParaRPr lang="en-US" dirty="0"/>
          </a:p>
          <a:p>
            <a:pPr marL="285750" indent="-285750">
              <a:buFont typeface="Arial" panose="020B0604020202020204" pitchFamily="34" charset="0"/>
              <a:buChar char="•"/>
            </a:pPr>
            <a:r>
              <a:rPr lang="en-US" dirty="0"/>
              <a:t>Review the </a:t>
            </a:r>
            <a:r>
              <a:rPr lang="en-US"/>
              <a:t>Inter-County Address </a:t>
            </a:r>
            <a:r>
              <a:rPr lang="en-US" dirty="0"/>
              <a:t>Change Report</a:t>
            </a:r>
          </a:p>
          <a:p>
            <a:pPr marL="285750" indent="-285750">
              <a:buFont typeface="Arial" panose="020B0604020202020204" pitchFamily="34" charset="0"/>
              <a:buChar char="•"/>
            </a:pPr>
            <a:r>
              <a:rPr lang="en-US" dirty="0"/>
              <a:t>Question Section</a:t>
            </a:r>
          </a:p>
          <a:p>
            <a:pPr marL="285750" indent="-285750">
              <a:buFont typeface="Arial" panose="020B0604020202020204" pitchFamily="34" charset="0"/>
              <a:buChar char="•"/>
            </a:pPr>
            <a:r>
              <a:rPr lang="en-US" dirty="0">
                <a:solidFill>
                  <a:schemeClr val="tx1"/>
                </a:solidFill>
              </a:rPr>
              <a:t>Suggestions and Feedback </a:t>
            </a:r>
            <a:r>
              <a:rPr lang="en-US" dirty="0"/>
              <a:t>Section</a:t>
            </a:r>
            <a:endParaRPr lang="en-US" dirty="0">
              <a:solidFill>
                <a:schemeClr val="tx1"/>
              </a:solidFill>
            </a:endParaRPr>
          </a:p>
        </p:txBody>
      </p:sp>
    </p:spTree>
    <p:extLst>
      <p:ext uri="{BB962C8B-B14F-4D97-AF65-F5344CB8AC3E}">
        <p14:creationId xmlns:p14="http://schemas.microsoft.com/office/powerpoint/2010/main" val="3680325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304EE7-21E4-C71B-14B1-58D18D179C64}"/>
              </a:ext>
            </a:extLst>
          </p:cNvPr>
          <p:cNvSpPr>
            <a:spLocks noGrp="1"/>
          </p:cNvSpPr>
          <p:nvPr>
            <p:ph idx="1"/>
          </p:nvPr>
        </p:nvSpPr>
        <p:spPr>
          <a:xfrm>
            <a:off x="759125" y="1716966"/>
            <a:ext cx="10955547" cy="4632076"/>
          </a:xfrm>
        </p:spPr>
        <p:txBody>
          <a:bodyPr>
            <a:normAutofit fontScale="92500"/>
          </a:bodyPr>
          <a:lstStyle/>
          <a:p>
            <a:r>
              <a:rPr lang="en-US" sz="2400" dirty="0"/>
              <a:t>All Newly Titled Vehicles will now be able to use the Purchase Price as a source for the Assessed Value. (Provided they meet minimum values for the vehicle type) </a:t>
            </a:r>
          </a:p>
          <a:p>
            <a:r>
              <a:rPr lang="en-US" sz="2400" dirty="0"/>
              <a:t>Alternate Situs Address County will be the highest priority source for the Situs County of the 2026 Segment during Valuation.</a:t>
            </a:r>
          </a:p>
          <a:p>
            <a:r>
              <a:rPr lang="en-US" sz="2400" dirty="0"/>
              <a:t>Street Legal Special Purpose Vehicle is now included in Valuation.</a:t>
            </a:r>
          </a:p>
          <a:p>
            <a:r>
              <a:rPr lang="en-US" sz="2400" dirty="0"/>
              <a:t>Heavy Truck and Wrecker will prioritize using the Average Trade In value from JD Power whenever available.</a:t>
            </a:r>
          </a:p>
          <a:p>
            <a:r>
              <a:rPr lang="en-US" sz="2400" dirty="0"/>
              <a:t>Vehicles Junked by the County Clerk will have the 2026 segment set as Non-Taxable Junked during Valuation</a:t>
            </a:r>
          </a:p>
          <a:p>
            <a:r>
              <a:rPr lang="en-US" sz="2400" dirty="0"/>
              <a:t>Vehicles Surrendered Sold Out of State by the County Clerk will have the 2026 Segment set as Non-Taxable Sold or Transferred Out of State during Valuation.</a:t>
            </a:r>
          </a:p>
          <a:p>
            <a:r>
              <a:rPr lang="en-US" sz="2400" dirty="0"/>
              <a:t>Court Order set values will take priority over other sources of Assessed Values.</a:t>
            </a:r>
          </a:p>
          <a:p>
            <a:pPr marL="0" indent="0">
              <a:buNone/>
            </a:pPr>
            <a:endParaRPr lang="en-US" dirty="0"/>
          </a:p>
        </p:txBody>
      </p:sp>
      <p:sp>
        <p:nvSpPr>
          <p:cNvPr id="3" name="Title 2">
            <a:extLst>
              <a:ext uri="{FF2B5EF4-FFF2-40B4-BE49-F238E27FC236}">
                <a16:creationId xmlns:a16="http://schemas.microsoft.com/office/drawing/2014/main" id="{BBEE5055-9581-DDAA-A72C-897685C8D2CB}"/>
              </a:ext>
            </a:extLst>
          </p:cNvPr>
          <p:cNvSpPr>
            <a:spLocks noGrp="1"/>
          </p:cNvSpPr>
          <p:nvPr>
            <p:ph type="title"/>
          </p:nvPr>
        </p:nvSpPr>
        <p:spPr/>
        <p:txBody>
          <a:bodyPr/>
          <a:lstStyle/>
          <a:p>
            <a:r>
              <a:rPr lang="en-US" dirty="0"/>
              <a:t>2026 Valuation Changes</a:t>
            </a:r>
          </a:p>
        </p:txBody>
      </p:sp>
    </p:spTree>
    <p:extLst>
      <p:ext uri="{BB962C8B-B14F-4D97-AF65-F5344CB8AC3E}">
        <p14:creationId xmlns:p14="http://schemas.microsoft.com/office/powerpoint/2010/main" val="393709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14C47-A4F7-D80D-7949-07FF5B3AFF4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EBC408-31F3-3FA5-CA91-048A917BBC11}"/>
              </a:ext>
            </a:extLst>
          </p:cNvPr>
          <p:cNvSpPr>
            <a:spLocks noGrp="1"/>
          </p:cNvSpPr>
          <p:nvPr>
            <p:ph idx="1"/>
          </p:nvPr>
        </p:nvSpPr>
        <p:spPr>
          <a:xfrm>
            <a:off x="759125" y="1716966"/>
            <a:ext cx="10955547" cy="4632076"/>
          </a:xfrm>
        </p:spPr>
        <p:txBody>
          <a:bodyPr>
            <a:normAutofit/>
          </a:bodyPr>
          <a:lstStyle/>
          <a:p>
            <a:pPr marL="742950" lvl="1" indent="-285750"/>
            <a:r>
              <a:rPr lang="en-US" dirty="0"/>
              <a:t>Alternate Situs can be entered for ALL Vehicle Types.</a:t>
            </a:r>
          </a:p>
          <a:p>
            <a:pPr marL="1200150" lvl="2" indent="-285750"/>
            <a:r>
              <a:rPr lang="en-US" dirty="0"/>
              <a:t>Both County Clerk and PVA/DOR can enter Alternate Situs Address for Vehicles.</a:t>
            </a:r>
          </a:p>
          <a:p>
            <a:pPr marL="1200150" lvl="2" indent="-285750"/>
            <a:r>
              <a:rPr lang="en-US" dirty="0"/>
              <a:t>This will be the County the 2026 Valuation Segment will get set to if it exist for the Vehicle.</a:t>
            </a:r>
          </a:p>
          <a:p>
            <a:pPr marL="742950" lvl="1" indent="-285750"/>
            <a:r>
              <a:rPr lang="en-US" dirty="0"/>
              <a:t>KAVIS now uses depreciated Prior Owners Assessed Value during Transfer. </a:t>
            </a:r>
          </a:p>
          <a:p>
            <a:pPr marL="1200150" lvl="2" indent="-285750"/>
            <a:r>
              <a:rPr lang="en-US" dirty="0"/>
              <a:t>ALL Vehicle Types</a:t>
            </a:r>
          </a:p>
          <a:p>
            <a:pPr marL="1657350" lvl="3" indent="-285750"/>
            <a:r>
              <a:rPr lang="en-US" dirty="0"/>
              <a:t>Boats are depreciated by 5%.</a:t>
            </a:r>
          </a:p>
          <a:p>
            <a:pPr marL="1657350" lvl="3" indent="-285750"/>
            <a:r>
              <a:rPr lang="en-US" dirty="0"/>
              <a:t>All other Vehicle Types are depreciated by 10%.</a:t>
            </a:r>
          </a:p>
          <a:p>
            <a:pPr marL="1200150" lvl="2" indent="-285750"/>
            <a:r>
              <a:rPr lang="en-US" dirty="0"/>
              <a:t>Only applied to Model Years 19 years or older</a:t>
            </a:r>
          </a:p>
          <a:p>
            <a:pPr marL="1200150" lvl="2" indent="-285750"/>
            <a:r>
              <a:rPr lang="en-US" dirty="0"/>
              <a:t>This will help reduce Non-Valued Vehicles on January 1</a:t>
            </a:r>
            <a:r>
              <a:rPr lang="en-US" baseline="30000" dirty="0"/>
              <a:t>st</a:t>
            </a:r>
            <a:r>
              <a:rPr lang="en-US" dirty="0"/>
              <a:t>.</a:t>
            </a:r>
          </a:p>
          <a:p>
            <a:pPr marL="1200150" lvl="2" indent="-285750"/>
            <a:endParaRPr lang="en-US" dirty="0"/>
          </a:p>
          <a:p>
            <a:endParaRPr lang="en-US" dirty="0"/>
          </a:p>
        </p:txBody>
      </p:sp>
      <p:sp>
        <p:nvSpPr>
          <p:cNvPr id="3" name="Title 2">
            <a:extLst>
              <a:ext uri="{FF2B5EF4-FFF2-40B4-BE49-F238E27FC236}">
                <a16:creationId xmlns:a16="http://schemas.microsoft.com/office/drawing/2014/main" id="{F79204C1-BAB8-5904-B5BD-01004D4039C2}"/>
              </a:ext>
            </a:extLst>
          </p:cNvPr>
          <p:cNvSpPr>
            <a:spLocks noGrp="1"/>
          </p:cNvSpPr>
          <p:nvPr>
            <p:ph type="title"/>
          </p:nvPr>
        </p:nvSpPr>
        <p:spPr/>
        <p:txBody>
          <a:bodyPr/>
          <a:lstStyle/>
          <a:p>
            <a:r>
              <a:rPr lang="en-US" dirty="0"/>
              <a:t>Changes made during 2025</a:t>
            </a:r>
          </a:p>
        </p:txBody>
      </p:sp>
    </p:spTree>
    <p:extLst>
      <p:ext uri="{BB962C8B-B14F-4D97-AF65-F5344CB8AC3E}">
        <p14:creationId xmlns:p14="http://schemas.microsoft.com/office/powerpoint/2010/main" val="1643732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667C7-1084-D559-4019-7762161C98B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DEAD28-9D21-07A1-8022-8741B008F4A3}"/>
              </a:ext>
            </a:extLst>
          </p:cNvPr>
          <p:cNvSpPr>
            <a:spLocks noGrp="1"/>
          </p:cNvSpPr>
          <p:nvPr>
            <p:ph idx="1"/>
          </p:nvPr>
        </p:nvSpPr>
        <p:spPr>
          <a:xfrm>
            <a:off x="759125" y="1716966"/>
            <a:ext cx="10955547" cy="4632076"/>
          </a:xfrm>
        </p:spPr>
        <p:txBody>
          <a:bodyPr>
            <a:normAutofit/>
          </a:bodyPr>
          <a:lstStyle/>
          <a:p>
            <a:pPr marL="742950" lvl="1" indent="-285750"/>
            <a:r>
              <a:rPr lang="en-US" dirty="0"/>
              <a:t>Due Month Filter</a:t>
            </a:r>
          </a:p>
          <a:p>
            <a:pPr marL="1200150" lvl="2" indent="-285750"/>
            <a:r>
              <a:rPr lang="en-US" dirty="0"/>
              <a:t>Gives the ability to prioritize work by most upcoming Due Dates.</a:t>
            </a:r>
          </a:p>
          <a:p>
            <a:pPr marL="1200150" lvl="2" indent="-285750"/>
            <a:r>
              <a:rPr lang="en-US" dirty="0"/>
              <a:t>Enables work to be compartmentalized by Due Date. In the example you can be confident that if one person is working on January Due Dates and another works February Due Dates that they are not overlapping.</a:t>
            </a:r>
          </a:p>
          <a:p>
            <a:pPr marL="457200" lvl="1" indent="0">
              <a:buNone/>
            </a:pPr>
            <a:r>
              <a:rPr lang="en-US" dirty="0"/>
              <a:t>Example:</a:t>
            </a:r>
            <a:br>
              <a:rPr lang="en-US" dirty="0"/>
            </a:br>
            <a:br>
              <a:rPr lang="en-US" dirty="0"/>
            </a:br>
            <a:endParaRPr lang="en-US" dirty="0"/>
          </a:p>
          <a:p>
            <a:endParaRPr lang="en-US" dirty="0"/>
          </a:p>
        </p:txBody>
      </p:sp>
      <p:sp>
        <p:nvSpPr>
          <p:cNvPr id="3" name="Title 2">
            <a:extLst>
              <a:ext uri="{FF2B5EF4-FFF2-40B4-BE49-F238E27FC236}">
                <a16:creationId xmlns:a16="http://schemas.microsoft.com/office/drawing/2014/main" id="{5C4BD286-FCEF-E7B2-E461-9365D8294808}"/>
              </a:ext>
            </a:extLst>
          </p:cNvPr>
          <p:cNvSpPr>
            <a:spLocks noGrp="1"/>
          </p:cNvSpPr>
          <p:nvPr>
            <p:ph type="title"/>
          </p:nvPr>
        </p:nvSpPr>
        <p:spPr/>
        <p:txBody>
          <a:bodyPr/>
          <a:lstStyle/>
          <a:p>
            <a:r>
              <a:rPr lang="en-US" dirty="0"/>
              <a:t>Due Month Filter</a:t>
            </a:r>
          </a:p>
        </p:txBody>
      </p:sp>
      <p:sp>
        <p:nvSpPr>
          <p:cNvPr id="6" name="Rectangle 5">
            <a:extLst>
              <a:ext uri="{FF2B5EF4-FFF2-40B4-BE49-F238E27FC236}">
                <a16:creationId xmlns:a16="http://schemas.microsoft.com/office/drawing/2014/main" id="{6036EA2A-D972-CCF3-4B46-C62D1E8D9F6E}"/>
              </a:ext>
            </a:extLst>
          </p:cNvPr>
          <p:cNvSpPr/>
          <p:nvPr/>
        </p:nvSpPr>
        <p:spPr>
          <a:xfrm>
            <a:off x="7552944" y="5733288"/>
            <a:ext cx="1380744" cy="551746"/>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FB7230F-D6A2-77CB-1AFB-63EA80EB3BB9}"/>
              </a:ext>
            </a:extLst>
          </p:cNvPr>
          <p:cNvPicPr>
            <a:picLocks noChangeAspect="1"/>
          </p:cNvPicPr>
          <p:nvPr/>
        </p:nvPicPr>
        <p:blipFill>
          <a:blip r:embed="rId2"/>
          <a:stretch>
            <a:fillRect/>
          </a:stretch>
        </p:blipFill>
        <p:spPr>
          <a:xfrm>
            <a:off x="302129" y="3847228"/>
            <a:ext cx="11412543" cy="2657846"/>
          </a:xfrm>
          <a:prstGeom prst="rect">
            <a:avLst/>
          </a:prstGeom>
        </p:spPr>
      </p:pic>
    </p:spTree>
    <p:extLst>
      <p:ext uri="{BB962C8B-B14F-4D97-AF65-F5344CB8AC3E}">
        <p14:creationId xmlns:p14="http://schemas.microsoft.com/office/powerpoint/2010/main" val="2699358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63F6A-5634-5FFC-7764-6CC63D85C6C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2EF822-7EE5-6D32-275E-268CDFC1ABFD}"/>
              </a:ext>
            </a:extLst>
          </p:cNvPr>
          <p:cNvSpPr>
            <a:spLocks noGrp="1"/>
          </p:cNvSpPr>
          <p:nvPr>
            <p:ph idx="1"/>
          </p:nvPr>
        </p:nvSpPr>
        <p:spPr>
          <a:xfrm>
            <a:off x="759125" y="1716966"/>
            <a:ext cx="10955547" cy="4632076"/>
          </a:xfrm>
        </p:spPr>
        <p:txBody>
          <a:bodyPr>
            <a:normAutofit/>
          </a:bodyPr>
          <a:lstStyle/>
          <a:p>
            <a:r>
              <a:rPr lang="en-US" dirty="0"/>
              <a:t>Purpose is to give you more time to change districts for customers that possibly move to a new district</a:t>
            </a:r>
          </a:p>
          <a:p>
            <a:endParaRPr lang="en-US" dirty="0"/>
          </a:p>
          <a:p>
            <a:endParaRPr lang="en-US" dirty="0"/>
          </a:p>
          <a:p>
            <a:endParaRPr lang="en-US" dirty="0"/>
          </a:p>
          <a:p>
            <a:endParaRPr lang="en-US" dirty="0"/>
          </a:p>
          <a:p>
            <a:endParaRPr lang="en-US" dirty="0"/>
          </a:p>
          <a:p>
            <a:r>
              <a:rPr lang="en-US" dirty="0"/>
              <a:t>Let’s go over this example </a:t>
            </a:r>
            <a:r>
              <a:rPr lang="en-US"/>
              <a:t>from Boyle </a:t>
            </a:r>
            <a:r>
              <a:rPr lang="en-US" dirty="0"/>
              <a:t>County.</a:t>
            </a:r>
          </a:p>
        </p:txBody>
      </p:sp>
      <p:sp>
        <p:nvSpPr>
          <p:cNvPr id="3" name="Title 2">
            <a:extLst>
              <a:ext uri="{FF2B5EF4-FFF2-40B4-BE49-F238E27FC236}">
                <a16:creationId xmlns:a16="http://schemas.microsoft.com/office/drawing/2014/main" id="{A31FFBDB-F1A5-D6FB-95EA-3B471AAED18F}"/>
              </a:ext>
            </a:extLst>
          </p:cNvPr>
          <p:cNvSpPr>
            <a:spLocks noGrp="1"/>
          </p:cNvSpPr>
          <p:nvPr>
            <p:ph type="title"/>
          </p:nvPr>
        </p:nvSpPr>
        <p:spPr/>
        <p:txBody>
          <a:bodyPr/>
          <a:lstStyle/>
          <a:p>
            <a:r>
              <a:rPr lang="en-US" dirty="0"/>
              <a:t>Inter County Address Change Report</a:t>
            </a:r>
          </a:p>
        </p:txBody>
      </p:sp>
      <p:pic>
        <p:nvPicPr>
          <p:cNvPr id="15" name="Picture 14">
            <a:extLst>
              <a:ext uri="{FF2B5EF4-FFF2-40B4-BE49-F238E27FC236}">
                <a16:creationId xmlns:a16="http://schemas.microsoft.com/office/drawing/2014/main" id="{E14FBD62-EEE3-0C19-53F9-C0D99FB76820}"/>
              </a:ext>
            </a:extLst>
          </p:cNvPr>
          <p:cNvPicPr>
            <a:picLocks noChangeAspect="1"/>
          </p:cNvPicPr>
          <p:nvPr/>
        </p:nvPicPr>
        <p:blipFill>
          <a:blip r:embed="rId2"/>
          <a:stretch>
            <a:fillRect/>
          </a:stretch>
        </p:blipFill>
        <p:spPr>
          <a:xfrm>
            <a:off x="477328" y="2995518"/>
            <a:ext cx="11260660" cy="866962"/>
          </a:xfrm>
          <a:prstGeom prst="rect">
            <a:avLst/>
          </a:prstGeom>
        </p:spPr>
      </p:pic>
      <p:cxnSp>
        <p:nvCxnSpPr>
          <p:cNvPr id="9" name="Straight Arrow Connector 8">
            <a:extLst>
              <a:ext uri="{FF2B5EF4-FFF2-40B4-BE49-F238E27FC236}">
                <a16:creationId xmlns:a16="http://schemas.microsoft.com/office/drawing/2014/main" id="{FC3B81F4-99EB-6814-2B82-2EEF66E83451}"/>
              </a:ext>
            </a:extLst>
          </p:cNvPr>
          <p:cNvCxnSpPr>
            <a:cxnSpLocks/>
          </p:cNvCxnSpPr>
          <p:nvPr/>
        </p:nvCxnSpPr>
        <p:spPr>
          <a:xfrm flipV="1">
            <a:off x="855051" y="3428999"/>
            <a:ext cx="0" cy="140817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55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D1228-373B-1060-0240-F86F1D901A6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3BD22A-FA6D-8848-90DB-0F707D4EF292}"/>
              </a:ext>
            </a:extLst>
          </p:cNvPr>
          <p:cNvSpPr>
            <a:spLocks noGrp="1"/>
          </p:cNvSpPr>
          <p:nvPr>
            <p:ph type="title"/>
          </p:nvPr>
        </p:nvSpPr>
        <p:spPr/>
        <p:txBody>
          <a:bodyPr/>
          <a:lstStyle/>
          <a:p>
            <a:r>
              <a:rPr lang="en-US" dirty="0"/>
              <a:t>Inter County Address Change Report</a:t>
            </a:r>
          </a:p>
        </p:txBody>
      </p:sp>
      <p:pic>
        <p:nvPicPr>
          <p:cNvPr id="11" name="Picture 10">
            <a:extLst>
              <a:ext uri="{FF2B5EF4-FFF2-40B4-BE49-F238E27FC236}">
                <a16:creationId xmlns:a16="http://schemas.microsoft.com/office/drawing/2014/main" id="{DF4D1574-1F2A-75A3-F251-B01F4AC6C58D}"/>
              </a:ext>
            </a:extLst>
          </p:cNvPr>
          <p:cNvPicPr>
            <a:picLocks noChangeAspect="1"/>
          </p:cNvPicPr>
          <p:nvPr/>
        </p:nvPicPr>
        <p:blipFill>
          <a:blip r:embed="rId2"/>
          <a:srcRect l="-1" t="2007" r="63802" b="45637"/>
          <a:stretch/>
        </p:blipFill>
        <p:spPr>
          <a:xfrm>
            <a:off x="452802" y="1837943"/>
            <a:ext cx="7390300" cy="822961"/>
          </a:xfrm>
          <a:prstGeom prst="rect">
            <a:avLst/>
          </a:prstGeom>
        </p:spPr>
      </p:pic>
      <p:pic>
        <p:nvPicPr>
          <p:cNvPr id="12" name="Picture 11">
            <a:extLst>
              <a:ext uri="{FF2B5EF4-FFF2-40B4-BE49-F238E27FC236}">
                <a16:creationId xmlns:a16="http://schemas.microsoft.com/office/drawing/2014/main" id="{35DB2894-DA3C-A9C5-A7D6-2E7E607A13EE}"/>
              </a:ext>
            </a:extLst>
          </p:cNvPr>
          <p:cNvPicPr>
            <a:picLocks noChangeAspect="1"/>
          </p:cNvPicPr>
          <p:nvPr/>
        </p:nvPicPr>
        <p:blipFill>
          <a:blip r:embed="rId2"/>
          <a:srcRect l="36338" t="2007" r="33004" b="45637"/>
          <a:stretch/>
        </p:blipFill>
        <p:spPr>
          <a:xfrm>
            <a:off x="452802" y="3374136"/>
            <a:ext cx="6259083" cy="822961"/>
          </a:xfrm>
          <a:prstGeom prst="rect">
            <a:avLst/>
          </a:prstGeom>
        </p:spPr>
      </p:pic>
      <p:pic>
        <p:nvPicPr>
          <p:cNvPr id="13" name="Picture 12">
            <a:extLst>
              <a:ext uri="{FF2B5EF4-FFF2-40B4-BE49-F238E27FC236}">
                <a16:creationId xmlns:a16="http://schemas.microsoft.com/office/drawing/2014/main" id="{1A03E895-99E2-A84C-081D-649BEB52A19E}"/>
              </a:ext>
            </a:extLst>
          </p:cNvPr>
          <p:cNvPicPr>
            <a:picLocks noChangeAspect="1"/>
          </p:cNvPicPr>
          <p:nvPr/>
        </p:nvPicPr>
        <p:blipFill>
          <a:blip r:embed="rId2"/>
          <a:srcRect l="66813" r="-3012" b="47644"/>
          <a:stretch/>
        </p:blipFill>
        <p:spPr>
          <a:xfrm>
            <a:off x="452802" y="4910329"/>
            <a:ext cx="7390300" cy="822961"/>
          </a:xfrm>
          <a:prstGeom prst="rect">
            <a:avLst/>
          </a:prstGeom>
        </p:spPr>
      </p:pic>
    </p:spTree>
    <p:extLst>
      <p:ext uri="{BB962C8B-B14F-4D97-AF65-F5344CB8AC3E}">
        <p14:creationId xmlns:p14="http://schemas.microsoft.com/office/powerpoint/2010/main" val="1094848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24CB8-8C7A-1B2A-8EAC-69385F4E09F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0FD3CB6-5F22-7587-CBB1-CA828EB63AA8}"/>
              </a:ext>
            </a:extLst>
          </p:cNvPr>
          <p:cNvSpPr>
            <a:spLocks noGrp="1"/>
          </p:cNvSpPr>
          <p:nvPr>
            <p:ph idx="1"/>
          </p:nvPr>
        </p:nvSpPr>
        <p:spPr>
          <a:xfrm>
            <a:off x="759125" y="1716966"/>
            <a:ext cx="10955547" cy="4632076"/>
          </a:xfrm>
        </p:spPr>
        <p:txBody>
          <a:bodyPr>
            <a:normAutofit/>
          </a:bodyPr>
          <a:lstStyle/>
          <a:p>
            <a:r>
              <a:rPr lang="en-US" dirty="0"/>
              <a:t>What does KAVIS use to decide where a new tax segment is sent? Is it County of Residence, Physical or mailing address, or Alternate Situs Address?</a:t>
            </a:r>
          </a:p>
          <a:p>
            <a:pPr marL="0" indent="0">
              <a:buNone/>
            </a:pPr>
            <a:r>
              <a:rPr lang="en-US" dirty="0"/>
              <a:t>Answer: The Alternate Situs Address is used as the highest priority. If there is no Alternate Situs Address the Situs is assumed to be the County of Residence of the 1</a:t>
            </a:r>
            <a:r>
              <a:rPr lang="en-US" baseline="30000" dirty="0"/>
              <a:t>st</a:t>
            </a:r>
            <a:r>
              <a:rPr lang="en-US" dirty="0"/>
              <a:t> Owner.</a:t>
            </a:r>
          </a:p>
          <a:p>
            <a:pPr marL="0" indent="0">
              <a:buNone/>
            </a:pPr>
            <a:endParaRPr lang="en-US" dirty="0"/>
          </a:p>
        </p:txBody>
      </p:sp>
      <p:sp>
        <p:nvSpPr>
          <p:cNvPr id="3" name="Title 2">
            <a:extLst>
              <a:ext uri="{FF2B5EF4-FFF2-40B4-BE49-F238E27FC236}">
                <a16:creationId xmlns:a16="http://schemas.microsoft.com/office/drawing/2014/main" id="{D37A2703-99E8-54F4-AAB6-26179AD57E50}"/>
              </a:ext>
            </a:extLst>
          </p:cNvPr>
          <p:cNvSpPr>
            <a:spLocks noGrp="1"/>
          </p:cNvSpPr>
          <p:nvPr>
            <p:ph type="title"/>
          </p:nvPr>
        </p:nvSpPr>
        <p:spPr/>
        <p:txBody>
          <a:bodyPr/>
          <a:lstStyle/>
          <a:p>
            <a:r>
              <a:rPr lang="en-US" dirty="0"/>
              <a:t>Question Section</a:t>
            </a:r>
          </a:p>
        </p:txBody>
      </p:sp>
    </p:spTree>
    <p:extLst>
      <p:ext uri="{BB962C8B-B14F-4D97-AF65-F5344CB8AC3E}">
        <p14:creationId xmlns:p14="http://schemas.microsoft.com/office/powerpoint/2010/main" val="3426330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B676A-D09F-C8AD-9DC8-815EB7ABB4F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345595-069C-BA6C-A6D8-CE332B691B3D}"/>
              </a:ext>
            </a:extLst>
          </p:cNvPr>
          <p:cNvSpPr>
            <a:spLocks noGrp="1"/>
          </p:cNvSpPr>
          <p:nvPr>
            <p:ph idx="1"/>
          </p:nvPr>
        </p:nvSpPr>
        <p:spPr>
          <a:xfrm>
            <a:off x="759125" y="1716966"/>
            <a:ext cx="10955547" cy="4632076"/>
          </a:xfrm>
        </p:spPr>
        <p:txBody>
          <a:bodyPr>
            <a:normAutofit/>
          </a:bodyPr>
          <a:lstStyle/>
          <a:p>
            <a:r>
              <a:rPr lang="en-US" dirty="0"/>
              <a:t>If the clerk changes or updates an address (taxpayer moves within the county) Is the PVA notified to update the tax district, or does it stay the same in the upcoming year? </a:t>
            </a:r>
          </a:p>
          <a:p>
            <a:pPr marL="0" indent="0">
              <a:buNone/>
            </a:pPr>
            <a:r>
              <a:rPr lang="en-US" dirty="0"/>
              <a:t>Answer: The district does not change. The Inter-County Address Change Report will show all the possible vehicles in your county where there is a potential the district needs to be updated.</a:t>
            </a:r>
          </a:p>
          <a:p>
            <a:pPr marL="0" indent="0">
              <a:buNone/>
            </a:pPr>
            <a:endParaRPr lang="en-US" dirty="0"/>
          </a:p>
          <a:p>
            <a:pPr marL="0" indent="0">
              <a:buNone/>
            </a:pPr>
            <a:endParaRPr lang="en-US" dirty="0"/>
          </a:p>
        </p:txBody>
      </p:sp>
      <p:sp>
        <p:nvSpPr>
          <p:cNvPr id="3" name="Title 2">
            <a:extLst>
              <a:ext uri="{FF2B5EF4-FFF2-40B4-BE49-F238E27FC236}">
                <a16:creationId xmlns:a16="http://schemas.microsoft.com/office/drawing/2014/main" id="{71DF0D1C-370F-1ED2-B190-072EF34FF329}"/>
              </a:ext>
            </a:extLst>
          </p:cNvPr>
          <p:cNvSpPr>
            <a:spLocks noGrp="1"/>
          </p:cNvSpPr>
          <p:nvPr>
            <p:ph type="title"/>
          </p:nvPr>
        </p:nvSpPr>
        <p:spPr/>
        <p:txBody>
          <a:bodyPr/>
          <a:lstStyle/>
          <a:p>
            <a:r>
              <a:rPr lang="en-US" dirty="0"/>
              <a:t>Question Section</a:t>
            </a:r>
          </a:p>
        </p:txBody>
      </p:sp>
    </p:spTree>
    <p:extLst>
      <p:ext uri="{BB962C8B-B14F-4D97-AF65-F5344CB8AC3E}">
        <p14:creationId xmlns:p14="http://schemas.microsoft.com/office/powerpoint/2010/main" val="104509872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FFC600"/>
      </a:accent1>
      <a:accent2>
        <a:srgbClr val="003764"/>
      </a:accent2>
      <a:accent3>
        <a:srgbClr val="5EB3E4"/>
      </a:accent3>
      <a:accent4>
        <a:srgbClr val="7F7F7F"/>
      </a:accent4>
      <a:accent5>
        <a:srgbClr val="3A3838"/>
      </a:accent5>
      <a:accent6>
        <a:srgbClr val="D8D9D7"/>
      </a:accent6>
      <a:hlink>
        <a:srgbClr val="2F5496"/>
      </a:hlink>
      <a:folHlink>
        <a:srgbClr val="833C0B"/>
      </a:folHlink>
    </a:clrScheme>
    <a:fontScheme name="KYTC">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YTCtemplate-TK-Main" id="{22726168-3B46-40B8-A768-46457C010A69}" vid="{A4A589BF-1008-4871-A046-32F5178A76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18A459BA4F1F4E9FA7834E16D04C5E" ma:contentTypeVersion="2" ma:contentTypeDescription="Create a new document." ma:contentTypeScope="" ma:versionID="bd639af0662a457f94c0c0d9763fc12f">
  <xsd:schema xmlns:xsd="http://www.w3.org/2001/XMLSchema" xmlns:xs="http://www.w3.org/2001/XMLSchema" xmlns:p="http://schemas.microsoft.com/office/2006/metadata/properties" xmlns:ns1="http://schemas.microsoft.com/sharepoint/v3" xmlns:ns2="f94b9277-b0a3-4d91-bade-04ea91219630" targetNamespace="http://schemas.microsoft.com/office/2006/metadata/properties" ma:root="true" ma:fieldsID="83ec678949ad3ea26343c1a8eaabfa78" ns1:_="" ns2:_="">
    <xsd:import namespace="http://schemas.microsoft.com/sharepoint/v3"/>
    <xsd:import namespace="f94b9277-b0a3-4d91-bade-04ea9121963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94b9277-b0a3-4d91-bade-04ea9121963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821FB40-A2CE-4498-8BC9-8C50F201B74D}"/>
</file>

<file path=customXml/itemProps2.xml><?xml version="1.0" encoding="utf-8"?>
<ds:datastoreItem xmlns:ds="http://schemas.openxmlformats.org/officeDocument/2006/customXml" ds:itemID="{B90EC3D7-E756-4517-9312-3AEC41EE581D}">
  <ds:schemaRefs>
    <ds:schemaRef ds:uri="http://schemas.microsoft.com/sharepoint/v3/contenttype/forms"/>
  </ds:schemaRefs>
</ds:datastoreItem>
</file>

<file path=customXml/itemProps3.xml><?xml version="1.0" encoding="utf-8"?>
<ds:datastoreItem xmlns:ds="http://schemas.openxmlformats.org/officeDocument/2006/customXml" ds:itemID="{CF426708-9BF1-44E3-979E-82F59981BDC5}">
  <ds:schemaRefs>
    <ds:schemaRef ds:uri="84d95716-ba8e-4e48-9906-dde246373bcf"/>
    <ds:schemaRef ds:uri="e8c58ca5-9325-4f53-839f-04ff713652b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KYTCtemplate-TK-Main</Template>
  <TotalTime>3414</TotalTime>
  <Words>650</Words>
  <Application>Microsoft Office PowerPoint</Application>
  <PresentationFormat>Widescreen</PresentationFormat>
  <Paragraphs>60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PVA Conference  KAVIS Update   </vt:lpstr>
      <vt:lpstr>PowerPoint Presentation</vt:lpstr>
      <vt:lpstr>2026 Valuation Changes</vt:lpstr>
      <vt:lpstr>Changes made during 2025</vt:lpstr>
      <vt:lpstr>Due Month Filter</vt:lpstr>
      <vt:lpstr>Inter County Address Change Report</vt:lpstr>
      <vt:lpstr>Inter County Address Change Report</vt:lpstr>
      <vt:lpstr>Question Section</vt:lpstr>
      <vt:lpstr>Question Section</vt:lpstr>
      <vt:lpstr>Suggestions and Feedback Section</vt:lpstr>
      <vt:lpstr>Suggestions and Feedback Section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KAVIS Program Update</dc:title>
  <dc:creator>Stout, Heather L (KYTC)</dc:creator>
  <cp:lastModifiedBy>Wylie, Jarod (KYTC)</cp:lastModifiedBy>
  <cp:revision>3</cp:revision>
  <dcterms:created xsi:type="dcterms:W3CDTF">2022-10-27T12:13:39Z</dcterms:created>
  <dcterms:modified xsi:type="dcterms:W3CDTF">2025-12-04T19:44:13Z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0x010100EA18A459BA4F1F4E9FA7834E16D04C5E</vt:lpwstr>
  </property>
  <property fmtid="{D5CDD505-2E9C-101B-9397-08002B2CF9AE}" pid="3" name="MediaServiceImageTags">
    <vt:lpwstr/>
  </property>
</Properties>
</file>