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7.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diagrams/data8.xml" ContentType="application/vnd.openxmlformats-officedocument.drawingml.diagramData+xml"/>
  <Override PartName="/ppt/diagrams/data9.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diagrams/drawing8.xml" ContentType="application/vnd.ms-office.drawingml.diagramDrawing+xml"/>
  <Override PartName="/ppt/theme/theme1.xml" ContentType="application/vnd.openxmlformats-officedocument.theme+xml"/>
  <Override PartName="/ppt/diagrams/layout9.xml" ContentType="application/vnd.openxmlformats-officedocument.drawingml.diagramLayout+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layout8.xml" ContentType="application/vnd.openxmlformats-officedocument.drawingml.diagramLayout+xml"/>
  <Override PartName="/ppt/diagrams/quickStyle8.xml" ContentType="application/vnd.openxmlformats-officedocument.drawingml.diagramStyle+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colors8.xml" ContentType="application/vnd.openxmlformats-officedocument.drawingml.diagramColors+xml"/>
  <Override PartName="/ppt/diagrams/drawing4.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 id="2147483766" r:id="rId2"/>
  </p:sldMasterIdLst>
  <p:notesMasterIdLst>
    <p:notesMasterId r:id="rId64"/>
  </p:notesMasterIdLst>
  <p:sldIdLst>
    <p:sldId id="263" r:id="rId3"/>
    <p:sldId id="262" r:id="rId4"/>
    <p:sldId id="286" r:id="rId5"/>
    <p:sldId id="331" r:id="rId6"/>
    <p:sldId id="333" r:id="rId7"/>
    <p:sldId id="256" r:id="rId8"/>
    <p:sldId id="258" r:id="rId9"/>
    <p:sldId id="316" r:id="rId10"/>
    <p:sldId id="260" r:id="rId11"/>
    <p:sldId id="279" r:id="rId12"/>
    <p:sldId id="264" r:id="rId13"/>
    <p:sldId id="317" r:id="rId14"/>
    <p:sldId id="318" r:id="rId15"/>
    <p:sldId id="268" r:id="rId16"/>
    <p:sldId id="269" r:id="rId17"/>
    <p:sldId id="270" r:id="rId18"/>
    <p:sldId id="305" r:id="rId19"/>
    <p:sldId id="319" r:id="rId20"/>
    <p:sldId id="320" r:id="rId21"/>
    <p:sldId id="271" r:id="rId22"/>
    <p:sldId id="345" r:id="rId23"/>
    <p:sldId id="357" r:id="rId24"/>
    <p:sldId id="329" r:id="rId25"/>
    <p:sldId id="360" r:id="rId26"/>
    <p:sldId id="288" r:id="rId27"/>
    <p:sldId id="346" r:id="rId28"/>
    <p:sldId id="267" r:id="rId29"/>
    <p:sldId id="347" r:id="rId30"/>
    <p:sldId id="348" r:id="rId31"/>
    <p:sldId id="332" r:id="rId32"/>
    <p:sldId id="330" r:id="rId33"/>
    <p:sldId id="349" r:id="rId34"/>
    <p:sldId id="350" r:id="rId35"/>
    <p:sldId id="351" r:id="rId36"/>
    <p:sldId id="361" r:id="rId37"/>
    <p:sldId id="362" r:id="rId38"/>
    <p:sldId id="363" r:id="rId39"/>
    <p:sldId id="352" r:id="rId40"/>
    <p:sldId id="259" r:id="rId41"/>
    <p:sldId id="353" r:id="rId42"/>
    <p:sldId id="257" r:id="rId43"/>
    <p:sldId id="354" r:id="rId44"/>
    <p:sldId id="266" r:id="rId45"/>
    <p:sldId id="355" r:id="rId46"/>
    <p:sldId id="261" r:id="rId47"/>
    <p:sldId id="265" r:id="rId48"/>
    <p:sldId id="356" r:id="rId49"/>
    <p:sldId id="291" r:id="rId50"/>
    <p:sldId id="340" r:id="rId51"/>
    <p:sldId id="282" r:id="rId52"/>
    <p:sldId id="310" r:id="rId53"/>
    <p:sldId id="314" r:id="rId54"/>
    <p:sldId id="327" r:id="rId55"/>
    <p:sldId id="322" r:id="rId56"/>
    <p:sldId id="326" r:id="rId57"/>
    <p:sldId id="358" r:id="rId58"/>
    <p:sldId id="328" r:id="rId59"/>
    <p:sldId id="321" r:id="rId60"/>
    <p:sldId id="277" r:id="rId61"/>
    <p:sldId id="359" r:id="rId62"/>
    <p:sldId id="343" r:id="rId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customXml" Target="../customXml/item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diagrams/_rels/data1.xml.rels><?xml version="1.0" encoding="UTF-8" standalone="yes"?>
<Relationships xmlns="http://schemas.openxmlformats.org/package/2006/relationships"><Relationship Id="rId1" Type="http://schemas.openxmlformats.org/officeDocument/2006/relationships/hyperlink" Target="mailto:DORPVAApprovals@ky.gov"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DORPVAApprovals@ky.gov"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591921-84B2-4E2C-8ECE-D66A5BC2419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F9356C2-AA48-4986-9AE9-89295BDAC005}">
      <dgm:prSet phldrT="[Text]" custT="1"/>
      <dgm:spPr/>
      <dgm:t>
        <a:bodyPr/>
        <a:lstStyle/>
        <a:p>
          <a:r>
            <a:rPr lang="en-US" sz="3200" dirty="0"/>
            <a:t>Candidate Selected by PVA Office</a:t>
          </a:r>
        </a:p>
      </dgm:t>
    </dgm:pt>
    <dgm:pt modelId="{49E952EC-1C0C-4DC4-9C4E-B0233C8C194B}" type="parTrans" cxnId="{67BF5332-D5B4-42FF-A189-179B2D573B9B}">
      <dgm:prSet/>
      <dgm:spPr/>
      <dgm:t>
        <a:bodyPr/>
        <a:lstStyle/>
        <a:p>
          <a:endParaRPr lang="en-US"/>
        </a:p>
      </dgm:t>
    </dgm:pt>
    <dgm:pt modelId="{21E5B143-99BE-448B-9D6C-A6FC2AA550EF}" type="sibTrans" cxnId="{67BF5332-D5B4-42FF-A189-179B2D573B9B}">
      <dgm:prSet/>
      <dgm:spPr/>
      <dgm:t>
        <a:bodyPr/>
        <a:lstStyle/>
        <a:p>
          <a:endParaRPr lang="en-US"/>
        </a:p>
      </dgm:t>
    </dgm:pt>
    <dgm:pt modelId="{F011C8A4-8489-4688-944D-C542B9C9F353}">
      <dgm:prSet phldrT="[Text]"/>
      <dgm:spPr/>
      <dgm:t>
        <a:bodyPr/>
        <a:lstStyle/>
        <a:p>
          <a:r>
            <a:rPr lang="en-US" dirty="0"/>
            <a:t>Submit Employee forms to HR</a:t>
          </a:r>
        </a:p>
      </dgm:t>
    </dgm:pt>
    <dgm:pt modelId="{FEBBE0FC-4606-4ED2-95C2-DF6FCC1DC36D}" type="parTrans" cxnId="{0AA68476-C9BC-419B-8F15-A4126BADCA05}">
      <dgm:prSet/>
      <dgm:spPr/>
      <dgm:t>
        <a:bodyPr/>
        <a:lstStyle/>
        <a:p>
          <a:endParaRPr lang="en-US"/>
        </a:p>
      </dgm:t>
    </dgm:pt>
    <dgm:pt modelId="{6DE63476-F083-4691-96B1-30BC8620459C}" type="sibTrans" cxnId="{0AA68476-C9BC-419B-8F15-A4126BADCA05}">
      <dgm:prSet/>
      <dgm:spPr/>
      <dgm:t>
        <a:bodyPr/>
        <a:lstStyle/>
        <a:p>
          <a:endParaRPr lang="en-US"/>
        </a:p>
      </dgm:t>
    </dgm:pt>
    <dgm:pt modelId="{AFD13F0E-7F15-4A71-8278-29BAEBB14633}">
      <dgm:prSet phldrT="[Text]" custT="1"/>
      <dgm:spPr/>
      <dgm:t>
        <a:bodyPr/>
        <a:lstStyle/>
        <a:p>
          <a:r>
            <a:rPr lang="en-US" sz="3200" dirty="0"/>
            <a:t>Budget Approval </a:t>
          </a:r>
        </a:p>
      </dgm:t>
    </dgm:pt>
    <dgm:pt modelId="{8490787B-7E1D-4915-9088-BCD40FEBE112}" type="parTrans" cxnId="{9B6784C7-6BE2-4D85-BAA5-748F23E94A5F}">
      <dgm:prSet/>
      <dgm:spPr/>
      <dgm:t>
        <a:bodyPr/>
        <a:lstStyle/>
        <a:p>
          <a:endParaRPr lang="en-US"/>
        </a:p>
      </dgm:t>
    </dgm:pt>
    <dgm:pt modelId="{8817A170-5782-4C3C-86F1-3DF383729F4D}" type="sibTrans" cxnId="{9B6784C7-6BE2-4D85-BAA5-748F23E94A5F}">
      <dgm:prSet/>
      <dgm:spPr/>
      <dgm:t>
        <a:bodyPr/>
        <a:lstStyle/>
        <a:p>
          <a:endParaRPr lang="en-US"/>
        </a:p>
      </dgm:t>
    </dgm:pt>
    <dgm:pt modelId="{DB0F5BB4-4E36-4619-B13D-522AB951EB3B}">
      <dgm:prSet phldrT="[Text]"/>
      <dgm:spPr/>
      <dgm:t>
        <a:bodyPr/>
        <a:lstStyle/>
        <a:p>
          <a:r>
            <a:rPr lang="en-US" dirty="0"/>
            <a:t>Budget submits RPA to HR once approved</a:t>
          </a:r>
        </a:p>
      </dgm:t>
    </dgm:pt>
    <dgm:pt modelId="{1089384D-AC80-4431-B4C9-32968ABBFA81}" type="parTrans" cxnId="{CAD7ED6A-2AA6-49CD-AE46-FB7B9C55CD48}">
      <dgm:prSet/>
      <dgm:spPr/>
      <dgm:t>
        <a:bodyPr/>
        <a:lstStyle/>
        <a:p>
          <a:endParaRPr lang="en-US"/>
        </a:p>
      </dgm:t>
    </dgm:pt>
    <dgm:pt modelId="{164C6AC5-E356-48C7-A711-2DE36D722C69}" type="sibTrans" cxnId="{CAD7ED6A-2AA6-49CD-AE46-FB7B9C55CD48}">
      <dgm:prSet/>
      <dgm:spPr/>
      <dgm:t>
        <a:bodyPr/>
        <a:lstStyle/>
        <a:p>
          <a:endParaRPr lang="en-US"/>
        </a:p>
      </dgm:t>
    </dgm:pt>
    <dgm:pt modelId="{6C0082E7-DB22-437E-B2CD-1C43E251FFC7}">
      <dgm:prSet phldrT="[Text]"/>
      <dgm:spPr/>
      <dgm:t>
        <a:bodyPr/>
        <a:lstStyle/>
        <a:p>
          <a:r>
            <a:rPr lang="en-US" dirty="0"/>
            <a:t>Submit RPA(in Excel format) to DOR Budget</a:t>
          </a:r>
        </a:p>
      </dgm:t>
    </dgm:pt>
    <dgm:pt modelId="{9233D12C-E8EB-4786-BDC9-78F35AC10358}" type="parTrans" cxnId="{957EE8EE-76F7-4906-975A-4E0FE8354B78}">
      <dgm:prSet/>
      <dgm:spPr/>
      <dgm:t>
        <a:bodyPr/>
        <a:lstStyle/>
        <a:p>
          <a:endParaRPr lang="en-US"/>
        </a:p>
      </dgm:t>
    </dgm:pt>
    <dgm:pt modelId="{48DF9424-596F-4338-8985-8C35ACD82068}" type="sibTrans" cxnId="{957EE8EE-76F7-4906-975A-4E0FE8354B78}">
      <dgm:prSet/>
      <dgm:spPr/>
      <dgm:t>
        <a:bodyPr/>
        <a:lstStyle/>
        <a:p>
          <a:endParaRPr lang="en-US"/>
        </a:p>
      </dgm:t>
    </dgm:pt>
    <dgm:pt modelId="{5B287074-2263-4596-9737-27F3096713AA}">
      <dgm:prSet phldrT="[Text]"/>
      <dgm:spPr/>
      <dgm:t>
        <a:bodyPr/>
        <a:lstStyle/>
        <a:p>
          <a:r>
            <a:rPr lang="en-US" dirty="0"/>
            <a:t>Emailed to </a:t>
          </a:r>
          <a:r>
            <a:rPr lang="en-US" dirty="0">
              <a:hlinkClick xmlns:r="http://schemas.openxmlformats.org/officeDocument/2006/relationships" r:id="rId1"/>
            </a:rPr>
            <a:t>DORPVAApprovals@ky.gov</a:t>
          </a:r>
          <a:endParaRPr lang="en-US" dirty="0"/>
        </a:p>
      </dgm:t>
    </dgm:pt>
    <dgm:pt modelId="{BC1DB397-D875-47CC-9EF6-57A868A6AC98}" type="parTrans" cxnId="{5C267686-A1C4-45D2-AD17-755F2636B27D}">
      <dgm:prSet/>
      <dgm:spPr/>
      <dgm:t>
        <a:bodyPr/>
        <a:lstStyle/>
        <a:p>
          <a:endParaRPr lang="en-US"/>
        </a:p>
      </dgm:t>
    </dgm:pt>
    <dgm:pt modelId="{8F68EB28-6EF2-4861-ACD5-F8859F0F35E5}" type="sibTrans" cxnId="{5C267686-A1C4-45D2-AD17-755F2636B27D}">
      <dgm:prSet/>
      <dgm:spPr/>
      <dgm:t>
        <a:bodyPr/>
        <a:lstStyle/>
        <a:p>
          <a:endParaRPr lang="en-US"/>
        </a:p>
      </dgm:t>
    </dgm:pt>
    <dgm:pt modelId="{8F912623-B9A4-4EA3-8922-D2171F0B37B8}">
      <dgm:prSet phldrT="[Text]"/>
      <dgm:spPr/>
      <dgm:t>
        <a:bodyPr/>
        <a:lstStyle/>
        <a:p>
          <a:r>
            <a:rPr lang="en-US" dirty="0"/>
            <a:t>CC your HR Consultant on email to DOR</a:t>
          </a:r>
        </a:p>
      </dgm:t>
    </dgm:pt>
    <dgm:pt modelId="{5450FFE2-C401-4A3D-9F07-730ED7D5B9F0}" type="parTrans" cxnId="{017786CD-D303-43E7-8C66-A28A1DFCED4D}">
      <dgm:prSet/>
      <dgm:spPr/>
      <dgm:t>
        <a:bodyPr/>
        <a:lstStyle/>
        <a:p>
          <a:endParaRPr lang="en-US"/>
        </a:p>
      </dgm:t>
    </dgm:pt>
    <dgm:pt modelId="{73DBFD3A-240A-44C3-8774-AD89BA60B7B2}" type="sibTrans" cxnId="{017786CD-D303-43E7-8C66-A28A1DFCED4D}">
      <dgm:prSet/>
      <dgm:spPr/>
      <dgm:t>
        <a:bodyPr/>
        <a:lstStyle/>
        <a:p>
          <a:endParaRPr lang="en-US"/>
        </a:p>
      </dgm:t>
    </dgm:pt>
    <dgm:pt modelId="{8FFE22F3-86FB-4670-A7B5-174317988CAA}">
      <dgm:prSet phldrT="[Text]"/>
      <dgm:spPr/>
      <dgm:t>
        <a:bodyPr/>
        <a:lstStyle/>
        <a:p>
          <a:r>
            <a:rPr lang="en-US" b="1" dirty="0"/>
            <a:t>15 Days prior to anticipated start date </a:t>
          </a:r>
        </a:p>
      </dgm:t>
    </dgm:pt>
    <dgm:pt modelId="{D15A8104-4CD7-4E67-ABDF-286C9F8849FC}" type="parTrans" cxnId="{43B01BA9-AC1C-429C-8B71-EB6A94BE5C12}">
      <dgm:prSet/>
      <dgm:spPr/>
      <dgm:t>
        <a:bodyPr/>
        <a:lstStyle/>
        <a:p>
          <a:endParaRPr lang="en-US"/>
        </a:p>
      </dgm:t>
    </dgm:pt>
    <dgm:pt modelId="{37353069-9417-4326-93D8-0EE7B8E08D2B}" type="sibTrans" cxnId="{43B01BA9-AC1C-429C-8B71-EB6A94BE5C12}">
      <dgm:prSet/>
      <dgm:spPr/>
      <dgm:t>
        <a:bodyPr/>
        <a:lstStyle/>
        <a:p>
          <a:endParaRPr lang="en-US"/>
        </a:p>
      </dgm:t>
    </dgm:pt>
    <dgm:pt modelId="{897B69A4-8C65-4817-9E23-D410678E37C4}">
      <dgm:prSet phldrT="[Text]"/>
      <dgm:spPr/>
      <dgm:t>
        <a:bodyPr/>
        <a:lstStyle/>
        <a:p>
          <a:r>
            <a:rPr lang="en-US" dirty="0"/>
            <a:t>State Application</a:t>
          </a:r>
        </a:p>
      </dgm:t>
    </dgm:pt>
    <dgm:pt modelId="{730417B6-A81F-4546-9E46-B72317DA6B91}" type="parTrans" cxnId="{B7CCE1A8-0532-4E64-90BB-B917039E109B}">
      <dgm:prSet/>
      <dgm:spPr/>
      <dgm:t>
        <a:bodyPr/>
        <a:lstStyle/>
        <a:p>
          <a:endParaRPr lang="en-US"/>
        </a:p>
      </dgm:t>
    </dgm:pt>
    <dgm:pt modelId="{60583AFE-7B4A-4BB9-B31E-0015453CEF5A}" type="sibTrans" cxnId="{B7CCE1A8-0532-4E64-90BB-B917039E109B}">
      <dgm:prSet/>
      <dgm:spPr/>
      <dgm:t>
        <a:bodyPr/>
        <a:lstStyle/>
        <a:p>
          <a:endParaRPr lang="en-US"/>
        </a:p>
      </dgm:t>
    </dgm:pt>
    <dgm:pt modelId="{953FA37F-C954-425A-8C8E-B922A04AF57B}">
      <dgm:prSet phldrT="[Text]"/>
      <dgm:spPr/>
      <dgm:t>
        <a:bodyPr/>
        <a:lstStyle/>
        <a:p>
          <a:r>
            <a:rPr lang="en-US" dirty="0"/>
            <a:t>RPA is available on the PVA Network 	</a:t>
          </a:r>
        </a:p>
      </dgm:t>
    </dgm:pt>
    <dgm:pt modelId="{298D5A3D-E404-4C2C-9491-259B2155B916}" type="parTrans" cxnId="{065131CE-93D4-4534-9BEA-781E2B446DF1}">
      <dgm:prSet/>
      <dgm:spPr/>
      <dgm:t>
        <a:bodyPr/>
        <a:lstStyle/>
        <a:p>
          <a:endParaRPr lang="en-US"/>
        </a:p>
      </dgm:t>
    </dgm:pt>
    <dgm:pt modelId="{984A679D-63FD-4A7F-B112-84ADD56FA815}" type="sibTrans" cxnId="{065131CE-93D4-4534-9BEA-781E2B446DF1}">
      <dgm:prSet/>
      <dgm:spPr/>
      <dgm:t>
        <a:bodyPr/>
        <a:lstStyle/>
        <a:p>
          <a:endParaRPr lang="en-US"/>
        </a:p>
      </dgm:t>
    </dgm:pt>
    <dgm:pt modelId="{20729527-BE96-484B-86ED-F9C3FD5F7655}">
      <dgm:prSet phldrT="[Text]"/>
      <dgm:spPr/>
      <dgm:t>
        <a:bodyPr/>
        <a:lstStyle/>
        <a:p>
          <a:r>
            <a:rPr lang="en-US" dirty="0"/>
            <a:t>Copy of College Degree/Official/Notary Transcript</a:t>
          </a:r>
        </a:p>
      </dgm:t>
    </dgm:pt>
    <dgm:pt modelId="{28F44299-2881-41E9-8ECE-BCDD005CE6BB}" type="sibTrans" cxnId="{E717F0C7-17C6-44AA-B06C-68D332832497}">
      <dgm:prSet/>
      <dgm:spPr/>
      <dgm:t>
        <a:bodyPr/>
        <a:lstStyle/>
        <a:p>
          <a:endParaRPr lang="en-US"/>
        </a:p>
      </dgm:t>
    </dgm:pt>
    <dgm:pt modelId="{2AE00D10-599D-4C58-89BA-053F86963ABA}" type="parTrans" cxnId="{E717F0C7-17C6-44AA-B06C-68D332832497}">
      <dgm:prSet/>
      <dgm:spPr/>
      <dgm:t>
        <a:bodyPr/>
        <a:lstStyle/>
        <a:p>
          <a:endParaRPr lang="en-US"/>
        </a:p>
      </dgm:t>
    </dgm:pt>
    <dgm:pt modelId="{4344FA8D-5E32-4E1F-B921-6CEB731B0B31}">
      <dgm:prSet phldrT="[Text]"/>
      <dgm:spPr/>
      <dgm:t>
        <a:bodyPr/>
        <a:lstStyle/>
        <a:p>
          <a:r>
            <a:rPr lang="en-US" dirty="0"/>
            <a:t>Copy of GED Certificate/ GED Transcripts/GED ID#</a:t>
          </a:r>
        </a:p>
      </dgm:t>
    </dgm:pt>
    <dgm:pt modelId="{8AA3BB7F-2E60-4806-B03E-AD1ACD690C7D}" type="sibTrans" cxnId="{C58C5976-E161-4A30-A931-F214A9AF6992}">
      <dgm:prSet/>
      <dgm:spPr/>
      <dgm:t>
        <a:bodyPr/>
        <a:lstStyle/>
        <a:p>
          <a:endParaRPr lang="en-US"/>
        </a:p>
      </dgm:t>
    </dgm:pt>
    <dgm:pt modelId="{ACCC6B3F-7F31-4763-A474-44AB61B3BB11}" type="parTrans" cxnId="{C58C5976-E161-4A30-A931-F214A9AF6992}">
      <dgm:prSet/>
      <dgm:spPr/>
      <dgm:t>
        <a:bodyPr/>
        <a:lstStyle/>
        <a:p>
          <a:endParaRPr lang="en-US"/>
        </a:p>
      </dgm:t>
    </dgm:pt>
    <dgm:pt modelId="{79D00EB5-B67A-4F32-876E-7A22AA8E52D0}" type="pres">
      <dgm:prSet presAssocID="{06591921-84B2-4E2C-8ECE-D66A5BC2419D}" presName="linear" presStyleCnt="0">
        <dgm:presLayoutVars>
          <dgm:animLvl val="lvl"/>
          <dgm:resizeHandles val="exact"/>
        </dgm:presLayoutVars>
      </dgm:prSet>
      <dgm:spPr/>
    </dgm:pt>
    <dgm:pt modelId="{801F01EF-98AB-46D0-8957-6889D69B39D4}" type="pres">
      <dgm:prSet presAssocID="{0F9356C2-AA48-4986-9AE9-89295BDAC005}" presName="parentText" presStyleLbl="node1" presStyleIdx="0" presStyleCnt="2">
        <dgm:presLayoutVars>
          <dgm:chMax val="0"/>
          <dgm:bulletEnabled val="1"/>
        </dgm:presLayoutVars>
      </dgm:prSet>
      <dgm:spPr/>
    </dgm:pt>
    <dgm:pt modelId="{B54FC632-DF80-4166-9B9B-62840996320F}" type="pres">
      <dgm:prSet presAssocID="{0F9356C2-AA48-4986-9AE9-89295BDAC005}" presName="childText" presStyleLbl="revTx" presStyleIdx="0" presStyleCnt="2">
        <dgm:presLayoutVars>
          <dgm:bulletEnabled val="1"/>
        </dgm:presLayoutVars>
      </dgm:prSet>
      <dgm:spPr/>
    </dgm:pt>
    <dgm:pt modelId="{2572E534-68AA-4FB7-8839-2D7116A39391}" type="pres">
      <dgm:prSet presAssocID="{AFD13F0E-7F15-4A71-8278-29BAEBB14633}" presName="parentText" presStyleLbl="node1" presStyleIdx="1" presStyleCnt="2">
        <dgm:presLayoutVars>
          <dgm:chMax val="0"/>
          <dgm:bulletEnabled val="1"/>
        </dgm:presLayoutVars>
      </dgm:prSet>
      <dgm:spPr/>
    </dgm:pt>
    <dgm:pt modelId="{B42E04DB-19E3-47DE-87B4-412C7EEF5BC4}" type="pres">
      <dgm:prSet presAssocID="{AFD13F0E-7F15-4A71-8278-29BAEBB14633}" presName="childText" presStyleLbl="revTx" presStyleIdx="1" presStyleCnt="2">
        <dgm:presLayoutVars>
          <dgm:bulletEnabled val="1"/>
        </dgm:presLayoutVars>
      </dgm:prSet>
      <dgm:spPr/>
    </dgm:pt>
  </dgm:ptLst>
  <dgm:cxnLst>
    <dgm:cxn modelId="{67BF5332-D5B4-42FF-A189-179B2D573B9B}" srcId="{06591921-84B2-4E2C-8ECE-D66A5BC2419D}" destId="{0F9356C2-AA48-4986-9AE9-89295BDAC005}" srcOrd="0" destOrd="0" parTransId="{49E952EC-1C0C-4DC4-9C4E-B0233C8C194B}" sibTransId="{21E5B143-99BE-448B-9D6C-A6FC2AA550EF}"/>
    <dgm:cxn modelId="{7BE06E68-C4C9-4BB6-9481-062E43F55032}" type="presOf" srcId="{897B69A4-8C65-4817-9E23-D410678E37C4}" destId="{B54FC632-DF80-4166-9B9B-62840996320F}" srcOrd="0" destOrd="2" presId="urn:microsoft.com/office/officeart/2005/8/layout/vList2"/>
    <dgm:cxn modelId="{CAD7ED6A-2AA6-49CD-AE46-FB7B9C55CD48}" srcId="{AFD13F0E-7F15-4A71-8278-29BAEBB14633}" destId="{DB0F5BB4-4E36-4619-B13D-522AB951EB3B}" srcOrd="0" destOrd="0" parTransId="{1089384D-AC80-4431-B4C9-32968ABBFA81}" sibTransId="{164C6AC5-E356-48C7-A711-2DE36D722C69}"/>
    <dgm:cxn modelId="{343F444B-B7E3-4DBA-B239-D66D7740C381}" type="presOf" srcId="{4344FA8D-5E32-4E1F-B921-6CEB731B0B31}" destId="{B54FC632-DF80-4166-9B9B-62840996320F}" srcOrd="0" destOrd="3" presId="urn:microsoft.com/office/officeart/2005/8/layout/vList2"/>
    <dgm:cxn modelId="{A933686D-B151-44A8-8EDD-EFF82646EB87}" type="presOf" srcId="{F011C8A4-8489-4688-944D-C542B9C9F353}" destId="{B54FC632-DF80-4166-9B9B-62840996320F}" srcOrd="0" destOrd="1" presId="urn:microsoft.com/office/officeart/2005/8/layout/vList2"/>
    <dgm:cxn modelId="{5559E273-21E4-42B9-950C-FF2E309C380B}" type="presOf" srcId="{20729527-BE96-484B-86ED-F9C3FD5F7655}" destId="{B54FC632-DF80-4166-9B9B-62840996320F}" srcOrd="0" destOrd="4" presId="urn:microsoft.com/office/officeart/2005/8/layout/vList2"/>
    <dgm:cxn modelId="{3309E674-B030-42CF-9004-FB144546EB34}" type="presOf" srcId="{6C0082E7-DB22-437E-B2CD-1C43E251FFC7}" destId="{B54FC632-DF80-4166-9B9B-62840996320F}" srcOrd="0" destOrd="5" presId="urn:microsoft.com/office/officeart/2005/8/layout/vList2"/>
    <dgm:cxn modelId="{C58C5976-E161-4A30-A931-F214A9AF6992}" srcId="{F011C8A4-8489-4688-944D-C542B9C9F353}" destId="{4344FA8D-5E32-4E1F-B921-6CEB731B0B31}" srcOrd="1" destOrd="0" parTransId="{ACCC6B3F-7F31-4763-A474-44AB61B3BB11}" sibTransId="{8AA3BB7F-2E60-4806-B03E-AD1ACD690C7D}"/>
    <dgm:cxn modelId="{0AA68476-C9BC-419B-8F15-A4126BADCA05}" srcId="{0F9356C2-AA48-4986-9AE9-89295BDAC005}" destId="{F011C8A4-8489-4688-944D-C542B9C9F353}" srcOrd="1" destOrd="0" parTransId="{FEBBE0FC-4606-4ED2-95C2-DF6FCC1DC36D}" sibTransId="{6DE63476-F083-4691-96B1-30BC8620459C}"/>
    <dgm:cxn modelId="{2886C278-70CD-408C-B978-2124445F6FF0}" type="presOf" srcId="{8FFE22F3-86FB-4670-A7B5-174317988CAA}" destId="{B54FC632-DF80-4166-9B9B-62840996320F}" srcOrd="0" destOrd="0" presId="urn:microsoft.com/office/officeart/2005/8/layout/vList2"/>
    <dgm:cxn modelId="{5C267686-A1C4-45D2-AD17-755F2636B27D}" srcId="{6C0082E7-DB22-437E-B2CD-1C43E251FFC7}" destId="{5B287074-2263-4596-9737-27F3096713AA}" srcOrd="1" destOrd="0" parTransId="{BC1DB397-D875-47CC-9EF6-57A868A6AC98}" sibTransId="{8F68EB28-6EF2-4861-ACD5-F8859F0F35E5}"/>
    <dgm:cxn modelId="{2E3C5194-D4FD-4C5B-B59D-8BCD0E1EBF82}" type="presOf" srcId="{5B287074-2263-4596-9737-27F3096713AA}" destId="{B54FC632-DF80-4166-9B9B-62840996320F}" srcOrd="0" destOrd="7" presId="urn:microsoft.com/office/officeart/2005/8/layout/vList2"/>
    <dgm:cxn modelId="{4E064BA8-588B-450E-8115-D2B86294566F}" type="presOf" srcId="{06591921-84B2-4E2C-8ECE-D66A5BC2419D}" destId="{79D00EB5-B67A-4F32-876E-7A22AA8E52D0}" srcOrd="0" destOrd="0" presId="urn:microsoft.com/office/officeart/2005/8/layout/vList2"/>
    <dgm:cxn modelId="{B7CCE1A8-0532-4E64-90BB-B917039E109B}" srcId="{F011C8A4-8489-4688-944D-C542B9C9F353}" destId="{897B69A4-8C65-4817-9E23-D410678E37C4}" srcOrd="0" destOrd="0" parTransId="{730417B6-A81F-4546-9E46-B72317DA6B91}" sibTransId="{60583AFE-7B4A-4BB9-B31E-0015453CEF5A}"/>
    <dgm:cxn modelId="{43B01BA9-AC1C-429C-8B71-EB6A94BE5C12}" srcId="{0F9356C2-AA48-4986-9AE9-89295BDAC005}" destId="{8FFE22F3-86FB-4670-A7B5-174317988CAA}" srcOrd="0" destOrd="0" parTransId="{D15A8104-4CD7-4E67-ABDF-286C9F8849FC}" sibTransId="{37353069-9417-4326-93D8-0EE7B8E08D2B}"/>
    <dgm:cxn modelId="{A2890FB6-2978-4388-AD6E-E66BDF68B5F0}" type="presOf" srcId="{DB0F5BB4-4E36-4619-B13D-522AB951EB3B}" destId="{B42E04DB-19E3-47DE-87B4-412C7EEF5BC4}" srcOrd="0" destOrd="0" presId="urn:microsoft.com/office/officeart/2005/8/layout/vList2"/>
    <dgm:cxn modelId="{24AB9BC0-93A0-4AD4-B66F-8724540A0E1C}" type="presOf" srcId="{AFD13F0E-7F15-4A71-8278-29BAEBB14633}" destId="{2572E534-68AA-4FB7-8839-2D7116A39391}" srcOrd="0" destOrd="0" presId="urn:microsoft.com/office/officeart/2005/8/layout/vList2"/>
    <dgm:cxn modelId="{9B6784C7-6BE2-4D85-BAA5-748F23E94A5F}" srcId="{06591921-84B2-4E2C-8ECE-D66A5BC2419D}" destId="{AFD13F0E-7F15-4A71-8278-29BAEBB14633}" srcOrd="1" destOrd="0" parTransId="{8490787B-7E1D-4915-9088-BCD40FEBE112}" sibTransId="{8817A170-5782-4C3C-86F1-3DF383729F4D}"/>
    <dgm:cxn modelId="{E717F0C7-17C6-44AA-B06C-68D332832497}" srcId="{F011C8A4-8489-4688-944D-C542B9C9F353}" destId="{20729527-BE96-484B-86ED-F9C3FD5F7655}" srcOrd="2" destOrd="0" parTransId="{2AE00D10-599D-4C58-89BA-053F86963ABA}" sibTransId="{28F44299-2881-41E9-8ECE-BCDD005CE6BB}"/>
    <dgm:cxn modelId="{F40D01C8-2988-440A-B7FB-389748C63575}" type="presOf" srcId="{0F9356C2-AA48-4986-9AE9-89295BDAC005}" destId="{801F01EF-98AB-46D0-8957-6889D69B39D4}" srcOrd="0" destOrd="0" presId="urn:microsoft.com/office/officeart/2005/8/layout/vList2"/>
    <dgm:cxn modelId="{017786CD-D303-43E7-8C66-A28A1DFCED4D}" srcId="{6C0082E7-DB22-437E-B2CD-1C43E251FFC7}" destId="{8F912623-B9A4-4EA3-8922-D2171F0B37B8}" srcOrd="2" destOrd="0" parTransId="{5450FFE2-C401-4A3D-9F07-730ED7D5B9F0}" sibTransId="{73DBFD3A-240A-44C3-8774-AD89BA60B7B2}"/>
    <dgm:cxn modelId="{065131CE-93D4-4534-9BEA-781E2B446DF1}" srcId="{6C0082E7-DB22-437E-B2CD-1C43E251FFC7}" destId="{953FA37F-C954-425A-8C8E-B922A04AF57B}" srcOrd="0" destOrd="0" parTransId="{298D5A3D-E404-4C2C-9491-259B2155B916}" sibTransId="{984A679D-63FD-4A7F-B112-84ADD56FA815}"/>
    <dgm:cxn modelId="{79BE8FCE-DA5F-4056-93CC-43607808CD9A}" type="presOf" srcId="{8F912623-B9A4-4EA3-8922-D2171F0B37B8}" destId="{B54FC632-DF80-4166-9B9B-62840996320F}" srcOrd="0" destOrd="8" presId="urn:microsoft.com/office/officeart/2005/8/layout/vList2"/>
    <dgm:cxn modelId="{957EE8EE-76F7-4906-975A-4E0FE8354B78}" srcId="{0F9356C2-AA48-4986-9AE9-89295BDAC005}" destId="{6C0082E7-DB22-437E-B2CD-1C43E251FFC7}" srcOrd="2" destOrd="0" parTransId="{9233D12C-E8EB-4786-BDC9-78F35AC10358}" sibTransId="{48DF9424-596F-4338-8985-8C35ACD82068}"/>
    <dgm:cxn modelId="{074D32F4-CB61-4C64-9A52-DBB6259791BE}" type="presOf" srcId="{953FA37F-C954-425A-8C8E-B922A04AF57B}" destId="{B54FC632-DF80-4166-9B9B-62840996320F}" srcOrd="0" destOrd="6" presId="urn:microsoft.com/office/officeart/2005/8/layout/vList2"/>
    <dgm:cxn modelId="{432BE723-384C-4E3F-B943-06335D5F53E0}" type="presParOf" srcId="{79D00EB5-B67A-4F32-876E-7A22AA8E52D0}" destId="{801F01EF-98AB-46D0-8957-6889D69B39D4}" srcOrd="0" destOrd="0" presId="urn:microsoft.com/office/officeart/2005/8/layout/vList2"/>
    <dgm:cxn modelId="{653C4CBF-FBE0-4BC7-A623-911DF2BD76B9}" type="presParOf" srcId="{79D00EB5-B67A-4F32-876E-7A22AA8E52D0}" destId="{B54FC632-DF80-4166-9B9B-62840996320F}" srcOrd="1" destOrd="0" presId="urn:microsoft.com/office/officeart/2005/8/layout/vList2"/>
    <dgm:cxn modelId="{EA64B837-3587-4DB6-9B95-E40B3027C1C1}" type="presParOf" srcId="{79D00EB5-B67A-4F32-876E-7A22AA8E52D0}" destId="{2572E534-68AA-4FB7-8839-2D7116A39391}" srcOrd="2" destOrd="0" presId="urn:microsoft.com/office/officeart/2005/8/layout/vList2"/>
    <dgm:cxn modelId="{C7E63706-78BE-47E7-A00A-4302F9A2398F}" type="presParOf" srcId="{79D00EB5-B67A-4F32-876E-7A22AA8E52D0}" destId="{B42E04DB-19E3-47DE-87B4-412C7EEF5BC4}"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591921-84B2-4E2C-8ECE-D66A5BC2419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F9356C2-AA48-4986-9AE9-89295BDAC005}">
      <dgm:prSet phldrT="[Text]" custT="1"/>
      <dgm:spPr/>
      <dgm:t>
        <a:bodyPr/>
        <a:lstStyle/>
        <a:p>
          <a:r>
            <a:rPr lang="en-US" sz="3200" dirty="0"/>
            <a:t>HR Approval </a:t>
          </a:r>
        </a:p>
      </dgm:t>
    </dgm:pt>
    <dgm:pt modelId="{49E952EC-1C0C-4DC4-9C4E-B0233C8C194B}" type="parTrans" cxnId="{67BF5332-D5B4-42FF-A189-179B2D573B9B}">
      <dgm:prSet/>
      <dgm:spPr/>
      <dgm:t>
        <a:bodyPr/>
        <a:lstStyle/>
        <a:p>
          <a:endParaRPr lang="en-US"/>
        </a:p>
      </dgm:t>
    </dgm:pt>
    <dgm:pt modelId="{21E5B143-99BE-448B-9D6C-A6FC2AA550EF}" type="sibTrans" cxnId="{67BF5332-D5B4-42FF-A189-179B2D573B9B}">
      <dgm:prSet/>
      <dgm:spPr/>
      <dgm:t>
        <a:bodyPr/>
        <a:lstStyle/>
        <a:p>
          <a:endParaRPr lang="en-US"/>
        </a:p>
      </dgm:t>
    </dgm:pt>
    <dgm:pt modelId="{AFD13F0E-7F15-4A71-8278-29BAEBB14633}">
      <dgm:prSet phldrT="[Text]" custT="1"/>
      <dgm:spPr/>
      <dgm:t>
        <a:bodyPr/>
        <a:lstStyle/>
        <a:p>
          <a:r>
            <a:rPr lang="en-US" sz="3200" dirty="0"/>
            <a:t>New Hire Onboarding(PVA Employee Relations Branch)  </a:t>
          </a:r>
        </a:p>
      </dgm:t>
    </dgm:pt>
    <dgm:pt modelId="{8490787B-7E1D-4915-9088-BCD40FEBE112}" type="parTrans" cxnId="{9B6784C7-6BE2-4D85-BAA5-748F23E94A5F}">
      <dgm:prSet/>
      <dgm:spPr/>
      <dgm:t>
        <a:bodyPr/>
        <a:lstStyle/>
        <a:p>
          <a:endParaRPr lang="en-US"/>
        </a:p>
      </dgm:t>
    </dgm:pt>
    <dgm:pt modelId="{8817A170-5782-4C3C-86F1-3DF383729F4D}" type="sibTrans" cxnId="{9B6784C7-6BE2-4D85-BAA5-748F23E94A5F}">
      <dgm:prSet/>
      <dgm:spPr/>
      <dgm:t>
        <a:bodyPr/>
        <a:lstStyle/>
        <a:p>
          <a:endParaRPr lang="en-US"/>
        </a:p>
      </dgm:t>
    </dgm:pt>
    <dgm:pt modelId="{DB0F5BB4-4E36-4619-B13D-522AB951EB3B}">
      <dgm:prSet phldrT="[Text]"/>
      <dgm:spPr/>
      <dgm:t>
        <a:bodyPr/>
        <a:lstStyle/>
        <a:p>
          <a:r>
            <a:rPr lang="en-US" dirty="0"/>
            <a:t>New Employee Binder sent to PVA Office</a:t>
          </a:r>
        </a:p>
      </dgm:t>
    </dgm:pt>
    <dgm:pt modelId="{1089384D-AC80-4431-B4C9-32968ABBFA81}" type="parTrans" cxnId="{CAD7ED6A-2AA6-49CD-AE46-FB7B9C55CD48}">
      <dgm:prSet/>
      <dgm:spPr/>
      <dgm:t>
        <a:bodyPr/>
        <a:lstStyle/>
        <a:p>
          <a:endParaRPr lang="en-US"/>
        </a:p>
      </dgm:t>
    </dgm:pt>
    <dgm:pt modelId="{164C6AC5-E356-48C7-A711-2DE36D722C69}" type="sibTrans" cxnId="{CAD7ED6A-2AA6-49CD-AE46-FB7B9C55CD48}">
      <dgm:prSet/>
      <dgm:spPr/>
      <dgm:t>
        <a:bodyPr/>
        <a:lstStyle/>
        <a:p>
          <a:endParaRPr lang="en-US"/>
        </a:p>
      </dgm:t>
    </dgm:pt>
    <dgm:pt modelId="{8FFE22F3-86FB-4670-A7B5-174317988CAA}">
      <dgm:prSet phldrT="[Text]"/>
      <dgm:spPr/>
      <dgm:t>
        <a:bodyPr/>
        <a:lstStyle/>
        <a:p>
          <a:r>
            <a:rPr lang="en-US" b="0" dirty="0"/>
            <a:t>Approval of new hire comes from HR and verifies start date </a:t>
          </a:r>
        </a:p>
      </dgm:t>
    </dgm:pt>
    <dgm:pt modelId="{D15A8104-4CD7-4E67-ABDF-286C9F8849FC}" type="parTrans" cxnId="{43B01BA9-AC1C-429C-8B71-EB6A94BE5C12}">
      <dgm:prSet/>
      <dgm:spPr/>
      <dgm:t>
        <a:bodyPr/>
        <a:lstStyle/>
        <a:p>
          <a:endParaRPr lang="en-US"/>
        </a:p>
      </dgm:t>
    </dgm:pt>
    <dgm:pt modelId="{37353069-9417-4326-93D8-0EE7B8E08D2B}" type="sibTrans" cxnId="{43B01BA9-AC1C-429C-8B71-EB6A94BE5C12}">
      <dgm:prSet/>
      <dgm:spPr/>
      <dgm:t>
        <a:bodyPr/>
        <a:lstStyle/>
        <a:p>
          <a:endParaRPr lang="en-US"/>
        </a:p>
      </dgm:t>
    </dgm:pt>
    <dgm:pt modelId="{B8C3863F-B287-478D-A4EA-CEA6CBD65526}">
      <dgm:prSet phldrT="[Text]"/>
      <dgm:spPr/>
      <dgm:t>
        <a:bodyPr/>
        <a:lstStyle/>
        <a:p>
          <a:r>
            <a:rPr lang="en-US" b="0" dirty="0"/>
            <a:t>New Hire forms to be sent to HR</a:t>
          </a:r>
        </a:p>
      </dgm:t>
    </dgm:pt>
    <dgm:pt modelId="{C75875BB-99EC-4333-88C1-180D6EA94956}" type="parTrans" cxnId="{BE785EF8-47AB-49E6-A8C6-D0CCBA981721}">
      <dgm:prSet/>
      <dgm:spPr/>
      <dgm:t>
        <a:bodyPr/>
        <a:lstStyle/>
        <a:p>
          <a:endParaRPr lang="en-US"/>
        </a:p>
      </dgm:t>
    </dgm:pt>
    <dgm:pt modelId="{85577AA2-2A34-4E12-899F-D3DCBFF67906}" type="sibTrans" cxnId="{BE785EF8-47AB-49E6-A8C6-D0CCBA981721}">
      <dgm:prSet/>
      <dgm:spPr/>
      <dgm:t>
        <a:bodyPr/>
        <a:lstStyle/>
        <a:p>
          <a:endParaRPr lang="en-US"/>
        </a:p>
      </dgm:t>
    </dgm:pt>
    <dgm:pt modelId="{479CEC27-DCBC-43DB-83AB-449E8E0969F2}">
      <dgm:prSet phldrT="[Text]"/>
      <dgm:spPr/>
      <dgm:t>
        <a:bodyPr/>
        <a:lstStyle/>
        <a:p>
          <a:r>
            <a:rPr lang="en-US" b="0" dirty="0"/>
            <a:t>Position Description</a:t>
          </a:r>
        </a:p>
      </dgm:t>
    </dgm:pt>
    <dgm:pt modelId="{F40A0ABB-6890-4086-87DB-37E867D43C1D}" type="parTrans" cxnId="{ECAF97C7-308F-4E20-A42D-444541E8B307}">
      <dgm:prSet/>
      <dgm:spPr/>
      <dgm:t>
        <a:bodyPr/>
        <a:lstStyle/>
        <a:p>
          <a:endParaRPr lang="en-US"/>
        </a:p>
      </dgm:t>
    </dgm:pt>
    <dgm:pt modelId="{4F69DC01-B326-44F5-952A-E6AB3FEC2AA7}" type="sibTrans" cxnId="{ECAF97C7-308F-4E20-A42D-444541E8B307}">
      <dgm:prSet/>
      <dgm:spPr/>
      <dgm:t>
        <a:bodyPr/>
        <a:lstStyle/>
        <a:p>
          <a:endParaRPr lang="en-US"/>
        </a:p>
      </dgm:t>
    </dgm:pt>
    <dgm:pt modelId="{099B0616-D967-4153-A22A-1A0CB603300C}">
      <dgm:prSet phldrT="[Text]"/>
      <dgm:spPr/>
      <dgm:t>
        <a:bodyPr/>
        <a:lstStyle/>
        <a:p>
          <a:r>
            <a:rPr lang="en-US" b="0" dirty="0"/>
            <a:t>KRC Acknowledgement of Confidentiality</a:t>
          </a:r>
        </a:p>
      </dgm:t>
    </dgm:pt>
    <dgm:pt modelId="{9238D3E6-C853-4CEB-87C2-3220D32744CD}" type="parTrans" cxnId="{637ADE25-EB31-4B2C-8340-1AC1EE903C08}">
      <dgm:prSet/>
      <dgm:spPr/>
      <dgm:t>
        <a:bodyPr/>
        <a:lstStyle/>
        <a:p>
          <a:endParaRPr lang="en-US"/>
        </a:p>
      </dgm:t>
    </dgm:pt>
    <dgm:pt modelId="{3A2D0F74-1C8C-4528-933C-217071AF324E}" type="sibTrans" cxnId="{637ADE25-EB31-4B2C-8340-1AC1EE903C08}">
      <dgm:prSet/>
      <dgm:spPr/>
      <dgm:t>
        <a:bodyPr/>
        <a:lstStyle/>
        <a:p>
          <a:endParaRPr lang="en-US"/>
        </a:p>
      </dgm:t>
    </dgm:pt>
    <dgm:pt modelId="{51CFB709-6EA2-4591-8CDF-520DCB65F623}">
      <dgm:prSet phldrT="[Text]"/>
      <dgm:spPr/>
      <dgm:t>
        <a:bodyPr/>
        <a:lstStyle/>
        <a:p>
          <a:r>
            <a:rPr lang="en-US" b="0" dirty="0"/>
            <a:t>Fair Labor Standards Act Test and Form</a:t>
          </a:r>
        </a:p>
      </dgm:t>
    </dgm:pt>
    <dgm:pt modelId="{69A45088-2B53-4A5A-944A-84B9AD87479F}" type="parTrans" cxnId="{A43790F3-88E0-4DB5-9F44-7AB42958A532}">
      <dgm:prSet/>
      <dgm:spPr/>
      <dgm:t>
        <a:bodyPr/>
        <a:lstStyle/>
        <a:p>
          <a:endParaRPr lang="en-US"/>
        </a:p>
      </dgm:t>
    </dgm:pt>
    <dgm:pt modelId="{27BE6AAF-218D-4310-AE7B-97727F246910}" type="sibTrans" cxnId="{A43790F3-88E0-4DB5-9F44-7AB42958A532}">
      <dgm:prSet/>
      <dgm:spPr/>
      <dgm:t>
        <a:bodyPr/>
        <a:lstStyle/>
        <a:p>
          <a:endParaRPr lang="en-US"/>
        </a:p>
      </dgm:t>
    </dgm:pt>
    <dgm:pt modelId="{F88FC6AA-CC11-4D0A-B186-0135D81DB3F1}">
      <dgm:prSet phldrT="[Text]"/>
      <dgm:spPr/>
      <dgm:t>
        <a:bodyPr/>
        <a:lstStyle/>
        <a:p>
          <a:r>
            <a:rPr lang="en-US" b="0" dirty="0"/>
            <a:t>Code of Ethics Certification</a:t>
          </a:r>
        </a:p>
      </dgm:t>
    </dgm:pt>
    <dgm:pt modelId="{9A0BFF08-7A4F-44C0-ACC2-50D9906129C6}" type="parTrans" cxnId="{3F718850-1F69-4428-90A9-1110469A62BF}">
      <dgm:prSet/>
      <dgm:spPr/>
      <dgm:t>
        <a:bodyPr/>
        <a:lstStyle/>
        <a:p>
          <a:endParaRPr lang="en-US"/>
        </a:p>
      </dgm:t>
    </dgm:pt>
    <dgm:pt modelId="{FCDF4A87-46B0-42DD-8341-BB5A8D6066CA}" type="sibTrans" cxnId="{3F718850-1F69-4428-90A9-1110469A62BF}">
      <dgm:prSet/>
      <dgm:spPr/>
      <dgm:t>
        <a:bodyPr/>
        <a:lstStyle/>
        <a:p>
          <a:endParaRPr lang="en-US"/>
        </a:p>
      </dgm:t>
    </dgm:pt>
    <dgm:pt modelId="{DE53D553-3108-46BD-A22C-BE70EEFC2611}">
      <dgm:prSet phldrT="[Text]"/>
      <dgm:spPr/>
      <dgm:t>
        <a:bodyPr/>
        <a:lstStyle/>
        <a:p>
          <a:r>
            <a:rPr lang="en-US" b="0" dirty="0"/>
            <a:t>Computer Access Form- Send to: PVA.TechSupport@ky.gov</a:t>
          </a:r>
        </a:p>
      </dgm:t>
    </dgm:pt>
    <dgm:pt modelId="{A0737BF0-E103-42A0-B0F6-2199220FDF06}" type="parTrans" cxnId="{89A2F5E6-5E24-423A-93E9-E60532E8E99F}">
      <dgm:prSet/>
      <dgm:spPr/>
      <dgm:t>
        <a:bodyPr/>
        <a:lstStyle/>
        <a:p>
          <a:endParaRPr lang="en-US"/>
        </a:p>
      </dgm:t>
    </dgm:pt>
    <dgm:pt modelId="{A0921F3E-1307-4790-BD80-232C44C76143}" type="sibTrans" cxnId="{89A2F5E6-5E24-423A-93E9-E60532E8E99F}">
      <dgm:prSet/>
      <dgm:spPr/>
      <dgm:t>
        <a:bodyPr/>
        <a:lstStyle/>
        <a:p>
          <a:endParaRPr lang="en-US"/>
        </a:p>
      </dgm:t>
    </dgm:pt>
    <dgm:pt modelId="{79D00EB5-B67A-4F32-876E-7A22AA8E52D0}" type="pres">
      <dgm:prSet presAssocID="{06591921-84B2-4E2C-8ECE-D66A5BC2419D}" presName="linear" presStyleCnt="0">
        <dgm:presLayoutVars>
          <dgm:animLvl val="lvl"/>
          <dgm:resizeHandles val="exact"/>
        </dgm:presLayoutVars>
      </dgm:prSet>
      <dgm:spPr/>
    </dgm:pt>
    <dgm:pt modelId="{801F01EF-98AB-46D0-8957-6889D69B39D4}" type="pres">
      <dgm:prSet presAssocID="{0F9356C2-AA48-4986-9AE9-89295BDAC005}" presName="parentText" presStyleLbl="node1" presStyleIdx="0" presStyleCnt="2" custScaleY="65539" custLinFactNeighborY="-7767">
        <dgm:presLayoutVars>
          <dgm:chMax val="0"/>
          <dgm:bulletEnabled val="1"/>
        </dgm:presLayoutVars>
      </dgm:prSet>
      <dgm:spPr/>
    </dgm:pt>
    <dgm:pt modelId="{B54FC632-DF80-4166-9B9B-62840996320F}" type="pres">
      <dgm:prSet presAssocID="{0F9356C2-AA48-4986-9AE9-89295BDAC005}" presName="childText" presStyleLbl="revTx" presStyleIdx="0" presStyleCnt="2" custScaleY="85689">
        <dgm:presLayoutVars>
          <dgm:bulletEnabled val="1"/>
        </dgm:presLayoutVars>
      </dgm:prSet>
      <dgm:spPr/>
    </dgm:pt>
    <dgm:pt modelId="{2572E534-68AA-4FB7-8839-2D7116A39391}" type="pres">
      <dgm:prSet presAssocID="{AFD13F0E-7F15-4A71-8278-29BAEBB14633}" presName="parentText" presStyleLbl="node1" presStyleIdx="1" presStyleCnt="2" custScaleY="93532">
        <dgm:presLayoutVars>
          <dgm:chMax val="0"/>
          <dgm:bulletEnabled val="1"/>
        </dgm:presLayoutVars>
      </dgm:prSet>
      <dgm:spPr/>
    </dgm:pt>
    <dgm:pt modelId="{B42E04DB-19E3-47DE-87B4-412C7EEF5BC4}" type="pres">
      <dgm:prSet presAssocID="{AFD13F0E-7F15-4A71-8278-29BAEBB14633}" presName="childText" presStyleLbl="revTx" presStyleIdx="1" presStyleCnt="2" custScaleY="144852">
        <dgm:presLayoutVars>
          <dgm:bulletEnabled val="1"/>
        </dgm:presLayoutVars>
      </dgm:prSet>
      <dgm:spPr/>
    </dgm:pt>
  </dgm:ptLst>
  <dgm:cxnLst>
    <dgm:cxn modelId="{9F949B25-CDDC-4A5C-8441-3E69236D874D}" type="presOf" srcId="{51CFB709-6EA2-4591-8CDF-520DCB65F623}" destId="{B54FC632-DF80-4166-9B9B-62840996320F}" srcOrd="0" destOrd="4" presId="urn:microsoft.com/office/officeart/2005/8/layout/vList2"/>
    <dgm:cxn modelId="{637ADE25-EB31-4B2C-8340-1AC1EE903C08}" srcId="{B8C3863F-B287-478D-A4EA-CEA6CBD65526}" destId="{099B0616-D967-4153-A22A-1A0CB603300C}" srcOrd="1" destOrd="0" parTransId="{9238D3E6-C853-4CEB-87C2-3220D32744CD}" sibTransId="{3A2D0F74-1C8C-4528-933C-217071AF324E}"/>
    <dgm:cxn modelId="{67BF5332-D5B4-42FF-A189-179B2D573B9B}" srcId="{06591921-84B2-4E2C-8ECE-D66A5BC2419D}" destId="{0F9356C2-AA48-4986-9AE9-89295BDAC005}" srcOrd="0" destOrd="0" parTransId="{49E952EC-1C0C-4DC4-9C4E-B0233C8C194B}" sibTransId="{21E5B143-99BE-448B-9D6C-A6FC2AA550EF}"/>
    <dgm:cxn modelId="{CAD7ED6A-2AA6-49CD-AE46-FB7B9C55CD48}" srcId="{AFD13F0E-7F15-4A71-8278-29BAEBB14633}" destId="{DB0F5BB4-4E36-4619-B13D-522AB951EB3B}" srcOrd="0" destOrd="0" parTransId="{1089384D-AC80-4431-B4C9-32968ABBFA81}" sibTransId="{164C6AC5-E356-48C7-A711-2DE36D722C69}"/>
    <dgm:cxn modelId="{3F718850-1F69-4428-90A9-1110469A62BF}" srcId="{B8C3863F-B287-478D-A4EA-CEA6CBD65526}" destId="{F88FC6AA-CC11-4D0A-B186-0135D81DB3F1}" srcOrd="3" destOrd="0" parTransId="{9A0BFF08-7A4F-44C0-ACC2-50D9906129C6}" sibTransId="{FCDF4A87-46B0-42DD-8341-BB5A8D6066CA}"/>
    <dgm:cxn modelId="{2886C278-70CD-408C-B978-2124445F6FF0}" type="presOf" srcId="{8FFE22F3-86FB-4670-A7B5-174317988CAA}" destId="{B54FC632-DF80-4166-9B9B-62840996320F}" srcOrd="0" destOrd="0" presId="urn:microsoft.com/office/officeart/2005/8/layout/vList2"/>
    <dgm:cxn modelId="{FEBBAE89-C430-46E2-AE51-FEE540FE4B9C}" type="presOf" srcId="{099B0616-D967-4153-A22A-1A0CB603300C}" destId="{B54FC632-DF80-4166-9B9B-62840996320F}" srcOrd="0" destOrd="3" presId="urn:microsoft.com/office/officeart/2005/8/layout/vList2"/>
    <dgm:cxn modelId="{4E064BA8-588B-450E-8115-D2B86294566F}" type="presOf" srcId="{06591921-84B2-4E2C-8ECE-D66A5BC2419D}" destId="{79D00EB5-B67A-4F32-876E-7A22AA8E52D0}" srcOrd="0" destOrd="0" presId="urn:microsoft.com/office/officeart/2005/8/layout/vList2"/>
    <dgm:cxn modelId="{43B01BA9-AC1C-429C-8B71-EB6A94BE5C12}" srcId="{0F9356C2-AA48-4986-9AE9-89295BDAC005}" destId="{8FFE22F3-86FB-4670-A7B5-174317988CAA}" srcOrd="0" destOrd="0" parTransId="{D15A8104-4CD7-4E67-ABDF-286C9F8849FC}" sibTransId="{37353069-9417-4326-93D8-0EE7B8E08D2B}"/>
    <dgm:cxn modelId="{A2890FB6-2978-4388-AD6E-E66BDF68B5F0}" type="presOf" srcId="{DB0F5BB4-4E36-4619-B13D-522AB951EB3B}" destId="{B42E04DB-19E3-47DE-87B4-412C7EEF5BC4}" srcOrd="0" destOrd="0" presId="urn:microsoft.com/office/officeart/2005/8/layout/vList2"/>
    <dgm:cxn modelId="{37C6AEB7-1EE2-4942-BA8E-2A3BABB9E23D}" type="presOf" srcId="{479CEC27-DCBC-43DB-83AB-449E8E0969F2}" destId="{B54FC632-DF80-4166-9B9B-62840996320F}" srcOrd="0" destOrd="2" presId="urn:microsoft.com/office/officeart/2005/8/layout/vList2"/>
    <dgm:cxn modelId="{E8AA02BA-6E13-44EA-B29F-56213C91A5E4}" type="presOf" srcId="{B8C3863F-B287-478D-A4EA-CEA6CBD65526}" destId="{B54FC632-DF80-4166-9B9B-62840996320F}" srcOrd="0" destOrd="1" presId="urn:microsoft.com/office/officeart/2005/8/layout/vList2"/>
    <dgm:cxn modelId="{24AB9BC0-93A0-4AD4-B66F-8724540A0E1C}" type="presOf" srcId="{AFD13F0E-7F15-4A71-8278-29BAEBB14633}" destId="{2572E534-68AA-4FB7-8839-2D7116A39391}" srcOrd="0" destOrd="0" presId="urn:microsoft.com/office/officeart/2005/8/layout/vList2"/>
    <dgm:cxn modelId="{EBC835C3-0317-49C5-8F05-9B2D4C253BC0}" type="presOf" srcId="{DE53D553-3108-46BD-A22C-BE70EEFC2611}" destId="{B54FC632-DF80-4166-9B9B-62840996320F}" srcOrd="0" destOrd="6" presId="urn:microsoft.com/office/officeart/2005/8/layout/vList2"/>
    <dgm:cxn modelId="{9B6784C7-6BE2-4D85-BAA5-748F23E94A5F}" srcId="{06591921-84B2-4E2C-8ECE-D66A5BC2419D}" destId="{AFD13F0E-7F15-4A71-8278-29BAEBB14633}" srcOrd="1" destOrd="0" parTransId="{8490787B-7E1D-4915-9088-BCD40FEBE112}" sibTransId="{8817A170-5782-4C3C-86F1-3DF383729F4D}"/>
    <dgm:cxn modelId="{ECAF97C7-308F-4E20-A42D-444541E8B307}" srcId="{B8C3863F-B287-478D-A4EA-CEA6CBD65526}" destId="{479CEC27-DCBC-43DB-83AB-449E8E0969F2}" srcOrd="0" destOrd="0" parTransId="{F40A0ABB-6890-4086-87DB-37E867D43C1D}" sibTransId="{4F69DC01-B326-44F5-952A-E6AB3FEC2AA7}"/>
    <dgm:cxn modelId="{F40D01C8-2988-440A-B7FB-389748C63575}" type="presOf" srcId="{0F9356C2-AA48-4986-9AE9-89295BDAC005}" destId="{801F01EF-98AB-46D0-8957-6889D69B39D4}" srcOrd="0" destOrd="0" presId="urn:microsoft.com/office/officeart/2005/8/layout/vList2"/>
    <dgm:cxn modelId="{3FA5E7D9-4FA2-4339-8BB3-03A8329FDE2E}" type="presOf" srcId="{F88FC6AA-CC11-4D0A-B186-0135D81DB3F1}" destId="{B54FC632-DF80-4166-9B9B-62840996320F}" srcOrd="0" destOrd="5" presId="urn:microsoft.com/office/officeart/2005/8/layout/vList2"/>
    <dgm:cxn modelId="{89A2F5E6-5E24-423A-93E9-E60532E8E99F}" srcId="{0F9356C2-AA48-4986-9AE9-89295BDAC005}" destId="{DE53D553-3108-46BD-A22C-BE70EEFC2611}" srcOrd="2" destOrd="0" parTransId="{A0737BF0-E103-42A0-B0F6-2199220FDF06}" sibTransId="{A0921F3E-1307-4790-BD80-232C44C76143}"/>
    <dgm:cxn modelId="{A43790F3-88E0-4DB5-9F44-7AB42958A532}" srcId="{B8C3863F-B287-478D-A4EA-CEA6CBD65526}" destId="{51CFB709-6EA2-4591-8CDF-520DCB65F623}" srcOrd="2" destOrd="0" parTransId="{69A45088-2B53-4A5A-944A-84B9AD87479F}" sibTransId="{27BE6AAF-218D-4310-AE7B-97727F246910}"/>
    <dgm:cxn modelId="{BE785EF8-47AB-49E6-A8C6-D0CCBA981721}" srcId="{0F9356C2-AA48-4986-9AE9-89295BDAC005}" destId="{B8C3863F-B287-478D-A4EA-CEA6CBD65526}" srcOrd="1" destOrd="0" parTransId="{C75875BB-99EC-4333-88C1-180D6EA94956}" sibTransId="{85577AA2-2A34-4E12-899F-D3DCBFF67906}"/>
    <dgm:cxn modelId="{432BE723-384C-4E3F-B943-06335D5F53E0}" type="presParOf" srcId="{79D00EB5-B67A-4F32-876E-7A22AA8E52D0}" destId="{801F01EF-98AB-46D0-8957-6889D69B39D4}" srcOrd="0" destOrd="0" presId="urn:microsoft.com/office/officeart/2005/8/layout/vList2"/>
    <dgm:cxn modelId="{653C4CBF-FBE0-4BC7-A623-911DF2BD76B9}" type="presParOf" srcId="{79D00EB5-B67A-4F32-876E-7A22AA8E52D0}" destId="{B54FC632-DF80-4166-9B9B-62840996320F}" srcOrd="1" destOrd="0" presId="urn:microsoft.com/office/officeart/2005/8/layout/vList2"/>
    <dgm:cxn modelId="{EA64B837-3587-4DB6-9B95-E40B3027C1C1}" type="presParOf" srcId="{79D00EB5-B67A-4F32-876E-7A22AA8E52D0}" destId="{2572E534-68AA-4FB7-8839-2D7116A39391}" srcOrd="2" destOrd="0" presId="urn:microsoft.com/office/officeart/2005/8/layout/vList2"/>
    <dgm:cxn modelId="{C7E63706-78BE-47E7-A00A-4302F9A2398F}" type="presParOf" srcId="{79D00EB5-B67A-4F32-876E-7A22AA8E52D0}" destId="{B42E04DB-19E3-47DE-87B4-412C7EEF5BC4}"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591921-84B2-4E2C-8ECE-D66A5BC2419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F9356C2-AA48-4986-9AE9-89295BDAC005}">
      <dgm:prSet phldrT="[Text]" custT="1"/>
      <dgm:spPr/>
      <dgm:t>
        <a:bodyPr/>
        <a:lstStyle/>
        <a:p>
          <a:r>
            <a:rPr lang="en-US" sz="3200" dirty="0"/>
            <a:t>New Hire Onboarding (PVA Employee Relations Branch) Continued</a:t>
          </a:r>
        </a:p>
      </dgm:t>
    </dgm:pt>
    <dgm:pt modelId="{49E952EC-1C0C-4DC4-9C4E-B0233C8C194B}" type="parTrans" cxnId="{67BF5332-D5B4-42FF-A189-179B2D573B9B}">
      <dgm:prSet/>
      <dgm:spPr/>
      <dgm:t>
        <a:bodyPr/>
        <a:lstStyle/>
        <a:p>
          <a:endParaRPr lang="en-US"/>
        </a:p>
      </dgm:t>
    </dgm:pt>
    <dgm:pt modelId="{21E5B143-99BE-448B-9D6C-A6FC2AA550EF}" type="sibTrans" cxnId="{67BF5332-D5B4-42FF-A189-179B2D573B9B}">
      <dgm:prSet/>
      <dgm:spPr/>
      <dgm:t>
        <a:bodyPr/>
        <a:lstStyle/>
        <a:p>
          <a:endParaRPr lang="en-US"/>
        </a:p>
      </dgm:t>
    </dgm:pt>
    <dgm:pt modelId="{AFD13F0E-7F15-4A71-8278-29BAEBB14633}">
      <dgm:prSet phldrT="[Text]" custT="1"/>
      <dgm:spPr/>
      <dgm:t>
        <a:bodyPr/>
        <a:lstStyle/>
        <a:p>
          <a:r>
            <a:rPr lang="en-US" sz="3200" dirty="0"/>
            <a:t>Onboarding Day (Start Date) </a:t>
          </a:r>
        </a:p>
      </dgm:t>
    </dgm:pt>
    <dgm:pt modelId="{8490787B-7E1D-4915-9088-BCD40FEBE112}" type="parTrans" cxnId="{9B6784C7-6BE2-4D85-BAA5-748F23E94A5F}">
      <dgm:prSet/>
      <dgm:spPr/>
      <dgm:t>
        <a:bodyPr/>
        <a:lstStyle/>
        <a:p>
          <a:endParaRPr lang="en-US"/>
        </a:p>
      </dgm:t>
    </dgm:pt>
    <dgm:pt modelId="{8817A170-5782-4C3C-86F1-3DF383729F4D}" type="sibTrans" cxnId="{9B6784C7-6BE2-4D85-BAA5-748F23E94A5F}">
      <dgm:prSet/>
      <dgm:spPr/>
      <dgm:t>
        <a:bodyPr/>
        <a:lstStyle/>
        <a:p>
          <a:endParaRPr lang="en-US"/>
        </a:p>
      </dgm:t>
    </dgm:pt>
    <dgm:pt modelId="{DB0F5BB4-4E36-4619-B13D-522AB951EB3B}">
      <dgm:prSet phldrT="[Text]"/>
      <dgm:spPr/>
      <dgm:t>
        <a:bodyPr/>
        <a:lstStyle/>
        <a:p>
          <a:r>
            <a:rPr lang="en-US" dirty="0"/>
            <a:t>Onboarding on First day via Microsoft TEAMS </a:t>
          </a:r>
        </a:p>
      </dgm:t>
    </dgm:pt>
    <dgm:pt modelId="{1089384D-AC80-4431-B4C9-32968ABBFA81}" type="parTrans" cxnId="{CAD7ED6A-2AA6-49CD-AE46-FB7B9C55CD48}">
      <dgm:prSet/>
      <dgm:spPr/>
      <dgm:t>
        <a:bodyPr/>
        <a:lstStyle/>
        <a:p>
          <a:endParaRPr lang="en-US"/>
        </a:p>
      </dgm:t>
    </dgm:pt>
    <dgm:pt modelId="{164C6AC5-E356-48C7-A711-2DE36D722C69}" type="sibTrans" cxnId="{CAD7ED6A-2AA6-49CD-AE46-FB7B9C55CD48}">
      <dgm:prSet/>
      <dgm:spPr/>
      <dgm:t>
        <a:bodyPr/>
        <a:lstStyle/>
        <a:p>
          <a:endParaRPr lang="en-US"/>
        </a:p>
      </dgm:t>
    </dgm:pt>
    <dgm:pt modelId="{8FFE22F3-86FB-4670-A7B5-174317988CAA}">
      <dgm:prSet phldrT="[Text]"/>
      <dgm:spPr/>
      <dgm:t>
        <a:bodyPr/>
        <a:lstStyle/>
        <a:p>
          <a:r>
            <a:rPr lang="en-US" b="0" dirty="0"/>
            <a:t>Onboarding Emails and Meeting Request</a:t>
          </a:r>
        </a:p>
      </dgm:t>
    </dgm:pt>
    <dgm:pt modelId="{D15A8104-4CD7-4E67-ABDF-286C9F8849FC}" type="parTrans" cxnId="{43B01BA9-AC1C-429C-8B71-EB6A94BE5C12}">
      <dgm:prSet/>
      <dgm:spPr/>
      <dgm:t>
        <a:bodyPr/>
        <a:lstStyle/>
        <a:p>
          <a:endParaRPr lang="en-US"/>
        </a:p>
      </dgm:t>
    </dgm:pt>
    <dgm:pt modelId="{37353069-9417-4326-93D8-0EE7B8E08D2B}" type="sibTrans" cxnId="{43B01BA9-AC1C-429C-8B71-EB6A94BE5C12}">
      <dgm:prSet/>
      <dgm:spPr/>
      <dgm:t>
        <a:bodyPr/>
        <a:lstStyle/>
        <a:p>
          <a:endParaRPr lang="en-US"/>
        </a:p>
      </dgm:t>
    </dgm:pt>
    <dgm:pt modelId="{59DA3E95-9B3D-4DC9-9F34-05AC8213C967}">
      <dgm:prSet phldrT="[Text]"/>
      <dgm:spPr/>
      <dgm:t>
        <a:bodyPr/>
        <a:lstStyle/>
        <a:p>
          <a:r>
            <a:rPr lang="en-US" b="0" dirty="0"/>
            <a:t>Sent 3-4 days prior to the start date</a:t>
          </a:r>
        </a:p>
      </dgm:t>
    </dgm:pt>
    <dgm:pt modelId="{0F662FCA-78F4-48EE-AE99-6A1FB3906FE1}" type="parTrans" cxnId="{67B45813-6A57-40C7-BC37-CC6949B2980A}">
      <dgm:prSet/>
      <dgm:spPr/>
      <dgm:t>
        <a:bodyPr/>
        <a:lstStyle/>
        <a:p>
          <a:endParaRPr lang="en-US"/>
        </a:p>
      </dgm:t>
    </dgm:pt>
    <dgm:pt modelId="{B43D87E0-F074-42A7-8B69-F93A97EE36AA}" type="sibTrans" cxnId="{67B45813-6A57-40C7-BC37-CC6949B2980A}">
      <dgm:prSet/>
      <dgm:spPr/>
      <dgm:t>
        <a:bodyPr/>
        <a:lstStyle/>
        <a:p>
          <a:endParaRPr lang="en-US"/>
        </a:p>
      </dgm:t>
    </dgm:pt>
    <dgm:pt modelId="{1B9059D1-E9E1-4C87-9626-6C0D90CA5BE5}">
      <dgm:prSet phldrT="[Text]"/>
      <dgm:spPr/>
      <dgm:t>
        <a:bodyPr/>
        <a:lstStyle/>
        <a:p>
          <a:r>
            <a:rPr lang="en-US" b="0" dirty="0"/>
            <a:t>Sent to PVA and New Hire(if action has cleared) </a:t>
          </a:r>
        </a:p>
      </dgm:t>
    </dgm:pt>
    <dgm:pt modelId="{D2EEF36D-9150-4E0E-AB06-1D1B8DBED659}" type="parTrans" cxnId="{99D0A555-CDBC-4A07-B2B7-DCB46506A0F4}">
      <dgm:prSet/>
      <dgm:spPr/>
      <dgm:t>
        <a:bodyPr/>
        <a:lstStyle/>
        <a:p>
          <a:endParaRPr lang="en-US"/>
        </a:p>
      </dgm:t>
    </dgm:pt>
    <dgm:pt modelId="{22CF7146-D32F-4B3A-BC8A-8E63E2028EBA}" type="sibTrans" cxnId="{99D0A555-CDBC-4A07-B2B7-DCB46506A0F4}">
      <dgm:prSet/>
      <dgm:spPr/>
      <dgm:t>
        <a:bodyPr/>
        <a:lstStyle/>
        <a:p>
          <a:endParaRPr lang="en-US"/>
        </a:p>
      </dgm:t>
    </dgm:pt>
    <dgm:pt modelId="{9AAC7F58-5CCF-4D93-9EBA-900B6875CF6B}">
      <dgm:prSet phldrT="[Text]"/>
      <dgm:spPr/>
      <dgm:t>
        <a:bodyPr/>
        <a:lstStyle/>
        <a:p>
          <a:r>
            <a:rPr lang="en-US" dirty="0"/>
            <a:t>Cover New employee Binder and Paperwork</a:t>
          </a:r>
        </a:p>
      </dgm:t>
    </dgm:pt>
    <dgm:pt modelId="{B8B13588-8426-469F-84E5-99DE59E9789F}" type="parTrans" cxnId="{4ED219E2-B145-484C-A377-A1CEDACD9ACB}">
      <dgm:prSet/>
      <dgm:spPr/>
      <dgm:t>
        <a:bodyPr/>
        <a:lstStyle/>
        <a:p>
          <a:endParaRPr lang="en-US"/>
        </a:p>
      </dgm:t>
    </dgm:pt>
    <dgm:pt modelId="{E8012284-5C28-4ED8-B148-E5096F4D9035}" type="sibTrans" cxnId="{4ED219E2-B145-484C-A377-A1CEDACD9ACB}">
      <dgm:prSet/>
      <dgm:spPr/>
      <dgm:t>
        <a:bodyPr/>
        <a:lstStyle/>
        <a:p>
          <a:endParaRPr lang="en-US"/>
        </a:p>
      </dgm:t>
    </dgm:pt>
    <dgm:pt modelId="{79D00EB5-B67A-4F32-876E-7A22AA8E52D0}" type="pres">
      <dgm:prSet presAssocID="{06591921-84B2-4E2C-8ECE-D66A5BC2419D}" presName="linear" presStyleCnt="0">
        <dgm:presLayoutVars>
          <dgm:animLvl val="lvl"/>
          <dgm:resizeHandles val="exact"/>
        </dgm:presLayoutVars>
      </dgm:prSet>
      <dgm:spPr/>
    </dgm:pt>
    <dgm:pt modelId="{801F01EF-98AB-46D0-8957-6889D69B39D4}" type="pres">
      <dgm:prSet presAssocID="{0F9356C2-AA48-4986-9AE9-89295BDAC005}" presName="parentText" presStyleLbl="node1" presStyleIdx="0" presStyleCnt="2" custLinFactNeighborY="-8894">
        <dgm:presLayoutVars>
          <dgm:chMax val="0"/>
          <dgm:bulletEnabled val="1"/>
        </dgm:presLayoutVars>
      </dgm:prSet>
      <dgm:spPr/>
    </dgm:pt>
    <dgm:pt modelId="{B54FC632-DF80-4166-9B9B-62840996320F}" type="pres">
      <dgm:prSet presAssocID="{0F9356C2-AA48-4986-9AE9-89295BDAC005}" presName="childText" presStyleLbl="revTx" presStyleIdx="0" presStyleCnt="2" custScaleY="101513">
        <dgm:presLayoutVars>
          <dgm:bulletEnabled val="1"/>
        </dgm:presLayoutVars>
      </dgm:prSet>
      <dgm:spPr/>
    </dgm:pt>
    <dgm:pt modelId="{2572E534-68AA-4FB7-8839-2D7116A39391}" type="pres">
      <dgm:prSet presAssocID="{AFD13F0E-7F15-4A71-8278-29BAEBB14633}" presName="parentText" presStyleLbl="node1" presStyleIdx="1" presStyleCnt="2" custScaleY="84350">
        <dgm:presLayoutVars>
          <dgm:chMax val="0"/>
          <dgm:bulletEnabled val="1"/>
        </dgm:presLayoutVars>
      </dgm:prSet>
      <dgm:spPr/>
    </dgm:pt>
    <dgm:pt modelId="{B42E04DB-19E3-47DE-87B4-412C7EEF5BC4}" type="pres">
      <dgm:prSet presAssocID="{AFD13F0E-7F15-4A71-8278-29BAEBB14633}" presName="childText" presStyleLbl="revTx" presStyleIdx="1" presStyleCnt="2">
        <dgm:presLayoutVars>
          <dgm:bulletEnabled val="1"/>
        </dgm:presLayoutVars>
      </dgm:prSet>
      <dgm:spPr/>
    </dgm:pt>
  </dgm:ptLst>
  <dgm:cxnLst>
    <dgm:cxn modelId="{06A1900B-C2BD-45A8-BDE6-32A8364814FB}" type="presOf" srcId="{1B9059D1-E9E1-4C87-9626-6C0D90CA5BE5}" destId="{B54FC632-DF80-4166-9B9B-62840996320F}" srcOrd="0" destOrd="2" presId="urn:microsoft.com/office/officeart/2005/8/layout/vList2"/>
    <dgm:cxn modelId="{59CD8212-7397-4F5F-88D7-00A5BCE2A2D2}" type="presOf" srcId="{59DA3E95-9B3D-4DC9-9F34-05AC8213C967}" destId="{B54FC632-DF80-4166-9B9B-62840996320F}" srcOrd="0" destOrd="1" presId="urn:microsoft.com/office/officeart/2005/8/layout/vList2"/>
    <dgm:cxn modelId="{67B45813-6A57-40C7-BC37-CC6949B2980A}" srcId="{8FFE22F3-86FB-4670-A7B5-174317988CAA}" destId="{59DA3E95-9B3D-4DC9-9F34-05AC8213C967}" srcOrd="0" destOrd="0" parTransId="{0F662FCA-78F4-48EE-AE99-6A1FB3906FE1}" sibTransId="{B43D87E0-F074-42A7-8B69-F93A97EE36AA}"/>
    <dgm:cxn modelId="{67BF5332-D5B4-42FF-A189-179B2D573B9B}" srcId="{06591921-84B2-4E2C-8ECE-D66A5BC2419D}" destId="{0F9356C2-AA48-4986-9AE9-89295BDAC005}" srcOrd="0" destOrd="0" parTransId="{49E952EC-1C0C-4DC4-9C4E-B0233C8C194B}" sibTransId="{21E5B143-99BE-448B-9D6C-A6FC2AA550EF}"/>
    <dgm:cxn modelId="{2D057540-EA0B-457A-B1C1-3FD6AB91E1AC}" type="presOf" srcId="{9AAC7F58-5CCF-4D93-9EBA-900B6875CF6B}" destId="{B42E04DB-19E3-47DE-87B4-412C7EEF5BC4}" srcOrd="0" destOrd="1" presId="urn:microsoft.com/office/officeart/2005/8/layout/vList2"/>
    <dgm:cxn modelId="{CAD7ED6A-2AA6-49CD-AE46-FB7B9C55CD48}" srcId="{AFD13F0E-7F15-4A71-8278-29BAEBB14633}" destId="{DB0F5BB4-4E36-4619-B13D-522AB951EB3B}" srcOrd="0" destOrd="0" parTransId="{1089384D-AC80-4431-B4C9-32968ABBFA81}" sibTransId="{164C6AC5-E356-48C7-A711-2DE36D722C69}"/>
    <dgm:cxn modelId="{99D0A555-CDBC-4A07-B2B7-DCB46506A0F4}" srcId="{8FFE22F3-86FB-4670-A7B5-174317988CAA}" destId="{1B9059D1-E9E1-4C87-9626-6C0D90CA5BE5}" srcOrd="1" destOrd="0" parTransId="{D2EEF36D-9150-4E0E-AB06-1D1B8DBED659}" sibTransId="{22CF7146-D32F-4B3A-BC8A-8E63E2028EBA}"/>
    <dgm:cxn modelId="{2886C278-70CD-408C-B978-2124445F6FF0}" type="presOf" srcId="{8FFE22F3-86FB-4670-A7B5-174317988CAA}" destId="{B54FC632-DF80-4166-9B9B-62840996320F}" srcOrd="0" destOrd="0" presId="urn:microsoft.com/office/officeart/2005/8/layout/vList2"/>
    <dgm:cxn modelId="{4E064BA8-588B-450E-8115-D2B86294566F}" type="presOf" srcId="{06591921-84B2-4E2C-8ECE-D66A5BC2419D}" destId="{79D00EB5-B67A-4F32-876E-7A22AA8E52D0}" srcOrd="0" destOrd="0" presId="urn:microsoft.com/office/officeart/2005/8/layout/vList2"/>
    <dgm:cxn modelId="{43B01BA9-AC1C-429C-8B71-EB6A94BE5C12}" srcId="{0F9356C2-AA48-4986-9AE9-89295BDAC005}" destId="{8FFE22F3-86FB-4670-A7B5-174317988CAA}" srcOrd="0" destOrd="0" parTransId="{D15A8104-4CD7-4E67-ABDF-286C9F8849FC}" sibTransId="{37353069-9417-4326-93D8-0EE7B8E08D2B}"/>
    <dgm:cxn modelId="{A2890FB6-2978-4388-AD6E-E66BDF68B5F0}" type="presOf" srcId="{DB0F5BB4-4E36-4619-B13D-522AB951EB3B}" destId="{B42E04DB-19E3-47DE-87B4-412C7EEF5BC4}" srcOrd="0" destOrd="0" presId="urn:microsoft.com/office/officeart/2005/8/layout/vList2"/>
    <dgm:cxn modelId="{24AB9BC0-93A0-4AD4-B66F-8724540A0E1C}" type="presOf" srcId="{AFD13F0E-7F15-4A71-8278-29BAEBB14633}" destId="{2572E534-68AA-4FB7-8839-2D7116A39391}" srcOrd="0" destOrd="0" presId="urn:microsoft.com/office/officeart/2005/8/layout/vList2"/>
    <dgm:cxn modelId="{9B6784C7-6BE2-4D85-BAA5-748F23E94A5F}" srcId="{06591921-84B2-4E2C-8ECE-D66A5BC2419D}" destId="{AFD13F0E-7F15-4A71-8278-29BAEBB14633}" srcOrd="1" destOrd="0" parTransId="{8490787B-7E1D-4915-9088-BCD40FEBE112}" sibTransId="{8817A170-5782-4C3C-86F1-3DF383729F4D}"/>
    <dgm:cxn modelId="{F40D01C8-2988-440A-B7FB-389748C63575}" type="presOf" srcId="{0F9356C2-AA48-4986-9AE9-89295BDAC005}" destId="{801F01EF-98AB-46D0-8957-6889D69B39D4}" srcOrd="0" destOrd="0" presId="urn:microsoft.com/office/officeart/2005/8/layout/vList2"/>
    <dgm:cxn modelId="{4ED219E2-B145-484C-A377-A1CEDACD9ACB}" srcId="{AFD13F0E-7F15-4A71-8278-29BAEBB14633}" destId="{9AAC7F58-5CCF-4D93-9EBA-900B6875CF6B}" srcOrd="1" destOrd="0" parTransId="{B8B13588-8426-469F-84E5-99DE59E9789F}" sibTransId="{E8012284-5C28-4ED8-B148-E5096F4D9035}"/>
    <dgm:cxn modelId="{432BE723-384C-4E3F-B943-06335D5F53E0}" type="presParOf" srcId="{79D00EB5-B67A-4F32-876E-7A22AA8E52D0}" destId="{801F01EF-98AB-46D0-8957-6889D69B39D4}" srcOrd="0" destOrd="0" presId="urn:microsoft.com/office/officeart/2005/8/layout/vList2"/>
    <dgm:cxn modelId="{653C4CBF-FBE0-4BC7-A623-911DF2BD76B9}" type="presParOf" srcId="{79D00EB5-B67A-4F32-876E-7A22AA8E52D0}" destId="{B54FC632-DF80-4166-9B9B-62840996320F}" srcOrd="1" destOrd="0" presId="urn:microsoft.com/office/officeart/2005/8/layout/vList2"/>
    <dgm:cxn modelId="{EA64B837-3587-4DB6-9B95-E40B3027C1C1}" type="presParOf" srcId="{79D00EB5-B67A-4F32-876E-7A22AA8E52D0}" destId="{2572E534-68AA-4FB7-8839-2D7116A39391}" srcOrd="2" destOrd="0" presId="urn:microsoft.com/office/officeart/2005/8/layout/vList2"/>
    <dgm:cxn modelId="{C7E63706-78BE-47E7-A00A-4302F9A2398F}" type="presParOf" srcId="{79D00EB5-B67A-4F32-876E-7A22AA8E52D0}" destId="{B42E04DB-19E3-47DE-87B4-412C7EEF5BC4}"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6713F1-BAC3-4753-89BF-EBA6EC13305F}"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E08CA126-8F2E-4153-A591-A4865B02EC23}">
      <dgm:prSet/>
      <dgm:spPr/>
      <dgm:t>
        <a:bodyPr/>
        <a:lstStyle/>
        <a:p>
          <a:r>
            <a:rPr lang="en-US" dirty="0"/>
            <a:t>Orientation:</a:t>
          </a:r>
        </a:p>
      </dgm:t>
    </dgm:pt>
    <dgm:pt modelId="{2E597596-F7C8-4535-9187-CD6F3CC79215}" type="parTrans" cxnId="{50557CAB-CCB1-4317-B191-5E3B6C398461}">
      <dgm:prSet/>
      <dgm:spPr/>
      <dgm:t>
        <a:bodyPr/>
        <a:lstStyle/>
        <a:p>
          <a:endParaRPr lang="en-US"/>
        </a:p>
      </dgm:t>
    </dgm:pt>
    <dgm:pt modelId="{2EB299DF-40A8-4368-A43B-6581F99D3E2E}" type="sibTrans" cxnId="{50557CAB-CCB1-4317-B191-5E3B6C398461}">
      <dgm:prSet/>
      <dgm:spPr/>
      <dgm:t>
        <a:bodyPr/>
        <a:lstStyle/>
        <a:p>
          <a:endParaRPr lang="en-US"/>
        </a:p>
      </dgm:t>
    </dgm:pt>
    <dgm:pt modelId="{0E1E70B1-001F-4023-89C9-9DC6FA2C9DD0}">
      <dgm:prSet/>
      <dgm:spPr/>
      <dgm:t>
        <a:bodyPr/>
        <a:lstStyle/>
        <a:p>
          <a:r>
            <a:rPr lang="en-US" dirty="0"/>
            <a:t>Held the 1</a:t>
          </a:r>
          <a:r>
            <a:rPr lang="en-US" baseline="30000" dirty="0"/>
            <a:t>st</a:t>
          </a:r>
          <a:r>
            <a:rPr lang="en-US" dirty="0"/>
            <a:t> &amp; the 16</a:t>
          </a:r>
          <a:r>
            <a:rPr lang="en-US" baseline="30000" dirty="0"/>
            <a:t>th</a:t>
          </a:r>
          <a:r>
            <a:rPr lang="en-US" dirty="0"/>
            <a:t> of each month</a:t>
          </a:r>
        </a:p>
      </dgm:t>
    </dgm:pt>
    <dgm:pt modelId="{1553DCBD-EB42-4841-BD4F-C616D75F2C0A}" type="parTrans" cxnId="{8CBF2A91-40F8-4985-A07E-C9E481E6E0C7}">
      <dgm:prSet/>
      <dgm:spPr/>
      <dgm:t>
        <a:bodyPr/>
        <a:lstStyle/>
        <a:p>
          <a:endParaRPr lang="en-US"/>
        </a:p>
      </dgm:t>
    </dgm:pt>
    <dgm:pt modelId="{D9A8AC0F-3F66-430A-BAE2-87E8B73B31EF}" type="sibTrans" cxnId="{8CBF2A91-40F8-4985-A07E-C9E481E6E0C7}">
      <dgm:prSet/>
      <dgm:spPr/>
      <dgm:t>
        <a:bodyPr/>
        <a:lstStyle/>
        <a:p>
          <a:endParaRPr lang="en-US"/>
        </a:p>
      </dgm:t>
    </dgm:pt>
    <dgm:pt modelId="{7FB36778-8B26-422B-87E2-608E473DA5AE}">
      <dgm:prSet/>
      <dgm:spPr/>
      <dgm:t>
        <a:bodyPr/>
        <a:lstStyle/>
        <a:p>
          <a:r>
            <a:rPr lang="en-US"/>
            <a:t>Via TEAMS</a:t>
          </a:r>
        </a:p>
      </dgm:t>
    </dgm:pt>
    <dgm:pt modelId="{3A96D232-837D-4EF7-B238-E4B42808001E}" type="parTrans" cxnId="{F39C05DB-BF2C-41BC-BC0C-7A5043E2C966}">
      <dgm:prSet/>
      <dgm:spPr/>
      <dgm:t>
        <a:bodyPr/>
        <a:lstStyle/>
        <a:p>
          <a:endParaRPr lang="en-US"/>
        </a:p>
      </dgm:t>
    </dgm:pt>
    <dgm:pt modelId="{7B41098A-6851-4304-A014-7B035A0B2DE7}" type="sibTrans" cxnId="{F39C05DB-BF2C-41BC-BC0C-7A5043E2C966}">
      <dgm:prSet/>
      <dgm:spPr/>
      <dgm:t>
        <a:bodyPr/>
        <a:lstStyle/>
        <a:p>
          <a:endParaRPr lang="en-US"/>
        </a:p>
      </dgm:t>
    </dgm:pt>
    <dgm:pt modelId="{9C9DC5C8-4CF7-4407-A1F1-F1FE79395153}">
      <dgm:prSet/>
      <dgm:spPr/>
      <dgm:t>
        <a:bodyPr/>
        <a:lstStyle/>
        <a:p>
          <a:r>
            <a:rPr lang="en-US" dirty="0"/>
            <a:t>NEO binder mailed before</a:t>
          </a:r>
        </a:p>
      </dgm:t>
    </dgm:pt>
    <dgm:pt modelId="{E0784811-519A-45CC-A385-A8F097725D0D}" type="parTrans" cxnId="{EB26BF75-444D-4F21-A511-2E9999A83DCB}">
      <dgm:prSet/>
      <dgm:spPr/>
      <dgm:t>
        <a:bodyPr/>
        <a:lstStyle/>
        <a:p>
          <a:endParaRPr lang="en-US"/>
        </a:p>
      </dgm:t>
    </dgm:pt>
    <dgm:pt modelId="{E172FE53-31B6-4282-BFFB-9EDF32FEA3D0}" type="sibTrans" cxnId="{EB26BF75-444D-4F21-A511-2E9999A83DCB}">
      <dgm:prSet/>
      <dgm:spPr/>
      <dgm:t>
        <a:bodyPr/>
        <a:lstStyle/>
        <a:p>
          <a:endParaRPr lang="en-US"/>
        </a:p>
      </dgm:t>
    </dgm:pt>
    <dgm:pt modelId="{56E525C8-0D60-4636-B06A-31BE5F67943A}">
      <dgm:prSet/>
      <dgm:spPr/>
      <dgm:t>
        <a:bodyPr/>
        <a:lstStyle/>
        <a:p>
          <a:r>
            <a:rPr lang="en-US" dirty="0"/>
            <a:t>Onboarding Itinerary:</a:t>
          </a:r>
        </a:p>
      </dgm:t>
    </dgm:pt>
    <dgm:pt modelId="{643DD2BA-262E-4E26-BEA3-8BCE3B2E54FA}" type="parTrans" cxnId="{4D5410AD-C58F-499A-806C-1645DEFF8AC6}">
      <dgm:prSet/>
      <dgm:spPr/>
      <dgm:t>
        <a:bodyPr/>
        <a:lstStyle/>
        <a:p>
          <a:endParaRPr lang="en-US"/>
        </a:p>
      </dgm:t>
    </dgm:pt>
    <dgm:pt modelId="{0D38CFED-75F7-4F63-B964-91FD8BD1B0FB}" type="sibTrans" cxnId="{4D5410AD-C58F-499A-806C-1645DEFF8AC6}">
      <dgm:prSet/>
      <dgm:spPr/>
      <dgm:t>
        <a:bodyPr/>
        <a:lstStyle/>
        <a:p>
          <a:endParaRPr lang="en-US"/>
        </a:p>
      </dgm:t>
    </dgm:pt>
    <dgm:pt modelId="{CDE3858E-6F68-4454-9437-5E9616E5AD01}">
      <dgm:prSet/>
      <dgm:spPr/>
      <dgm:t>
        <a:bodyPr/>
        <a:lstStyle/>
        <a:p>
          <a:r>
            <a:rPr lang="en-US" dirty="0"/>
            <a:t>New Employee Onboarding Paperwork</a:t>
          </a:r>
        </a:p>
      </dgm:t>
    </dgm:pt>
    <dgm:pt modelId="{E3C4F582-56A7-48E9-8F45-3558AFB1A7EC}" type="parTrans" cxnId="{8D82DD9B-17EA-4451-AFF6-2DEA39DA3F43}">
      <dgm:prSet/>
      <dgm:spPr/>
      <dgm:t>
        <a:bodyPr/>
        <a:lstStyle/>
        <a:p>
          <a:endParaRPr lang="en-US"/>
        </a:p>
      </dgm:t>
    </dgm:pt>
    <dgm:pt modelId="{91778055-D437-446A-9FAB-D8184821DC3E}" type="sibTrans" cxnId="{8D82DD9B-17EA-4451-AFF6-2DEA39DA3F43}">
      <dgm:prSet/>
      <dgm:spPr/>
      <dgm:t>
        <a:bodyPr/>
        <a:lstStyle/>
        <a:p>
          <a:endParaRPr lang="en-US"/>
        </a:p>
      </dgm:t>
    </dgm:pt>
    <dgm:pt modelId="{74818EEA-722A-4E01-8599-BF4468E95D94}">
      <dgm:prSet/>
      <dgm:spPr/>
      <dgm:t>
        <a:bodyPr/>
        <a:lstStyle/>
        <a:p>
          <a:r>
            <a:rPr lang="en-US"/>
            <a:t>Trainings</a:t>
          </a:r>
        </a:p>
      </dgm:t>
    </dgm:pt>
    <dgm:pt modelId="{BF335607-3E5F-4F9E-9F3D-3469A8A5B6EF}" type="parTrans" cxnId="{FE3A65A0-CB55-4086-A4CF-BC9480200A51}">
      <dgm:prSet/>
      <dgm:spPr/>
      <dgm:t>
        <a:bodyPr/>
        <a:lstStyle/>
        <a:p>
          <a:endParaRPr lang="en-US"/>
        </a:p>
      </dgm:t>
    </dgm:pt>
    <dgm:pt modelId="{0B1048B9-D020-4FD7-B0D5-A6C9E1B295B1}" type="sibTrans" cxnId="{FE3A65A0-CB55-4086-A4CF-BC9480200A51}">
      <dgm:prSet/>
      <dgm:spPr/>
      <dgm:t>
        <a:bodyPr/>
        <a:lstStyle/>
        <a:p>
          <a:endParaRPr lang="en-US"/>
        </a:p>
      </dgm:t>
    </dgm:pt>
    <dgm:pt modelId="{672AAC7B-DBCF-4780-AEF4-44C27EC77851}">
      <dgm:prSet/>
      <dgm:spPr/>
      <dgm:t>
        <a:bodyPr/>
        <a:lstStyle/>
        <a:p>
          <a:r>
            <a:rPr lang="en-US"/>
            <a:t>PVA Employee Handbook</a:t>
          </a:r>
        </a:p>
      </dgm:t>
    </dgm:pt>
    <dgm:pt modelId="{B9A5F9F6-8246-457B-9187-D6742E1A2B7F}" type="parTrans" cxnId="{E5290465-010D-40BB-A022-7C6CF29090D2}">
      <dgm:prSet/>
      <dgm:spPr/>
      <dgm:t>
        <a:bodyPr/>
        <a:lstStyle/>
        <a:p>
          <a:endParaRPr lang="en-US"/>
        </a:p>
      </dgm:t>
    </dgm:pt>
    <dgm:pt modelId="{98840495-915F-4233-8F03-DEBA8653A4EC}" type="sibTrans" cxnId="{E5290465-010D-40BB-A022-7C6CF29090D2}">
      <dgm:prSet/>
      <dgm:spPr/>
      <dgm:t>
        <a:bodyPr/>
        <a:lstStyle/>
        <a:p>
          <a:endParaRPr lang="en-US"/>
        </a:p>
      </dgm:t>
    </dgm:pt>
    <dgm:pt modelId="{B5D8F80C-3528-467C-B86B-564A02D995FE}">
      <dgm:prSet/>
      <dgm:spPr/>
      <dgm:t>
        <a:bodyPr/>
        <a:lstStyle/>
        <a:p>
          <a:r>
            <a:rPr lang="en-US"/>
            <a:t>Direct deposit</a:t>
          </a:r>
        </a:p>
      </dgm:t>
    </dgm:pt>
    <dgm:pt modelId="{27FFF1DA-71DD-4AD4-AE6C-8FD0AFA57B36}" type="parTrans" cxnId="{1C84F9C2-EFC5-462B-8612-EEAF65929694}">
      <dgm:prSet/>
      <dgm:spPr/>
      <dgm:t>
        <a:bodyPr/>
        <a:lstStyle/>
        <a:p>
          <a:endParaRPr lang="en-US"/>
        </a:p>
      </dgm:t>
    </dgm:pt>
    <dgm:pt modelId="{C0496E7C-A8B2-439E-AC23-C63CDF42ED60}" type="sibTrans" cxnId="{1C84F9C2-EFC5-462B-8612-EEAF65929694}">
      <dgm:prSet/>
      <dgm:spPr/>
      <dgm:t>
        <a:bodyPr/>
        <a:lstStyle/>
        <a:p>
          <a:endParaRPr lang="en-US"/>
        </a:p>
      </dgm:t>
    </dgm:pt>
    <dgm:pt modelId="{5E19AE40-15DA-42BE-A2BA-5F4584CD7D83}">
      <dgm:prSet/>
      <dgm:spPr/>
      <dgm:t>
        <a:bodyPr/>
        <a:lstStyle/>
        <a:p>
          <a:r>
            <a:rPr lang="en-US"/>
            <a:t>KHRIS portal</a:t>
          </a:r>
        </a:p>
      </dgm:t>
    </dgm:pt>
    <dgm:pt modelId="{544185B9-4D15-4ADB-ACEA-CAAF52293003}" type="parTrans" cxnId="{52B6E0B5-B92A-42C4-8F49-C0824DA620EF}">
      <dgm:prSet/>
      <dgm:spPr/>
      <dgm:t>
        <a:bodyPr/>
        <a:lstStyle/>
        <a:p>
          <a:endParaRPr lang="en-US"/>
        </a:p>
      </dgm:t>
    </dgm:pt>
    <dgm:pt modelId="{C2AEAD6F-0B39-4CE4-86CF-905F2ED8AF8E}" type="sibTrans" cxnId="{52B6E0B5-B92A-42C4-8F49-C0824DA620EF}">
      <dgm:prSet/>
      <dgm:spPr/>
      <dgm:t>
        <a:bodyPr/>
        <a:lstStyle/>
        <a:p>
          <a:endParaRPr lang="en-US"/>
        </a:p>
      </dgm:t>
    </dgm:pt>
    <dgm:pt modelId="{98EC9DB8-A490-45CB-B5AF-672C52982F7C}">
      <dgm:prSet/>
      <dgm:spPr/>
      <dgm:t>
        <a:bodyPr/>
        <a:lstStyle/>
        <a:p>
          <a:r>
            <a:rPr lang="en-US"/>
            <a:t>Metlife</a:t>
          </a:r>
        </a:p>
      </dgm:t>
    </dgm:pt>
    <dgm:pt modelId="{BFE6E76E-D87B-4123-9C2A-F02121700D23}" type="parTrans" cxnId="{8783D9CC-9DDF-4E11-9353-9F5EF78DB2E9}">
      <dgm:prSet/>
      <dgm:spPr/>
      <dgm:t>
        <a:bodyPr/>
        <a:lstStyle/>
        <a:p>
          <a:endParaRPr lang="en-US"/>
        </a:p>
      </dgm:t>
    </dgm:pt>
    <dgm:pt modelId="{D12FEBC7-5538-40D2-B573-D83F8B536D35}" type="sibTrans" cxnId="{8783D9CC-9DDF-4E11-9353-9F5EF78DB2E9}">
      <dgm:prSet/>
      <dgm:spPr/>
      <dgm:t>
        <a:bodyPr/>
        <a:lstStyle/>
        <a:p>
          <a:endParaRPr lang="en-US"/>
        </a:p>
      </dgm:t>
    </dgm:pt>
    <dgm:pt modelId="{DBE8C9F9-86F1-4800-B476-0D0D5B9B19CF}">
      <dgm:prSet/>
      <dgm:spPr/>
      <dgm:t>
        <a:bodyPr/>
        <a:lstStyle/>
        <a:p>
          <a:r>
            <a:rPr lang="en-US"/>
            <a:t>Student Loan Forgiveness</a:t>
          </a:r>
        </a:p>
      </dgm:t>
    </dgm:pt>
    <dgm:pt modelId="{A92CD35D-73FC-4289-B399-8BD4978B5B22}" type="parTrans" cxnId="{69397DB0-DA02-45CF-88C0-0695979941A9}">
      <dgm:prSet/>
      <dgm:spPr/>
      <dgm:t>
        <a:bodyPr/>
        <a:lstStyle/>
        <a:p>
          <a:endParaRPr lang="en-US"/>
        </a:p>
      </dgm:t>
    </dgm:pt>
    <dgm:pt modelId="{CECF18A8-F033-4282-B869-FD386E0CE076}" type="sibTrans" cxnId="{69397DB0-DA02-45CF-88C0-0695979941A9}">
      <dgm:prSet/>
      <dgm:spPr/>
      <dgm:t>
        <a:bodyPr/>
        <a:lstStyle/>
        <a:p>
          <a:endParaRPr lang="en-US"/>
        </a:p>
      </dgm:t>
    </dgm:pt>
    <dgm:pt modelId="{629C91E3-161D-4ECD-B690-5D55E3A2EC3A}">
      <dgm:prSet/>
      <dgm:spPr/>
      <dgm:t>
        <a:bodyPr/>
        <a:lstStyle/>
        <a:p>
          <a:r>
            <a:rPr lang="en-US"/>
            <a:t>Deferred Comp</a:t>
          </a:r>
        </a:p>
      </dgm:t>
    </dgm:pt>
    <dgm:pt modelId="{37BE9509-D819-444D-B204-E9257548BB42}" type="parTrans" cxnId="{79202EDE-92ED-48A0-9441-EDDE9A62FCAF}">
      <dgm:prSet/>
      <dgm:spPr/>
      <dgm:t>
        <a:bodyPr/>
        <a:lstStyle/>
        <a:p>
          <a:endParaRPr lang="en-US"/>
        </a:p>
      </dgm:t>
    </dgm:pt>
    <dgm:pt modelId="{642E249F-30E5-4C52-8F95-632AED84746C}" type="sibTrans" cxnId="{79202EDE-92ED-48A0-9441-EDDE9A62FCAF}">
      <dgm:prSet/>
      <dgm:spPr/>
      <dgm:t>
        <a:bodyPr/>
        <a:lstStyle/>
        <a:p>
          <a:endParaRPr lang="en-US"/>
        </a:p>
      </dgm:t>
    </dgm:pt>
    <dgm:pt modelId="{8B9C51BB-B7B0-40F8-8403-60E990B83BBC}">
      <dgm:prSet/>
      <dgm:spPr/>
      <dgm:t>
        <a:bodyPr/>
        <a:lstStyle/>
        <a:p>
          <a:r>
            <a:rPr lang="en-US" dirty="0"/>
            <a:t>Work Aids</a:t>
          </a:r>
        </a:p>
      </dgm:t>
    </dgm:pt>
    <dgm:pt modelId="{97569C34-EA31-464F-BEDC-E80A32B83502}" type="parTrans" cxnId="{FFCF0D6F-DA35-43B4-B4B2-BD2119FA3751}">
      <dgm:prSet/>
      <dgm:spPr/>
      <dgm:t>
        <a:bodyPr/>
        <a:lstStyle/>
        <a:p>
          <a:endParaRPr lang="en-US"/>
        </a:p>
      </dgm:t>
    </dgm:pt>
    <dgm:pt modelId="{76B6338C-CBA1-4289-A453-4BAB3A02DBFB}" type="sibTrans" cxnId="{FFCF0D6F-DA35-43B4-B4B2-BD2119FA3751}">
      <dgm:prSet/>
      <dgm:spPr/>
      <dgm:t>
        <a:bodyPr/>
        <a:lstStyle/>
        <a:p>
          <a:endParaRPr lang="en-US"/>
        </a:p>
      </dgm:t>
    </dgm:pt>
    <dgm:pt modelId="{F18EA22A-B449-4F3E-BB74-4678C96F91B3}">
      <dgm:prSet/>
      <dgm:spPr/>
      <dgm:t>
        <a:bodyPr/>
        <a:lstStyle/>
        <a:p>
          <a:r>
            <a:rPr lang="en-US" dirty="0"/>
            <a:t>Health Insurance</a:t>
          </a:r>
        </a:p>
      </dgm:t>
    </dgm:pt>
    <dgm:pt modelId="{399908F7-69FE-452B-BA74-096D0A31438C}" type="parTrans" cxnId="{7BA5DCA6-82B5-4D36-9B27-07D375F4728E}">
      <dgm:prSet/>
      <dgm:spPr/>
      <dgm:t>
        <a:bodyPr/>
        <a:lstStyle/>
        <a:p>
          <a:endParaRPr lang="en-US"/>
        </a:p>
      </dgm:t>
    </dgm:pt>
    <dgm:pt modelId="{DC3D6149-31B0-4BD7-902C-B6AEAB9EBB79}" type="sibTrans" cxnId="{7BA5DCA6-82B5-4D36-9B27-07D375F4728E}">
      <dgm:prSet/>
      <dgm:spPr/>
      <dgm:t>
        <a:bodyPr/>
        <a:lstStyle/>
        <a:p>
          <a:endParaRPr lang="en-US"/>
        </a:p>
      </dgm:t>
    </dgm:pt>
    <dgm:pt modelId="{5E6AAD44-0AF8-4B82-81CF-8D6A72038498}" type="pres">
      <dgm:prSet presAssocID="{D26713F1-BAC3-4753-89BF-EBA6EC13305F}" presName="linear" presStyleCnt="0">
        <dgm:presLayoutVars>
          <dgm:animLvl val="lvl"/>
          <dgm:resizeHandles val="exact"/>
        </dgm:presLayoutVars>
      </dgm:prSet>
      <dgm:spPr/>
    </dgm:pt>
    <dgm:pt modelId="{028ADFB5-4DE9-4481-9025-E7242B781F7F}" type="pres">
      <dgm:prSet presAssocID="{E08CA126-8F2E-4153-A591-A4865B02EC23}" presName="parentText" presStyleLbl="node1" presStyleIdx="0" presStyleCnt="2">
        <dgm:presLayoutVars>
          <dgm:chMax val="0"/>
          <dgm:bulletEnabled val="1"/>
        </dgm:presLayoutVars>
      </dgm:prSet>
      <dgm:spPr/>
    </dgm:pt>
    <dgm:pt modelId="{E567150D-E56F-4BB0-AC7A-09B46EE0B66E}" type="pres">
      <dgm:prSet presAssocID="{E08CA126-8F2E-4153-A591-A4865B02EC23}" presName="childText" presStyleLbl="revTx" presStyleIdx="0" presStyleCnt="2">
        <dgm:presLayoutVars>
          <dgm:bulletEnabled val="1"/>
        </dgm:presLayoutVars>
      </dgm:prSet>
      <dgm:spPr/>
    </dgm:pt>
    <dgm:pt modelId="{EAFBF6D1-BA92-445D-A7E4-67B81283091B}" type="pres">
      <dgm:prSet presAssocID="{56E525C8-0D60-4636-B06A-31BE5F67943A}" presName="parentText" presStyleLbl="node1" presStyleIdx="1" presStyleCnt="2">
        <dgm:presLayoutVars>
          <dgm:chMax val="0"/>
          <dgm:bulletEnabled val="1"/>
        </dgm:presLayoutVars>
      </dgm:prSet>
      <dgm:spPr/>
    </dgm:pt>
    <dgm:pt modelId="{238B7841-CDB9-4D46-AA45-B1A204E964FB}" type="pres">
      <dgm:prSet presAssocID="{56E525C8-0D60-4636-B06A-31BE5F67943A}" presName="childText" presStyleLbl="revTx" presStyleIdx="1" presStyleCnt="2">
        <dgm:presLayoutVars>
          <dgm:bulletEnabled val="1"/>
        </dgm:presLayoutVars>
      </dgm:prSet>
      <dgm:spPr/>
    </dgm:pt>
  </dgm:ptLst>
  <dgm:cxnLst>
    <dgm:cxn modelId="{3D326A0C-78E7-4219-AA3C-D7410E41CB67}" type="presOf" srcId="{629C91E3-161D-4ECD-B690-5D55E3A2EC3A}" destId="{238B7841-CDB9-4D46-AA45-B1A204E964FB}" srcOrd="0" destOrd="7" presId="urn:microsoft.com/office/officeart/2005/8/layout/vList2"/>
    <dgm:cxn modelId="{6FDB1113-B3CE-4759-8909-69EB54EB4EE0}" type="presOf" srcId="{D26713F1-BAC3-4753-89BF-EBA6EC13305F}" destId="{5E6AAD44-0AF8-4B82-81CF-8D6A72038498}" srcOrd="0" destOrd="0" presId="urn:microsoft.com/office/officeart/2005/8/layout/vList2"/>
    <dgm:cxn modelId="{5908EA13-4898-4F62-89BD-53424FC12204}" type="presOf" srcId="{E08CA126-8F2E-4153-A591-A4865B02EC23}" destId="{028ADFB5-4DE9-4481-9025-E7242B781F7F}" srcOrd="0" destOrd="0" presId="urn:microsoft.com/office/officeart/2005/8/layout/vList2"/>
    <dgm:cxn modelId="{60683624-2C86-42B7-9F8E-D4C277E0ECB8}" type="presOf" srcId="{5E19AE40-15DA-42BE-A2BA-5F4584CD7D83}" destId="{238B7841-CDB9-4D46-AA45-B1A204E964FB}" srcOrd="0" destOrd="4" presId="urn:microsoft.com/office/officeart/2005/8/layout/vList2"/>
    <dgm:cxn modelId="{14D7AC2F-5344-4637-8EB0-FEF0D1670F2B}" type="presOf" srcId="{F18EA22A-B449-4F3E-BB74-4678C96F91B3}" destId="{238B7841-CDB9-4D46-AA45-B1A204E964FB}" srcOrd="0" destOrd="9" presId="urn:microsoft.com/office/officeart/2005/8/layout/vList2"/>
    <dgm:cxn modelId="{E5290465-010D-40BB-A022-7C6CF29090D2}" srcId="{56E525C8-0D60-4636-B06A-31BE5F67943A}" destId="{672AAC7B-DBCF-4780-AEF4-44C27EC77851}" srcOrd="2" destOrd="0" parTransId="{B9A5F9F6-8246-457B-9187-D6742E1A2B7F}" sibTransId="{98840495-915F-4233-8F03-DEBA8653A4EC}"/>
    <dgm:cxn modelId="{FFCF0D6F-DA35-43B4-B4B2-BD2119FA3751}" srcId="{56E525C8-0D60-4636-B06A-31BE5F67943A}" destId="{8B9C51BB-B7B0-40F8-8403-60E990B83BBC}" srcOrd="8" destOrd="0" parTransId="{97569C34-EA31-464F-BEDC-E80A32B83502}" sibTransId="{76B6338C-CBA1-4289-A453-4BAB3A02DBFB}"/>
    <dgm:cxn modelId="{EB26BF75-444D-4F21-A511-2E9999A83DCB}" srcId="{E08CA126-8F2E-4153-A591-A4865B02EC23}" destId="{9C9DC5C8-4CF7-4407-A1F1-F1FE79395153}" srcOrd="2" destOrd="0" parTransId="{E0784811-519A-45CC-A385-A8F097725D0D}" sibTransId="{E172FE53-31B6-4282-BFFB-9EDF32FEA3D0}"/>
    <dgm:cxn modelId="{C9D7D190-67F3-450F-9B63-5779BC9C9072}" type="presOf" srcId="{CDE3858E-6F68-4454-9437-5E9616E5AD01}" destId="{238B7841-CDB9-4D46-AA45-B1A204E964FB}" srcOrd="0" destOrd="0" presId="urn:microsoft.com/office/officeart/2005/8/layout/vList2"/>
    <dgm:cxn modelId="{8CBF2A91-40F8-4985-A07E-C9E481E6E0C7}" srcId="{E08CA126-8F2E-4153-A591-A4865B02EC23}" destId="{0E1E70B1-001F-4023-89C9-9DC6FA2C9DD0}" srcOrd="0" destOrd="0" parTransId="{1553DCBD-EB42-4841-BD4F-C616D75F2C0A}" sibTransId="{D9A8AC0F-3F66-430A-BAE2-87E8B73B31EF}"/>
    <dgm:cxn modelId="{2D9A0D9A-FA22-445F-9BBD-084BA19C7B05}" type="presOf" srcId="{672AAC7B-DBCF-4780-AEF4-44C27EC77851}" destId="{238B7841-CDB9-4D46-AA45-B1A204E964FB}" srcOrd="0" destOrd="2" presId="urn:microsoft.com/office/officeart/2005/8/layout/vList2"/>
    <dgm:cxn modelId="{9B1E669B-36B7-46C4-BBE2-4DB0CD4ADE24}" type="presOf" srcId="{DBE8C9F9-86F1-4800-B476-0D0D5B9B19CF}" destId="{238B7841-CDB9-4D46-AA45-B1A204E964FB}" srcOrd="0" destOrd="6" presId="urn:microsoft.com/office/officeart/2005/8/layout/vList2"/>
    <dgm:cxn modelId="{8D82DD9B-17EA-4451-AFF6-2DEA39DA3F43}" srcId="{56E525C8-0D60-4636-B06A-31BE5F67943A}" destId="{CDE3858E-6F68-4454-9437-5E9616E5AD01}" srcOrd="0" destOrd="0" parTransId="{E3C4F582-56A7-48E9-8F45-3558AFB1A7EC}" sibTransId="{91778055-D437-446A-9FAB-D8184821DC3E}"/>
    <dgm:cxn modelId="{FE3A65A0-CB55-4086-A4CF-BC9480200A51}" srcId="{56E525C8-0D60-4636-B06A-31BE5F67943A}" destId="{74818EEA-722A-4E01-8599-BF4468E95D94}" srcOrd="1" destOrd="0" parTransId="{BF335607-3E5F-4F9E-9F3D-3469A8A5B6EF}" sibTransId="{0B1048B9-D020-4FD7-B0D5-A6C9E1B295B1}"/>
    <dgm:cxn modelId="{1C9FC1A0-C01A-4226-80A6-7908FBB1C50B}" type="presOf" srcId="{B5D8F80C-3528-467C-B86B-564A02D995FE}" destId="{238B7841-CDB9-4D46-AA45-B1A204E964FB}" srcOrd="0" destOrd="3" presId="urn:microsoft.com/office/officeart/2005/8/layout/vList2"/>
    <dgm:cxn modelId="{7BA5DCA6-82B5-4D36-9B27-07D375F4728E}" srcId="{56E525C8-0D60-4636-B06A-31BE5F67943A}" destId="{F18EA22A-B449-4F3E-BB74-4678C96F91B3}" srcOrd="9" destOrd="0" parTransId="{399908F7-69FE-452B-BA74-096D0A31438C}" sibTransId="{DC3D6149-31B0-4BD7-902C-B6AEAB9EBB79}"/>
    <dgm:cxn modelId="{50557CAB-CCB1-4317-B191-5E3B6C398461}" srcId="{D26713F1-BAC3-4753-89BF-EBA6EC13305F}" destId="{E08CA126-8F2E-4153-A591-A4865B02EC23}" srcOrd="0" destOrd="0" parTransId="{2E597596-F7C8-4535-9187-CD6F3CC79215}" sibTransId="{2EB299DF-40A8-4368-A43B-6581F99D3E2E}"/>
    <dgm:cxn modelId="{4D5410AD-C58F-499A-806C-1645DEFF8AC6}" srcId="{D26713F1-BAC3-4753-89BF-EBA6EC13305F}" destId="{56E525C8-0D60-4636-B06A-31BE5F67943A}" srcOrd="1" destOrd="0" parTransId="{643DD2BA-262E-4E26-BEA3-8BCE3B2E54FA}" sibTransId="{0D38CFED-75F7-4F63-B964-91FD8BD1B0FB}"/>
    <dgm:cxn modelId="{69397DB0-DA02-45CF-88C0-0695979941A9}" srcId="{56E525C8-0D60-4636-B06A-31BE5F67943A}" destId="{DBE8C9F9-86F1-4800-B476-0D0D5B9B19CF}" srcOrd="6" destOrd="0" parTransId="{A92CD35D-73FC-4289-B399-8BD4978B5B22}" sibTransId="{CECF18A8-F033-4282-B869-FD386E0CE076}"/>
    <dgm:cxn modelId="{7DC2BEB0-A0E0-48A4-9C2C-02808DED6A3E}" type="presOf" srcId="{74818EEA-722A-4E01-8599-BF4468E95D94}" destId="{238B7841-CDB9-4D46-AA45-B1A204E964FB}" srcOrd="0" destOrd="1" presId="urn:microsoft.com/office/officeart/2005/8/layout/vList2"/>
    <dgm:cxn modelId="{C4DA2EB3-FEB8-4C52-A268-C5901D2418E2}" type="presOf" srcId="{7FB36778-8B26-422B-87E2-608E473DA5AE}" destId="{E567150D-E56F-4BB0-AC7A-09B46EE0B66E}" srcOrd="0" destOrd="1" presId="urn:microsoft.com/office/officeart/2005/8/layout/vList2"/>
    <dgm:cxn modelId="{52B6E0B5-B92A-42C4-8F49-C0824DA620EF}" srcId="{56E525C8-0D60-4636-B06A-31BE5F67943A}" destId="{5E19AE40-15DA-42BE-A2BA-5F4584CD7D83}" srcOrd="4" destOrd="0" parTransId="{544185B9-4D15-4ADB-ACEA-CAAF52293003}" sibTransId="{C2AEAD6F-0B39-4CE4-86CF-905F2ED8AF8E}"/>
    <dgm:cxn modelId="{F20456B9-6D07-46C5-93AF-50C0320C6474}" type="presOf" srcId="{56E525C8-0D60-4636-B06A-31BE5F67943A}" destId="{EAFBF6D1-BA92-445D-A7E4-67B81283091B}" srcOrd="0" destOrd="0" presId="urn:microsoft.com/office/officeart/2005/8/layout/vList2"/>
    <dgm:cxn modelId="{8C592EBC-4B32-4C97-9EE6-0EA3DCE03379}" type="presOf" srcId="{0E1E70B1-001F-4023-89C9-9DC6FA2C9DD0}" destId="{E567150D-E56F-4BB0-AC7A-09B46EE0B66E}" srcOrd="0" destOrd="0" presId="urn:microsoft.com/office/officeart/2005/8/layout/vList2"/>
    <dgm:cxn modelId="{1C84F9C2-EFC5-462B-8612-EEAF65929694}" srcId="{56E525C8-0D60-4636-B06A-31BE5F67943A}" destId="{B5D8F80C-3528-467C-B86B-564A02D995FE}" srcOrd="3" destOrd="0" parTransId="{27FFF1DA-71DD-4AD4-AE6C-8FD0AFA57B36}" sibTransId="{C0496E7C-A8B2-439E-AC23-C63CDF42ED60}"/>
    <dgm:cxn modelId="{E1C561C6-1A42-4058-83A3-A1E6407D3ACE}" type="presOf" srcId="{98EC9DB8-A490-45CB-B5AF-672C52982F7C}" destId="{238B7841-CDB9-4D46-AA45-B1A204E964FB}" srcOrd="0" destOrd="5" presId="urn:microsoft.com/office/officeart/2005/8/layout/vList2"/>
    <dgm:cxn modelId="{8783D9CC-9DDF-4E11-9353-9F5EF78DB2E9}" srcId="{56E525C8-0D60-4636-B06A-31BE5F67943A}" destId="{98EC9DB8-A490-45CB-B5AF-672C52982F7C}" srcOrd="5" destOrd="0" parTransId="{BFE6E76E-D87B-4123-9C2A-F02121700D23}" sibTransId="{D12FEBC7-5538-40D2-B573-D83F8B536D35}"/>
    <dgm:cxn modelId="{26E1DECF-C580-40A9-B84E-4ED93C391594}" type="presOf" srcId="{9C9DC5C8-4CF7-4407-A1F1-F1FE79395153}" destId="{E567150D-E56F-4BB0-AC7A-09B46EE0B66E}" srcOrd="0" destOrd="2" presId="urn:microsoft.com/office/officeart/2005/8/layout/vList2"/>
    <dgm:cxn modelId="{F39C05DB-BF2C-41BC-BC0C-7A5043E2C966}" srcId="{E08CA126-8F2E-4153-A591-A4865B02EC23}" destId="{7FB36778-8B26-422B-87E2-608E473DA5AE}" srcOrd="1" destOrd="0" parTransId="{3A96D232-837D-4EF7-B238-E4B42808001E}" sibTransId="{7B41098A-6851-4304-A014-7B035A0B2DE7}"/>
    <dgm:cxn modelId="{79202EDE-92ED-48A0-9441-EDDE9A62FCAF}" srcId="{56E525C8-0D60-4636-B06A-31BE5F67943A}" destId="{629C91E3-161D-4ECD-B690-5D55E3A2EC3A}" srcOrd="7" destOrd="0" parTransId="{37BE9509-D819-444D-B204-E9257548BB42}" sibTransId="{642E249F-30E5-4C52-8F95-632AED84746C}"/>
    <dgm:cxn modelId="{DAF05EFA-95A7-42CC-B4A3-5F5DB37F7168}" type="presOf" srcId="{8B9C51BB-B7B0-40F8-8403-60E990B83BBC}" destId="{238B7841-CDB9-4D46-AA45-B1A204E964FB}" srcOrd="0" destOrd="8" presId="urn:microsoft.com/office/officeart/2005/8/layout/vList2"/>
    <dgm:cxn modelId="{FB044DEF-770C-4510-9EBE-6B2BF0DE7356}" type="presParOf" srcId="{5E6AAD44-0AF8-4B82-81CF-8D6A72038498}" destId="{028ADFB5-4DE9-4481-9025-E7242B781F7F}" srcOrd="0" destOrd="0" presId="urn:microsoft.com/office/officeart/2005/8/layout/vList2"/>
    <dgm:cxn modelId="{394AE3A2-0347-4F70-80F2-A002667A6879}" type="presParOf" srcId="{5E6AAD44-0AF8-4B82-81CF-8D6A72038498}" destId="{E567150D-E56F-4BB0-AC7A-09B46EE0B66E}" srcOrd="1" destOrd="0" presId="urn:microsoft.com/office/officeart/2005/8/layout/vList2"/>
    <dgm:cxn modelId="{671CA04A-F624-443A-82C7-212D972B75F7}" type="presParOf" srcId="{5E6AAD44-0AF8-4B82-81CF-8D6A72038498}" destId="{EAFBF6D1-BA92-445D-A7E4-67B81283091B}" srcOrd="2" destOrd="0" presId="urn:microsoft.com/office/officeart/2005/8/layout/vList2"/>
    <dgm:cxn modelId="{34CA2F1C-4CB2-4259-9681-D8179274D120}" type="presParOf" srcId="{5E6AAD44-0AF8-4B82-81CF-8D6A72038498}" destId="{238B7841-CDB9-4D46-AA45-B1A204E964F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369CF73-9DE1-4770-8ECD-EC41089F1EA9}"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3D1D4B78-73C4-48A8-8600-45E6E0843B19}">
      <dgm:prSet custT="1"/>
      <dgm:spPr/>
      <dgm:t>
        <a:bodyPr/>
        <a:lstStyle/>
        <a:p>
          <a:r>
            <a:rPr lang="en-US" sz="2300" dirty="0"/>
            <a:t>New Hire Paperwork:</a:t>
          </a:r>
        </a:p>
      </dgm:t>
    </dgm:pt>
    <dgm:pt modelId="{474472B0-6D2B-465A-87F3-327E2643A461}" type="parTrans" cxnId="{C6E379D1-40BB-48F2-89EF-F9DD142595C7}">
      <dgm:prSet/>
      <dgm:spPr/>
      <dgm:t>
        <a:bodyPr/>
        <a:lstStyle/>
        <a:p>
          <a:endParaRPr lang="en-US"/>
        </a:p>
      </dgm:t>
    </dgm:pt>
    <dgm:pt modelId="{6CE8576D-CCD4-45A2-98AB-9C4D1D91B0E5}" type="sibTrans" cxnId="{C6E379D1-40BB-48F2-89EF-F9DD142595C7}">
      <dgm:prSet/>
      <dgm:spPr/>
      <dgm:t>
        <a:bodyPr/>
        <a:lstStyle/>
        <a:p>
          <a:endParaRPr lang="en-US"/>
        </a:p>
      </dgm:t>
    </dgm:pt>
    <dgm:pt modelId="{A0E49DED-AD88-4C90-9616-10E902CA404D}">
      <dgm:prSet custT="1"/>
      <dgm:spPr/>
      <dgm:t>
        <a:bodyPr/>
        <a:lstStyle/>
        <a:p>
          <a:r>
            <a:rPr lang="en-US" sz="1800" dirty="0"/>
            <a:t>I9</a:t>
          </a:r>
        </a:p>
      </dgm:t>
    </dgm:pt>
    <dgm:pt modelId="{D4A64696-7B80-4A0D-A28F-525560181944}" type="parTrans" cxnId="{BE2C783B-E422-40A6-B6E7-26FD8A8A67F7}">
      <dgm:prSet/>
      <dgm:spPr/>
      <dgm:t>
        <a:bodyPr/>
        <a:lstStyle/>
        <a:p>
          <a:endParaRPr lang="en-US"/>
        </a:p>
      </dgm:t>
    </dgm:pt>
    <dgm:pt modelId="{5C3333E7-E15B-4C81-BF77-469443B53202}" type="sibTrans" cxnId="{BE2C783B-E422-40A6-B6E7-26FD8A8A67F7}">
      <dgm:prSet/>
      <dgm:spPr/>
      <dgm:t>
        <a:bodyPr/>
        <a:lstStyle/>
        <a:p>
          <a:endParaRPr lang="en-US"/>
        </a:p>
      </dgm:t>
    </dgm:pt>
    <dgm:pt modelId="{7D9E7417-872E-4EDD-ABDA-DA3FB007FBD0}">
      <dgm:prSet custT="1"/>
      <dgm:spPr/>
      <dgm:t>
        <a:bodyPr/>
        <a:lstStyle/>
        <a:p>
          <a:r>
            <a:rPr lang="en-US" sz="1800" dirty="0"/>
            <a:t>Tax Forms (W4)</a:t>
          </a:r>
        </a:p>
      </dgm:t>
    </dgm:pt>
    <dgm:pt modelId="{EA80AFCF-81EB-45A5-BF24-51F4655461E5}" type="parTrans" cxnId="{4BBB18F9-CC72-4EF3-A524-F46022440E12}">
      <dgm:prSet/>
      <dgm:spPr/>
      <dgm:t>
        <a:bodyPr/>
        <a:lstStyle/>
        <a:p>
          <a:endParaRPr lang="en-US"/>
        </a:p>
      </dgm:t>
    </dgm:pt>
    <dgm:pt modelId="{82D87808-87A4-4C86-B9B5-31FFEEF6F122}" type="sibTrans" cxnId="{4BBB18F9-CC72-4EF3-A524-F46022440E12}">
      <dgm:prSet/>
      <dgm:spPr/>
      <dgm:t>
        <a:bodyPr/>
        <a:lstStyle/>
        <a:p>
          <a:endParaRPr lang="en-US"/>
        </a:p>
      </dgm:t>
    </dgm:pt>
    <dgm:pt modelId="{E7CE9566-6831-4DE5-B91C-6483AA7E20A8}">
      <dgm:prSet custT="1"/>
      <dgm:spPr/>
      <dgm:t>
        <a:bodyPr/>
        <a:lstStyle/>
        <a:p>
          <a:r>
            <a:rPr lang="en-US" sz="1800" dirty="0"/>
            <a:t>MetLife application</a:t>
          </a:r>
        </a:p>
      </dgm:t>
    </dgm:pt>
    <dgm:pt modelId="{B4517A02-5FBB-4F36-874A-58043C1031A8}" type="parTrans" cxnId="{BD5A107B-07FF-4141-9ECA-75AFC64049FB}">
      <dgm:prSet/>
      <dgm:spPr/>
      <dgm:t>
        <a:bodyPr/>
        <a:lstStyle/>
        <a:p>
          <a:endParaRPr lang="en-US"/>
        </a:p>
      </dgm:t>
    </dgm:pt>
    <dgm:pt modelId="{21A3FD15-AEFE-40B3-8004-5F362A24C7AB}" type="sibTrans" cxnId="{BD5A107B-07FF-4141-9ECA-75AFC64049FB}">
      <dgm:prSet/>
      <dgm:spPr/>
      <dgm:t>
        <a:bodyPr/>
        <a:lstStyle/>
        <a:p>
          <a:endParaRPr lang="en-US"/>
        </a:p>
      </dgm:t>
    </dgm:pt>
    <dgm:pt modelId="{46E91C52-A0E4-49E1-AE75-F89CC4715F36}">
      <dgm:prSet custT="1"/>
      <dgm:spPr/>
      <dgm:t>
        <a:bodyPr/>
        <a:lstStyle/>
        <a:p>
          <a:r>
            <a:rPr lang="en-US" sz="1800" dirty="0"/>
            <a:t>Direct Deposit </a:t>
          </a:r>
        </a:p>
      </dgm:t>
    </dgm:pt>
    <dgm:pt modelId="{0DB6C131-C15B-4F97-87E9-A900D7F98BF1}" type="parTrans" cxnId="{4FB18EB8-FE22-4704-9F4B-CF873D7BE1C4}">
      <dgm:prSet/>
      <dgm:spPr/>
      <dgm:t>
        <a:bodyPr/>
        <a:lstStyle/>
        <a:p>
          <a:endParaRPr lang="en-US"/>
        </a:p>
      </dgm:t>
    </dgm:pt>
    <dgm:pt modelId="{87F7D81B-3C3C-4499-B4E5-1BD3D6393E38}" type="sibTrans" cxnId="{4FB18EB8-FE22-4704-9F4B-CF873D7BE1C4}">
      <dgm:prSet/>
      <dgm:spPr/>
      <dgm:t>
        <a:bodyPr/>
        <a:lstStyle/>
        <a:p>
          <a:endParaRPr lang="en-US"/>
        </a:p>
      </dgm:t>
    </dgm:pt>
    <dgm:pt modelId="{6D16D260-7AE9-4F9B-942F-9A1C0C685EEC}">
      <dgm:prSet custT="1"/>
      <dgm:spPr/>
      <dgm:t>
        <a:bodyPr/>
        <a:lstStyle/>
        <a:p>
          <a:r>
            <a:rPr lang="en-US" sz="1800" dirty="0"/>
            <a:t>EEO</a:t>
          </a:r>
        </a:p>
      </dgm:t>
    </dgm:pt>
    <dgm:pt modelId="{BA6359E6-DAF2-4AC9-BEAD-375C015680FD}" type="parTrans" cxnId="{7748AC4F-536E-41DC-8985-B7263DF417AD}">
      <dgm:prSet/>
      <dgm:spPr/>
      <dgm:t>
        <a:bodyPr/>
        <a:lstStyle/>
        <a:p>
          <a:endParaRPr lang="en-US"/>
        </a:p>
      </dgm:t>
    </dgm:pt>
    <dgm:pt modelId="{141685FE-2E66-4A5E-B6BC-A540BE9BBD1E}" type="sibTrans" cxnId="{7748AC4F-536E-41DC-8985-B7263DF417AD}">
      <dgm:prSet/>
      <dgm:spPr/>
      <dgm:t>
        <a:bodyPr/>
        <a:lstStyle/>
        <a:p>
          <a:endParaRPr lang="en-US"/>
        </a:p>
      </dgm:t>
    </dgm:pt>
    <dgm:pt modelId="{9842DB4F-58E7-4656-92C9-8F0D229229E9}">
      <dgm:prSet custT="1"/>
      <dgm:spPr/>
      <dgm:t>
        <a:bodyPr/>
        <a:lstStyle/>
        <a:p>
          <a:r>
            <a:rPr lang="en-US" sz="1800" dirty="0"/>
            <a:t>Work Schedule</a:t>
          </a:r>
        </a:p>
      </dgm:t>
    </dgm:pt>
    <dgm:pt modelId="{B102DDEF-687A-406B-8C42-A41289DA3588}" type="parTrans" cxnId="{F00DF60E-EB3D-4DE2-869B-BB01397DEEE8}">
      <dgm:prSet/>
      <dgm:spPr/>
      <dgm:t>
        <a:bodyPr/>
        <a:lstStyle/>
        <a:p>
          <a:endParaRPr lang="en-US"/>
        </a:p>
      </dgm:t>
    </dgm:pt>
    <dgm:pt modelId="{598EC6EE-3C11-4D2A-9810-B6FFEBD02BA8}" type="sibTrans" cxnId="{F00DF60E-EB3D-4DE2-869B-BB01397DEEE8}">
      <dgm:prSet/>
      <dgm:spPr/>
      <dgm:t>
        <a:bodyPr/>
        <a:lstStyle/>
        <a:p>
          <a:endParaRPr lang="en-US"/>
        </a:p>
      </dgm:t>
    </dgm:pt>
    <dgm:pt modelId="{87FF185E-C9B9-427B-8E81-CB120CF32339}">
      <dgm:prSet custT="1"/>
      <dgm:spPr/>
      <dgm:t>
        <a:bodyPr/>
        <a:lstStyle/>
        <a:p>
          <a:r>
            <a:rPr lang="en-US" sz="1800" dirty="0"/>
            <a:t>KPPA</a:t>
          </a:r>
        </a:p>
      </dgm:t>
    </dgm:pt>
    <dgm:pt modelId="{19AF6AD3-6627-42B6-B367-38568BFFF671}" type="parTrans" cxnId="{A3876C73-141C-4F54-AE0E-48F38FE9A271}">
      <dgm:prSet/>
      <dgm:spPr/>
      <dgm:t>
        <a:bodyPr/>
        <a:lstStyle/>
        <a:p>
          <a:endParaRPr lang="en-US"/>
        </a:p>
      </dgm:t>
    </dgm:pt>
    <dgm:pt modelId="{D68706DA-76BC-42BB-93A6-57D2449F85A4}" type="sibTrans" cxnId="{A3876C73-141C-4F54-AE0E-48F38FE9A271}">
      <dgm:prSet/>
      <dgm:spPr/>
      <dgm:t>
        <a:bodyPr/>
        <a:lstStyle/>
        <a:p>
          <a:endParaRPr lang="en-US"/>
        </a:p>
      </dgm:t>
    </dgm:pt>
    <dgm:pt modelId="{05B77502-BFA8-40C2-8656-BCE3B5C418A9}">
      <dgm:prSet custT="1"/>
      <dgm:spPr/>
      <dgm:t>
        <a:bodyPr/>
        <a:lstStyle/>
        <a:p>
          <a:r>
            <a:rPr lang="en-US" sz="1800" dirty="0"/>
            <a:t>Membership</a:t>
          </a:r>
        </a:p>
      </dgm:t>
    </dgm:pt>
    <dgm:pt modelId="{0598D185-DA1F-4B7C-9B90-43E7AEA19144}" type="parTrans" cxnId="{D72403CC-51DE-4AEA-9312-7AFD6AE60AE4}">
      <dgm:prSet/>
      <dgm:spPr/>
      <dgm:t>
        <a:bodyPr/>
        <a:lstStyle/>
        <a:p>
          <a:endParaRPr lang="en-US"/>
        </a:p>
      </dgm:t>
    </dgm:pt>
    <dgm:pt modelId="{9558A37B-6113-404E-99AC-A4A04F5CF9FA}" type="sibTrans" cxnId="{D72403CC-51DE-4AEA-9312-7AFD6AE60AE4}">
      <dgm:prSet/>
      <dgm:spPr/>
      <dgm:t>
        <a:bodyPr/>
        <a:lstStyle/>
        <a:p>
          <a:endParaRPr lang="en-US"/>
        </a:p>
      </dgm:t>
    </dgm:pt>
    <dgm:pt modelId="{2D9AC927-55BF-4F14-919F-3AB95D534F19}">
      <dgm:prSet custT="1"/>
      <dgm:spPr/>
      <dgm:t>
        <a:bodyPr/>
        <a:lstStyle/>
        <a:p>
          <a:r>
            <a:rPr lang="en-US" sz="1800" dirty="0"/>
            <a:t>Beneficiary</a:t>
          </a:r>
        </a:p>
      </dgm:t>
    </dgm:pt>
    <dgm:pt modelId="{AD5C1EFE-8937-4B98-A511-9634652EE1BC}" type="parTrans" cxnId="{C848931D-272C-43D8-8E0D-65C8B6C82C7D}">
      <dgm:prSet/>
      <dgm:spPr/>
      <dgm:t>
        <a:bodyPr/>
        <a:lstStyle/>
        <a:p>
          <a:endParaRPr lang="en-US"/>
        </a:p>
      </dgm:t>
    </dgm:pt>
    <dgm:pt modelId="{824D2845-E3C2-4F0D-9598-1792433F6E27}" type="sibTrans" cxnId="{C848931D-272C-43D8-8E0D-65C8B6C82C7D}">
      <dgm:prSet/>
      <dgm:spPr/>
      <dgm:t>
        <a:bodyPr/>
        <a:lstStyle/>
        <a:p>
          <a:endParaRPr lang="en-US"/>
        </a:p>
      </dgm:t>
    </dgm:pt>
    <dgm:pt modelId="{3DE56B13-5056-43B0-8E90-F3B7F4452215}">
      <dgm:prSet custT="1"/>
      <dgm:spPr/>
      <dgm:t>
        <a:bodyPr/>
        <a:lstStyle/>
        <a:p>
          <a:r>
            <a:rPr lang="en-US" sz="2300" dirty="0"/>
            <a:t>Optional Forms:</a:t>
          </a:r>
        </a:p>
      </dgm:t>
    </dgm:pt>
    <dgm:pt modelId="{7234A343-3228-49D9-A56F-A8F594DB0D4F}" type="parTrans" cxnId="{B26366B1-D36D-4F6B-B825-061B96F2F13E}">
      <dgm:prSet/>
      <dgm:spPr/>
      <dgm:t>
        <a:bodyPr/>
        <a:lstStyle/>
        <a:p>
          <a:endParaRPr lang="en-US"/>
        </a:p>
      </dgm:t>
    </dgm:pt>
    <dgm:pt modelId="{F79AFB9A-BF26-4A60-A0B4-AFB67368A1ED}" type="sibTrans" cxnId="{B26366B1-D36D-4F6B-B825-061B96F2F13E}">
      <dgm:prSet/>
      <dgm:spPr/>
      <dgm:t>
        <a:bodyPr/>
        <a:lstStyle/>
        <a:p>
          <a:endParaRPr lang="en-US"/>
        </a:p>
      </dgm:t>
    </dgm:pt>
    <dgm:pt modelId="{E2051F51-7E0A-4244-A9A1-8AC6AE42929E}">
      <dgm:prSet custT="1"/>
      <dgm:spPr/>
      <dgm:t>
        <a:bodyPr/>
        <a:lstStyle/>
        <a:p>
          <a:r>
            <a:rPr lang="en-US" sz="1800" dirty="0"/>
            <a:t>KECC</a:t>
          </a:r>
        </a:p>
      </dgm:t>
    </dgm:pt>
    <dgm:pt modelId="{0A17B2E4-9D86-44CE-BE51-01DE65F8FFDA}" type="parTrans" cxnId="{27E87A2E-DDD2-42C1-B24D-47D77701444F}">
      <dgm:prSet/>
      <dgm:spPr/>
      <dgm:t>
        <a:bodyPr/>
        <a:lstStyle/>
        <a:p>
          <a:endParaRPr lang="en-US"/>
        </a:p>
      </dgm:t>
    </dgm:pt>
    <dgm:pt modelId="{3542D1BB-FE70-4578-A145-3319D84656C2}" type="sibTrans" cxnId="{27E87A2E-DDD2-42C1-B24D-47D77701444F}">
      <dgm:prSet/>
      <dgm:spPr/>
      <dgm:t>
        <a:bodyPr/>
        <a:lstStyle/>
        <a:p>
          <a:endParaRPr lang="en-US"/>
        </a:p>
      </dgm:t>
    </dgm:pt>
    <dgm:pt modelId="{70E3B6F6-0E97-46F4-9A19-7B9693897837}">
      <dgm:prSet custT="1"/>
      <dgm:spPr/>
      <dgm:t>
        <a:bodyPr/>
        <a:lstStyle/>
        <a:p>
          <a:r>
            <a:rPr lang="en-US" sz="1800" dirty="0"/>
            <a:t>Deferred Comp Reimbursement</a:t>
          </a:r>
        </a:p>
      </dgm:t>
    </dgm:pt>
    <dgm:pt modelId="{926B3221-0CBB-4D9A-9496-7233923891B6}" type="parTrans" cxnId="{840CAB26-5543-49AE-A837-1D2EC10C2BCE}">
      <dgm:prSet/>
      <dgm:spPr/>
      <dgm:t>
        <a:bodyPr/>
        <a:lstStyle/>
        <a:p>
          <a:endParaRPr lang="en-US"/>
        </a:p>
      </dgm:t>
    </dgm:pt>
    <dgm:pt modelId="{699151DF-8883-4441-B009-656B5D3B8984}" type="sibTrans" cxnId="{840CAB26-5543-49AE-A837-1D2EC10C2BCE}">
      <dgm:prSet/>
      <dgm:spPr/>
      <dgm:t>
        <a:bodyPr/>
        <a:lstStyle/>
        <a:p>
          <a:endParaRPr lang="en-US"/>
        </a:p>
      </dgm:t>
    </dgm:pt>
    <dgm:pt modelId="{61F33696-93A5-48D3-8681-3EEA4987DDE5}">
      <dgm:prSet custT="1"/>
      <dgm:spPr/>
      <dgm:t>
        <a:bodyPr/>
        <a:lstStyle/>
        <a:p>
          <a:r>
            <a:rPr lang="en-US" sz="1800" dirty="0"/>
            <a:t>Outside Employment</a:t>
          </a:r>
        </a:p>
      </dgm:t>
    </dgm:pt>
    <dgm:pt modelId="{61D4BAF8-522A-435C-B4B6-CE00A159A55F}" type="parTrans" cxnId="{641C4E07-1C5B-4A6C-B457-A7BBD80F9D1E}">
      <dgm:prSet/>
      <dgm:spPr/>
      <dgm:t>
        <a:bodyPr/>
        <a:lstStyle/>
        <a:p>
          <a:endParaRPr lang="en-US"/>
        </a:p>
      </dgm:t>
    </dgm:pt>
    <dgm:pt modelId="{6D7DD71B-587A-4D6D-877E-F7C1B24E114E}" type="sibTrans" cxnId="{641C4E07-1C5B-4A6C-B457-A7BBD80F9D1E}">
      <dgm:prSet/>
      <dgm:spPr/>
      <dgm:t>
        <a:bodyPr/>
        <a:lstStyle/>
        <a:p>
          <a:endParaRPr lang="en-US"/>
        </a:p>
      </dgm:t>
    </dgm:pt>
    <dgm:pt modelId="{ABDF9A35-4E50-43BE-989D-DBCEF0752287}">
      <dgm:prSet custT="1"/>
      <dgm:spPr/>
      <dgm:t>
        <a:bodyPr/>
        <a:lstStyle/>
        <a:p>
          <a:r>
            <a:rPr lang="en-US" sz="2300" dirty="0"/>
            <a:t>Encryption</a:t>
          </a:r>
        </a:p>
      </dgm:t>
    </dgm:pt>
    <dgm:pt modelId="{168E339D-C3FD-42FE-BBC1-3EEC43D2F18C}" type="parTrans" cxnId="{1555E2CA-EF1C-4C01-8A95-6E2487B957DC}">
      <dgm:prSet/>
      <dgm:spPr/>
      <dgm:t>
        <a:bodyPr/>
        <a:lstStyle/>
        <a:p>
          <a:endParaRPr lang="en-US"/>
        </a:p>
      </dgm:t>
    </dgm:pt>
    <dgm:pt modelId="{CC0CA644-967E-422D-927B-0784EB72167D}" type="sibTrans" cxnId="{1555E2CA-EF1C-4C01-8A95-6E2487B957DC}">
      <dgm:prSet/>
      <dgm:spPr/>
      <dgm:t>
        <a:bodyPr/>
        <a:lstStyle/>
        <a:p>
          <a:endParaRPr lang="en-US"/>
        </a:p>
      </dgm:t>
    </dgm:pt>
    <dgm:pt modelId="{86605870-3BCD-4AA4-8614-EBC48C6B6F43}">
      <dgm:prSet custT="1"/>
      <dgm:spPr/>
      <dgm:t>
        <a:bodyPr/>
        <a:lstStyle/>
        <a:p>
          <a:r>
            <a:rPr lang="en-US" sz="1800" dirty="0"/>
            <a:t>#encrypt</a:t>
          </a:r>
        </a:p>
      </dgm:t>
    </dgm:pt>
    <dgm:pt modelId="{FBF27385-440C-4955-9C8D-D575AE51005E}" type="parTrans" cxnId="{14AD0610-0A81-4E15-BE0B-25DC7E6A605D}">
      <dgm:prSet/>
      <dgm:spPr/>
      <dgm:t>
        <a:bodyPr/>
        <a:lstStyle/>
        <a:p>
          <a:endParaRPr lang="en-US"/>
        </a:p>
      </dgm:t>
    </dgm:pt>
    <dgm:pt modelId="{82EF3F96-31C6-40F3-A641-57792A26A733}" type="sibTrans" cxnId="{14AD0610-0A81-4E15-BE0B-25DC7E6A605D}">
      <dgm:prSet/>
      <dgm:spPr/>
      <dgm:t>
        <a:bodyPr/>
        <a:lstStyle/>
        <a:p>
          <a:endParaRPr lang="en-US"/>
        </a:p>
      </dgm:t>
    </dgm:pt>
    <dgm:pt modelId="{85650409-E160-47F4-BB72-C5F5A9B7A87D}">
      <dgm:prSet custT="1"/>
      <dgm:spPr/>
      <dgm:t>
        <a:bodyPr/>
        <a:lstStyle/>
        <a:p>
          <a:r>
            <a:rPr lang="en-US" sz="1800" dirty="0"/>
            <a:t>#rmsencrypt (only when using KY.gov email)</a:t>
          </a:r>
        </a:p>
      </dgm:t>
    </dgm:pt>
    <dgm:pt modelId="{0F94E4C1-5E8E-4F63-A8B4-E0DDA292A461}" type="parTrans" cxnId="{CC79DC86-DE47-411B-BE2E-A8083B4B09CA}">
      <dgm:prSet/>
      <dgm:spPr/>
      <dgm:t>
        <a:bodyPr/>
        <a:lstStyle/>
        <a:p>
          <a:endParaRPr lang="en-US"/>
        </a:p>
      </dgm:t>
    </dgm:pt>
    <dgm:pt modelId="{E9C80A9B-0B1B-40C3-82A1-6444DBDD2514}" type="sibTrans" cxnId="{CC79DC86-DE47-411B-BE2E-A8083B4B09CA}">
      <dgm:prSet/>
      <dgm:spPr/>
      <dgm:t>
        <a:bodyPr/>
        <a:lstStyle/>
        <a:p>
          <a:endParaRPr lang="en-US"/>
        </a:p>
      </dgm:t>
    </dgm:pt>
    <dgm:pt modelId="{97AC2C34-4A5E-4312-9CD7-609F304AEED2}" type="pres">
      <dgm:prSet presAssocID="{6369CF73-9DE1-4770-8ECD-EC41089F1EA9}" presName="linear" presStyleCnt="0">
        <dgm:presLayoutVars>
          <dgm:animLvl val="lvl"/>
          <dgm:resizeHandles val="exact"/>
        </dgm:presLayoutVars>
      </dgm:prSet>
      <dgm:spPr/>
    </dgm:pt>
    <dgm:pt modelId="{14161902-0E1F-4DD2-A745-06CB8B95AC9A}" type="pres">
      <dgm:prSet presAssocID="{3D1D4B78-73C4-48A8-8600-45E6E0843B19}" presName="parentText" presStyleLbl="node1" presStyleIdx="0" presStyleCnt="3">
        <dgm:presLayoutVars>
          <dgm:chMax val="0"/>
          <dgm:bulletEnabled val="1"/>
        </dgm:presLayoutVars>
      </dgm:prSet>
      <dgm:spPr/>
    </dgm:pt>
    <dgm:pt modelId="{620A0026-F826-4C00-91CA-C76BFDB5439B}" type="pres">
      <dgm:prSet presAssocID="{3D1D4B78-73C4-48A8-8600-45E6E0843B19}" presName="childText" presStyleLbl="revTx" presStyleIdx="0" presStyleCnt="3">
        <dgm:presLayoutVars>
          <dgm:bulletEnabled val="1"/>
        </dgm:presLayoutVars>
      </dgm:prSet>
      <dgm:spPr/>
    </dgm:pt>
    <dgm:pt modelId="{A569A053-13AF-4FDD-85F9-56A87A99EBED}" type="pres">
      <dgm:prSet presAssocID="{3DE56B13-5056-43B0-8E90-F3B7F4452215}" presName="parentText" presStyleLbl="node1" presStyleIdx="1" presStyleCnt="3">
        <dgm:presLayoutVars>
          <dgm:chMax val="0"/>
          <dgm:bulletEnabled val="1"/>
        </dgm:presLayoutVars>
      </dgm:prSet>
      <dgm:spPr/>
    </dgm:pt>
    <dgm:pt modelId="{876F1430-BAED-452B-A047-1B8045FC4B63}" type="pres">
      <dgm:prSet presAssocID="{3DE56B13-5056-43B0-8E90-F3B7F4452215}" presName="childText" presStyleLbl="revTx" presStyleIdx="1" presStyleCnt="3">
        <dgm:presLayoutVars>
          <dgm:bulletEnabled val="1"/>
        </dgm:presLayoutVars>
      </dgm:prSet>
      <dgm:spPr/>
    </dgm:pt>
    <dgm:pt modelId="{D2506E59-382A-460A-917F-14C6AB409FF5}" type="pres">
      <dgm:prSet presAssocID="{ABDF9A35-4E50-43BE-989D-DBCEF0752287}" presName="parentText" presStyleLbl="node1" presStyleIdx="2" presStyleCnt="3">
        <dgm:presLayoutVars>
          <dgm:chMax val="0"/>
          <dgm:bulletEnabled val="1"/>
        </dgm:presLayoutVars>
      </dgm:prSet>
      <dgm:spPr/>
    </dgm:pt>
    <dgm:pt modelId="{D5A7B49C-F123-4A56-9945-D8F98AAF6ED4}" type="pres">
      <dgm:prSet presAssocID="{ABDF9A35-4E50-43BE-989D-DBCEF0752287}" presName="childText" presStyleLbl="revTx" presStyleIdx="2" presStyleCnt="3">
        <dgm:presLayoutVars>
          <dgm:bulletEnabled val="1"/>
        </dgm:presLayoutVars>
      </dgm:prSet>
      <dgm:spPr/>
    </dgm:pt>
  </dgm:ptLst>
  <dgm:cxnLst>
    <dgm:cxn modelId="{641C4E07-1C5B-4A6C-B457-A7BBD80F9D1E}" srcId="{3DE56B13-5056-43B0-8E90-F3B7F4452215}" destId="{61F33696-93A5-48D3-8681-3EEA4987DDE5}" srcOrd="2" destOrd="0" parTransId="{61D4BAF8-522A-435C-B4B6-CE00A159A55F}" sibTransId="{6D7DD71B-587A-4D6D-877E-F7C1B24E114E}"/>
    <dgm:cxn modelId="{F00DF60E-EB3D-4DE2-869B-BB01397DEEE8}" srcId="{3D1D4B78-73C4-48A8-8600-45E6E0843B19}" destId="{9842DB4F-58E7-4656-92C9-8F0D229229E9}" srcOrd="5" destOrd="0" parTransId="{B102DDEF-687A-406B-8C42-A41289DA3588}" sibTransId="{598EC6EE-3C11-4D2A-9810-B6FFEBD02BA8}"/>
    <dgm:cxn modelId="{14AD0610-0A81-4E15-BE0B-25DC7E6A605D}" srcId="{ABDF9A35-4E50-43BE-989D-DBCEF0752287}" destId="{86605870-3BCD-4AA4-8614-EBC48C6B6F43}" srcOrd="0" destOrd="0" parTransId="{FBF27385-440C-4955-9C8D-D575AE51005E}" sibTransId="{82EF3F96-31C6-40F3-A641-57792A26A733}"/>
    <dgm:cxn modelId="{64EAB717-C813-4659-B193-56D0CCA1DE2B}" type="presOf" srcId="{2D9AC927-55BF-4F14-919F-3AB95D534F19}" destId="{620A0026-F826-4C00-91CA-C76BFDB5439B}" srcOrd="0" destOrd="8" presId="urn:microsoft.com/office/officeart/2005/8/layout/vList2"/>
    <dgm:cxn modelId="{C848931D-272C-43D8-8E0D-65C8B6C82C7D}" srcId="{87FF185E-C9B9-427B-8E81-CB120CF32339}" destId="{2D9AC927-55BF-4F14-919F-3AB95D534F19}" srcOrd="1" destOrd="0" parTransId="{AD5C1EFE-8937-4B98-A511-9634652EE1BC}" sibTransId="{824D2845-E3C2-4F0D-9598-1792433F6E27}"/>
    <dgm:cxn modelId="{840CAB26-5543-49AE-A837-1D2EC10C2BCE}" srcId="{3DE56B13-5056-43B0-8E90-F3B7F4452215}" destId="{70E3B6F6-0E97-46F4-9A19-7B9693897837}" srcOrd="1" destOrd="0" parTransId="{926B3221-0CBB-4D9A-9496-7233923891B6}" sibTransId="{699151DF-8883-4441-B009-656B5D3B8984}"/>
    <dgm:cxn modelId="{27E87A2E-DDD2-42C1-B24D-47D77701444F}" srcId="{3DE56B13-5056-43B0-8E90-F3B7F4452215}" destId="{E2051F51-7E0A-4244-A9A1-8AC6AE42929E}" srcOrd="0" destOrd="0" parTransId="{0A17B2E4-9D86-44CE-BE51-01DE65F8FFDA}" sibTransId="{3542D1BB-FE70-4578-A145-3319D84656C2}"/>
    <dgm:cxn modelId="{BE2C783B-E422-40A6-B6E7-26FD8A8A67F7}" srcId="{3D1D4B78-73C4-48A8-8600-45E6E0843B19}" destId="{A0E49DED-AD88-4C90-9616-10E902CA404D}" srcOrd="0" destOrd="0" parTransId="{D4A64696-7B80-4A0D-A28F-525560181944}" sibTransId="{5C3333E7-E15B-4C81-BF77-469443B53202}"/>
    <dgm:cxn modelId="{B9912E60-65BD-48D0-96D8-B9676519C6F9}" type="presOf" srcId="{6369CF73-9DE1-4770-8ECD-EC41089F1EA9}" destId="{97AC2C34-4A5E-4312-9CD7-609F304AEED2}" srcOrd="0" destOrd="0" presId="urn:microsoft.com/office/officeart/2005/8/layout/vList2"/>
    <dgm:cxn modelId="{E12E6942-789F-4691-89DE-E815745557AB}" type="presOf" srcId="{05B77502-BFA8-40C2-8656-BCE3B5C418A9}" destId="{620A0026-F826-4C00-91CA-C76BFDB5439B}" srcOrd="0" destOrd="7" presId="urn:microsoft.com/office/officeart/2005/8/layout/vList2"/>
    <dgm:cxn modelId="{7748AC4F-536E-41DC-8985-B7263DF417AD}" srcId="{3D1D4B78-73C4-48A8-8600-45E6E0843B19}" destId="{6D16D260-7AE9-4F9B-942F-9A1C0C685EEC}" srcOrd="4" destOrd="0" parTransId="{BA6359E6-DAF2-4AC9-BEAD-375C015680FD}" sibTransId="{141685FE-2E66-4A5E-B6BC-A540BE9BBD1E}"/>
    <dgm:cxn modelId="{A3876C73-141C-4F54-AE0E-48F38FE9A271}" srcId="{3D1D4B78-73C4-48A8-8600-45E6E0843B19}" destId="{87FF185E-C9B9-427B-8E81-CB120CF32339}" srcOrd="6" destOrd="0" parTransId="{19AF6AD3-6627-42B6-B367-38568BFFF671}" sibTransId="{D68706DA-76BC-42BB-93A6-57D2449F85A4}"/>
    <dgm:cxn modelId="{BB85B973-3AAD-4789-9597-4AE5B35977D3}" type="presOf" srcId="{3DE56B13-5056-43B0-8E90-F3B7F4452215}" destId="{A569A053-13AF-4FDD-85F9-56A87A99EBED}" srcOrd="0" destOrd="0" presId="urn:microsoft.com/office/officeart/2005/8/layout/vList2"/>
    <dgm:cxn modelId="{2F4AFA73-5791-4BE0-B9DE-161CCC683AEB}" type="presOf" srcId="{70E3B6F6-0E97-46F4-9A19-7B9693897837}" destId="{876F1430-BAED-452B-A047-1B8045FC4B63}" srcOrd="0" destOrd="1" presId="urn:microsoft.com/office/officeart/2005/8/layout/vList2"/>
    <dgm:cxn modelId="{BD5A107B-07FF-4141-9ECA-75AFC64049FB}" srcId="{3D1D4B78-73C4-48A8-8600-45E6E0843B19}" destId="{E7CE9566-6831-4DE5-B91C-6483AA7E20A8}" srcOrd="2" destOrd="0" parTransId="{B4517A02-5FBB-4F36-874A-58043C1031A8}" sibTransId="{21A3FD15-AEFE-40B3-8004-5F362A24C7AB}"/>
    <dgm:cxn modelId="{A5447C7B-1704-4AEB-B710-5B85D94F10D4}" type="presOf" srcId="{46E91C52-A0E4-49E1-AE75-F89CC4715F36}" destId="{620A0026-F826-4C00-91CA-C76BFDB5439B}" srcOrd="0" destOrd="3" presId="urn:microsoft.com/office/officeart/2005/8/layout/vList2"/>
    <dgm:cxn modelId="{DB3E1F7E-BA7C-487C-8E63-7C020B346A2C}" type="presOf" srcId="{E7CE9566-6831-4DE5-B91C-6483AA7E20A8}" destId="{620A0026-F826-4C00-91CA-C76BFDB5439B}" srcOrd="0" destOrd="2" presId="urn:microsoft.com/office/officeart/2005/8/layout/vList2"/>
    <dgm:cxn modelId="{CC79DC86-DE47-411B-BE2E-A8083B4B09CA}" srcId="{ABDF9A35-4E50-43BE-989D-DBCEF0752287}" destId="{85650409-E160-47F4-BB72-C5F5A9B7A87D}" srcOrd="1" destOrd="0" parTransId="{0F94E4C1-5E8E-4F63-A8B4-E0DDA292A461}" sibTransId="{E9C80A9B-0B1B-40C3-82A1-6444DBDD2514}"/>
    <dgm:cxn modelId="{EE570B8C-66EC-4581-9A13-27EF7F59184D}" type="presOf" srcId="{ABDF9A35-4E50-43BE-989D-DBCEF0752287}" destId="{D2506E59-382A-460A-917F-14C6AB409FF5}" srcOrd="0" destOrd="0" presId="urn:microsoft.com/office/officeart/2005/8/layout/vList2"/>
    <dgm:cxn modelId="{1F83219A-CCEA-4D4C-B547-0A3F4C4C07EE}" type="presOf" srcId="{85650409-E160-47F4-BB72-C5F5A9B7A87D}" destId="{D5A7B49C-F123-4A56-9945-D8F98AAF6ED4}" srcOrd="0" destOrd="1" presId="urn:microsoft.com/office/officeart/2005/8/layout/vList2"/>
    <dgm:cxn modelId="{86ACEAA2-58ED-491D-BE24-DD7CF9266F2E}" type="presOf" srcId="{3D1D4B78-73C4-48A8-8600-45E6E0843B19}" destId="{14161902-0E1F-4DD2-A745-06CB8B95AC9A}" srcOrd="0" destOrd="0" presId="urn:microsoft.com/office/officeart/2005/8/layout/vList2"/>
    <dgm:cxn modelId="{AAB113AC-A2FA-4F38-89FF-4C05DB7E0707}" type="presOf" srcId="{61F33696-93A5-48D3-8681-3EEA4987DDE5}" destId="{876F1430-BAED-452B-A047-1B8045FC4B63}" srcOrd="0" destOrd="2" presId="urn:microsoft.com/office/officeart/2005/8/layout/vList2"/>
    <dgm:cxn modelId="{12AA87AE-78CB-48C7-89B8-08B01E67C975}" type="presOf" srcId="{87FF185E-C9B9-427B-8E81-CB120CF32339}" destId="{620A0026-F826-4C00-91CA-C76BFDB5439B}" srcOrd="0" destOrd="6" presId="urn:microsoft.com/office/officeart/2005/8/layout/vList2"/>
    <dgm:cxn modelId="{B26366B1-D36D-4F6B-B825-061B96F2F13E}" srcId="{6369CF73-9DE1-4770-8ECD-EC41089F1EA9}" destId="{3DE56B13-5056-43B0-8E90-F3B7F4452215}" srcOrd="1" destOrd="0" parTransId="{7234A343-3228-49D9-A56F-A8F594DB0D4F}" sibTransId="{F79AFB9A-BF26-4A60-A0B4-AFB67368A1ED}"/>
    <dgm:cxn modelId="{4FB18EB8-FE22-4704-9F4B-CF873D7BE1C4}" srcId="{3D1D4B78-73C4-48A8-8600-45E6E0843B19}" destId="{46E91C52-A0E4-49E1-AE75-F89CC4715F36}" srcOrd="3" destOrd="0" parTransId="{0DB6C131-C15B-4F97-87E9-A900D7F98BF1}" sibTransId="{87F7D81B-3C3C-4499-B4E5-1BD3D6393E38}"/>
    <dgm:cxn modelId="{E2FBCCC0-2AF9-4B82-BB82-82FDFA15C349}" type="presOf" srcId="{A0E49DED-AD88-4C90-9616-10E902CA404D}" destId="{620A0026-F826-4C00-91CA-C76BFDB5439B}" srcOrd="0" destOrd="0" presId="urn:microsoft.com/office/officeart/2005/8/layout/vList2"/>
    <dgm:cxn modelId="{27B681C7-459E-4806-A910-2F7AE2D4CE9F}" type="presOf" srcId="{7D9E7417-872E-4EDD-ABDA-DA3FB007FBD0}" destId="{620A0026-F826-4C00-91CA-C76BFDB5439B}" srcOrd="0" destOrd="1" presId="urn:microsoft.com/office/officeart/2005/8/layout/vList2"/>
    <dgm:cxn modelId="{1555E2CA-EF1C-4C01-8A95-6E2487B957DC}" srcId="{6369CF73-9DE1-4770-8ECD-EC41089F1EA9}" destId="{ABDF9A35-4E50-43BE-989D-DBCEF0752287}" srcOrd="2" destOrd="0" parTransId="{168E339D-C3FD-42FE-BBC1-3EEC43D2F18C}" sibTransId="{CC0CA644-967E-422D-927B-0784EB72167D}"/>
    <dgm:cxn modelId="{D72403CC-51DE-4AEA-9312-7AFD6AE60AE4}" srcId="{87FF185E-C9B9-427B-8E81-CB120CF32339}" destId="{05B77502-BFA8-40C2-8656-BCE3B5C418A9}" srcOrd="0" destOrd="0" parTransId="{0598D185-DA1F-4B7C-9B90-43E7AEA19144}" sibTransId="{9558A37B-6113-404E-99AC-A4A04F5CF9FA}"/>
    <dgm:cxn modelId="{C6E379D1-40BB-48F2-89EF-F9DD142595C7}" srcId="{6369CF73-9DE1-4770-8ECD-EC41089F1EA9}" destId="{3D1D4B78-73C4-48A8-8600-45E6E0843B19}" srcOrd="0" destOrd="0" parTransId="{474472B0-6D2B-465A-87F3-327E2643A461}" sibTransId="{6CE8576D-CCD4-45A2-98AB-9C4D1D91B0E5}"/>
    <dgm:cxn modelId="{326F88DB-A483-43EE-BE49-84EA3E793C43}" type="presOf" srcId="{E2051F51-7E0A-4244-A9A1-8AC6AE42929E}" destId="{876F1430-BAED-452B-A047-1B8045FC4B63}" srcOrd="0" destOrd="0" presId="urn:microsoft.com/office/officeart/2005/8/layout/vList2"/>
    <dgm:cxn modelId="{16985ADE-F554-4C34-BF79-63A8F90F6C91}" type="presOf" srcId="{6D16D260-7AE9-4F9B-942F-9A1C0C685EEC}" destId="{620A0026-F826-4C00-91CA-C76BFDB5439B}" srcOrd="0" destOrd="4" presId="urn:microsoft.com/office/officeart/2005/8/layout/vList2"/>
    <dgm:cxn modelId="{9BC3EAE8-DF74-4D3B-9A0E-13D95A4D65B8}" type="presOf" srcId="{9842DB4F-58E7-4656-92C9-8F0D229229E9}" destId="{620A0026-F826-4C00-91CA-C76BFDB5439B}" srcOrd="0" destOrd="5" presId="urn:microsoft.com/office/officeart/2005/8/layout/vList2"/>
    <dgm:cxn modelId="{5F9D02F8-DA52-4529-957C-AE58B4BAC72E}" type="presOf" srcId="{86605870-3BCD-4AA4-8614-EBC48C6B6F43}" destId="{D5A7B49C-F123-4A56-9945-D8F98AAF6ED4}" srcOrd="0" destOrd="0" presId="urn:microsoft.com/office/officeart/2005/8/layout/vList2"/>
    <dgm:cxn modelId="{4BBB18F9-CC72-4EF3-A524-F46022440E12}" srcId="{3D1D4B78-73C4-48A8-8600-45E6E0843B19}" destId="{7D9E7417-872E-4EDD-ABDA-DA3FB007FBD0}" srcOrd="1" destOrd="0" parTransId="{EA80AFCF-81EB-45A5-BF24-51F4655461E5}" sibTransId="{82D87808-87A4-4C86-B9B5-31FFEEF6F122}"/>
    <dgm:cxn modelId="{71433190-9141-47A2-82B3-33C87E20D8E7}" type="presParOf" srcId="{97AC2C34-4A5E-4312-9CD7-609F304AEED2}" destId="{14161902-0E1F-4DD2-A745-06CB8B95AC9A}" srcOrd="0" destOrd="0" presId="urn:microsoft.com/office/officeart/2005/8/layout/vList2"/>
    <dgm:cxn modelId="{2EFE5DA6-D494-468B-B48C-FCA5E421B46B}" type="presParOf" srcId="{97AC2C34-4A5E-4312-9CD7-609F304AEED2}" destId="{620A0026-F826-4C00-91CA-C76BFDB5439B}" srcOrd="1" destOrd="0" presId="urn:microsoft.com/office/officeart/2005/8/layout/vList2"/>
    <dgm:cxn modelId="{3631E990-8B08-44A5-A429-6882E5ACCCCC}" type="presParOf" srcId="{97AC2C34-4A5E-4312-9CD7-609F304AEED2}" destId="{A569A053-13AF-4FDD-85F9-56A87A99EBED}" srcOrd="2" destOrd="0" presId="urn:microsoft.com/office/officeart/2005/8/layout/vList2"/>
    <dgm:cxn modelId="{BE6849D5-2B79-4BFA-808F-A361923EAFB1}" type="presParOf" srcId="{97AC2C34-4A5E-4312-9CD7-609F304AEED2}" destId="{876F1430-BAED-452B-A047-1B8045FC4B63}" srcOrd="3" destOrd="0" presId="urn:microsoft.com/office/officeart/2005/8/layout/vList2"/>
    <dgm:cxn modelId="{A0906829-3626-49FA-A18F-F3A0B993E15F}" type="presParOf" srcId="{97AC2C34-4A5E-4312-9CD7-609F304AEED2}" destId="{D2506E59-382A-460A-917F-14C6AB409FF5}" srcOrd="4" destOrd="0" presId="urn:microsoft.com/office/officeart/2005/8/layout/vList2"/>
    <dgm:cxn modelId="{55468B2A-9DCF-47E0-BA36-C033D72C4468}" type="presParOf" srcId="{97AC2C34-4A5E-4312-9CD7-609F304AEED2}" destId="{D5A7B49C-F123-4A56-9945-D8F98AAF6ED4}"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9ABFA8D-F449-44BB-99A0-EF50503DFB9E}"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95E69828-FD06-4DFA-A7FA-5D39D8C09942}">
      <dgm:prSet custT="1"/>
      <dgm:spPr/>
      <dgm:t>
        <a:bodyPr/>
        <a:lstStyle/>
        <a:p>
          <a:r>
            <a:rPr lang="en-US" sz="3600" dirty="0"/>
            <a:t>Health Insurance</a:t>
          </a:r>
        </a:p>
      </dgm:t>
    </dgm:pt>
    <dgm:pt modelId="{59FAA2D1-C240-4E76-A9DC-F152001C8E8E}" type="parTrans" cxnId="{5342CE1A-A4BC-494E-A0F1-44407EB44EFB}">
      <dgm:prSet/>
      <dgm:spPr/>
      <dgm:t>
        <a:bodyPr/>
        <a:lstStyle/>
        <a:p>
          <a:endParaRPr lang="en-US"/>
        </a:p>
      </dgm:t>
    </dgm:pt>
    <dgm:pt modelId="{BAF41B83-D8B2-4A86-B26D-A12B46C7C149}" type="sibTrans" cxnId="{5342CE1A-A4BC-494E-A0F1-44407EB44EFB}">
      <dgm:prSet/>
      <dgm:spPr/>
      <dgm:t>
        <a:bodyPr/>
        <a:lstStyle/>
        <a:p>
          <a:endParaRPr lang="en-US"/>
        </a:p>
      </dgm:t>
    </dgm:pt>
    <dgm:pt modelId="{97884B97-B24D-4A66-A20A-288735A5DB9A}">
      <dgm:prSet custT="1"/>
      <dgm:spPr/>
      <dgm:t>
        <a:bodyPr/>
        <a:lstStyle/>
        <a:p>
          <a:pPr>
            <a:buNone/>
          </a:pPr>
          <a:r>
            <a:rPr lang="en-US" sz="2400" b="1" u="none" dirty="0"/>
            <a:t>Plans</a:t>
          </a:r>
        </a:p>
      </dgm:t>
    </dgm:pt>
    <dgm:pt modelId="{7E0D2148-1E3B-4C0C-85F9-E4EB835F5C70}" type="parTrans" cxnId="{C5175BE3-6C27-4A68-A43B-343267247D14}">
      <dgm:prSet/>
      <dgm:spPr/>
      <dgm:t>
        <a:bodyPr/>
        <a:lstStyle/>
        <a:p>
          <a:endParaRPr lang="en-US"/>
        </a:p>
      </dgm:t>
    </dgm:pt>
    <dgm:pt modelId="{8430F61B-9A24-4DB2-91B2-7822C400BDE0}" type="sibTrans" cxnId="{C5175BE3-6C27-4A68-A43B-343267247D14}">
      <dgm:prSet/>
      <dgm:spPr/>
      <dgm:t>
        <a:bodyPr/>
        <a:lstStyle/>
        <a:p>
          <a:endParaRPr lang="en-US"/>
        </a:p>
      </dgm:t>
    </dgm:pt>
    <dgm:pt modelId="{5D70C263-7883-4C4E-A605-FDA859BE9DAF}">
      <dgm:prSet custT="1"/>
      <dgm:spPr/>
      <dgm:t>
        <a:bodyPr/>
        <a:lstStyle/>
        <a:p>
          <a:r>
            <a:rPr lang="en-US" sz="2400" dirty="0" err="1"/>
            <a:t>LivingWell</a:t>
          </a:r>
          <a:r>
            <a:rPr lang="en-US" sz="2400" dirty="0"/>
            <a:t> CDHP</a:t>
          </a:r>
        </a:p>
      </dgm:t>
    </dgm:pt>
    <dgm:pt modelId="{7957DC98-DDC0-4CFA-88B0-B8FC02B9D9FF}" type="parTrans" cxnId="{5F3741A9-89D4-4F5D-A661-231794CD851A}">
      <dgm:prSet/>
      <dgm:spPr/>
      <dgm:t>
        <a:bodyPr/>
        <a:lstStyle/>
        <a:p>
          <a:endParaRPr lang="en-US"/>
        </a:p>
      </dgm:t>
    </dgm:pt>
    <dgm:pt modelId="{6E7D31DA-04E7-4492-9F5C-D13E06350AD5}" type="sibTrans" cxnId="{5F3741A9-89D4-4F5D-A661-231794CD851A}">
      <dgm:prSet/>
      <dgm:spPr/>
      <dgm:t>
        <a:bodyPr/>
        <a:lstStyle/>
        <a:p>
          <a:endParaRPr lang="en-US"/>
        </a:p>
      </dgm:t>
    </dgm:pt>
    <dgm:pt modelId="{86F6C3E6-50BA-4398-A66C-A1683EFACBE7}">
      <dgm:prSet custT="1"/>
      <dgm:spPr/>
      <dgm:t>
        <a:bodyPr/>
        <a:lstStyle/>
        <a:p>
          <a:r>
            <a:rPr lang="en-US" sz="2400" dirty="0" err="1"/>
            <a:t>LivingWell</a:t>
          </a:r>
          <a:r>
            <a:rPr lang="en-US" sz="2400" dirty="0"/>
            <a:t> PPO</a:t>
          </a:r>
        </a:p>
      </dgm:t>
    </dgm:pt>
    <dgm:pt modelId="{5736046A-AA19-449B-9268-3D29B983D0FA}" type="parTrans" cxnId="{7F4DE6F2-B08F-4484-B67A-40503FCB133F}">
      <dgm:prSet/>
      <dgm:spPr/>
      <dgm:t>
        <a:bodyPr/>
        <a:lstStyle/>
        <a:p>
          <a:endParaRPr lang="en-US"/>
        </a:p>
      </dgm:t>
    </dgm:pt>
    <dgm:pt modelId="{8A8BF6E8-C4CB-4ECD-85C5-536F7B9994DD}" type="sibTrans" cxnId="{7F4DE6F2-B08F-4484-B67A-40503FCB133F}">
      <dgm:prSet/>
      <dgm:spPr/>
      <dgm:t>
        <a:bodyPr/>
        <a:lstStyle/>
        <a:p>
          <a:endParaRPr lang="en-US"/>
        </a:p>
      </dgm:t>
    </dgm:pt>
    <dgm:pt modelId="{C905FB96-2BBD-492C-9539-57F84E742E22}">
      <dgm:prSet custT="1"/>
      <dgm:spPr/>
      <dgm:t>
        <a:bodyPr/>
        <a:lstStyle/>
        <a:p>
          <a:r>
            <a:rPr lang="en-US" sz="2400" dirty="0" err="1"/>
            <a:t>LivingWell</a:t>
          </a:r>
          <a:r>
            <a:rPr lang="en-US" sz="2400" dirty="0"/>
            <a:t> Basic</a:t>
          </a:r>
        </a:p>
      </dgm:t>
    </dgm:pt>
    <dgm:pt modelId="{1E6B9CAE-48EB-4F77-9BE7-13F14BE6C5E3}" type="parTrans" cxnId="{34EB11A1-21FD-4C7B-975D-01D4F9541951}">
      <dgm:prSet/>
      <dgm:spPr/>
      <dgm:t>
        <a:bodyPr/>
        <a:lstStyle/>
        <a:p>
          <a:endParaRPr lang="en-US"/>
        </a:p>
      </dgm:t>
    </dgm:pt>
    <dgm:pt modelId="{D2375BAB-0498-47F6-86F0-1DD7B14A14A2}" type="sibTrans" cxnId="{34EB11A1-21FD-4C7B-975D-01D4F9541951}">
      <dgm:prSet/>
      <dgm:spPr/>
      <dgm:t>
        <a:bodyPr/>
        <a:lstStyle/>
        <a:p>
          <a:endParaRPr lang="en-US"/>
        </a:p>
      </dgm:t>
    </dgm:pt>
    <dgm:pt modelId="{29546E65-D6F1-4927-A226-ACA96A1CE0BA}">
      <dgm:prSet custT="1"/>
      <dgm:spPr/>
      <dgm:t>
        <a:bodyPr/>
        <a:lstStyle/>
        <a:p>
          <a:endParaRPr lang="en-US" sz="2400" dirty="0"/>
        </a:p>
      </dgm:t>
    </dgm:pt>
    <dgm:pt modelId="{E92CE80A-6DCB-476F-80B4-AA0C415D5EBF}" type="parTrans" cxnId="{93BDF3FC-FCBC-4214-893B-020630EFBF23}">
      <dgm:prSet/>
      <dgm:spPr/>
      <dgm:t>
        <a:bodyPr/>
        <a:lstStyle/>
        <a:p>
          <a:endParaRPr lang="en-US"/>
        </a:p>
      </dgm:t>
    </dgm:pt>
    <dgm:pt modelId="{A054C23C-62B3-47CC-AE41-9321CE07A312}" type="sibTrans" cxnId="{93BDF3FC-FCBC-4214-893B-020630EFBF23}">
      <dgm:prSet/>
      <dgm:spPr/>
      <dgm:t>
        <a:bodyPr/>
        <a:lstStyle/>
        <a:p>
          <a:endParaRPr lang="en-US"/>
        </a:p>
      </dgm:t>
    </dgm:pt>
    <dgm:pt modelId="{10305920-9E6B-413A-AE1E-8A723BEE0023}" type="pres">
      <dgm:prSet presAssocID="{99ABFA8D-F449-44BB-99A0-EF50503DFB9E}" presName="linear" presStyleCnt="0">
        <dgm:presLayoutVars>
          <dgm:animLvl val="lvl"/>
          <dgm:resizeHandles val="exact"/>
        </dgm:presLayoutVars>
      </dgm:prSet>
      <dgm:spPr/>
    </dgm:pt>
    <dgm:pt modelId="{200F5E3B-71E5-4D74-A847-69E31DD5F875}" type="pres">
      <dgm:prSet presAssocID="{95E69828-FD06-4DFA-A7FA-5D39D8C09942}" presName="parentText" presStyleLbl="node1" presStyleIdx="0" presStyleCnt="1" custScaleY="56215" custLinFactNeighborY="-2752">
        <dgm:presLayoutVars>
          <dgm:chMax val="0"/>
          <dgm:bulletEnabled val="1"/>
        </dgm:presLayoutVars>
      </dgm:prSet>
      <dgm:spPr/>
    </dgm:pt>
    <dgm:pt modelId="{6EEE4503-B879-49E2-A569-76C0F00EBFB3}" type="pres">
      <dgm:prSet presAssocID="{95E69828-FD06-4DFA-A7FA-5D39D8C09942}" presName="childText" presStyleLbl="revTx" presStyleIdx="0" presStyleCnt="1" custScaleY="106643" custLinFactNeighborY="1096">
        <dgm:presLayoutVars>
          <dgm:bulletEnabled val="1"/>
        </dgm:presLayoutVars>
      </dgm:prSet>
      <dgm:spPr/>
    </dgm:pt>
  </dgm:ptLst>
  <dgm:cxnLst>
    <dgm:cxn modelId="{749E3600-31B0-4F28-823A-F8A5E2074E03}" type="presOf" srcId="{5D70C263-7883-4C4E-A605-FDA859BE9DAF}" destId="{6EEE4503-B879-49E2-A569-76C0F00EBFB3}" srcOrd="0" destOrd="1" presId="urn:microsoft.com/office/officeart/2005/8/layout/vList2"/>
    <dgm:cxn modelId="{49CA4506-E6EB-4BB3-B569-BAC146559E15}" type="presOf" srcId="{29546E65-D6F1-4927-A226-ACA96A1CE0BA}" destId="{6EEE4503-B879-49E2-A569-76C0F00EBFB3}" srcOrd="0" destOrd="4" presId="urn:microsoft.com/office/officeart/2005/8/layout/vList2"/>
    <dgm:cxn modelId="{5342CE1A-A4BC-494E-A0F1-44407EB44EFB}" srcId="{99ABFA8D-F449-44BB-99A0-EF50503DFB9E}" destId="{95E69828-FD06-4DFA-A7FA-5D39D8C09942}" srcOrd="0" destOrd="0" parTransId="{59FAA2D1-C240-4E76-A9DC-F152001C8E8E}" sibTransId="{BAF41B83-D8B2-4A86-B26D-A12B46C7C149}"/>
    <dgm:cxn modelId="{E5FA3A48-4A90-40FC-ABA6-9B0A27B95AFC}" type="presOf" srcId="{99ABFA8D-F449-44BB-99A0-EF50503DFB9E}" destId="{10305920-9E6B-413A-AE1E-8A723BEE0023}" srcOrd="0" destOrd="0" presId="urn:microsoft.com/office/officeart/2005/8/layout/vList2"/>
    <dgm:cxn modelId="{3E22B37E-80EF-4301-B3EB-BE1DFB162FAC}" type="presOf" srcId="{95E69828-FD06-4DFA-A7FA-5D39D8C09942}" destId="{200F5E3B-71E5-4D74-A847-69E31DD5F875}" srcOrd="0" destOrd="0" presId="urn:microsoft.com/office/officeart/2005/8/layout/vList2"/>
    <dgm:cxn modelId="{84B5E18B-2C81-4A66-8867-2CD8D51E6592}" type="presOf" srcId="{C905FB96-2BBD-492C-9539-57F84E742E22}" destId="{6EEE4503-B879-49E2-A569-76C0F00EBFB3}" srcOrd="0" destOrd="3" presId="urn:microsoft.com/office/officeart/2005/8/layout/vList2"/>
    <dgm:cxn modelId="{34EB11A1-21FD-4C7B-975D-01D4F9541951}" srcId="{97884B97-B24D-4A66-A20A-288735A5DB9A}" destId="{C905FB96-2BBD-492C-9539-57F84E742E22}" srcOrd="2" destOrd="0" parTransId="{1E6B9CAE-48EB-4F77-9BE7-13F14BE6C5E3}" sibTransId="{D2375BAB-0498-47F6-86F0-1DD7B14A14A2}"/>
    <dgm:cxn modelId="{5F3741A9-89D4-4F5D-A661-231794CD851A}" srcId="{97884B97-B24D-4A66-A20A-288735A5DB9A}" destId="{5D70C263-7883-4C4E-A605-FDA859BE9DAF}" srcOrd="0" destOrd="0" parTransId="{7957DC98-DDC0-4CFA-88B0-B8FC02B9D9FF}" sibTransId="{6E7D31DA-04E7-4492-9F5C-D13E06350AD5}"/>
    <dgm:cxn modelId="{32CC60BD-5A26-4937-958D-9F3C320C4CA4}" type="presOf" srcId="{86F6C3E6-50BA-4398-A66C-A1683EFACBE7}" destId="{6EEE4503-B879-49E2-A569-76C0F00EBFB3}" srcOrd="0" destOrd="2" presId="urn:microsoft.com/office/officeart/2005/8/layout/vList2"/>
    <dgm:cxn modelId="{3AF083C7-A6E6-4935-B324-51EA9BED9157}" type="presOf" srcId="{97884B97-B24D-4A66-A20A-288735A5DB9A}" destId="{6EEE4503-B879-49E2-A569-76C0F00EBFB3}" srcOrd="0" destOrd="0" presId="urn:microsoft.com/office/officeart/2005/8/layout/vList2"/>
    <dgm:cxn modelId="{C5175BE3-6C27-4A68-A43B-343267247D14}" srcId="{95E69828-FD06-4DFA-A7FA-5D39D8C09942}" destId="{97884B97-B24D-4A66-A20A-288735A5DB9A}" srcOrd="0" destOrd="0" parTransId="{7E0D2148-1E3B-4C0C-85F9-E4EB835F5C70}" sibTransId="{8430F61B-9A24-4DB2-91B2-7822C400BDE0}"/>
    <dgm:cxn modelId="{7F4DE6F2-B08F-4484-B67A-40503FCB133F}" srcId="{97884B97-B24D-4A66-A20A-288735A5DB9A}" destId="{86F6C3E6-50BA-4398-A66C-A1683EFACBE7}" srcOrd="1" destOrd="0" parTransId="{5736046A-AA19-449B-9268-3D29B983D0FA}" sibTransId="{8A8BF6E8-C4CB-4ECD-85C5-536F7B9994DD}"/>
    <dgm:cxn modelId="{93BDF3FC-FCBC-4214-893B-020630EFBF23}" srcId="{97884B97-B24D-4A66-A20A-288735A5DB9A}" destId="{29546E65-D6F1-4927-A226-ACA96A1CE0BA}" srcOrd="3" destOrd="0" parTransId="{E92CE80A-6DCB-476F-80B4-AA0C415D5EBF}" sibTransId="{A054C23C-62B3-47CC-AE41-9321CE07A312}"/>
    <dgm:cxn modelId="{3BD1C5A9-5A59-4379-AD59-C77DB5FF2D98}" type="presParOf" srcId="{10305920-9E6B-413A-AE1E-8A723BEE0023}" destId="{200F5E3B-71E5-4D74-A847-69E31DD5F875}" srcOrd="0" destOrd="0" presId="urn:microsoft.com/office/officeart/2005/8/layout/vList2"/>
    <dgm:cxn modelId="{CC4E2EA4-233D-4285-BC08-42F585136124}" type="presParOf" srcId="{10305920-9E6B-413A-AE1E-8A723BEE0023}" destId="{6EEE4503-B879-49E2-A569-76C0F00EBFB3}"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6F03910-1E29-4D21-97B1-BD64D0151817}"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8DD6DAF-CC1C-4FFC-9D29-9656F43CFCB3}">
      <dgm:prSet/>
      <dgm:spPr/>
      <dgm:t>
        <a:bodyPr/>
        <a:lstStyle/>
        <a:p>
          <a:pPr algn="just">
            <a:lnSpc>
              <a:spcPct val="100000"/>
            </a:lnSpc>
          </a:pPr>
          <a:r>
            <a:rPr lang="en-US" sz="2300" dirty="0"/>
            <a:t>Health – If you have experienced a life-changing (qualifying) event a new child, divorce, marriage, loss of coverage, Medicare or Medicaid, etc. – you can adjust your health benefit options to reflect your current needs and status. </a:t>
          </a:r>
        </a:p>
      </dgm:t>
    </dgm:pt>
    <dgm:pt modelId="{DEE69974-CDFA-491B-B75C-299748CCF39E}" type="parTrans" cxnId="{22CEEB9E-9507-4414-8C4E-0A9A98EA7A1F}">
      <dgm:prSet/>
      <dgm:spPr/>
      <dgm:t>
        <a:bodyPr/>
        <a:lstStyle/>
        <a:p>
          <a:endParaRPr lang="en-US"/>
        </a:p>
      </dgm:t>
    </dgm:pt>
    <dgm:pt modelId="{93FBDC22-E543-404E-8C47-20622A31D9FF}" type="sibTrans" cxnId="{22CEEB9E-9507-4414-8C4E-0A9A98EA7A1F}">
      <dgm:prSet/>
      <dgm:spPr/>
      <dgm:t>
        <a:bodyPr/>
        <a:lstStyle/>
        <a:p>
          <a:endParaRPr lang="en-US"/>
        </a:p>
      </dgm:t>
    </dgm:pt>
    <dgm:pt modelId="{009B9543-5D8C-4885-9B29-7A706232B4CA}">
      <dgm:prSet/>
      <dgm:spPr/>
      <dgm:t>
        <a:bodyPr/>
        <a:lstStyle/>
        <a:p>
          <a:pPr algn="just">
            <a:lnSpc>
              <a:spcPct val="100000"/>
            </a:lnSpc>
          </a:pPr>
          <a:r>
            <a:rPr lang="en-US" sz="2300" dirty="0"/>
            <a:t>Life – Complete an enrollment /change application and submit to the Employee Relations Branch. </a:t>
          </a:r>
          <a:r>
            <a:rPr lang="en-US" sz="2300" u="sng" dirty="0"/>
            <a:t>You have 35 calendar days from the date of your qualifying event to submit your paperwork</a:t>
          </a:r>
          <a:r>
            <a:rPr lang="en-US" sz="2300" dirty="0"/>
            <a:t>. </a:t>
          </a:r>
        </a:p>
      </dgm:t>
    </dgm:pt>
    <dgm:pt modelId="{121B3297-6E6E-488B-AD32-A575AE6ED27E}" type="parTrans" cxnId="{8A82D655-0AFF-4471-9E7D-22AF7F7B6E44}">
      <dgm:prSet/>
      <dgm:spPr/>
      <dgm:t>
        <a:bodyPr/>
        <a:lstStyle/>
        <a:p>
          <a:endParaRPr lang="en-US"/>
        </a:p>
      </dgm:t>
    </dgm:pt>
    <dgm:pt modelId="{3625AB43-A93F-4A48-A5F4-730B32FD1344}" type="sibTrans" cxnId="{8A82D655-0AFF-4471-9E7D-22AF7F7B6E44}">
      <dgm:prSet/>
      <dgm:spPr/>
      <dgm:t>
        <a:bodyPr/>
        <a:lstStyle/>
        <a:p>
          <a:endParaRPr lang="en-US"/>
        </a:p>
      </dgm:t>
    </dgm:pt>
    <dgm:pt modelId="{602177AF-C6CA-4CA9-8FCA-51C2FACBEBD4}">
      <dgm:prSet/>
      <dgm:spPr/>
      <dgm:t>
        <a:bodyPr/>
        <a:lstStyle/>
        <a:p>
          <a:pPr algn="just">
            <a:lnSpc>
              <a:spcPct val="100000"/>
            </a:lnSpc>
          </a:pPr>
          <a:r>
            <a:rPr lang="en-US" sz="2300" dirty="0"/>
            <a:t>Dental &amp; Vision – Please contact the Employee Relations Branch for specifics.</a:t>
          </a:r>
        </a:p>
      </dgm:t>
    </dgm:pt>
    <dgm:pt modelId="{6A0229C5-FBB8-4860-86D9-F6ACD24EC221}" type="parTrans" cxnId="{8B546252-C1C8-4DA3-8291-ED5E85AA302B}">
      <dgm:prSet/>
      <dgm:spPr/>
      <dgm:t>
        <a:bodyPr/>
        <a:lstStyle/>
        <a:p>
          <a:endParaRPr lang="en-US"/>
        </a:p>
      </dgm:t>
    </dgm:pt>
    <dgm:pt modelId="{4A5101C2-6AE1-481B-B6CB-1BFC27EACF86}" type="sibTrans" cxnId="{8B546252-C1C8-4DA3-8291-ED5E85AA302B}">
      <dgm:prSet/>
      <dgm:spPr/>
      <dgm:t>
        <a:bodyPr/>
        <a:lstStyle/>
        <a:p>
          <a:endParaRPr lang="en-US"/>
        </a:p>
      </dgm:t>
    </dgm:pt>
    <dgm:pt modelId="{3B09A8CB-2E9A-43F5-A162-AAB7CFDC8A1B}">
      <dgm:prSet/>
      <dgm:spPr/>
      <dgm:t>
        <a:bodyPr/>
        <a:lstStyle/>
        <a:p>
          <a:r>
            <a:rPr lang="en-US" dirty="0"/>
            <a:t>Qualifying Events</a:t>
          </a:r>
        </a:p>
      </dgm:t>
    </dgm:pt>
    <dgm:pt modelId="{427A6837-8D64-4C08-A0E8-8925F963FFF1}" type="sibTrans" cxnId="{A6A6A300-C594-481D-BD3E-3D36DED750BA}">
      <dgm:prSet/>
      <dgm:spPr/>
      <dgm:t>
        <a:bodyPr/>
        <a:lstStyle/>
        <a:p>
          <a:endParaRPr lang="en-US"/>
        </a:p>
      </dgm:t>
    </dgm:pt>
    <dgm:pt modelId="{723F87A7-BA94-4C93-BAD8-C395725E33D0}" type="parTrans" cxnId="{A6A6A300-C594-481D-BD3E-3D36DED750BA}">
      <dgm:prSet/>
      <dgm:spPr/>
      <dgm:t>
        <a:bodyPr/>
        <a:lstStyle/>
        <a:p>
          <a:endParaRPr lang="en-US"/>
        </a:p>
      </dgm:t>
    </dgm:pt>
    <dgm:pt modelId="{FD6AB97C-720C-4FE2-8A37-EDE9B28AB66B}">
      <dgm:prSet custT="1"/>
      <dgm:spPr/>
      <dgm:t>
        <a:bodyPr/>
        <a:lstStyle/>
        <a:p>
          <a:pPr algn="just">
            <a:lnSpc>
              <a:spcPct val="100000"/>
            </a:lnSpc>
          </a:pPr>
          <a:endParaRPr lang="en-US" sz="1200" dirty="0"/>
        </a:p>
      </dgm:t>
    </dgm:pt>
    <dgm:pt modelId="{C858BB8B-1918-466D-8C03-676D36DAAA5F}" type="parTrans" cxnId="{D79D0A76-2414-4680-B7B9-10A56CFF053D}">
      <dgm:prSet/>
      <dgm:spPr/>
      <dgm:t>
        <a:bodyPr/>
        <a:lstStyle/>
        <a:p>
          <a:endParaRPr lang="en-US"/>
        </a:p>
      </dgm:t>
    </dgm:pt>
    <dgm:pt modelId="{D82BEED7-4041-4BB9-A120-16AFCB5DF6CA}" type="sibTrans" cxnId="{D79D0A76-2414-4680-B7B9-10A56CFF053D}">
      <dgm:prSet/>
      <dgm:spPr/>
      <dgm:t>
        <a:bodyPr/>
        <a:lstStyle/>
        <a:p>
          <a:endParaRPr lang="en-US"/>
        </a:p>
      </dgm:t>
    </dgm:pt>
    <dgm:pt modelId="{8DD65B28-0D37-497E-917E-B35B70EEB293}">
      <dgm:prSet custT="1"/>
      <dgm:spPr/>
      <dgm:t>
        <a:bodyPr/>
        <a:lstStyle/>
        <a:p>
          <a:pPr algn="just">
            <a:lnSpc>
              <a:spcPct val="100000"/>
            </a:lnSpc>
          </a:pPr>
          <a:endParaRPr lang="en-US" sz="1200" dirty="0"/>
        </a:p>
      </dgm:t>
    </dgm:pt>
    <dgm:pt modelId="{5651D841-1D74-49B3-917B-88F0983229A2}" type="parTrans" cxnId="{10CB2324-ED42-46AD-B2B8-EAF5E324B1B7}">
      <dgm:prSet/>
      <dgm:spPr/>
      <dgm:t>
        <a:bodyPr/>
        <a:lstStyle/>
        <a:p>
          <a:endParaRPr lang="en-US"/>
        </a:p>
      </dgm:t>
    </dgm:pt>
    <dgm:pt modelId="{5B224CCC-71FB-4120-AA4E-4F6C97204920}" type="sibTrans" cxnId="{10CB2324-ED42-46AD-B2B8-EAF5E324B1B7}">
      <dgm:prSet/>
      <dgm:spPr/>
      <dgm:t>
        <a:bodyPr/>
        <a:lstStyle/>
        <a:p>
          <a:endParaRPr lang="en-US"/>
        </a:p>
      </dgm:t>
    </dgm:pt>
    <dgm:pt modelId="{CEC72C00-4B56-4220-B4EC-C65F5C4BDF84}" type="pres">
      <dgm:prSet presAssocID="{76F03910-1E29-4D21-97B1-BD64D0151817}" presName="linear" presStyleCnt="0">
        <dgm:presLayoutVars>
          <dgm:animLvl val="lvl"/>
          <dgm:resizeHandles val="exact"/>
        </dgm:presLayoutVars>
      </dgm:prSet>
      <dgm:spPr/>
    </dgm:pt>
    <dgm:pt modelId="{5F021A97-4623-4DF6-8C64-9F8C0CF13182}" type="pres">
      <dgm:prSet presAssocID="{3B09A8CB-2E9A-43F5-A162-AAB7CFDC8A1B}" presName="parentText" presStyleLbl="node1" presStyleIdx="0" presStyleCnt="1" custScaleY="53413" custLinFactNeighborY="-1871">
        <dgm:presLayoutVars>
          <dgm:chMax val="0"/>
          <dgm:bulletEnabled val="1"/>
        </dgm:presLayoutVars>
      </dgm:prSet>
      <dgm:spPr/>
    </dgm:pt>
    <dgm:pt modelId="{11FE1393-446A-4E78-AA39-D656004379A5}" type="pres">
      <dgm:prSet presAssocID="{3B09A8CB-2E9A-43F5-A162-AAB7CFDC8A1B}" presName="childText" presStyleLbl="revTx" presStyleIdx="0" presStyleCnt="1" custScaleX="94096" custScaleY="110618">
        <dgm:presLayoutVars>
          <dgm:bulletEnabled val="1"/>
        </dgm:presLayoutVars>
      </dgm:prSet>
      <dgm:spPr/>
    </dgm:pt>
  </dgm:ptLst>
  <dgm:cxnLst>
    <dgm:cxn modelId="{D9FA9E00-34C9-4F36-827C-B3C70286045D}" type="presOf" srcId="{76F03910-1E29-4D21-97B1-BD64D0151817}" destId="{CEC72C00-4B56-4220-B4EC-C65F5C4BDF84}" srcOrd="0" destOrd="0" presId="urn:microsoft.com/office/officeart/2005/8/layout/vList2"/>
    <dgm:cxn modelId="{A6A6A300-C594-481D-BD3E-3D36DED750BA}" srcId="{76F03910-1E29-4D21-97B1-BD64D0151817}" destId="{3B09A8CB-2E9A-43F5-A162-AAB7CFDC8A1B}" srcOrd="0" destOrd="0" parTransId="{723F87A7-BA94-4C93-BAD8-C395725E33D0}" sibTransId="{427A6837-8D64-4C08-A0E8-8925F963FFF1}"/>
    <dgm:cxn modelId="{D2445A05-4F05-4674-A21F-99CD59FF52B7}" type="presOf" srcId="{FD6AB97C-720C-4FE2-8A37-EDE9B28AB66B}" destId="{11FE1393-446A-4E78-AA39-D656004379A5}" srcOrd="0" destOrd="1" presId="urn:microsoft.com/office/officeart/2005/8/layout/vList2"/>
    <dgm:cxn modelId="{10CB2324-ED42-46AD-B2B8-EAF5E324B1B7}" srcId="{3B09A8CB-2E9A-43F5-A162-AAB7CFDC8A1B}" destId="{8DD65B28-0D37-497E-917E-B35B70EEB293}" srcOrd="3" destOrd="0" parTransId="{5651D841-1D74-49B3-917B-88F0983229A2}" sibTransId="{5B224CCC-71FB-4120-AA4E-4F6C97204920}"/>
    <dgm:cxn modelId="{8B546252-C1C8-4DA3-8291-ED5E85AA302B}" srcId="{3B09A8CB-2E9A-43F5-A162-AAB7CFDC8A1B}" destId="{602177AF-C6CA-4CA9-8FCA-51C2FACBEBD4}" srcOrd="4" destOrd="0" parTransId="{6A0229C5-FBB8-4860-86D9-F6ACD24EC221}" sibTransId="{4A5101C2-6AE1-481B-B6CB-1BFC27EACF86}"/>
    <dgm:cxn modelId="{8A82D655-0AFF-4471-9E7D-22AF7F7B6E44}" srcId="{3B09A8CB-2E9A-43F5-A162-AAB7CFDC8A1B}" destId="{009B9543-5D8C-4885-9B29-7A706232B4CA}" srcOrd="2" destOrd="0" parTransId="{121B3297-6E6E-488B-AD32-A575AE6ED27E}" sibTransId="{3625AB43-A93F-4A48-A5F4-730B32FD1344}"/>
    <dgm:cxn modelId="{D79D0A76-2414-4680-B7B9-10A56CFF053D}" srcId="{3B09A8CB-2E9A-43F5-A162-AAB7CFDC8A1B}" destId="{FD6AB97C-720C-4FE2-8A37-EDE9B28AB66B}" srcOrd="1" destOrd="0" parTransId="{C858BB8B-1918-466D-8C03-676D36DAAA5F}" sibTransId="{D82BEED7-4041-4BB9-A120-16AFCB5DF6CA}"/>
    <dgm:cxn modelId="{6BD30A7C-A95E-43B4-8D5E-9C20F436C451}" type="presOf" srcId="{68DD6DAF-CC1C-4FFC-9D29-9656F43CFCB3}" destId="{11FE1393-446A-4E78-AA39-D656004379A5}" srcOrd="0" destOrd="0" presId="urn:microsoft.com/office/officeart/2005/8/layout/vList2"/>
    <dgm:cxn modelId="{5ED2327E-CD75-44A4-AE7E-E832D3E65585}" type="presOf" srcId="{602177AF-C6CA-4CA9-8FCA-51C2FACBEBD4}" destId="{11FE1393-446A-4E78-AA39-D656004379A5}" srcOrd="0" destOrd="4" presId="urn:microsoft.com/office/officeart/2005/8/layout/vList2"/>
    <dgm:cxn modelId="{D1863399-7337-4BC2-9DDD-83968887054B}" type="presOf" srcId="{009B9543-5D8C-4885-9B29-7A706232B4CA}" destId="{11FE1393-446A-4E78-AA39-D656004379A5}" srcOrd="0" destOrd="2" presId="urn:microsoft.com/office/officeart/2005/8/layout/vList2"/>
    <dgm:cxn modelId="{22CEEB9E-9507-4414-8C4E-0A9A98EA7A1F}" srcId="{3B09A8CB-2E9A-43F5-A162-AAB7CFDC8A1B}" destId="{68DD6DAF-CC1C-4FFC-9D29-9656F43CFCB3}" srcOrd="0" destOrd="0" parTransId="{DEE69974-CDFA-491B-B75C-299748CCF39E}" sibTransId="{93FBDC22-E543-404E-8C47-20622A31D9FF}"/>
    <dgm:cxn modelId="{030DD2A4-17C1-492D-B371-FCE8935E9677}" type="presOf" srcId="{8DD65B28-0D37-497E-917E-B35B70EEB293}" destId="{11FE1393-446A-4E78-AA39-D656004379A5}" srcOrd="0" destOrd="3" presId="urn:microsoft.com/office/officeart/2005/8/layout/vList2"/>
    <dgm:cxn modelId="{011040B6-98A6-49D6-89C2-AE5C14E69D2A}" type="presOf" srcId="{3B09A8CB-2E9A-43F5-A162-AAB7CFDC8A1B}" destId="{5F021A97-4623-4DF6-8C64-9F8C0CF13182}" srcOrd="0" destOrd="0" presId="urn:microsoft.com/office/officeart/2005/8/layout/vList2"/>
    <dgm:cxn modelId="{1D1FB223-0BD2-44B1-801A-38BFE24A4355}" type="presParOf" srcId="{CEC72C00-4B56-4220-B4EC-C65F5C4BDF84}" destId="{5F021A97-4623-4DF6-8C64-9F8C0CF13182}" srcOrd="0" destOrd="0" presId="urn:microsoft.com/office/officeart/2005/8/layout/vList2"/>
    <dgm:cxn modelId="{3304364C-3344-4D51-BA5B-790E33D7321D}" type="presParOf" srcId="{CEC72C00-4B56-4220-B4EC-C65F5C4BDF84}" destId="{11FE1393-446A-4E78-AA39-D656004379A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71FBA33-8A0D-43D4-AF33-6B696632373C}"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E927FCD8-E7C4-40A5-A520-2B49C167BDF8}">
      <dgm:prSet/>
      <dgm:spPr/>
      <dgm:t>
        <a:bodyPr/>
        <a:lstStyle/>
        <a:p>
          <a:r>
            <a:rPr lang="en-US" b="1" u="none" dirty="0"/>
            <a:t>MetLife Insurance</a:t>
          </a:r>
          <a:endParaRPr lang="en-US" u="none" dirty="0"/>
        </a:p>
      </dgm:t>
    </dgm:pt>
    <dgm:pt modelId="{6832A5BA-E87D-4C02-9B40-9B6E853AAF2B}" type="parTrans" cxnId="{84895D73-C31F-4C6C-8D7E-B0CAB36253B2}">
      <dgm:prSet/>
      <dgm:spPr/>
      <dgm:t>
        <a:bodyPr/>
        <a:lstStyle/>
        <a:p>
          <a:endParaRPr lang="en-US"/>
        </a:p>
      </dgm:t>
    </dgm:pt>
    <dgm:pt modelId="{C421885A-4F7E-44D5-B1C2-DAF1428712EA}" type="sibTrans" cxnId="{84895D73-C31F-4C6C-8D7E-B0CAB36253B2}">
      <dgm:prSet/>
      <dgm:spPr/>
      <dgm:t>
        <a:bodyPr/>
        <a:lstStyle/>
        <a:p>
          <a:endParaRPr lang="en-US"/>
        </a:p>
      </dgm:t>
    </dgm:pt>
    <dgm:pt modelId="{3ECD0490-3873-4309-A4D3-1091421E8FA2}">
      <dgm:prSet/>
      <dgm:spPr/>
      <dgm:t>
        <a:bodyPr/>
        <a:lstStyle/>
        <a:p>
          <a:pPr algn="just"/>
          <a:r>
            <a:rPr lang="en-US" dirty="0"/>
            <a:t>$20,000 Life Insurance policy provided at no cost</a:t>
          </a:r>
        </a:p>
      </dgm:t>
    </dgm:pt>
    <dgm:pt modelId="{4588C567-BBE7-4561-BB7E-ECD1427921C1}" type="parTrans" cxnId="{CBD533CB-53CD-4A69-B897-5DB9B6B16310}">
      <dgm:prSet/>
      <dgm:spPr/>
      <dgm:t>
        <a:bodyPr/>
        <a:lstStyle/>
        <a:p>
          <a:endParaRPr lang="en-US"/>
        </a:p>
      </dgm:t>
    </dgm:pt>
    <dgm:pt modelId="{EF010108-04E1-4E3A-BE1F-131675A7429F}" type="sibTrans" cxnId="{CBD533CB-53CD-4A69-B897-5DB9B6B16310}">
      <dgm:prSet/>
      <dgm:spPr/>
      <dgm:t>
        <a:bodyPr/>
        <a:lstStyle/>
        <a:p>
          <a:endParaRPr lang="en-US"/>
        </a:p>
      </dgm:t>
    </dgm:pt>
    <dgm:pt modelId="{8143FC59-260F-497F-974D-0D54E6159EC3}">
      <dgm:prSet/>
      <dgm:spPr/>
      <dgm:t>
        <a:bodyPr/>
        <a:lstStyle/>
        <a:p>
          <a:pPr algn="just"/>
          <a:r>
            <a:rPr lang="en-US" dirty="0"/>
            <a:t>Option to purchase additional life insurance for you and your eligible dependents. </a:t>
          </a:r>
        </a:p>
      </dgm:t>
    </dgm:pt>
    <dgm:pt modelId="{165C117C-BB0D-4EA7-BE08-3F29A784D5C8}" type="parTrans" cxnId="{E3C5DE9F-1788-40F0-9110-125DEFCCEB9C}">
      <dgm:prSet/>
      <dgm:spPr/>
      <dgm:t>
        <a:bodyPr/>
        <a:lstStyle/>
        <a:p>
          <a:endParaRPr lang="en-US"/>
        </a:p>
      </dgm:t>
    </dgm:pt>
    <dgm:pt modelId="{D6BE67FF-8CC4-42FA-88E0-0396DFEAE73A}" type="sibTrans" cxnId="{E3C5DE9F-1788-40F0-9110-125DEFCCEB9C}">
      <dgm:prSet/>
      <dgm:spPr/>
      <dgm:t>
        <a:bodyPr/>
        <a:lstStyle/>
        <a:p>
          <a:endParaRPr lang="en-US"/>
        </a:p>
      </dgm:t>
    </dgm:pt>
    <dgm:pt modelId="{E7D80201-6698-4099-9293-66AC4B69F22E}">
      <dgm:prSet/>
      <dgm:spPr/>
      <dgm:t>
        <a:bodyPr/>
        <a:lstStyle/>
        <a:p>
          <a:pPr algn="just"/>
          <a:r>
            <a:rPr lang="en-US" dirty="0"/>
            <a:t>Estate Planning available for those who are enrolled in Supplemental Term Life Insurance</a:t>
          </a:r>
        </a:p>
      </dgm:t>
    </dgm:pt>
    <dgm:pt modelId="{F755D764-5A43-4AF4-BD41-7CE8D48E4F75}" type="parTrans" cxnId="{B91A738E-5C83-4A81-B4C0-F28B53A347F1}">
      <dgm:prSet/>
      <dgm:spPr/>
      <dgm:t>
        <a:bodyPr/>
        <a:lstStyle/>
        <a:p>
          <a:endParaRPr lang="en-US"/>
        </a:p>
      </dgm:t>
    </dgm:pt>
    <dgm:pt modelId="{BE57F058-A6C5-4C6F-AD34-56F664BECC24}" type="sibTrans" cxnId="{B91A738E-5C83-4A81-B4C0-F28B53A347F1}">
      <dgm:prSet/>
      <dgm:spPr/>
      <dgm:t>
        <a:bodyPr/>
        <a:lstStyle/>
        <a:p>
          <a:endParaRPr lang="en-US"/>
        </a:p>
      </dgm:t>
    </dgm:pt>
    <dgm:pt modelId="{2E82E727-3A6B-4BAA-94E9-96221610FD3D}">
      <dgm:prSet/>
      <dgm:spPr/>
      <dgm:t>
        <a:bodyPr/>
        <a:lstStyle/>
        <a:p>
          <a:pPr algn="just"/>
          <a:r>
            <a:rPr lang="en-US" dirty="0"/>
            <a:t>Rates available on Personnel Website</a:t>
          </a:r>
        </a:p>
      </dgm:t>
    </dgm:pt>
    <dgm:pt modelId="{3EF8EA24-88D4-45CE-A3A6-5BCEB669A8F9}" type="parTrans" cxnId="{94C846EA-5B6C-4B00-B261-925DAA99C825}">
      <dgm:prSet/>
      <dgm:spPr/>
      <dgm:t>
        <a:bodyPr/>
        <a:lstStyle/>
        <a:p>
          <a:endParaRPr lang="en-US"/>
        </a:p>
      </dgm:t>
    </dgm:pt>
    <dgm:pt modelId="{FF571208-F6DC-4403-841B-2455F930E0E2}" type="sibTrans" cxnId="{94C846EA-5B6C-4B00-B261-925DAA99C825}">
      <dgm:prSet/>
      <dgm:spPr/>
      <dgm:t>
        <a:bodyPr/>
        <a:lstStyle/>
        <a:p>
          <a:endParaRPr lang="en-US"/>
        </a:p>
      </dgm:t>
    </dgm:pt>
    <dgm:pt modelId="{7D7FAA9D-DEDA-4312-BC4E-B4B22F70E7EE}" type="pres">
      <dgm:prSet presAssocID="{A71FBA33-8A0D-43D4-AF33-6B696632373C}" presName="linear" presStyleCnt="0">
        <dgm:presLayoutVars>
          <dgm:animLvl val="lvl"/>
          <dgm:resizeHandles val="exact"/>
        </dgm:presLayoutVars>
      </dgm:prSet>
      <dgm:spPr/>
    </dgm:pt>
    <dgm:pt modelId="{E53BCFDF-8CD1-4869-B4E0-F779920279BC}" type="pres">
      <dgm:prSet presAssocID="{E927FCD8-E7C4-40A5-A520-2B49C167BDF8}" presName="parentText" presStyleLbl="node1" presStyleIdx="0" presStyleCnt="1">
        <dgm:presLayoutVars>
          <dgm:chMax val="0"/>
          <dgm:bulletEnabled val="1"/>
        </dgm:presLayoutVars>
      </dgm:prSet>
      <dgm:spPr/>
    </dgm:pt>
    <dgm:pt modelId="{D7D4FE84-5E95-41C1-B2E8-1BE47CC72E89}" type="pres">
      <dgm:prSet presAssocID="{E927FCD8-E7C4-40A5-A520-2B49C167BDF8}" presName="childText" presStyleLbl="revTx" presStyleIdx="0" presStyleCnt="1">
        <dgm:presLayoutVars>
          <dgm:bulletEnabled val="1"/>
        </dgm:presLayoutVars>
      </dgm:prSet>
      <dgm:spPr/>
    </dgm:pt>
  </dgm:ptLst>
  <dgm:cxnLst>
    <dgm:cxn modelId="{764B500C-738A-4A40-9A15-4CE100A298A0}" type="presOf" srcId="{8143FC59-260F-497F-974D-0D54E6159EC3}" destId="{D7D4FE84-5E95-41C1-B2E8-1BE47CC72E89}" srcOrd="0" destOrd="1" presId="urn:microsoft.com/office/officeart/2005/8/layout/vList2"/>
    <dgm:cxn modelId="{C79AF20D-F1A8-4857-9028-ED829DDBBA4D}" type="presOf" srcId="{3ECD0490-3873-4309-A4D3-1091421E8FA2}" destId="{D7D4FE84-5E95-41C1-B2E8-1BE47CC72E89}" srcOrd="0" destOrd="0" presId="urn:microsoft.com/office/officeart/2005/8/layout/vList2"/>
    <dgm:cxn modelId="{04549714-CA1A-4450-AA9D-60979DAB86BB}" type="presOf" srcId="{2E82E727-3A6B-4BAA-94E9-96221610FD3D}" destId="{D7D4FE84-5E95-41C1-B2E8-1BE47CC72E89}" srcOrd="0" destOrd="3" presId="urn:microsoft.com/office/officeart/2005/8/layout/vList2"/>
    <dgm:cxn modelId="{25A52544-E02D-4AE9-9741-8C58DC82C65B}" type="presOf" srcId="{A71FBA33-8A0D-43D4-AF33-6B696632373C}" destId="{7D7FAA9D-DEDA-4312-BC4E-B4B22F70E7EE}" srcOrd="0" destOrd="0" presId="urn:microsoft.com/office/officeart/2005/8/layout/vList2"/>
    <dgm:cxn modelId="{84895D73-C31F-4C6C-8D7E-B0CAB36253B2}" srcId="{A71FBA33-8A0D-43D4-AF33-6B696632373C}" destId="{E927FCD8-E7C4-40A5-A520-2B49C167BDF8}" srcOrd="0" destOrd="0" parTransId="{6832A5BA-E87D-4C02-9B40-9B6E853AAF2B}" sibTransId="{C421885A-4F7E-44D5-B1C2-DAF1428712EA}"/>
    <dgm:cxn modelId="{B91A738E-5C83-4A81-B4C0-F28B53A347F1}" srcId="{E927FCD8-E7C4-40A5-A520-2B49C167BDF8}" destId="{E7D80201-6698-4099-9293-66AC4B69F22E}" srcOrd="2" destOrd="0" parTransId="{F755D764-5A43-4AF4-BD41-7CE8D48E4F75}" sibTransId="{BE57F058-A6C5-4C6F-AD34-56F664BECC24}"/>
    <dgm:cxn modelId="{E3C5DE9F-1788-40F0-9110-125DEFCCEB9C}" srcId="{E927FCD8-E7C4-40A5-A520-2B49C167BDF8}" destId="{8143FC59-260F-497F-974D-0D54E6159EC3}" srcOrd="1" destOrd="0" parTransId="{165C117C-BB0D-4EA7-BE08-3F29A784D5C8}" sibTransId="{D6BE67FF-8CC4-42FA-88E0-0396DFEAE73A}"/>
    <dgm:cxn modelId="{CE9709A1-2ABA-4478-955D-699378D0A272}" type="presOf" srcId="{E7D80201-6698-4099-9293-66AC4B69F22E}" destId="{D7D4FE84-5E95-41C1-B2E8-1BE47CC72E89}" srcOrd="0" destOrd="2" presId="urn:microsoft.com/office/officeart/2005/8/layout/vList2"/>
    <dgm:cxn modelId="{CBD533CB-53CD-4A69-B897-5DB9B6B16310}" srcId="{E927FCD8-E7C4-40A5-A520-2B49C167BDF8}" destId="{3ECD0490-3873-4309-A4D3-1091421E8FA2}" srcOrd="0" destOrd="0" parTransId="{4588C567-BBE7-4561-BB7E-ECD1427921C1}" sibTransId="{EF010108-04E1-4E3A-BE1F-131675A7429F}"/>
    <dgm:cxn modelId="{147A94D9-EAC5-47A3-A4E0-19ABB6B143BC}" type="presOf" srcId="{E927FCD8-E7C4-40A5-A520-2B49C167BDF8}" destId="{E53BCFDF-8CD1-4869-B4E0-F779920279BC}" srcOrd="0" destOrd="0" presId="urn:microsoft.com/office/officeart/2005/8/layout/vList2"/>
    <dgm:cxn modelId="{94C846EA-5B6C-4B00-B261-925DAA99C825}" srcId="{E927FCD8-E7C4-40A5-A520-2B49C167BDF8}" destId="{2E82E727-3A6B-4BAA-94E9-96221610FD3D}" srcOrd="3" destOrd="0" parTransId="{3EF8EA24-88D4-45CE-A3A6-5BCEB669A8F9}" sibTransId="{FF571208-F6DC-4403-841B-2455F930E0E2}"/>
    <dgm:cxn modelId="{855A9B3B-2C8F-46DF-A2D2-DC0FFD4E8FA4}" type="presParOf" srcId="{7D7FAA9D-DEDA-4312-BC4E-B4B22F70E7EE}" destId="{E53BCFDF-8CD1-4869-B4E0-F779920279BC}" srcOrd="0" destOrd="0" presId="urn:microsoft.com/office/officeart/2005/8/layout/vList2"/>
    <dgm:cxn modelId="{DFC8CF05-0324-4059-A9DC-861CC56E2611}" type="presParOf" srcId="{7D7FAA9D-DEDA-4312-BC4E-B4B22F70E7EE}" destId="{D7D4FE84-5E95-41C1-B2E8-1BE47CC72E89}"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DBF0F2D-1F71-467C-B21A-839109222678}"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1746755A-F6E6-4BEA-A8B8-3A0B5E6EE604}">
      <dgm:prSet/>
      <dgm:spPr/>
      <dgm:t>
        <a:bodyPr/>
        <a:lstStyle/>
        <a:p>
          <a:r>
            <a:rPr lang="en-US" b="1" u="none" dirty="0"/>
            <a:t>Kentucky Deferred Compensation</a:t>
          </a:r>
          <a:endParaRPr lang="en-US" u="none" dirty="0"/>
        </a:p>
      </dgm:t>
    </dgm:pt>
    <dgm:pt modelId="{5C476EC2-815C-41AF-A424-6AD6B75F6052}" type="parTrans" cxnId="{76CA89C6-8564-47F0-BDA3-E6DA707415F2}">
      <dgm:prSet/>
      <dgm:spPr/>
      <dgm:t>
        <a:bodyPr/>
        <a:lstStyle/>
        <a:p>
          <a:endParaRPr lang="en-US"/>
        </a:p>
      </dgm:t>
    </dgm:pt>
    <dgm:pt modelId="{7D25200C-D863-4CD7-B2EE-F145A1445D0A}" type="sibTrans" cxnId="{76CA89C6-8564-47F0-BDA3-E6DA707415F2}">
      <dgm:prSet/>
      <dgm:spPr/>
      <dgm:t>
        <a:bodyPr/>
        <a:lstStyle/>
        <a:p>
          <a:endParaRPr lang="en-US"/>
        </a:p>
      </dgm:t>
    </dgm:pt>
    <dgm:pt modelId="{0ABB2E70-125F-4F2E-B2BF-D136C60286C9}">
      <dgm:prSet/>
      <dgm:spPr/>
      <dgm:t>
        <a:bodyPr/>
        <a:lstStyle/>
        <a:p>
          <a:r>
            <a:rPr lang="en-US" dirty="0"/>
            <a:t>Supplemental Retirement Savings Plan</a:t>
          </a:r>
        </a:p>
      </dgm:t>
    </dgm:pt>
    <dgm:pt modelId="{6F828346-071F-4C2D-B4EC-F73A62A14E0F}" type="parTrans" cxnId="{159AF1CC-B5DE-43FA-A443-BD3C2D534B59}">
      <dgm:prSet/>
      <dgm:spPr/>
      <dgm:t>
        <a:bodyPr/>
        <a:lstStyle/>
        <a:p>
          <a:endParaRPr lang="en-US"/>
        </a:p>
      </dgm:t>
    </dgm:pt>
    <dgm:pt modelId="{2D52AE0C-040F-46BB-B3F8-378E62D0728C}" type="sibTrans" cxnId="{159AF1CC-B5DE-43FA-A443-BD3C2D534B59}">
      <dgm:prSet/>
      <dgm:spPr/>
      <dgm:t>
        <a:bodyPr/>
        <a:lstStyle/>
        <a:p>
          <a:endParaRPr lang="en-US"/>
        </a:p>
      </dgm:t>
    </dgm:pt>
    <dgm:pt modelId="{126F1FB0-97C8-4DCA-82DE-198EA1749CBC}">
      <dgm:prSet/>
      <dgm:spPr/>
      <dgm:t>
        <a:bodyPr/>
        <a:lstStyle/>
        <a:p>
          <a:r>
            <a:rPr lang="en-US" dirty="0"/>
            <a:t>Plans Available</a:t>
          </a:r>
        </a:p>
      </dgm:t>
    </dgm:pt>
    <dgm:pt modelId="{F86DC106-3D05-4820-B67C-34D62A5C6BAD}" type="parTrans" cxnId="{3D0AF8E4-C2AC-4856-9570-46D115E4006C}">
      <dgm:prSet/>
      <dgm:spPr/>
      <dgm:t>
        <a:bodyPr/>
        <a:lstStyle/>
        <a:p>
          <a:endParaRPr lang="en-US"/>
        </a:p>
      </dgm:t>
    </dgm:pt>
    <dgm:pt modelId="{13D58332-ABDD-48EC-96BC-005A3A40A373}" type="sibTrans" cxnId="{3D0AF8E4-C2AC-4856-9570-46D115E4006C}">
      <dgm:prSet/>
      <dgm:spPr/>
      <dgm:t>
        <a:bodyPr/>
        <a:lstStyle/>
        <a:p>
          <a:endParaRPr lang="en-US"/>
        </a:p>
      </dgm:t>
    </dgm:pt>
    <dgm:pt modelId="{49EF5FCF-7D6B-46CB-B1BF-E737B96AA86E}">
      <dgm:prSet/>
      <dgm:spPr/>
      <dgm:t>
        <a:bodyPr/>
        <a:lstStyle/>
        <a:p>
          <a:r>
            <a:rPr lang="en-US" dirty="0"/>
            <a:t>IRA</a:t>
          </a:r>
        </a:p>
      </dgm:t>
    </dgm:pt>
    <dgm:pt modelId="{D58EA5A6-73A5-4F2E-84E3-2D5A9E82B366}" type="parTrans" cxnId="{B513839A-D971-4664-BEC1-757A10FF623E}">
      <dgm:prSet/>
      <dgm:spPr/>
      <dgm:t>
        <a:bodyPr/>
        <a:lstStyle/>
        <a:p>
          <a:endParaRPr lang="en-US"/>
        </a:p>
      </dgm:t>
    </dgm:pt>
    <dgm:pt modelId="{873EBD97-B35C-4F07-9590-46E6EED460A8}" type="sibTrans" cxnId="{B513839A-D971-4664-BEC1-757A10FF623E}">
      <dgm:prSet/>
      <dgm:spPr/>
      <dgm:t>
        <a:bodyPr/>
        <a:lstStyle/>
        <a:p>
          <a:endParaRPr lang="en-US"/>
        </a:p>
      </dgm:t>
    </dgm:pt>
    <dgm:pt modelId="{0B554660-2FCE-4C53-8FAB-3F4E99B724F2}">
      <dgm:prSet/>
      <dgm:spPr/>
      <dgm:t>
        <a:bodyPr/>
        <a:lstStyle/>
        <a:p>
          <a:r>
            <a:rPr lang="en-US" dirty="0"/>
            <a:t>Roth 401(k)</a:t>
          </a:r>
        </a:p>
      </dgm:t>
    </dgm:pt>
    <dgm:pt modelId="{25A1F0E6-C62A-425B-ABBC-FF53AAD0492C}" type="parTrans" cxnId="{E240721C-08A7-49F1-AEFD-1FED7CF58C1A}">
      <dgm:prSet/>
      <dgm:spPr/>
      <dgm:t>
        <a:bodyPr/>
        <a:lstStyle/>
        <a:p>
          <a:endParaRPr lang="en-US"/>
        </a:p>
      </dgm:t>
    </dgm:pt>
    <dgm:pt modelId="{634EDFF1-7A06-4486-89DB-91A2F78D9F5B}" type="sibTrans" cxnId="{E240721C-08A7-49F1-AEFD-1FED7CF58C1A}">
      <dgm:prSet/>
      <dgm:spPr/>
      <dgm:t>
        <a:bodyPr/>
        <a:lstStyle/>
        <a:p>
          <a:endParaRPr lang="en-US"/>
        </a:p>
      </dgm:t>
    </dgm:pt>
    <dgm:pt modelId="{0BDDB2F9-24B6-4C75-93D5-25D0AFA4BBFF}">
      <dgm:prSet/>
      <dgm:spPr/>
      <dgm:t>
        <a:bodyPr/>
        <a:lstStyle/>
        <a:p>
          <a:r>
            <a:rPr lang="en-US" dirty="0"/>
            <a:t>Roth 457(b)</a:t>
          </a:r>
        </a:p>
      </dgm:t>
    </dgm:pt>
    <dgm:pt modelId="{898A4D6A-DA14-4D8B-A6AB-8E113AE4DAA9}" type="parTrans" cxnId="{EEA98E90-29C1-4886-A809-C4E7D661178F}">
      <dgm:prSet/>
      <dgm:spPr/>
      <dgm:t>
        <a:bodyPr/>
        <a:lstStyle/>
        <a:p>
          <a:endParaRPr lang="en-US"/>
        </a:p>
      </dgm:t>
    </dgm:pt>
    <dgm:pt modelId="{0AAF7946-23F1-41C0-8F28-1D87026E8F91}" type="sibTrans" cxnId="{EEA98E90-29C1-4886-A809-C4E7D661178F}">
      <dgm:prSet/>
      <dgm:spPr/>
      <dgm:t>
        <a:bodyPr/>
        <a:lstStyle/>
        <a:p>
          <a:endParaRPr lang="en-US"/>
        </a:p>
      </dgm:t>
    </dgm:pt>
    <dgm:pt modelId="{986290BB-74A2-4389-BAEE-28E7344774CF}">
      <dgm:prSet/>
      <dgm:spPr/>
      <dgm:t>
        <a:bodyPr/>
        <a:lstStyle/>
        <a:p>
          <a:r>
            <a:rPr lang="en-US" dirty="0"/>
            <a:t>Deemed Roth IRA</a:t>
          </a:r>
        </a:p>
      </dgm:t>
    </dgm:pt>
    <dgm:pt modelId="{46E6664B-2462-4CF3-A9B5-DFD8E745D1DE}" type="parTrans" cxnId="{DFDA67DD-0EF8-4D50-B77B-108C039AB0ED}">
      <dgm:prSet/>
      <dgm:spPr/>
      <dgm:t>
        <a:bodyPr/>
        <a:lstStyle/>
        <a:p>
          <a:endParaRPr lang="en-US"/>
        </a:p>
      </dgm:t>
    </dgm:pt>
    <dgm:pt modelId="{1A5E64FD-F055-432D-81BF-AA2F9ACCCF1A}" type="sibTrans" cxnId="{DFDA67DD-0EF8-4D50-B77B-108C039AB0ED}">
      <dgm:prSet/>
      <dgm:spPr/>
      <dgm:t>
        <a:bodyPr/>
        <a:lstStyle/>
        <a:p>
          <a:endParaRPr lang="en-US"/>
        </a:p>
      </dgm:t>
    </dgm:pt>
    <dgm:pt modelId="{0F7946B3-D628-4968-964E-60B71606DFA7}">
      <dgm:prSet/>
      <dgm:spPr/>
      <dgm:t>
        <a:bodyPr/>
        <a:lstStyle/>
        <a:p>
          <a:r>
            <a:rPr lang="en-US" dirty="0"/>
            <a:t>New Hire Auto Enrollment </a:t>
          </a:r>
        </a:p>
      </dgm:t>
    </dgm:pt>
    <dgm:pt modelId="{DA42101E-502B-4957-A40D-1318C2DB2CCD}" type="parTrans" cxnId="{122DECA0-D1D9-4549-949E-5B53281AB0D9}">
      <dgm:prSet/>
      <dgm:spPr/>
      <dgm:t>
        <a:bodyPr/>
        <a:lstStyle/>
        <a:p>
          <a:endParaRPr lang="en-US"/>
        </a:p>
      </dgm:t>
    </dgm:pt>
    <dgm:pt modelId="{C3B89CD3-D11D-4BD4-B11D-826375026B6D}" type="sibTrans" cxnId="{122DECA0-D1D9-4549-949E-5B53281AB0D9}">
      <dgm:prSet/>
      <dgm:spPr/>
      <dgm:t>
        <a:bodyPr/>
        <a:lstStyle/>
        <a:p>
          <a:endParaRPr lang="en-US"/>
        </a:p>
      </dgm:t>
    </dgm:pt>
    <dgm:pt modelId="{4F79A069-EDCD-48DB-A9FA-CBE5864EC77D}">
      <dgm:prSet/>
      <dgm:spPr/>
      <dgm:t>
        <a:bodyPr/>
        <a:lstStyle/>
        <a:p>
          <a:r>
            <a:rPr lang="en-US" dirty="0"/>
            <a:t>All appointments after July 2019</a:t>
          </a:r>
        </a:p>
      </dgm:t>
    </dgm:pt>
    <dgm:pt modelId="{682ADFDF-0DC4-4579-9C74-90ED8AB80C59}" type="parTrans" cxnId="{44B9083E-4CCE-43C3-84D7-1A959EECA592}">
      <dgm:prSet/>
      <dgm:spPr/>
      <dgm:t>
        <a:bodyPr/>
        <a:lstStyle/>
        <a:p>
          <a:endParaRPr lang="en-US"/>
        </a:p>
      </dgm:t>
    </dgm:pt>
    <dgm:pt modelId="{6BF092F1-55AB-4AD0-812B-73DDE23C94EC}" type="sibTrans" cxnId="{44B9083E-4CCE-43C3-84D7-1A959EECA592}">
      <dgm:prSet/>
      <dgm:spPr/>
      <dgm:t>
        <a:bodyPr/>
        <a:lstStyle/>
        <a:p>
          <a:endParaRPr lang="en-US"/>
        </a:p>
      </dgm:t>
    </dgm:pt>
    <dgm:pt modelId="{4A626327-5090-4B2A-9EFA-DB6C8A5E742F}">
      <dgm:prSet/>
      <dgm:spPr/>
      <dgm:t>
        <a:bodyPr/>
        <a:lstStyle/>
        <a:p>
          <a:r>
            <a:rPr lang="en-US"/>
            <a:t>90 days to opt out</a:t>
          </a:r>
        </a:p>
      </dgm:t>
    </dgm:pt>
    <dgm:pt modelId="{8DA3F269-9868-45E8-BC8D-17522723BB09}" type="parTrans" cxnId="{FC7F7814-645F-4E0A-B1E4-9EC2190E4D28}">
      <dgm:prSet/>
      <dgm:spPr/>
      <dgm:t>
        <a:bodyPr/>
        <a:lstStyle/>
        <a:p>
          <a:endParaRPr lang="en-US"/>
        </a:p>
      </dgm:t>
    </dgm:pt>
    <dgm:pt modelId="{03F180D7-5641-4F21-8D48-AD0366500926}" type="sibTrans" cxnId="{FC7F7814-645F-4E0A-B1E4-9EC2190E4D28}">
      <dgm:prSet/>
      <dgm:spPr/>
      <dgm:t>
        <a:bodyPr/>
        <a:lstStyle/>
        <a:p>
          <a:endParaRPr lang="en-US"/>
        </a:p>
      </dgm:t>
    </dgm:pt>
    <dgm:pt modelId="{5C953184-5FF8-4784-9733-7B2F6A346DFD}" type="pres">
      <dgm:prSet presAssocID="{ADBF0F2D-1F71-467C-B21A-839109222678}" presName="linear" presStyleCnt="0">
        <dgm:presLayoutVars>
          <dgm:animLvl val="lvl"/>
          <dgm:resizeHandles val="exact"/>
        </dgm:presLayoutVars>
      </dgm:prSet>
      <dgm:spPr/>
    </dgm:pt>
    <dgm:pt modelId="{4B4EC92C-19DD-4FFF-924D-795C4089874D}" type="pres">
      <dgm:prSet presAssocID="{1746755A-F6E6-4BEA-A8B8-3A0B5E6EE604}" presName="parentText" presStyleLbl="node1" presStyleIdx="0" presStyleCnt="1">
        <dgm:presLayoutVars>
          <dgm:chMax val="0"/>
          <dgm:bulletEnabled val="1"/>
        </dgm:presLayoutVars>
      </dgm:prSet>
      <dgm:spPr/>
    </dgm:pt>
    <dgm:pt modelId="{78CE8DC6-4E9D-4E49-8527-8A0F35182687}" type="pres">
      <dgm:prSet presAssocID="{1746755A-F6E6-4BEA-A8B8-3A0B5E6EE604}" presName="childText" presStyleLbl="revTx" presStyleIdx="0" presStyleCnt="1">
        <dgm:presLayoutVars>
          <dgm:bulletEnabled val="1"/>
        </dgm:presLayoutVars>
      </dgm:prSet>
      <dgm:spPr/>
    </dgm:pt>
  </dgm:ptLst>
  <dgm:cxnLst>
    <dgm:cxn modelId="{FC7F7814-645F-4E0A-B1E4-9EC2190E4D28}" srcId="{0F7946B3-D628-4968-964E-60B71606DFA7}" destId="{4A626327-5090-4B2A-9EFA-DB6C8A5E742F}" srcOrd="1" destOrd="0" parTransId="{8DA3F269-9868-45E8-BC8D-17522723BB09}" sibTransId="{03F180D7-5641-4F21-8D48-AD0366500926}"/>
    <dgm:cxn modelId="{E240721C-08A7-49F1-AEFD-1FED7CF58C1A}" srcId="{126F1FB0-97C8-4DCA-82DE-198EA1749CBC}" destId="{0B554660-2FCE-4C53-8FAB-3F4E99B724F2}" srcOrd="1" destOrd="0" parTransId="{25A1F0E6-C62A-425B-ABBC-FF53AAD0492C}" sibTransId="{634EDFF1-7A06-4486-89DB-91A2F78D9F5B}"/>
    <dgm:cxn modelId="{9F568A30-3FBF-4E97-A10F-30D7E5663908}" type="presOf" srcId="{126F1FB0-97C8-4DCA-82DE-198EA1749CBC}" destId="{78CE8DC6-4E9D-4E49-8527-8A0F35182687}" srcOrd="0" destOrd="1" presId="urn:microsoft.com/office/officeart/2005/8/layout/vList2"/>
    <dgm:cxn modelId="{44B9083E-4CCE-43C3-84D7-1A959EECA592}" srcId="{0F7946B3-D628-4968-964E-60B71606DFA7}" destId="{4F79A069-EDCD-48DB-A9FA-CBE5864EC77D}" srcOrd="0" destOrd="0" parTransId="{682ADFDF-0DC4-4579-9C74-90ED8AB80C59}" sibTransId="{6BF092F1-55AB-4AD0-812B-73DDE23C94EC}"/>
    <dgm:cxn modelId="{40DA3962-7F16-408C-9B2A-A75978FBF418}" type="presOf" srcId="{4F79A069-EDCD-48DB-A9FA-CBE5864EC77D}" destId="{78CE8DC6-4E9D-4E49-8527-8A0F35182687}" srcOrd="0" destOrd="7" presId="urn:microsoft.com/office/officeart/2005/8/layout/vList2"/>
    <dgm:cxn modelId="{7454266E-73F7-448E-86B3-7756779C13D4}" type="presOf" srcId="{ADBF0F2D-1F71-467C-B21A-839109222678}" destId="{5C953184-5FF8-4784-9733-7B2F6A346DFD}" srcOrd="0" destOrd="0" presId="urn:microsoft.com/office/officeart/2005/8/layout/vList2"/>
    <dgm:cxn modelId="{255B5553-8304-4F68-A822-D7F184C0A339}" type="presOf" srcId="{0F7946B3-D628-4968-964E-60B71606DFA7}" destId="{78CE8DC6-4E9D-4E49-8527-8A0F35182687}" srcOrd="0" destOrd="6" presId="urn:microsoft.com/office/officeart/2005/8/layout/vList2"/>
    <dgm:cxn modelId="{79BEB97C-0075-4678-A756-75FD08B6D951}" type="presOf" srcId="{0B554660-2FCE-4C53-8FAB-3F4E99B724F2}" destId="{78CE8DC6-4E9D-4E49-8527-8A0F35182687}" srcOrd="0" destOrd="3" presId="urn:microsoft.com/office/officeart/2005/8/layout/vList2"/>
    <dgm:cxn modelId="{43E9D987-94CF-4154-849B-0F527021A8F8}" type="presOf" srcId="{49EF5FCF-7D6B-46CB-B1BF-E737B96AA86E}" destId="{78CE8DC6-4E9D-4E49-8527-8A0F35182687}" srcOrd="0" destOrd="2" presId="urn:microsoft.com/office/officeart/2005/8/layout/vList2"/>
    <dgm:cxn modelId="{EEA98E90-29C1-4886-A809-C4E7D661178F}" srcId="{126F1FB0-97C8-4DCA-82DE-198EA1749CBC}" destId="{0BDDB2F9-24B6-4C75-93D5-25D0AFA4BBFF}" srcOrd="2" destOrd="0" parTransId="{898A4D6A-DA14-4D8B-A6AB-8E113AE4DAA9}" sibTransId="{0AAF7946-23F1-41C0-8F28-1D87026E8F91}"/>
    <dgm:cxn modelId="{B513839A-D971-4664-BEC1-757A10FF623E}" srcId="{126F1FB0-97C8-4DCA-82DE-198EA1749CBC}" destId="{49EF5FCF-7D6B-46CB-B1BF-E737B96AA86E}" srcOrd="0" destOrd="0" parTransId="{D58EA5A6-73A5-4F2E-84E3-2D5A9E82B366}" sibTransId="{873EBD97-B35C-4F07-9590-46E6EED460A8}"/>
    <dgm:cxn modelId="{122DECA0-D1D9-4549-949E-5B53281AB0D9}" srcId="{1746755A-F6E6-4BEA-A8B8-3A0B5E6EE604}" destId="{0F7946B3-D628-4968-964E-60B71606DFA7}" srcOrd="2" destOrd="0" parTransId="{DA42101E-502B-4957-A40D-1318C2DB2CCD}" sibTransId="{C3B89CD3-D11D-4BD4-B11D-826375026B6D}"/>
    <dgm:cxn modelId="{1D5A5CA3-103B-4967-A9E0-3D8E88990B4C}" type="presOf" srcId="{0BDDB2F9-24B6-4C75-93D5-25D0AFA4BBFF}" destId="{78CE8DC6-4E9D-4E49-8527-8A0F35182687}" srcOrd="0" destOrd="4" presId="urn:microsoft.com/office/officeart/2005/8/layout/vList2"/>
    <dgm:cxn modelId="{C4BDC3AD-35A1-4E3B-A921-283EB2B1BE9E}" type="presOf" srcId="{4A626327-5090-4B2A-9EFA-DB6C8A5E742F}" destId="{78CE8DC6-4E9D-4E49-8527-8A0F35182687}" srcOrd="0" destOrd="8" presId="urn:microsoft.com/office/officeart/2005/8/layout/vList2"/>
    <dgm:cxn modelId="{3CA379B9-BEE0-434E-91F8-0E678A6A8802}" type="presOf" srcId="{986290BB-74A2-4389-BAEE-28E7344774CF}" destId="{78CE8DC6-4E9D-4E49-8527-8A0F35182687}" srcOrd="0" destOrd="5" presId="urn:microsoft.com/office/officeart/2005/8/layout/vList2"/>
    <dgm:cxn modelId="{9E5C62C5-1D40-4A75-A523-CA555BE55A6A}" type="presOf" srcId="{0ABB2E70-125F-4F2E-B2BF-D136C60286C9}" destId="{78CE8DC6-4E9D-4E49-8527-8A0F35182687}" srcOrd="0" destOrd="0" presId="urn:microsoft.com/office/officeart/2005/8/layout/vList2"/>
    <dgm:cxn modelId="{76CA89C6-8564-47F0-BDA3-E6DA707415F2}" srcId="{ADBF0F2D-1F71-467C-B21A-839109222678}" destId="{1746755A-F6E6-4BEA-A8B8-3A0B5E6EE604}" srcOrd="0" destOrd="0" parTransId="{5C476EC2-815C-41AF-A424-6AD6B75F6052}" sibTransId="{7D25200C-D863-4CD7-B2EE-F145A1445D0A}"/>
    <dgm:cxn modelId="{159AF1CC-B5DE-43FA-A443-BD3C2D534B59}" srcId="{1746755A-F6E6-4BEA-A8B8-3A0B5E6EE604}" destId="{0ABB2E70-125F-4F2E-B2BF-D136C60286C9}" srcOrd="0" destOrd="0" parTransId="{6F828346-071F-4C2D-B4EC-F73A62A14E0F}" sibTransId="{2D52AE0C-040F-46BB-B3F8-378E62D0728C}"/>
    <dgm:cxn modelId="{DFDA67DD-0EF8-4D50-B77B-108C039AB0ED}" srcId="{126F1FB0-97C8-4DCA-82DE-198EA1749CBC}" destId="{986290BB-74A2-4389-BAEE-28E7344774CF}" srcOrd="3" destOrd="0" parTransId="{46E6664B-2462-4CF3-A9B5-DFD8E745D1DE}" sibTransId="{1A5E64FD-F055-432D-81BF-AA2F9ACCCF1A}"/>
    <dgm:cxn modelId="{3D0AF8E4-C2AC-4856-9570-46D115E4006C}" srcId="{1746755A-F6E6-4BEA-A8B8-3A0B5E6EE604}" destId="{126F1FB0-97C8-4DCA-82DE-198EA1749CBC}" srcOrd="1" destOrd="0" parTransId="{F86DC106-3D05-4820-B67C-34D62A5C6BAD}" sibTransId="{13D58332-ABDD-48EC-96BC-005A3A40A373}"/>
    <dgm:cxn modelId="{BD0C02FE-BF4B-43F3-A7E3-FE60AB5EFB40}" type="presOf" srcId="{1746755A-F6E6-4BEA-A8B8-3A0B5E6EE604}" destId="{4B4EC92C-19DD-4FFF-924D-795C4089874D}" srcOrd="0" destOrd="0" presId="urn:microsoft.com/office/officeart/2005/8/layout/vList2"/>
    <dgm:cxn modelId="{76B66867-9824-478F-81C1-0EFCDC9F461E}" type="presParOf" srcId="{5C953184-5FF8-4784-9733-7B2F6A346DFD}" destId="{4B4EC92C-19DD-4FFF-924D-795C4089874D}" srcOrd="0" destOrd="0" presId="urn:microsoft.com/office/officeart/2005/8/layout/vList2"/>
    <dgm:cxn modelId="{74B6DCF9-B28E-48F2-A87C-A9DA873473E3}" type="presParOf" srcId="{5C953184-5FF8-4784-9733-7B2F6A346DFD}" destId="{78CE8DC6-4E9D-4E49-8527-8A0F35182687}"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F01EF-98AB-46D0-8957-6889D69B39D4}">
      <dsp:nvSpPr>
        <dsp:cNvPr id="0" name=""/>
        <dsp:cNvSpPr/>
      </dsp:nvSpPr>
      <dsp:spPr>
        <a:xfrm>
          <a:off x="0" y="36593"/>
          <a:ext cx="10823579" cy="75464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Candidate Selected by PVA Office</a:t>
          </a:r>
        </a:p>
      </dsp:txBody>
      <dsp:txXfrm>
        <a:off x="36839" y="73432"/>
        <a:ext cx="10749901" cy="680971"/>
      </dsp:txXfrm>
    </dsp:sp>
    <dsp:sp modelId="{B54FC632-DF80-4166-9B9B-62840996320F}">
      <dsp:nvSpPr>
        <dsp:cNvPr id="0" name=""/>
        <dsp:cNvSpPr/>
      </dsp:nvSpPr>
      <dsp:spPr>
        <a:xfrm>
          <a:off x="0" y="791243"/>
          <a:ext cx="10823579" cy="3415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3649"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b="1" kern="1200" dirty="0"/>
            <a:t>15 Days prior to anticipated start date </a:t>
          </a:r>
        </a:p>
        <a:p>
          <a:pPr marL="228600" lvl="1" indent="-228600" algn="l" defTabSz="1022350">
            <a:lnSpc>
              <a:spcPct val="90000"/>
            </a:lnSpc>
            <a:spcBef>
              <a:spcPct val="0"/>
            </a:spcBef>
            <a:spcAft>
              <a:spcPct val="20000"/>
            </a:spcAft>
            <a:buChar char="•"/>
          </a:pPr>
          <a:r>
            <a:rPr lang="en-US" sz="2300" kern="1200" dirty="0"/>
            <a:t>Submit Employee forms to HR</a:t>
          </a:r>
        </a:p>
        <a:p>
          <a:pPr marL="457200" lvl="2" indent="-228600" algn="l" defTabSz="1022350">
            <a:lnSpc>
              <a:spcPct val="90000"/>
            </a:lnSpc>
            <a:spcBef>
              <a:spcPct val="0"/>
            </a:spcBef>
            <a:spcAft>
              <a:spcPct val="20000"/>
            </a:spcAft>
            <a:buChar char="•"/>
          </a:pPr>
          <a:r>
            <a:rPr lang="en-US" sz="2300" kern="1200" dirty="0"/>
            <a:t>State Application</a:t>
          </a:r>
        </a:p>
        <a:p>
          <a:pPr marL="457200" lvl="2" indent="-228600" algn="l" defTabSz="1022350">
            <a:lnSpc>
              <a:spcPct val="90000"/>
            </a:lnSpc>
            <a:spcBef>
              <a:spcPct val="0"/>
            </a:spcBef>
            <a:spcAft>
              <a:spcPct val="20000"/>
            </a:spcAft>
            <a:buChar char="•"/>
          </a:pPr>
          <a:r>
            <a:rPr lang="en-US" sz="2300" kern="1200" dirty="0"/>
            <a:t>Copy of GED Certificate/ GED Transcripts/GED ID#</a:t>
          </a:r>
        </a:p>
        <a:p>
          <a:pPr marL="457200" lvl="2" indent="-228600" algn="l" defTabSz="1022350">
            <a:lnSpc>
              <a:spcPct val="90000"/>
            </a:lnSpc>
            <a:spcBef>
              <a:spcPct val="0"/>
            </a:spcBef>
            <a:spcAft>
              <a:spcPct val="20000"/>
            </a:spcAft>
            <a:buChar char="•"/>
          </a:pPr>
          <a:r>
            <a:rPr lang="en-US" sz="2300" kern="1200" dirty="0"/>
            <a:t>Copy of College Degree/Official/Notary Transcript</a:t>
          </a:r>
        </a:p>
        <a:p>
          <a:pPr marL="228600" lvl="1" indent="-228600" algn="l" defTabSz="1022350">
            <a:lnSpc>
              <a:spcPct val="90000"/>
            </a:lnSpc>
            <a:spcBef>
              <a:spcPct val="0"/>
            </a:spcBef>
            <a:spcAft>
              <a:spcPct val="20000"/>
            </a:spcAft>
            <a:buChar char="•"/>
          </a:pPr>
          <a:r>
            <a:rPr lang="en-US" sz="2300" kern="1200" dirty="0"/>
            <a:t>Submit RPA(in Excel format) to DOR Budget</a:t>
          </a:r>
        </a:p>
        <a:p>
          <a:pPr marL="457200" lvl="2" indent="-228600" algn="l" defTabSz="1022350">
            <a:lnSpc>
              <a:spcPct val="90000"/>
            </a:lnSpc>
            <a:spcBef>
              <a:spcPct val="0"/>
            </a:spcBef>
            <a:spcAft>
              <a:spcPct val="20000"/>
            </a:spcAft>
            <a:buChar char="•"/>
          </a:pPr>
          <a:r>
            <a:rPr lang="en-US" sz="2300" kern="1200" dirty="0"/>
            <a:t>RPA is available on the PVA Network 	</a:t>
          </a:r>
        </a:p>
        <a:p>
          <a:pPr marL="457200" lvl="2" indent="-228600" algn="l" defTabSz="1022350">
            <a:lnSpc>
              <a:spcPct val="90000"/>
            </a:lnSpc>
            <a:spcBef>
              <a:spcPct val="0"/>
            </a:spcBef>
            <a:spcAft>
              <a:spcPct val="20000"/>
            </a:spcAft>
            <a:buChar char="•"/>
          </a:pPr>
          <a:r>
            <a:rPr lang="en-US" sz="2300" kern="1200" dirty="0"/>
            <a:t>Emailed to </a:t>
          </a:r>
          <a:r>
            <a:rPr lang="en-US" sz="2300" kern="1200" dirty="0">
              <a:hlinkClick xmlns:r="http://schemas.openxmlformats.org/officeDocument/2006/relationships" r:id="rId1"/>
            </a:rPr>
            <a:t>DORPVAApprovals@ky.gov</a:t>
          </a:r>
          <a:endParaRPr lang="en-US" sz="2300" kern="1200" dirty="0"/>
        </a:p>
        <a:p>
          <a:pPr marL="457200" lvl="2" indent="-228600" algn="l" defTabSz="1022350">
            <a:lnSpc>
              <a:spcPct val="90000"/>
            </a:lnSpc>
            <a:spcBef>
              <a:spcPct val="0"/>
            </a:spcBef>
            <a:spcAft>
              <a:spcPct val="20000"/>
            </a:spcAft>
            <a:buChar char="•"/>
          </a:pPr>
          <a:r>
            <a:rPr lang="en-US" sz="2300" kern="1200" dirty="0"/>
            <a:t>CC your HR Consultant on email to DOR</a:t>
          </a:r>
        </a:p>
      </dsp:txBody>
      <dsp:txXfrm>
        <a:off x="0" y="791243"/>
        <a:ext cx="10823579" cy="3415500"/>
      </dsp:txXfrm>
    </dsp:sp>
    <dsp:sp modelId="{2572E534-68AA-4FB7-8839-2D7116A39391}">
      <dsp:nvSpPr>
        <dsp:cNvPr id="0" name=""/>
        <dsp:cNvSpPr/>
      </dsp:nvSpPr>
      <dsp:spPr>
        <a:xfrm>
          <a:off x="0" y="4206744"/>
          <a:ext cx="10823579" cy="75464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Budget Approval </a:t>
          </a:r>
        </a:p>
      </dsp:txBody>
      <dsp:txXfrm>
        <a:off x="36839" y="4243583"/>
        <a:ext cx="10749901" cy="680971"/>
      </dsp:txXfrm>
    </dsp:sp>
    <dsp:sp modelId="{B42E04DB-19E3-47DE-87B4-412C7EEF5BC4}">
      <dsp:nvSpPr>
        <dsp:cNvPr id="0" name=""/>
        <dsp:cNvSpPr/>
      </dsp:nvSpPr>
      <dsp:spPr>
        <a:xfrm>
          <a:off x="0" y="4961394"/>
          <a:ext cx="10823579"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3649"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Budget submits RPA to HR once approved</a:t>
          </a:r>
        </a:p>
      </dsp:txBody>
      <dsp:txXfrm>
        <a:off x="0" y="4961394"/>
        <a:ext cx="10823579" cy="496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F01EF-98AB-46D0-8957-6889D69B39D4}">
      <dsp:nvSpPr>
        <dsp:cNvPr id="0" name=""/>
        <dsp:cNvSpPr/>
      </dsp:nvSpPr>
      <dsp:spPr>
        <a:xfrm>
          <a:off x="0" y="60753"/>
          <a:ext cx="8596312" cy="80370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HR Approval </a:t>
          </a:r>
        </a:p>
      </dsp:txBody>
      <dsp:txXfrm>
        <a:off x="39234" y="99987"/>
        <a:ext cx="8517844" cy="725240"/>
      </dsp:txXfrm>
    </dsp:sp>
    <dsp:sp modelId="{B54FC632-DF80-4166-9B9B-62840996320F}">
      <dsp:nvSpPr>
        <dsp:cNvPr id="0" name=""/>
        <dsp:cNvSpPr/>
      </dsp:nvSpPr>
      <dsp:spPr>
        <a:xfrm>
          <a:off x="0" y="1071864"/>
          <a:ext cx="8596312" cy="2288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933"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b="0" kern="1200" dirty="0"/>
            <a:t>Approval of new hire comes from HR and verifies start date </a:t>
          </a:r>
        </a:p>
        <a:p>
          <a:pPr marL="228600" lvl="1" indent="-228600" algn="l" defTabSz="889000">
            <a:lnSpc>
              <a:spcPct val="90000"/>
            </a:lnSpc>
            <a:spcBef>
              <a:spcPct val="0"/>
            </a:spcBef>
            <a:spcAft>
              <a:spcPct val="20000"/>
            </a:spcAft>
            <a:buChar char="•"/>
          </a:pPr>
          <a:r>
            <a:rPr lang="en-US" sz="2000" b="0" kern="1200" dirty="0"/>
            <a:t>New Hire forms to be sent to HR</a:t>
          </a:r>
        </a:p>
        <a:p>
          <a:pPr marL="457200" lvl="2" indent="-228600" algn="l" defTabSz="889000">
            <a:lnSpc>
              <a:spcPct val="90000"/>
            </a:lnSpc>
            <a:spcBef>
              <a:spcPct val="0"/>
            </a:spcBef>
            <a:spcAft>
              <a:spcPct val="20000"/>
            </a:spcAft>
            <a:buChar char="•"/>
          </a:pPr>
          <a:r>
            <a:rPr lang="en-US" sz="2000" b="0" kern="1200" dirty="0"/>
            <a:t>Position Description</a:t>
          </a:r>
        </a:p>
        <a:p>
          <a:pPr marL="457200" lvl="2" indent="-228600" algn="l" defTabSz="889000">
            <a:lnSpc>
              <a:spcPct val="90000"/>
            </a:lnSpc>
            <a:spcBef>
              <a:spcPct val="0"/>
            </a:spcBef>
            <a:spcAft>
              <a:spcPct val="20000"/>
            </a:spcAft>
            <a:buChar char="•"/>
          </a:pPr>
          <a:r>
            <a:rPr lang="en-US" sz="2000" b="0" kern="1200" dirty="0"/>
            <a:t>KRC Acknowledgement of Confidentiality</a:t>
          </a:r>
        </a:p>
        <a:p>
          <a:pPr marL="457200" lvl="2" indent="-228600" algn="l" defTabSz="889000">
            <a:lnSpc>
              <a:spcPct val="90000"/>
            </a:lnSpc>
            <a:spcBef>
              <a:spcPct val="0"/>
            </a:spcBef>
            <a:spcAft>
              <a:spcPct val="20000"/>
            </a:spcAft>
            <a:buChar char="•"/>
          </a:pPr>
          <a:r>
            <a:rPr lang="en-US" sz="2000" b="0" kern="1200" dirty="0"/>
            <a:t>Fair Labor Standards Act Test and Form</a:t>
          </a:r>
        </a:p>
        <a:p>
          <a:pPr marL="457200" lvl="2" indent="-228600" algn="l" defTabSz="889000">
            <a:lnSpc>
              <a:spcPct val="90000"/>
            </a:lnSpc>
            <a:spcBef>
              <a:spcPct val="0"/>
            </a:spcBef>
            <a:spcAft>
              <a:spcPct val="20000"/>
            </a:spcAft>
            <a:buChar char="•"/>
          </a:pPr>
          <a:r>
            <a:rPr lang="en-US" sz="2000" b="0" kern="1200" dirty="0"/>
            <a:t>Code of Ethics Certification</a:t>
          </a:r>
        </a:p>
        <a:p>
          <a:pPr marL="228600" lvl="1" indent="-228600" algn="l" defTabSz="889000">
            <a:lnSpc>
              <a:spcPct val="90000"/>
            </a:lnSpc>
            <a:spcBef>
              <a:spcPct val="0"/>
            </a:spcBef>
            <a:spcAft>
              <a:spcPct val="20000"/>
            </a:spcAft>
            <a:buChar char="•"/>
          </a:pPr>
          <a:r>
            <a:rPr lang="en-US" sz="2000" b="0" kern="1200" dirty="0"/>
            <a:t>Computer Access Form- Send to: PVA.TechSupport@ky.gov</a:t>
          </a:r>
        </a:p>
      </dsp:txBody>
      <dsp:txXfrm>
        <a:off x="0" y="1071864"/>
        <a:ext cx="8596312" cy="2288153"/>
      </dsp:txXfrm>
    </dsp:sp>
    <dsp:sp modelId="{2572E534-68AA-4FB7-8839-2D7116A39391}">
      <dsp:nvSpPr>
        <dsp:cNvPr id="0" name=""/>
        <dsp:cNvSpPr/>
      </dsp:nvSpPr>
      <dsp:spPr>
        <a:xfrm>
          <a:off x="0" y="3360018"/>
          <a:ext cx="8596312" cy="114698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New Hire Onboarding(PVA Employee Relations Branch)  </a:t>
          </a:r>
        </a:p>
      </dsp:txBody>
      <dsp:txXfrm>
        <a:off x="55991" y="3416009"/>
        <a:ext cx="8484330" cy="1035006"/>
      </dsp:txXfrm>
    </dsp:sp>
    <dsp:sp modelId="{B42E04DB-19E3-47DE-87B4-412C7EEF5BC4}">
      <dsp:nvSpPr>
        <dsp:cNvPr id="0" name=""/>
        <dsp:cNvSpPr/>
      </dsp:nvSpPr>
      <dsp:spPr>
        <a:xfrm>
          <a:off x="0" y="4507007"/>
          <a:ext cx="8596312" cy="719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933"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New Employee Binder sent to PVA Office</a:t>
          </a:r>
        </a:p>
      </dsp:txBody>
      <dsp:txXfrm>
        <a:off x="0" y="4507007"/>
        <a:ext cx="8596312" cy="7196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F01EF-98AB-46D0-8957-6889D69B39D4}">
      <dsp:nvSpPr>
        <dsp:cNvPr id="0" name=""/>
        <dsp:cNvSpPr/>
      </dsp:nvSpPr>
      <dsp:spPr>
        <a:xfrm>
          <a:off x="0" y="83983"/>
          <a:ext cx="10508620" cy="12355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New Hire Onboarding (PVA Employee Relations Branch) Continued</a:t>
          </a:r>
        </a:p>
      </dsp:txBody>
      <dsp:txXfrm>
        <a:off x="60313" y="144296"/>
        <a:ext cx="10387994" cy="1114894"/>
      </dsp:txXfrm>
    </dsp:sp>
    <dsp:sp modelId="{B54FC632-DF80-4166-9B9B-62840996320F}">
      <dsp:nvSpPr>
        <dsp:cNvPr id="0" name=""/>
        <dsp:cNvSpPr/>
      </dsp:nvSpPr>
      <dsp:spPr>
        <a:xfrm>
          <a:off x="0" y="1469365"/>
          <a:ext cx="10508620" cy="1710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649" tIns="55880" rIns="312928" bIns="55880" numCol="1" spcCol="1270" anchor="t" anchorCtr="0">
          <a:noAutofit/>
        </a:bodyPr>
        <a:lstStyle/>
        <a:p>
          <a:pPr marL="285750" lvl="1" indent="-285750" algn="l" defTabSz="1511300">
            <a:lnSpc>
              <a:spcPct val="90000"/>
            </a:lnSpc>
            <a:spcBef>
              <a:spcPct val="0"/>
            </a:spcBef>
            <a:spcAft>
              <a:spcPct val="20000"/>
            </a:spcAft>
            <a:buChar char="•"/>
          </a:pPr>
          <a:r>
            <a:rPr lang="en-US" sz="3400" b="0" kern="1200" dirty="0"/>
            <a:t>Onboarding Emails and Meeting Request</a:t>
          </a:r>
        </a:p>
        <a:p>
          <a:pPr marL="571500" lvl="2" indent="-285750" algn="l" defTabSz="1511300">
            <a:lnSpc>
              <a:spcPct val="90000"/>
            </a:lnSpc>
            <a:spcBef>
              <a:spcPct val="0"/>
            </a:spcBef>
            <a:spcAft>
              <a:spcPct val="20000"/>
            </a:spcAft>
            <a:buChar char="•"/>
          </a:pPr>
          <a:r>
            <a:rPr lang="en-US" sz="3400" b="0" kern="1200" dirty="0"/>
            <a:t>Sent 3-4 days prior to the start date</a:t>
          </a:r>
        </a:p>
        <a:p>
          <a:pPr marL="571500" lvl="2" indent="-285750" algn="l" defTabSz="1511300">
            <a:lnSpc>
              <a:spcPct val="90000"/>
            </a:lnSpc>
            <a:spcBef>
              <a:spcPct val="0"/>
            </a:spcBef>
            <a:spcAft>
              <a:spcPct val="20000"/>
            </a:spcAft>
            <a:buChar char="•"/>
          </a:pPr>
          <a:r>
            <a:rPr lang="en-US" sz="3400" b="0" kern="1200" dirty="0"/>
            <a:t>Sent to PVA and New Hire(if action has cleared) </a:t>
          </a:r>
        </a:p>
      </dsp:txBody>
      <dsp:txXfrm>
        <a:off x="0" y="1469365"/>
        <a:ext cx="10508620" cy="1710473"/>
      </dsp:txXfrm>
    </dsp:sp>
    <dsp:sp modelId="{2572E534-68AA-4FB7-8839-2D7116A39391}">
      <dsp:nvSpPr>
        <dsp:cNvPr id="0" name=""/>
        <dsp:cNvSpPr/>
      </dsp:nvSpPr>
      <dsp:spPr>
        <a:xfrm>
          <a:off x="0" y="3179839"/>
          <a:ext cx="10508620" cy="104216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Onboarding Day (Start Date) </a:t>
          </a:r>
        </a:p>
      </dsp:txBody>
      <dsp:txXfrm>
        <a:off x="50874" y="3230713"/>
        <a:ext cx="10406872" cy="940413"/>
      </dsp:txXfrm>
    </dsp:sp>
    <dsp:sp modelId="{B42E04DB-19E3-47DE-87B4-412C7EEF5BC4}">
      <dsp:nvSpPr>
        <dsp:cNvPr id="0" name=""/>
        <dsp:cNvSpPr/>
      </dsp:nvSpPr>
      <dsp:spPr>
        <a:xfrm>
          <a:off x="0" y="4222000"/>
          <a:ext cx="10508620" cy="1115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649" tIns="55880" rIns="312928" bIns="55880" numCol="1" spcCol="1270" anchor="t" anchorCtr="0">
          <a:noAutofit/>
        </a:bodyPr>
        <a:lstStyle/>
        <a:p>
          <a:pPr marL="285750" lvl="1" indent="-285750" algn="l" defTabSz="1511300">
            <a:lnSpc>
              <a:spcPct val="90000"/>
            </a:lnSpc>
            <a:spcBef>
              <a:spcPct val="0"/>
            </a:spcBef>
            <a:spcAft>
              <a:spcPct val="20000"/>
            </a:spcAft>
            <a:buChar char="•"/>
          </a:pPr>
          <a:r>
            <a:rPr lang="en-US" sz="3400" kern="1200" dirty="0"/>
            <a:t>Onboarding on First day via Microsoft TEAMS </a:t>
          </a:r>
        </a:p>
        <a:p>
          <a:pPr marL="285750" lvl="1" indent="-285750" algn="l" defTabSz="1511300">
            <a:lnSpc>
              <a:spcPct val="90000"/>
            </a:lnSpc>
            <a:spcBef>
              <a:spcPct val="0"/>
            </a:spcBef>
            <a:spcAft>
              <a:spcPct val="20000"/>
            </a:spcAft>
            <a:buChar char="•"/>
          </a:pPr>
          <a:r>
            <a:rPr lang="en-US" sz="3400" kern="1200" dirty="0"/>
            <a:t>Cover New employee Binder and Paperwork</a:t>
          </a:r>
        </a:p>
      </dsp:txBody>
      <dsp:txXfrm>
        <a:off x="0" y="4222000"/>
        <a:ext cx="10508620" cy="11157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8ADFB5-4DE9-4481-9025-E7242B781F7F}">
      <dsp:nvSpPr>
        <dsp:cNvPr id="0" name=""/>
        <dsp:cNvSpPr/>
      </dsp:nvSpPr>
      <dsp:spPr>
        <a:xfrm>
          <a:off x="0" y="33582"/>
          <a:ext cx="6628804" cy="6552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Orientation:</a:t>
          </a:r>
        </a:p>
      </dsp:txBody>
      <dsp:txXfrm>
        <a:off x="31984" y="65566"/>
        <a:ext cx="6564836" cy="591232"/>
      </dsp:txXfrm>
    </dsp:sp>
    <dsp:sp modelId="{E567150D-E56F-4BB0-AC7A-09B46EE0B66E}">
      <dsp:nvSpPr>
        <dsp:cNvPr id="0" name=""/>
        <dsp:cNvSpPr/>
      </dsp:nvSpPr>
      <dsp:spPr>
        <a:xfrm>
          <a:off x="0" y="688782"/>
          <a:ext cx="6628804" cy="1101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465"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Held the 1</a:t>
          </a:r>
          <a:r>
            <a:rPr lang="en-US" sz="2200" kern="1200" baseline="30000" dirty="0"/>
            <a:t>st</a:t>
          </a:r>
          <a:r>
            <a:rPr lang="en-US" sz="2200" kern="1200" dirty="0"/>
            <a:t> &amp; the 16</a:t>
          </a:r>
          <a:r>
            <a:rPr lang="en-US" sz="2200" kern="1200" baseline="30000" dirty="0"/>
            <a:t>th</a:t>
          </a:r>
          <a:r>
            <a:rPr lang="en-US" sz="2200" kern="1200" dirty="0"/>
            <a:t> of each month</a:t>
          </a:r>
        </a:p>
        <a:p>
          <a:pPr marL="228600" lvl="1" indent="-228600" algn="l" defTabSz="977900">
            <a:lnSpc>
              <a:spcPct val="90000"/>
            </a:lnSpc>
            <a:spcBef>
              <a:spcPct val="0"/>
            </a:spcBef>
            <a:spcAft>
              <a:spcPct val="20000"/>
            </a:spcAft>
            <a:buChar char="•"/>
          </a:pPr>
          <a:r>
            <a:rPr lang="en-US" sz="2200" kern="1200"/>
            <a:t>Via TEAMS</a:t>
          </a:r>
        </a:p>
        <a:p>
          <a:pPr marL="228600" lvl="1" indent="-228600" algn="l" defTabSz="977900">
            <a:lnSpc>
              <a:spcPct val="90000"/>
            </a:lnSpc>
            <a:spcBef>
              <a:spcPct val="0"/>
            </a:spcBef>
            <a:spcAft>
              <a:spcPct val="20000"/>
            </a:spcAft>
            <a:buChar char="•"/>
          </a:pPr>
          <a:r>
            <a:rPr lang="en-US" sz="2200" kern="1200" dirty="0"/>
            <a:t>NEO binder mailed before</a:t>
          </a:r>
        </a:p>
      </dsp:txBody>
      <dsp:txXfrm>
        <a:off x="0" y="688782"/>
        <a:ext cx="6628804" cy="1101240"/>
      </dsp:txXfrm>
    </dsp:sp>
    <dsp:sp modelId="{EAFBF6D1-BA92-445D-A7E4-67B81283091B}">
      <dsp:nvSpPr>
        <dsp:cNvPr id="0" name=""/>
        <dsp:cNvSpPr/>
      </dsp:nvSpPr>
      <dsp:spPr>
        <a:xfrm>
          <a:off x="0" y="1790022"/>
          <a:ext cx="6628804" cy="655200"/>
        </a:xfrm>
        <a:prstGeom prst="roundRect">
          <a:avLst/>
        </a:prstGeom>
        <a:gradFill rotWithShape="0">
          <a:gsLst>
            <a:gs pos="0">
              <a:schemeClr val="accent2">
                <a:hueOff val="113439"/>
                <a:satOff val="13039"/>
                <a:lumOff val="-10393"/>
                <a:alphaOff val="0"/>
                <a:tint val="96000"/>
                <a:lumMod val="100000"/>
              </a:schemeClr>
            </a:gs>
            <a:gs pos="78000">
              <a:schemeClr val="accent2">
                <a:hueOff val="113439"/>
                <a:satOff val="13039"/>
                <a:lumOff val="-1039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Onboarding Itinerary:</a:t>
          </a:r>
        </a:p>
      </dsp:txBody>
      <dsp:txXfrm>
        <a:off x="31984" y="1822006"/>
        <a:ext cx="6564836" cy="591232"/>
      </dsp:txXfrm>
    </dsp:sp>
    <dsp:sp modelId="{238B7841-CDB9-4D46-AA45-B1A204E964FB}">
      <dsp:nvSpPr>
        <dsp:cNvPr id="0" name=""/>
        <dsp:cNvSpPr/>
      </dsp:nvSpPr>
      <dsp:spPr>
        <a:xfrm>
          <a:off x="0" y="2445222"/>
          <a:ext cx="6628804" cy="3593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465"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New Employee Onboarding Paperwork</a:t>
          </a:r>
        </a:p>
        <a:p>
          <a:pPr marL="228600" lvl="1" indent="-228600" algn="l" defTabSz="977900">
            <a:lnSpc>
              <a:spcPct val="90000"/>
            </a:lnSpc>
            <a:spcBef>
              <a:spcPct val="0"/>
            </a:spcBef>
            <a:spcAft>
              <a:spcPct val="20000"/>
            </a:spcAft>
            <a:buChar char="•"/>
          </a:pPr>
          <a:r>
            <a:rPr lang="en-US" sz="2200" kern="1200"/>
            <a:t>Trainings</a:t>
          </a:r>
        </a:p>
        <a:p>
          <a:pPr marL="228600" lvl="1" indent="-228600" algn="l" defTabSz="977900">
            <a:lnSpc>
              <a:spcPct val="90000"/>
            </a:lnSpc>
            <a:spcBef>
              <a:spcPct val="0"/>
            </a:spcBef>
            <a:spcAft>
              <a:spcPct val="20000"/>
            </a:spcAft>
            <a:buChar char="•"/>
          </a:pPr>
          <a:r>
            <a:rPr lang="en-US" sz="2200" kern="1200"/>
            <a:t>PVA Employee Handbook</a:t>
          </a:r>
        </a:p>
        <a:p>
          <a:pPr marL="228600" lvl="1" indent="-228600" algn="l" defTabSz="977900">
            <a:lnSpc>
              <a:spcPct val="90000"/>
            </a:lnSpc>
            <a:spcBef>
              <a:spcPct val="0"/>
            </a:spcBef>
            <a:spcAft>
              <a:spcPct val="20000"/>
            </a:spcAft>
            <a:buChar char="•"/>
          </a:pPr>
          <a:r>
            <a:rPr lang="en-US" sz="2200" kern="1200"/>
            <a:t>Direct deposit</a:t>
          </a:r>
        </a:p>
        <a:p>
          <a:pPr marL="228600" lvl="1" indent="-228600" algn="l" defTabSz="977900">
            <a:lnSpc>
              <a:spcPct val="90000"/>
            </a:lnSpc>
            <a:spcBef>
              <a:spcPct val="0"/>
            </a:spcBef>
            <a:spcAft>
              <a:spcPct val="20000"/>
            </a:spcAft>
            <a:buChar char="•"/>
          </a:pPr>
          <a:r>
            <a:rPr lang="en-US" sz="2200" kern="1200"/>
            <a:t>KHRIS portal</a:t>
          </a:r>
        </a:p>
        <a:p>
          <a:pPr marL="228600" lvl="1" indent="-228600" algn="l" defTabSz="977900">
            <a:lnSpc>
              <a:spcPct val="90000"/>
            </a:lnSpc>
            <a:spcBef>
              <a:spcPct val="0"/>
            </a:spcBef>
            <a:spcAft>
              <a:spcPct val="20000"/>
            </a:spcAft>
            <a:buChar char="•"/>
          </a:pPr>
          <a:r>
            <a:rPr lang="en-US" sz="2200" kern="1200"/>
            <a:t>Metlife</a:t>
          </a:r>
        </a:p>
        <a:p>
          <a:pPr marL="228600" lvl="1" indent="-228600" algn="l" defTabSz="977900">
            <a:lnSpc>
              <a:spcPct val="90000"/>
            </a:lnSpc>
            <a:spcBef>
              <a:spcPct val="0"/>
            </a:spcBef>
            <a:spcAft>
              <a:spcPct val="20000"/>
            </a:spcAft>
            <a:buChar char="•"/>
          </a:pPr>
          <a:r>
            <a:rPr lang="en-US" sz="2200" kern="1200"/>
            <a:t>Student Loan Forgiveness</a:t>
          </a:r>
        </a:p>
        <a:p>
          <a:pPr marL="228600" lvl="1" indent="-228600" algn="l" defTabSz="977900">
            <a:lnSpc>
              <a:spcPct val="90000"/>
            </a:lnSpc>
            <a:spcBef>
              <a:spcPct val="0"/>
            </a:spcBef>
            <a:spcAft>
              <a:spcPct val="20000"/>
            </a:spcAft>
            <a:buChar char="•"/>
          </a:pPr>
          <a:r>
            <a:rPr lang="en-US" sz="2200" kern="1200"/>
            <a:t>Deferred Comp</a:t>
          </a:r>
        </a:p>
        <a:p>
          <a:pPr marL="228600" lvl="1" indent="-228600" algn="l" defTabSz="977900">
            <a:lnSpc>
              <a:spcPct val="90000"/>
            </a:lnSpc>
            <a:spcBef>
              <a:spcPct val="0"/>
            </a:spcBef>
            <a:spcAft>
              <a:spcPct val="20000"/>
            </a:spcAft>
            <a:buChar char="•"/>
          </a:pPr>
          <a:r>
            <a:rPr lang="en-US" sz="2200" kern="1200" dirty="0"/>
            <a:t>Work Aids</a:t>
          </a:r>
        </a:p>
        <a:p>
          <a:pPr marL="228600" lvl="1" indent="-228600" algn="l" defTabSz="977900">
            <a:lnSpc>
              <a:spcPct val="90000"/>
            </a:lnSpc>
            <a:spcBef>
              <a:spcPct val="0"/>
            </a:spcBef>
            <a:spcAft>
              <a:spcPct val="20000"/>
            </a:spcAft>
            <a:buChar char="•"/>
          </a:pPr>
          <a:r>
            <a:rPr lang="en-US" sz="2200" kern="1200" dirty="0"/>
            <a:t>Health Insurance</a:t>
          </a:r>
        </a:p>
      </dsp:txBody>
      <dsp:txXfrm>
        <a:off x="0" y="2445222"/>
        <a:ext cx="6628804" cy="35935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61902-0E1F-4DD2-A745-06CB8B95AC9A}">
      <dsp:nvSpPr>
        <dsp:cNvPr id="0" name=""/>
        <dsp:cNvSpPr/>
      </dsp:nvSpPr>
      <dsp:spPr>
        <a:xfrm>
          <a:off x="0" y="23497"/>
          <a:ext cx="6628804" cy="67392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New Hire Paperwork:</a:t>
          </a:r>
        </a:p>
      </dsp:txBody>
      <dsp:txXfrm>
        <a:off x="32898" y="56395"/>
        <a:ext cx="6563008" cy="608124"/>
      </dsp:txXfrm>
    </dsp:sp>
    <dsp:sp modelId="{620A0026-F826-4C00-91CA-C76BFDB5439B}">
      <dsp:nvSpPr>
        <dsp:cNvPr id="0" name=""/>
        <dsp:cNvSpPr/>
      </dsp:nvSpPr>
      <dsp:spPr>
        <a:xfrm>
          <a:off x="0" y="697417"/>
          <a:ext cx="6628804" cy="268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465"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I9</a:t>
          </a:r>
        </a:p>
        <a:p>
          <a:pPr marL="171450" lvl="1" indent="-171450" algn="l" defTabSz="800100">
            <a:lnSpc>
              <a:spcPct val="90000"/>
            </a:lnSpc>
            <a:spcBef>
              <a:spcPct val="0"/>
            </a:spcBef>
            <a:spcAft>
              <a:spcPct val="20000"/>
            </a:spcAft>
            <a:buChar char="•"/>
          </a:pPr>
          <a:r>
            <a:rPr lang="en-US" sz="1800" kern="1200" dirty="0"/>
            <a:t>Tax Forms (W4)</a:t>
          </a:r>
        </a:p>
        <a:p>
          <a:pPr marL="171450" lvl="1" indent="-171450" algn="l" defTabSz="800100">
            <a:lnSpc>
              <a:spcPct val="90000"/>
            </a:lnSpc>
            <a:spcBef>
              <a:spcPct val="0"/>
            </a:spcBef>
            <a:spcAft>
              <a:spcPct val="20000"/>
            </a:spcAft>
            <a:buChar char="•"/>
          </a:pPr>
          <a:r>
            <a:rPr lang="en-US" sz="1800" kern="1200" dirty="0"/>
            <a:t>MetLife application</a:t>
          </a:r>
        </a:p>
        <a:p>
          <a:pPr marL="171450" lvl="1" indent="-171450" algn="l" defTabSz="800100">
            <a:lnSpc>
              <a:spcPct val="90000"/>
            </a:lnSpc>
            <a:spcBef>
              <a:spcPct val="0"/>
            </a:spcBef>
            <a:spcAft>
              <a:spcPct val="20000"/>
            </a:spcAft>
            <a:buChar char="•"/>
          </a:pPr>
          <a:r>
            <a:rPr lang="en-US" sz="1800" kern="1200" dirty="0"/>
            <a:t>Direct Deposit </a:t>
          </a:r>
        </a:p>
        <a:p>
          <a:pPr marL="171450" lvl="1" indent="-171450" algn="l" defTabSz="800100">
            <a:lnSpc>
              <a:spcPct val="90000"/>
            </a:lnSpc>
            <a:spcBef>
              <a:spcPct val="0"/>
            </a:spcBef>
            <a:spcAft>
              <a:spcPct val="20000"/>
            </a:spcAft>
            <a:buChar char="•"/>
          </a:pPr>
          <a:r>
            <a:rPr lang="en-US" sz="1800" kern="1200" dirty="0"/>
            <a:t>EEO</a:t>
          </a:r>
        </a:p>
        <a:p>
          <a:pPr marL="171450" lvl="1" indent="-171450" algn="l" defTabSz="800100">
            <a:lnSpc>
              <a:spcPct val="90000"/>
            </a:lnSpc>
            <a:spcBef>
              <a:spcPct val="0"/>
            </a:spcBef>
            <a:spcAft>
              <a:spcPct val="20000"/>
            </a:spcAft>
            <a:buChar char="•"/>
          </a:pPr>
          <a:r>
            <a:rPr lang="en-US" sz="1800" kern="1200" dirty="0"/>
            <a:t>Work Schedule</a:t>
          </a:r>
        </a:p>
        <a:p>
          <a:pPr marL="171450" lvl="1" indent="-171450" algn="l" defTabSz="800100">
            <a:lnSpc>
              <a:spcPct val="90000"/>
            </a:lnSpc>
            <a:spcBef>
              <a:spcPct val="0"/>
            </a:spcBef>
            <a:spcAft>
              <a:spcPct val="20000"/>
            </a:spcAft>
            <a:buChar char="•"/>
          </a:pPr>
          <a:r>
            <a:rPr lang="en-US" sz="1800" kern="1200" dirty="0"/>
            <a:t>KPPA</a:t>
          </a:r>
        </a:p>
        <a:p>
          <a:pPr marL="342900" lvl="2" indent="-171450" algn="l" defTabSz="800100">
            <a:lnSpc>
              <a:spcPct val="90000"/>
            </a:lnSpc>
            <a:spcBef>
              <a:spcPct val="0"/>
            </a:spcBef>
            <a:spcAft>
              <a:spcPct val="20000"/>
            </a:spcAft>
            <a:buChar char="•"/>
          </a:pPr>
          <a:r>
            <a:rPr lang="en-US" sz="1800" kern="1200" dirty="0"/>
            <a:t>Membership</a:t>
          </a:r>
        </a:p>
        <a:p>
          <a:pPr marL="342900" lvl="2" indent="-171450" algn="l" defTabSz="800100">
            <a:lnSpc>
              <a:spcPct val="90000"/>
            </a:lnSpc>
            <a:spcBef>
              <a:spcPct val="0"/>
            </a:spcBef>
            <a:spcAft>
              <a:spcPct val="20000"/>
            </a:spcAft>
            <a:buChar char="•"/>
          </a:pPr>
          <a:r>
            <a:rPr lang="en-US" sz="1800" kern="1200" dirty="0"/>
            <a:t>Beneficiary</a:t>
          </a:r>
        </a:p>
      </dsp:txBody>
      <dsp:txXfrm>
        <a:off x="0" y="697417"/>
        <a:ext cx="6628804" cy="2682720"/>
      </dsp:txXfrm>
    </dsp:sp>
    <dsp:sp modelId="{A569A053-13AF-4FDD-85F9-56A87A99EBED}">
      <dsp:nvSpPr>
        <dsp:cNvPr id="0" name=""/>
        <dsp:cNvSpPr/>
      </dsp:nvSpPr>
      <dsp:spPr>
        <a:xfrm>
          <a:off x="0" y="3380137"/>
          <a:ext cx="6628804" cy="673920"/>
        </a:xfrm>
        <a:prstGeom prst="roundRect">
          <a:avLst/>
        </a:prstGeom>
        <a:gradFill rotWithShape="0">
          <a:gsLst>
            <a:gs pos="0">
              <a:schemeClr val="accent2">
                <a:hueOff val="56720"/>
                <a:satOff val="6519"/>
                <a:lumOff val="-5196"/>
                <a:alphaOff val="0"/>
                <a:tint val="96000"/>
                <a:lumMod val="100000"/>
              </a:schemeClr>
            </a:gs>
            <a:gs pos="78000">
              <a:schemeClr val="accent2">
                <a:hueOff val="56720"/>
                <a:satOff val="6519"/>
                <a:lumOff val="-5196"/>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Optional Forms:</a:t>
          </a:r>
        </a:p>
      </dsp:txBody>
      <dsp:txXfrm>
        <a:off x="32898" y="3413035"/>
        <a:ext cx="6563008" cy="608124"/>
      </dsp:txXfrm>
    </dsp:sp>
    <dsp:sp modelId="{876F1430-BAED-452B-A047-1B8045FC4B63}">
      <dsp:nvSpPr>
        <dsp:cNvPr id="0" name=""/>
        <dsp:cNvSpPr/>
      </dsp:nvSpPr>
      <dsp:spPr>
        <a:xfrm>
          <a:off x="0" y="4054057"/>
          <a:ext cx="6628804" cy="875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465"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KECC</a:t>
          </a:r>
        </a:p>
        <a:p>
          <a:pPr marL="171450" lvl="1" indent="-171450" algn="l" defTabSz="800100">
            <a:lnSpc>
              <a:spcPct val="90000"/>
            </a:lnSpc>
            <a:spcBef>
              <a:spcPct val="0"/>
            </a:spcBef>
            <a:spcAft>
              <a:spcPct val="20000"/>
            </a:spcAft>
            <a:buChar char="•"/>
          </a:pPr>
          <a:r>
            <a:rPr lang="en-US" sz="1800" kern="1200" dirty="0"/>
            <a:t>Deferred Comp Reimbursement</a:t>
          </a:r>
        </a:p>
        <a:p>
          <a:pPr marL="171450" lvl="1" indent="-171450" algn="l" defTabSz="800100">
            <a:lnSpc>
              <a:spcPct val="90000"/>
            </a:lnSpc>
            <a:spcBef>
              <a:spcPct val="0"/>
            </a:spcBef>
            <a:spcAft>
              <a:spcPct val="20000"/>
            </a:spcAft>
            <a:buChar char="•"/>
          </a:pPr>
          <a:r>
            <a:rPr lang="en-US" sz="1800" kern="1200" dirty="0"/>
            <a:t>Outside Employment</a:t>
          </a:r>
        </a:p>
      </dsp:txBody>
      <dsp:txXfrm>
        <a:off x="0" y="4054057"/>
        <a:ext cx="6628804" cy="875610"/>
      </dsp:txXfrm>
    </dsp:sp>
    <dsp:sp modelId="{D2506E59-382A-460A-917F-14C6AB409FF5}">
      <dsp:nvSpPr>
        <dsp:cNvPr id="0" name=""/>
        <dsp:cNvSpPr/>
      </dsp:nvSpPr>
      <dsp:spPr>
        <a:xfrm>
          <a:off x="0" y="4929667"/>
          <a:ext cx="6628804" cy="673920"/>
        </a:xfrm>
        <a:prstGeom prst="roundRect">
          <a:avLst/>
        </a:prstGeom>
        <a:gradFill rotWithShape="0">
          <a:gsLst>
            <a:gs pos="0">
              <a:schemeClr val="accent2">
                <a:hueOff val="113439"/>
                <a:satOff val="13039"/>
                <a:lumOff val="-10393"/>
                <a:alphaOff val="0"/>
                <a:tint val="96000"/>
                <a:lumMod val="100000"/>
              </a:schemeClr>
            </a:gs>
            <a:gs pos="78000">
              <a:schemeClr val="accent2">
                <a:hueOff val="113439"/>
                <a:satOff val="13039"/>
                <a:lumOff val="-1039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Encryption</a:t>
          </a:r>
        </a:p>
      </dsp:txBody>
      <dsp:txXfrm>
        <a:off x="32898" y="4962565"/>
        <a:ext cx="6563008" cy="608124"/>
      </dsp:txXfrm>
    </dsp:sp>
    <dsp:sp modelId="{D5A7B49C-F123-4A56-9945-D8F98AAF6ED4}">
      <dsp:nvSpPr>
        <dsp:cNvPr id="0" name=""/>
        <dsp:cNvSpPr/>
      </dsp:nvSpPr>
      <dsp:spPr>
        <a:xfrm>
          <a:off x="0" y="5603587"/>
          <a:ext cx="6628804"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465"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#encrypt</a:t>
          </a:r>
        </a:p>
        <a:p>
          <a:pPr marL="171450" lvl="1" indent="-171450" algn="l" defTabSz="800100">
            <a:lnSpc>
              <a:spcPct val="90000"/>
            </a:lnSpc>
            <a:spcBef>
              <a:spcPct val="0"/>
            </a:spcBef>
            <a:spcAft>
              <a:spcPct val="20000"/>
            </a:spcAft>
            <a:buChar char="•"/>
          </a:pPr>
          <a:r>
            <a:rPr lang="en-US" sz="1800" kern="1200" dirty="0"/>
            <a:t>#rmsencrypt (only when using KY.gov email)</a:t>
          </a:r>
        </a:p>
      </dsp:txBody>
      <dsp:txXfrm>
        <a:off x="0" y="5603587"/>
        <a:ext cx="6628804" cy="5961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0F5E3B-71E5-4D74-A847-69E31DD5F875}">
      <dsp:nvSpPr>
        <dsp:cNvPr id="0" name=""/>
        <dsp:cNvSpPr/>
      </dsp:nvSpPr>
      <dsp:spPr>
        <a:xfrm>
          <a:off x="0" y="0"/>
          <a:ext cx="6628804" cy="6735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Health Insurance</a:t>
          </a:r>
        </a:p>
      </dsp:txBody>
      <dsp:txXfrm>
        <a:off x="32878" y="32878"/>
        <a:ext cx="6563048" cy="607744"/>
      </dsp:txXfrm>
    </dsp:sp>
    <dsp:sp modelId="{6EEE4503-B879-49E2-A569-76C0F00EBFB3}">
      <dsp:nvSpPr>
        <dsp:cNvPr id="0" name=""/>
        <dsp:cNvSpPr/>
      </dsp:nvSpPr>
      <dsp:spPr>
        <a:xfrm>
          <a:off x="0" y="679444"/>
          <a:ext cx="6628804" cy="2083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465" tIns="30480" rIns="170688" bIns="30480" numCol="1" spcCol="1270" anchor="t" anchorCtr="0">
          <a:noAutofit/>
        </a:bodyPr>
        <a:lstStyle/>
        <a:p>
          <a:pPr marL="228600" lvl="1" indent="-228600" algn="l" defTabSz="1066800">
            <a:lnSpc>
              <a:spcPct val="90000"/>
            </a:lnSpc>
            <a:spcBef>
              <a:spcPct val="0"/>
            </a:spcBef>
            <a:spcAft>
              <a:spcPct val="20000"/>
            </a:spcAft>
            <a:buNone/>
          </a:pPr>
          <a:r>
            <a:rPr lang="en-US" sz="2400" b="1" u="none" kern="1200" dirty="0"/>
            <a:t>Plans</a:t>
          </a:r>
        </a:p>
        <a:p>
          <a:pPr marL="457200" lvl="2" indent="-228600" algn="l" defTabSz="1066800">
            <a:lnSpc>
              <a:spcPct val="90000"/>
            </a:lnSpc>
            <a:spcBef>
              <a:spcPct val="0"/>
            </a:spcBef>
            <a:spcAft>
              <a:spcPct val="20000"/>
            </a:spcAft>
            <a:buChar char="•"/>
          </a:pPr>
          <a:r>
            <a:rPr lang="en-US" sz="2400" kern="1200" dirty="0" err="1"/>
            <a:t>LivingWell</a:t>
          </a:r>
          <a:r>
            <a:rPr lang="en-US" sz="2400" kern="1200" dirty="0"/>
            <a:t> CDHP</a:t>
          </a:r>
        </a:p>
        <a:p>
          <a:pPr marL="457200" lvl="2" indent="-228600" algn="l" defTabSz="1066800">
            <a:lnSpc>
              <a:spcPct val="90000"/>
            </a:lnSpc>
            <a:spcBef>
              <a:spcPct val="0"/>
            </a:spcBef>
            <a:spcAft>
              <a:spcPct val="20000"/>
            </a:spcAft>
            <a:buChar char="•"/>
          </a:pPr>
          <a:r>
            <a:rPr lang="en-US" sz="2400" kern="1200" dirty="0" err="1"/>
            <a:t>LivingWell</a:t>
          </a:r>
          <a:r>
            <a:rPr lang="en-US" sz="2400" kern="1200" dirty="0"/>
            <a:t> PPO</a:t>
          </a:r>
        </a:p>
        <a:p>
          <a:pPr marL="457200" lvl="2" indent="-228600" algn="l" defTabSz="1066800">
            <a:lnSpc>
              <a:spcPct val="90000"/>
            </a:lnSpc>
            <a:spcBef>
              <a:spcPct val="0"/>
            </a:spcBef>
            <a:spcAft>
              <a:spcPct val="20000"/>
            </a:spcAft>
            <a:buChar char="•"/>
          </a:pPr>
          <a:r>
            <a:rPr lang="en-US" sz="2400" kern="1200" dirty="0" err="1"/>
            <a:t>LivingWell</a:t>
          </a:r>
          <a:r>
            <a:rPr lang="en-US" sz="2400" kern="1200" dirty="0"/>
            <a:t> Basic</a:t>
          </a:r>
        </a:p>
        <a:p>
          <a:pPr marL="457200" lvl="2" indent="-228600" algn="l" defTabSz="1066800">
            <a:lnSpc>
              <a:spcPct val="90000"/>
            </a:lnSpc>
            <a:spcBef>
              <a:spcPct val="0"/>
            </a:spcBef>
            <a:spcAft>
              <a:spcPct val="20000"/>
            </a:spcAft>
            <a:buChar char="•"/>
          </a:pPr>
          <a:endParaRPr lang="en-US" sz="2400" kern="1200" dirty="0"/>
        </a:p>
      </dsp:txBody>
      <dsp:txXfrm>
        <a:off x="0" y="679444"/>
        <a:ext cx="6628804" cy="20838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21A97-4623-4DF6-8C64-9F8C0CF13182}">
      <dsp:nvSpPr>
        <dsp:cNvPr id="0" name=""/>
        <dsp:cNvSpPr/>
      </dsp:nvSpPr>
      <dsp:spPr>
        <a:xfrm>
          <a:off x="0" y="237031"/>
          <a:ext cx="7572150" cy="799913"/>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Qualifying Events</a:t>
          </a:r>
        </a:p>
      </dsp:txBody>
      <dsp:txXfrm>
        <a:off x="39049" y="276080"/>
        <a:ext cx="7494052" cy="721815"/>
      </dsp:txXfrm>
    </dsp:sp>
    <dsp:sp modelId="{11FE1393-446A-4E78-AA39-D656004379A5}">
      <dsp:nvSpPr>
        <dsp:cNvPr id="0" name=""/>
        <dsp:cNvSpPr/>
      </dsp:nvSpPr>
      <dsp:spPr>
        <a:xfrm>
          <a:off x="223529" y="1118742"/>
          <a:ext cx="7125090" cy="4836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416" tIns="15240" rIns="85344" bIns="15240" numCol="1" spcCol="1270" anchor="t" anchorCtr="0">
          <a:noAutofit/>
        </a:bodyPr>
        <a:lstStyle/>
        <a:p>
          <a:pPr marL="228600" lvl="1" indent="-228600" algn="just" defTabSz="1022350">
            <a:lnSpc>
              <a:spcPct val="100000"/>
            </a:lnSpc>
            <a:spcBef>
              <a:spcPct val="0"/>
            </a:spcBef>
            <a:spcAft>
              <a:spcPct val="20000"/>
            </a:spcAft>
            <a:buChar char="•"/>
          </a:pPr>
          <a:r>
            <a:rPr lang="en-US" sz="2300" kern="1200" dirty="0"/>
            <a:t>Health – If you have experienced a life-changing (qualifying) event a new child, divorce, marriage, loss of coverage, Medicare or Medicaid, etc. – you can adjust your health benefit options to reflect your current needs and status. </a:t>
          </a:r>
        </a:p>
        <a:p>
          <a:pPr marL="114300" lvl="1" indent="-114300" algn="just" defTabSz="533400">
            <a:lnSpc>
              <a:spcPct val="100000"/>
            </a:lnSpc>
            <a:spcBef>
              <a:spcPct val="0"/>
            </a:spcBef>
            <a:spcAft>
              <a:spcPct val="20000"/>
            </a:spcAft>
            <a:buChar char="•"/>
          </a:pPr>
          <a:endParaRPr lang="en-US" sz="1200" kern="1200" dirty="0"/>
        </a:p>
        <a:p>
          <a:pPr marL="228600" lvl="1" indent="-228600" algn="just" defTabSz="1022350">
            <a:lnSpc>
              <a:spcPct val="100000"/>
            </a:lnSpc>
            <a:spcBef>
              <a:spcPct val="0"/>
            </a:spcBef>
            <a:spcAft>
              <a:spcPct val="20000"/>
            </a:spcAft>
            <a:buChar char="•"/>
          </a:pPr>
          <a:r>
            <a:rPr lang="en-US" sz="2300" kern="1200" dirty="0"/>
            <a:t>Life – Complete an enrollment /change application and submit to the Employee Relations Branch. </a:t>
          </a:r>
          <a:r>
            <a:rPr lang="en-US" sz="2300" u="sng" kern="1200" dirty="0"/>
            <a:t>You have 35 calendar days from the date of your qualifying event to submit your paperwork</a:t>
          </a:r>
          <a:r>
            <a:rPr lang="en-US" sz="2300" kern="1200" dirty="0"/>
            <a:t>. </a:t>
          </a:r>
        </a:p>
        <a:p>
          <a:pPr marL="114300" lvl="1" indent="-114300" algn="just" defTabSz="533400">
            <a:lnSpc>
              <a:spcPct val="100000"/>
            </a:lnSpc>
            <a:spcBef>
              <a:spcPct val="0"/>
            </a:spcBef>
            <a:spcAft>
              <a:spcPct val="20000"/>
            </a:spcAft>
            <a:buChar char="•"/>
          </a:pPr>
          <a:endParaRPr lang="en-US" sz="1200" kern="1200" dirty="0"/>
        </a:p>
        <a:p>
          <a:pPr marL="228600" lvl="1" indent="-228600" algn="just" defTabSz="1022350">
            <a:lnSpc>
              <a:spcPct val="100000"/>
            </a:lnSpc>
            <a:spcBef>
              <a:spcPct val="0"/>
            </a:spcBef>
            <a:spcAft>
              <a:spcPct val="20000"/>
            </a:spcAft>
            <a:buChar char="•"/>
          </a:pPr>
          <a:r>
            <a:rPr lang="en-US" sz="2300" kern="1200" dirty="0"/>
            <a:t>Dental &amp; Vision – Please contact the Employee Relations Branch for specifics.</a:t>
          </a:r>
        </a:p>
      </dsp:txBody>
      <dsp:txXfrm>
        <a:off x="223529" y="1118742"/>
        <a:ext cx="7125090" cy="483604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3BCFDF-8CD1-4869-B4E0-F779920279BC}">
      <dsp:nvSpPr>
        <dsp:cNvPr id="0" name=""/>
        <dsp:cNvSpPr/>
      </dsp:nvSpPr>
      <dsp:spPr>
        <a:xfrm>
          <a:off x="0" y="19290"/>
          <a:ext cx="6628804" cy="8424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u="none" kern="1200" dirty="0"/>
            <a:t>MetLife Insurance</a:t>
          </a:r>
          <a:endParaRPr lang="en-US" sz="3600" u="none" kern="1200" dirty="0"/>
        </a:p>
      </dsp:txBody>
      <dsp:txXfrm>
        <a:off x="41123" y="60413"/>
        <a:ext cx="6546558" cy="760154"/>
      </dsp:txXfrm>
    </dsp:sp>
    <dsp:sp modelId="{D7D4FE84-5E95-41C1-B2E8-1BE47CC72E89}">
      <dsp:nvSpPr>
        <dsp:cNvPr id="0" name=""/>
        <dsp:cNvSpPr/>
      </dsp:nvSpPr>
      <dsp:spPr>
        <a:xfrm>
          <a:off x="0" y="861690"/>
          <a:ext cx="6628804" cy="4098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465" tIns="45720" rIns="256032" bIns="45720" numCol="1" spcCol="1270" anchor="t" anchorCtr="0">
          <a:noAutofit/>
        </a:bodyPr>
        <a:lstStyle/>
        <a:p>
          <a:pPr marL="285750" lvl="1" indent="-285750" algn="just" defTabSz="1244600">
            <a:lnSpc>
              <a:spcPct val="90000"/>
            </a:lnSpc>
            <a:spcBef>
              <a:spcPct val="0"/>
            </a:spcBef>
            <a:spcAft>
              <a:spcPct val="20000"/>
            </a:spcAft>
            <a:buChar char="•"/>
          </a:pPr>
          <a:r>
            <a:rPr lang="en-US" sz="2800" kern="1200" dirty="0"/>
            <a:t>$20,000 Life Insurance policy provided at no cost</a:t>
          </a:r>
        </a:p>
        <a:p>
          <a:pPr marL="285750" lvl="1" indent="-285750" algn="just" defTabSz="1244600">
            <a:lnSpc>
              <a:spcPct val="90000"/>
            </a:lnSpc>
            <a:spcBef>
              <a:spcPct val="0"/>
            </a:spcBef>
            <a:spcAft>
              <a:spcPct val="20000"/>
            </a:spcAft>
            <a:buChar char="•"/>
          </a:pPr>
          <a:r>
            <a:rPr lang="en-US" sz="2800" kern="1200" dirty="0"/>
            <a:t>Option to purchase additional life insurance for you and your eligible dependents. </a:t>
          </a:r>
        </a:p>
        <a:p>
          <a:pPr marL="285750" lvl="1" indent="-285750" algn="just" defTabSz="1244600">
            <a:lnSpc>
              <a:spcPct val="90000"/>
            </a:lnSpc>
            <a:spcBef>
              <a:spcPct val="0"/>
            </a:spcBef>
            <a:spcAft>
              <a:spcPct val="20000"/>
            </a:spcAft>
            <a:buChar char="•"/>
          </a:pPr>
          <a:r>
            <a:rPr lang="en-US" sz="2800" kern="1200" dirty="0"/>
            <a:t>Estate Planning available for those who are enrolled in Supplemental Term Life Insurance</a:t>
          </a:r>
        </a:p>
        <a:p>
          <a:pPr marL="285750" lvl="1" indent="-285750" algn="just" defTabSz="1244600">
            <a:lnSpc>
              <a:spcPct val="90000"/>
            </a:lnSpc>
            <a:spcBef>
              <a:spcPct val="0"/>
            </a:spcBef>
            <a:spcAft>
              <a:spcPct val="20000"/>
            </a:spcAft>
            <a:buChar char="•"/>
          </a:pPr>
          <a:r>
            <a:rPr lang="en-US" sz="2800" kern="1200" dirty="0"/>
            <a:t>Rates available on Personnel Website</a:t>
          </a:r>
        </a:p>
      </dsp:txBody>
      <dsp:txXfrm>
        <a:off x="0" y="861690"/>
        <a:ext cx="6628804" cy="40986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4EC92C-19DD-4FFF-924D-795C4089874D}">
      <dsp:nvSpPr>
        <dsp:cNvPr id="0" name=""/>
        <dsp:cNvSpPr/>
      </dsp:nvSpPr>
      <dsp:spPr>
        <a:xfrm>
          <a:off x="0" y="101242"/>
          <a:ext cx="7247677" cy="7956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u="none" kern="1200" dirty="0"/>
            <a:t>Kentucky Deferred Compensation</a:t>
          </a:r>
          <a:endParaRPr lang="en-US" sz="3400" u="none" kern="1200" dirty="0"/>
        </a:p>
      </dsp:txBody>
      <dsp:txXfrm>
        <a:off x="38838" y="140080"/>
        <a:ext cx="7170001" cy="717924"/>
      </dsp:txXfrm>
    </dsp:sp>
    <dsp:sp modelId="{78CE8DC6-4E9D-4E49-8527-8A0F35182687}">
      <dsp:nvSpPr>
        <dsp:cNvPr id="0" name=""/>
        <dsp:cNvSpPr/>
      </dsp:nvSpPr>
      <dsp:spPr>
        <a:xfrm>
          <a:off x="0" y="896842"/>
          <a:ext cx="7247677" cy="4011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0114"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Supplemental Retirement Savings Plan</a:t>
          </a:r>
        </a:p>
        <a:p>
          <a:pPr marL="228600" lvl="1" indent="-228600" algn="l" defTabSz="1200150">
            <a:lnSpc>
              <a:spcPct val="90000"/>
            </a:lnSpc>
            <a:spcBef>
              <a:spcPct val="0"/>
            </a:spcBef>
            <a:spcAft>
              <a:spcPct val="20000"/>
            </a:spcAft>
            <a:buChar char="•"/>
          </a:pPr>
          <a:r>
            <a:rPr lang="en-US" sz="2700" kern="1200" dirty="0"/>
            <a:t>Plans Available</a:t>
          </a:r>
        </a:p>
        <a:p>
          <a:pPr marL="457200" lvl="2" indent="-228600" algn="l" defTabSz="1200150">
            <a:lnSpc>
              <a:spcPct val="90000"/>
            </a:lnSpc>
            <a:spcBef>
              <a:spcPct val="0"/>
            </a:spcBef>
            <a:spcAft>
              <a:spcPct val="20000"/>
            </a:spcAft>
            <a:buChar char="•"/>
          </a:pPr>
          <a:r>
            <a:rPr lang="en-US" sz="2700" kern="1200" dirty="0"/>
            <a:t>IRA</a:t>
          </a:r>
        </a:p>
        <a:p>
          <a:pPr marL="457200" lvl="2" indent="-228600" algn="l" defTabSz="1200150">
            <a:lnSpc>
              <a:spcPct val="90000"/>
            </a:lnSpc>
            <a:spcBef>
              <a:spcPct val="0"/>
            </a:spcBef>
            <a:spcAft>
              <a:spcPct val="20000"/>
            </a:spcAft>
            <a:buChar char="•"/>
          </a:pPr>
          <a:r>
            <a:rPr lang="en-US" sz="2700" kern="1200" dirty="0"/>
            <a:t>Roth 401(k)</a:t>
          </a:r>
        </a:p>
        <a:p>
          <a:pPr marL="457200" lvl="2" indent="-228600" algn="l" defTabSz="1200150">
            <a:lnSpc>
              <a:spcPct val="90000"/>
            </a:lnSpc>
            <a:spcBef>
              <a:spcPct val="0"/>
            </a:spcBef>
            <a:spcAft>
              <a:spcPct val="20000"/>
            </a:spcAft>
            <a:buChar char="•"/>
          </a:pPr>
          <a:r>
            <a:rPr lang="en-US" sz="2700" kern="1200" dirty="0"/>
            <a:t>Roth 457(b)</a:t>
          </a:r>
        </a:p>
        <a:p>
          <a:pPr marL="457200" lvl="2" indent="-228600" algn="l" defTabSz="1200150">
            <a:lnSpc>
              <a:spcPct val="90000"/>
            </a:lnSpc>
            <a:spcBef>
              <a:spcPct val="0"/>
            </a:spcBef>
            <a:spcAft>
              <a:spcPct val="20000"/>
            </a:spcAft>
            <a:buChar char="•"/>
          </a:pPr>
          <a:r>
            <a:rPr lang="en-US" sz="2700" kern="1200" dirty="0"/>
            <a:t>Deemed Roth IRA</a:t>
          </a:r>
        </a:p>
        <a:p>
          <a:pPr marL="228600" lvl="1" indent="-228600" algn="l" defTabSz="1200150">
            <a:lnSpc>
              <a:spcPct val="90000"/>
            </a:lnSpc>
            <a:spcBef>
              <a:spcPct val="0"/>
            </a:spcBef>
            <a:spcAft>
              <a:spcPct val="20000"/>
            </a:spcAft>
            <a:buChar char="•"/>
          </a:pPr>
          <a:r>
            <a:rPr lang="en-US" sz="2700" kern="1200" dirty="0"/>
            <a:t>New Hire Auto Enrollment </a:t>
          </a:r>
        </a:p>
        <a:p>
          <a:pPr marL="457200" lvl="2" indent="-228600" algn="l" defTabSz="1200150">
            <a:lnSpc>
              <a:spcPct val="90000"/>
            </a:lnSpc>
            <a:spcBef>
              <a:spcPct val="0"/>
            </a:spcBef>
            <a:spcAft>
              <a:spcPct val="20000"/>
            </a:spcAft>
            <a:buChar char="•"/>
          </a:pPr>
          <a:r>
            <a:rPr lang="en-US" sz="2700" kern="1200" dirty="0"/>
            <a:t>All appointments after July 2019</a:t>
          </a:r>
        </a:p>
        <a:p>
          <a:pPr marL="457200" lvl="2" indent="-228600" algn="l" defTabSz="1200150">
            <a:lnSpc>
              <a:spcPct val="90000"/>
            </a:lnSpc>
            <a:spcBef>
              <a:spcPct val="0"/>
            </a:spcBef>
            <a:spcAft>
              <a:spcPct val="20000"/>
            </a:spcAft>
            <a:buChar char="•"/>
          </a:pPr>
          <a:r>
            <a:rPr lang="en-US" sz="2700" kern="1200"/>
            <a:t>90 days to opt out</a:t>
          </a:r>
        </a:p>
      </dsp:txBody>
      <dsp:txXfrm>
        <a:off x="0" y="896842"/>
        <a:ext cx="7247677" cy="40116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92E118-DDE8-4B7F-A048-DE271F033833}" type="datetimeFigureOut">
              <a:rPr lang="en-US" smtClean="0"/>
              <a:t>6/25/2024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7129A2-0F20-452A-8DB3-442A04261EA2}" type="slidenum">
              <a:rPr lang="en-US" smtClean="0"/>
              <a:t>‹#›</a:t>
            </a:fld>
            <a:endParaRPr lang="en-US"/>
          </a:p>
        </p:txBody>
      </p:sp>
    </p:spTree>
    <p:extLst>
      <p:ext uri="{BB962C8B-B14F-4D97-AF65-F5344CB8AC3E}">
        <p14:creationId xmlns:p14="http://schemas.microsoft.com/office/powerpoint/2010/main" val="1308581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mailto:DORPVAAPPROVALS@ky.gov"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21C480-98B1-4DE3-A372-51399A1D2796}" type="slidenum">
              <a:rPr lang="en-US" smtClean="0"/>
              <a:t>3</a:t>
            </a:fld>
            <a:endParaRPr lang="en-US"/>
          </a:p>
        </p:txBody>
      </p:sp>
    </p:spTree>
    <p:extLst>
      <p:ext uri="{BB962C8B-B14F-4D97-AF65-F5344CB8AC3E}">
        <p14:creationId xmlns:p14="http://schemas.microsoft.com/office/powerpoint/2010/main" val="4199650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7129A2-0F20-452A-8DB3-442A04261EA2}" type="slidenum">
              <a:rPr lang="en-US" smtClean="0"/>
              <a:t>54</a:t>
            </a:fld>
            <a:endParaRPr lang="en-US"/>
          </a:p>
        </p:txBody>
      </p:sp>
    </p:spTree>
    <p:extLst>
      <p:ext uri="{BB962C8B-B14F-4D97-AF65-F5344CB8AC3E}">
        <p14:creationId xmlns:p14="http://schemas.microsoft.com/office/powerpoint/2010/main" val="1535460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All clothing purchased for office staff are taxable fringe benefits regardless of the amount.</a:t>
            </a:r>
            <a:endParaRPr lang="en-US" sz="1200" dirty="0"/>
          </a:p>
          <a:p>
            <a:endParaRPr lang="en-US" dirty="0"/>
          </a:p>
        </p:txBody>
      </p:sp>
      <p:sp>
        <p:nvSpPr>
          <p:cNvPr id="4" name="Slide Number Placeholder 3"/>
          <p:cNvSpPr>
            <a:spLocks noGrp="1"/>
          </p:cNvSpPr>
          <p:nvPr>
            <p:ph type="sldNum" sz="quarter" idx="5"/>
          </p:nvPr>
        </p:nvSpPr>
        <p:spPr/>
        <p:txBody>
          <a:bodyPr/>
          <a:lstStyle/>
          <a:p>
            <a:fld id="{677129A2-0F20-452A-8DB3-442A04261EA2}" type="slidenum">
              <a:rPr lang="en-US" smtClean="0"/>
              <a:t>55</a:t>
            </a:fld>
            <a:endParaRPr lang="en-US"/>
          </a:p>
        </p:txBody>
      </p:sp>
    </p:spTree>
    <p:extLst>
      <p:ext uri="{BB962C8B-B14F-4D97-AF65-F5344CB8AC3E}">
        <p14:creationId xmlns:p14="http://schemas.microsoft.com/office/powerpoint/2010/main" val="3375885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21C480-98B1-4DE3-A372-51399A1D2796}" type="slidenum">
              <a:rPr lang="en-US" smtClean="0"/>
              <a:t>4</a:t>
            </a:fld>
            <a:endParaRPr lang="en-US"/>
          </a:p>
        </p:txBody>
      </p:sp>
    </p:spTree>
    <p:extLst>
      <p:ext uri="{BB962C8B-B14F-4D97-AF65-F5344CB8AC3E}">
        <p14:creationId xmlns:p14="http://schemas.microsoft.com/office/powerpoint/2010/main" val="2926855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21C480-98B1-4DE3-A372-51399A1D2796}" type="slidenum">
              <a:rPr lang="en-US" smtClean="0"/>
              <a:t>5</a:t>
            </a:fld>
            <a:endParaRPr lang="en-US"/>
          </a:p>
        </p:txBody>
      </p:sp>
    </p:spTree>
    <p:extLst>
      <p:ext uri="{BB962C8B-B14F-4D97-AF65-F5344CB8AC3E}">
        <p14:creationId xmlns:p14="http://schemas.microsoft.com/office/powerpoint/2010/main" val="3616223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RPAs are to be sent 15 days prior to the effective date</a:t>
            </a:r>
          </a:p>
          <a:p>
            <a:endParaRPr lang="en-US" dirty="0"/>
          </a:p>
          <a:p>
            <a:r>
              <a:rPr lang="en-US" dirty="0"/>
              <a:t>The application is to be completed and include all educational and work experience.</a:t>
            </a:r>
          </a:p>
          <a:p>
            <a:endParaRPr lang="en-US" dirty="0"/>
          </a:p>
          <a:p>
            <a:r>
              <a:rPr lang="en-US" dirty="0"/>
              <a:t>Complete and Submit all forms listed on the checklist. Be sure that all necessary signatures on obtained prior to submitting.</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21C480-98B1-4DE3-A372-51399A1D27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9650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selected an applicant and your ready to appoint them. RPA is to be completed and sent encrypted to the </a:t>
            </a:r>
            <a:r>
              <a:rPr lang="en-US" dirty="0">
                <a:hlinkClick r:id="rId3"/>
              </a:rPr>
              <a:t>DORPVAAPPROVALS@ky.gov</a:t>
            </a:r>
            <a:r>
              <a:rPr lang="en-US" dirty="0"/>
              <a:t> mailbox. </a:t>
            </a:r>
          </a:p>
          <a:p>
            <a:endParaRPr lang="en-US" dirty="0"/>
          </a:p>
          <a:p>
            <a:r>
              <a:rPr lang="en-US" dirty="0"/>
              <a:t>If an employee requires proof of education to qualify for a position, they should request their transcript to be sent to DHR when they are offered the position. If they begin work and then it’s determined, they do not meet the minimum qualifications they may have to be terminated or demoted.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21C480-98B1-4DE3-A372-51399A1D27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8019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closure form is necessary for auditing purposes. You should maintain a signed copy in your records.</a:t>
            </a:r>
          </a:p>
          <a:p>
            <a:endParaRPr lang="en-US" dirty="0"/>
          </a:p>
        </p:txBody>
      </p:sp>
      <p:sp>
        <p:nvSpPr>
          <p:cNvPr id="4" name="Slide Number Placeholder 3"/>
          <p:cNvSpPr>
            <a:spLocks noGrp="1"/>
          </p:cNvSpPr>
          <p:nvPr>
            <p:ph type="sldNum" sz="quarter" idx="5"/>
          </p:nvPr>
        </p:nvSpPr>
        <p:spPr/>
        <p:txBody>
          <a:bodyPr/>
          <a:lstStyle/>
          <a:p>
            <a:fld id="{677129A2-0F20-452A-8DB3-442A04261EA2}" type="slidenum">
              <a:rPr lang="en-US" smtClean="0"/>
              <a:t>48</a:t>
            </a:fld>
            <a:endParaRPr lang="en-US"/>
          </a:p>
        </p:txBody>
      </p:sp>
    </p:spTree>
    <p:extLst>
      <p:ext uri="{BB962C8B-B14F-4D97-AF65-F5344CB8AC3E}">
        <p14:creationId xmlns:p14="http://schemas.microsoft.com/office/powerpoint/2010/main" val="3495811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21C480-98B1-4DE3-A372-51399A1D2796}" type="slidenum">
              <a:rPr lang="en-US" smtClean="0"/>
              <a:t>50</a:t>
            </a:fld>
            <a:endParaRPr lang="en-US"/>
          </a:p>
        </p:txBody>
      </p:sp>
    </p:spTree>
    <p:extLst>
      <p:ext uri="{BB962C8B-B14F-4D97-AF65-F5344CB8AC3E}">
        <p14:creationId xmlns:p14="http://schemas.microsoft.com/office/powerpoint/2010/main" val="370446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21C480-98B1-4DE3-A372-51399A1D2796}" type="slidenum">
              <a:rPr lang="en-US" smtClean="0"/>
              <a:t>51</a:t>
            </a:fld>
            <a:endParaRPr lang="en-US"/>
          </a:p>
        </p:txBody>
      </p:sp>
    </p:spTree>
    <p:extLst>
      <p:ext uri="{BB962C8B-B14F-4D97-AF65-F5344CB8AC3E}">
        <p14:creationId xmlns:p14="http://schemas.microsoft.com/office/powerpoint/2010/main" val="3961010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7129A2-0F20-452A-8DB3-442A04261EA2}" type="slidenum">
              <a:rPr lang="en-US" smtClean="0"/>
              <a:t>52</a:t>
            </a:fld>
            <a:endParaRPr lang="en-US"/>
          </a:p>
        </p:txBody>
      </p:sp>
    </p:spTree>
    <p:extLst>
      <p:ext uri="{BB962C8B-B14F-4D97-AF65-F5344CB8AC3E}">
        <p14:creationId xmlns:p14="http://schemas.microsoft.com/office/powerpoint/2010/main" val="976824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C1817D-94B0-4C4E-9F76-30D982F7CE5B}" type="datetimeFigureOut">
              <a:rPr lang="en-US" smtClean="0"/>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71B2B0-F6E0-4D14-BB94-12CA7429E3A8}" type="slidenum">
              <a:rPr lang="en-US" smtClean="0"/>
              <a:t>‹#›</a:t>
            </a:fld>
            <a:endParaRPr lang="en-US"/>
          </a:p>
        </p:txBody>
      </p:sp>
    </p:spTree>
    <p:extLst>
      <p:ext uri="{BB962C8B-B14F-4D97-AF65-F5344CB8AC3E}">
        <p14:creationId xmlns:p14="http://schemas.microsoft.com/office/powerpoint/2010/main" val="7392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C1817D-94B0-4C4E-9F76-30D982F7CE5B}" type="datetimeFigureOut">
              <a:rPr lang="en-US" smtClean="0"/>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71B2B0-F6E0-4D14-BB94-12CA7429E3A8}" type="slidenum">
              <a:rPr lang="en-US" smtClean="0"/>
              <a:t>‹#›</a:t>
            </a:fld>
            <a:endParaRPr lang="en-US"/>
          </a:p>
        </p:txBody>
      </p:sp>
    </p:spTree>
    <p:extLst>
      <p:ext uri="{BB962C8B-B14F-4D97-AF65-F5344CB8AC3E}">
        <p14:creationId xmlns:p14="http://schemas.microsoft.com/office/powerpoint/2010/main" val="2017605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C1817D-94B0-4C4E-9F76-30D982F7CE5B}" type="datetimeFigureOut">
              <a:rPr lang="en-US" smtClean="0"/>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71B2B0-F6E0-4D14-BB94-12CA7429E3A8}"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612364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C1817D-94B0-4C4E-9F76-30D982F7CE5B}" type="datetimeFigureOut">
              <a:rPr lang="en-US" smtClean="0"/>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71B2B0-F6E0-4D14-BB94-12CA7429E3A8}" type="slidenum">
              <a:rPr lang="en-US" smtClean="0"/>
              <a:t>‹#›</a:t>
            </a:fld>
            <a:endParaRPr lang="en-US"/>
          </a:p>
        </p:txBody>
      </p:sp>
    </p:spTree>
    <p:extLst>
      <p:ext uri="{BB962C8B-B14F-4D97-AF65-F5344CB8AC3E}">
        <p14:creationId xmlns:p14="http://schemas.microsoft.com/office/powerpoint/2010/main" val="4261617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C1817D-94B0-4C4E-9F76-30D982F7CE5B}" type="datetimeFigureOut">
              <a:rPr lang="en-US" smtClean="0"/>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71B2B0-F6E0-4D14-BB94-12CA7429E3A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68204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C1817D-94B0-4C4E-9F76-30D982F7CE5B}" type="datetimeFigureOut">
              <a:rPr lang="en-US" smtClean="0"/>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71B2B0-F6E0-4D14-BB94-12CA7429E3A8}" type="slidenum">
              <a:rPr lang="en-US" smtClean="0"/>
              <a:t>‹#›</a:t>
            </a:fld>
            <a:endParaRPr lang="en-US"/>
          </a:p>
        </p:txBody>
      </p:sp>
    </p:spTree>
    <p:extLst>
      <p:ext uri="{BB962C8B-B14F-4D97-AF65-F5344CB8AC3E}">
        <p14:creationId xmlns:p14="http://schemas.microsoft.com/office/powerpoint/2010/main" val="2063982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C1817D-94B0-4C4E-9F76-30D982F7CE5B}" type="datetimeFigureOut">
              <a:rPr lang="en-US" smtClean="0"/>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71B2B0-F6E0-4D14-BB94-12CA7429E3A8}" type="slidenum">
              <a:rPr lang="en-US" smtClean="0"/>
              <a:t>‹#›</a:t>
            </a:fld>
            <a:endParaRPr lang="en-US"/>
          </a:p>
        </p:txBody>
      </p:sp>
    </p:spTree>
    <p:extLst>
      <p:ext uri="{BB962C8B-B14F-4D97-AF65-F5344CB8AC3E}">
        <p14:creationId xmlns:p14="http://schemas.microsoft.com/office/powerpoint/2010/main" val="2906534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C1817D-94B0-4C4E-9F76-30D982F7CE5B}" type="datetimeFigureOut">
              <a:rPr lang="en-US" smtClean="0"/>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71B2B0-F6E0-4D14-BB94-12CA7429E3A8}" type="slidenum">
              <a:rPr lang="en-US" smtClean="0"/>
              <a:t>‹#›</a:t>
            </a:fld>
            <a:endParaRPr lang="en-US"/>
          </a:p>
        </p:txBody>
      </p:sp>
    </p:spTree>
    <p:extLst>
      <p:ext uri="{BB962C8B-B14F-4D97-AF65-F5344CB8AC3E}">
        <p14:creationId xmlns:p14="http://schemas.microsoft.com/office/powerpoint/2010/main" val="2566016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59FBC-7C48-B745-BBF6-53C88984CF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D1BD09-74FC-1E86-8A0D-6D85CF67F7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3AE3CB-5089-23DC-487C-38ECA453D04E}"/>
              </a:ext>
            </a:extLst>
          </p:cNvPr>
          <p:cNvSpPr>
            <a:spLocks noGrp="1"/>
          </p:cNvSpPr>
          <p:nvPr>
            <p:ph type="dt" sz="half" idx="10"/>
          </p:nvPr>
        </p:nvSpPr>
        <p:spPr/>
        <p:txBody>
          <a:bodyPr/>
          <a:lstStyle/>
          <a:p>
            <a:fld id="{D3F12A6E-FCC8-4DC0-9A4D-E91A0F57D40F}" type="datetimeFigureOut">
              <a:rPr lang="en-US" smtClean="0"/>
              <a:t>6/25/2024</a:t>
            </a:fld>
            <a:endParaRPr lang="en-US"/>
          </a:p>
        </p:txBody>
      </p:sp>
      <p:sp>
        <p:nvSpPr>
          <p:cNvPr id="5" name="Footer Placeholder 4">
            <a:extLst>
              <a:ext uri="{FF2B5EF4-FFF2-40B4-BE49-F238E27FC236}">
                <a16:creationId xmlns:a16="http://schemas.microsoft.com/office/drawing/2014/main" id="{987CBDB0-4D83-15AF-0649-4A3FEB232D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C2ACD2-45CA-066A-3BF6-40598DE268FC}"/>
              </a:ext>
            </a:extLst>
          </p:cNvPr>
          <p:cNvSpPr>
            <a:spLocks noGrp="1"/>
          </p:cNvSpPr>
          <p:nvPr>
            <p:ph type="sldNum" sz="quarter" idx="12"/>
          </p:nvPr>
        </p:nvSpPr>
        <p:spPr/>
        <p:txBody>
          <a:bodyPr/>
          <a:lstStyle/>
          <a:p>
            <a:fld id="{67FF19E7-9858-4BC4-9BBF-7A3369176DDA}" type="slidenum">
              <a:rPr lang="en-US" smtClean="0"/>
              <a:t>‹#›</a:t>
            </a:fld>
            <a:endParaRPr lang="en-US"/>
          </a:p>
        </p:txBody>
      </p:sp>
    </p:spTree>
    <p:extLst>
      <p:ext uri="{BB962C8B-B14F-4D97-AF65-F5344CB8AC3E}">
        <p14:creationId xmlns:p14="http://schemas.microsoft.com/office/powerpoint/2010/main" val="1413646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E25B-22C5-DC05-A7CB-40FA1A6DD0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ABD75C-15D0-7503-25A7-61E727D185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806239-2E50-F160-801B-9B1D8D757CA1}"/>
              </a:ext>
            </a:extLst>
          </p:cNvPr>
          <p:cNvSpPr>
            <a:spLocks noGrp="1"/>
          </p:cNvSpPr>
          <p:nvPr>
            <p:ph type="dt" sz="half" idx="10"/>
          </p:nvPr>
        </p:nvSpPr>
        <p:spPr/>
        <p:txBody>
          <a:bodyPr/>
          <a:lstStyle/>
          <a:p>
            <a:fld id="{D3F12A6E-FCC8-4DC0-9A4D-E91A0F57D40F}" type="datetimeFigureOut">
              <a:rPr lang="en-US" smtClean="0"/>
              <a:t>6/25/2024</a:t>
            </a:fld>
            <a:endParaRPr lang="en-US"/>
          </a:p>
        </p:txBody>
      </p:sp>
      <p:sp>
        <p:nvSpPr>
          <p:cNvPr id="5" name="Footer Placeholder 4">
            <a:extLst>
              <a:ext uri="{FF2B5EF4-FFF2-40B4-BE49-F238E27FC236}">
                <a16:creationId xmlns:a16="http://schemas.microsoft.com/office/drawing/2014/main" id="{0D002DAE-6DD9-0B74-05A3-7595F6C458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8A2C52-BD15-2E7D-13AA-393909157A6E}"/>
              </a:ext>
            </a:extLst>
          </p:cNvPr>
          <p:cNvSpPr>
            <a:spLocks noGrp="1"/>
          </p:cNvSpPr>
          <p:nvPr>
            <p:ph type="sldNum" sz="quarter" idx="12"/>
          </p:nvPr>
        </p:nvSpPr>
        <p:spPr/>
        <p:txBody>
          <a:bodyPr/>
          <a:lstStyle/>
          <a:p>
            <a:fld id="{67FF19E7-9858-4BC4-9BBF-7A3369176DDA}" type="slidenum">
              <a:rPr lang="en-US" smtClean="0"/>
              <a:t>‹#›</a:t>
            </a:fld>
            <a:endParaRPr lang="en-US"/>
          </a:p>
        </p:txBody>
      </p:sp>
    </p:spTree>
    <p:extLst>
      <p:ext uri="{BB962C8B-B14F-4D97-AF65-F5344CB8AC3E}">
        <p14:creationId xmlns:p14="http://schemas.microsoft.com/office/powerpoint/2010/main" val="2714328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1C01C-524A-620D-CFCE-C84C5410C7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530AA4-9103-DD80-05CB-EFF4E2FE10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F475C5-BFA9-F8A3-651D-AE6FFC5CF013}"/>
              </a:ext>
            </a:extLst>
          </p:cNvPr>
          <p:cNvSpPr>
            <a:spLocks noGrp="1"/>
          </p:cNvSpPr>
          <p:nvPr>
            <p:ph type="dt" sz="half" idx="10"/>
          </p:nvPr>
        </p:nvSpPr>
        <p:spPr/>
        <p:txBody>
          <a:bodyPr/>
          <a:lstStyle/>
          <a:p>
            <a:fld id="{D3F12A6E-FCC8-4DC0-9A4D-E91A0F57D40F}" type="datetimeFigureOut">
              <a:rPr lang="en-US" smtClean="0"/>
              <a:t>6/25/2024</a:t>
            </a:fld>
            <a:endParaRPr lang="en-US"/>
          </a:p>
        </p:txBody>
      </p:sp>
      <p:sp>
        <p:nvSpPr>
          <p:cNvPr id="5" name="Footer Placeholder 4">
            <a:extLst>
              <a:ext uri="{FF2B5EF4-FFF2-40B4-BE49-F238E27FC236}">
                <a16:creationId xmlns:a16="http://schemas.microsoft.com/office/drawing/2014/main" id="{CCED51DE-9624-F283-6556-B5042D90D2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9DF61F-9627-EF46-8C92-4489F8C82D5D}"/>
              </a:ext>
            </a:extLst>
          </p:cNvPr>
          <p:cNvSpPr>
            <a:spLocks noGrp="1"/>
          </p:cNvSpPr>
          <p:nvPr>
            <p:ph type="sldNum" sz="quarter" idx="12"/>
          </p:nvPr>
        </p:nvSpPr>
        <p:spPr/>
        <p:txBody>
          <a:bodyPr/>
          <a:lstStyle/>
          <a:p>
            <a:fld id="{67FF19E7-9858-4BC4-9BBF-7A3369176DDA}" type="slidenum">
              <a:rPr lang="en-US" smtClean="0"/>
              <a:t>‹#›</a:t>
            </a:fld>
            <a:endParaRPr lang="en-US"/>
          </a:p>
        </p:txBody>
      </p:sp>
    </p:spTree>
    <p:extLst>
      <p:ext uri="{BB962C8B-B14F-4D97-AF65-F5344CB8AC3E}">
        <p14:creationId xmlns:p14="http://schemas.microsoft.com/office/powerpoint/2010/main" val="1438079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C1817D-94B0-4C4E-9F76-30D982F7CE5B}" type="datetimeFigureOut">
              <a:rPr lang="en-US" smtClean="0"/>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71B2B0-F6E0-4D14-BB94-12CA7429E3A8}" type="slidenum">
              <a:rPr lang="en-US" smtClean="0"/>
              <a:t>‹#›</a:t>
            </a:fld>
            <a:endParaRPr lang="en-US"/>
          </a:p>
        </p:txBody>
      </p:sp>
    </p:spTree>
    <p:extLst>
      <p:ext uri="{BB962C8B-B14F-4D97-AF65-F5344CB8AC3E}">
        <p14:creationId xmlns:p14="http://schemas.microsoft.com/office/powerpoint/2010/main" val="26672147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27312-B018-F975-03D7-DD813773A1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0BEC77-4FC0-68A5-45DD-2B3780B0E0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7D6B34-7501-6D38-4D9F-7DFA48C896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2353F5-B023-65DA-11ED-27AA5906912B}"/>
              </a:ext>
            </a:extLst>
          </p:cNvPr>
          <p:cNvSpPr>
            <a:spLocks noGrp="1"/>
          </p:cNvSpPr>
          <p:nvPr>
            <p:ph type="dt" sz="half" idx="10"/>
          </p:nvPr>
        </p:nvSpPr>
        <p:spPr/>
        <p:txBody>
          <a:bodyPr/>
          <a:lstStyle/>
          <a:p>
            <a:fld id="{D3F12A6E-FCC8-4DC0-9A4D-E91A0F57D40F}" type="datetimeFigureOut">
              <a:rPr lang="en-US" smtClean="0"/>
              <a:t>6/25/2024</a:t>
            </a:fld>
            <a:endParaRPr lang="en-US"/>
          </a:p>
        </p:txBody>
      </p:sp>
      <p:sp>
        <p:nvSpPr>
          <p:cNvPr id="6" name="Footer Placeholder 5">
            <a:extLst>
              <a:ext uri="{FF2B5EF4-FFF2-40B4-BE49-F238E27FC236}">
                <a16:creationId xmlns:a16="http://schemas.microsoft.com/office/drawing/2014/main" id="{3502D5FA-D983-4405-C935-1C0F2E942C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40F884-6240-0230-DB92-F0F8672FC32B}"/>
              </a:ext>
            </a:extLst>
          </p:cNvPr>
          <p:cNvSpPr>
            <a:spLocks noGrp="1"/>
          </p:cNvSpPr>
          <p:nvPr>
            <p:ph type="sldNum" sz="quarter" idx="12"/>
          </p:nvPr>
        </p:nvSpPr>
        <p:spPr/>
        <p:txBody>
          <a:bodyPr/>
          <a:lstStyle/>
          <a:p>
            <a:fld id="{67FF19E7-9858-4BC4-9BBF-7A3369176DDA}" type="slidenum">
              <a:rPr lang="en-US" smtClean="0"/>
              <a:t>‹#›</a:t>
            </a:fld>
            <a:endParaRPr lang="en-US"/>
          </a:p>
        </p:txBody>
      </p:sp>
    </p:spTree>
    <p:extLst>
      <p:ext uri="{BB962C8B-B14F-4D97-AF65-F5344CB8AC3E}">
        <p14:creationId xmlns:p14="http://schemas.microsoft.com/office/powerpoint/2010/main" val="28703260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65195-1501-1F88-6BC3-109B5D7554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340853-614C-5760-0725-41A19A5AA8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4C8468-48D2-C0D0-A491-F48F75E0AE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1919BE-EB46-C92C-3D6D-E50BFEBB4D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F6B79E-11C0-405E-D5FF-4F53B2381A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FD8E7F-0C82-822B-F9A5-97F12021F1EE}"/>
              </a:ext>
            </a:extLst>
          </p:cNvPr>
          <p:cNvSpPr>
            <a:spLocks noGrp="1"/>
          </p:cNvSpPr>
          <p:nvPr>
            <p:ph type="dt" sz="half" idx="10"/>
          </p:nvPr>
        </p:nvSpPr>
        <p:spPr/>
        <p:txBody>
          <a:bodyPr/>
          <a:lstStyle/>
          <a:p>
            <a:fld id="{D3F12A6E-FCC8-4DC0-9A4D-E91A0F57D40F}" type="datetimeFigureOut">
              <a:rPr lang="en-US" smtClean="0"/>
              <a:t>6/25/2024</a:t>
            </a:fld>
            <a:endParaRPr lang="en-US"/>
          </a:p>
        </p:txBody>
      </p:sp>
      <p:sp>
        <p:nvSpPr>
          <p:cNvPr id="8" name="Footer Placeholder 7">
            <a:extLst>
              <a:ext uri="{FF2B5EF4-FFF2-40B4-BE49-F238E27FC236}">
                <a16:creationId xmlns:a16="http://schemas.microsoft.com/office/drawing/2014/main" id="{6E75FB99-49F9-E3B1-EA91-E863BEBC0A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BA2EE7-71BF-99D6-2BBE-512C67237853}"/>
              </a:ext>
            </a:extLst>
          </p:cNvPr>
          <p:cNvSpPr>
            <a:spLocks noGrp="1"/>
          </p:cNvSpPr>
          <p:nvPr>
            <p:ph type="sldNum" sz="quarter" idx="12"/>
          </p:nvPr>
        </p:nvSpPr>
        <p:spPr/>
        <p:txBody>
          <a:bodyPr/>
          <a:lstStyle/>
          <a:p>
            <a:fld id="{67FF19E7-9858-4BC4-9BBF-7A3369176DDA}" type="slidenum">
              <a:rPr lang="en-US" smtClean="0"/>
              <a:t>‹#›</a:t>
            </a:fld>
            <a:endParaRPr lang="en-US"/>
          </a:p>
        </p:txBody>
      </p:sp>
    </p:spTree>
    <p:extLst>
      <p:ext uri="{BB962C8B-B14F-4D97-AF65-F5344CB8AC3E}">
        <p14:creationId xmlns:p14="http://schemas.microsoft.com/office/powerpoint/2010/main" val="21716155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6A154-F51E-01E4-4C02-6480ACDFC1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7C0B7C-D08F-5BC9-749F-79C284D9803B}"/>
              </a:ext>
            </a:extLst>
          </p:cNvPr>
          <p:cNvSpPr>
            <a:spLocks noGrp="1"/>
          </p:cNvSpPr>
          <p:nvPr>
            <p:ph type="dt" sz="half" idx="10"/>
          </p:nvPr>
        </p:nvSpPr>
        <p:spPr/>
        <p:txBody>
          <a:bodyPr/>
          <a:lstStyle/>
          <a:p>
            <a:fld id="{D3F12A6E-FCC8-4DC0-9A4D-E91A0F57D40F}" type="datetimeFigureOut">
              <a:rPr lang="en-US" smtClean="0"/>
              <a:t>6/25/2024</a:t>
            </a:fld>
            <a:endParaRPr lang="en-US"/>
          </a:p>
        </p:txBody>
      </p:sp>
      <p:sp>
        <p:nvSpPr>
          <p:cNvPr id="4" name="Footer Placeholder 3">
            <a:extLst>
              <a:ext uri="{FF2B5EF4-FFF2-40B4-BE49-F238E27FC236}">
                <a16:creationId xmlns:a16="http://schemas.microsoft.com/office/drawing/2014/main" id="{1E137C72-22D3-99AE-EE42-830BC8D7E9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24B86F-1ED4-31F6-2CCC-690E48921A4D}"/>
              </a:ext>
            </a:extLst>
          </p:cNvPr>
          <p:cNvSpPr>
            <a:spLocks noGrp="1"/>
          </p:cNvSpPr>
          <p:nvPr>
            <p:ph type="sldNum" sz="quarter" idx="12"/>
          </p:nvPr>
        </p:nvSpPr>
        <p:spPr/>
        <p:txBody>
          <a:bodyPr/>
          <a:lstStyle/>
          <a:p>
            <a:fld id="{67FF19E7-9858-4BC4-9BBF-7A3369176DDA}" type="slidenum">
              <a:rPr lang="en-US" smtClean="0"/>
              <a:t>‹#›</a:t>
            </a:fld>
            <a:endParaRPr lang="en-US"/>
          </a:p>
        </p:txBody>
      </p:sp>
    </p:spTree>
    <p:extLst>
      <p:ext uri="{BB962C8B-B14F-4D97-AF65-F5344CB8AC3E}">
        <p14:creationId xmlns:p14="http://schemas.microsoft.com/office/powerpoint/2010/main" val="17736176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31174D-6AB8-CE3F-3DEE-D0F101E59737}"/>
              </a:ext>
            </a:extLst>
          </p:cNvPr>
          <p:cNvSpPr>
            <a:spLocks noGrp="1"/>
          </p:cNvSpPr>
          <p:nvPr>
            <p:ph type="dt" sz="half" idx="10"/>
          </p:nvPr>
        </p:nvSpPr>
        <p:spPr/>
        <p:txBody>
          <a:bodyPr/>
          <a:lstStyle/>
          <a:p>
            <a:fld id="{D3F12A6E-FCC8-4DC0-9A4D-E91A0F57D40F}" type="datetimeFigureOut">
              <a:rPr lang="en-US" smtClean="0"/>
              <a:t>6/25/2024</a:t>
            </a:fld>
            <a:endParaRPr lang="en-US"/>
          </a:p>
        </p:txBody>
      </p:sp>
      <p:sp>
        <p:nvSpPr>
          <p:cNvPr id="3" name="Footer Placeholder 2">
            <a:extLst>
              <a:ext uri="{FF2B5EF4-FFF2-40B4-BE49-F238E27FC236}">
                <a16:creationId xmlns:a16="http://schemas.microsoft.com/office/drawing/2014/main" id="{D3315700-9A99-EFFB-5571-97E9D3B46C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E09F9D-6F86-3568-291E-5896C27048B8}"/>
              </a:ext>
            </a:extLst>
          </p:cNvPr>
          <p:cNvSpPr>
            <a:spLocks noGrp="1"/>
          </p:cNvSpPr>
          <p:nvPr>
            <p:ph type="sldNum" sz="quarter" idx="12"/>
          </p:nvPr>
        </p:nvSpPr>
        <p:spPr/>
        <p:txBody>
          <a:bodyPr/>
          <a:lstStyle/>
          <a:p>
            <a:fld id="{67FF19E7-9858-4BC4-9BBF-7A3369176DDA}" type="slidenum">
              <a:rPr lang="en-US" smtClean="0"/>
              <a:t>‹#›</a:t>
            </a:fld>
            <a:endParaRPr lang="en-US"/>
          </a:p>
        </p:txBody>
      </p:sp>
    </p:spTree>
    <p:extLst>
      <p:ext uri="{BB962C8B-B14F-4D97-AF65-F5344CB8AC3E}">
        <p14:creationId xmlns:p14="http://schemas.microsoft.com/office/powerpoint/2010/main" val="28531803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B0EDA-C8BB-871F-CEE0-88E824A457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5FBA8B-D037-37C4-8780-D33DEE2428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353264-925D-7E84-08EC-7C96704777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455E84-1160-F019-6C2A-EAAC95185EB6}"/>
              </a:ext>
            </a:extLst>
          </p:cNvPr>
          <p:cNvSpPr>
            <a:spLocks noGrp="1"/>
          </p:cNvSpPr>
          <p:nvPr>
            <p:ph type="dt" sz="half" idx="10"/>
          </p:nvPr>
        </p:nvSpPr>
        <p:spPr/>
        <p:txBody>
          <a:bodyPr/>
          <a:lstStyle/>
          <a:p>
            <a:fld id="{D3F12A6E-FCC8-4DC0-9A4D-E91A0F57D40F}" type="datetimeFigureOut">
              <a:rPr lang="en-US" smtClean="0"/>
              <a:t>6/25/2024</a:t>
            </a:fld>
            <a:endParaRPr lang="en-US"/>
          </a:p>
        </p:txBody>
      </p:sp>
      <p:sp>
        <p:nvSpPr>
          <p:cNvPr id="6" name="Footer Placeholder 5">
            <a:extLst>
              <a:ext uri="{FF2B5EF4-FFF2-40B4-BE49-F238E27FC236}">
                <a16:creationId xmlns:a16="http://schemas.microsoft.com/office/drawing/2014/main" id="{68253872-5FA2-2BE0-9569-919B5DB43F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F7D766-59C4-9E7F-F25C-33562720CFF3}"/>
              </a:ext>
            </a:extLst>
          </p:cNvPr>
          <p:cNvSpPr>
            <a:spLocks noGrp="1"/>
          </p:cNvSpPr>
          <p:nvPr>
            <p:ph type="sldNum" sz="quarter" idx="12"/>
          </p:nvPr>
        </p:nvSpPr>
        <p:spPr/>
        <p:txBody>
          <a:bodyPr/>
          <a:lstStyle/>
          <a:p>
            <a:fld id="{67FF19E7-9858-4BC4-9BBF-7A3369176DDA}" type="slidenum">
              <a:rPr lang="en-US" smtClean="0"/>
              <a:t>‹#›</a:t>
            </a:fld>
            <a:endParaRPr lang="en-US"/>
          </a:p>
        </p:txBody>
      </p:sp>
    </p:spTree>
    <p:extLst>
      <p:ext uri="{BB962C8B-B14F-4D97-AF65-F5344CB8AC3E}">
        <p14:creationId xmlns:p14="http://schemas.microsoft.com/office/powerpoint/2010/main" val="41159507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6DD7D-9892-1D7E-B51B-B835B4B3C7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074788-774B-0321-20AC-C9DA17C879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7D591B-1CE6-BB3F-427F-C1386E6ADE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DC0AEB-C13A-716D-945F-80BCF43E8F61}"/>
              </a:ext>
            </a:extLst>
          </p:cNvPr>
          <p:cNvSpPr>
            <a:spLocks noGrp="1"/>
          </p:cNvSpPr>
          <p:nvPr>
            <p:ph type="dt" sz="half" idx="10"/>
          </p:nvPr>
        </p:nvSpPr>
        <p:spPr/>
        <p:txBody>
          <a:bodyPr/>
          <a:lstStyle/>
          <a:p>
            <a:fld id="{D3F12A6E-FCC8-4DC0-9A4D-E91A0F57D40F}" type="datetimeFigureOut">
              <a:rPr lang="en-US" smtClean="0"/>
              <a:t>6/25/2024</a:t>
            </a:fld>
            <a:endParaRPr lang="en-US"/>
          </a:p>
        </p:txBody>
      </p:sp>
      <p:sp>
        <p:nvSpPr>
          <p:cNvPr id="6" name="Footer Placeholder 5">
            <a:extLst>
              <a:ext uri="{FF2B5EF4-FFF2-40B4-BE49-F238E27FC236}">
                <a16:creationId xmlns:a16="http://schemas.microsoft.com/office/drawing/2014/main" id="{4BAC4AC4-7264-7EA0-2B9C-0D9C00F4F5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CA5917-36AE-3CDF-9FE9-2D228782E3FD}"/>
              </a:ext>
            </a:extLst>
          </p:cNvPr>
          <p:cNvSpPr>
            <a:spLocks noGrp="1"/>
          </p:cNvSpPr>
          <p:nvPr>
            <p:ph type="sldNum" sz="quarter" idx="12"/>
          </p:nvPr>
        </p:nvSpPr>
        <p:spPr/>
        <p:txBody>
          <a:bodyPr/>
          <a:lstStyle/>
          <a:p>
            <a:fld id="{67FF19E7-9858-4BC4-9BBF-7A3369176DDA}" type="slidenum">
              <a:rPr lang="en-US" smtClean="0"/>
              <a:t>‹#›</a:t>
            </a:fld>
            <a:endParaRPr lang="en-US"/>
          </a:p>
        </p:txBody>
      </p:sp>
    </p:spTree>
    <p:extLst>
      <p:ext uri="{BB962C8B-B14F-4D97-AF65-F5344CB8AC3E}">
        <p14:creationId xmlns:p14="http://schemas.microsoft.com/office/powerpoint/2010/main" val="2671352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71727-D2F1-0003-CC9C-8879EAA043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2D0379-58D0-F45B-ABBC-240BDCBF9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CDB81C-2186-1158-0E24-6FAC7AE60A92}"/>
              </a:ext>
            </a:extLst>
          </p:cNvPr>
          <p:cNvSpPr>
            <a:spLocks noGrp="1"/>
          </p:cNvSpPr>
          <p:nvPr>
            <p:ph type="dt" sz="half" idx="10"/>
          </p:nvPr>
        </p:nvSpPr>
        <p:spPr/>
        <p:txBody>
          <a:bodyPr/>
          <a:lstStyle/>
          <a:p>
            <a:fld id="{D3F12A6E-FCC8-4DC0-9A4D-E91A0F57D40F}" type="datetimeFigureOut">
              <a:rPr lang="en-US" smtClean="0"/>
              <a:t>6/25/2024</a:t>
            </a:fld>
            <a:endParaRPr lang="en-US"/>
          </a:p>
        </p:txBody>
      </p:sp>
      <p:sp>
        <p:nvSpPr>
          <p:cNvPr id="5" name="Footer Placeholder 4">
            <a:extLst>
              <a:ext uri="{FF2B5EF4-FFF2-40B4-BE49-F238E27FC236}">
                <a16:creationId xmlns:a16="http://schemas.microsoft.com/office/drawing/2014/main" id="{9068BD3F-C714-86E4-2AF2-C8040667A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782920-FE2C-11E8-053D-885CDCE3B86E}"/>
              </a:ext>
            </a:extLst>
          </p:cNvPr>
          <p:cNvSpPr>
            <a:spLocks noGrp="1"/>
          </p:cNvSpPr>
          <p:nvPr>
            <p:ph type="sldNum" sz="quarter" idx="12"/>
          </p:nvPr>
        </p:nvSpPr>
        <p:spPr/>
        <p:txBody>
          <a:bodyPr/>
          <a:lstStyle/>
          <a:p>
            <a:fld id="{67FF19E7-9858-4BC4-9BBF-7A3369176DDA}" type="slidenum">
              <a:rPr lang="en-US" smtClean="0"/>
              <a:t>‹#›</a:t>
            </a:fld>
            <a:endParaRPr lang="en-US"/>
          </a:p>
        </p:txBody>
      </p:sp>
    </p:spTree>
    <p:extLst>
      <p:ext uri="{BB962C8B-B14F-4D97-AF65-F5344CB8AC3E}">
        <p14:creationId xmlns:p14="http://schemas.microsoft.com/office/powerpoint/2010/main" val="22463075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E729E5-32D3-409B-2294-B7B274F37C2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13F7D5-46A8-DC82-C7A8-09548903F1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F09D7A-3425-7B3C-42D1-282A63D6C70F}"/>
              </a:ext>
            </a:extLst>
          </p:cNvPr>
          <p:cNvSpPr>
            <a:spLocks noGrp="1"/>
          </p:cNvSpPr>
          <p:nvPr>
            <p:ph type="dt" sz="half" idx="10"/>
          </p:nvPr>
        </p:nvSpPr>
        <p:spPr/>
        <p:txBody>
          <a:bodyPr/>
          <a:lstStyle/>
          <a:p>
            <a:fld id="{D3F12A6E-FCC8-4DC0-9A4D-E91A0F57D40F}" type="datetimeFigureOut">
              <a:rPr lang="en-US" smtClean="0"/>
              <a:t>6/25/2024</a:t>
            </a:fld>
            <a:endParaRPr lang="en-US"/>
          </a:p>
        </p:txBody>
      </p:sp>
      <p:sp>
        <p:nvSpPr>
          <p:cNvPr id="5" name="Footer Placeholder 4">
            <a:extLst>
              <a:ext uri="{FF2B5EF4-FFF2-40B4-BE49-F238E27FC236}">
                <a16:creationId xmlns:a16="http://schemas.microsoft.com/office/drawing/2014/main" id="{9720424F-9827-49A4-86B0-FF0D46A558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5CD159-255A-A1A4-F10A-CF9D555A0188}"/>
              </a:ext>
            </a:extLst>
          </p:cNvPr>
          <p:cNvSpPr>
            <a:spLocks noGrp="1"/>
          </p:cNvSpPr>
          <p:nvPr>
            <p:ph type="sldNum" sz="quarter" idx="12"/>
          </p:nvPr>
        </p:nvSpPr>
        <p:spPr/>
        <p:txBody>
          <a:bodyPr/>
          <a:lstStyle/>
          <a:p>
            <a:fld id="{67FF19E7-9858-4BC4-9BBF-7A3369176DDA}" type="slidenum">
              <a:rPr lang="en-US" smtClean="0"/>
              <a:t>‹#›</a:t>
            </a:fld>
            <a:endParaRPr lang="en-US"/>
          </a:p>
        </p:txBody>
      </p:sp>
    </p:spTree>
    <p:extLst>
      <p:ext uri="{BB962C8B-B14F-4D97-AF65-F5344CB8AC3E}">
        <p14:creationId xmlns:p14="http://schemas.microsoft.com/office/powerpoint/2010/main" val="1068696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C1817D-94B0-4C4E-9F76-30D982F7CE5B}" type="datetimeFigureOut">
              <a:rPr lang="en-US" smtClean="0"/>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71B2B0-F6E0-4D14-BB94-12CA7429E3A8}" type="slidenum">
              <a:rPr lang="en-US" smtClean="0"/>
              <a:t>‹#›</a:t>
            </a:fld>
            <a:endParaRPr lang="en-US"/>
          </a:p>
        </p:txBody>
      </p:sp>
    </p:spTree>
    <p:extLst>
      <p:ext uri="{BB962C8B-B14F-4D97-AF65-F5344CB8AC3E}">
        <p14:creationId xmlns:p14="http://schemas.microsoft.com/office/powerpoint/2010/main" val="2742754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C1817D-94B0-4C4E-9F76-30D982F7CE5B}" type="datetimeFigureOut">
              <a:rPr lang="en-US" smtClean="0"/>
              <a:t>6/25/2024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71B2B0-F6E0-4D14-BB94-12CA7429E3A8}" type="slidenum">
              <a:rPr lang="en-US" smtClean="0"/>
              <a:t>‹#›</a:t>
            </a:fld>
            <a:endParaRPr lang="en-US"/>
          </a:p>
        </p:txBody>
      </p:sp>
    </p:spTree>
    <p:extLst>
      <p:ext uri="{BB962C8B-B14F-4D97-AF65-F5344CB8AC3E}">
        <p14:creationId xmlns:p14="http://schemas.microsoft.com/office/powerpoint/2010/main" val="2187700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C1817D-94B0-4C4E-9F76-30D982F7CE5B}" type="datetimeFigureOut">
              <a:rPr lang="en-US" smtClean="0"/>
              <a:t>6/25/2024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71B2B0-F6E0-4D14-BB94-12CA7429E3A8}" type="slidenum">
              <a:rPr lang="en-US" smtClean="0"/>
              <a:t>‹#›</a:t>
            </a:fld>
            <a:endParaRPr lang="en-US"/>
          </a:p>
        </p:txBody>
      </p:sp>
    </p:spTree>
    <p:extLst>
      <p:ext uri="{BB962C8B-B14F-4D97-AF65-F5344CB8AC3E}">
        <p14:creationId xmlns:p14="http://schemas.microsoft.com/office/powerpoint/2010/main" val="1637277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C1817D-94B0-4C4E-9F76-30D982F7CE5B}" type="datetimeFigureOut">
              <a:rPr lang="en-US" smtClean="0"/>
              <a:t>6/25/2024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71B2B0-F6E0-4D14-BB94-12CA7429E3A8}" type="slidenum">
              <a:rPr lang="en-US" smtClean="0"/>
              <a:t>‹#›</a:t>
            </a:fld>
            <a:endParaRPr lang="en-US"/>
          </a:p>
        </p:txBody>
      </p:sp>
    </p:spTree>
    <p:extLst>
      <p:ext uri="{BB962C8B-B14F-4D97-AF65-F5344CB8AC3E}">
        <p14:creationId xmlns:p14="http://schemas.microsoft.com/office/powerpoint/2010/main" val="3994303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C1817D-94B0-4C4E-9F76-30D982F7CE5B}" type="datetimeFigureOut">
              <a:rPr lang="en-US" smtClean="0"/>
              <a:t>6/25/2024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71B2B0-F6E0-4D14-BB94-12CA7429E3A8}" type="slidenum">
              <a:rPr lang="en-US" smtClean="0"/>
              <a:t>‹#›</a:t>
            </a:fld>
            <a:endParaRPr lang="en-US"/>
          </a:p>
        </p:txBody>
      </p:sp>
    </p:spTree>
    <p:extLst>
      <p:ext uri="{BB962C8B-B14F-4D97-AF65-F5344CB8AC3E}">
        <p14:creationId xmlns:p14="http://schemas.microsoft.com/office/powerpoint/2010/main" val="3943607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C1817D-94B0-4C4E-9F76-30D982F7CE5B}" type="datetimeFigureOut">
              <a:rPr lang="en-US" smtClean="0"/>
              <a:t>6/25/2024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71B2B0-F6E0-4D14-BB94-12CA7429E3A8}" type="slidenum">
              <a:rPr lang="en-US" smtClean="0"/>
              <a:t>‹#›</a:t>
            </a:fld>
            <a:endParaRPr lang="en-US"/>
          </a:p>
        </p:txBody>
      </p:sp>
    </p:spTree>
    <p:extLst>
      <p:ext uri="{BB962C8B-B14F-4D97-AF65-F5344CB8AC3E}">
        <p14:creationId xmlns:p14="http://schemas.microsoft.com/office/powerpoint/2010/main" val="304517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C1817D-94B0-4C4E-9F76-30D982F7CE5B}" type="datetimeFigureOut">
              <a:rPr lang="en-US" smtClean="0"/>
              <a:t>6/25/2024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71B2B0-F6E0-4D14-BB94-12CA7429E3A8}" type="slidenum">
              <a:rPr lang="en-US" smtClean="0"/>
              <a:t>‹#›</a:t>
            </a:fld>
            <a:endParaRPr lang="en-US"/>
          </a:p>
        </p:txBody>
      </p:sp>
    </p:spTree>
    <p:extLst>
      <p:ext uri="{BB962C8B-B14F-4D97-AF65-F5344CB8AC3E}">
        <p14:creationId xmlns:p14="http://schemas.microsoft.com/office/powerpoint/2010/main" val="1932588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4C1817D-94B0-4C4E-9F76-30D982F7CE5B}" type="datetimeFigureOut">
              <a:rPr lang="en-US" smtClean="0"/>
              <a:t>6/25/2024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271B2B0-F6E0-4D14-BB94-12CA7429E3A8}" type="slidenum">
              <a:rPr lang="en-US" smtClean="0"/>
              <a:t>‹#›</a:t>
            </a:fld>
            <a:endParaRPr lang="en-US"/>
          </a:p>
        </p:txBody>
      </p:sp>
    </p:spTree>
    <p:extLst>
      <p:ext uri="{BB962C8B-B14F-4D97-AF65-F5344CB8AC3E}">
        <p14:creationId xmlns:p14="http://schemas.microsoft.com/office/powerpoint/2010/main" val="1961432643"/>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3ABA75-8C5F-0C7D-2B9C-F45565B828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085B45-E0B2-9244-F77F-DF304B9C0F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850DA8-8525-389F-0391-D231C73089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F12A6E-FCC8-4DC0-9A4D-E91A0F57D40F}" type="datetimeFigureOut">
              <a:rPr lang="en-US" smtClean="0"/>
              <a:t>6/25/2024</a:t>
            </a:fld>
            <a:endParaRPr lang="en-US"/>
          </a:p>
        </p:txBody>
      </p:sp>
      <p:sp>
        <p:nvSpPr>
          <p:cNvPr id="5" name="Footer Placeholder 4">
            <a:extLst>
              <a:ext uri="{FF2B5EF4-FFF2-40B4-BE49-F238E27FC236}">
                <a16:creationId xmlns:a16="http://schemas.microsoft.com/office/drawing/2014/main" id="{9FE05541-16A1-4A9B-CCF5-DA4B1304F0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45F1C5-C7B3-1DDE-865E-E309F1D8EC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FF19E7-9858-4BC4-9BBF-7A3369176DDA}" type="slidenum">
              <a:rPr lang="en-US" smtClean="0"/>
              <a:t>‹#›</a:t>
            </a:fld>
            <a:endParaRPr lang="en-US"/>
          </a:p>
        </p:txBody>
      </p:sp>
    </p:spTree>
    <p:extLst>
      <p:ext uri="{BB962C8B-B14F-4D97-AF65-F5344CB8AC3E}">
        <p14:creationId xmlns:p14="http://schemas.microsoft.com/office/powerpoint/2010/main" val="678519311"/>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2" Type="http://schemas.openxmlformats.org/officeDocument/2006/relationships/hyperlink" Target="https://extranet.personnel.ky.gov/Pages/default.aspx"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extranet.personnel.ky.gov/pages/workerscomp.aspx" TargetMode="External"/><Relationship Id="rId2" Type="http://schemas.openxmlformats.org/officeDocument/2006/relationships/hyperlink" Target="mailto:Personnel.workerscompensation@ky.gov"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dorpvaapprovals@ky.gov" TargetMode="Externa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hyperlink" Target="https://revenue.ky.gov/PVANetwork/Pages/Administrative-Support.aspx" TargetMode="Externa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8049A-426A-2D02-9A75-FD28A2DF706B}"/>
              </a:ext>
            </a:extLst>
          </p:cNvPr>
          <p:cNvSpPr>
            <a:spLocks noGrp="1"/>
          </p:cNvSpPr>
          <p:nvPr>
            <p:ph type="ctrTitle"/>
          </p:nvPr>
        </p:nvSpPr>
        <p:spPr>
          <a:xfrm>
            <a:off x="1764242" y="2362199"/>
            <a:ext cx="7766936" cy="955211"/>
          </a:xfrm>
        </p:spPr>
        <p:txBody>
          <a:bodyPr>
            <a:normAutofit fontScale="90000"/>
          </a:bodyPr>
          <a:lstStyle/>
          <a:p>
            <a:pPr algn="ctr"/>
            <a:r>
              <a:rPr lang="en-US" dirty="0"/>
              <a:t>PVA Summer Conference 2024</a:t>
            </a:r>
          </a:p>
        </p:txBody>
      </p:sp>
      <p:sp>
        <p:nvSpPr>
          <p:cNvPr id="3" name="Subtitle 2">
            <a:extLst>
              <a:ext uri="{FF2B5EF4-FFF2-40B4-BE49-F238E27FC236}">
                <a16:creationId xmlns:a16="http://schemas.microsoft.com/office/drawing/2014/main" id="{A712D61F-5153-C79A-F4CA-26E2B15F26DF}"/>
              </a:ext>
            </a:extLst>
          </p:cNvPr>
          <p:cNvSpPr>
            <a:spLocks noGrp="1"/>
          </p:cNvSpPr>
          <p:nvPr>
            <p:ph type="subTitle" idx="1"/>
          </p:nvPr>
        </p:nvSpPr>
        <p:spPr>
          <a:xfrm>
            <a:off x="1468967" y="3416893"/>
            <a:ext cx="7766936" cy="1096899"/>
          </a:xfrm>
        </p:spPr>
        <p:txBody>
          <a:bodyPr>
            <a:normAutofit/>
          </a:bodyPr>
          <a:lstStyle/>
          <a:p>
            <a:pPr algn="ctr"/>
            <a:r>
              <a:rPr lang="en-US" sz="3600" dirty="0">
                <a:solidFill>
                  <a:schemeClr val="tx1"/>
                </a:solidFill>
              </a:rPr>
              <a:t>June 18</a:t>
            </a:r>
            <a:r>
              <a:rPr lang="en-US" sz="3600" baseline="30000" dirty="0">
                <a:solidFill>
                  <a:schemeClr val="tx1"/>
                </a:solidFill>
              </a:rPr>
              <a:t>th</a:t>
            </a:r>
            <a:r>
              <a:rPr lang="en-US" sz="3600" dirty="0">
                <a:solidFill>
                  <a:schemeClr val="tx1"/>
                </a:solidFill>
              </a:rPr>
              <a:t> –  20</a:t>
            </a:r>
            <a:r>
              <a:rPr lang="en-US" sz="3600" baseline="30000" dirty="0">
                <a:solidFill>
                  <a:schemeClr val="tx1"/>
                </a:solidFill>
              </a:rPr>
              <a:t>th</a:t>
            </a:r>
            <a:r>
              <a:rPr lang="en-US" sz="3600" dirty="0">
                <a:solidFill>
                  <a:schemeClr val="tx1"/>
                </a:solidFill>
              </a:rPr>
              <a:t> </a:t>
            </a:r>
          </a:p>
        </p:txBody>
      </p:sp>
      <p:graphicFrame>
        <p:nvGraphicFramePr>
          <p:cNvPr id="4" name="Object 3">
            <a:extLst>
              <a:ext uri="{FF2B5EF4-FFF2-40B4-BE49-F238E27FC236}">
                <a16:creationId xmlns:a16="http://schemas.microsoft.com/office/drawing/2014/main" id="{41D5DAC8-1392-EAAD-9172-F21559801BEE}"/>
              </a:ext>
            </a:extLst>
          </p:cNvPr>
          <p:cNvGraphicFramePr>
            <a:graphicFrameLocks noChangeAspect="1"/>
          </p:cNvGraphicFramePr>
          <p:nvPr>
            <p:extLst>
              <p:ext uri="{D42A27DB-BD31-4B8C-83A1-F6EECF244321}">
                <p14:modId xmlns:p14="http://schemas.microsoft.com/office/powerpoint/2010/main" val="2513490657"/>
              </p:ext>
            </p:extLst>
          </p:nvPr>
        </p:nvGraphicFramePr>
        <p:xfrm>
          <a:off x="3883701" y="4999840"/>
          <a:ext cx="3286707" cy="1721608"/>
        </p:xfrm>
        <a:graphic>
          <a:graphicData uri="http://schemas.openxmlformats.org/presentationml/2006/ole">
            <mc:AlternateContent xmlns:mc="http://schemas.openxmlformats.org/markup-compatibility/2006">
              <mc:Choice xmlns:v="urn:schemas-microsoft-com:vml" Requires="v">
                <p:oleObj name="Acrobat Document" r:id="rId2" imgW="4800255" imgH="2514468" progId="Acrobat.Document.DC">
                  <p:embed/>
                </p:oleObj>
              </mc:Choice>
              <mc:Fallback>
                <p:oleObj name="Acrobat Document" r:id="rId2" imgW="4800255" imgH="2514468" progId="Acrobat.Document.DC">
                  <p:embed/>
                  <p:pic>
                    <p:nvPicPr>
                      <p:cNvPr id="0" name=""/>
                      <p:cNvPicPr/>
                      <p:nvPr/>
                    </p:nvPicPr>
                    <p:blipFill>
                      <a:blip r:embed="rId3"/>
                      <a:stretch>
                        <a:fillRect/>
                      </a:stretch>
                    </p:blipFill>
                    <p:spPr>
                      <a:xfrm>
                        <a:off x="3883701" y="4999840"/>
                        <a:ext cx="3286707" cy="1721608"/>
                      </a:xfrm>
                      <a:prstGeom prst="rect">
                        <a:avLst/>
                      </a:prstGeom>
                    </p:spPr>
                  </p:pic>
                </p:oleObj>
              </mc:Fallback>
            </mc:AlternateContent>
          </a:graphicData>
        </a:graphic>
      </p:graphicFrame>
    </p:spTree>
    <p:extLst>
      <p:ext uri="{BB962C8B-B14F-4D97-AF65-F5344CB8AC3E}">
        <p14:creationId xmlns:p14="http://schemas.microsoft.com/office/powerpoint/2010/main" val="3028953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5" name="TextBox 1">
            <a:extLst>
              <a:ext uri="{FF2B5EF4-FFF2-40B4-BE49-F238E27FC236}">
                <a16:creationId xmlns:a16="http://schemas.microsoft.com/office/drawing/2014/main" id="{9578BEFD-6A36-63FC-F801-8AA027AE2FF2}"/>
              </a:ext>
            </a:extLst>
          </p:cNvPr>
          <p:cNvGraphicFramePr/>
          <p:nvPr>
            <p:extLst>
              <p:ext uri="{D42A27DB-BD31-4B8C-83A1-F6EECF244321}">
                <p14:modId xmlns:p14="http://schemas.microsoft.com/office/powerpoint/2010/main" val="578356693"/>
              </p:ext>
            </p:extLst>
          </p:nvPr>
        </p:nvGraphicFramePr>
        <p:xfrm>
          <a:off x="4457290" y="416560"/>
          <a:ext cx="7572150" cy="6273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5FCC54F-2B5B-83C6-1482-E2568B480D6B}"/>
              </a:ext>
            </a:extLst>
          </p:cNvPr>
          <p:cNvSpPr txBox="1"/>
          <p:nvPr/>
        </p:nvSpPr>
        <p:spPr>
          <a:xfrm>
            <a:off x="568420" y="3105833"/>
            <a:ext cx="2442009" cy="646331"/>
          </a:xfrm>
          <a:prstGeom prst="rect">
            <a:avLst/>
          </a:prstGeom>
          <a:noFill/>
        </p:spPr>
        <p:txBody>
          <a:bodyPr wrap="square">
            <a:spAutoFit/>
          </a:bodyPr>
          <a:lstStyle/>
          <a:p>
            <a:pPr algn="ctr">
              <a:spcAft>
                <a:spcPts val="600"/>
              </a:spcAft>
            </a:pPr>
            <a:r>
              <a:rPr lang="en-US" sz="3600" dirty="0">
                <a:solidFill>
                  <a:schemeClr val="accent1"/>
                </a:solidFill>
              </a:rPr>
              <a:t>Benefits</a:t>
            </a:r>
          </a:p>
        </p:txBody>
      </p:sp>
    </p:spTree>
    <p:extLst>
      <p:ext uri="{BB962C8B-B14F-4D97-AF65-F5344CB8AC3E}">
        <p14:creationId xmlns:p14="http://schemas.microsoft.com/office/powerpoint/2010/main" val="3470776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extBox 1">
            <a:extLst>
              <a:ext uri="{FF2B5EF4-FFF2-40B4-BE49-F238E27FC236}">
                <a16:creationId xmlns:a16="http://schemas.microsoft.com/office/drawing/2014/main" id="{85590BA3-F270-56B6-9A1A-0432F0C6B3BF}"/>
              </a:ext>
            </a:extLst>
          </p:cNvPr>
          <p:cNvGraphicFramePr/>
          <p:nvPr>
            <p:extLst>
              <p:ext uri="{D42A27DB-BD31-4B8C-83A1-F6EECF244321}">
                <p14:modId xmlns:p14="http://schemas.microsoft.com/office/powerpoint/2010/main" val="3748167597"/>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D48FB941-6AB1-01E6-3BAF-2A8A7DC2099F}"/>
              </a:ext>
            </a:extLst>
          </p:cNvPr>
          <p:cNvSpPr txBox="1"/>
          <p:nvPr/>
        </p:nvSpPr>
        <p:spPr>
          <a:xfrm>
            <a:off x="568420" y="3105833"/>
            <a:ext cx="2442009" cy="646331"/>
          </a:xfrm>
          <a:prstGeom prst="rect">
            <a:avLst/>
          </a:prstGeom>
          <a:noFill/>
        </p:spPr>
        <p:txBody>
          <a:bodyPr wrap="square">
            <a:spAutoFit/>
          </a:bodyPr>
          <a:lstStyle/>
          <a:p>
            <a:pPr algn="ctr">
              <a:spcAft>
                <a:spcPts val="600"/>
              </a:spcAft>
            </a:pPr>
            <a:r>
              <a:rPr lang="en-US" sz="3600" dirty="0">
                <a:solidFill>
                  <a:schemeClr val="accent1"/>
                </a:solidFill>
              </a:rPr>
              <a:t>Benefits</a:t>
            </a:r>
          </a:p>
        </p:txBody>
      </p:sp>
    </p:spTree>
    <p:extLst>
      <p:ext uri="{BB962C8B-B14F-4D97-AF65-F5344CB8AC3E}">
        <p14:creationId xmlns:p14="http://schemas.microsoft.com/office/powerpoint/2010/main" val="535103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extBox 1">
            <a:extLst>
              <a:ext uri="{FF2B5EF4-FFF2-40B4-BE49-F238E27FC236}">
                <a16:creationId xmlns:a16="http://schemas.microsoft.com/office/drawing/2014/main" id="{0074FA4A-660C-B44B-CB87-E31545DEEF6A}"/>
              </a:ext>
            </a:extLst>
          </p:cNvPr>
          <p:cNvGraphicFramePr/>
          <p:nvPr>
            <p:extLst>
              <p:ext uri="{D42A27DB-BD31-4B8C-83A1-F6EECF244321}">
                <p14:modId xmlns:p14="http://schemas.microsoft.com/office/powerpoint/2010/main" val="2461121562"/>
              </p:ext>
            </p:extLst>
          </p:nvPr>
        </p:nvGraphicFramePr>
        <p:xfrm>
          <a:off x="4297680" y="914399"/>
          <a:ext cx="7247677" cy="5009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71CCD5A8-84A1-E8A6-0380-200E78B1225B}"/>
              </a:ext>
            </a:extLst>
          </p:cNvPr>
          <p:cNvSpPr txBox="1"/>
          <p:nvPr/>
        </p:nvSpPr>
        <p:spPr>
          <a:xfrm>
            <a:off x="568420" y="3105833"/>
            <a:ext cx="2442009" cy="646331"/>
          </a:xfrm>
          <a:prstGeom prst="rect">
            <a:avLst/>
          </a:prstGeom>
          <a:noFill/>
        </p:spPr>
        <p:txBody>
          <a:bodyPr wrap="square">
            <a:spAutoFit/>
          </a:bodyPr>
          <a:lstStyle/>
          <a:p>
            <a:pPr algn="ctr">
              <a:spcAft>
                <a:spcPts val="600"/>
              </a:spcAft>
            </a:pPr>
            <a:r>
              <a:rPr lang="en-US" sz="3600" dirty="0">
                <a:solidFill>
                  <a:schemeClr val="accent1"/>
                </a:solidFill>
              </a:rPr>
              <a:t>Benefits</a:t>
            </a:r>
          </a:p>
        </p:txBody>
      </p:sp>
    </p:spTree>
    <p:extLst>
      <p:ext uri="{BB962C8B-B14F-4D97-AF65-F5344CB8AC3E}">
        <p14:creationId xmlns:p14="http://schemas.microsoft.com/office/powerpoint/2010/main" val="1445029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3CA1D8-B4BB-1C72-340A-BE22A717B3A5}"/>
              </a:ext>
            </a:extLst>
          </p:cNvPr>
          <p:cNvSpPr txBox="1"/>
          <p:nvPr/>
        </p:nvSpPr>
        <p:spPr>
          <a:xfrm>
            <a:off x="2239860" y="1853966"/>
            <a:ext cx="7432645" cy="2062103"/>
          </a:xfrm>
          <a:prstGeom prst="rect">
            <a:avLst/>
          </a:prstGeom>
          <a:noFill/>
        </p:spPr>
        <p:txBody>
          <a:bodyPr wrap="square" rtlCol="0">
            <a:spAutoFit/>
          </a:bodyPr>
          <a:lstStyle/>
          <a:p>
            <a:pPr algn="ctr"/>
            <a:r>
              <a:rPr lang="en-US" sz="3200" dirty="0"/>
              <a:t>Visit the Personnel Cabinet Website for more Benefit details.</a:t>
            </a:r>
          </a:p>
          <a:p>
            <a:pPr algn="ctr"/>
            <a:endParaRPr lang="en-US" sz="3200" dirty="0"/>
          </a:p>
          <a:p>
            <a:pPr algn="ctr"/>
            <a:r>
              <a:rPr lang="en-US" sz="3200" dirty="0">
                <a:hlinkClick r:id="rId2"/>
              </a:rPr>
              <a:t>Personnel Portal (ky.gov)</a:t>
            </a:r>
            <a:endParaRPr lang="en-US" sz="3200" dirty="0"/>
          </a:p>
        </p:txBody>
      </p:sp>
    </p:spTree>
    <p:extLst>
      <p:ext uri="{BB962C8B-B14F-4D97-AF65-F5344CB8AC3E}">
        <p14:creationId xmlns:p14="http://schemas.microsoft.com/office/powerpoint/2010/main" val="2278378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E1119F-F9E2-BA64-5DD5-FE78159D9BED}"/>
              </a:ext>
            </a:extLst>
          </p:cNvPr>
          <p:cNvSpPr txBox="1"/>
          <p:nvPr/>
        </p:nvSpPr>
        <p:spPr>
          <a:xfrm>
            <a:off x="557812" y="157399"/>
            <a:ext cx="10945848" cy="6189836"/>
          </a:xfrm>
          <a:prstGeom prst="rect">
            <a:avLst/>
          </a:prstGeom>
          <a:noFill/>
        </p:spPr>
        <p:txBody>
          <a:bodyPr wrap="square" rtlCol="0">
            <a:spAutoFit/>
          </a:bodyPr>
          <a:lstStyle/>
          <a:p>
            <a:pPr indent="0">
              <a:lnSpc>
                <a:spcPct val="120000"/>
              </a:lnSpc>
            </a:pPr>
            <a:r>
              <a:rPr lang="en-US" sz="3600" b="1" i="0" dirty="0">
                <a:solidFill>
                  <a:schemeClr val="accent1"/>
                </a:solidFill>
                <a:effectLst/>
              </a:rPr>
              <a:t>FMLA</a:t>
            </a:r>
          </a:p>
          <a:p>
            <a:pPr indent="0" algn="ctr">
              <a:lnSpc>
                <a:spcPct val="120000"/>
              </a:lnSpc>
            </a:pPr>
            <a:endParaRPr lang="en-US" sz="2000" dirty="0"/>
          </a:p>
          <a:p>
            <a:pPr indent="0" algn="just">
              <a:lnSpc>
                <a:spcPct val="120000"/>
              </a:lnSpc>
            </a:pPr>
            <a:r>
              <a:rPr lang="en-US" sz="2400" b="0" i="0" dirty="0">
                <a:effectLst/>
              </a:rPr>
              <a:t>In general, the Family Medical Leave Act (FMLA) is a federal law that provides up to 12 weeks unpaid, job-protected leave to employees for certain family and medical reasons. </a:t>
            </a:r>
          </a:p>
          <a:p>
            <a:pPr indent="0" algn="just">
              <a:lnSpc>
                <a:spcPct val="120000"/>
              </a:lnSpc>
            </a:pPr>
            <a:r>
              <a:rPr lang="en-US" sz="2400" b="0" i="0" dirty="0">
                <a:effectLst/>
              </a:rPr>
              <a:t>If an employee is out 3 or more consecutive workdays, the Supervisor must report the situation to HR.</a:t>
            </a:r>
          </a:p>
          <a:p>
            <a:pPr marL="0" indent="0" algn="just">
              <a:lnSpc>
                <a:spcPct val="120000"/>
              </a:lnSpc>
              <a:spcBef>
                <a:spcPts val="0"/>
              </a:spcBef>
              <a:spcAft>
                <a:spcPts val="0"/>
              </a:spcAft>
            </a:pPr>
            <a:endParaRPr lang="en-US" sz="2400" b="0" i="0" u="none" strike="noStrike" baseline="0" dirty="0">
              <a:cs typeface="Calibri" panose="020F0502020204030204" pitchFamily="34" charset="0"/>
            </a:endParaRPr>
          </a:p>
          <a:p>
            <a:pPr marL="0" indent="0" algn="just">
              <a:lnSpc>
                <a:spcPct val="120000"/>
              </a:lnSpc>
              <a:spcBef>
                <a:spcPts val="0"/>
              </a:spcBef>
              <a:spcAft>
                <a:spcPts val="0"/>
              </a:spcAft>
            </a:pPr>
            <a:r>
              <a:rPr lang="en-US" sz="2400" b="0" i="0" u="none" strike="noStrike" baseline="0" dirty="0">
                <a:cs typeface="Calibri" panose="020F0502020204030204" pitchFamily="34" charset="0"/>
              </a:rPr>
              <a:t>Eligible Kentucky Executive Branch employees covered by KRS Chapter 18A are entitled to twelve (12) weeks of unpaid family and medical leave per CALENDAR YEAR</a:t>
            </a:r>
            <a:r>
              <a:rPr lang="en-US" sz="2000" b="0" i="0" u="none" strike="noStrike" baseline="0" dirty="0">
                <a:cs typeface="Calibri" panose="020F0502020204030204" pitchFamily="34" charset="0"/>
              </a:rPr>
              <a:t>.</a:t>
            </a:r>
          </a:p>
          <a:p>
            <a:pPr marL="0" indent="0">
              <a:lnSpc>
                <a:spcPct val="120000"/>
              </a:lnSpc>
              <a:spcBef>
                <a:spcPts val="0"/>
              </a:spcBef>
              <a:spcAft>
                <a:spcPts val="0"/>
              </a:spcAft>
            </a:pPr>
            <a:endParaRPr lang="en-US" sz="2000" dirty="0">
              <a:cs typeface="Calibri" panose="020F0502020204030204" pitchFamily="34" charset="0"/>
            </a:endParaRPr>
          </a:p>
          <a:p>
            <a:pPr marL="0" indent="0">
              <a:lnSpc>
                <a:spcPct val="120000"/>
              </a:lnSpc>
              <a:spcBef>
                <a:spcPts val="0"/>
              </a:spcBef>
              <a:spcAft>
                <a:spcPts val="0"/>
              </a:spcAft>
            </a:pPr>
            <a:r>
              <a:rPr lang="en-US" sz="2000" b="1" i="0" u="none" strike="noStrike" baseline="0" dirty="0">
                <a:cs typeface="Calibri" panose="020F0502020204030204" pitchFamily="34" charset="0"/>
              </a:rPr>
              <a:t>101 KAR 2:102, Sections 3</a:t>
            </a:r>
          </a:p>
          <a:p>
            <a:pPr marL="0" indent="0">
              <a:lnSpc>
                <a:spcPct val="120000"/>
              </a:lnSpc>
              <a:spcBef>
                <a:spcPts val="0"/>
              </a:spcBef>
              <a:spcAft>
                <a:spcPts val="0"/>
              </a:spcAft>
            </a:pPr>
            <a:r>
              <a:rPr lang="en-US" sz="2000" b="1" dirty="0">
                <a:cs typeface="Calibri" panose="020F0502020204030204" pitchFamily="34" charset="0"/>
              </a:rPr>
              <a:t>101 KAR 3:015, Section 3</a:t>
            </a:r>
            <a:endParaRPr lang="en-US" sz="2000" b="1" i="0" u="none" strike="noStrike" baseline="0" dirty="0">
              <a:cs typeface="Calibri" panose="020F0502020204030204" pitchFamily="34" charset="0"/>
            </a:endParaRPr>
          </a:p>
        </p:txBody>
      </p:sp>
    </p:spTree>
    <p:extLst>
      <p:ext uri="{BB962C8B-B14F-4D97-AF65-F5344CB8AC3E}">
        <p14:creationId xmlns:p14="http://schemas.microsoft.com/office/powerpoint/2010/main" val="1741462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E1119F-F9E2-BA64-5DD5-FE78159D9BED}"/>
              </a:ext>
            </a:extLst>
          </p:cNvPr>
          <p:cNvSpPr txBox="1"/>
          <p:nvPr/>
        </p:nvSpPr>
        <p:spPr>
          <a:xfrm>
            <a:off x="317637" y="275812"/>
            <a:ext cx="11556725" cy="4142673"/>
          </a:xfrm>
          <a:prstGeom prst="rect">
            <a:avLst/>
          </a:prstGeom>
          <a:noFill/>
        </p:spPr>
        <p:txBody>
          <a:bodyPr wrap="square" rtlCol="0">
            <a:spAutoFit/>
          </a:bodyPr>
          <a:lstStyle/>
          <a:p>
            <a:pPr indent="0">
              <a:lnSpc>
                <a:spcPct val="120000"/>
              </a:lnSpc>
            </a:pPr>
            <a:r>
              <a:rPr lang="en-US" sz="3600" b="1" i="0" u="none" strike="noStrike" baseline="0" dirty="0">
                <a:solidFill>
                  <a:schemeClr val="accent1"/>
                </a:solidFill>
                <a:cs typeface="Calibri" panose="020F0502020204030204" pitchFamily="34" charset="0"/>
              </a:rPr>
              <a:t>FMLA Eligibility</a:t>
            </a:r>
          </a:p>
          <a:p>
            <a:pPr indent="0" algn="just">
              <a:lnSpc>
                <a:spcPct val="120000"/>
              </a:lnSpc>
            </a:pPr>
            <a:endParaRPr lang="en-US" sz="2000" b="0" i="0" u="none" strike="noStrike" baseline="0" dirty="0">
              <a:solidFill>
                <a:schemeClr val="tx1"/>
              </a:solidFill>
              <a:cs typeface="Calibri" panose="020F0502020204030204" pitchFamily="34" charset="0"/>
            </a:endParaRPr>
          </a:p>
          <a:p>
            <a:pPr algn="just"/>
            <a:r>
              <a:rPr lang="en-US" sz="2800" b="0" i="0" dirty="0">
                <a:effectLst/>
                <a:latin typeface="Trebuchet MS" panose="020B0603020202020204" pitchFamily="34" charset="0"/>
                <a:cs typeface="Calibri" panose="020F0502020204030204" pitchFamily="34" charset="0"/>
              </a:rPr>
              <a:t>To be eligible for Family </a:t>
            </a:r>
            <a:r>
              <a:rPr lang="en-US" sz="2800" dirty="0">
                <a:latin typeface="Trebuchet MS" panose="020B0603020202020204" pitchFamily="34" charset="0"/>
                <a:cs typeface="Calibri" panose="020F0502020204030204" pitchFamily="34" charset="0"/>
              </a:rPr>
              <a:t>M</a:t>
            </a:r>
            <a:r>
              <a:rPr lang="en-US" sz="2800" b="0" i="0" dirty="0">
                <a:effectLst/>
                <a:latin typeface="Trebuchet MS" panose="020B0603020202020204" pitchFamily="34" charset="0"/>
                <a:cs typeface="Calibri" panose="020F0502020204030204" pitchFamily="34" charset="0"/>
              </a:rPr>
              <a:t>edical </a:t>
            </a:r>
            <a:r>
              <a:rPr lang="en-US" sz="2800" dirty="0">
                <a:latin typeface="Trebuchet MS" panose="020B0603020202020204" pitchFamily="34" charset="0"/>
                <a:cs typeface="Calibri" panose="020F0502020204030204" pitchFamily="34" charset="0"/>
              </a:rPr>
              <a:t>L</a:t>
            </a:r>
            <a:r>
              <a:rPr lang="en-US" sz="2800" b="0" i="0" dirty="0">
                <a:effectLst/>
                <a:latin typeface="Trebuchet MS" panose="020B0603020202020204" pitchFamily="34" charset="0"/>
                <a:cs typeface="Calibri" panose="020F0502020204030204" pitchFamily="34" charset="0"/>
              </a:rPr>
              <a:t>eave, an employee must have:</a:t>
            </a:r>
          </a:p>
          <a:p>
            <a:pPr lvl="1" algn="just"/>
            <a:br>
              <a:rPr lang="en-US" sz="2800" b="0" i="0" dirty="0">
                <a:effectLst/>
                <a:latin typeface="Trebuchet MS" panose="020B0603020202020204" pitchFamily="34" charset="0"/>
                <a:cs typeface="Calibri" panose="020F0502020204030204" pitchFamily="34" charset="0"/>
              </a:rPr>
            </a:br>
            <a:r>
              <a:rPr lang="en-US" sz="2800" b="0" i="0" dirty="0">
                <a:effectLst/>
                <a:latin typeface="Trebuchet MS" panose="020B0603020202020204" pitchFamily="34" charset="0"/>
                <a:cs typeface="Calibri" panose="020F0502020204030204" pitchFamily="34" charset="0"/>
              </a:rPr>
              <a:t>1. Completed at least twelve (12) months of state service; and</a:t>
            </a:r>
          </a:p>
          <a:p>
            <a:pPr lvl="1" algn="just"/>
            <a:br>
              <a:rPr lang="en-US" sz="2800" b="0" i="0" dirty="0">
                <a:effectLst/>
                <a:latin typeface="Trebuchet MS" panose="020B0603020202020204" pitchFamily="34" charset="0"/>
                <a:cs typeface="Calibri" panose="020F0502020204030204" pitchFamily="34" charset="0"/>
              </a:rPr>
            </a:br>
            <a:r>
              <a:rPr lang="en-US" sz="2800" b="0" i="0" dirty="0">
                <a:effectLst/>
                <a:latin typeface="Trebuchet MS" panose="020B0603020202020204" pitchFamily="34" charset="0"/>
                <a:cs typeface="Calibri" panose="020F0502020204030204" pitchFamily="34" charset="0"/>
              </a:rPr>
              <a:t>2. Worked or been on paid leave for at least 1,250 hours in the twelve months immediately preceding the first day of Family and Medical </a:t>
            </a:r>
            <a:r>
              <a:rPr lang="en-US" sz="2800" dirty="0">
                <a:latin typeface="Trebuchet MS" panose="020B0603020202020204" pitchFamily="34" charset="0"/>
                <a:cs typeface="Calibri" panose="020F0502020204030204" pitchFamily="34" charset="0"/>
              </a:rPr>
              <a:t>L</a:t>
            </a:r>
            <a:r>
              <a:rPr lang="en-US" sz="2800" b="0" i="0" dirty="0">
                <a:effectLst/>
                <a:latin typeface="Trebuchet MS" panose="020B0603020202020204" pitchFamily="34" charset="0"/>
                <a:cs typeface="Calibri" panose="020F0502020204030204" pitchFamily="34" charset="0"/>
              </a:rPr>
              <a:t>eave.</a:t>
            </a:r>
            <a:endParaRPr lang="en-US" sz="2800" b="0" i="0" u="none" strike="noStrike" baseline="0" dirty="0">
              <a:solidFill>
                <a:schemeClr val="tx1"/>
              </a:solidFill>
              <a:latin typeface="Trebuchet MS" panose="020B0603020202020204" pitchFamily="34" charset="0"/>
              <a:cs typeface="Calibri" panose="020F0502020204030204" pitchFamily="34" charset="0"/>
            </a:endParaRPr>
          </a:p>
        </p:txBody>
      </p:sp>
    </p:spTree>
    <p:extLst>
      <p:ext uri="{BB962C8B-B14F-4D97-AF65-F5344CB8AC3E}">
        <p14:creationId xmlns:p14="http://schemas.microsoft.com/office/powerpoint/2010/main" val="1585875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E1119F-F9E2-BA64-5DD5-FE78159D9BED}"/>
              </a:ext>
            </a:extLst>
          </p:cNvPr>
          <p:cNvSpPr txBox="1"/>
          <p:nvPr/>
        </p:nvSpPr>
        <p:spPr>
          <a:xfrm>
            <a:off x="456982" y="319293"/>
            <a:ext cx="11278036" cy="6587637"/>
          </a:xfrm>
          <a:prstGeom prst="rect">
            <a:avLst/>
          </a:prstGeom>
          <a:noFill/>
        </p:spPr>
        <p:txBody>
          <a:bodyPr wrap="square" rtlCol="0">
            <a:spAutoFit/>
          </a:bodyPr>
          <a:lstStyle/>
          <a:p>
            <a:pPr indent="0">
              <a:lnSpc>
                <a:spcPct val="120000"/>
              </a:lnSpc>
            </a:pPr>
            <a:r>
              <a:rPr lang="en-US" sz="3600" b="1" i="0" u="none" strike="noStrike" baseline="0" dirty="0">
                <a:solidFill>
                  <a:schemeClr val="accent1"/>
                </a:solidFill>
                <a:cs typeface="Calibri" panose="020F0502020204030204" pitchFamily="34" charset="0"/>
              </a:rPr>
              <a:t>FMLA Leave Entitlement</a:t>
            </a:r>
          </a:p>
          <a:p>
            <a:pPr indent="0">
              <a:lnSpc>
                <a:spcPct val="120000"/>
              </a:lnSpc>
            </a:pPr>
            <a:endParaRPr lang="en-US" sz="2400" b="0" i="0" u="none" strike="noStrike" baseline="0" dirty="0">
              <a:solidFill>
                <a:schemeClr val="accent1"/>
              </a:solidFill>
              <a:cs typeface="Calibri" panose="020F0502020204030204" pitchFamily="34" charset="0"/>
            </a:endParaRPr>
          </a:p>
          <a:p>
            <a:pPr algn="just"/>
            <a:r>
              <a:rPr lang="en-US" sz="2400" b="0" i="0" u="none" strike="noStrike" baseline="0" dirty="0"/>
              <a:t>An eligible employee must be granted at least twelve (12) weeks of Family Medical </a:t>
            </a:r>
            <a:r>
              <a:rPr lang="en-US" sz="2400" dirty="0"/>
              <a:t>L</a:t>
            </a:r>
            <a:r>
              <a:rPr lang="en-US" sz="2400" b="0" i="0" u="none" strike="noStrike" baseline="0" dirty="0"/>
              <a:t>eave during the calendar year for one or more of the following reasons:</a:t>
            </a:r>
          </a:p>
          <a:p>
            <a:pPr algn="just"/>
            <a:endParaRPr lang="en-US" sz="2400" b="0" i="0" u="none" strike="noStrike" baseline="0" dirty="0"/>
          </a:p>
          <a:p>
            <a:pPr lvl="1" algn="just"/>
            <a:r>
              <a:rPr lang="en-US" sz="2400" b="0" i="0" u="none" strike="noStrike" baseline="0" dirty="0"/>
              <a:t>• For the birth of a son or daughter, and to care for the newborn child;</a:t>
            </a:r>
          </a:p>
          <a:p>
            <a:pPr lvl="1" algn="just"/>
            <a:endParaRPr lang="en-US" sz="1600" b="0" i="0" u="none" strike="noStrike" baseline="0" dirty="0"/>
          </a:p>
          <a:p>
            <a:pPr lvl="1" algn="just"/>
            <a:r>
              <a:rPr lang="en-US" sz="2400" b="0" i="0" u="none" strike="noStrike" baseline="0" dirty="0"/>
              <a:t>• For placement with the employee of a son or daughter for adoption or foster care;</a:t>
            </a:r>
          </a:p>
          <a:p>
            <a:pPr lvl="1" algn="just"/>
            <a:endParaRPr lang="en-US" sz="1600" b="0" i="0" u="none" strike="noStrike" baseline="0" dirty="0"/>
          </a:p>
          <a:p>
            <a:pPr lvl="1" algn="just"/>
            <a:r>
              <a:rPr lang="en-US" sz="2400" b="0" i="0" u="none" strike="noStrike" baseline="0" dirty="0"/>
              <a:t>• To care for the employee’s spouse, son, daughter, or parent with serious health condition.</a:t>
            </a:r>
          </a:p>
          <a:p>
            <a:pPr algn="just"/>
            <a:endParaRPr lang="en-US" sz="1600" b="0" i="0" u="none" strike="noStrike" baseline="0" dirty="0"/>
          </a:p>
          <a:p>
            <a:pPr marL="800100" lvl="1" indent="-342900" algn="just">
              <a:buFont typeface="Arial" panose="020B0604020202020204" pitchFamily="34" charset="0"/>
              <a:buChar char="•"/>
            </a:pPr>
            <a:r>
              <a:rPr lang="en-US" sz="2400" b="0" i="0" u="none" strike="noStrike" baseline="0" dirty="0"/>
              <a:t>(**LEAVE ENHANCEMENT** ‐ To care for an “immediate family member” with a serious health condition).</a:t>
            </a:r>
            <a:endParaRPr lang="en-US" sz="2400" dirty="0"/>
          </a:p>
          <a:p>
            <a:pPr indent="0" algn="l">
              <a:lnSpc>
                <a:spcPct val="120000"/>
              </a:lnSpc>
            </a:pPr>
            <a:endParaRPr lang="en-US" sz="1400" b="0" i="0" u="none" strike="noStrike" baseline="0" dirty="0">
              <a:solidFill>
                <a:schemeClr val="tx1"/>
              </a:solidFill>
              <a:cs typeface="Calibri" panose="020F0502020204030204" pitchFamily="34" charset="0"/>
            </a:endParaRPr>
          </a:p>
          <a:p>
            <a:pPr indent="0" algn="l">
              <a:lnSpc>
                <a:spcPct val="120000"/>
              </a:lnSpc>
            </a:pPr>
            <a:endParaRPr lang="en-US" sz="1400" b="0" i="0" u="none" strike="noStrike" baseline="0" dirty="0">
              <a:solidFill>
                <a:schemeClr val="tx1"/>
              </a:solidFill>
              <a:cs typeface="Calibri" panose="020F0502020204030204" pitchFamily="34" charset="0"/>
            </a:endParaRPr>
          </a:p>
        </p:txBody>
      </p:sp>
    </p:spTree>
    <p:extLst>
      <p:ext uri="{BB962C8B-B14F-4D97-AF65-F5344CB8AC3E}">
        <p14:creationId xmlns:p14="http://schemas.microsoft.com/office/powerpoint/2010/main" val="1282663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E1119F-F9E2-BA64-5DD5-FE78159D9BED}"/>
              </a:ext>
            </a:extLst>
          </p:cNvPr>
          <p:cNvSpPr txBox="1"/>
          <p:nvPr/>
        </p:nvSpPr>
        <p:spPr>
          <a:xfrm>
            <a:off x="475813" y="446565"/>
            <a:ext cx="11363762" cy="5549661"/>
          </a:xfrm>
          <a:prstGeom prst="rect">
            <a:avLst/>
          </a:prstGeom>
          <a:noFill/>
        </p:spPr>
        <p:txBody>
          <a:bodyPr wrap="square" rtlCol="0">
            <a:spAutoFit/>
          </a:bodyPr>
          <a:lstStyle/>
          <a:p>
            <a:pPr indent="0">
              <a:lnSpc>
                <a:spcPct val="120000"/>
              </a:lnSpc>
            </a:pPr>
            <a:r>
              <a:rPr lang="en-US" sz="3600" b="1" i="0" u="none" strike="noStrike" baseline="0" dirty="0">
                <a:solidFill>
                  <a:schemeClr val="accent1"/>
                </a:solidFill>
                <a:cs typeface="Calibri" panose="020F0502020204030204" pitchFamily="34" charset="0"/>
              </a:rPr>
              <a:t>FMLA Leave Entitlement</a:t>
            </a:r>
          </a:p>
          <a:p>
            <a:pPr indent="0">
              <a:lnSpc>
                <a:spcPct val="120000"/>
              </a:lnSpc>
            </a:pPr>
            <a:endParaRPr lang="en-US" sz="2400" b="0" i="0" u="none" strike="noStrike" baseline="0" dirty="0">
              <a:solidFill>
                <a:schemeClr val="accent1"/>
              </a:solidFill>
              <a:cs typeface="Calibri" panose="020F0502020204030204" pitchFamily="34" charset="0"/>
            </a:endParaRPr>
          </a:p>
          <a:p>
            <a:pPr indent="0" algn="just">
              <a:lnSpc>
                <a:spcPct val="120000"/>
              </a:lnSpc>
            </a:pPr>
            <a:endParaRPr lang="en-US" sz="1400" b="0" i="0" u="none" strike="noStrike" baseline="0" dirty="0">
              <a:solidFill>
                <a:schemeClr val="tx1"/>
              </a:solidFill>
              <a:cs typeface="Calibri" panose="020F0502020204030204" pitchFamily="34" charset="0"/>
            </a:endParaRPr>
          </a:p>
          <a:p>
            <a:pPr lvl="1" algn="just">
              <a:buFont typeface="Arial" panose="020B0604020202020204" pitchFamily="34" charset="0"/>
              <a:buChar char="•"/>
            </a:pPr>
            <a:r>
              <a:rPr lang="en-US" sz="2800" b="0" i="0" u="none" strike="noStrike" baseline="0" dirty="0"/>
              <a:t> Because of a serious health condition that makes an employee unable to perform the functions of the employee’s job;</a:t>
            </a:r>
          </a:p>
          <a:p>
            <a:pPr lvl="1" algn="just"/>
            <a:endParaRPr lang="en-US" sz="2800" b="0" i="0" u="none" strike="noStrike" baseline="0" dirty="0"/>
          </a:p>
          <a:p>
            <a:pPr lvl="1" algn="just"/>
            <a:r>
              <a:rPr lang="en-US" sz="2800" b="0" i="0" u="none" strike="noStrike" baseline="0" dirty="0"/>
              <a:t>• Because of any qualifying exigency arising out of the fact that the employee’s spouse, son, daughter, parent, or someone of similarly close relationship is a covered military member on active duty (or has been notified of an impending call or order to active duty) in support of a contingency operation;</a:t>
            </a:r>
          </a:p>
          <a:p>
            <a:pPr algn="l"/>
            <a:endParaRPr lang="en-US" sz="2000" b="0" i="0" u="none" strike="noStrike" baseline="0" dirty="0">
              <a:latin typeface="Calibri" panose="020F0502020204030204" pitchFamily="34" charset="0"/>
            </a:endParaRPr>
          </a:p>
          <a:p>
            <a:pPr indent="0" algn="l">
              <a:lnSpc>
                <a:spcPct val="120000"/>
              </a:lnSpc>
            </a:pPr>
            <a:endParaRPr lang="en-US" sz="2000" b="0" i="0" u="none" strike="noStrike" baseline="0" dirty="0">
              <a:solidFill>
                <a:schemeClr val="tx1"/>
              </a:solidFill>
              <a:cs typeface="Calibri" panose="020F0502020204030204" pitchFamily="34" charset="0"/>
            </a:endParaRPr>
          </a:p>
        </p:txBody>
      </p:sp>
    </p:spTree>
    <p:extLst>
      <p:ext uri="{BB962C8B-B14F-4D97-AF65-F5344CB8AC3E}">
        <p14:creationId xmlns:p14="http://schemas.microsoft.com/office/powerpoint/2010/main" val="2796263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E1119F-F9E2-BA64-5DD5-FE78159D9BED}"/>
              </a:ext>
            </a:extLst>
          </p:cNvPr>
          <p:cNvSpPr txBox="1"/>
          <p:nvPr/>
        </p:nvSpPr>
        <p:spPr>
          <a:xfrm>
            <a:off x="494864" y="352948"/>
            <a:ext cx="10992286" cy="5017977"/>
          </a:xfrm>
          <a:prstGeom prst="rect">
            <a:avLst/>
          </a:prstGeom>
          <a:noFill/>
        </p:spPr>
        <p:txBody>
          <a:bodyPr wrap="square" rtlCol="0">
            <a:spAutoFit/>
          </a:bodyPr>
          <a:lstStyle/>
          <a:p>
            <a:pPr indent="0">
              <a:lnSpc>
                <a:spcPct val="120000"/>
              </a:lnSpc>
            </a:pPr>
            <a:r>
              <a:rPr lang="en-US" sz="3600" b="1" i="0" u="none" strike="noStrike" baseline="0" dirty="0">
                <a:solidFill>
                  <a:schemeClr val="accent1"/>
                </a:solidFill>
                <a:cs typeface="Calibri" panose="020F0502020204030204" pitchFamily="34" charset="0"/>
              </a:rPr>
              <a:t>FMLA Leave Entitlement</a:t>
            </a:r>
          </a:p>
          <a:p>
            <a:pPr indent="0">
              <a:lnSpc>
                <a:spcPct val="120000"/>
              </a:lnSpc>
            </a:pPr>
            <a:endParaRPr lang="en-US" sz="2400" b="0" i="0" u="none" strike="noStrike" baseline="0" dirty="0">
              <a:solidFill>
                <a:schemeClr val="accent1"/>
              </a:solidFill>
              <a:cs typeface="Calibri" panose="020F0502020204030204" pitchFamily="34" charset="0"/>
            </a:endParaRPr>
          </a:p>
          <a:p>
            <a:pPr indent="0" algn="l">
              <a:lnSpc>
                <a:spcPct val="120000"/>
              </a:lnSpc>
            </a:pPr>
            <a:endParaRPr lang="en-US" sz="1400" b="0" i="0" u="none" strike="noStrike" baseline="0" dirty="0">
              <a:solidFill>
                <a:schemeClr val="tx1"/>
              </a:solidFill>
              <a:cs typeface="Calibri" panose="020F0502020204030204" pitchFamily="34" charset="0"/>
            </a:endParaRPr>
          </a:p>
          <a:p>
            <a:pPr algn="l"/>
            <a:endParaRPr lang="en-US" sz="2000" b="0" i="0" u="none" strike="noStrike" baseline="0" dirty="0">
              <a:latin typeface="Calibri" panose="020F0502020204030204" pitchFamily="34" charset="0"/>
            </a:endParaRPr>
          </a:p>
          <a:p>
            <a:pPr lvl="1" algn="just"/>
            <a:r>
              <a:rPr lang="en-US" sz="2800" b="0" i="0" u="none" strike="noStrike" baseline="0" dirty="0">
                <a:latin typeface="Trebuchet MS" panose="020B0603020202020204" pitchFamily="34" charset="0"/>
              </a:rPr>
              <a:t>• To care for a covered service member with a serious injury or illness if the employee is the spouse, son, daughter, next of kin, or someone of similarly close relationship to the servicemember.</a:t>
            </a:r>
          </a:p>
          <a:p>
            <a:pPr algn="l"/>
            <a:endParaRPr lang="en-US" sz="2800" b="0" i="0" u="none" strike="noStrike" baseline="0" dirty="0">
              <a:latin typeface="Trebuchet MS" panose="020B0603020202020204" pitchFamily="34" charset="0"/>
            </a:endParaRPr>
          </a:p>
          <a:p>
            <a:pPr algn="just"/>
            <a:r>
              <a:rPr lang="en-US" sz="2800" b="1" i="0" u="none" strike="noStrike" baseline="0" dirty="0">
                <a:latin typeface="Trebuchet MS" panose="020B0603020202020204" pitchFamily="34" charset="0"/>
              </a:rPr>
              <a:t>**NOTE: </a:t>
            </a:r>
            <a:r>
              <a:rPr lang="en-US" sz="2800" b="0" i="0" u="none" strike="noStrike" baseline="0" dirty="0">
                <a:latin typeface="Trebuchet MS" panose="020B0603020202020204" pitchFamily="34" charset="0"/>
              </a:rPr>
              <a:t>An eligible employee is entitled up to 26 workweeks of leave to care for a covered service member with a serious injury or illness during a single twelve (12) month period.</a:t>
            </a:r>
            <a:endParaRPr lang="en-US" sz="2800" dirty="0">
              <a:latin typeface="Trebuchet MS" panose="020B0603020202020204" pitchFamily="34" charset="0"/>
            </a:endParaRPr>
          </a:p>
          <a:p>
            <a:pPr indent="0" algn="l">
              <a:lnSpc>
                <a:spcPct val="120000"/>
              </a:lnSpc>
            </a:pPr>
            <a:endParaRPr lang="en-US" sz="1400" b="0" i="0" u="none" strike="noStrike" baseline="0" dirty="0">
              <a:solidFill>
                <a:schemeClr val="tx1"/>
              </a:solidFill>
              <a:cs typeface="Calibri" panose="020F0502020204030204" pitchFamily="34" charset="0"/>
            </a:endParaRPr>
          </a:p>
        </p:txBody>
      </p:sp>
    </p:spTree>
    <p:extLst>
      <p:ext uri="{BB962C8B-B14F-4D97-AF65-F5344CB8AC3E}">
        <p14:creationId xmlns:p14="http://schemas.microsoft.com/office/powerpoint/2010/main" val="769180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9411FB-499D-6256-93AE-E10A1532E37C}"/>
              </a:ext>
            </a:extLst>
          </p:cNvPr>
          <p:cNvSpPr txBox="1">
            <a:spLocks/>
          </p:cNvSpPr>
          <p:nvPr/>
        </p:nvSpPr>
        <p:spPr>
          <a:xfrm>
            <a:off x="677334" y="1442720"/>
            <a:ext cx="5195146" cy="5171440"/>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en-US" sz="2800" b="1" u="sng" dirty="0">
                <a:cs typeface="Calibri" panose="020F0502020204030204" pitchFamily="34" charset="0"/>
              </a:rPr>
              <a:t>Intermittent</a:t>
            </a:r>
          </a:p>
          <a:p>
            <a:pPr algn="just">
              <a:spcAft>
                <a:spcPts val="600"/>
              </a:spcAft>
              <a:buClr>
                <a:schemeClr val="tx1"/>
              </a:buClr>
              <a:buFont typeface="Arial" panose="020B0604020202020204" pitchFamily="34" charset="0"/>
              <a:buChar char="•"/>
            </a:pPr>
            <a:r>
              <a:rPr lang="en-US" sz="2000" dirty="0">
                <a:solidFill>
                  <a:schemeClr val="tx1"/>
                </a:solidFill>
                <a:cs typeface="Calibri" panose="020F0502020204030204" pitchFamily="34" charset="0"/>
              </a:rPr>
              <a:t>Intermittent leave is Family Medical Leave taken in blocks of time due to a single qualifying reason. </a:t>
            </a:r>
          </a:p>
          <a:p>
            <a:pPr algn="just">
              <a:spcAft>
                <a:spcPts val="600"/>
              </a:spcAft>
              <a:buClrTx/>
              <a:buFont typeface="Arial" panose="020B0604020202020204" pitchFamily="34" charset="0"/>
              <a:buChar char="•"/>
            </a:pPr>
            <a:r>
              <a:rPr lang="en-US" sz="2000" dirty="0">
                <a:solidFill>
                  <a:schemeClr val="tx1"/>
                </a:solidFill>
                <a:cs typeface="Calibri" panose="020F0502020204030204" pitchFamily="34" charset="0"/>
              </a:rPr>
              <a:t>A reduced leave schedule is a leave schedule that reduces an employee’s usual number of working hours per workweek, or hours per workday.</a:t>
            </a:r>
          </a:p>
          <a:p>
            <a:pPr algn="just">
              <a:buClrTx/>
              <a:buFont typeface="Arial" panose="020B0604020202020204" pitchFamily="34" charset="0"/>
              <a:buChar char="•"/>
            </a:pPr>
            <a:endParaRPr lang="en-US" dirty="0">
              <a:solidFill>
                <a:schemeClr val="tx1"/>
              </a:solidFill>
              <a:cs typeface="Calibri" panose="020F0502020204030204" pitchFamily="34" charset="0"/>
            </a:endParaRPr>
          </a:p>
          <a:p>
            <a:pPr marL="0" indent="0" algn="ctr">
              <a:buFont typeface="Wingdings 3" charset="2"/>
              <a:buNone/>
            </a:pPr>
            <a:r>
              <a:rPr lang="en-US" sz="2000" b="1" i="1" dirty="0">
                <a:solidFill>
                  <a:schemeClr val="tx1"/>
                </a:solidFill>
                <a:cs typeface="Calibri" panose="020F0502020204030204" pitchFamily="34" charset="0"/>
              </a:rPr>
              <a:t>Examples</a:t>
            </a:r>
          </a:p>
          <a:p>
            <a:pPr marL="1431925" lvl="3" indent="-233363">
              <a:lnSpc>
                <a:spcPct val="110000"/>
              </a:lnSpc>
              <a:spcBef>
                <a:spcPts val="0"/>
              </a:spcBef>
              <a:buClrTx/>
            </a:pPr>
            <a:r>
              <a:rPr lang="en-US" sz="1600" dirty="0">
                <a:solidFill>
                  <a:schemeClr val="tx1"/>
                </a:solidFill>
                <a:cs typeface="Calibri" panose="020F0502020204030204" pitchFamily="34" charset="0"/>
              </a:rPr>
              <a:t>Maternity, Adoptions</a:t>
            </a:r>
          </a:p>
          <a:p>
            <a:pPr marL="1431925" lvl="3" indent="-233363">
              <a:lnSpc>
                <a:spcPct val="110000"/>
              </a:lnSpc>
              <a:spcBef>
                <a:spcPts val="0"/>
              </a:spcBef>
              <a:buClrTx/>
            </a:pPr>
            <a:r>
              <a:rPr lang="en-US" sz="1600" dirty="0">
                <a:solidFill>
                  <a:schemeClr val="tx1"/>
                </a:solidFill>
                <a:cs typeface="Calibri" panose="020F0502020204030204" pitchFamily="34" charset="0"/>
              </a:rPr>
              <a:t>Medical Treatments</a:t>
            </a:r>
          </a:p>
          <a:p>
            <a:pPr marL="1431925" lvl="3" indent="-233363">
              <a:lnSpc>
                <a:spcPct val="110000"/>
              </a:lnSpc>
              <a:spcBef>
                <a:spcPts val="0"/>
              </a:spcBef>
              <a:buClrTx/>
            </a:pPr>
            <a:r>
              <a:rPr lang="en-US" sz="1600" dirty="0">
                <a:solidFill>
                  <a:schemeClr val="tx1"/>
                </a:solidFill>
                <a:cs typeface="Calibri" panose="020F0502020204030204" pitchFamily="34" charset="0"/>
              </a:rPr>
              <a:t>Care for a Family Member</a:t>
            </a:r>
          </a:p>
          <a:p>
            <a:endParaRPr lang="en-US" dirty="0"/>
          </a:p>
        </p:txBody>
      </p:sp>
      <p:sp>
        <p:nvSpPr>
          <p:cNvPr id="4" name="Content Placeholder 3">
            <a:extLst>
              <a:ext uri="{FF2B5EF4-FFF2-40B4-BE49-F238E27FC236}">
                <a16:creationId xmlns:a16="http://schemas.microsoft.com/office/drawing/2014/main" id="{7156FAC4-9C45-65A0-84CC-95557B7509D5}"/>
              </a:ext>
            </a:extLst>
          </p:cNvPr>
          <p:cNvSpPr txBox="1">
            <a:spLocks/>
          </p:cNvSpPr>
          <p:nvPr/>
        </p:nvSpPr>
        <p:spPr>
          <a:xfrm>
            <a:off x="6605298" y="1442720"/>
            <a:ext cx="4777078" cy="4349268"/>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en-US" sz="2800" b="1" u="sng" dirty="0">
                <a:cs typeface="Calibri" panose="020F0502020204030204" pitchFamily="34" charset="0"/>
              </a:rPr>
              <a:t>Continuous</a:t>
            </a:r>
          </a:p>
          <a:p>
            <a:pPr algn="just">
              <a:buClrTx/>
              <a:buFont typeface="Arial" panose="020B0604020202020204" pitchFamily="34" charset="0"/>
              <a:buChar char="•"/>
            </a:pPr>
            <a:r>
              <a:rPr lang="en-US" sz="2000" dirty="0">
                <a:solidFill>
                  <a:schemeClr val="tx1"/>
                </a:solidFill>
                <a:cs typeface="Calibri" panose="020F0502020204030204" pitchFamily="34" charset="0"/>
              </a:rPr>
              <a:t>Continuous leave is Family Medical Leave taken continuous due to single qualifying reason.</a:t>
            </a:r>
          </a:p>
          <a:p>
            <a:endParaRPr lang="en-US" dirty="0">
              <a:solidFill>
                <a:schemeClr val="tx1"/>
              </a:solidFill>
              <a:cs typeface="Calibri" panose="020F0502020204030204" pitchFamily="34" charset="0"/>
            </a:endParaRPr>
          </a:p>
          <a:p>
            <a:pPr marL="0" indent="0" algn="ctr">
              <a:buFont typeface="Wingdings 3" charset="2"/>
              <a:buNone/>
            </a:pPr>
            <a:endParaRPr lang="en-US" i="1" dirty="0">
              <a:solidFill>
                <a:schemeClr val="tx1"/>
              </a:solidFill>
              <a:cs typeface="Calibri" panose="020F0502020204030204" pitchFamily="34" charset="0"/>
            </a:endParaRPr>
          </a:p>
          <a:p>
            <a:pPr marL="0" indent="0" algn="ctr">
              <a:buFont typeface="Wingdings 3" charset="2"/>
              <a:buNone/>
            </a:pPr>
            <a:endParaRPr lang="en-US" i="1" dirty="0">
              <a:solidFill>
                <a:schemeClr val="tx1"/>
              </a:solidFill>
              <a:cs typeface="Calibri" panose="020F0502020204030204" pitchFamily="34" charset="0"/>
            </a:endParaRPr>
          </a:p>
          <a:p>
            <a:pPr marL="0" indent="0" algn="ctr">
              <a:buFont typeface="Wingdings 3" charset="2"/>
              <a:buNone/>
            </a:pPr>
            <a:endParaRPr lang="en-US" i="1" dirty="0">
              <a:solidFill>
                <a:schemeClr val="tx1"/>
              </a:solidFill>
              <a:cs typeface="Calibri" panose="020F0502020204030204" pitchFamily="34" charset="0"/>
            </a:endParaRPr>
          </a:p>
          <a:p>
            <a:pPr marL="0" indent="0" algn="ctr">
              <a:buFont typeface="Wingdings 3" charset="2"/>
              <a:buNone/>
            </a:pPr>
            <a:r>
              <a:rPr lang="en-US" sz="2000" b="1" i="1" dirty="0">
                <a:solidFill>
                  <a:schemeClr val="tx1"/>
                </a:solidFill>
                <a:cs typeface="Calibri" panose="020F0502020204030204" pitchFamily="34" charset="0"/>
              </a:rPr>
              <a:t>Examples</a:t>
            </a:r>
          </a:p>
          <a:p>
            <a:pPr marL="1311275" indent="-223838">
              <a:spcBef>
                <a:spcPts val="0"/>
              </a:spcBef>
              <a:buClrTx/>
            </a:pPr>
            <a:r>
              <a:rPr lang="en-US" sz="1600" dirty="0">
                <a:solidFill>
                  <a:schemeClr val="tx1"/>
                </a:solidFill>
                <a:cs typeface="Calibri" panose="020F0502020204030204" pitchFamily="34" charset="0"/>
              </a:rPr>
              <a:t>Surgeries</a:t>
            </a:r>
          </a:p>
          <a:p>
            <a:pPr marL="1311275" indent="-223838">
              <a:spcBef>
                <a:spcPts val="0"/>
              </a:spcBef>
              <a:buClrTx/>
            </a:pPr>
            <a:r>
              <a:rPr lang="en-US" sz="1600" dirty="0">
                <a:solidFill>
                  <a:schemeClr val="tx1"/>
                </a:solidFill>
                <a:cs typeface="Calibri" panose="020F0502020204030204" pitchFamily="34" charset="0"/>
              </a:rPr>
              <a:t>Maternity, Adoptions</a:t>
            </a:r>
          </a:p>
          <a:p>
            <a:pPr marL="1311275" indent="-223838">
              <a:spcBef>
                <a:spcPts val="0"/>
              </a:spcBef>
              <a:buClrTx/>
            </a:pPr>
            <a:r>
              <a:rPr lang="en-US" sz="1600" dirty="0">
                <a:solidFill>
                  <a:schemeClr val="tx1"/>
                </a:solidFill>
                <a:cs typeface="Calibri" panose="020F0502020204030204" pitchFamily="34" charset="0"/>
              </a:rPr>
              <a:t>Care for a Family Member</a:t>
            </a:r>
          </a:p>
          <a:p>
            <a:endParaRPr lang="en-US" dirty="0"/>
          </a:p>
        </p:txBody>
      </p:sp>
      <p:sp>
        <p:nvSpPr>
          <p:cNvPr id="6" name="TextBox 5">
            <a:extLst>
              <a:ext uri="{FF2B5EF4-FFF2-40B4-BE49-F238E27FC236}">
                <a16:creationId xmlns:a16="http://schemas.microsoft.com/office/drawing/2014/main" id="{B35F248D-4FAF-73C0-C88E-0818FE2EFECA}"/>
              </a:ext>
            </a:extLst>
          </p:cNvPr>
          <p:cNvSpPr txBox="1"/>
          <p:nvPr/>
        </p:nvSpPr>
        <p:spPr>
          <a:xfrm>
            <a:off x="677334" y="478945"/>
            <a:ext cx="10630746" cy="696922"/>
          </a:xfrm>
          <a:prstGeom prst="rect">
            <a:avLst/>
          </a:prstGeom>
          <a:noFill/>
        </p:spPr>
        <p:txBody>
          <a:bodyPr wrap="square">
            <a:spAutoFit/>
          </a:bodyPr>
          <a:lstStyle/>
          <a:p>
            <a:pPr indent="0" algn="ctr">
              <a:lnSpc>
                <a:spcPct val="120000"/>
              </a:lnSpc>
            </a:pPr>
            <a:r>
              <a:rPr lang="en-US" sz="3600" b="1" i="0" u="none" strike="noStrike" baseline="0" dirty="0">
                <a:solidFill>
                  <a:schemeClr val="accent1"/>
                </a:solidFill>
                <a:cs typeface="Calibri" panose="020F0502020204030204" pitchFamily="34" charset="0"/>
              </a:rPr>
              <a:t>Types of FMLA Leave</a:t>
            </a:r>
          </a:p>
        </p:txBody>
      </p:sp>
    </p:spTree>
    <p:extLst>
      <p:ext uri="{BB962C8B-B14F-4D97-AF65-F5344CB8AC3E}">
        <p14:creationId xmlns:p14="http://schemas.microsoft.com/office/powerpoint/2010/main" val="2268099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8" name="Straight Connector 47">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9"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Isosceles Triangle 50">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 name="Isosceles Triangle 54">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6" name="Isosceles Triangle 55">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8" name="Rectangle 57">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84DECA0-69F1-A852-79D0-F4A1879E49F5}"/>
              </a:ext>
            </a:extLst>
          </p:cNvPr>
          <p:cNvPicPr>
            <a:picLocks noChangeAspect="1"/>
          </p:cNvPicPr>
          <p:nvPr/>
        </p:nvPicPr>
        <p:blipFill>
          <a:blip r:embed="rId2"/>
          <a:stretch>
            <a:fillRect/>
          </a:stretch>
        </p:blipFill>
        <p:spPr>
          <a:xfrm>
            <a:off x="1290320" y="608964"/>
            <a:ext cx="9530080" cy="5592376"/>
          </a:xfrm>
          <a:prstGeom prst="rect">
            <a:avLst/>
          </a:prstGeom>
        </p:spPr>
      </p:pic>
    </p:spTree>
    <p:extLst>
      <p:ext uri="{BB962C8B-B14F-4D97-AF65-F5344CB8AC3E}">
        <p14:creationId xmlns:p14="http://schemas.microsoft.com/office/powerpoint/2010/main" val="3488329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E1119F-F9E2-BA64-5DD5-FE78159D9BED}"/>
              </a:ext>
            </a:extLst>
          </p:cNvPr>
          <p:cNvSpPr txBox="1"/>
          <p:nvPr/>
        </p:nvSpPr>
        <p:spPr>
          <a:xfrm>
            <a:off x="534459" y="1622117"/>
            <a:ext cx="10936181" cy="3416320"/>
          </a:xfrm>
          <a:prstGeom prst="rect">
            <a:avLst/>
          </a:prstGeom>
          <a:noFill/>
        </p:spPr>
        <p:txBody>
          <a:bodyPr wrap="square" rtlCol="0">
            <a:spAutoFit/>
          </a:bodyPr>
          <a:lstStyle/>
          <a:p>
            <a:pPr algn="just"/>
            <a:r>
              <a:rPr lang="en-US" sz="2400" b="0" i="0" dirty="0">
                <a:solidFill>
                  <a:schemeClr val="tx1"/>
                </a:solidFill>
                <a:effectLst/>
              </a:rPr>
              <a:t>The ​Kentucky Workers Compensation Program (excludes Transportation Cabinet employees) provides medical and disability benefits to employees who may experience a work-related injury or illness. A managed care program is used to provide covered medical benefits.</a:t>
            </a:r>
          </a:p>
          <a:p>
            <a:pPr algn="ctr"/>
            <a:endParaRPr lang="en-US" sz="2400" b="1" i="0" u="none" strike="noStrike" dirty="0">
              <a:solidFill>
                <a:srgbClr val="0000BF"/>
              </a:solidFill>
              <a:effectLst/>
              <a:latin typeface="Open Sans" panose="020B0606030504020204" pitchFamily="34" charset="0"/>
              <a:hlinkClick r:id="rId2"/>
            </a:endParaRPr>
          </a:p>
          <a:p>
            <a:pPr algn="ctr"/>
            <a:r>
              <a:rPr lang="en-US" sz="2400" b="1" i="0" u="none" strike="noStrike" dirty="0">
                <a:solidFill>
                  <a:srgbClr val="0000BF"/>
                </a:solidFill>
                <a:effectLst/>
                <a:latin typeface="Open Sans" panose="020B0606030504020204" pitchFamily="34" charset="0"/>
                <a:hlinkClick r:id="rId2"/>
              </a:rPr>
              <a:t>Workers Comp</a:t>
            </a:r>
            <a:br>
              <a:rPr lang="en-US" sz="2400" b="1" i="0" dirty="0">
                <a:solidFill>
                  <a:srgbClr val="444444"/>
                </a:solidFill>
                <a:effectLst/>
                <a:latin typeface="Open Sans" panose="020B0606030504020204" pitchFamily="34" charset="0"/>
              </a:rPr>
            </a:br>
            <a:r>
              <a:rPr lang="en-US" sz="2400" b="1" i="0" dirty="0">
                <a:solidFill>
                  <a:srgbClr val="444444"/>
                </a:solidFill>
                <a:effectLst/>
                <a:latin typeface="Open Sans" panose="020B0606030504020204" pitchFamily="34" charset="0"/>
              </a:rPr>
              <a:t>502.564.6847</a:t>
            </a:r>
            <a:br>
              <a:rPr lang="en-US" sz="2400" b="1" i="0" dirty="0">
                <a:solidFill>
                  <a:srgbClr val="444444"/>
                </a:solidFill>
                <a:effectLst/>
                <a:latin typeface="Open Sans" panose="020B0606030504020204" pitchFamily="34" charset="0"/>
              </a:rPr>
            </a:br>
            <a:r>
              <a:rPr lang="en-US" sz="2400" b="1" i="0" dirty="0">
                <a:solidFill>
                  <a:srgbClr val="444444"/>
                </a:solidFill>
                <a:effectLst/>
                <a:latin typeface="Open Sans" panose="020B0606030504020204" pitchFamily="34" charset="0"/>
              </a:rPr>
              <a:t>888.860.0302</a:t>
            </a:r>
          </a:p>
          <a:p>
            <a:pPr algn="r"/>
            <a:r>
              <a:rPr lang="en-US" sz="2400" b="1" dirty="0">
                <a:solidFill>
                  <a:srgbClr val="444444"/>
                </a:solidFill>
                <a:latin typeface="Open Sans" panose="020B0606030504020204" pitchFamily="34" charset="0"/>
              </a:rPr>
              <a:t>101 KAR 2:140</a:t>
            </a:r>
            <a:endParaRPr lang="en-US" sz="2400" b="1" i="0" dirty="0">
              <a:solidFill>
                <a:srgbClr val="444444"/>
              </a:solidFill>
              <a:effectLst/>
              <a:latin typeface="Open Sans" panose="020B0606030504020204" pitchFamily="34" charset="0"/>
            </a:endParaRPr>
          </a:p>
        </p:txBody>
      </p:sp>
      <p:sp>
        <p:nvSpPr>
          <p:cNvPr id="3" name="Title 1">
            <a:extLst>
              <a:ext uri="{FF2B5EF4-FFF2-40B4-BE49-F238E27FC236}">
                <a16:creationId xmlns:a16="http://schemas.microsoft.com/office/drawing/2014/main" id="{113BE4BA-CAA4-255E-57A7-8D3B5B73BF6D}"/>
              </a:ext>
            </a:extLst>
          </p:cNvPr>
          <p:cNvSpPr txBox="1">
            <a:spLocks/>
          </p:cNvSpPr>
          <p:nvPr/>
        </p:nvSpPr>
        <p:spPr>
          <a:xfrm>
            <a:off x="534459" y="368754"/>
            <a:ext cx="8708549" cy="109171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Workers Compensation</a:t>
            </a:r>
          </a:p>
        </p:txBody>
      </p:sp>
      <p:sp>
        <p:nvSpPr>
          <p:cNvPr id="4" name="TextBox 3">
            <a:extLst>
              <a:ext uri="{FF2B5EF4-FFF2-40B4-BE49-F238E27FC236}">
                <a16:creationId xmlns:a16="http://schemas.microsoft.com/office/drawing/2014/main" id="{C683F308-846B-6BAF-FF7F-EA3AD0851F72}"/>
              </a:ext>
            </a:extLst>
          </p:cNvPr>
          <p:cNvSpPr txBox="1"/>
          <p:nvPr/>
        </p:nvSpPr>
        <p:spPr>
          <a:xfrm>
            <a:off x="534459" y="3429000"/>
            <a:ext cx="3392162" cy="461665"/>
          </a:xfrm>
          <a:prstGeom prst="rect">
            <a:avLst/>
          </a:prstGeom>
          <a:noFill/>
        </p:spPr>
        <p:txBody>
          <a:bodyPr wrap="square">
            <a:spAutoFit/>
          </a:bodyPr>
          <a:lstStyle/>
          <a:p>
            <a:r>
              <a:rPr lang="en-US" sz="2400" dirty="0">
                <a:hlinkClick r:id="rId3"/>
              </a:rPr>
              <a:t>Workers comp (ky.gov)</a:t>
            </a:r>
            <a:endParaRPr lang="en-US" sz="2400" b="0" i="0" dirty="0">
              <a:effectLst/>
            </a:endParaRPr>
          </a:p>
        </p:txBody>
      </p:sp>
    </p:spTree>
    <p:extLst>
      <p:ext uri="{BB962C8B-B14F-4D97-AF65-F5344CB8AC3E}">
        <p14:creationId xmlns:p14="http://schemas.microsoft.com/office/powerpoint/2010/main" val="724868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608F5-4601-F9AE-2D5D-6198CBB30243}"/>
              </a:ext>
            </a:extLst>
          </p:cNvPr>
          <p:cNvSpPr>
            <a:spLocks noGrp="1"/>
          </p:cNvSpPr>
          <p:nvPr>
            <p:ph type="title"/>
          </p:nvPr>
        </p:nvSpPr>
        <p:spPr>
          <a:xfrm>
            <a:off x="1470433" y="2932923"/>
            <a:ext cx="9605001" cy="1320800"/>
          </a:xfrm>
        </p:spPr>
        <p:txBody>
          <a:bodyPr>
            <a:normAutofit fontScale="90000"/>
          </a:bodyPr>
          <a:lstStyle/>
          <a:p>
            <a:pPr algn="ctr"/>
            <a:r>
              <a:rPr lang="en-US" sz="4400" dirty="0"/>
              <a:t>PROCESSING AND RECRUITMENT BRANCH</a:t>
            </a:r>
            <a:br>
              <a:rPr lang="en-US" sz="4400" dirty="0"/>
            </a:br>
            <a:r>
              <a:rPr lang="en-US" sz="4400" dirty="0"/>
              <a:t>HUMAN RESOURCES </a:t>
            </a:r>
          </a:p>
        </p:txBody>
      </p:sp>
    </p:spTree>
    <p:extLst>
      <p:ext uri="{BB962C8B-B14F-4D97-AF65-F5344CB8AC3E}">
        <p14:creationId xmlns:p14="http://schemas.microsoft.com/office/powerpoint/2010/main" val="1841436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787" y="379758"/>
            <a:ext cx="10888133" cy="1296642"/>
          </a:xfrm>
          <a:solidFill>
            <a:schemeClr val="accent1"/>
          </a:solidFill>
          <a:scene3d>
            <a:camera prst="orthographicFront"/>
            <a:lightRig rig="threePt" dir="t"/>
          </a:scene3d>
          <a:sp3d>
            <a:bevelT w="139700" h="139700" prst="divot"/>
          </a:sp3d>
        </p:spPr>
        <p:txBody>
          <a:bodyPr anchor="ctr">
            <a:normAutofit/>
          </a:bodyPr>
          <a:lstStyle/>
          <a:p>
            <a:pPr algn="ctr"/>
            <a:r>
              <a:rPr lang="en-US" b="1" dirty="0">
                <a:solidFill>
                  <a:schemeClr val="bg1"/>
                </a:solidFill>
                <a:latin typeface="+mn-lt"/>
              </a:rPr>
              <a:t>PERSONNEL ACTION PROCESS</a:t>
            </a:r>
          </a:p>
        </p:txBody>
      </p:sp>
      <p:sp>
        <p:nvSpPr>
          <p:cNvPr id="3" name="Content Placeholder 2"/>
          <p:cNvSpPr>
            <a:spLocks noGrp="1"/>
          </p:cNvSpPr>
          <p:nvPr>
            <p:ph idx="1"/>
          </p:nvPr>
        </p:nvSpPr>
        <p:spPr>
          <a:xfrm>
            <a:off x="883920" y="1676401"/>
            <a:ext cx="10546080" cy="4693920"/>
          </a:xfrm>
        </p:spPr>
        <p:txBody>
          <a:bodyPr anchor="ctr">
            <a:noAutofit/>
          </a:bodyPr>
          <a:lstStyle/>
          <a:p>
            <a:pPr algn="just">
              <a:lnSpc>
                <a:spcPct val="100000"/>
              </a:lnSpc>
              <a:spcAft>
                <a:spcPts val="600"/>
              </a:spcAft>
              <a:buClr>
                <a:schemeClr val="accent1"/>
              </a:buClr>
              <a:buFont typeface="Wingdings" panose="05000000000000000000" pitchFamily="2" charset="2"/>
              <a:buChar char="Ø"/>
              <a:defRPr/>
            </a:pPr>
            <a:r>
              <a:rPr lang="en-US" altLang="en-US" dirty="0">
                <a:solidFill>
                  <a:schemeClr val="tx1"/>
                </a:solidFill>
              </a:rPr>
              <a:t>Complete the Request for Personnel Action (RPA) in a timely manner (15 days before the effective date) and with accuracy.</a:t>
            </a:r>
          </a:p>
          <a:p>
            <a:pPr algn="just">
              <a:lnSpc>
                <a:spcPct val="100000"/>
              </a:lnSpc>
              <a:spcAft>
                <a:spcPts val="600"/>
              </a:spcAft>
              <a:buClr>
                <a:schemeClr val="accent1"/>
              </a:buClr>
              <a:buFont typeface="Wingdings" panose="05000000000000000000" pitchFamily="2" charset="2"/>
              <a:buChar char="Ø"/>
              <a:defRPr/>
            </a:pPr>
            <a:r>
              <a:rPr lang="en-US" altLang="en-US" dirty="0">
                <a:solidFill>
                  <a:schemeClr val="tx1"/>
                </a:solidFill>
              </a:rPr>
              <a:t>Complete the state application (must meet minimum grade requirements) with any college and/or work experiences. The experiences determine the candidate’s qualifications.  </a:t>
            </a:r>
          </a:p>
          <a:p>
            <a:pPr algn="just">
              <a:lnSpc>
                <a:spcPct val="100000"/>
              </a:lnSpc>
              <a:spcAft>
                <a:spcPts val="600"/>
              </a:spcAft>
              <a:buClr>
                <a:schemeClr val="accent1"/>
              </a:buClr>
              <a:buFont typeface="Wingdings" panose="05000000000000000000" pitchFamily="2" charset="2"/>
              <a:buChar char="Ø"/>
            </a:pPr>
            <a:r>
              <a:rPr lang="en-US" dirty="0">
                <a:solidFill>
                  <a:schemeClr val="tx1"/>
                </a:solidFill>
              </a:rPr>
              <a:t>All forms on the hiring checklist must be completed and/or signed. (Packets and updated forms can be obtained through the PVA Network or from your HR Consultant or the PVA Employee Relations Branch).</a:t>
            </a:r>
          </a:p>
        </p:txBody>
      </p:sp>
    </p:spTree>
    <p:extLst>
      <p:ext uri="{BB962C8B-B14F-4D97-AF65-F5344CB8AC3E}">
        <p14:creationId xmlns:p14="http://schemas.microsoft.com/office/powerpoint/2010/main" val="795509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9DD1D-B20B-A724-3522-DE6A3DFE62AB}"/>
              </a:ext>
            </a:extLst>
          </p:cNvPr>
          <p:cNvSpPr>
            <a:spLocks noGrp="1"/>
          </p:cNvSpPr>
          <p:nvPr>
            <p:ph type="title"/>
          </p:nvPr>
        </p:nvSpPr>
        <p:spPr>
          <a:xfrm>
            <a:off x="344215" y="365125"/>
            <a:ext cx="5972851" cy="1325563"/>
          </a:xfrm>
          <a:solidFill>
            <a:schemeClr val="accent1"/>
          </a:solidFill>
          <a:effectLst>
            <a:softEdge rad="0"/>
          </a:effectLst>
          <a:scene3d>
            <a:camera prst="orthographicFront"/>
            <a:lightRig rig="threePt" dir="t"/>
          </a:scene3d>
          <a:sp3d>
            <a:bevelT w="139700" h="139700" prst="divot"/>
          </a:sp3d>
        </p:spPr>
        <p:txBody>
          <a:bodyPr>
            <a:normAutofit fontScale="90000"/>
          </a:bodyPr>
          <a:lstStyle/>
          <a:p>
            <a:pPr algn="ctr"/>
            <a:r>
              <a:rPr lang="en-US" sz="4000" b="1" dirty="0">
                <a:solidFill>
                  <a:schemeClr val="bg1"/>
                </a:solidFill>
                <a:latin typeface="Trebuchet MS" panose="020B0603020202020204"/>
              </a:rPr>
              <a:t>REQUEST FOR PERSONNEL ACTION (RPA</a:t>
            </a:r>
            <a:r>
              <a:rPr lang="en-US" dirty="0">
                <a:solidFill>
                  <a:schemeClr val="accent1"/>
                </a:solidFill>
                <a:latin typeface="Trebuchet MS" panose="020B0603020202020204"/>
              </a:rPr>
              <a:t>)</a:t>
            </a:r>
            <a:endParaRPr lang="en-US" dirty="0"/>
          </a:p>
        </p:txBody>
      </p:sp>
      <p:sp>
        <p:nvSpPr>
          <p:cNvPr id="4" name="Content Placeholder 3">
            <a:extLst>
              <a:ext uri="{FF2B5EF4-FFF2-40B4-BE49-F238E27FC236}">
                <a16:creationId xmlns:a16="http://schemas.microsoft.com/office/drawing/2014/main" id="{2AF84CDB-9F50-F9D1-11A2-E5B8F5A1307E}"/>
              </a:ext>
            </a:extLst>
          </p:cNvPr>
          <p:cNvSpPr txBox="1">
            <a:spLocks noGrp="1"/>
          </p:cNvSpPr>
          <p:nvPr>
            <p:ph idx="1"/>
          </p:nvPr>
        </p:nvSpPr>
        <p:spPr>
          <a:xfrm>
            <a:off x="497840" y="1993383"/>
            <a:ext cx="5727786" cy="3194721"/>
          </a:xfrm>
          <a:prstGeom prst="rect">
            <a:avLst/>
          </a:prstGeom>
          <a:noFill/>
        </p:spPr>
        <p:txBody>
          <a:bodyPr wrap="square">
            <a:spAutoFit/>
          </a:bodyPr>
          <a:lstStyle/>
          <a:p>
            <a:pPr marL="0" indent="0">
              <a:buNone/>
            </a:pPr>
            <a:r>
              <a:rPr kumimoji="0" lang="en-US" b="0" i="0" u="none" strike="noStrike" kern="1200" cap="none" spc="0" normalizeH="0" baseline="0" noProof="0" dirty="0">
                <a:ln>
                  <a:noFill/>
                </a:ln>
                <a:solidFill>
                  <a:prstClr val="black"/>
                </a:solidFill>
                <a:effectLst/>
                <a:uLnTx/>
                <a:uFillTx/>
                <a:latin typeface="Trebuchet MS" panose="020B0603020202020204"/>
                <a:ea typeface="+mj-ea"/>
                <a:cs typeface="+mj-cs"/>
              </a:rPr>
              <a:t>RPAs are to be sent to </a:t>
            </a:r>
            <a:r>
              <a:rPr lang="en-US" u="sng" dirty="0">
                <a:solidFill>
                  <a:srgbClr val="0070C0"/>
                </a:solidFill>
                <a:latin typeface="Trebuchet MS" panose="020B0603020202020204"/>
                <a:ea typeface="+mj-ea"/>
                <a:cs typeface="+mj-cs"/>
              </a:rPr>
              <a:t>DORPVAA</a:t>
            </a:r>
            <a:r>
              <a:rPr kumimoji="0" lang="en-US" b="0" i="0" u="sng" strike="noStrike" kern="1200" cap="none" spc="0" normalizeH="0" baseline="0" noProof="0" dirty="0">
                <a:ln>
                  <a:noFill/>
                </a:ln>
                <a:solidFill>
                  <a:srgbClr val="0070C0"/>
                </a:solidFill>
                <a:effectLst/>
                <a:uLnTx/>
                <a:uFillTx/>
                <a:latin typeface="Trebuchet MS" panose="020B0603020202020204"/>
                <a:ea typeface="+mj-ea"/>
                <a:cs typeface="+mj-cs"/>
                <a:hlinkClick r:id="rId2">
                  <a:extLst>
                    <a:ext uri="{A12FA001-AC4F-418D-AE19-62706E023703}">
                      <ahyp:hlinkClr xmlns:ahyp="http://schemas.microsoft.com/office/drawing/2018/hyperlinkcolor" val="tx"/>
                    </a:ext>
                  </a:extLst>
                </a:hlinkClick>
              </a:rPr>
              <a:t>pprovals@ky.gov</a:t>
            </a:r>
            <a:r>
              <a:rPr kumimoji="0" lang="en-US" b="0" i="0" u="none" strike="noStrike" kern="1200" cap="none" spc="0" normalizeH="0" baseline="0" noProof="0" dirty="0">
                <a:ln>
                  <a:noFill/>
                </a:ln>
                <a:solidFill>
                  <a:srgbClr val="0070C0"/>
                </a:solidFill>
                <a:effectLst/>
                <a:uLnTx/>
                <a:uFillTx/>
                <a:latin typeface="Trebuchet MS" panose="020B0603020202020204"/>
                <a:ea typeface="+mj-ea"/>
                <a:cs typeface="+mj-cs"/>
              </a:rPr>
              <a:t> </a:t>
            </a:r>
            <a:r>
              <a:rPr kumimoji="0" lang="en-US" b="0" i="0" u="none" strike="noStrike" kern="1200" cap="none" spc="0" normalizeH="0" baseline="0" noProof="0" dirty="0">
                <a:ln>
                  <a:noFill/>
                </a:ln>
                <a:solidFill>
                  <a:prstClr val="black"/>
                </a:solidFill>
                <a:effectLst/>
                <a:uLnTx/>
                <a:uFillTx/>
                <a:latin typeface="Trebuchet MS" panose="020B0603020202020204"/>
                <a:ea typeface="+mj-ea"/>
                <a:cs typeface="+mj-cs"/>
              </a:rPr>
              <a:t>for budget approval.</a:t>
            </a:r>
            <a:br>
              <a:rPr kumimoji="0" lang="en-US" b="0" i="0" u="none" strike="noStrike" kern="1200" cap="none" spc="0" normalizeH="0" baseline="0" noProof="0" dirty="0">
                <a:ln>
                  <a:noFill/>
                </a:ln>
                <a:solidFill>
                  <a:prstClr val="black"/>
                </a:solidFill>
                <a:effectLst/>
                <a:uLnTx/>
                <a:uFillTx/>
                <a:latin typeface="Trebuchet MS" panose="020B0603020202020204"/>
                <a:ea typeface="+mj-ea"/>
                <a:cs typeface="+mj-cs"/>
              </a:rPr>
            </a:br>
            <a:br>
              <a:rPr kumimoji="0" lang="en-US" b="0" i="0" u="none" strike="noStrike" kern="1200" cap="none" spc="0" normalizeH="0" baseline="0" noProof="0" dirty="0">
                <a:ln>
                  <a:noFill/>
                </a:ln>
                <a:solidFill>
                  <a:prstClr val="black"/>
                </a:solidFill>
                <a:effectLst/>
                <a:uLnTx/>
                <a:uFillTx/>
                <a:latin typeface="Trebuchet MS" panose="020B0603020202020204"/>
                <a:ea typeface="+mj-ea"/>
                <a:cs typeface="+mj-cs"/>
              </a:rPr>
            </a:br>
            <a:r>
              <a:rPr kumimoji="0" lang="en-US" b="1" i="0" u="none" strike="noStrike" kern="1200" cap="none" spc="0" normalizeH="0" baseline="0" noProof="0" dirty="0">
                <a:ln>
                  <a:noFill/>
                </a:ln>
                <a:solidFill>
                  <a:prstClr val="black"/>
                </a:solidFill>
                <a:effectLst/>
                <a:uLnTx/>
                <a:uFillTx/>
                <a:latin typeface="Trebuchet MS" panose="020B0603020202020204"/>
                <a:ea typeface="+mj-ea"/>
                <a:cs typeface="+mj-cs"/>
              </a:rPr>
              <a:t>NOTE:</a:t>
            </a:r>
            <a:r>
              <a:rPr kumimoji="0" lang="en-US" b="0" i="0" u="none" strike="noStrike" kern="1200" cap="none" spc="0" normalizeH="0" baseline="0" noProof="0" dirty="0">
                <a:ln>
                  <a:noFill/>
                </a:ln>
                <a:solidFill>
                  <a:prstClr val="black"/>
                </a:solidFill>
                <a:effectLst/>
                <a:uLnTx/>
                <a:uFillTx/>
                <a:latin typeface="Trebuchet MS" panose="020B0603020202020204"/>
                <a:ea typeface="+mj-ea"/>
                <a:cs typeface="+mj-cs"/>
              </a:rPr>
              <a:t> Budget approves available funds </a:t>
            </a:r>
            <a:r>
              <a:rPr lang="en-US" dirty="0">
                <a:solidFill>
                  <a:prstClr val="black"/>
                </a:solidFill>
                <a:latin typeface="Trebuchet MS" panose="020B0603020202020204"/>
                <a:ea typeface="+mj-ea"/>
                <a:cs typeface="+mj-cs"/>
              </a:rPr>
              <a:t>&amp;</a:t>
            </a:r>
            <a:r>
              <a:rPr kumimoji="0" lang="en-US" b="0" i="0" u="none" strike="noStrike" kern="1200" cap="none" spc="0" normalizeH="0" baseline="0" noProof="0" dirty="0">
                <a:ln>
                  <a:noFill/>
                </a:ln>
                <a:solidFill>
                  <a:prstClr val="black"/>
                </a:solidFill>
                <a:effectLst/>
                <a:uLnTx/>
                <a:uFillTx/>
                <a:latin typeface="Trebuchet MS" panose="020B0603020202020204"/>
                <a:ea typeface="+mj-ea"/>
                <a:cs typeface="+mj-cs"/>
              </a:rPr>
              <a:t> DHR verifies for approval that qualifications and/or experience have been met.</a:t>
            </a:r>
            <a:endParaRPr lang="en-US" sz="2400" dirty="0"/>
          </a:p>
        </p:txBody>
      </p:sp>
      <p:pic>
        <p:nvPicPr>
          <p:cNvPr id="5" name="Picture 4">
            <a:extLst>
              <a:ext uri="{FF2B5EF4-FFF2-40B4-BE49-F238E27FC236}">
                <a16:creationId xmlns:a16="http://schemas.microsoft.com/office/drawing/2014/main" id="{7C441C7E-215E-846F-9CBA-D579CF36126B}"/>
              </a:ext>
            </a:extLst>
          </p:cNvPr>
          <p:cNvPicPr>
            <a:picLocks noChangeAspect="1"/>
          </p:cNvPicPr>
          <p:nvPr/>
        </p:nvPicPr>
        <p:blipFill rotWithShape="1">
          <a:blip r:embed="rId3"/>
          <a:srcRect t="505" r="774" b="1314"/>
          <a:stretch/>
        </p:blipFill>
        <p:spPr>
          <a:xfrm>
            <a:off x="6752306" y="233680"/>
            <a:ext cx="4941854" cy="6217920"/>
          </a:xfrm>
          <a:prstGeom prst="rect">
            <a:avLst/>
          </a:prstGeom>
        </p:spPr>
      </p:pic>
    </p:spTree>
    <p:extLst>
      <p:ext uri="{BB962C8B-B14F-4D97-AF65-F5344CB8AC3E}">
        <p14:creationId xmlns:p14="http://schemas.microsoft.com/office/powerpoint/2010/main" val="2801021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8CEF9C7A-91D4-C2FA-E55A-5E86E9BD861B}"/>
              </a:ext>
            </a:extLst>
          </p:cNvPr>
          <p:cNvPicPr>
            <a:picLocks noGrp="1" noChangeAspect="1"/>
          </p:cNvPicPr>
          <p:nvPr>
            <p:ph idx="1"/>
          </p:nvPr>
        </p:nvPicPr>
        <p:blipFill>
          <a:blip r:embed="rId2"/>
          <a:stretch>
            <a:fillRect/>
          </a:stretch>
        </p:blipFill>
        <p:spPr>
          <a:xfrm>
            <a:off x="342899" y="1874611"/>
            <a:ext cx="11511643" cy="4901055"/>
          </a:xfrm>
          <a:prstGeom prst="rect">
            <a:avLst/>
          </a:prstGeom>
        </p:spPr>
      </p:pic>
      <p:sp>
        <p:nvSpPr>
          <p:cNvPr id="7" name="Title 1">
            <a:extLst>
              <a:ext uri="{FF2B5EF4-FFF2-40B4-BE49-F238E27FC236}">
                <a16:creationId xmlns:a16="http://schemas.microsoft.com/office/drawing/2014/main" id="{9DAA99A0-41B6-4E01-8DA7-62971CF492BC}"/>
              </a:ext>
            </a:extLst>
          </p:cNvPr>
          <p:cNvSpPr txBox="1">
            <a:spLocks noGrp="1"/>
          </p:cNvSpPr>
          <p:nvPr>
            <p:ph type="title"/>
          </p:nvPr>
        </p:nvSpPr>
        <p:spPr>
          <a:xfrm>
            <a:off x="838200" y="365125"/>
            <a:ext cx="10515600" cy="1325563"/>
          </a:xfrm>
          <a:prstGeom prst="rect">
            <a:avLst/>
          </a:prstGeom>
          <a:solidFill>
            <a:schemeClr val="accent1"/>
          </a:solidFill>
          <a:scene3d>
            <a:camera prst="orthographicFront"/>
            <a:lightRig rig="threePt" dir="t"/>
          </a:scene3d>
          <a:sp3d>
            <a:bevelT w="139700" h="139700" prst="divo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mn-lt"/>
              </a:rPr>
              <a:t>FAIR LABOR STANDARD ACT</a:t>
            </a:r>
          </a:p>
        </p:txBody>
      </p:sp>
    </p:spTree>
    <p:extLst>
      <p:ext uri="{BB962C8B-B14F-4D97-AF65-F5344CB8AC3E}">
        <p14:creationId xmlns:p14="http://schemas.microsoft.com/office/powerpoint/2010/main" val="278122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486" y="527389"/>
            <a:ext cx="8658808" cy="880082"/>
          </a:xfrm>
          <a:solidFill>
            <a:schemeClr val="accent1"/>
          </a:solidFill>
          <a:scene3d>
            <a:camera prst="orthographicFront"/>
            <a:lightRig rig="threePt" dir="t"/>
          </a:scene3d>
          <a:sp3d>
            <a:bevelT w="139700" h="139700" prst="divot"/>
          </a:sp3d>
        </p:spPr>
        <p:txBody>
          <a:bodyPr anchor="ctr">
            <a:normAutofit/>
          </a:bodyPr>
          <a:lstStyle/>
          <a:p>
            <a:pPr algn="ctr"/>
            <a:r>
              <a:rPr lang="en-US" b="1" dirty="0">
                <a:solidFill>
                  <a:schemeClr val="bg1"/>
                </a:solidFill>
                <a:latin typeface="+mn-lt"/>
              </a:rPr>
              <a:t>APPOINTMENTS</a:t>
            </a:r>
          </a:p>
        </p:txBody>
      </p:sp>
      <p:sp>
        <p:nvSpPr>
          <p:cNvPr id="3" name="Content Placeholder 2"/>
          <p:cNvSpPr>
            <a:spLocks noGrp="1"/>
          </p:cNvSpPr>
          <p:nvPr>
            <p:ph idx="1"/>
          </p:nvPr>
        </p:nvSpPr>
        <p:spPr>
          <a:xfrm>
            <a:off x="822960" y="2082800"/>
            <a:ext cx="10892790" cy="3958562"/>
          </a:xfrm>
        </p:spPr>
        <p:txBody>
          <a:bodyPr anchor="ctr">
            <a:normAutofit/>
          </a:bodyPr>
          <a:lstStyle/>
          <a:p>
            <a:pPr marL="0" indent="0" algn="just">
              <a:buNone/>
            </a:pPr>
            <a:r>
              <a:rPr lang="en-US" dirty="0">
                <a:solidFill>
                  <a:schemeClr val="tx1"/>
                </a:solidFill>
              </a:rPr>
              <a:t>To ensure accurate appointment actions, it is imperative that </a:t>
            </a:r>
            <a:r>
              <a:rPr lang="en-US" dirty="0"/>
              <a:t>your </a:t>
            </a:r>
            <a:r>
              <a:rPr lang="en-US" dirty="0">
                <a:solidFill>
                  <a:schemeClr val="tx1"/>
                </a:solidFill>
              </a:rPr>
              <a:t>HR Consultant is notified prior to hiring. </a:t>
            </a:r>
          </a:p>
          <a:p>
            <a:pPr marL="0" indent="0" algn="just">
              <a:buNone/>
            </a:pPr>
            <a:endParaRPr lang="en-US" dirty="0">
              <a:solidFill>
                <a:schemeClr val="tx1"/>
              </a:solidFill>
            </a:endParaRPr>
          </a:p>
          <a:p>
            <a:pPr algn="just">
              <a:spcAft>
                <a:spcPts val="600"/>
              </a:spcAft>
              <a:buClr>
                <a:schemeClr val="accent1"/>
              </a:buClr>
              <a:buFont typeface="Wingdings" panose="05000000000000000000" pitchFamily="2" charset="2"/>
              <a:buChar char="Ø"/>
            </a:pPr>
            <a:r>
              <a:rPr lang="en-US" dirty="0">
                <a:solidFill>
                  <a:schemeClr val="tx1"/>
                </a:solidFill>
              </a:rPr>
              <a:t>Please complete and submit all forms on both the hiring and benefit checklists.</a:t>
            </a:r>
          </a:p>
          <a:p>
            <a:pPr algn="just">
              <a:spcAft>
                <a:spcPts val="600"/>
              </a:spcAft>
              <a:buClr>
                <a:schemeClr val="accent1"/>
              </a:buClr>
              <a:buFont typeface="Wingdings" panose="05000000000000000000" pitchFamily="2" charset="2"/>
              <a:buChar char="Ø"/>
            </a:pPr>
            <a:r>
              <a:rPr lang="en-US" dirty="0">
                <a:solidFill>
                  <a:schemeClr val="tx1"/>
                </a:solidFill>
              </a:rPr>
              <a:t>Please confirm with the potential employee whether or not they have had previous service in either state, county or the education system (KPPA, CERS or KTRS).</a:t>
            </a:r>
          </a:p>
          <a:p>
            <a:pPr marL="0" indent="0">
              <a:spcAft>
                <a:spcPts val="600"/>
              </a:spcAft>
              <a:buNone/>
            </a:pPr>
            <a:endParaRPr lang="en-US" dirty="0"/>
          </a:p>
        </p:txBody>
      </p:sp>
    </p:spTree>
    <p:extLst>
      <p:ext uri="{BB962C8B-B14F-4D97-AF65-F5344CB8AC3E}">
        <p14:creationId xmlns:p14="http://schemas.microsoft.com/office/powerpoint/2010/main" val="3691524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3F2ED-68A1-3DD9-0E69-C232D4461496}"/>
              </a:ext>
            </a:extLst>
          </p:cNvPr>
          <p:cNvSpPr>
            <a:spLocks noGrp="1"/>
          </p:cNvSpPr>
          <p:nvPr>
            <p:ph type="title"/>
          </p:nvPr>
        </p:nvSpPr>
        <p:spPr>
          <a:solidFill>
            <a:schemeClr val="accent1"/>
          </a:solidFill>
          <a:scene3d>
            <a:camera prst="orthographicFront"/>
            <a:lightRig rig="threePt" dir="t"/>
          </a:scene3d>
          <a:sp3d>
            <a:bevelT w="139700" h="139700" prst="divot"/>
          </a:sp3d>
        </p:spPr>
        <p:txBody>
          <a:bodyPr/>
          <a:lstStyle/>
          <a:p>
            <a:pPr algn="ctr"/>
            <a:r>
              <a:rPr lang="en-US" b="1" dirty="0">
                <a:solidFill>
                  <a:schemeClr val="bg1"/>
                </a:solidFill>
                <a:latin typeface="+mn-lt"/>
              </a:rPr>
              <a:t>SEPARATIONS</a:t>
            </a:r>
          </a:p>
        </p:txBody>
      </p:sp>
      <p:sp>
        <p:nvSpPr>
          <p:cNvPr id="4" name="Content Placeholder 2">
            <a:extLst>
              <a:ext uri="{FF2B5EF4-FFF2-40B4-BE49-F238E27FC236}">
                <a16:creationId xmlns:a16="http://schemas.microsoft.com/office/drawing/2014/main" id="{063EE00E-D640-F6D9-7DAA-5C0337D5DC9E}"/>
              </a:ext>
            </a:extLst>
          </p:cNvPr>
          <p:cNvSpPr>
            <a:spLocks noGrp="1"/>
          </p:cNvSpPr>
          <p:nvPr>
            <p:ph idx="1"/>
          </p:nvPr>
        </p:nvSpPr>
        <p:spPr>
          <a:xfrm>
            <a:off x="838200" y="1825625"/>
            <a:ext cx="10515600" cy="4351338"/>
          </a:xfrm>
        </p:spPr>
        <p:txBody>
          <a:bodyPr anchor="ctr">
            <a:normAutofit/>
          </a:bodyPr>
          <a:lstStyle/>
          <a:p>
            <a:pPr marL="0" indent="0">
              <a:buNone/>
            </a:pPr>
            <a:r>
              <a:rPr lang="en-US" sz="2400" dirty="0">
                <a:solidFill>
                  <a:schemeClr val="tx1"/>
                </a:solidFill>
              </a:rPr>
              <a:t>To ensure proper separation, it is imperative that your HR Consultant is notified prior to the separation. </a:t>
            </a:r>
          </a:p>
          <a:p>
            <a:pPr marL="0" indent="0">
              <a:buNone/>
            </a:pPr>
            <a:endParaRPr lang="en-US" sz="2400" dirty="0">
              <a:solidFill>
                <a:schemeClr val="tx1"/>
              </a:solidFill>
            </a:endParaRPr>
          </a:p>
          <a:p>
            <a:pPr lvl="1">
              <a:spcAft>
                <a:spcPts val="600"/>
              </a:spcAft>
              <a:buClr>
                <a:schemeClr val="accent1"/>
              </a:buClr>
              <a:buFont typeface="Wingdings" panose="05000000000000000000" pitchFamily="2" charset="2"/>
              <a:buChar char="Ø"/>
            </a:pPr>
            <a:r>
              <a:rPr lang="en-US" dirty="0">
                <a:solidFill>
                  <a:schemeClr val="tx1"/>
                </a:solidFill>
              </a:rPr>
              <a:t>Please submit RPA within 15 days</a:t>
            </a:r>
          </a:p>
          <a:p>
            <a:pPr lvl="1">
              <a:spcAft>
                <a:spcPts val="600"/>
              </a:spcAft>
              <a:buClr>
                <a:schemeClr val="accent1"/>
              </a:buClr>
              <a:buFont typeface="Wingdings" panose="05000000000000000000" pitchFamily="2" charset="2"/>
              <a:buChar char="Ø"/>
            </a:pPr>
            <a:endParaRPr lang="en-US" sz="1400" dirty="0">
              <a:solidFill>
                <a:schemeClr val="tx1"/>
              </a:solidFill>
            </a:endParaRPr>
          </a:p>
          <a:p>
            <a:pPr lvl="1">
              <a:spcAft>
                <a:spcPts val="600"/>
              </a:spcAft>
              <a:buClr>
                <a:schemeClr val="accent1"/>
              </a:buClr>
              <a:buFont typeface="Wingdings" panose="05000000000000000000" pitchFamily="2" charset="2"/>
              <a:buChar char="Ø"/>
            </a:pPr>
            <a:r>
              <a:rPr lang="en-US" dirty="0">
                <a:solidFill>
                  <a:schemeClr val="tx1"/>
                </a:solidFill>
              </a:rPr>
              <a:t>Please notify us if employee has accepted a position with a government entity (KPPA, CERS or KTRS).</a:t>
            </a:r>
          </a:p>
          <a:p>
            <a:pPr marL="0" indent="0">
              <a:buNone/>
            </a:pPr>
            <a:endParaRPr lang="en-US" dirty="0"/>
          </a:p>
        </p:txBody>
      </p:sp>
    </p:spTree>
    <p:extLst>
      <p:ext uri="{BB962C8B-B14F-4D97-AF65-F5344CB8AC3E}">
        <p14:creationId xmlns:p14="http://schemas.microsoft.com/office/powerpoint/2010/main" val="9526359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508FC-8E64-5313-5C13-CA446652A6C7}"/>
              </a:ext>
            </a:extLst>
          </p:cNvPr>
          <p:cNvSpPr>
            <a:spLocks noGrp="1"/>
          </p:cNvSpPr>
          <p:nvPr>
            <p:ph type="title"/>
          </p:nvPr>
        </p:nvSpPr>
        <p:spPr>
          <a:solidFill>
            <a:schemeClr val="accent1"/>
          </a:solidFill>
          <a:scene3d>
            <a:camera prst="orthographicFront"/>
            <a:lightRig rig="threePt" dir="t"/>
          </a:scene3d>
          <a:sp3d>
            <a:bevelT w="139700" h="139700" prst="divot"/>
          </a:sp3d>
        </p:spPr>
        <p:txBody>
          <a:bodyPr/>
          <a:lstStyle/>
          <a:p>
            <a:pPr algn="ctr"/>
            <a:r>
              <a:rPr lang="en-US" sz="4400" b="1" dirty="0">
                <a:solidFill>
                  <a:schemeClr val="bg1"/>
                </a:solidFill>
                <a:latin typeface="+mn-lt"/>
              </a:rPr>
              <a:t>UNEMPLOYMENT INSURANCE</a:t>
            </a:r>
            <a:endParaRPr lang="en-US" b="1" dirty="0">
              <a:solidFill>
                <a:schemeClr val="bg1"/>
              </a:solidFill>
              <a:latin typeface="+mn-lt"/>
            </a:endParaRPr>
          </a:p>
        </p:txBody>
      </p:sp>
      <p:sp>
        <p:nvSpPr>
          <p:cNvPr id="4" name="Content Placeholder 2">
            <a:extLst>
              <a:ext uri="{FF2B5EF4-FFF2-40B4-BE49-F238E27FC236}">
                <a16:creationId xmlns:a16="http://schemas.microsoft.com/office/drawing/2014/main" id="{5EEF5238-4E35-24AF-7721-794B922969ED}"/>
              </a:ext>
            </a:extLst>
          </p:cNvPr>
          <p:cNvSpPr>
            <a:spLocks noGrp="1"/>
          </p:cNvSpPr>
          <p:nvPr>
            <p:ph idx="1"/>
          </p:nvPr>
        </p:nvSpPr>
        <p:spPr>
          <a:xfrm>
            <a:off x="838200" y="1511559"/>
            <a:ext cx="10515600" cy="4665404"/>
          </a:xfrm>
        </p:spPr>
        <p:txBody>
          <a:bodyPr anchor="ctr">
            <a:normAutofit/>
          </a:bodyPr>
          <a:lstStyle/>
          <a:p>
            <a:pPr marL="0" indent="0" algn="ctr">
              <a:buNone/>
            </a:pPr>
            <a:r>
              <a:rPr lang="en-US" sz="2400" dirty="0">
                <a:solidFill>
                  <a:schemeClr val="tx1"/>
                </a:solidFill>
              </a:rPr>
              <a:t>Unemployment Insurance is provided to an employee who is discharged from employment.</a:t>
            </a:r>
          </a:p>
          <a:p>
            <a:pPr marL="0" indent="0">
              <a:buNone/>
            </a:pPr>
            <a:r>
              <a:rPr lang="en-US" sz="2400" b="1" dirty="0">
                <a:solidFill>
                  <a:schemeClr val="tx1"/>
                </a:solidFill>
              </a:rPr>
              <a:t>Types of Unemployment Status</a:t>
            </a:r>
            <a:r>
              <a:rPr lang="en-US" sz="2400" dirty="0">
                <a:solidFill>
                  <a:schemeClr val="tx1"/>
                </a:solidFill>
              </a:rPr>
              <a:t>:</a:t>
            </a:r>
          </a:p>
          <a:p>
            <a:pPr lvl="2"/>
            <a:r>
              <a:rPr lang="en-US" sz="2400" dirty="0">
                <a:solidFill>
                  <a:schemeClr val="tx1"/>
                </a:solidFill>
              </a:rPr>
              <a:t>Voluntary Resignation</a:t>
            </a:r>
          </a:p>
          <a:p>
            <a:pPr lvl="2"/>
            <a:r>
              <a:rPr lang="en-US" sz="2400" dirty="0">
                <a:solidFill>
                  <a:schemeClr val="tx1"/>
                </a:solidFill>
              </a:rPr>
              <a:t>Dismissal</a:t>
            </a:r>
          </a:p>
          <a:p>
            <a:pPr marL="914400" lvl="2" indent="0">
              <a:buNone/>
            </a:pPr>
            <a:endParaRPr lang="en-US" sz="2400" dirty="0">
              <a:solidFill>
                <a:schemeClr val="tx1"/>
              </a:solidFill>
            </a:endParaRPr>
          </a:p>
          <a:p>
            <a:pPr marL="0" indent="0">
              <a:buNone/>
            </a:pPr>
            <a:r>
              <a:rPr lang="en-US" sz="2400" dirty="0">
                <a:solidFill>
                  <a:schemeClr val="tx1"/>
                </a:solidFill>
              </a:rPr>
              <a:t>The burden of proof rests with:</a:t>
            </a:r>
          </a:p>
          <a:p>
            <a:pPr marL="0" indent="0">
              <a:buNone/>
            </a:pPr>
            <a:r>
              <a:rPr lang="en-US" sz="2400" dirty="0">
                <a:solidFill>
                  <a:schemeClr val="tx1"/>
                </a:solidFill>
              </a:rPr>
              <a:t>	</a:t>
            </a:r>
            <a:r>
              <a:rPr lang="en-US" sz="2400" b="1" dirty="0">
                <a:solidFill>
                  <a:schemeClr val="tx1"/>
                </a:solidFill>
              </a:rPr>
              <a:t>Employee</a:t>
            </a:r>
            <a:r>
              <a:rPr lang="en-US" sz="2400" dirty="0">
                <a:solidFill>
                  <a:schemeClr val="tx1"/>
                </a:solidFill>
              </a:rPr>
              <a:t> – to prove a forced resignation</a:t>
            </a:r>
          </a:p>
          <a:p>
            <a:pPr marL="0" indent="0">
              <a:buNone/>
            </a:pPr>
            <a:r>
              <a:rPr lang="en-US" sz="2400" dirty="0">
                <a:solidFill>
                  <a:schemeClr val="tx1"/>
                </a:solidFill>
              </a:rPr>
              <a:t>	</a:t>
            </a:r>
            <a:r>
              <a:rPr lang="en-US" sz="2400" b="1" dirty="0">
                <a:solidFill>
                  <a:schemeClr val="tx1"/>
                </a:solidFill>
              </a:rPr>
              <a:t>Employer</a:t>
            </a:r>
            <a:r>
              <a:rPr lang="en-US" sz="2400" dirty="0">
                <a:solidFill>
                  <a:schemeClr val="tx1"/>
                </a:solidFill>
              </a:rPr>
              <a:t> – to prove employee’s misconduct</a:t>
            </a:r>
          </a:p>
        </p:txBody>
      </p:sp>
    </p:spTree>
    <p:extLst>
      <p:ext uri="{BB962C8B-B14F-4D97-AF65-F5344CB8AC3E}">
        <p14:creationId xmlns:p14="http://schemas.microsoft.com/office/powerpoint/2010/main" val="5478983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532E2-D4AC-75EA-442C-69E5C5D4D00B}"/>
              </a:ext>
            </a:extLst>
          </p:cNvPr>
          <p:cNvSpPr>
            <a:spLocks noGrp="1"/>
          </p:cNvSpPr>
          <p:nvPr>
            <p:ph type="title"/>
          </p:nvPr>
        </p:nvSpPr>
        <p:spPr>
          <a:xfrm>
            <a:off x="838200" y="365126"/>
            <a:ext cx="10515600" cy="1058322"/>
          </a:xfrm>
          <a:solidFill>
            <a:schemeClr val="accent1"/>
          </a:solidFill>
          <a:scene3d>
            <a:camera prst="orthographicFront"/>
            <a:lightRig rig="threePt" dir="t"/>
          </a:scene3d>
          <a:sp3d>
            <a:bevelT w="139700" h="139700" prst="divot"/>
          </a:sp3d>
        </p:spPr>
        <p:txBody>
          <a:bodyPr>
            <a:normAutofit/>
          </a:bodyPr>
          <a:lstStyle/>
          <a:p>
            <a:pPr algn="ctr"/>
            <a:r>
              <a:rPr lang="en-US" b="1" dirty="0">
                <a:solidFill>
                  <a:schemeClr val="bg1"/>
                </a:solidFill>
                <a:latin typeface="+mn-lt"/>
              </a:rPr>
              <a:t>DEFERRED COMPENSATION &amp; PAYOUTS</a:t>
            </a:r>
          </a:p>
        </p:txBody>
      </p:sp>
      <p:sp>
        <p:nvSpPr>
          <p:cNvPr id="3" name="Content Placeholder 2">
            <a:extLst>
              <a:ext uri="{FF2B5EF4-FFF2-40B4-BE49-F238E27FC236}">
                <a16:creationId xmlns:a16="http://schemas.microsoft.com/office/drawing/2014/main" id="{227EF7DD-057D-51C8-36F2-6EC859CA76C0}"/>
              </a:ext>
            </a:extLst>
          </p:cNvPr>
          <p:cNvSpPr>
            <a:spLocks noGrp="1"/>
          </p:cNvSpPr>
          <p:nvPr>
            <p:ph idx="1"/>
          </p:nvPr>
        </p:nvSpPr>
        <p:spPr>
          <a:xfrm>
            <a:off x="546755" y="1668548"/>
            <a:ext cx="11060527" cy="4986252"/>
          </a:xfrm>
        </p:spPr>
        <p:txBody>
          <a:bodyPr>
            <a:normAutofit/>
          </a:bodyPr>
          <a:lstStyle/>
          <a:p>
            <a:pPr>
              <a:buClr>
                <a:schemeClr val="accent1"/>
              </a:buClr>
              <a:buFont typeface="Wingdings" panose="05000000000000000000" pitchFamily="2" charset="2"/>
              <a:buChar char="Ø"/>
            </a:pPr>
            <a:r>
              <a:rPr lang="en-US" sz="2400" dirty="0">
                <a:effectLst/>
                <a:latin typeface="Calibri" panose="020F0502020204030204" pitchFamily="34" charset="0"/>
                <a:ea typeface="Calibri" panose="020F0502020204030204" pitchFamily="34" charset="0"/>
              </a:rPr>
              <a:t>Deferred comp is not considered pre-tax for Social Security and Medicare. </a:t>
            </a:r>
          </a:p>
          <a:p>
            <a:pPr>
              <a:buClr>
                <a:schemeClr val="accent1"/>
              </a:buClr>
              <a:buFont typeface="Wingdings" panose="05000000000000000000" pitchFamily="2" charset="2"/>
              <a:buChar char="Ø"/>
            </a:pPr>
            <a:r>
              <a:rPr lang="en-US" sz="2400" dirty="0">
                <a:effectLst/>
                <a:latin typeface="Calibri" panose="020F0502020204030204" pitchFamily="34" charset="0"/>
                <a:ea typeface="Calibri" panose="020F0502020204030204" pitchFamily="34" charset="0"/>
              </a:rPr>
              <a:t>The taxes withheld are calculated based on the gross.</a:t>
            </a:r>
          </a:p>
          <a:p>
            <a:pPr>
              <a:buClr>
                <a:schemeClr val="accent1"/>
              </a:buClr>
              <a:buFont typeface="Wingdings" panose="05000000000000000000" pitchFamily="2" charset="2"/>
              <a:buChar char="Ø"/>
            </a:pPr>
            <a:r>
              <a:rPr lang="en-US" sz="2400" dirty="0">
                <a:latin typeface="Calibri" panose="020F0502020204030204" pitchFamily="34" charset="0"/>
              </a:rPr>
              <a:t>Local taxes are also calculated on the gross.</a:t>
            </a:r>
          </a:p>
          <a:p>
            <a:pPr marL="0" indent="0" algn="ctr">
              <a:buNone/>
            </a:pPr>
            <a:r>
              <a:rPr lang="en-US" sz="2400" b="1" dirty="0">
                <a:latin typeface="Calibri" panose="020F0502020204030204" pitchFamily="34" charset="0"/>
              </a:rPr>
              <a:t>Example</a:t>
            </a:r>
          </a:p>
          <a:p>
            <a:pPr marL="0" indent="0" algn="ctr">
              <a:buNone/>
            </a:pPr>
            <a:r>
              <a:rPr lang="en-US" sz="2000" dirty="0">
                <a:latin typeface="Calibri" panose="020F0502020204030204" pitchFamily="34" charset="0"/>
              </a:rPr>
              <a:t>Gross payout amount: </a:t>
            </a:r>
            <a:r>
              <a:rPr lang="en-US" sz="2000" b="1" dirty="0">
                <a:latin typeface="Calibri" panose="020F0502020204030204" pitchFamily="34" charset="0"/>
              </a:rPr>
              <a:t>$7,225.47	</a:t>
            </a:r>
            <a:r>
              <a:rPr lang="en-US" sz="2000" dirty="0">
                <a:latin typeface="Calibri" panose="020F0502020204030204" pitchFamily="34" charset="0"/>
              </a:rPr>
              <a:t>Deferral Max: </a:t>
            </a:r>
            <a:r>
              <a:rPr lang="en-US" sz="2000" b="1" dirty="0">
                <a:latin typeface="Calibri" panose="020F0502020204030204" pitchFamily="34" charset="0"/>
              </a:rPr>
              <a:t>$6,250.00</a:t>
            </a:r>
          </a:p>
          <a:p>
            <a:pPr marL="0" indent="0" algn="ctr">
              <a:buNone/>
            </a:pPr>
            <a:endParaRPr lang="en-US" sz="1800" b="1" dirty="0">
              <a:latin typeface="Calibri" panose="020F0502020204030204" pitchFamily="34" charset="0"/>
            </a:endParaRPr>
          </a:p>
          <a:p>
            <a:pPr lvl="1" algn="just"/>
            <a:r>
              <a:rPr lang="en-US" sz="2000" dirty="0">
                <a:effectLst/>
                <a:latin typeface="Calibri" panose="020F0502020204030204" pitchFamily="34" charset="0"/>
                <a:ea typeface="Calibri" panose="020F0502020204030204" pitchFamily="34" charset="0"/>
              </a:rPr>
              <a:t>For Federal and State taxes, one would only </a:t>
            </a:r>
            <a:r>
              <a:rPr lang="en-US" sz="2000" dirty="0">
                <a:latin typeface="Calibri" panose="020F0502020204030204" pitchFamily="34" charset="0"/>
                <a:ea typeface="Calibri" panose="020F0502020204030204" pitchFamily="34" charset="0"/>
              </a:rPr>
              <a:t>be </a:t>
            </a:r>
            <a:r>
              <a:rPr lang="en-US" sz="2000" dirty="0">
                <a:effectLst/>
                <a:latin typeface="Calibri" panose="020F0502020204030204" pitchFamily="34" charset="0"/>
                <a:ea typeface="Calibri" panose="020F0502020204030204" pitchFamily="34" charset="0"/>
              </a:rPr>
              <a:t>taxed on the difference between their gross less the deferral amount ($7225.47-$6250.00 = $975.47) If you take $975.47 x 22% (Federal Supplemental Rate) = $214.60 if had</a:t>
            </a:r>
            <a:r>
              <a:rPr lang="en-US" sz="2000" dirty="0">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not deferred, the federal tax withholding would have been $1,589.60.</a:t>
            </a:r>
          </a:p>
          <a:p>
            <a:pPr lvl="1" algn="just"/>
            <a:r>
              <a:rPr lang="en-US" sz="2000" dirty="0">
                <a:effectLst/>
                <a:latin typeface="Calibri" panose="020F0502020204030204" pitchFamily="34" charset="0"/>
                <a:ea typeface="Calibri" panose="020F0502020204030204" pitchFamily="34" charset="0"/>
              </a:rPr>
              <a:t>For State taxes, it would be calculated on $975.47 x 4.5% (state tax withholding rate) = $43.90 if not deferred, </a:t>
            </a:r>
            <a:r>
              <a:rPr lang="en-US" sz="2000" dirty="0">
                <a:latin typeface="Calibri" panose="020F0502020204030204" pitchFamily="34" charset="0"/>
                <a:ea typeface="Calibri" panose="020F0502020204030204" pitchFamily="34" charset="0"/>
              </a:rPr>
              <a:t>the </a:t>
            </a:r>
            <a:r>
              <a:rPr lang="en-US" sz="2000" dirty="0">
                <a:effectLst/>
                <a:latin typeface="Calibri" panose="020F0502020204030204" pitchFamily="34" charset="0"/>
                <a:ea typeface="Calibri" panose="020F0502020204030204" pitchFamily="34" charset="0"/>
              </a:rPr>
              <a:t>state tax withholdings would have been $325.15. As you can see you had a substantial savings in Federal and State taxes because of the deferral. </a:t>
            </a:r>
          </a:p>
          <a:p>
            <a:endParaRPr lang="en-US" dirty="0"/>
          </a:p>
        </p:txBody>
      </p:sp>
    </p:spTree>
    <p:extLst>
      <p:ext uri="{BB962C8B-B14F-4D97-AF65-F5344CB8AC3E}">
        <p14:creationId xmlns:p14="http://schemas.microsoft.com/office/powerpoint/2010/main" val="1668877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A2521-20AF-8573-F9E2-E263A3F5A682}"/>
              </a:ext>
            </a:extLst>
          </p:cNvPr>
          <p:cNvSpPr>
            <a:spLocks noGrp="1"/>
          </p:cNvSpPr>
          <p:nvPr>
            <p:ph type="title"/>
          </p:nvPr>
        </p:nvSpPr>
        <p:spPr>
          <a:solidFill>
            <a:schemeClr val="accent1"/>
          </a:solidFill>
          <a:scene3d>
            <a:camera prst="orthographicFront"/>
            <a:lightRig rig="threePt" dir="t"/>
          </a:scene3d>
          <a:sp3d>
            <a:bevelT w="139700" h="139700" prst="divot"/>
          </a:sp3d>
        </p:spPr>
        <p:txBody>
          <a:bodyPr/>
          <a:lstStyle/>
          <a:p>
            <a:pPr algn="ctr"/>
            <a:r>
              <a:rPr lang="en-US" b="1" dirty="0">
                <a:solidFill>
                  <a:schemeClr val="bg1"/>
                </a:solidFill>
                <a:latin typeface="+mn-lt"/>
              </a:rPr>
              <a:t>EXIT INTERVIEW</a:t>
            </a:r>
          </a:p>
        </p:txBody>
      </p:sp>
      <p:sp>
        <p:nvSpPr>
          <p:cNvPr id="3" name="Content Placeholder 2">
            <a:extLst>
              <a:ext uri="{FF2B5EF4-FFF2-40B4-BE49-F238E27FC236}">
                <a16:creationId xmlns:a16="http://schemas.microsoft.com/office/drawing/2014/main" id="{FA7E404C-F24A-7D08-7EB7-E083AB7C6539}"/>
              </a:ext>
            </a:extLst>
          </p:cNvPr>
          <p:cNvSpPr>
            <a:spLocks noGrp="1"/>
          </p:cNvSpPr>
          <p:nvPr>
            <p:ph idx="1"/>
          </p:nvPr>
        </p:nvSpPr>
        <p:spPr>
          <a:xfrm>
            <a:off x="838200" y="2645757"/>
            <a:ext cx="10515600" cy="2482424"/>
          </a:xfrm>
        </p:spPr>
        <p:txBody>
          <a:bodyPr>
            <a:normAutofit fontScale="92500" lnSpcReduction="20000"/>
          </a:bodyPr>
          <a:lstStyle/>
          <a:p>
            <a:pPr algn="just">
              <a:buClr>
                <a:schemeClr val="accent1"/>
              </a:buClr>
              <a:buFont typeface="Wingdings" panose="05000000000000000000" pitchFamily="2" charset="2"/>
              <a:buChar char="Ø"/>
            </a:pPr>
            <a:r>
              <a:rPr lang="en-US" sz="3200" dirty="0"/>
              <a:t>Employee that will be separating due to resignation, transfer, retirement, etc. should notify their HR Consultant prior to their last day of work for an exit interview.</a:t>
            </a:r>
          </a:p>
          <a:p>
            <a:pPr algn="just"/>
            <a:endParaRPr lang="en-US" sz="3200" dirty="0"/>
          </a:p>
          <a:p>
            <a:pPr algn="just">
              <a:buClr>
                <a:schemeClr val="accent1"/>
              </a:buClr>
              <a:buFont typeface="Wingdings" panose="05000000000000000000" pitchFamily="2" charset="2"/>
              <a:buChar char="Ø"/>
            </a:pPr>
            <a:r>
              <a:rPr lang="en-US" sz="3200" dirty="0"/>
              <a:t>If retiring, the KPPA 6000 (section H) Form is to be completed by your HR Consultant.</a:t>
            </a:r>
          </a:p>
        </p:txBody>
      </p:sp>
    </p:spTree>
    <p:extLst>
      <p:ext uri="{BB962C8B-B14F-4D97-AF65-F5344CB8AC3E}">
        <p14:creationId xmlns:p14="http://schemas.microsoft.com/office/powerpoint/2010/main" val="354347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58241" y="179076"/>
            <a:ext cx="4322816" cy="928272"/>
          </a:xfrm>
        </p:spPr>
        <p:txBody>
          <a:bodyPr anchor="ctr">
            <a:normAutofit/>
          </a:bodyPr>
          <a:lstStyle/>
          <a:p>
            <a:r>
              <a:rPr lang="en-US" dirty="0"/>
              <a:t>Hiring Process </a:t>
            </a:r>
          </a:p>
        </p:txBody>
      </p:sp>
      <p:graphicFrame>
        <p:nvGraphicFramePr>
          <p:cNvPr id="4" name="Content Placeholder 3">
            <a:extLst>
              <a:ext uri="{FF2B5EF4-FFF2-40B4-BE49-F238E27FC236}">
                <a16:creationId xmlns:a16="http://schemas.microsoft.com/office/drawing/2014/main" id="{98359093-C260-B0A1-6ACD-A400C84316A9}"/>
              </a:ext>
            </a:extLst>
          </p:cNvPr>
          <p:cNvGraphicFramePr>
            <a:graphicFrameLocks noGrp="1"/>
          </p:cNvGraphicFramePr>
          <p:nvPr>
            <p:ph idx="1"/>
            <p:extLst>
              <p:ext uri="{D42A27DB-BD31-4B8C-83A1-F6EECF244321}">
                <p14:modId xmlns:p14="http://schemas.microsoft.com/office/powerpoint/2010/main" val="2475208970"/>
              </p:ext>
            </p:extLst>
          </p:nvPr>
        </p:nvGraphicFramePr>
        <p:xfrm>
          <a:off x="382900" y="1107348"/>
          <a:ext cx="10823579" cy="5494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29001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CA2CB-CB2C-85C1-118E-12D75D4A81AA}"/>
              </a:ext>
            </a:extLst>
          </p:cNvPr>
          <p:cNvSpPr>
            <a:spLocks noGrp="1"/>
          </p:cNvSpPr>
          <p:nvPr>
            <p:ph type="title"/>
          </p:nvPr>
        </p:nvSpPr>
        <p:spPr>
          <a:solidFill>
            <a:schemeClr val="accent1"/>
          </a:solidFill>
          <a:scene3d>
            <a:camera prst="orthographicFront"/>
            <a:lightRig rig="threePt" dir="t"/>
          </a:scene3d>
          <a:sp3d>
            <a:bevelT w="139700" h="139700" prst="divot"/>
          </a:sp3d>
        </p:spPr>
        <p:txBody>
          <a:bodyPr/>
          <a:lstStyle/>
          <a:p>
            <a:pPr algn="ctr"/>
            <a:r>
              <a:rPr lang="en-US" b="1" dirty="0">
                <a:solidFill>
                  <a:schemeClr val="bg1"/>
                </a:solidFill>
                <a:latin typeface="+mn-lt"/>
              </a:rPr>
              <a:t>PROMOTIONS AND SALARY ADVANCEMENT</a:t>
            </a:r>
          </a:p>
        </p:txBody>
      </p:sp>
      <p:sp>
        <p:nvSpPr>
          <p:cNvPr id="3" name="Content Placeholder 2">
            <a:extLst>
              <a:ext uri="{FF2B5EF4-FFF2-40B4-BE49-F238E27FC236}">
                <a16:creationId xmlns:a16="http://schemas.microsoft.com/office/drawing/2014/main" id="{EE5E4E87-5878-6A8A-F84E-88BEA5A88253}"/>
              </a:ext>
            </a:extLst>
          </p:cNvPr>
          <p:cNvSpPr>
            <a:spLocks noGrp="1"/>
          </p:cNvSpPr>
          <p:nvPr>
            <p:ph idx="1"/>
          </p:nvPr>
        </p:nvSpPr>
        <p:spPr>
          <a:xfrm>
            <a:off x="838200" y="1825625"/>
            <a:ext cx="10276840" cy="4351338"/>
          </a:xfrm>
        </p:spPr>
        <p:txBody>
          <a:bodyPr/>
          <a:lstStyle/>
          <a:p>
            <a:endParaRPr lang="en-US" dirty="0"/>
          </a:p>
          <a:p>
            <a:r>
              <a:rPr lang="en-US" dirty="0"/>
              <a:t>All promotion and salary adjustment requests must be accompanied with an updated application and position description.</a:t>
            </a:r>
          </a:p>
          <a:p>
            <a:r>
              <a:rPr lang="en-US" dirty="0"/>
              <a:t>The updates would reflect any changes since the employee’s last promotion or salary advancement.</a:t>
            </a:r>
          </a:p>
          <a:p>
            <a:endParaRPr lang="en-US" dirty="0"/>
          </a:p>
          <a:p>
            <a:pPr marL="0" indent="0">
              <a:buNone/>
            </a:pPr>
            <a:r>
              <a:rPr lang="en-US" b="1" dirty="0"/>
              <a:t>Note:</a:t>
            </a:r>
            <a:r>
              <a:rPr lang="en-US" dirty="0"/>
              <a:t> Any salary advancement other than a vacancy promotion would be effective the 16</a:t>
            </a:r>
            <a:r>
              <a:rPr lang="en-US" baseline="30000" dirty="0"/>
              <a:t>th</a:t>
            </a:r>
            <a:r>
              <a:rPr lang="en-US" dirty="0"/>
              <a:t> of the month.</a:t>
            </a:r>
          </a:p>
        </p:txBody>
      </p:sp>
    </p:spTree>
    <p:extLst>
      <p:ext uri="{BB962C8B-B14F-4D97-AF65-F5344CB8AC3E}">
        <p14:creationId xmlns:p14="http://schemas.microsoft.com/office/powerpoint/2010/main" val="903609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0BBE7D2-FC13-9CB3-1F30-1987AF9E2690}"/>
              </a:ext>
            </a:extLst>
          </p:cNvPr>
          <p:cNvPicPr>
            <a:picLocks noGrp="1" noChangeAspect="1"/>
          </p:cNvPicPr>
          <p:nvPr>
            <p:ph idx="1"/>
          </p:nvPr>
        </p:nvPicPr>
        <p:blipFill rotWithShape="1">
          <a:blip r:embed="rId2"/>
          <a:srcRect l="3064" t="6984" r="777" b="5764"/>
          <a:stretch/>
        </p:blipFill>
        <p:spPr>
          <a:xfrm>
            <a:off x="6943576" y="1320067"/>
            <a:ext cx="4378017" cy="5537933"/>
          </a:xfrm>
        </p:spPr>
      </p:pic>
      <p:sp>
        <p:nvSpPr>
          <p:cNvPr id="2" name="Title 1">
            <a:extLst>
              <a:ext uri="{FF2B5EF4-FFF2-40B4-BE49-F238E27FC236}">
                <a16:creationId xmlns:a16="http://schemas.microsoft.com/office/drawing/2014/main" id="{F8D2D76C-20D2-1691-C294-F96C0568AD8C}"/>
              </a:ext>
            </a:extLst>
          </p:cNvPr>
          <p:cNvSpPr>
            <a:spLocks noGrp="1"/>
          </p:cNvSpPr>
          <p:nvPr>
            <p:ph type="title"/>
          </p:nvPr>
        </p:nvSpPr>
        <p:spPr>
          <a:xfrm>
            <a:off x="838200" y="273685"/>
            <a:ext cx="10515600" cy="1240155"/>
          </a:xfrm>
          <a:solidFill>
            <a:schemeClr val="accent1"/>
          </a:solidFill>
          <a:scene3d>
            <a:camera prst="orthographicFront"/>
            <a:lightRig rig="threePt" dir="t"/>
          </a:scene3d>
          <a:sp3d>
            <a:bevelT w="139700" h="139700" prst="divot"/>
          </a:sp3d>
        </p:spPr>
        <p:txBody>
          <a:bodyPr/>
          <a:lstStyle/>
          <a:p>
            <a:pPr algn="ctr"/>
            <a:r>
              <a:rPr lang="en-US" b="1" dirty="0">
                <a:solidFill>
                  <a:schemeClr val="bg1"/>
                </a:solidFill>
                <a:latin typeface="+mn-lt"/>
              </a:rPr>
              <a:t>LOCAL FUNDS (OX) SALARY INCREASES</a:t>
            </a:r>
          </a:p>
        </p:txBody>
      </p:sp>
      <p:sp>
        <p:nvSpPr>
          <p:cNvPr id="6" name="TextBox 5">
            <a:extLst>
              <a:ext uri="{FF2B5EF4-FFF2-40B4-BE49-F238E27FC236}">
                <a16:creationId xmlns:a16="http://schemas.microsoft.com/office/drawing/2014/main" id="{DD242F6C-8414-4539-384C-3A7603A7E9A0}"/>
              </a:ext>
            </a:extLst>
          </p:cNvPr>
          <p:cNvSpPr txBox="1"/>
          <p:nvPr/>
        </p:nvSpPr>
        <p:spPr>
          <a:xfrm>
            <a:off x="831551" y="1621410"/>
            <a:ext cx="5522117" cy="5262979"/>
          </a:xfrm>
          <a:prstGeom prst="rect">
            <a:avLst/>
          </a:prstGeom>
          <a:noFill/>
        </p:spPr>
        <p:txBody>
          <a:bodyPr wrap="square" rtlCol="0">
            <a:spAutoFit/>
          </a:bodyPr>
          <a:lstStyle/>
          <a:p>
            <a:pPr algn="just"/>
            <a:r>
              <a:rPr lang="en-US" sz="2400" dirty="0"/>
              <a:t>If sufficient funds are available, the PVA may request to increase an employee’s salary in 5% increments, up to the mid-point of the grade. This increase must be requested and paid through local funds (OX) and can only be given once every twelve (12) months. If these funds are not available in the subsequent fiscal year or at the discretion of an incoming PVA, the employee’s salary will revert to their previous salary.</a:t>
            </a:r>
          </a:p>
          <a:p>
            <a:endParaRPr lang="en-US" sz="2000" dirty="0"/>
          </a:p>
          <a:p>
            <a:r>
              <a:rPr lang="en-US" sz="2400" b="1" dirty="0"/>
              <a:t>Note:</a:t>
            </a:r>
            <a:r>
              <a:rPr lang="en-US" sz="2400" dirty="0"/>
              <a:t> Agreement is to be completed for each OX increase.</a:t>
            </a:r>
          </a:p>
        </p:txBody>
      </p:sp>
    </p:spTree>
    <p:extLst>
      <p:ext uri="{BB962C8B-B14F-4D97-AF65-F5344CB8AC3E}">
        <p14:creationId xmlns:p14="http://schemas.microsoft.com/office/powerpoint/2010/main" val="3183916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4D7C8-95D5-36DF-934D-7B010BF4B175}"/>
              </a:ext>
            </a:extLst>
          </p:cNvPr>
          <p:cNvSpPr>
            <a:spLocks noGrp="1"/>
          </p:cNvSpPr>
          <p:nvPr>
            <p:ph type="title"/>
          </p:nvPr>
        </p:nvSpPr>
        <p:spPr>
          <a:solidFill>
            <a:schemeClr val="accent1"/>
          </a:solidFill>
          <a:scene3d>
            <a:camera prst="orthographicFront"/>
            <a:lightRig rig="threePt" dir="t"/>
          </a:scene3d>
          <a:sp3d>
            <a:bevelT w="139700" h="139700" prst="divot"/>
          </a:sp3d>
        </p:spPr>
        <p:txBody>
          <a:bodyPr/>
          <a:lstStyle/>
          <a:p>
            <a:pPr algn="ctr"/>
            <a:r>
              <a:rPr lang="en-US" b="1" dirty="0">
                <a:solidFill>
                  <a:schemeClr val="bg1"/>
                </a:solidFill>
                <a:latin typeface="+mn-lt"/>
              </a:rPr>
              <a:t>PART-TIME, SEASONAL &amp; INTERIM</a:t>
            </a:r>
          </a:p>
        </p:txBody>
      </p:sp>
      <p:sp>
        <p:nvSpPr>
          <p:cNvPr id="4" name="Content Placeholder 2">
            <a:extLst>
              <a:ext uri="{FF2B5EF4-FFF2-40B4-BE49-F238E27FC236}">
                <a16:creationId xmlns:a16="http://schemas.microsoft.com/office/drawing/2014/main" id="{32D5DE3E-3024-B453-9428-CC310D951946}"/>
              </a:ext>
            </a:extLst>
          </p:cNvPr>
          <p:cNvSpPr>
            <a:spLocks noGrp="1"/>
          </p:cNvSpPr>
          <p:nvPr>
            <p:ph idx="1"/>
          </p:nvPr>
        </p:nvSpPr>
        <p:spPr>
          <a:xfrm>
            <a:off x="838200" y="1825625"/>
            <a:ext cx="10784840" cy="4351338"/>
          </a:xfrm>
        </p:spPr>
        <p:txBody>
          <a:bodyPr anchor="ctr">
            <a:normAutofit/>
          </a:bodyPr>
          <a:lstStyle/>
          <a:p>
            <a:pPr marL="0" indent="0">
              <a:buNone/>
            </a:pPr>
            <a:r>
              <a:rPr lang="en-US" sz="2400" b="1" dirty="0">
                <a:solidFill>
                  <a:schemeClr val="tx1"/>
                </a:solidFill>
              </a:rPr>
              <a:t>Per KAR 1:140</a:t>
            </a:r>
          </a:p>
          <a:p>
            <a:r>
              <a:rPr lang="en-US" sz="2400" dirty="0">
                <a:solidFill>
                  <a:schemeClr val="tx1"/>
                </a:solidFill>
              </a:rPr>
              <a:t>An employer participating in KPPA shall not classify an employee in more than one (1) non–participating position status during the fiscal year.</a:t>
            </a:r>
          </a:p>
          <a:p>
            <a:r>
              <a:rPr lang="en-US" sz="2400" dirty="0">
                <a:solidFill>
                  <a:schemeClr val="tx1"/>
                </a:solidFill>
              </a:rPr>
              <a:t>Employee cannot be in two (2) non-participating status in the same fiscal year. If they work seasonally, they must have a 3-month break before returning.</a:t>
            </a:r>
          </a:p>
          <a:p>
            <a:r>
              <a:rPr lang="en-US" sz="2400" dirty="0">
                <a:solidFill>
                  <a:schemeClr val="tx1"/>
                </a:solidFill>
              </a:rPr>
              <a:t>If employee does not observe a 3-month break in service, all omitted contributions (contributions not withheld and paid to KPPA) will be billed to the county. </a:t>
            </a:r>
          </a:p>
          <a:p>
            <a:pPr marL="0" indent="0">
              <a:buNone/>
            </a:pPr>
            <a:r>
              <a:rPr lang="en-US" sz="2400" b="1" dirty="0"/>
              <a:t>*NOTE: Employees under 18 and without high school degree will be classified in a seasonal/interim position. Must indicate if part-time or full-time seasonal on RPA.</a:t>
            </a:r>
            <a:endParaRPr lang="en-US" sz="2400" b="1" dirty="0">
              <a:solidFill>
                <a:schemeClr val="tx1"/>
              </a:solidFill>
            </a:endParaRPr>
          </a:p>
        </p:txBody>
      </p:sp>
    </p:spTree>
    <p:extLst>
      <p:ext uri="{BB962C8B-B14F-4D97-AF65-F5344CB8AC3E}">
        <p14:creationId xmlns:p14="http://schemas.microsoft.com/office/powerpoint/2010/main" val="21703283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AE623-7F65-77E3-D4AF-197DBD29445F}"/>
              </a:ext>
            </a:extLst>
          </p:cNvPr>
          <p:cNvSpPr>
            <a:spLocks noGrp="1"/>
          </p:cNvSpPr>
          <p:nvPr>
            <p:ph type="title"/>
          </p:nvPr>
        </p:nvSpPr>
        <p:spPr>
          <a:solidFill>
            <a:schemeClr val="accent1"/>
          </a:solidFill>
          <a:scene3d>
            <a:camera prst="orthographicFront"/>
            <a:lightRig rig="threePt" dir="t"/>
          </a:scene3d>
          <a:sp3d>
            <a:bevelT w="139700" h="139700" prst="divot"/>
          </a:sp3d>
        </p:spPr>
        <p:txBody>
          <a:bodyPr/>
          <a:lstStyle/>
          <a:p>
            <a:pPr algn="ctr"/>
            <a:r>
              <a:rPr lang="en-US" b="1" dirty="0">
                <a:solidFill>
                  <a:schemeClr val="bg1"/>
                </a:solidFill>
                <a:latin typeface="+mn-lt"/>
              </a:rPr>
              <a:t>TIMESHEET REPORTING</a:t>
            </a:r>
          </a:p>
        </p:txBody>
      </p:sp>
      <p:sp>
        <p:nvSpPr>
          <p:cNvPr id="4" name="Content Placeholder 2">
            <a:extLst>
              <a:ext uri="{FF2B5EF4-FFF2-40B4-BE49-F238E27FC236}">
                <a16:creationId xmlns:a16="http://schemas.microsoft.com/office/drawing/2014/main" id="{E6EC5B08-7EA8-C9C0-E8D7-EFECAE660185}"/>
              </a:ext>
            </a:extLst>
          </p:cNvPr>
          <p:cNvSpPr>
            <a:spLocks noGrp="1"/>
          </p:cNvSpPr>
          <p:nvPr>
            <p:ph idx="1"/>
          </p:nvPr>
        </p:nvSpPr>
        <p:spPr>
          <a:xfrm>
            <a:off x="467360" y="1764665"/>
            <a:ext cx="11338560" cy="4728210"/>
          </a:xfrm>
        </p:spPr>
        <p:txBody>
          <a:bodyPr anchor="ctr">
            <a:normAutofit lnSpcReduction="10000"/>
          </a:bodyPr>
          <a:lstStyle/>
          <a:p>
            <a:pPr>
              <a:lnSpc>
                <a:spcPct val="90000"/>
              </a:lnSpc>
              <a:spcAft>
                <a:spcPts val="600"/>
              </a:spcAft>
            </a:pPr>
            <a:r>
              <a:rPr lang="en-US" sz="2400" dirty="0">
                <a:solidFill>
                  <a:schemeClr val="tx1"/>
                </a:solidFill>
                <a:effectLst/>
                <a:ea typeface="Calibri" panose="020F0502020204030204" pitchFamily="34" charset="0"/>
              </a:rPr>
              <a:t>The rule of thumb for submitting timesheets: </a:t>
            </a:r>
          </a:p>
          <a:p>
            <a:pPr marL="457200" lvl="1" indent="0">
              <a:lnSpc>
                <a:spcPct val="90000"/>
              </a:lnSpc>
              <a:spcAft>
                <a:spcPts val="600"/>
              </a:spcAft>
              <a:buNone/>
            </a:pPr>
            <a:r>
              <a:rPr lang="en-US" dirty="0">
                <a:solidFill>
                  <a:schemeClr val="tx1"/>
                </a:solidFill>
                <a:effectLst/>
                <a:ea typeface="Calibri" panose="020F0502020204030204" pitchFamily="34" charset="0"/>
              </a:rPr>
              <a:t>Submit by Noon the day after pay day and approve by the close of business the following day.</a:t>
            </a:r>
            <a:endParaRPr lang="en-US" dirty="0">
              <a:solidFill>
                <a:schemeClr val="tx1"/>
              </a:solidFill>
            </a:endParaRPr>
          </a:p>
          <a:p>
            <a:pPr>
              <a:lnSpc>
                <a:spcPct val="90000"/>
              </a:lnSpc>
              <a:spcAft>
                <a:spcPts val="600"/>
              </a:spcAft>
            </a:pPr>
            <a:r>
              <a:rPr lang="en-US" sz="2400" dirty="0">
                <a:solidFill>
                  <a:schemeClr val="tx1"/>
                </a:solidFill>
              </a:rPr>
              <a:t>The PVA should not submit a timesheet for themself.</a:t>
            </a:r>
          </a:p>
          <a:p>
            <a:pPr>
              <a:lnSpc>
                <a:spcPct val="90000"/>
              </a:lnSpc>
              <a:spcAft>
                <a:spcPts val="600"/>
              </a:spcAft>
            </a:pPr>
            <a:r>
              <a:rPr lang="en-US" sz="2400" dirty="0">
                <a:solidFill>
                  <a:schemeClr val="tx1"/>
                </a:solidFill>
              </a:rPr>
              <a:t>Best practice is to submit (deputy) daily and approve (PVA) weekly.</a:t>
            </a:r>
          </a:p>
          <a:p>
            <a:pPr>
              <a:lnSpc>
                <a:spcPct val="90000"/>
              </a:lnSpc>
              <a:spcAft>
                <a:spcPts val="600"/>
              </a:spcAft>
            </a:pPr>
            <a:r>
              <a:rPr lang="en-US" sz="2400" dirty="0">
                <a:solidFill>
                  <a:schemeClr val="tx1"/>
                </a:solidFill>
              </a:rPr>
              <a:t>If </a:t>
            </a:r>
            <a:r>
              <a:rPr lang="en-US" sz="2400" b="1" dirty="0">
                <a:solidFill>
                  <a:schemeClr val="accent2">
                    <a:lumMod val="75000"/>
                  </a:schemeClr>
                </a:solidFill>
              </a:rPr>
              <a:t>orange</a:t>
            </a:r>
            <a:r>
              <a:rPr lang="en-US" sz="2400" dirty="0">
                <a:solidFill>
                  <a:schemeClr val="tx1"/>
                </a:solidFill>
              </a:rPr>
              <a:t>, then timesheet has not been submitted for approval.</a:t>
            </a:r>
          </a:p>
          <a:p>
            <a:pPr>
              <a:lnSpc>
                <a:spcPct val="90000"/>
              </a:lnSpc>
              <a:spcAft>
                <a:spcPts val="600"/>
              </a:spcAft>
            </a:pPr>
            <a:r>
              <a:rPr lang="en-US" sz="2400" dirty="0">
                <a:solidFill>
                  <a:schemeClr val="tx1"/>
                </a:solidFill>
              </a:rPr>
              <a:t>Holidays are automatically populated for full-time employees.</a:t>
            </a:r>
          </a:p>
          <a:p>
            <a:pPr>
              <a:lnSpc>
                <a:spcPct val="90000"/>
              </a:lnSpc>
              <a:spcAft>
                <a:spcPts val="600"/>
              </a:spcAft>
            </a:pPr>
            <a:r>
              <a:rPr lang="en-US" sz="2400" dirty="0">
                <a:solidFill>
                  <a:schemeClr val="tx1"/>
                </a:solidFill>
              </a:rPr>
              <a:t>Part-time employees must only enter their hours worked. If they are to be paid for holidays, then they must enter the code HOLP. </a:t>
            </a:r>
            <a:r>
              <a:rPr lang="en-US" sz="2400" b="1" dirty="0">
                <a:solidFill>
                  <a:schemeClr val="tx1"/>
                </a:solidFill>
              </a:rPr>
              <a:t>(Their timesheet will also reflect an error due to system is looking for 24 hours. </a:t>
            </a:r>
            <a:r>
              <a:rPr lang="en-US" sz="2400" b="1" dirty="0"/>
              <a:t>Be sure to submit and approve actual hours worked).</a:t>
            </a:r>
            <a:endParaRPr lang="en-US" sz="2400" b="1" dirty="0">
              <a:solidFill>
                <a:schemeClr val="tx1"/>
              </a:solidFill>
            </a:endParaRPr>
          </a:p>
        </p:txBody>
      </p:sp>
    </p:spTree>
    <p:extLst>
      <p:ext uri="{BB962C8B-B14F-4D97-AF65-F5344CB8AC3E}">
        <p14:creationId xmlns:p14="http://schemas.microsoft.com/office/powerpoint/2010/main" val="19430384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51A20A-75AD-1581-BF81-78180F900418}"/>
              </a:ext>
            </a:extLst>
          </p:cNvPr>
          <p:cNvSpPr>
            <a:spLocks noGrp="1"/>
          </p:cNvSpPr>
          <p:nvPr>
            <p:ph type="title"/>
          </p:nvPr>
        </p:nvSpPr>
        <p:spPr>
          <a:xfrm>
            <a:off x="838200" y="333215"/>
            <a:ext cx="10515600" cy="1095853"/>
          </a:xfrm>
          <a:solidFill>
            <a:schemeClr val="accent1"/>
          </a:solidFill>
          <a:scene3d>
            <a:camera prst="orthographicFront"/>
            <a:lightRig rig="threePt" dir="t"/>
          </a:scene3d>
          <a:sp3d>
            <a:bevelT w="139700" h="139700" prst="divot"/>
          </a:sp3d>
        </p:spPr>
        <p:txBody>
          <a:bodyPr/>
          <a:lstStyle/>
          <a:p>
            <a:pPr algn="ctr"/>
            <a:r>
              <a:rPr lang="en-US" b="1" dirty="0">
                <a:solidFill>
                  <a:schemeClr val="bg1"/>
                </a:solidFill>
                <a:latin typeface="+mn-lt"/>
              </a:rPr>
              <a:t>TIMESHEET REPORTING (Continued…)</a:t>
            </a:r>
          </a:p>
        </p:txBody>
      </p:sp>
      <p:sp>
        <p:nvSpPr>
          <p:cNvPr id="8" name="TextBox 7">
            <a:extLst>
              <a:ext uri="{FF2B5EF4-FFF2-40B4-BE49-F238E27FC236}">
                <a16:creationId xmlns:a16="http://schemas.microsoft.com/office/drawing/2014/main" id="{4C780DD7-BCE4-49D0-FE41-C5A4F5C44BEC}"/>
              </a:ext>
            </a:extLst>
          </p:cNvPr>
          <p:cNvSpPr txBox="1"/>
          <p:nvPr/>
        </p:nvSpPr>
        <p:spPr>
          <a:xfrm>
            <a:off x="838200" y="6103915"/>
            <a:ext cx="5161280" cy="461665"/>
          </a:xfrm>
          <a:prstGeom prst="rect">
            <a:avLst/>
          </a:prstGeom>
          <a:noFill/>
        </p:spPr>
        <p:txBody>
          <a:bodyPr wrap="square" rtlCol="0">
            <a:spAutoFit/>
          </a:bodyPr>
          <a:lstStyle/>
          <a:p>
            <a:r>
              <a:rPr lang="en-US" sz="2400" dirty="0"/>
              <a:t>Time approver’s view.</a:t>
            </a:r>
          </a:p>
        </p:txBody>
      </p:sp>
      <p:pic>
        <p:nvPicPr>
          <p:cNvPr id="4" name="Content Placeholder 3">
            <a:extLst>
              <a:ext uri="{FF2B5EF4-FFF2-40B4-BE49-F238E27FC236}">
                <a16:creationId xmlns:a16="http://schemas.microsoft.com/office/drawing/2014/main" id="{7FD0A142-6818-9432-D943-A761985A7638}"/>
              </a:ext>
            </a:extLst>
          </p:cNvPr>
          <p:cNvPicPr>
            <a:picLocks noGrp="1" noChangeAspect="1"/>
          </p:cNvPicPr>
          <p:nvPr>
            <p:ph idx="1"/>
          </p:nvPr>
        </p:nvPicPr>
        <p:blipFill>
          <a:blip r:embed="rId2"/>
          <a:stretch>
            <a:fillRect/>
          </a:stretch>
        </p:blipFill>
        <p:spPr>
          <a:xfrm>
            <a:off x="600075" y="1601786"/>
            <a:ext cx="10991849" cy="4560244"/>
          </a:xfrm>
          <a:prstGeom prst="rect">
            <a:avLst/>
          </a:prstGeom>
        </p:spPr>
      </p:pic>
    </p:spTree>
    <p:extLst>
      <p:ext uri="{BB962C8B-B14F-4D97-AF65-F5344CB8AC3E}">
        <p14:creationId xmlns:p14="http://schemas.microsoft.com/office/powerpoint/2010/main" val="27388510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9B1C23-7DAA-37FB-96FF-AF17E647D6EE}"/>
              </a:ext>
            </a:extLst>
          </p:cNvPr>
          <p:cNvPicPr>
            <a:picLocks noChangeAspect="1"/>
          </p:cNvPicPr>
          <p:nvPr/>
        </p:nvPicPr>
        <p:blipFill>
          <a:blip r:embed="rId2"/>
          <a:stretch>
            <a:fillRect/>
          </a:stretch>
        </p:blipFill>
        <p:spPr>
          <a:xfrm>
            <a:off x="838200" y="331162"/>
            <a:ext cx="10546994" cy="1359526"/>
          </a:xfrm>
          <a:prstGeom prst="rect">
            <a:avLst/>
          </a:prstGeom>
        </p:spPr>
      </p:pic>
      <p:pic>
        <p:nvPicPr>
          <p:cNvPr id="4" name="Content Placeholder 3">
            <a:extLst>
              <a:ext uri="{FF2B5EF4-FFF2-40B4-BE49-F238E27FC236}">
                <a16:creationId xmlns:a16="http://schemas.microsoft.com/office/drawing/2014/main" id="{C1E020DB-C040-4307-5488-C1548DE43B99}"/>
              </a:ext>
            </a:extLst>
          </p:cNvPr>
          <p:cNvPicPr>
            <a:picLocks noGrp="1" noChangeAspect="1"/>
          </p:cNvPicPr>
          <p:nvPr>
            <p:ph idx="1"/>
          </p:nvPr>
        </p:nvPicPr>
        <p:blipFill>
          <a:blip r:embed="rId3"/>
          <a:stretch>
            <a:fillRect/>
          </a:stretch>
        </p:blipFill>
        <p:spPr>
          <a:xfrm>
            <a:off x="409575" y="1858282"/>
            <a:ext cx="11287125" cy="4866550"/>
          </a:xfrm>
          <a:prstGeom prst="rect">
            <a:avLst/>
          </a:prstGeom>
        </p:spPr>
      </p:pic>
    </p:spTree>
    <p:extLst>
      <p:ext uri="{BB962C8B-B14F-4D97-AF65-F5344CB8AC3E}">
        <p14:creationId xmlns:p14="http://schemas.microsoft.com/office/powerpoint/2010/main" val="32939129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D159D9F-0A88-32C8-7A6E-17AAD82F74ED}"/>
              </a:ext>
            </a:extLst>
          </p:cNvPr>
          <p:cNvPicPr>
            <a:picLocks noGrp="1" noChangeAspect="1"/>
          </p:cNvPicPr>
          <p:nvPr>
            <p:ph idx="1"/>
          </p:nvPr>
        </p:nvPicPr>
        <p:blipFill>
          <a:blip r:embed="rId2"/>
          <a:stretch>
            <a:fillRect/>
          </a:stretch>
        </p:blipFill>
        <p:spPr>
          <a:xfrm>
            <a:off x="261257" y="1825625"/>
            <a:ext cx="11705961" cy="4967682"/>
          </a:xfrm>
          <a:prstGeom prst="rect">
            <a:avLst/>
          </a:prstGeom>
        </p:spPr>
      </p:pic>
      <p:sp>
        <p:nvSpPr>
          <p:cNvPr id="4" name="Title 1">
            <a:extLst>
              <a:ext uri="{FF2B5EF4-FFF2-40B4-BE49-F238E27FC236}">
                <a16:creationId xmlns:a16="http://schemas.microsoft.com/office/drawing/2014/main" id="{95D654C2-49F8-D3B7-6729-697BAC225EAD}"/>
              </a:ext>
            </a:extLst>
          </p:cNvPr>
          <p:cNvSpPr>
            <a:spLocks noGrp="1"/>
          </p:cNvSpPr>
          <p:nvPr>
            <p:ph type="title"/>
          </p:nvPr>
        </p:nvSpPr>
        <p:spPr>
          <a:xfrm>
            <a:off x="838200" y="365125"/>
            <a:ext cx="10515600" cy="1325563"/>
          </a:xfrm>
          <a:solidFill>
            <a:schemeClr val="accent1"/>
          </a:solidFill>
          <a:scene3d>
            <a:camera prst="orthographicFront"/>
            <a:lightRig rig="threePt" dir="t"/>
          </a:scene3d>
          <a:sp3d>
            <a:bevelT w="139700" h="139700" prst="divot"/>
          </a:sp3d>
        </p:spPr>
        <p:txBody>
          <a:bodyPr/>
          <a:lstStyle/>
          <a:p>
            <a:pPr algn="ctr"/>
            <a:r>
              <a:rPr lang="en-US" b="1" dirty="0">
                <a:solidFill>
                  <a:schemeClr val="bg1"/>
                </a:solidFill>
                <a:latin typeface="+mn-lt"/>
              </a:rPr>
              <a:t>TIMESHEET REPORTING (Continued…)</a:t>
            </a:r>
          </a:p>
        </p:txBody>
      </p:sp>
    </p:spTree>
    <p:extLst>
      <p:ext uri="{BB962C8B-B14F-4D97-AF65-F5344CB8AC3E}">
        <p14:creationId xmlns:p14="http://schemas.microsoft.com/office/powerpoint/2010/main" val="11991416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5D654C2-49F8-D3B7-6729-697BAC225EAD}"/>
              </a:ext>
            </a:extLst>
          </p:cNvPr>
          <p:cNvSpPr>
            <a:spLocks noGrp="1"/>
          </p:cNvSpPr>
          <p:nvPr>
            <p:ph type="title"/>
          </p:nvPr>
        </p:nvSpPr>
        <p:spPr>
          <a:xfrm>
            <a:off x="838200" y="365125"/>
            <a:ext cx="10515600" cy="1325563"/>
          </a:xfrm>
          <a:solidFill>
            <a:schemeClr val="accent1"/>
          </a:solidFill>
          <a:scene3d>
            <a:camera prst="orthographicFront"/>
            <a:lightRig rig="threePt" dir="t"/>
          </a:scene3d>
          <a:sp3d>
            <a:bevelT w="139700" h="139700" prst="divot"/>
          </a:sp3d>
        </p:spPr>
        <p:txBody>
          <a:bodyPr/>
          <a:lstStyle/>
          <a:p>
            <a:pPr algn="ctr"/>
            <a:r>
              <a:rPr lang="en-US" b="1" dirty="0">
                <a:solidFill>
                  <a:schemeClr val="bg1"/>
                </a:solidFill>
                <a:latin typeface="+mn-lt"/>
              </a:rPr>
              <a:t>TIMESHEET REPORTING (Continued…)</a:t>
            </a:r>
          </a:p>
        </p:txBody>
      </p:sp>
      <p:pic>
        <p:nvPicPr>
          <p:cNvPr id="6" name="Content Placeholder 5">
            <a:extLst>
              <a:ext uri="{FF2B5EF4-FFF2-40B4-BE49-F238E27FC236}">
                <a16:creationId xmlns:a16="http://schemas.microsoft.com/office/drawing/2014/main" id="{1EAA3BD8-F5D3-D9EF-985C-9E6F38042F22}"/>
              </a:ext>
            </a:extLst>
          </p:cNvPr>
          <p:cNvPicPr>
            <a:picLocks noGrp="1" noChangeAspect="1"/>
          </p:cNvPicPr>
          <p:nvPr>
            <p:ph idx="1"/>
          </p:nvPr>
        </p:nvPicPr>
        <p:blipFill>
          <a:blip r:embed="rId2"/>
          <a:stretch>
            <a:fillRect/>
          </a:stretch>
        </p:blipFill>
        <p:spPr>
          <a:xfrm>
            <a:off x="130629" y="1825624"/>
            <a:ext cx="11427188" cy="4919439"/>
          </a:xfrm>
          <a:prstGeom prst="rect">
            <a:avLst/>
          </a:prstGeom>
        </p:spPr>
      </p:pic>
    </p:spTree>
    <p:extLst>
      <p:ext uri="{BB962C8B-B14F-4D97-AF65-F5344CB8AC3E}">
        <p14:creationId xmlns:p14="http://schemas.microsoft.com/office/powerpoint/2010/main" val="6408751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1282F-FBBC-85BC-CA95-ADC8CF8206C0}"/>
              </a:ext>
            </a:extLst>
          </p:cNvPr>
          <p:cNvSpPr>
            <a:spLocks noGrp="1"/>
          </p:cNvSpPr>
          <p:nvPr>
            <p:ph type="title"/>
          </p:nvPr>
        </p:nvSpPr>
        <p:spPr>
          <a:solidFill>
            <a:schemeClr val="accent1"/>
          </a:solidFill>
          <a:scene3d>
            <a:camera prst="orthographicFront"/>
            <a:lightRig rig="threePt" dir="t"/>
          </a:scene3d>
          <a:sp3d>
            <a:bevelT w="139700" h="139700" prst="divot"/>
          </a:sp3d>
        </p:spPr>
        <p:txBody>
          <a:bodyPr/>
          <a:lstStyle/>
          <a:p>
            <a:pPr algn="ctr"/>
            <a:r>
              <a:rPr lang="en-US" b="1" dirty="0">
                <a:solidFill>
                  <a:schemeClr val="bg1"/>
                </a:solidFill>
                <a:latin typeface="+mn-lt"/>
              </a:rPr>
              <a:t>TIMESHEET REPORTING (continued…)</a:t>
            </a:r>
          </a:p>
        </p:txBody>
      </p:sp>
      <p:pic>
        <p:nvPicPr>
          <p:cNvPr id="5" name="Content Placeholder 4">
            <a:extLst>
              <a:ext uri="{FF2B5EF4-FFF2-40B4-BE49-F238E27FC236}">
                <a16:creationId xmlns:a16="http://schemas.microsoft.com/office/drawing/2014/main" id="{AB5C6E6A-6D2B-DDE4-1B16-6731170C2A92}"/>
              </a:ext>
            </a:extLst>
          </p:cNvPr>
          <p:cNvPicPr>
            <a:picLocks noGrp="1" noChangeAspect="1"/>
          </p:cNvPicPr>
          <p:nvPr>
            <p:ph idx="1"/>
          </p:nvPr>
        </p:nvPicPr>
        <p:blipFill>
          <a:blip r:embed="rId2"/>
          <a:stretch>
            <a:fillRect/>
          </a:stretch>
        </p:blipFill>
        <p:spPr>
          <a:xfrm>
            <a:off x="838200" y="1938129"/>
            <a:ext cx="10515600" cy="3008729"/>
          </a:xfrm>
        </p:spPr>
      </p:pic>
      <p:sp>
        <p:nvSpPr>
          <p:cNvPr id="6" name="TextBox 5">
            <a:extLst>
              <a:ext uri="{FF2B5EF4-FFF2-40B4-BE49-F238E27FC236}">
                <a16:creationId xmlns:a16="http://schemas.microsoft.com/office/drawing/2014/main" id="{B6E083E1-EE41-458D-344E-7A0FF7057BBA}"/>
              </a:ext>
            </a:extLst>
          </p:cNvPr>
          <p:cNvSpPr txBox="1"/>
          <p:nvPr/>
        </p:nvSpPr>
        <p:spPr>
          <a:xfrm flipH="1">
            <a:off x="838200" y="5608320"/>
            <a:ext cx="2702562" cy="461665"/>
          </a:xfrm>
          <a:prstGeom prst="rect">
            <a:avLst/>
          </a:prstGeom>
          <a:noFill/>
        </p:spPr>
        <p:txBody>
          <a:bodyPr wrap="square" rtlCol="0">
            <a:spAutoFit/>
          </a:bodyPr>
          <a:lstStyle/>
          <a:p>
            <a:r>
              <a:rPr lang="en-US" sz="2400" dirty="0"/>
              <a:t>No time reported</a:t>
            </a:r>
          </a:p>
        </p:txBody>
      </p:sp>
    </p:spTree>
    <p:extLst>
      <p:ext uri="{BB962C8B-B14F-4D97-AF65-F5344CB8AC3E}">
        <p14:creationId xmlns:p14="http://schemas.microsoft.com/office/powerpoint/2010/main" val="3316363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9F505-3C2E-7FE7-0537-64E597762DFA}"/>
              </a:ext>
            </a:extLst>
          </p:cNvPr>
          <p:cNvSpPr>
            <a:spLocks noGrp="1"/>
          </p:cNvSpPr>
          <p:nvPr>
            <p:ph type="title"/>
          </p:nvPr>
        </p:nvSpPr>
        <p:spPr>
          <a:solidFill>
            <a:schemeClr val="accent1"/>
          </a:solidFill>
          <a:scene3d>
            <a:camera prst="orthographicFront"/>
            <a:lightRig rig="threePt" dir="t"/>
          </a:scene3d>
          <a:sp3d>
            <a:bevelT w="139700" h="139700" prst="divot"/>
          </a:sp3d>
        </p:spPr>
        <p:txBody>
          <a:bodyPr/>
          <a:lstStyle/>
          <a:p>
            <a:pPr algn="ctr"/>
            <a:r>
              <a:rPr lang="en-US" b="1" dirty="0">
                <a:solidFill>
                  <a:schemeClr val="bg1"/>
                </a:solidFill>
                <a:latin typeface="+mn-lt"/>
              </a:rPr>
              <a:t>TIMESHEET REPORTING (continued…)</a:t>
            </a:r>
          </a:p>
        </p:txBody>
      </p:sp>
      <p:pic>
        <p:nvPicPr>
          <p:cNvPr id="5" name="Content Placeholder 4">
            <a:extLst>
              <a:ext uri="{FF2B5EF4-FFF2-40B4-BE49-F238E27FC236}">
                <a16:creationId xmlns:a16="http://schemas.microsoft.com/office/drawing/2014/main" id="{1A6E4401-7035-D5F1-FC1D-AD9EC4444E2E}"/>
              </a:ext>
            </a:extLst>
          </p:cNvPr>
          <p:cNvPicPr>
            <a:picLocks noGrp="1" noChangeAspect="1"/>
          </p:cNvPicPr>
          <p:nvPr>
            <p:ph idx="1"/>
          </p:nvPr>
        </p:nvPicPr>
        <p:blipFill>
          <a:blip r:embed="rId2"/>
          <a:stretch>
            <a:fillRect/>
          </a:stretch>
        </p:blipFill>
        <p:spPr>
          <a:xfrm>
            <a:off x="838200" y="1973163"/>
            <a:ext cx="10515600" cy="3268140"/>
          </a:xfrm>
        </p:spPr>
      </p:pic>
      <p:sp>
        <p:nvSpPr>
          <p:cNvPr id="6" name="TextBox 5">
            <a:extLst>
              <a:ext uri="{FF2B5EF4-FFF2-40B4-BE49-F238E27FC236}">
                <a16:creationId xmlns:a16="http://schemas.microsoft.com/office/drawing/2014/main" id="{4DE351AE-0EC5-08D3-7F3F-C1F8AB514828}"/>
              </a:ext>
            </a:extLst>
          </p:cNvPr>
          <p:cNvSpPr txBox="1"/>
          <p:nvPr/>
        </p:nvSpPr>
        <p:spPr>
          <a:xfrm>
            <a:off x="838200" y="5659120"/>
            <a:ext cx="4683760" cy="461665"/>
          </a:xfrm>
          <a:prstGeom prst="rect">
            <a:avLst/>
          </a:prstGeom>
          <a:noFill/>
        </p:spPr>
        <p:txBody>
          <a:bodyPr wrap="square" rtlCol="0">
            <a:spAutoFit/>
          </a:bodyPr>
          <a:lstStyle/>
          <a:p>
            <a:r>
              <a:rPr lang="en-US" sz="2400" dirty="0"/>
              <a:t>Reporting closure and comp used</a:t>
            </a:r>
          </a:p>
        </p:txBody>
      </p:sp>
    </p:spTree>
    <p:extLst>
      <p:ext uri="{BB962C8B-B14F-4D97-AF65-F5344CB8AC3E}">
        <p14:creationId xmlns:p14="http://schemas.microsoft.com/office/powerpoint/2010/main" val="509595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58241" y="179076"/>
            <a:ext cx="4322816" cy="928272"/>
          </a:xfrm>
        </p:spPr>
        <p:txBody>
          <a:bodyPr anchor="ctr">
            <a:normAutofit/>
          </a:bodyPr>
          <a:lstStyle/>
          <a:p>
            <a:r>
              <a:rPr lang="en-US" dirty="0"/>
              <a:t>Hiring Process </a:t>
            </a:r>
          </a:p>
        </p:txBody>
      </p:sp>
      <p:graphicFrame>
        <p:nvGraphicFramePr>
          <p:cNvPr id="4" name="Content Placeholder 3">
            <a:extLst>
              <a:ext uri="{FF2B5EF4-FFF2-40B4-BE49-F238E27FC236}">
                <a16:creationId xmlns:a16="http://schemas.microsoft.com/office/drawing/2014/main" id="{98359093-C260-B0A1-6ACD-A400C84316A9}"/>
              </a:ext>
            </a:extLst>
          </p:cNvPr>
          <p:cNvGraphicFramePr>
            <a:graphicFrameLocks noGrp="1"/>
          </p:cNvGraphicFramePr>
          <p:nvPr>
            <p:ph idx="1"/>
            <p:extLst>
              <p:ext uri="{D42A27DB-BD31-4B8C-83A1-F6EECF244321}">
                <p14:modId xmlns:p14="http://schemas.microsoft.com/office/powerpoint/2010/main" val="2589583093"/>
              </p:ext>
            </p:extLst>
          </p:nvPr>
        </p:nvGraphicFramePr>
        <p:xfrm>
          <a:off x="382901" y="1107348"/>
          <a:ext cx="8596312" cy="5494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52763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A452E-79E9-E7E6-0997-A6D85EDE865B}"/>
              </a:ext>
            </a:extLst>
          </p:cNvPr>
          <p:cNvSpPr>
            <a:spLocks noGrp="1"/>
          </p:cNvSpPr>
          <p:nvPr>
            <p:ph type="title"/>
          </p:nvPr>
        </p:nvSpPr>
        <p:spPr>
          <a:solidFill>
            <a:schemeClr val="accent1"/>
          </a:solidFill>
          <a:scene3d>
            <a:camera prst="orthographicFront"/>
            <a:lightRig rig="threePt" dir="t"/>
          </a:scene3d>
          <a:sp3d>
            <a:bevelT w="139700" h="139700" prst="divot"/>
          </a:sp3d>
        </p:spPr>
        <p:txBody>
          <a:bodyPr/>
          <a:lstStyle/>
          <a:p>
            <a:pPr algn="ctr"/>
            <a:r>
              <a:rPr lang="en-US" b="1" dirty="0">
                <a:solidFill>
                  <a:schemeClr val="bg1"/>
                </a:solidFill>
                <a:latin typeface="+mn-lt"/>
              </a:rPr>
              <a:t>TIMESHEET REPORTING (continued…)</a:t>
            </a:r>
          </a:p>
        </p:txBody>
      </p:sp>
      <p:pic>
        <p:nvPicPr>
          <p:cNvPr id="5" name="Content Placeholder 4">
            <a:extLst>
              <a:ext uri="{FF2B5EF4-FFF2-40B4-BE49-F238E27FC236}">
                <a16:creationId xmlns:a16="http://schemas.microsoft.com/office/drawing/2014/main" id="{6022660D-B5B0-93C0-91D4-9B8C04382B99}"/>
              </a:ext>
            </a:extLst>
          </p:cNvPr>
          <p:cNvPicPr>
            <a:picLocks noGrp="1" noChangeAspect="1"/>
          </p:cNvPicPr>
          <p:nvPr>
            <p:ph idx="1"/>
          </p:nvPr>
        </p:nvPicPr>
        <p:blipFill rotWithShape="1">
          <a:blip r:embed="rId2"/>
          <a:srcRect b="12749"/>
          <a:stretch/>
        </p:blipFill>
        <p:spPr>
          <a:xfrm>
            <a:off x="838200" y="2006684"/>
            <a:ext cx="10515600" cy="3178058"/>
          </a:xfrm>
        </p:spPr>
      </p:pic>
      <p:sp>
        <p:nvSpPr>
          <p:cNvPr id="6" name="TextBox 5">
            <a:extLst>
              <a:ext uri="{FF2B5EF4-FFF2-40B4-BE49-F238E27FC236}">
                <a16:creationId xmlns:a16="http://schemas.microsoft.com/office/drawing/2014/main" id="{84AA56EB-6A80-198F-4C96-30EB7AF72C16}"/>
              </a:ext>
            </a:extLst>
          </p:cNvPr>
          <p:cNvSpPr txBox="1"/>
          <p:nvPr/>
        </p:nvSpPr>
        <p:spPr>
          <a:xfrm>
            <a:off x="838200" y="5364479"/>
            <a:ext cx="7259320" cy="461665"/>
          </a:xfrm>
          <a:prstGeom prst="rect">
            <a:avLst/>
          </a:prstGeom>
          <a:noFill/>
        </p:spPr>
        <p:txBody>
          <a:bodyPr wrap="square" rtlCol="0">
            <a:spAutoFit/>
          </a:bodyPr>
          <a:lstStyle/>
          <a:p>
            <a:r>
              <a:rPr lang="en-US" sz="2400" dirty="0"/>
              <a:t>Time has been entered but not submitted for approval.</a:t>
            </a:r>
          </a:p>
        </p:txBody>
      </p:sp>
    </p:spTree>
    <p:extLst>
      <p:ext uri="{BB962C8B-B14F-4D97-AF65-F5344CB8AC3E}">
        <p14:creationId xmlns:p14="http://schemas.microsoft.com/office/powerpoint/2010/main" val="6478233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2E2F7-1E70-F0A5-7493-543C40966DDF}"/>
              </a:ext>
            </a:extLst>
          </p:cNvPr>
          <p:cNvSpPr>
            <a:spLocks noGrp="1"/>
          </p:cNvSpPr>
          <p:nvPr>
            <p:ph type="title"/>
          </p:nvPr>
        </p:nvSpPr>
        <p:spPr>
          <a:solidFill>
            <a:schemeClr val="accent1"/>
          </a:solidFill>
          <a:scene3d>
            <a:camera prst="orthographicFront"/>
            <a:lightRig rig="threePt" dir="t"/>
          </a:scene3d>
          <a:sp3d>
            <a:bevelT w="139700" h="139700" prst="divot"/>
          </a:sp3d>
        </p:spPr>
        <p:txBody>
          <a:bodyPr/>
          <a:lstStyle/>
          <a:p>
            <a:pPr algn="ctr"/>
            <a:r>
              <a:rPr lang="en-US" b="1" dirty="0">
                <a:solidFill>
                  <a:schemeClr val="bg1"/>
                </a:solidFill>
                <a:latin typeface="+mn-lt"/>
              </a:rPr>
              <a:t>TIMESHEET REPORTING (continued…)</a:t>
            </a:r>
          </a:p>
        </p:txBody>
      </p:sp>
      <p:pic>
        <p:nvPicPr>
          <p:cNvPr id="7" name="Content Placeholder 6">
            <a:extLst>
              <a:ext uri="{FF2B5EF4-FFF2-40B4-BE49-F238E27FC236}">
                <a16:creationId xmlns:a16="http://schemas.microsoft.com/office/drawing/2014/main" id="{EC5A9D4C-BA53-ECF1-1DAE-BB4189DA5512}"/>
              </a:ext>
            </a:extLst>
          </p:cNvPr>
          <p:cNvPicPr>
            <a:picLocks noGrp="1" noChangeAspect="1"/>
          </p:cNvPicPr>
          <p:nvPr>
            <p:ph idx="1"/>
          </p:nvPr>
        </p:nvPicPr>
        <p:blipFill>
          <a:blip r:embed="rId2"/>
          <a:stretch>
            <a:fillRect/>
          </a:stretch>
        </p:blipFill>
        <p:spPr>
          <a:xfrm>
            <a:off x="970590" y="1825625"/>
            <a:ext cx="10250819" cy="4351338"/>
          </a:xfrm>
        </p:spPr>
      </p:pic>
    </p:spTree>
    <p:extLst>
      <p:ext uri="{BB962C8B-B14F-4D97-AF65-F5344CB8AC3E}">
        <p14:creationId xmlns:p14="http://schemas.microsoft.com/office/powerpoint/2010/main" val="19072797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E3B42-7947-08E1-66AE-26076BE00A9B}"/>
              </a:ext>
            </a:extLst>
          </p:cNvPr>
          <p:cNvSpPr>
            <a:spLocks noGrp="1"/>
          </p:cNvSpPr>
          <p:nvPr>
            <p:ph type="title"/>
          </p:nvPr>
        </p:nvSpPr>
        <p:spPr>
          <a:solidFill>
            <a:schemeClr val="accent1"/>
          </a:solidFill>
          <a:scene3d>
            <a:camera prst="orthographicFront"/>
            <a:lightRig rig="threePt" dir="t"/>
          </a:scene3d>
          <a:sp3d>
            <a:bevelT w="139700" h="139700" prst="divot"/>
          </a:sp3d>
        </p:spPr>
        <p:txBody>
          <a:bodyPr/>
          <a:lstStyle/>
          <a:p>
            <a:pPr algn="ctr"/>
            <a:r>
              <a:rPr lang="en-US" b="1" dirty="0">
                <a:solidFill>
                  <a:schemeClr val="bg1"/>
                </a:solidFill>
                <a:latin typeface="+mn-lt"/>
              </a:rPr>
              <a:t>TIMESHEET REPORTING (continued…)</a:t>
            </a:r>
          </a:p>
        </p:txBody>
      </p:sp>
      <p:pic>
        <p:nvPicPr>
          <p:cNvPr id="5" name="Content Placeholder 4">
            <a:extLst>
              <a:ext uri="{FF2B5EF4-FFF2-40B4-BE49-F238E27FC236}">
                <a16:creationId xmlns:a16="http://schemas.microsoft.com/office/drawing/2014/main" id="{850ABD12-D856-F0F6-6811-AFB36F4FDF7D}"/>
              </a:ext>
            </a:extLst>
          </p:cNvPr>
          <p:cNvPicPr>
            <a:picLocks noGrp="1" noChangeAspect="1"/>
          </p:cNvPicPr>
          <p:nvPr>
            <p:ph idx="1"/>
          </p:nvPr>
        </p:nvPicPr>
        <p:blipFill>
          <a:blip r:embed="rId2"/>
          <a:stretch>
            <a:fillRect/>
          </a:stretch>
        </p:blipFill>
        <p:spPr>
          <a:xfrm>
            <a:off x="838200" y="1811203"/>
            <a:ext cx="10515600" cy="3242261"/>
          </a:xfrm>
        </p:spPr>
      </p:pic>
      <p:sp>
        <p:nvSpPr>
          <p:cNvPr id="6" name="TextBox 5">
            <a:extLst>
              <a:ext uri="{FF2B5EF4-FFF2-40B4-BE49-F238E27FC236}">
                <a16:creationId xmlns:a16="http://schemas.microsoft.com/office/drawing/2014/main" id="{0D4AE0C5-9E94-7DF3-50AF-279DAB395B26}"/>
              </a:ext>
            </a:extLst>
          </p:cNvPr>
          <p:cNvSpPr txBox="1"/>
          <p:nvPr/>
        </p:nvSpPr>
        <p:spPr>
          <a:xfrm>
            <a:off x="838200" y="5252719"/>
            <a:ext cx="5364480" cy="830997"/>
          </a:xfrm>
          <a:prstGeom prst="rect">
            <a:avLst/>
          </a:prstGeom>
          <a:noFill/>
        </p:spPr>
        <p:txBody>
          <a:bodyPr wrap="square" rtlCol="0">
            <a:spAutoFit/>
          </a:bodyPr>
          <a:lstStyle/>
          <a:p>
            <a:r>
              <a:rPr lang="en-US" sz="2400" dirty="0"/>
              <a:t>Calendar view.</a:t>
            </a:r>
          </a:p>
          <a:p>
            <a:r>
              <a:rPr lang="en-US" sz="2400" dirty="0"/>
              <a:t>Leave balances – only can use time listed.</a:t>
            </a:r>
          </a:p>
        </p:txBody>
      </p:sp>
    </p:spTree>
    <p:extLst>
      <p:ext uri="{BB962C8B-B14F-4D97-AF65-F5344CB8AC3E}">
        <p14:creationId xmlns:p14="http://schemas.microsoft.com/office/powerpoint/2010/main" val="18491038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CE8A7-C600-BFF5-056F-A22B273FB103}"/>
              </a:ext>
            </a:extLst>
          </p:cNvPr>
          <p:cNvSpPr>
            <a:spLocks noGrp="1"/>
          </p:cNvSpPr>
          <p:nvPr>
            <p:ph type="title"/>
          </p:nvPr>
        </p:nvSpPr>
        <p:spPr>
          <a:solidFill>
            <a:schemeClr val="accent1"/>
          </a:solidFill>
          <a:scene3d>
            <a:camera prst="orthographicFront"/>
            <a:lightRig rig="threePt" dir="t"/>
          </a:scene3d>
          <a:sp3d>
            <a:bevelT w="139700" h="139700" prst="divot"/>
          </a:sp3d>
        </p:spPr>
        <p:txBody>
          <a:bodyPr/>
          <a:lstStyle/>
          <a:p>
            <a:pPr algn="ctr"/>
            <a:r>
              <a:rPr lang="en-US" b="1" dirty="0">
                <a:solidFill>
                  <a:schemeClr val="bg1"/>
                </a:solidFill>
                <a:latin typeface="+mn-lt"/>
              </a:rPr>
              <a:t>TIMESHEET REPORTING (continued…)</a:t>
            </a:r>
          </a:p>
        </p:txBody>
      </p:sp>
      <p:pic>
        <p:nvPicPr>
          <p:cNvPr id="4" name="Content Placeholder 3">
            <a:extLst>
              <a:ext uri="{FF2B5EF4-FFF2-40B4-BE49-F238E27FC236}">
                <a16:creationId xmlns:a16="http://schemas.microsoft.com/office/drawing/2014/main" id="{2E38C142-BE83-C154-58F4-6F3D851FDDBB}"/>
              </a:ext>
            </a:extLst>
          </p:cNvPr>
          <p:cNvPicPr>
            <a:picLocks noGrp="1" noChangeAspect="1"/>
          </p:cNvPicPr>
          <p:nvPr>
            <p:ph idx="1"/>
          </p:nvPr>
        </p:nvPicPr>
        <p:blipFill>
          <a:blip r:embed="rId2"/>
          <a:stretch>
            <a:fillRect/>
          </a:stretch>
        </p:blipFill>
        <p:spPr>
          <a:xfrm>
            <a:off x="838200" y="1590859"/>
            <a:ext cx="10515600" cy="4267199"/>
          </a:xfrm>
          <a:prstGeom prst="rect">
            <a:avLst/>
          </a:prstGeom>
        </p:spPr>
      </p:pic>
      <p:sp>
        <p:nvSpPr>
          <p:cNvPr id="5" name="TextBox 4">
            <a:extLst>
              <a:ext uri="{FF2B5EF4-FFF2-40B4-BE49-F238E27FC236}">
                <a16:creationId xmlns:a16="http://schemas.microsoft.com/office/drawing/2014/main" id="{3804FB7A-3C1C-8D5A-8F2E-D5F277B9B4B5}"/>
              </a:ext>
            </a:extLst>
          </p:cNvPr>
          <p:cNvSpPr txBox="1"/>
          <p:nvPr/>
        </p:nvSpPr>
        <p:spPr>
          <a:xfrm>
            <a:off x="838200" y="6022388"/>
            <a:ext cx="8549640" cy="461665"/>
          </a:xfrm>
          <a:prstGeom prst="rect">
            <a:avLst/>
          </a:prstGeom>
          <a:noFill/>
        </p:spPr>
        <p:txBody>
          <a:bodyPr wrap="square" rtlCol="0">
            <a:spAutoFit/>
          </a:bodyPr>
          <a:lstStyle/>
          <a:p>
            <a:r>
              <a:rPr lang="en-US" sz="2400" dirty="0"/>
              <a:t>6ADL – Include a comment in notes when working additional hours.</a:t>
            </a:r>
          </a:p>
        </p:txBody>
      </p:sp>
    </p:spTree>
    <p:extLst>
      <p:ext uri="{BB962C8B-B14F-4D97-AF65-F5344CB8AC3E}">
        <p14:creationId xmlns:p14="http://schemas.microsoft.com/office/powerpoint/2010/main" val="38071320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F20B-578B-43B4-0D8C-F172E5DDD876}"/>
              </a:ext>
            </a:extLst>
          </p:cNvPr>
          <p:cNvSpPr>
            <a:spLocks noGrp="1"/>
          </p:cNvSpPr>
          <p:nvPr>
            <p:ph type="title"/>
          </p:nvPr>
        </p:nvSpPr>
        <p:spPr>
          <a:solidFill>
            <a:schemeClr val="accent1"/>
          </a:solidFill>
          <a:scene3d>
            <a:camera prst="orthographicFront"/>
            <a:lightRig rig="threePt" dir="t"/>
          </a:scene3d>
          <a:sp3d>
            <a:bevelT w="139700" h="139700" prst="divot"/>
          </a:sp3d>
        </p:spPr>
        <p:txBody>
          <a:bodyPr/>
          <a:lstStyle/>
          <a:p>
            <a:pPr algn="ctr"/>
            <a:r>
              <a:rPr lang="en-US" b="1" dirty="0">
                <a:solidFill>
                  <a:schemeClr val="bg1"/>
                </a:solidFill>
                <a:latin typeface="+mn-lt"/>
              </a:rPr>
              <a:t>TIMESHEET REPORTING (continued…)</a:t>
            </a:r>
          </a:p>
        </p:txBody>
      </p:sp>
      <p:sp>
        <p:nvSpPr>
          <p:cNvPr id="4" name="Content Placeholder 2">
            <a:extLst>
              <a:ext uri="{FF2B5EF4-FFF2-40B4-BE49-F238E27FC236}">
                <a16:creationId xmlns:a16="http://schemas.microsoft.com/office/drawing/2014/main" id="{8B2956F2-0880-1114-2AAC-45A6B853CEDA}"/>
              </a:ext>
            </a:extLst>
          </p:cNvPr>
          <p:cNvSpPr>
            <a:spLocks noGrp="1"/>
          </p:cNvSpPr>
          <p:nvPr>
            <p:ph idx="1"/>
          </p:nvPr>
        </p:nvSpPr>
        <p:spPr>
          <a:xfrm>
            <a:off x="528320" y="1825625"/>
            <a:ext cx="11247120" cy="4351338"/>
          </a:xfrm>
        </p:spPr>
        <p:txBody>
          <a:bodyPr>
            <a:normAutofit fontScale="92500" lnSpcReduction="10000"/>
          </a:bodyPr>
          <a:lstStyle/>
          <a:p>
            <a:pPr marL="0" marR="0" indent="0">
              <a:spcBef>
                <a:spcPts val="0"/>
              </a:spcBef>
              <a:spcAft>
                <a:spcPts val="0"/>
              </a:spcAft>
              <a:buNone/>
            </a:pPr>
            <a:r>
              <a:rPr lang="en-US" sz="2800" dirty="0">
                <a:effectLst/>
                <a:latin typeface="Calibri" panose="020F0502020204030204" pitchFamily="34" charset="0"/>
                <a:ea typeface="Calibri" panose="020F0502020204030204" pitchFamily="34" charset="0"/>
              </a:rPr>
              <a:t>For special election, the employees will use the following CODES:</a:t>
            </a:r>
          </a:p>
          <a:p>
            <a:pPr marL="0" marR="0" indent="0">
              <a:spcBef>
                <a:spcPts val="0"/>
              </a:spcBef>
              <a:spcAft>
                <a:spcPts val="0"/>
              </a:spcAft>
              <a:buNone/>
            </a:pPr>
            <a:r>
              <a:rPr lang="en-US" sz="2800" dirty="0">
                <a:effectLst/>
                <a:latin typeface="Calibri" panose="020F0502020204030204" pitchFamily="34" charset="0"/>
                <a:ea typeface="Calibri" panose="020F0502020204030204" pitchFamily="34" charset="0"/>
              </a:rPr>
              <a:t> </a:t>
            </a:r>
          </a:p>
          <a:p>
            <a:pPr marL="457200" lvl="1">
              <a:spcBef>
                <a:spcPts val="0"/>
              </a:spcBef>
            </a:pPr>
            <a:r>
              <a:rPr lang="en-US" sz="2400" dirty="0">
                <a:effectLst/>
                <a:latin typeface="Calibri" panose="020F0502020204030204" pitchFamily="34" charset="0"/>
                <a:ea typeface="Calibri" panose="020F0502020204030204" pitchFamily="34" charset="0"/>
              </a:rPr>
              <a:t>VOTE    4.00 hours</a:t>
            </a:r>
          </a:p>
          <a:p>
            <a:pPr marL="457200" lvl="1">
              <a:spcBef>
                <a:spcPts val="0"/>
              </a:spcBef>
            </a:pPr>
            <a:r>
              <a:rPr lang="en-US" sz="2400" dirty="0">
                <a:effectLst/>
                <a:latin typeface="Calibri" panose="020F0502020204030204" pitchFamily="34" charset="0"/>
                <a:ea typeface="Calibri" panose="020F0502020204030204" pitchFamily="34" charset="0"/>
              </a:rPr>
              <a:t>1REG    3.50 hours</a:t>
            </a:r>
          </a:p>
          <a:p>
            <a:pPr marL="0" marR="0" indent="0">
              <a:spcBef>
                <a:spcPts val="0"/>
              </a:spcBef>
              <a:spcAft>
                <a:spcPts val="0"/>
              </a:spcAft>
              <a:buNone/>
            </a:pPr>
            <a:endParaRPr lang="en-US" sz="2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2800" dirty="0">
                <a:effectLst/>
                <a:latin typeface="Calibri" panose="020F0502020204030204" pitchFamily="34" charset="0"/>
                <a:ea typeface="Calibri" panose="020F0502020204030204" pitchFamily="34" charset="0"/>
              </a:rPr>
              <a:t>If they work all day then:</a:t>
            </a:r>
          </a:p>
          <a:p>
            <a:pPr marL="457200" lvl="1" indent="0">
              <a:spcBef>
                <a:spcPts val="0"/>
              </a:spcBef>
              <a:buNone/>
            </a:pPr>
            <a:endParaRPr lang="en-US" sz="2400" dirty="0">
              <a:effectLst/>
              <a:latin typeface="Calibri" panose="020F0502020204030204" pitchFamily="34" charset="0"/>
              <a:ea typeface="Calibri" panose="020F0502020204030204" pitchFamily="34" charset="0"/>
            </a:endParaRPr>
          </a:p>
          <a:p>
            <a:pPr marL="457200" lvl="1">
              <a:spcBef>
                <a:spcPts val="0"/>
              </a:spcBef>
            </a:pPr>
            <a:r>
              <a:rPr lang="en-US" sz="2400" dirty="0">
                <a:effectLst/>
                <a:latin typeface="Calibri" panose="020F0502020204030204" pitchFamily="34" charset="0"/>
                <a:ea typeface="Calibri" panose="020F0502020204030204" pitchFamily="34" charset="0"/>
              </a:rPr>
              <a:t>VOTE    4.00 hours</a:t>
            </a:r>
          </a:p>
          <a:p>
            <a:pPr marL="457200" lvl="1">
              <a:spcBef>
                <a:spcPts val="0"/>
              </a:spcBef>
            </a:pPr>
            <a:r>
              <a:rPr lang="en-US" sz="2400" dirty="0">
                <a:effectLst/>
                <a:latin typeface="Calibri" panose="020F0502020204030204" pitchFamily="34" charset="0"/>
                <a:ea typeface="Calibri" panose="020F0502020204030204" pitchFamily="34" charset="0"/>
              </a:rPr>
              <a:t>1REG    3.50 hours</a:t>
            </a:r>
          </a:p>
          <a:p>
            <a:pPr marL="457200" lvl="1">
              <a:spcBef>
                <a:spcPts val="0"/>
              </a:spcBef>
            </a:pPr>
            <a:r>
              <a:rPr lang="en-US" sz="2400" dirty="0">
                <a:effectLst/>
                <a:latin typeface="Calibri" panose="020F0502020204030204" pitchFamily="34" charset="0"/>
                <a:ea typeface="Calibri" panose="020F0502020204030204" pitchFamily="34" charset="0"/>
              </a:rPr>
              <a:t>6ADL    4.00 hours</a:t>
            </a:r>
          </a:p>
          <a:p>
            <a:pPr marL="228600" lvl="1" indent="0">
              <a:spcBef>
                <a:spcPts val="0"/>
              </a:spcBef>
              <a:buNone/>
            </a:pPr>
            <a:endParaRPr lang="en-US" sz="2400" dirty="0">
              <a:effectLst/>
              <a:latin typeface="Calibri" panose="020F0502020204030204" pitchFamily="34" charset="0"/>
              <a:ea typeface="Calibri" panose="020F0502020204030204" pitchFamily="34" charset="0"/>
            </a:endParaRPr>
          </a:p>
          <a:p>
            <a:r>
              <a:rPr lang="en-US" dirty="0"/>
              <a:t>If office is closed, then you would use the number of hours the office was closed. </a:t>
            </a:r>
          </a:p>
          <a:p>
            <a:r>
              <a:rPr lang="en-US" dirty="0"/>
              <a:t>For absentee voting, report on the date you cast your vote.</a:t>
            </a:r>
          </a:p>
        </p:txBody>
      </p:sp>
    </p:spTree>
    <p:extLst>
      <p:ext uri="{BB962C8B-B14F-4D97-AF65-F5344CB8AC3E}">
        <p14:creationId xmlns:p14="http://schemas.microsoft.com/office/powerpoint/2010/main" val="16555356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E709D-440A-6D84-03B8-067C709ECA70}"/>
              </a:ext>
            </a:extLst>
          </p:cNvPr>
          <p:cNvSpPr>
            <a:spLocks noGrp="1"/>
          </p:cNvSpPr>
          <p:nvPr>
            <p:ph type="title"/>
          </p:nvPr>
        </p:nvSpPr>
        <p:spPr>
          <a:solidFill>
            <a:srgbClr val="0070C0"/>
          </a:solidFill>
          <a:scene3d>
            <a:camera prst="orthographicFront"/>
            <a:lightRig rig="threePt" dir="t"/>
          </a:scene3d>
          <a:sp3d>
            <a:bevelT w="139700" h="139700" prst="divot"/>
          </a:sp3d>
        </p:spPr>
        <p:txBody>
          <a:bodyPr/>
          <a:lstStyle/>
          <a:p>
            <a:pPr algn="ctr"/>
            <a:r>
              <a:rPr lang="en-US" b="1" dirty="0">
                <a:solidFill>
                  <a:schemeClr val="bg1"/>
                </a:solidFill>
                <a:latin typeface="+mn-lt"/>
              </a:rPr>
              <a:t>TIMESHEET REPORTING (continued…)</a:t>
            </a:r>
          </a:p>
        </p:txBody>
      </p:sp>
      <p:sp>
        <p:nvSpPr>
          <p:cNvPr id="4" name="Content Placeholder 2">
            <a:extLst>
              <a:ext uri="{FF2B5EF4-FFF2-40B4-BE49-F238E27FC236}">
                <a16:creationId xmlns:a16="http://schemas.microsoft.com/office/drawing/2014/main" id="{7E6F96BE-A5D3-6FCE-0121-2719694B0C43}"/>
              </a:ext>
            </a:extLst>
          </p:cNvPr>
          <p:cNvSpPr>
            <a:spLocks noGrp="1"/>
          </p:cNvSpPr>
          <p:nvPr>
            <p:ph idx="1"/>
          </p:nvPr>
        </p:nvSpPr>
        <p:spPr>
          <a:xfrm>
            <a:off x="838200" y="1825625"/>
            <a:ext cx="10515600" cy="4351338"/>
          </a:xfrm>
        </p:spPr>
        <p:txBody>
          <a:bodyPr>
            <a:normAutofit lnSpcReduction="10000"/>
          </a:bodyPr>
          <a:lstStyle/>
          <a:p>
            <a:pPr algn="just">
              <a:spcAft>
                <a:spcPts val="600"/>
              </a:spcAft>
            </a:pPr>
            <a:r>
              <a:rPr lang="en-US" dirty="0"/>
              <a:t>If rejected or changed after approved, a comment must be included in the notes section. </a:t>
            </a:r>
            <a:r>
              <a:rPr lang="en-US" u="sng" dirty="0">
                <a:solidFill>
                  <a:schemeClr val="accent5">
                    <a:lumMod val="75000"/>
                  </a:schemeClr>
                </a:solidFill>
              </a:rPr>
              <a:t>Save &amp; Resubmit </a:t>
            </a:r>
            <a:r>
              <a:rPr lang="en-US" dirty="0"/>
              <a:t>for approval.</a:t>
            </a:r>
          </a:p>
          <a:p>
            <a:pPr algn="just">
              <a:spcAft>
                <a:spcPts val="600"/>
              </a:spcAft>
            </a:pPr>
            <a:r>
              <a:rPr lang="en-US" dirty="0"/>
              <a:t>Deputies should notify approver if they have made changes after approval. Please contact your HR Consultant if changes are made during payroll.</a:t>
            </a:r>
          </a:p>
          <a:p>
            <a:pPr algn="just">
              <a:spcAft>
                <a:spcPts val="600"/>
              </a:spcAft>
            </a:pPr>
            <a:r>
              <a:rPr lang="en-US" dirty="0"/>
              <a:t>For split workweeks, you will have to submit time from a previous period. (Will not be paid again for the previous period, therefore changes should not be made to timesheet).</a:t>
            </a:r>
          </a:p>
          <a:p>
            <a:pPr algn="just">
              <a:spcAft>
                <a:spcPts val="600"/>
              </a:spcAft>
            </a:pPr>
            <a:r>
              <a:rPr lang="en-US" dirty="0"/>
              <a:t>Future time worked (1REG) is not allowed to be submitted. Only leave time can be submitted in advance.</a:t>
            </a:r>
          </a:p>
        </p:txBody>
      </p:sp>
    </p:spTree>
    <p:extLst>
      <p:ext uri="{BB962C8B-B14F-4D97-AF65-F5344CB8AC3E}">
        <p14:creationId xmlns:p14="http://schemas.microsoft.com/office/powerpoint/2010/main" val="16280540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D7E5F-7392-59D3-D9ED-4AAB311D7A9E}"/>
              </a:ext>
            </a:extLst>
          </p:cNvPr>
          <p:cNvSpPr>
            <a:spLocks noGrp="1"/>
          </p:cNvSpPr>
          <p:nvPr>
            <p:ph type="title"/>
          </p:nvPr>
        </p:nvSpPr>
        <p:spPr>
          <a:xfrm>
            <a:off x="838200" y="365125"/>
            <a:ext cx="10515600" cy="1061741"/>
          </a:xfrm>
          <a:solidFill>
            <a:schemeClr val="accent1"/>
          </a:solidFill>
          <a:scene3d>
            <a:camera prst="orthographicFront"/>
            <a:lightRig rig="threePt" dir="t"/>
          </a:scene3d>
          <a:sp3d>
            <a:bevelT w="139700" h="139700" prst="divot"/>
          </a:sp3d>
        </p:spPr>
        <p:txBody>
          <a:bodyPr/>
          <a:lstStyle/>
          <a:p>
            <a:pPr algn="ctr"/>
            <a:r>
              <a:rPr lang="en-US" b="1" dirty="0">
                <a:solidFill>
                  <a:schemeClr val="bg1"/>
                </a:solidFill>
                <a:latin typeface="+mn-lt"/>
              </a:rPr>
              <a:t>TIMESHEET REPORTING (continued…)</a:t>
            </a:r>
          </a:p>
        </p:txBody>
      </p:sp>
      <p:sp>
        <p:nvSpPr>
          <p:cNvPr id="4" name="Content Placeholder 2">
            <a:extLst>
              <a:ext uri="{FF2B5EF4-FFF2-40B4-BE49-F238E27FC236}">
                <a16:creationId xmlns:a16="http://schemas.microsoft.com/office/drawing/2014/main" id="{304D27EF-DA97-CC16-80FE-237CEEAB3133}"/>
              </a:ext>
            </a:extLst>
          </p:cNvPr>
          <p:cNvSpPr>
            <a:spLocks noGrp="1"/>
          </p:cNvSpPr>
          <p:nvPr>
            <p:ph idx="1"/>
          </p:nvPr>
        </p:nvSpPr>
        <p:spPr>
          <a:xfrm>
            <a:off x="838200" y="1615440"/>
            <a:ext cx="10515600" cy="4998719"/>
          </a:xfrm>
        </p:spPr>
        <p:txBody>
          <a:bodyPr>
            <a:normAutofit lnSpcReduction="10000"/>
          </a:bodyPr>
          <a:lstStyle/>
          <a:p>
            <a:r>
              <a:rPr lang="en-US" sz="2400" dirty="0"/>
              <a:t>If </a:t>
            </a:r>
            <a:r>
              <a:rPr lang="en-US" sz="2400" b="1" dirty="0">
                <a:solidFill>
                  <a:schemeClr val="accent4">
                    <a:lumMod val="75000"/>
                  </a:schemeClr>
                </a:solidFill>
              </a:rPr>
              <a:t>deputies are </a:t>
            </a:r>
            <a:r>
              <a:rPr lang="en-US" sz="2400" dirty="0"/>
              <a:t>using the same computer to </a:t>
            </a:r>
            <a:r>
              <a:rPr lang="en-US" sz="2400" b="1" dirty="0">
                <a:solidFill>
                  <a:schemeClr val="accent4">
                    <a:lumMod val="75000"/>
                  </a:schemeClr>
                </a:solidFill>
              </a:rPr>
              <a:t>enter</a:t>
            </a:r>
            <a:r>
              <a:rPr lang="en-US" sz="2400" dirty="0">
                <a:solidFill>
                  <a:schemeClr val="accent4">
                    <a:lumMod val="75000"/>
                  </a:schemeClr>
                </a:solidFill>
              </a:rPr>
              <a:t> </a:t>
            </a:r>
            <a:r>
              <a:rPr lang="en-US" sz="2400" dirty="0"/>
              <a:t>time, wait </a:t>
            </a:r>
            <a:r>
              <a:rPr lang="en-US" sz="2400" b="1" u="sng" dirty="0">
                <a:solidFill>
                  <a:schemeClr val="accent4">
                    <a:lumMod val="75000"/>
                  </a:schemeClr>
                </a:solidFill>
              </a:rPr>
              <a:t>30</a:t>
            </a:r>
            <a:r>
              <a:rPr lang="en-US" sz="2400" dirty="0"/>
              <a:t> minutes </a:t>
            </a:r>
            <a:r>
              <a:rPr lang="en-US" sz="2400" b="1" dirty="0">
                <a:solidFill>
                  <a:schemeClr val="accent4">
                    <a:lumMod val="75000"/>
                  </a:schemeClr>
                </a:solidFill>
              </a:rPr>
              <a:t>between each </a:t>
            </a:r>
            <a:r>
              <a:rPr lang="en-US" sz="2400" dirty="0"/>
              <a:t>logging on. </a:t>
            </a:r>
            <a:r>
              <a:rPr lang="en-US" sz="2400" b="1" dirty="0">
                <a:solidFill>
                  <a:schemeClr val="accent4">
                    <a:lumMod val="75000"/>
                  </a:schemeClr>
                </a:solidFill>
              </a:rPr>
              <a:t>If not done, </a:t>
            </a:r>
            <a:r>
              <a:rPr lang="en-US" sz="2400" dirty="0"/>
              <a:t>this could cause the previous user’s time to be changed.</a:t>
            </a:r>
          </a:p>
          <a:p>
            <a:endParaRPr lang="en-US" sz="1000" dirty="0"/>
          </a:p>
          <a:p>
            <a:r>
              <a:rPr lang="en-US" sz="2400" b="1" dirty="0">
                <a:solidFill>
                  <a:schemeClr val="accent4">
                    <a:lumMod val="75000"/>
                  </a:schemeClr>
                </a:solidFill>
              </a:rPr>
              <a:t>PLEASE </a:t>
            </a:r>
            <a:r>
              <a:rPr lang="en-US" sz="2400" b="1" u="sng" dirty="0">
                <a:solidFill>
                  <a:schemeClr val="accent4">
                    <a:lumMod val="75000"/>
                  </a:schemeClr>
                </a:solidFill>
              </a:rPr>
              <a:t>DO NOT MAKE CHANGES TO TIMESHEET IN PREVIOUS PERIODS WITHOUT NOTIFYING APPROVER.</a:t>
            </a:r>
          </a:p>
          <a:p>
            <a:endParaRPr lang="en-US" sz="1000" dirty="0">
              <a:solidFill>
                <a:srgbClr val="FFFF00"/>
              </a:solidFill>
            </a:endParaRPr>
          </a:p>
          <a:p>
            <a:r>
              <a:rPr lang="en-US" sz="2400" dirty="0"/>
              <a:t>Changes to timesheet after approval or during payroll could adversely affect payment.</a:t>
            </a:r>
          </a:p>
          <a:p>
            <a:endParaRPr lang="en-US" sz="1000" dirty="0"/>
          </a:p>
          <a:p>
            <a:r>
              <a:rPr lang="en-US" sz="2400" dirty="0"/>
              <a:t>Leave accrual, usage and balances can be viewed in KHRIS under Time Statement.</a:t>
            </a:r>
            <a:endParaRPr lang="en-US" sz="1000" dirty="0"/>
          </a:p>
          <a:p>
            <a:endParaRPr lang="en-US" sz="1000" dirty="0"/>
          </a:p>
          <a:p>
            <a:r>
              <a:rPr lang="en-US" sz="2400" dirty="0"/>
              <a:t>Comp accruals will be held until the next period during a split workweek. </a:t>
            </a:r>
          </a:p>
          <a:p>
            <a:endParaRPr lang="en-US" sz="1000" dirty="0"/>
          </a:p>
          <a:p>
            <a:r>
              <a:rPr lang="en-US" sz="2400" dirty="0"/>
              <a:t>Timesheets can be printed from Time Statement in KHRIS (after payroll).</a:t>
            </a:r>
          </a:p>
          <a:p>
            <a:endParaRPr lang="en-US" sz="2400" dirty="0"/>
          </a:p>
        </p:txBody>
      </p:sp>
    </p:spTree>
    <p:extLst>
      <p:ext uri="{BB962C8B-B14F-4D97-AF65-F5344CB8AC3E}">
        <p14:creationId xmlns:p14="http://schemas.microsoft.com/office/powerpoint/2010/main" val="1695574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8A634-FC10-E317-CA16-53A4E6C550CA}"/>
              </a:ext>
            </a:extLst>
          </p:cNvPr>
          <p:cNvSpPr>
            <a:spLocks noGrp="1"/>
          </p:cNvSpPr>
          <p:nvPr>
            <p:ph type="title"/>
          </p:nvPr>
        </p:nvSpPr>
        <p:spPr>
          <a:solidFill>
            <a:schemeClr val="accent1"/>
          </a:solidFill>
          <a:scene3d>
            <a:camera prst="orthographicFront"/>
            <a:lightRig rig="threePt" dir="t"/>
          </a:scene3d>
          <a:sp3d>
            <a:bevelT w="139700" h="139700" prst="divot"/>
          </a:sp3d>
        </p:spPr>
        <p:txBody>
          <a:bodyPr/>
          <a:lstStyle/>
          <a:p>
            <a:pPr algn="ctr"/>
            <a:r>
              <a:rPr lang="en-US" b="1" dirty="0">
                <a:solidFill>
                  <a:schemeClr val="bg1"/>
                </a:solidFill>
                <a:latin typeface="+mn-lt"/>
              </a:rPr>
              <a:t>TIMESHEET REPORTING (continued…)</a:t>
            </a:r>
          </a:p>
        </p:txBody>
      </p:sp>
      <p:sp>
        <p:nvSpPr>
          <p:cNvPr id="3" name="Content Placeholder 2">
            <a:extLst>
              <a:ext uri="{FF2B5EF4-FFF2-40B4-BE49-F238E27FC236}">
                <a16:creationId xmlns:a16="http://schemas.microsoft.com/office/drawing/2014/main" id="{5BE0F09C-122B-0721-FD57-7AE0CBDE4B40}"/>
              </a:ext>
            </a:extLst>
          </p:cNvPr>
          <p:cNvSpPr>
            <a:spLocks noGrp="1"/>
          </p:cNvSpPr>
          <p:nvPr>
            <p:ph idx="1"/>
          </p:nvPr>
        </p:nvSpPr>
        <p:spPr/>
        <p:txBody>
          <a:bodyPr/>
          <a:lstStyle/>
          <a:p>
            <a:pPr marL="0" indent="0">
              <a:buNone/>
            </a:pPr>
            <a:r>
              <a:rPr lang="en-US" sz="3200" b="1" dirty="0"/>
              <a:t>Amending timesheet</a:t>
            </a:r>
          </a:p>
          <a:p>
            <a:pPr marL="0" indent="0">
              <a:buNone/>
            </a:pPr>
            <a:endParaRPr lang="en-US" sz="1400" b="1" dirty="0"/>
          </a:p>
          <a:p>
            <a:pPr lvl="1"/>
            <a:r>
              <a:rPr lang="en-US" sz="2800" dirty="0"/>
              <a:t>Put comment in notes.</a:t>
            </a:r>
          </a:p>
          <a:p>
            <a:pPr lvl="1"/>
            <a:r>
              <a:rPr lang="en-US" sz="2800" dirty="0"/>
              <a:t>Replace erroneous hours with zero.</a:t>
            </a:r>
          </a:p>
          <a:p>
            <a:pPr lvl="1"/>
            <a:r>
              <a:rPr lang="en-US" sz="2800" dirty="0"/>
              <a:t>Enter hours under amended code.</a:t>
            </a:r>
          </a:p>
          <a:p>
            <a:pPr lvl="1"/>
            <a:r>
              <a:rPr lang="en-US" sz="2800" dirty="0"/>
              <a:t>Resubmit for approval (or re-approval).</a:t>
            </a:r>
          </a:p>
          <a:p>
            <a:pPr lvl="1"/>
            <a:r>
              <a:rPr lang="en-US" sz="2800" dirty="0"/>
              <a:t>Approver must approve (or re-approve).</a:t>
            </a:r>
          </a:p>
          <a:p>
            <a:pPr marL="457200" lvl="1" indent="0">
              <a:buNone/>
            </a:pPr>
            <a:endParaRPr lang="en-US" sz="2800" dirty="0"/>
          </a:p>
          <a:p>
            <a:pPr marL="457200" lvl="1" indent="0">
              <a:buNone/>
            </a:pPr>
            <a:r>
              <a:rPr lang="en-US" sz="2800" dirty="0"/>
              <a:t>For additional assistance, contact your HR Consultant.</a:t>
            </a:r>
          </a:p>
        </p:txBody>
      </p:sp>
    </p:spTree>
    <p:extLst>
      <p:ext uri="{BB962C8B-B14F-4D97-AF65-F5344CB8AC3E}">
        <p14:creationId xmlns:p14="http://schemas.microsoft.com/office/powerpoint/2010/main" val="22147516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4E653-6CEF-5546-7AE0-C6EC19E4404E}"/>
              </a:ext>
            </a:extLst>
          </p:cNvPr>
          <p:cNvSpPr>
            <a:spLocks noGrp="1"/>
          </p:cNvSpPr>
          <p:nvPr>
            <p:ph type="title"/>
          </p:nvPr>
        </p:nvSpPr>
        <p:spPr>
          <a:xfrm>
            <a:off x="676746" y="410548"/>
            <a:ext cx="5158084" cy="1116802"/>
          </a:xfrm>
          <a:solidFill>
            <a:schemeClr val="accent1"/>
          </a:solidFill>
          <a:scene3d>
            <a:camera prst="orthographicFront"/>
            <a:lightRig rig="threePt" dir="t"/>
          </a:scene3d>
          <a:sp3d>
            <a:bevelT w="139700" h="139700" prst="divot"/>
          </a:sp3d>
        </p:spPr>
        <p:txBody>
          <a:bodyPr anchor="ctr">
            <a:normAutofit/>
          </a:bodyPr>
          <a:lstStyle/>
          <a:p>
            <a:pPr algn="ctr">
              <a:lnSpc>
                <a:spcPct val="90000"/>
              </a:lnSpc>
            </a:pPr>
            <a:r>
              <a:rPr lang="en-US" sz="4000" b="1" dirty="0">
                <a:solidFill>
                  <a:schemeClr val="bg1"/>
                </a:solidFill>
                <a:latin typeface="+mn-lt"/>
              </a:rPr>
              <a:t>OFFICE CLOSURE</a:t>
            </a:r>
          </a:p>
        </p:txBody>
      </p:sp>
      <p:sp>
        <p:nvSpPr>
          <p:cNvPr id="9" name="Content Placeholder 8">
            <a:extLst>
              <a:ext uri="{FF2B5EF4-FFF2-40B4-BE49-F238E27FC236}">
                <a16:creationId xmlns:a16="http://schemas.microsoft.com/office/drawing/2014/main" id="{65E6DB81-DCBD-92C8-6ECA-4B977777CC36}"/>
              </a:ext>
            </a:extLst>
          </p:cNvPr>
          <p:cNvSpPr>
            <a:spLocks noGrp="1"/>
          </p:cNvSpPr>
          <p:nvPr>
            <p:ph idx="1"/>
          </p:nvPr>
        </p:nvSpPr>
        <p:spPr>
          <a:xfrm>
            <a:off x="223520" y="1614805"/>
            <a:ext cx="6197600" cy="5059680"/>
          </a:xfrm>
        </p:spPr>
        <p:txBody>
          <a:bodyPr>
            <a:normAutofit lnSpcReduction="10000"/>
          </a:bodyPr>
          <a:lstStyle/>
          <a:p>
            <a:pPr marL="0" indent="0" algn="just">
              <a:buNone/>
            </a:pPr>
            <a:r>
              <a:rPr lang="en-US" dirty="0">
                <a:solidFill>
                  <a:schemeClr val="tx1"/>
                </a:solidFill>
              </a:rPr>
              <a:t>Options for Closure</a:t>
            </a:r>
          </a:p>
          <a:p>
            <a:pPr algn="just"/>
            <a:r>
              <a:rPr lang="en-US" dirty="0">
                <a:solidFill>
                  <a:schemeClr val="tx1"/>
                </a:solidFill>
              </a:rPr>
              <a:t>Judge/Executive Closure</a:t>
            </a:r>
          </a:p>
          <a:p>
            <a:pPr algn="just"/>
            <a:r>
              <a:rPr lang="en-US" b="1" dirty="0"/>
              <a:t>PVA Office Closure (new)</a:t>
            </a:r>
          </a:p>
          <a:p>
            <a:pPr marL="457200" lvl="1" indent="0" algn="just">
              <a:buNone/>
            </a:pPr>
            <a:r>
              <a:rPr lang="en-US" sz="1600" b="0" i="0" u="none" strike="noStrike" baseline="0" dirty="0">
                <a:solidFill>
                  <a:srgbClr val="000000"/>
                </a:solidFill>
                <a:latin typeface="Times New Roman" panose="02020603050405020304" pitchFamily="18" charset="0"/>
              </a:rPr>
              <a:t>Property Valuation Administrator (PVA) has the authority to close their office in the event of severe local weather conditions or other emergency event, that impact the health and safety of the PVA staff (unclassified state employees).</a:t>
            </a:r>
            <a:endParaRPr lang="en-US" sz="1600" dirty="0">
              <a:solidFill>
                <a:schemeClr val="tx1"/>
              </a:solidFill>
            </a:endParaRPr>
          </a:p>
          <a:p>
            <a:pPr algn="just"/>
            <a:r>
              <a:rPr lang="en-US" dirty="0">
                <a:solidFill>
                  <a:schemeClr val="tx1"/>
                </a:solidFill>
              </a:rPr>
              <a:t>Adverse Weather Leave (employee has one hundred twenty-three (123) days from the occurrence of the absence to make up the time lost)</a:t>
            </a:r>
          </a:p>
          <a:p>
            <a:pPr algn="just"/>
            <a:r>
              <a:rPr lang="en-US" dirty="0">
                <a:solidFill>
                  <a:schemeClr val="tx1"/>
                </a:solidFill>
              </a:rPr>
              <a:t>Telework (If able to work from home)</a:t>
            </a:r>
          </a:p>
          <a:p>
            <a:pPr algn="just"/>
            <a:r>
              <a:rPr lang="en-US" dirty="0">
                <a:solidFill>
                  <a:schemeClr val="tx1"/>
                </a:solidFill>
              </a:rPr>
              <a:t>Use personal leave</a:t>
            </a:r>
          </a:p>
          <a:p>
            <a:endParaRPr lang="en-US" dirty="0"/>
          </a:p>
        </p:txBody>
      </p:sp>
      <p:pic>
        <p:nvPicPr>
          <p:cNvPr id="4" name="Picture 3">
            <a:extLst>
              <a:ext uri="{FF2B5EF4-FFF2-40B4-BE49-F238E27FC236}">
                <a16:creationId xmlns:a16="http://schemas.microsoft.com/office/drawing/2014/main" id="{3BEA3A7D-55A4-851B-A143-EC4FF3E57D04}"/>
              </a:ext>
            </a:extLst>
          </p:cNvPr>
          <p:cNvPicPr>
            <a:picLocks noChangeAspect="1"/>
          </p:cNvPicPr>
          <p:nvPr/>
        </p:nvPicPr>
        <p:blipFill>
          <a:blip r:embed="rId3"/>
          <a:stretch>
            <a:fillRect/>
          </a:stretch>
        </p:blipFill>
        <p:spPr>
          <a:xfrm>
            <a:off x="6572316" y="0"/>
            <a:ext cx="5590408" cy="6858000"/>
          </a:xfrm>
          <a:prstGeom prst="rect">
            <a:avLst/>
          </a:prstGeom>
        </p:spPr>
      </p:pic>
    </p:spTree>
    <p:extLst>
      <p:ext uri="{BB962C8B-B14F-4D97-AF65-F5344CB8AC3E}">
        <p14:creationId xmlns:p14="http://schemas.microsoft.com/office/powerpoint/2010/main" val="31390404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CEB2D-A918-4A07-8D36-243224A23135}"/>
              </a:ext>
            </a:extLst>
          </p:cNvPr>
          <p:cNvSpPr>
            <a:spLocks noGrp="1"/>
          </p:cNvSpPr>
          <p:nvPr>
            <p:ph type="title"/>
          </p:nvPr>
        </p:nvSpPr>
        <p:spPr>
          <a:xfrm>
            <a:off x="1699241" y="621808"/>
            <a:ext cx="8596668" cy="861391"/>
          </a:xfrm>
          <a:solidFill>
            <a:schemeClr val="accent1"/>
          </a:solidFill>
          <a:scene3d>
            <a:camera prst="orthographicFront"/>
            <a:lightRig rig="threePt" dir="t"/>
          </a:scene3d>
          <a:sp3d>
            <a:bevelT w="139700" h="139700" prst="divot"/>
          </a:sp3d>
        </p:spPr>
        <p:txBody>
          <a:bodyPr/>
          <a:lstStyle/>
          <a:p>
            <a:pPr algn="ctr"/>
            <a:r>
              <a:rPr lang="en-US" b="1" dirty="0">
                <a:solidFill>
                  <a:schemeClr val="bg1"/>
                </a:solidFill>
                <a:latin typeface="+mn-lt"/>
              </a:rPr>
              <a:t>OFFICE HOURS</a:t>
            </a:r>
          </a:p>
        </p:txBody>
      </p:sp>
      <p:sp>
        <p:nvSpPr>
          <p:cNvPr id="3" name="Text Placeholder 2">
            <a:extLst>
              <a:ext uri="{FF2B5EF4-FFF2-40B4-BE49-F238E27FC236}">
                <a16:creationId xmlns:a16="http://schemas.microsoft.com/office/drawing/2014/main" id="{13F70CC0-342A-4279-D4E2-A06B89999345}"/>
              </a:ext>
            </a:extLst>
          </p:cNvPr>
          <p:cNvSpPr>
            <a:spLocks noGrp="1"/>
          </p:cNvSpPr>
          <p:nvPr>
            <p:ph type="body" idx="1"/>
          </p:nvPr>
        </p:nvSpPr>
        <p:spPr>
          <a:xfrm>
            <a:off x="448115" y="1690630"/>
            <a:ext cx="5157787" cy="823912"/>
          </a:xfrm>
        </p:spPr>
        <p:txBody>
          <a:bodyPr/>
          <a:lstStyle/>
          <a:p>
            <a:pPr algn="ctr"/>
            <a:r>
              <a:rPr lang="en-US" b="1" dirty="0"/>
              <a:t>FULL-TIME EMPLOYEES</a:t>
            </a:r>
          </a:p>
        </p:txBody>
      </p:sp>
      <p:sp>
        <p:nvSpPr>
          <p:cNvPr id="4" name="Content Placeholder 3">
            <a:extLst>
              <a:ext uri="{FF2B5EF4-FFF2-40B4-BE49-F238E27FC236}">
                <a16:creationId xmlns:a16="http://schemas.microsoft.com/office/drawing/2014/main" id="{0DF1CC4F-F25E-65C1-1CC5-E2802DC3A9B3}"/>
              </a:ext>
            </a:extLst>
          </p:cNvPr>
          <p:cNvSpPr>
            <a:spLocks noGrp="1"/>
          </p:cNvSpPr>
          <p:nvPr>
            <p:ph sz="half" idx="2"/>
          </p:nvPr>
        </p:nvSpPr>
        <p:spPr>
          <a:xfrm>
            <a:off x="125835" y="2610847"/>
            <a:ext cx="5561347" cy="3684588"/>
          </a:xfrm>
        </p:spPr>
        <p:txBody>
          <a:bodyPr>
            <a:normAutofit/>
          </a:bodyPr>
          <a:lstStyle/>
          <a:p>
            <a:pPr algn="just">
              <a:buFont typeface="Wingdings" panose="05000000000000000000" pitchFamily="2" charset="2"/>
              <a:buChar char="Ø"/>
            </a:pPr>
            <a:r>
              <a:rPr lang="en-US" dirty="0"/>
              <a:t>Must work or use leave for 37.50 hours per week.</a:t>
            </a:r>
          </a:p>
          <a:p>
            <a:pPr algn="just">
              <a:buFont typeface="Wingdings" panose="05000000000000000000" pitchFamily="2" charset="2"/>
              <a:buChar char="Ø"/>
            </a:pPr>
            <a:r>
              <a:rPr lang="en-US" dirty="0"/>
              <a:t>Minimum of 30 minutes for lunch break</a:t>
            </a:r>
          </a:p>
          <a:p>
            <a:pPr algn="just">
              <a:buFont typeface="Wingdings" panose="05000000000000000000" pitchFamily="2" charset="2"/>
              <a:buChar char="Ø"/>
            </a:pPr>
            <a:r>
              <a:rPr lang="en-US" dirty="0"/>
              <a:t>Two rest periods (breaks), a minimum of 10 minutes each.</a:t>
            </a:r>
          </a:p>
        </p:txBody>
      </p:sp>
      <p:sp>
        <p:nvSpPr>
          <p:cNvPr id="5" name="Text Placeholder 4">
            <a:extLst>
              <a:ext uri="{FF2B5EF4-FFF2-40B4-BE49-F238E27FC236}">
                <a16:creationId xmlns:a16="http://schemas.microsoft.com/office/drawing/2014/main" id="{899B79D9-89E8-70CD-2E70-DBB33217A62F}"/>
              </a:ext>
            </a:extLst>
          </p:cNvPr>
          <p:cNvSpPr>
            <a:spLocks noGrp="1"/>
          </p:cNvSpPr>
          <p:nvPr>
            <p:ph type="body" sz="quarter" idx="3"/>
          </p:nvPr>
        </p:nvSpPr>
        <p:spPr>
          <a:xfrm>
            <a:off x="6169024" y="1681163"/>
            <a:ext cx="5183188" cy="823912"/>
          </a:xfrm>
        </p:spPr>
        <p:txBody>
          <a:bodyPr/>
          <a:lstStyle/>
          <a:p>
            <a:pPr algn="ctr"/>
            <a:r>
              <a:rPr lang="en-US" b="1" dirty="0"/>
              <a:t>PART-TIME EMPLOYEES</a:t>
            </a:r>
          </a:p>
        </p:txBody>
      </p:sp>
      <p:sp>
        <p:nvSpPr>
          <p:cNvPr id="6" name="Content Placeholder 5">
            <a:extLst>
              <a:ext uri="{FF2B5EF4-FFF2-40B4-BE49-F238E27FC236}">
                <a16:creationId xmlns:a16="http://schemas.microsoft.com/office/drawing/2014/main" id="{D712FEEA-77C9-DD77-731C-1067B0EB88A4}"/>
              </a:ext>
            </a:extLst>
          </p:cNvPr>
          <p:cNvSpPr>
            <a:spLocks noGrp="1"/>
          </p:cNvSpPr>
          <p:nvPr>
            <p:ph sz="quarter" idx="4"/>
          </p:nvPr>
        </p:nvSpPr>
        <p:spPr>
          <a:xfrm>
            <a:off x="5847001" y="2610847"/>
            <a:ext cx="6098922" cy="3684588"/>
          </a:xfrm>
        </p:spPr>
        <p:txBody>
          <a:bodyPr>
            <a:normAutofit/>
          </a:bodyPr>
          <a:lstStyle/>
          <a:p>
            <a:pPr algn="just">
              <a:buFont typeface="Wingdings" panose="05000000000000000000" pitchFamily="2" charset="2"/>
              <a:buChar char="Ø"/>
            </a:pPr>
            <a:r>
              <a:rPr lang="en-US" dirty="0"/>
              <a:t>Not to exceed 99.75 hours a month</a:t>
            </a:r>
          </a:p>
          <a:p>
            <a:pPr algn="just">
              <a:buFont typeface="Wingdings" panose="05000000000000000000" pitchFamily="2" charset="2"/>
              <a:buChar char="Ø"/>
            </a:pPr>
            <a:r>
              <a:rPr lang="en-US" dirty="0"/>
              <a:t>Meals and breaks are contingent on how many hours worked in a day.</a:t>
            </a:r>
          </a:p>
          <a:p>
            <a:pPr algn="just">
              <a:buFont typeface="Wingdings" panose="05000000000000000000" pitchFamily="2" charset="2"/>
              <a:buChar char="Ø"/>
            </a:pPr>
            <a:r>
              <a:rPr lang="en-US" b="0" i="0" dirty="0">
                <a:effectLst/>
              </a:rPr>
              <a:t>Employees in Kentucky are required to have one paid 10-minute rest period for each 4-hour work period.</a:t>
            </a:r>
            <a:endParaRPr lang="en-US" dirty="0"/>
          </a:p>
        </p:txBody>
      </p:sp>
    </p:spTree>
    <p:extLst>
      <p:ext uri="{BB962C8B-B14F-4D97-AF65-F5344CB8AC3E}">
        <p14:creationId xmlns:p14="http://schemas.microsoft.com/office/powerpoint/2010/main" val="1507257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58241" y="179076"/>
            <a:ext cx="4322816" cy="928272"/>
          </a:xfrm>
        </p:spPr>
        <p:txBody>
          <a:bodyPr anchor="ctr">
            <a:normAutofit/>
          </a:bodyPr>
          <a:lstStyle/>
          <a:p>
            <a:r>
              <a:rPr lang="en-US" dirty="0"/>
              <a:t>Hiring Process </a:t>
            </a:r>
          </a:p>
        </p:txBody>
      </p:sp>
      <p:graphicFrame>
        <p:nvGraphicFramePr>
          <p:cNvPr id="4" name="Content Placeholder 3">
            <a:extLst>
              <a:ext uri="{FF2B5EF4-FFF2-40B4-BE49-F238E27FC236}">
                <a16:creationId xmlns:a16="http://schemas.microsoft.com/office/drawing/2014/main" id="{98359093-C260-B0A1-6ACD-A400C84316A9}"/>
              </a:ext>
            </a:extLst>
          </p:cNvPr>
          <p:cNvGraphicFramePr>
            <a:graphicFrameLocks noGrp="1"/>
          </p:cNvGraphicFramePr>
          <p:nvPr>
            <p:ph idx="1"/>
            <p:extLst>
              <p:ext uri="{D42A27DB-BD31-4B8C-83A1-F6EECF244321}">
                <p14:modId xmlns:p14="http://schemas.microsoft.com/office/powerpoint/2010/main" val="2623309339"/>
              </p:ext>
            </p:extLst>
          </p:nvPr>
        </p:nvGraphicFramePr>
        <p:xfrm>
          <a:off x="382900" y="1107348"/>
          <a:ext cx="10508620" cy="5571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85494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7F253B3-7EC3-9271-657A-FE5981F45C62}"/>
              </a:ext>
            </a:extLst>
          </p:cNvPr>
          <p:cNvPicPr>
            <a:picLocks noChangeAspect="1"/>
          </p:cNvPicPr>
          <p:nvPr/>
        </p:nvPicPr>
        <p:blipFill>
          <a:blip r:embed="rId3"/>
          <a:stretch>
            <a:fillRect/>
          </a:stretch>
        </p:blipFill>
        <p:spPr>
          <a:xfrm>
            <a:off x="1776609" y="331163"/>
            <a:ext cx="8638781" cy="1155994"/>
          </a:xfrm>
          <a:prstGeom prst="rect">
            <a:avLst/>
          </a:prstGeom>
          <a:effectLst>
            <a:softEdge rad="0"/>
          </a:effectLst>
        </p:spPr>
      </p:pic>
      <p:sp>
        <p:nvSpPr>
          <p:cNvPr id="10" name="Content Placeholder 2">
            <a:extLst>
              <a:ext uri="{FF2B5EF4-FFF2-40B4-BE49-F238E27FC236}">
                <a16:creationId xmlns:a16="http://schemas.microsoft.com/office/drawing/2014/main" id="{1C90617E-997A-3222-72A1-1452CB81943D}"/>
              </a:ext>
            </a:extLst>
          </p:cNvPr>
          <p:cNvSpPr>
            <a:spLocks noGrp="1"/>
          </p:cNvSpPr>
          <p:nvPr>
            <p:ph idx="1"/>
          </p:nvPr>
        </p:nvSpPr>
        <p:spPr>
          <a:xfrm>
            <a:off x="838199" y="1825624"/>
            <a:ext cx="11030339" cy="4547183"/>
          </a:xfrm>
        </p:spPr>
        <p:txBody>
          <a:bodyPr>
            <a:normAutofit/>
          </a:bodyPr>
          <a:lstStyle/>
          <a:p>
            <a:pPr marL="0" indent="0">
              <a:buNone/>
            </a:pPr>
            <a:r>
              <a:rPr lang="en-US" sz="2800" dirty="0">
                <a:solidFill>
                  <a:schemeClr val="tx1"/>
                </a:solidFill>
                <a:effectLst/>
                <a:latin typeface="Calibri" panose="020F0502020204030204" pitchFamily="34" charset="0"/>
                <a:ea typeface="Calibri" panose="020F0502020204030204" pitchFamily="34" charset="0"/>
              </a:rPr>
              <a:t>PVAs</a:t>
            </a:r>
            <a:r>
              <a:rPr lang="en-US" sz="2800" spc="-45" dirty="0">
                <a:solidFill>
                  <a:schemeClr val="tx1"/>
                </a:solidFill>
                <a:effectLst/>
                <a:latin typeface="Calibri" panose="020F0502020204030204" pitchFamily="34" charset="0"/>
                <a:ea typeface="Calibri" panose="020F0502020204030204" pitchFamily="34" charset="0"/>
              </a:rPr>
              <a:t> </a:t>
            </a:r>
            <a:r>
              <a:rPr lang="en-US" sz="2800" dirty="0">
                <a:solidFill>
                  <a:schemeClr val="tx1"/>
                </a:solidFill>
                <a:effectLst/>
                <a:latin typeface="Calibri" panose="020F0502020204030204" pitchFamily="34" charset="0"/>
                <a:ea typeface="Calibri" panose="020F0502020204030204" pitchFamily="34" charset="0"/>
              </a:rPr>
              <a:t>(Elected</a:t>
            </a:r>
            <a:r>
              <a:rPr lang="en-US" sz="2800" spc="-45" dirty="0">
                <a:solidFill>
                  <a:schemeClr val="tx1"/>
                </a:solidFill>
                <a:effectLst/>
                <a:latin typeface="Calibri" panose="020F0502020204030204" pitchFamily="34" charset="0"/>
                <a:ea typeface="Calibri" panose="020F0502020204030204" pitchFamily="34" charset="0"/>
              </a:rPr>
              <a:t> </a:t>
            </a:r>
            <a:r>
              <a:rPr lang="en-US" sz="2800" dirty="0">
                <a:solidFill>
                  <a:schemeClr val="tx1"/>
                </a:solidFill>
                <a:effectLst/>
                <a:latin typeface="Calibri" panose="020F0502020204030204" pitchFamily="34" charset="0"/>
                <a:ea typeface="Calibri" panose="020F0502020204030204" pitchFamily="34" charset="0"/>
              </a:rPr>
              <a:t>Official)</a:t>
            </a:r>
            <a:r>
              <a:rPr lang="en-US" sz="2800" spc="-55" dirty="0">
                <a:solidFill>
                  <a:schemeClr val="tx1"/>
                </a:solidFill>
                <a:effectLst/>
                <a:latin typeface="Calibri" panose="020F0502020204030204" pitchFamily="34" charset="0"/>
                <a:ea typeface="Calibri" panose="020F0502020204030204" pitchFamily="34" charset="0"/>
              </a:rPr>
              <a:t> </a:t>
            </a:r>
            <a:r>
              <a:rPr lang="en-US" sz="2800" dirty="0">
                <a:solidFill>
                  <a:schemeClr val="tx1"/>
                </a:solidFill>
                <a:effectLst/>
                <a:latin typeface="Calibri" panose="020F0502020204030204" pitchFamily="34" charset="0"/>
                <a:ea typeface="Calibri" panose="020F0502020204030204" pitchFamily="34" charset="0"/>
              </a:rPr>
              <a:t>using</a:t>
            </a:r>
            <a:r>
              <a:rPr lang="en-US" sz="2800" spc="-40" dirty="0">
                <a:solidFill>
                  <a:schemeClr val="tx1"/>
                </a:solidFill>
                <a:effectLst/>
                <a:latin typeface="Calibri" panose="020F0502020204030204" pitchFamily="34" charset="0"/>
                <a:ea typeface="Calibri" panose="020F0502020204030204" pitchFamily="34" charset="0"/>
              </a:rPr>
              <a:t> </a:t>
            </a:r>
            <a:r>
              <a:rPr lang="en-US" sz="2800" dirty="0">
                <a:solidFill>
                  <a:schemeClr val="tx1"/>
                </a:solidFill>
                <a:effectLst/>
                <a:latin typeface="Calibri" panose="020F0502020204030204" pitchFamily="34" charset="0"/>
                <a:ea typeface="Calibri" panose="020F0502020204030204" pitchFamily="34" charset="0"/>
              </a:rPr>
              <a:t>the</a:t>
            </a:r>
            <a:r>
              <a:rPr lang="en-US" sz="2800" spc="-50" dirty="0">
                <a:solidFill>
                  <a:schemeClr val="tx1"/>
                </a:solidFill>
                <a:effectLst/>
                <a:latin typeface="Calibri" panose="020F0502020204030204" pitchFamily="34" charset="0"/>
                <a:ea typeface="Calibri" panose="020F0502020204030204" pitchFamily="34" charset="0"/>
              </a:rPr>
              <a:t> </a:t>
            </a:r>
            <a:r>
              <a:rPr lang="en-US" sz="2800" dirty="0">
                <a:solidFill>
                  <a:schemeClr val="tx1"/>
                </a:solidFill>
                <a:effectLst/>
                <a:latin typeface="Calibri" panose="020F0502020204030204" pitchFamily="34" charset="0"/>
                <a:ea typeface="Calibri" panose="020F0502020204030204" pitchFamily="34" charset="0"/>
              </a:rPr>
              <a:t>office</a:t>
            </a:r>
            <a:r>
              <a:rPr lang="en-US" sz="2800" spc="-35" dirty="0">
                <a:solidFill>
                  <a:schemeClr val="tx1"/>
                </a:solidFill>
                <a:effectLst/>
                <a:latin typeface="Calibri" panose="020F0502020204030204" pitchFamily="34" charset="0"/>
                <a:ea typeface="Calibri" panose="020F0502020204030204" pitchFamily="34" charset="0"/>
              </a:rPr>
              <a:t> </a:t>
            </a:r>
            <a:r>
              <a:rPr lang="en-US" sz="2800" dirty="0">
                <a:solidFill>
                  <a:schemeClr val="tx1"/>
                </a:solidFill>
                <a:effectLst/>
                <a:latin typeface="Calibri" panose="020F0502020204030204" pitchFamily="34" charset="0"/>
                <a:ea typeface="Calibri" panose="020F0502020204030204" pitchFamily="34" charset="0"/>
              </a:rPr>
              <a:t>vehicle</a:t>
            </a:r>
            <a:r>
              <a:rPr lang="en-US" sz="2800" spc="-50" dirty="0">
                <a:solidFill>
                  <a:schemeClr val="tx1"/>
                </a:solidFill>
                <a:effectLst/>
                <a:latin typeface="Calibri" panose="020F0502020204030204" pitchFamily="34" charset="0"/>
                <a:ea typeface="Calibri" panose="020F0502020204030204" pitchFamily="34" charset="0"/>
              </a:rPr>
              <a:t> </a:t>
            </a:r>
            <a:r>
              <a:rPr lang="en-US" sz="2800" dirty="0">
                <a:solidFill>
                  <a:schemeClr val="tx1"/>
                </a:solidFill>
                <a:effectLst/>
                <a:latin typeface="Calibri" panose="020F0502020204030204" pitchFamily="34" charset="0"/>
                <a:ea typeface="Calibri" panose="020F0502020204030204" pitchFamily="34" charset="0"/>
              </a:rPr>
              <a:t>for</a:t>
            </a:r>
            <a:r>
              <a:rPr lang="en-US" sz="2800" spc="-65" dirty="0">
                <a:solidFill>
                  <a:schemeClr val="tx1"/>
                </a:solidFill>
                <a:effectLst/>
                <a:latin typeface="Calibri" panose="020F0502020204030204" pitchFamily="34" charset="0"/>
                <a:ea typeface="Calibri" panose="020F0502020204030204" pitchFamily="34" charset="0"/>
              </a:rPr>
              <a:t> </a:t>
            </a:r>
            <a:r>
              <a:rPr lang="en-US" sz="2800" dirty="0">
                <a:solidFill>
                  <a:schemeClr val="tx1"/>
                </a:solidFill>
                <a:effectLst/>
                <a:latin typeface="Calibri" panose="020F0502020204030204" pitchFamily="34" charset="0"/>
                <a:ea typeface="Calibri" panose="020F0502020204030204" pitchFamily="34" charset="0"/>
              </a:rPr>
              <a:t>personal</a:t>
            </a:r>
            <a:r>
              <a:rPr lang="en-US" sz="2800" spc="-50" dirty="0">
                <a:solidFill>
                  <a:schemeClr val="tx1"/>
                </a:solidFill>
                <a:effectLst/>
                <a:latin typeface="Calibri" panose="020F0502020204030204" pitchFamily="34" charset="0"/>
                <a:ea typeface="Calibri" panose="020F0502020204030204" pitchFamily="34" charset="0"/>
              </a:rPr>
              <a:t> </a:t>
            </a:r>
            <a:r>
              <a:rPr lang="en-US" sz="2800" dirty="0">
                <a:solidFill>
                  <a:schemeClr val="tx1"/>
                </a:solidFill>
                <a:effectLst/>
                <a:latin typeface="Calibri" panose="020F0502020204030204" pitchFamily="34" charset="0"/>
                <a:ea typeface="Calibri" panose="020F0502020204030204" pitchFamily="34" charset="0"/>
              </a:rPr>
              <a:t>use</a:t>
            </a:r>
            <a:r>
              <a:rPr lang="en-US" sz="2800" spc="-35" dirty="0">
                <a:solidFill>
                  <a:schemeClr val="tx1"/>
                </a:solidFill>
                <a:effectLst/>
                <a:latin typeface="Calibri" panose="020F0502020204030204" pitchFamily="34" charset="0"/>
                <a:ea typeface="Calibri" panose="020F0502020204030204" pitchFamily="34" charset="0"/>
              </a:rPr>
              <a:t> </a:t>
            </a:r>
            <a:r>
              <a:rPr lang="en-US" sz="2800" dirty="0">
                <a:solidFill>
                  <a:schemeClr val="tx1"/>
                </a:solidFill>
                <a:effectLst/>
                <a:latin typeface="Calibri" panose="020F0502020204030204" pitchFamily="34" charset="0"/>
                <a:ea typeface="Calibri" panose="020F0502020204030204" pitchFamily="34" charset="0"/>
              </a:rPr>
              <a:t>will</a:t>
            </a:r>
            <a:r>
              <a:rPr lang="en-US" sz="2800" spc="-50" dirty="0">
                <a:solidFill>
                  <a:schemeClr val="tx1"/>
                </a:solidFill>
                <a:effectLst/>
                <a:latin typeface="Calibri" panose="020F0502020204030204" pitchFamily="34" charset="0"/>
                <a:ea typeface="Calibri" panose="020F0502020204030204" pitchFamily="34" charset="0"/>
              </a:rPr>
              <a:t> </a:t>
            </a:r>
            <a:r>
              <a:rPr lang="en-US" sz="2800" dirty="0">
                <a:solidFill>
                  <a:schemeClr val="tx1"/>
                </a:solidFill>
                <a:effectLst/>
                <a:latin typeface="Calibri" panose="020F0502020204030204" pitchFamily="34" charset="0"/>
                <a:ea typeface="Calibri" panose="020F0502020204030204" pitchFamily="34" charset="0"/>
              </a:rPr>
              <a:t>be</a:t>
            </a:r>
            <a:r>
              <a:rPr lang="en-US" sz="2800" spc="-50" dirty="0">
                <a:solidFill>
                  <a:schemeClr val="tx1"/>
                </a:solidFill>
                <a:effectLst/>
                <a:latin typeface="Calibri" panose="020F0502020204030204" pitchFamily="34" charset="0"/>
                <a:ea typeface="Calibri" panose="020F0502020204030204" pitchFamily="34" charset="0"/>
              </a:rPr>
              <a:t> </a:t>
            </a:r>
            <a:r>
              <a:rPr lang="en-US" sz="2800" dirty="0">
                <a:solidFill>
                  <a:schemeClr val="tx1"/>
                </a:solidFill>
                <a:effectLst/>
                <a:latin typeface="Calibri" panose="020F0502020204030204" pitchFamily="34" charset="0"/>
                <a:ea typeface="Calibri" panose="020F0502020204030204" pitchFamily="34" charset="0"/>
              </a:rPr>
              <a:t>taxed</a:t>
            </a:r>
            <a:r>
              <a:rPr lang="en-US" sz="2800" spc="-35" dirty="0">
                <a:solidFill>
                  <a:schemeClr val="tx1"/>
                </a:solidFill>
                <a:effectLst/>
                <a:latin typeface="Calibri" panose="020F0502020204030204" pitchFamily="34" charset="0"/>
                <a:ea typeface="Calibri" panose="020F0502020204030204" pitchFamily="34" charset="0"/>
              </a:rPr>
              <a:t> </a:t>
            </a:r>
            <a:r>
              <a:rPr lang="en-US" sz="2800" dirty="0">
                <a:solidFill>
                  <a:schemeClr val="tx1"/>
                </a:solidFill>
                <a:effectLst/>
                <a:latin typeface="Calibri" panose="020F0502020204030204" pitchFamily="34" charset="0"/>
                <a:ea typeface="Calibri" panose="020F0502020204030204" pitchFamily="34" charset="0"/>
              </a:rPr>
              <a:t>using</a:t>
            </a:r>
            <a:r>
              <a:rPr lang="en-US" sz="2800" spc="-50" dirty="0">
                <a:solidFill>
                  <a:schemeClr val="tx1"/>
                </a:solidFill>
                <a:effectLst/>
                <a:latin typeface="Calibri" panose="020F0502020204030204" pitchFamily="34" charset="0"/>
                <a:ea typeface="Calibri" panose="020F0502020204030204" pitchFamily="34" charset="0"/>
              </a:rPr>
              <a:t> </a:t>
            </a:r>
            <a:r>
              <a:rPr lang="en-US" sz="2800" dirty="0">
                <a:solidFill>
                  <a:schemeClr val="tx1"/>
                </a:solidFill>
                <a:effectLst/>
                <a:latin typeface="Calibri" panose="020F0502020204030204" pitchFamily="34" charset="0"/>
                <a:ea typeface="Calibri" panose="020F0502020204030204" pitchFamily="34" charset="0"/>
              </a:rPr>
              <a:t>the</a:t>
            </a:r>
            <a:r>
              <a:rPr lang="en-US" sz="2800" spc="-50" dirty="0">
                <a:solidFill>
                  <a:schemeClr val="tx1"/>
                </a:solidFill>
                <a:effectLst/>
                <a:latin typeface="Calibri" panose="020F0502020204030204" pitchFamily="34" charset="0"/>
                <a:ea typeface="Calibri" panose="020F0502020204030204" pitchFamily="34" charset="0"/>
              </a:rPr>
              <a:t> </a:t>
            </a:r>
            <a:r>
              <a:rPr lang="en-US" sz="2800" dirty="0">
                <a:solidFill>
                  <a:schemeClr val="tx1"/>
                </a:solidFill>
                <a:effectLst/>
                <a:latin typeface="Calibri" panose="020F0502020204030204" pitchFamily="34" charset="0"/>
                <a:ea typeface="Calibri" panose="020F0502020204030204" pitchFamily="34" charset="0"/>
              </a:rPr>
              <a:t>Fair</a:t>
            </a:r>
            <a:r>
              <a:rPr lang="en-US" sz="2800" spc="-55" dirty="0">
                <a:solidFill>
                  <a:schemeClr val="tx1"/>
                </a:solidFill>
                <a:effectLst/>
                <a:latin typeface="Calibri" panose="020F0502020204030204" pitchFamily="34" charset="0"/>
                <a:ea typeface="Calibri" panose="020F0502020204030204" pitchFamily="34" charset="0"/>
              </a:rPr>
              <a:t> </a:t>
            </a:r>
            <a:r>
              <a:rPr lang="en-US" sz="2800" dirty="0">
                <a:solidFill>
                  <a:schemeClr val="tx1"/>
                </a:solidFill>
                <a:effectLst/>
                <a:latin typeface="Calibri" panose="020F0502020204030204" pitchFamily="34" charset="0"/>
                <a:ea typeface="Calibri" panose="020F0502020204030204" pitchFamily="34" charset="0"/>
              </a:rPr>
              <a:t>Market</a:t>
            </a:r>
            <a:r>
              <a:rPr lang="en-US" sz="2800" spc="-255" dirty="0">
                <a:solidFill>
                  <a:schemeClr val="tx1"/>
                </a:solidFill>
                <a:effectLst/>
                <a:latin typeface="Calibri" panose="020F0502020204030204" pitchFamily="34" charset="0"/>
                <a:ea typeface="Calibri" panose="020F0502020204030204" pitchFamily="34" charset="0"/>
              </a:rPr>
              <a:t> </a:t>
            </a:r>
            <a:r>
              <a:rPr lang="en-US" sz="2800" dirty="0">
                <a:solidFill>
                  <a:schemeClr val="tx1"/>
                </a:solidFill>
                <a:effectLst/>
                <a:latin typeface="Calibri" panose="020F0502020204030204" pitchFamily="34" charset="0"/>
                <a:ea typeface="Calibri" panose="020F0502020204030204" pitchFamily="34" charset="0"/>
              </a:rPr>
              <a:t>Lease Value (FMLV) Rule. Determining the value of the personal use will be calculated with the</a:t>
            </a:r>
            <a:r>
              <a:rPr lang="en-US" sz="2800" spc="5" dirty="0">
                <a:solidFill>
                  <a:schemeClr val="tx1"/>
                </a:solidFill>
                <a:effectLst/>
                <a:latin typeface="Calibri" panose="020F0502020204030204" pitchFamily="34" charset="0"/>
                <a:ea typeface="Calibri" panose="020F0502020204030204" pitchFamily="34" charset="0"/>
              </a:rPr>
              <a:t> </a:t>
            </a:r>
            <a:r>
              <a:rPr lang="en-US" sz="2800" dirty="0">
                <a:solidFill>
                  <a:schemeClr val="tx1"/>
                </a:solidFill>
                <a:effectLst/>
                <a:latin typeface="Calibri" panose="020F0502020204030204" pitchFamily="34" charset="0"/>
                <a:ea typeface="Calibri" panose="020F0502020204030204" pitchFamily="34" charset="0"/>
              </a:rPr>
              <a:t>following</a:t>
            </a:r>
            <a:r>
              <a:rPr lang="en-US" sz="2800" spc="-10" dirty="0">
                <a:solidFill>
                  <a:schemeClr val="tx1"/>
                </a:solidFill>
                <a:effectLst/>
                <a:latin typeface="Calibri" panose="020F0502020204030204" pitchFamily="34" charset="0"/>
                <a:ea typeface="Calibri" panose="020F0502020204030204" pitchFamily="34" charset="0"/>
              </a:rPr>
              <a:t> </a:t>
            </a:r>
            <a:r>
              <a:rPr lang="en-US" sz="2800" dirty="0">
                <a:solidFill>
                  <a:schemeClr val="tx1"/>
                </a:solidFill>
                <a:effectLst/>
                <a:latin typeface="Calibri" panose="020F0502020204030204" pitchFamily="34" charset="0"/>
                <a:ea typeface="Calibri" panose="020F0502020204030204" pitchFamily="34" charset="0"/>
              </a:rPr>
              <a:t>formula:</a:t>
            </a:r>
          </a:p>
          <a:p>
            <a:pPr marL="0" indent="0" algn="ctr">
              <a:buNone/>
            </a:pPr>
            <a:endParaRPr lang="en-US" sz="1400" b="1" dirty="0">
              <a:latin typeface="Calibri" panose="020F0502020204030204" pitchFamily="34" charset="0"/>
              <a:ea typeface="Calibri" panose="020F0502020204030204" pitchFamily="34" charset="0"/>
            </a:endParaRPr>
          </a:p>
          <a:p>
            <a:pPr marL="0" indent="0" algn="ctr">
              <a:buNone/>
            </a:pPr>
            <a:r>
              <a:rPr lang="en-US" sz="2400" b="1" dirty="0">
                <a:solidFill>
                  <a:schemeClr val="tx1"/>
                </a:solidFill>
                <a:effectLst/>
                <a:latin typeface="Calibri" panose="020F0502020204030204" pitchFamily="34" charset="0"/>
                <a:ea typeface="Calibri" panose="020F0502020204030204" pitchFamily="34" charset="0"/>
              </a:rPr>
              <a:t>(FMLV</a:t>
            </a:r>
            <a:r>
              <a:rPr lang="en-US" sz="2400" b="1" spc="-10" dirty="0">
                <a:solidFill>
                  <a:schemeClr val="tx1"/>
                </a:solidFill>
                <a:effectLst/>
                <a:latin typeface="Calibri" panose="020F0502020204030204" pitchFamily="34" charset="0"/>
                <a:ea typeface="Calibri" panose="020F0502020204030204" pitchFamily="34" charset="0"/>
              </a:rPr>
              <a:t> </a:t>
            </a:r>
            <a:r>
              <a:rPr lang="en-US" sz="2400" b="1" dirty="0">
                <a:solidFill>
                  <a:schemeClr val="tx1"/>
                </a:solidFill>
                <a:effectLst/>
                <a:latin typeface="Calibri" panose="020F0502020204030204" pitchFamily="34" charset="0"/>
                <a:ea typeface="Calibri" panose="020F0502020204030204" pitchFamily="34" charset="0"/>
              </a:rPr>
              <a:t>X</a:t>
            </a:r>
            <a:r>
              <a:rPr lang="en-US" sz="2400" b="1" spc="-5" dirty="0">
                <a:solidFill>
                  <a:schemeClr val="tx1"/>
                </a:solidFill>
                <a:effectLst/>
                <a:latin typeface="Calibri" panose="020F0502020204030204" pitchFamily="34" charset="0"/>
                <a:ea typeface="Calibri" panose="020F0502020204030204" pitchFamily="34" charset="0"/>
              </a:rPr>
              <a:t> </a:t>
            </a:r>
            <a:r>
              <a:rPr lang="en-US" sz="2400" b="1" dirty="0">
                <a:solidFill>
                  <a:schemeClr val="tx1"/>
                </a:solidFill>
                <a:effectLst/>
                <a:latin typeface="Calibri" panose="020F0502020204030204" pitchFamily="34" charset="0"/>
                <a:ea typeface="Calibri" panose="020F0502020204030204" pitchFamily="34" charset="0"/>
              </a:rPr>
              <a:t>Personal</a:t>
            </a:r>
            <a:r>
              <a:rPr lang="en-US" sz="2400" b="1" spc="5" dirty="0">
                <a:solidFill>
                  <a:schemeClr val="tx1"/>
                </a:solidFill>
                <a:effectLst/>
                <a:latin typeface="Calibri" panose="020F0502020204030204" pitchFamily="34" charset="0"/>
                <a:ea typeface="Calibri" panose="020F0502020204030204" pitchFamily="34" charset="0"/>
              </a:rPr>
              <a:t> </a:t>
            </a:r>
            <a:r>
              <a:rPr lang="en-US" sz="2400" b="1" dirty="0">
                <a:solidFill>
                  <a:schemeClr val="tx1"/>
                </a:solidFill>
                <a:effectLst/>
                <a:latin typeface="Calibri" panose="020F0502020204030204" pitchFamily="34" charset="0"/>
                <a:ea typeface="Calibri" panose="020F0502020204030204" pitchFamily="34" charset="0"/>
              </a:rPr>
              <a:t>Use</a:t>
            </a:r>
            <a:r>
              <a:rPr lang="en-US" sz="2400" b="1" spc="-10" dirty="0">
                <a:solidFill>
                  <a:schemeClr val="tx1"/>
                </a:solidFill>
                <a:effectLst/>
                <a:latin typeface="Calibri" panose="020F0502020204030204" pitchFamily="34" charset="0"/>
                <a:ea typeface="Calibri" panose="020F0502020204030204" pitchFamily="34" charset="0"/>
              </a:rPr>
              <a:t> </a:t>
            </a:r>
            <a:r>
              <a:rPr lang="en-US" sz="2400" b="1" dirty="0">
                <a:solidFill>
                  <a:schemeClr val="tx1"/>
                </a:solidFill>
                <a:effectLst/>
                <a:latin typeface="Calibri" panose="020F0502020204030204" pitchFamily="34" charset="0"/>
                <a:ea typeface="Calibri" panose="020F0502020204030204" pitchFamily="34" charset="0"/>
              </a:rPr>
              <a:t>Miles) / Total</a:t>
            </a:r>
            <a:r>
              <a:rPr lang="en-US" sz="2400" b="1" spc="-10" dirty="0">
                <a:solidFill>
                  <a:schemeClr val="tx1"/>
                </a:solidFill>
                <a:effectLst/>
                <a:latin typeface="Calibri" panose="020F0502020204030204" pitchFamily="34" charset="0"/>
                <a:ea typeface="Calibri" panose="020F0502020204030204" pitchFamily="34" charset="0"/>
              </a:rPr>
              <a:t> </a:t>
            </a:r>
            <a:r>
              <a:rPr lang="en-US" sz="2400" b="1" dirty="0">
                <a:solidFill>
                  <a:schemeClr val="tx1"/>
                </a:solidFill>
                <a:effectLst/>
                <a:latin typeface="Calibri" panose="020F0502020204030204" pitchFamily="34" charset="0"/>
                <a:ea typeface="Calibri" panose="020F0502020204030204" pitchFamily="34" charset="0"/>
              </a:rPr>
              <a:t>Use</a:t>
            </a:r>
            <a:r>
              <a:rPr lang="en-US" sz="2400" b="1" spc="-5" dirty="0">
                <a:solidFill>
                  <a:schemeClr val="tx1"/>
                </a:solidFill>
                <a:effectLst/>
                <a:latin typeface="Calibri" panose="020F0502020204030204" pitchFamily="34" charset="0"/>
                <a:ea typeface="Calibri" panose="020F0502020204030204" pitchFamily="34" charset="0"/>
              </a:rPr>
              <a:t> </a:t>
            </a:r>
            <a:r>
              <a:rPr lang="en-US" sz="2400" b="1" dirty="0">
                <a:solidFill>
                  <a:schemeClr val="tx1"/>
                </a:solidFill>
                <a:effectLst/>
                <a:latin typeface="Calibri" panose="020F0502020204030204" pitchFamily="34" charset="0"/>
                <a:ea typeface="Calibri" panose="020F0502020204030204" pitchFamily="34" charset="0"/>
              </a:rPr>
              <a:t>Miles</a:t>
            </a:r>
            <a:r>
              <a:rPr lang="en-US" sz="2400" b="1" spc="-5" dirty="0">
                <a:solidFill>
                  <a:schemeClr val="tx1"/>
                </a:solidFill>
                <a:effectLst/>
                <a:latin typeface="Calibri" panose="020F0502020204030204" pitchFamily="34" charset="0"/>
                <a:ea typeface="Calibri" panose="020F0502020204030204" pitchFamily="34" charset="0"/>
              </a:rPr>
              <a:t> </a:t>
            </a:r>
            <a:r>
              <a:rPr lang="en-US" sz="2400" b="1" dirty="0">
                <a:solidFill>
                  <a:schemeClr val="tx1"/>
                </a:solidFill>
                <a:effectLst/>
                <a:latin typeface="Calibri" panose="020F0502020204030204" pitchFamily="34" charset="0"/>
                <a:ea typeface="Calibri" panose="020F0502020204030204" pitchFamily="34" charset="0"/>
              </a:rPr>
              <a:t>=</a:t>
            </a:r>
            <a:r>
              <a:rPr lang="en-US" sz="2400" b="1" spc="-10" dirty="0">
                <a:solidFill>
                  <a:schemeClr val="tx1"/>
                </a:solidFill>
                <a:effectLst/>
                <a:latin typeface="Calibri" panose="020F0502020204030204" pitchFamily="34" charset="0"/>
                <a:ea typeface="Calibri" panose="020F0502020204030204" pitchFamily="34" charset="0"/>
              </a:rPr>
              <a:t> </a:t>
            </a:r>
            <a:r>
              <a:rPr lang="en-US" sz="2400" b="1" dirty="0">
                <a:solidFill>
                  <a:schemeClr val="tx1"/>
                </a:solidFill>
                <a:effectLst/>
                <a:latin typeface="Calibri" panose="020F0502020204030204" pitchFamily="34" charset="0"/>
                <a:ea typeface="Calibri" panose="020F0502020204030204" pitchFamily="34" charset="0"/>
              </a:rPr>
              <a:t>Personal</a:t>
            </a:r>
            <a:r>
              <a:rPr lang="en-US" sz="2400" b="1" spc="-10" dirty="0">
                <a:solidFill>
                  <a:schemeClr val="tx1"/>
                </a:solidFill>
                <a:effectLst/>
                <a:latin typeface="Calibri" panose="020F0502020204030204" pitchFamily="34" charset="0"/>
                <a:ea typeface="Calibri" panose="020F0502020204030204" pitchFamily="34" charset="0"/>
              </a:rPr>
              <a:t> </a:t>
            </a:r>
            <a:r>
              <a:rPr lang="en-US" sz="2400" b="1" dirty="0">
                <a:solidFill>
                  <a:schemeClr val="tx1"/>
                </a:solidFill>
                <a:effectLst/>
                <a:latin typeface="Calibri" panose="020F0502020204030204" pitchFamily="34" charset="0"/>
                <a:ea typeface="Calibri" panose="020F0502020204030204" pitchFamily="34" charset="0"/>
              </a:rPr>
              <a:t>Use</a:t>
            </a:r>
            <a:r>
              <a:rPr lang="en-US" sz="2400" b="1" spc="-5" dirty="0">
                <a:solidFill>
                  <a:schemeClr val="tx1"/>
                </a:solidFill>
                <a:effectLst/>
                <a:latin typeface="Calibri" panose="020F0502020204030204" pitchFamily="34" charset="0"/>
                <a:ea typeface="Calibri" panose="020F0502020204030204" pitchFamily="34" charset="0"/>
              </a:rPr>
              <a:t> </a:t>
            </a:r>
            <a:r>
              <a:rPr lang="en-US" sz="2400" b="1" dirty="0">
                <a:solidFill>
                  <a:schemeClr val="tx1"/>
                </a:solidFill>
                <a:effectLst/>
                <a:latin typeface="Calibri" panose="020F0502020204030204" pitchFamily="34" charset="0"/>
                <a:ea typeface="Calibri" panose="020F0502020204030204" pitchFamily="34" charset="0"/>
              </a:rPr>
              <a:t>Value</a:t>
            </a:r>
            <a:endParaRPr lang="en-US" sz="2400" dirty="0">
              <a:solidFill>
                <a:schemeClr val="tx1"/>
              </a:solidFill>
              <a:effectLst/>
              <a:latin typeface="Calibri" panose="020F0502020204030204" pitchFamily="34" charset="0"/>
              <a:ea typeface="Calibri" panose="020F0502020204030204" pitchFamily="34" charset="0"/>
            </a:endParaRPr>
          </a:p>
          <a:p>
            <a:pPr marL="457200" lvl="1" indent="0">
              <a:buNone/>
            </a:pPr>
            <a:endParaRPr lang="en-US" sz="1200" dirty="0">
              <a:solidFill>
                <a:schemeClr val="tx1"/>
              </a:solidFill>
              <a:latin typeface="Calibri" panose="020F0502020204030204" pitchFamily="34" charset="0"/>
            </a:endParaRPr>
          </a:p>
          <a:p>
            <a:pPr marL="0" indent="0">
              <a:buNone/>
            </a:pPr>
            <a:r>
              <a:rPr lang="en-US" sz="2400" dirty="0">
                <a:solidFill>
                  <a:schemeClr val="tx1"/>
                </a:solidFill>
              </a:rPr>
              <a:t>PVA Vehicle Use Form (must include FMLV) is to be sent to your HR Consultant. The preferred methods for submitting the vehicle use form are as follows:</a:t>
            </a:r>
          </a:p>
          <a:p>
            <a:pPr lvl="1">
              <a:buClr>
                <a:schemeClr val="accent1"/>
              </a:buClr>
              <a:buFont typeface="Wingdings" panose="05000000000000000000" pitchFamily="2" charset="2"/>
              <a:buChar char="Ø"/>
            </a:pPr>
            <a:r>
              <a:rPr lang="en-US" sz="2000" b="1" dirty="0">
                <a:solidFill>
                  <a:schemeClr val="tx1"/>
                </a:solidFill>
              </a:rPr>
              <a:t>Monthly</a:t>
            </a:r>
          </a:p>
          <a:p>
            <a:pPr lvl="1">
              <a:buClr>
                <a:schemeClr val="accent1"/>
              </a:buClr>
              <a:buFont typeface="Wingdings" panose="05000000000000000000" pitchFamily="2" charset="2"/>
              <a:buChar char="Ø"/>
            </a:pPr>
            <a:r>
              <a:rPr lang="en-US" sz="2000" b="1" u="sng" dirty="0">
                <a:solidFill>
                  <a:schemeClr val="tx1"/>
                </a:solidFill>
              </a:rPr>
              <a:t>Quarterly</a:t>
            </a:r>
            <a:r>
              <a:rPr lang="en-US" sz="2000" b="1" dirty="0">
                <a:solidFill>
                  <a:schemeClr val="tx1"/>
                </a:solidFill>
              </a:rPr>
              <a:t>*</a:t>
            </a:r>
          </a:p>
          <a:p>
            <a:pPr lvl="1">
              <a:buClr>
                <a:schemeClr val="accent1"/>
              </a:buClr>
              <a:buFont typeface="Wingdings" panose="05000000000000000000" pitchFamily="2" charset="2"/>
              <a:buChar char="Ø"/>
            </a:pPr>
            <a:r>
              <a:rPr lang="en-US" sz="2000" b="1" dirty="0">
                <a:solidFill>
                  <a:schemeClr val="tx1"/>
                </a:solidFill>
              </a:rPr>
              <a:t>This would be for commuting or personal use.</a:t>
            </a:r>
          </a:p>
          <a:p>
            <a:pPr lvl="1">
              <a:buClr>
                <a:schemeClr val="accent1"/>
              </a:buClr>
              <a:buFont typeface="Wingdings" panose="05000000000000000000" pitchFamily="2" charset="2"/>
              <a:buChar char="Ø"/>
            </a:pPr>
            <a:r>
              <a:rPr lang="en-US" sz="2000" b="1" dirty="0">
                <a:solidFill>
                  <a:schemeClr val="tx1"/>
                </a:solidFill>
              </a:rPr>
              <a:t> Submit the final quarter by December 15, 2024.</a:t>
            </a:r>
          </a:p>
          <a:p>
            <a:pPr lvl="1"/>
            <a:endParaRPr lang="en-US" dirty="0"/>
          </a:p>
        </p:txBody>
      </p:sp>
    </p:spTree>
    <p:extLst>
      <p:ext uri="{BB962C8B-B14F-4D97-AF65-F5344CB8AC3E}">
        <p14:creationId xmlns:p14="http://schemas.microsoft.com/office/powerpoint/2010/main" val="9835708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5">
            <a:extLst>
              <a:ext uri="{FF2B5EF4-FFF2-40B4-BE49-F238E27FC236}">
                <a16:creationId xmlns:a16="http://schemas.microsoft.com/office/drawing/2014/main" id="{2F66E436-92E7-7C2F-4D8E-B2CFEED4234F}"/>
              </a:ext>
            </a:extLst>
          </p:cNvPr>
          <p:cNvPicPr>
            <a:picLocks noChangeAspect="1"/>
          </p:cNvPicPr>
          <p:nvPr/>
        </p:nvPicPr>
        <p:blipFill>
          <a:blip r:embed="rId3"/>
          <a:stretch>
            <a:fillRect/>
          </a:stretch>
        </p:blipFill>
        <p:spPr>
          <a:xfrm>
            <a:off x="805360" y="1455577"/>
            <a:ext cx="10094703" cy="4952090"/>
          </a:xfrm>
          <a:prstGeom prst="rect">
            <a:avLst/>
          </a:prstGeom>
        </p:spPr>
      </p:pic>
      <p:sp>
        <p:nvSpPr>
          <p:cNvPr id="4" name="Title 1">
            <a:extLst>
              <a:ext uri="{FF2B5EF4-FFF2-40B4-BE49-F238E27FC236}">
                <a16:creationId xmlns:a16="http://schemas.microsoft.com/office/drawing/2014/main" id="{C43A4798-4A05-55C3-3B0A-F618B818816E}"/>
              </a:ext>
            </a:extLst>
          </p:cNvPr>
          <p:cNvSpPr>
            <a:spLocks noGrp="1"/>
          </p:cNvSpPr>
          <p:nvPr>
            <p:ph type="title"/>
          </p:nvPr>
        </p:nvSpPr>
        <p:spPr>
          <a:xfrm>
            <a:off x="1623731" y="148692"/>
            <a:ext cx="8559360" cy="1160563"/>
          </a:xfr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US" b="1" dirty="0">
                <a:latin typeface="+mn-lt"/>
              </a:rPr>
              <a:t>FRINGE BENEFITS – PVA REPORTING</a:t>
            </a:r>
          </a:p>
        </p:txBody>
      </p:sp>
    </p:spTree>
    <p:extLst>
      <p:ext uri="{BB962C8B-B14F-4D97-AF65-F5344CB8AC3E}">
        <p14:creationId xmlns:p14="http://schemas.microsoft.com/office/powerpoint/2010/main" val="11721990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A75AA8-0A3B-6D07-EBC2-D1BE6EBC5D17}"/>
              </a:ext>
            </a:extLst>
          </p:cNvPr>
          <p:cNvSpPr>
            <a:spLocks noGrp="1"/>
          </p:cNvSpPr>
          <p:nvPr>
            <p:ph idx="1"/>
          </p:nvPr>
        </p:nvSpPr>
        <p:spPr>
          <a:xfrm>
            <a:off x="437040" y="1927079"/>
            <a:ext cx="11278710" cy="4209193"/>
          </a:xfrm>
        </p:spPr>
        <p:txBody>
          <a:bodyPr>
            <a:normAutofit/>
          </a:bodyPr>
          <a:lstStyle/>
          <a:p>
            <a:pPr marL="0" indent="0">
              <a:buNone/>
            </a:pPr>
            <a:r>
              <a:rPr lang="en-US" sz="2600" b="1" u="sng" dirty="0">
                <a:solidFill>
                  <a:schemeClr val="tx1"/>
                </a:solidFill>
                <a:effectLst/>
                <a:ea typeface="Calibri" panose="020F0502020204030204" pitchFamily="34" charset="0"/>
              </a:rPr>
              <a:t>Deputies</a:t>
            </a:r>
            <a:r>
              <a:rPr lang="en-US" sz="2600" dirty="0">
                <a:solidFill>
                  <a:schemeClr val="tx1"/>
                </a:solidFill>
                <a:effectLst/>
                <a:ea typeface="Calibri" panose="020F0502020204030204" pitchFamily="34" charset="0"/>
              </a:rPr>
              <a:t> should </a:t>
            </a:r>
            <a:r>
              <a:rPr lang="en-US" sz="2600" u="sng" dirty="0">
                <a:solidFill>
                  <a:schemeClr val="tx1"/>
                </a:solidFill>
                <a:effectLst/>
                <a:ea typeface="Calibri" panose="020F0502020204030204" pitchFamily="34" charset="0"/>
              </a:rPr>
              <a:t>calculate</a:t>
            </a:r>
            <a:r>
              <a:rPr lang="en-US" sz="2600" dirty="0">
                <a:solidFill>
                  <a:schemeClr val="tx1"/>
                </a:solidFill>
                <a:effectLst/>
                <a:ea typeface="Calibri" panose="020F0502020204030204" pitchFamily="34" charset="0"/>
              </a:rPr>
              <a:t> the trips made and </a:t>
            </a:r>
            <a:r>
              <a:rPr lang="en-US" sz="2600" u="sng" dirty="0">
                <a:solidFill>
                  <a:schemeClr val="tx1"/>
                </a:solidFill>
                <a:effectLst/>
                <a:ea typeface="Calibri" panose="020F0502020204030204" pitchFamily="34" charset="0"/>
              </a:rPr>
              <a:t>report</a:t>
            </a:r>
            <a:r>
              <a:rPr lang="en-US" sz="2600" dirty="0">
                <a:solidFill>
                  <a:schemeClr val="tx1"/>
                </a:solidFill>
                <a:effectLst/>
                <a:ea typeface="Calibri" panose="020F0502020204030204" pitchFamily="34" charset="0"/>
              </a:rPr>
              <a:t> use of the office vehicle per pay period. The use of the vehicle for </a:t>
            </a:r>
            <a:r>
              <a:rPr lang="en-US" sz="2600" b="1" dirty="0">
                <a:solidFill>
                  <a:schemeClr val="tx1"/>
                </a:solidFill>
                <a:effectLst/>
                <a:ea typeface="Calibri" panose="020F0502020204030204" pitchFamily="34" charset="0"/>
              </a:rPr>
              <a:t>commuting should be reported on the time sheet as “TRIP” and would be entered as 1 (one way) or 2 (both ways).</a:t>
            </a:r>
            <a:r>
              <a:rPr lang="en-US" sz="2600" dirty="0">
                <a:solidFill>
                  <a:schemeClr val="tx1"/>
                </a:solidFill>
                <a:effectLst/>
                <a:ea typeface="Calibri" panose="020F0502020204030204" pitchFamily="34" charset="0"/>
              </a:rPr>
              <a:t> </a:t>
            </a:r>
          </a:p>
          <a:p>
            <a:pPr marL="0" indent="0">
              <a:buNone/>
            </a:pPr>
            <a:endParaRPr lang="en-US" sz="2600" dirty="0">
              <a:solidFill>
                <a:schemeClr val="tx1"/>
              </a:solidFill>
              <a:effectLst/>
              <a:ea typeface="Calibri" panose="020F0502020204030204" pitchFamily="34" charset="0"/>
            </a:endParaRPr>
          </a:p>
          <a:p>
            <a:pPr marL="0" indent="0">
              <a:buNone/>
            </a:pPr>
            <a:r>
              <a:rPr lang="en-US" sz="2600" dirty="0">
                <a:solidFill>
                  <a:schemeClr val="tx1"/>
                </a:solidFill>
                <a:effectLst/>
                <a:ea typeface="Calibri" panose="020F0502020204030204" pitchFamily="34" charset="0"/>
              </a:rPr>
              <a:t>If the vehicle is not left on public property after working hours and is </a:t>
            </a:r>
            <a:r>
              <a:rPr lang="en-US" sz="2600" b="1" dirty="0">
                <a:solidFill>
                  <a:schemeClr val="tx1"/>
                </a:solidFill>
                <a:effectLst/>
                <a:ea typeface="Calibri" panose="020F0502020204030204" pitchFamily="34" charset="0"/>
              </a:rPr>
              <a:t>used only for the purpose</a:t>
            </a:r>
            <a:r>
              <a:rPr lang="en-US" sz="2600" b="1" spc="5" dirty="0">
                <a:solidFill>
                  <a:schemeClr val="tx1"/>
                </a:solidFill>
                <a:effectLst/>
                <a:ea typeface="Calibri" panose="020F0502020204030204" pitchFamily="34" charset="0"/>
              </a:rPr>
              <a:t> </a:t>
            </a:r>
            <a:r>
              <a:rPr lang="en-US" sz="2600" b="1" dirty="0">
                <a:solidFill>
                  <a:schemeClr val="tx1"/>
                </a:solidFill>
                <a:effectLst/>
                <a:ea typeface="Calibri" panose="020F0502020204030204" pitchFamily="34" charset="0"/>
              </a:rPr>
              <a:t>of</a:t>
            </a:r>
            <a:r>
              <a:rPr lang="en-US" sz="2600" b="1" spc="5" dirty="0">
                <a:solidFill>
                  <a:schemeClr val="tx1"/>
                </a:solidFill>
                <a:effectLst/>
                <a:ea typeface="Calibri" panose="020F0502020204030204" pitchFamily="34" charset="0"/>
              </a:rPr>
              <a:t> </a:t>
            </a:r>
            <a:r>
              <a:rPr lang="en-US" sz="2600" b="1" dirty="0">
                <a:solidFill>
                  <a:schemeClr val="tx1"/>
                </a:solidFill>
                <a:effectLst/>
                <a:ea typeface="Calibri" panose="020F0502020204030204" pitchFamily="34" charset="0"/>
              </a:rPr>
              <a:t>commuting</a:t>
            </a:r>
            <a:r>
              <a:rPr lang="en-US" sz="2600" b="1" spc="-15" dirty="0">
                <a:solidFill>
                  <a:schemeClr val="tx1"/>
                </a:solidFill>
                <a:effectLst/>
                <a:ea typeface="Calibri" panose="020F0502020204030204" pitchFamily="34" charset="0"/>
              </a:rPr>
              <a:t> </a:t>
            </a:r>
            <a:r>
              <a:rPr lang="en-US" sz="2600" b="1" dirty="0">
                <a:solidFill>
                  <a:schemeClr val="tx1"/>
                </a:solidFill>
                <a:effectLst/>
                <a:ea typeface="Calibri" panose="020F0502020204030204" pitchFamily="34" charset="0"/>
              </a:rPr>
              <a:t>to and</a:t>
            </a:r>
            <a:r>
              <a:rPr lang="en-US" sz="2600" b="1" spc="-10" dirty="0">
                <a:solidFill>
                  <a:schemeClr val="tx1"/>
                </a:solidFill>
                <a:effectLst/>
                <a:ea typeface="Calibri" panose="020F0502020204030204" pitchFamily="34" charset="0"/>
              </a:rPr>
              <a:t> </a:t>
            </a:r>
            <a:r>
              <a:rPr lang="en-US" sz="2600" b="1" dirty="0">
                <a:solidFill>
                  <a:schemeClr val="tx1"/>
                </a:solidFill>
                <a:effectLst/>
                <a:ea typeface="Calibri" panose="020F0502020204030204" pitchFamily="34" charset="0"/>
              </a:rPr>
              <a:t>from</a:t>
            </a:r>
            <a:r>
              <a:rPr lang="en-US" sz="2600" b="1" spc="5" dirty="0">
                <a:solidFill>
                  <a:schemeClr val="tx1"/>
                </a:solidFill>
                <a:effectLst/>
                <a:ea typeface="Calibri" panose="020F0502020204030204" pitchFamily="34" charset="0"/>
              </a:rPr>
              <a:t> </a:t>
            </a:r>
            <a:r>
              <a:rPr lang="en-US" sz="2600" b="1" dirty="0">
                <a:solidFill>
                  <a:schemeClr val="tx1"/>
                </a:solidFill>
                <a:effectLst/>
                <a:ea typeface="Calibri" panose="020F0502020204030204" pitchFamily="34" charset="0"/>
              </a:rPr>
              <a:t>work</a:t>
            </a:r>
            <a:r>
              <a:rPr lang="en-US" sz="2600" b="1" spc="-10" dirty="0">
                <a:solidFill>
                  <a:schemeClr val="tx1"/>
                </a:solidFill>
                <a:effectLst/>
                <a:ea typeface="Calibri" panose="020F0502020204030204" pitchFamily="34" charset="0"/>
              </a:rPr>
              <a:t> </a:t>
            </a:r>
            <a:r>
              <a:rPr lang="en-US" sz="2600" b="1" dirty="0">
                <a:solidFill>
                  <a:schemeClr val="tx1"/>
                </a:solidFill>
                <a:effectLst/>
                <a:ea typeface="Calibri" panose="020F0502020204030204" pitchFamily="34" charset="0"/>
              </a:rPr>
              <a:t>the value will</a:t>
            </a:r>
            <a:r>
              <a:rPr lang="en-US" sz="2600" b="1" spc="5" dirty="0">
                <a:solidFill>
                  <a:schemeClr val="tx1"/>
                </a:solidFill>
                <a:effectLst/>
                <a:ea typeface="Calibri" panose="020F0502020204030204" pitchFamily="34" charset="0"/>
              </a:rPr>
              <a:t> </a:t>
            </a:r>
            <a:r>
              <a:rPr lang="en-US" sz="2600" b="1" dirty="0">
                <a:solidFill>
                  <a:schemeClr val="tx1"/>
                </a:solidFill>
                <a:effectLst/>
                <a:ea typeface="Calibri" panose="020F0502020204030204" pitchFamily="34" charset="0"/>
              </a:rPr>
              <a:t>be</a:t>
            </a:r>
            <a:r>
              <a:rPr lang="en-US" sz="2600" b="1" spc="-10" dirty="0">
                <a:solidFill>
                  <a:schemeClr val="tx1"/>
                </a:solidFill>
                <a:effectLst/>
                <a:ea typeface="Calibri" panose="020F0502020204030204" pitchFamily="34" charset="0"/>
              </a:rPr>
              <a:t> </a:t>
            </a:r>
            <a:r>
              <a:rPr lang="en-US" sz="2600" b="1" dirty="0">
                <a:solidFill>
                  <a:schemeClr val="tx1"/>
                </a:solidFill>
                <a:effectLst/>
                <a:ea typeface="Calibri" panose="020F0502020204030204" pitchFamily="34" charset="0"/>
              </a:rPr>
              <a:t>$1.50</a:t>
            </a:r>
            <a:r>
              <a:rPr lang="en-US" sz="2600" b="1" spc="-10" dirty="0">
                <a:solidFill>
                  <a:schemeClr val="tx1"/>
                </a:solidFill>
                <a:effectLst/>
                <a:ea typeface="Calibri" panose="020F0502020204030204" pitchFamily="34" charset="0"/>
              </a:rPr>
              <a:t> </a:t>
            </a:r>
            <a:r>
              <a:rPr lang="en-US" sz="2600" b="1" dirty="0">
                <a:solidFill>
                  <a:schemeClr val="tx1"/>
                </a:solidFill>
                <a:effectLst/>
                <a:ea typeface="Calibri" panose="020F0502020204030204" pitchFamily="34" charset="0"/>
              </a:rPr>
              <a:t>per</a:t>
            </a:r>
            <a:r>
              <a:rPr lang="en-US" sz="2600" b="1" spc="-15" dirty="0">
                <a:solidFill>
                  <a:schemeClr val="tx1"/>
                </a:solidFill>
                <a:effectLst/>
                <a:ea typeface="Calibri" panose="020F0502020204030204" pitchFamily="34" charset="0"/>
              </a:rPr>
              <a:t> </a:t>
            </a:r>
            <a:r>
              <a:rPr lang="en-US" sz="2600" b="1" dirty="0">
                <a:solidFill>
                  <a:schemeClr val="tx1"/>
                </a:solidFill>
                <a:effectLst/>
                <a:ea typeface="Calibri" panose="020F0502020204030204" pitchFamily="34" charset="0"/>
              </a:rPr>
              <a:t>one</a:t>
            </a:r>
            <a:r>
              <a:rPr lang="en-US" sz="2600" b="1" spc="5" dirty="0">
                <a:solidFill>
                  <a:schemeClr val="tx1"/>
                </a:solidFill>
                <a:effectLst/>
                <a:ea typeface="Calibri" panose="020F0502020204030204" pitchFamily="34" charset="0"/>
              </a:rPr>
              <a:t> </a:t>
            </a:r>
            <a:r>
              <a:rPr lang="en-US" sz="2600" b="1" dirty="0">
                <a:solidFill>
                  <a:schemeClr val="tx1"/>
                </a:solidFill>
                <a:effectLst/>
                <a:ea typeface="Calibri" panose="020F0502020204030204" pitchFamily="34" charset="0"/>
              </a:rPr>
              <a:t>way</a:t>
            </a:r>
            <a:r>
              <a:rPr lang="en-US" sz="2600" b="1" spc="-5" dirty="0">
                <a:solidFill>
                  <a:schemeClr val="tx1"/>
                </a:solidFill>
                <a:effectLst/>
                <a:ea typeface="Calibri" panose="020F0502020204030204" pitchFamily="34" charset="0"/>
              </a:rPr>
              <a:t> </a:t>
            </a:r>
            <a:r>
              <a:rPr lang="en-US" sz="2600" b="1" dirty="0">
                <a:solidFill>
                  <a:schemeClr val="tx1"/>
                </a:solidFill>
                <a:effectLst/>
                <a:ea typeface="Calibri" panose="020F0502020204030204" pitchFamily="34" charset="0"/>
              </a:rPr>
              <a:t>or</a:t>
            </a:r>
            <a:r>
              <a:rPr lang="en-US" sz="2600" b="1" spc="-15" dirty="0">
                <a:solidFill>
                  <a:schemeClr val="tx1"/>
                </a:solidFill>
                <a:effectLst/>
                <a:ea typeface="Calibri" panose="020F0502020204030204" pitchFamily="34" charset="0"/>
              </a:rPr>
              <a:t> </a:t>
            </a:r>
            <a:r>
              <a:rPr lang="en-US" sz="2600" b="1" dirty="0">
                <a:solidFill>
                  <a:schemeClr val="tx1"/>
                </a:solidFill>
                <a:effectLst/>
                <a:ea typeface="Calibri" panose="020F0502020204030204" pitchFamily="34" charset="0"/>
              </a:rPr>
              <a:t>$3.00 per</a:t>
            </a:r>
            <a:r>
              <a:rPr lang="en-US" sz="2600" b="1" spc="-15" dirty="0">
                <a:solidFill>
                  <a:schemeClr val="tx1"/>
                </a:solidFill>
                <a:effectLst/>
                <a:ea typeface="Calibri" panose="020F0502020204030204" pitchFamily="34" charset="0"/>
              </a:rPr>
              <a:t> </a:t>
            </a:r>
            <a:r>
              <a:rPr lang="en-US" sz="2600" b="1" dirty="0">
                <a:solidFill>
                  <a:schemeClr val="tx1"/>
                </a:solidFill>
                <a:effectLst/>
                <a:ea typeface="Calibri" panose="020F0502020204030204" pitchFamily="34" charset="0"/>
              </a:rPr>
              <a:t>day. </a:t>
            </a:r>
          </a:p>
          <a:p>
            <a:pPr marL="0" indent="0">
              <a:buNone/>
            </a:pPr>
            <a:endParaRPr lang="en-US" sz="2600" b="1" dirty="0">
              <a:solidFill>
                <a:schemeClr val="tx1"/>
              </a:solidFill>
              <a:effectLst/>
              <a:ea typeface="Calibri" panose="020F0502020204030204" pitchFamily="34" charset="0"/>
            </a:endParaRPr>
          </a:p>
          <a:p>
            <a:pPr marL="0" indent="0">
              <a:buNone/>
            </a:pPr>
            <a:r>
              <a:rPr lang="en-US" sz="2600" b="1" dirty="0">
                <a:solidFill>
                  <a:schemeClr val="tx1"/>
                </a:solidFill>
                <a:effectLst/>
                <a:ea typeface="Calibri" panose="020F0502020204030204" pitchFamily="34" charset="0"/>
              </a:rPr>
              <a:t>** </a:t>
            </a:r>
            <a:r>
              <a:rPr lang="en-US" sz="2600" dirty="0">
                <a:solidFill>
                  <a:schemeClr val="tx1"/>
                </a:solidFill>
                <a:effectLst/>
                <a:ea typeface="Calibri" panose="020F0502020204030204" pitchFamily="34" charset="0"/>
              </a:rPr>
              <a:t>The PVA should maintain a </a:t>
            </a:r>
            <a:r>
              <a:rPr lang="en-US" sz="2600" i="1" dirty="0">
                <a:solidFill>
                  <a:schemeClr val="tx1"/>
                </a:solidFill>
                <a:effectLst/>
                <a:ea typeface="Calibri" panose="020F0502020204030204" pitchFamily="34" charset="0"/>
              </a:rPr>
              <a:t>Monthly Report </a:t>
            </a:r>
            <a:r>
              <a:rPr lang="en-US" sz="2600" dirty="0">
                <a:solidFill>
                  <a:schemeClr val="tx1"/>
                </a:solidFill>
                <a:effectLst/>
                <a:ea typeface="Calibri" panose="020F0502020204030204" pitchFamily="34" charset="0"/>
              </a:rPr>
              <a:t>of employees using the office vehicle and how many days, to make sure all is recorded on the time sheet. </a:t>
            </a:r>
            <a:r>
              <a:rPr lang="en-US" sz="2600" b="1" dirty="0">
                <a:solidFill>
                  <a:schemeClr val="tx1"/>
                </a:solidFill>
                <a:effectLst/>
                <a:ea typeface="Calibri" panose="020F0502020204030204" pitchFamily="34" charset="0"/>
              </a:rPr>
              <a:t>**</a:t>
            </a:r>
            <a:endParaRPr lang="en-US" sz="2600" dirty="0">
              <a:solidFill>
                <a:schemeClr val="tx1"/>
              </a:solidFill>
              <a:effectLst/>
              <a:ea typeface="Calibri" panose="020F050202020403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38421C26-C630-C20F-6E7E-C83C68C05DF0}"/>
              </a:ext>
            </a:extLst>
          </p:cNvPr>
          <p:cNvSpPr>
            <a:spLocks noGrp="1"/>
          </p:cNvSpPr>
          <p:nvPr>
            <p:ph type="sldNum" sz="quarter" idx="12"/>
          </p:nvPr>
        </p:nvSpPr>
        <p:spPr/>
        <p:txBody>
          <a:bodyPr/>
          <a:lstStyle/>
          <a:p>
            <a:fld id="{6D22F896-40B5-4ADD-8801-0D06FADFA095}" type="slidenum">
              <a:rPr lang="en-US" smtClean="0"/>
              <a:t>52</a:t>
            </a:fld>
            <a:endParaRPr lang="en-US" dirty="0"/>
          </a:p>
        </p:txBody>
      </p:sp>
      <p:pic>
        <p:nvPicPr>
          <p:cNvPr id="5" name="Picture 4">
            <a:extLst>
              <a:ext uri="{FF2B5EF4-FFF2-40B4-BE49-F238E27FC236}">
                <a16:creationId xmlns:a16="http://schemas.microsoft.com/office/drawing/2014/main" id="{DABC61CE-A083-E0A9-188E-CE2A2CF182BA}"/>
              </a:ext>
            </a:extLst>
          </p:cNvPr>
          <p:cNvPicPr>
            <a:picLocks noChangeAspect="1"/>
          </p:cNvPicPr>
          <p:nvPr/>
        </p:nvPicPr>
        <p:blipFill>
          <a:blip r:embed="rId3"/>
          <a:stretch>
            <a:fillRect/>
          </a:stretch>
        </p:blipFill>
        <p:spPr>
          <a:xfrm>
            <a:off x="1776609" y="331162"/>
            <a:ext cx="8638781" cy="1226333"/>
          </a:xfrm>
          <a:prstGeom prst="rect">
            <a:avLst/>
          </a:prstGeom>
        </p:spPr>
      </p:pic>
    </p:spTree>
    <p:extLst>
      <p:ext uri="{BB962C8B-B14F-4D97-AF65-F5344CB8AC3E}">
        <p14:creationId xmlns:p14="http://schemas.microsoft.com/office/powerpoint/2010/main" val="19864935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13F2D775-DC84-D783-1977-2B2531D2A43A}"/>
              </a:ext>
            </a:extLst>
          </p:cNvPr>
          <p:cNvPicPr>
            <a:picLocks noGrp="1" noChangeAspect="1"/>
          </p:cNvPicPr>
          <p:nvPr>
            <p:ph idx="1"/>
          </p:nvPr>
        </p:nvPicPr>
        <p:blipFill>
          <a:blip r:embed="rId2"/>
          <a:stretch>
            <a:fillRect/>
          </a:stretch>
        </p:blipFill>
        <p:spPr>
          <a:xfrm>
            <a:off x="7095117" y="422787"/>
            <a:ext cx="4654922" cy="6154994"/>
          </a:xfrm>
        </p:spPr>
      </p:pic>
      <p:sp>
        <p:nvSpPr>
          <p:cNvPr id="15" name="TextBox 14">
            <a:extLst>
              <a:ext uri="{FF2B5EF4-FFF2-40B4-BE49-F238E27FC236}">
                <a16:creationId xmlns:a16="http://schemas.microsoft.com/office/drawing/2014/main" id="{34C17327-F4B4-D736-C332-B80D207FDAD9}"/>
              </a:ext>
            </a:extLst>
          </p:cNvPr>
          <p:cNvSpPr txBox="1"/>
          <p:nvPr/>
        </p:nvSpPr>
        <p:spPr>
          <a:xfrm>
            <a:off x="551275" y="2688552"/>
            <a:ext cx="5798725" cy="2923877"/>
          </a:xfrm>
          <a:prstGeom prst="rect">
            <a:avLst/>
          </a:prstGeom>
          <a:noFill/>
        </p:spPr>
        <p:txBody>
          <a:bodyPr wrap="square" rtlCol="0">
            <a:spAutoFit/>
          </a:bodyPr>
          <a:lstStyle/>
          <a:p>
            <a:pPr algn="ctr"/>
            <a:r>
              <a:rPr lang="en-US" sz="2400" b="1" i="1" u="sng" dirty="0">
                <a:solidFill>
                  <a:schemeClr val="tx1"/>
                </a:solidFill>
                <a:effectLst/>
                <a:ea typeface="Calibri" panose="020F0502020204030204" pitchFamily="34" charset="0"/>
              </a:rPr>
              <a:t>Monthly Reporting</a:t>
            </a:r>
          </a:p>
          <a:p>
            <a:pPr algn="just"/>
            <a:endParaRPr lang="en-US" sz="2400" b="1" i="1" dirty="0"/>
          </a:p>
          <a:p>
            <a:pPr algn="just"/>
            <a:r>
              <a:rPr lang="en-US" sz="2400" b="1" i="1" dirty="0"/>
              <a:t>When vehicle remains on public property, use top portion of form.</a:t>
            </a:r>
          </a:p>
          <a:p>
            <a:pPr algn="just"/>
            <a:endParaRPr lang="en-US" sz="2400" b="1" i="1" dirty="0"/>
          </a:p>
          <a:p>
            <a:pPr algn="just"/>
            <a:endParaRPr lang="en-US" sz="1600" b="1" i="1" dirty="0"/>
          </a:p>
          <a:p>
            <a:pPr algn="just"/>
            <a:r>
              <a:rPr lang="en-US" sz="2400" b="1" i="1" dirty="0"/>
              <a:t>For individual usage, please use bottom portion of the form.</a:t>
            </a:r>
            <a:endParaRPr lang="en-US" sz="2400" b="1" dirty="0"/>
          </a:p>
        </p:txBody>
      </p:sp>
      <p:sp>
        <p:nvSpPr>
          <p:cNvPr id="16" name="Title 1">
            <a:extLst>
              <a:ext uri="{FF2B5EF4-FFF2-40B4-BE49-F238E27FC236}">
                <a16:creationId xmlns:a16="http://schemas.microsoft.com/office/drawing/2014/main" id="{47E8EF77-141D-2E5D-AF89-DDEC0EAF1635}"/>
              </a:ext>
            </a:extLst>
          </p:cNvPr>
          <p:cNvSpPr>
            <a:spLocks noGrp="1"/>
          </p:cNvSpPr>
          <p:nvPr>
            <p:ph type="title"/>
          </p:nvPr>
        </p:nvSpPr>
        <p:spPr>
          <a:xfrm>
            <a:off x="792765" y="429014"/>
            <a:ext cx="5315743" cy="1320800"/>
          </a:xfr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US" b="1" dirty="0">
                <a:latin typeface="+mn-lt"/>
              </a:rPr>
              <a:t>FRINGE BENEFITS REPORT</a:t>
            </a:r>
          </a:p>
        </p:txBody>
      </p:sp>
    </p:spTree>
    <p:extLst>
      <p:ext uri="{BB962C8B-B14F-4D97-AF65-F5344CB8AC3E}">
        <p14:creationId xmlns:p14="http://schemas.microsoft.com/office/powerpoint/2010/main" val="7428638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5D42D90-4855-10BB-463D-BD7B3B70B1B5}"/>
              </a:ext>
            </a:extLst>
          </p:cNvPr>
          <p:cNvSpPr>
            <a:spLocks noGrp="1"/>
          </p:cNvSpPr>
          <p:nvPr>
            <p:ph type="title"/>
          </p:nvPr>
        </p:nvSpPr>
        <p:spPr>
          <a:xfrm>
            <a:off x="1582168" y="403643"/>
            <a:ext cx="8596668" cy="1153852"/>
          </a:xfr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US" b="1" dirty="0">
                <a:latin typeface="+mn-lt"/>
              </a:rPr>
              <a:t>FRINGE BENEFITS</a:t>
            </a:r>
          </a:p>
        </p:txBody>
      </p:sp>
      <p:pic>
        <p:nvPicPr>
          <p:cNvPr id="4" name="Content Placeholder 3">
            <a:extLst>
              <a:ext uri="{FF2B5EF4-FFF2-40B4-BE49-F238E27FC236}">
                <a16:creationId xmlns:a16="http://schemas.microsoft.com/office/drawing/2014/main" id="{250C2092-663A-5E3F-C2D2-78109B003947}"/>
              </a:ext>
            </a:extLst>
          </p:cNvPr>
          <p:cNvPicPr>
            <a:picLocks noGrp="1" noChangeAspect="1"/>
          </p:cNvPicPr>
          <p:nvPr>
            <p:ph idx="1"/>
          </p:nvPr>
        </p:nvPicPr>
        <p:blipFill rotWithShape="1">
          <a:blip r:embed="rId3"/>
          <a:srcRect b="2143"/>
          <a:stretch/>
        </p:blipFill>
        <p:spPr>
          <a:xfrm>
            <a:off x="560417" y="1757823"/>
            <a:ext cx="10640170" cy="4411865"/>
          </a:xfrm>
          <a:prstGeom prst="rect">
            <a:avLst/>
          </a:prstGeom>
        </p:spPr>
      </p:pic>
      <p:sp>
        <p:nvSpPr>
          <p:cNvPr id="6" name="Oval 5">
            <a:extLst>
              <a:ext uri="{FF2B5EF4-FFF2-40B4-BE49-F238E27FC236}">
                <a16:creationId xmlns:a16="http://schemas.microsoft.com/office/drawing/2014/main" id="{55729C4F-4B58-EE5C-9DD4-366EEDA57677}"/>
              </a:ext>
            </a:extLst>
          </p:cNvPr>
          <p:cNvSpPr/>
          <p:nvPr/>
        </p:nvSpPr>
        <p:spPr>
          <a:xfrm>
            <a:off x="1275127" y="5025006"/>
            <a:ext cx="687897" cy="3858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68754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B4650B-4304-1EEB-C0B1-7E46BCD5CCDA}"/>
              </a:ext>
            </a:extLst>
          </p:cNvPr>
          <p:cNvSpPr>
            <a:spLocks noGrp="1"/>
          </p:cNvSpPr>
          <p:nvPr>
            <p:ph type="title"/>
          </p:nvPr>
        </p:nvSpPr>
        <p:spPr>
          <a:xfrm>
            <a:off x="677863" y="609600"/>
            <a:ext cx="5240616" cy="1118716"/>
          </a:xfrm>
          <a:solidFill>
            <a:schemeClr val="accent1"/>
          </a:solidFill>
          <a:scene3d>
            <a:camera prst="orthographicFront"/>
            <a:lightRig rig="threePt" dir="t"/>
          </a:scene3d>
          <a:sp3d>
            <a:bevelT prst="relaxedInset"/>
          </a:sp3d>
        </p:spPr>
        <p:txBody>
          <a:bodyPr anchor="ctr">
            <a:normAutofit fontScale="90000"/>
          </a:bodyPr>
          <a:lstStyle/>
          <a:p>
            <a:pPr algn="ctr"/>
            <a:r>
              <a:rPr lang="en-US" b="1" dirty="0">
                <a:solidFill>
                  <a:schemeClr val="bg1"/>
                </a:solidFill>
                <a:latin typeface="+mn-lt"/>
              </a:rPr>
              <a:t>CLOTHING FRINGE BENEFITS REPORT</a:t>
            </a:r>
          </a:p>
        </p:txBody>
      </p:sp>
      <p:pic>
        <p:nvPicPr>
          <p:cNvPr id="5" name="Content Placeholder 4">
            <a:extLst>
              <a:ext uri="{FF2B5EF4-FFF2-40B4-BE49-F238E27FC236}">
                <a16:creationId xmlns:a16="http://schemas.microsoft.com/office/drawing/2014/main" id="{84EE6DA6-00AD-ECB9-6053-E178F2EC2AC3}"/>
              </a:ext>
            </a:extLst>
          </p:cNvPr>
          <p:cNvPicPr>
            <a:picLocks noGrp="1" noChangeAspect="1"/>
          </p:cNvPicPr>
          <p:nvPr>
            <p:ph idx="1"/>
          </p:nvPr>
        </p:nvPicPr>
        <p:blipFill rotWithShape="1">
          <a:blip r:embed="rId3"/>
          <a:srcRect b="3692"/>
          <a:stretch/>
        </p:blipFill>
        <p:spPr>
          <a:xfrm>
            <a:off x="5806203" y="134111"/>
            <a:ext cx="4997913" cy="6376923"/>
          </a:xfrm>
          <a:prstGeom prst="rect">
            <a:avLst/>
          </a:prstGeom>
        </p:spPr>
      </p:pic>
      <p:sp>
        <p:nvSpPr>
          <p:cNvPr id="6" name="Content Placeholder 8">
            <a:extLst>
              <a:ext uri="{FF2B5EF4-FFF2-40B4-BE49-F238E27FC236}">
                <a16:creationId xmlns:a16="http://schemas.microsoft.com/office/drawing/2014/main" id="{D759FAE4-CFDC-2CD8-7AD8-9540810AB830}"/>
              </a:ext>
            </a:extLst>
          </p:cNvPr>
          <p:cNvSpPr txBox="1">
            <a:spLocks/>
          </p:cNvSpPr>
          <p:nvPr/>
        </p:nvSpPr>
        <p:spPr>
          <a:xfrm>
            <a:off x="677863" y="2831435"/>
            <a:ext cx="4737388" cy="296909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en-US" sz="2400" b="1" dirty="0">
                <a:solidFill>
                  <a:schemeClr val="tx1"/>
                </a:solidFill>
              </a:rPr>
              <a:t>Complete and send to your HR Consultant for processing.</a:t>
            </a:r>
          </a:p>
          <a:p>
            <a:pPr marL="0" indent="0" algn="just">
              <a:buNone/>
            </a:pPr>
            <a:endParaRPr lang="en-US" sz="2400" b="1" dirty="0">
              <a:solidFill>
                <a:schemeClr val="tx1"/>
              </a:solidFill>
            </a:endParaRPr>
          </a:p>
          <a:p>
            <a:pPr algn="just"/>
            <a:r>
              <a:rPr lang="en-US" sz="2400" b="1" dirty="0">
                <a:solidFill>
                  <a:schemeClr val="tx1"/>
                </a:solidFill>
              </a:rPr>
              <a:t>Submit clothing fringe benefits report at the time of receipt of clothing or no later than December 15, 2024.</a:t>
            </a:r>
          </a:p>
          <a:p>
            <a:endParaRPr lang="en-US" dirty="0"/>
          </a:p>
        </p:txBody>
      </p:sp>
    </p:spTree>
    <p:extLst>
      <p:ext uri="{BB962C8B-B14F-4D97-AF65-F5344CB8AC3E}">
        <p14:creationId xmlns:p14="http://schemas.microsoft.com/office/powerpoint/2010/main" val="769974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B4122-9307-E4BE-40F6-E3FB60A5689A}"/>
              </a:ext>
            </a:extLst>
          </p:cNvPr>
          <p:cNvSpPr>
            <a:spLocks noGrp="1"/>
          </p:cNvSpPr>
          <p:nvPr>
            <p:ph type="title"/>
          </p:nvPr>
        </p:nvSpPr>
        <p:spPr>
          <a:solidFill>
            <a:schemeClr val="accent1"/>
          </a:solidFill>
          <a:scene3d>
            <a:camera prst="orthographicFront"/>
            <a:lightRig rig="threePt" dir="t"/>
          </a:scene3d>
          <a:sp3d>
            <a:bevelT w="139700" h="139700" prst="divot"/>
          </a:sp3d>
        </p:spPr>
        <p:txBody>
          <a:bodyPr/>
          <a:lstStyle/>
          <a:p>
            <a:pPr algn="ctr"/>
            <a:r>
              <a:rPr lang="en-US" b="1" dirty="0">
                <a:solidFill>
                  <a:schemeClr val="bg1"/>
                </a:solidFill>
                <a:latin typeface="+mn-lt"/>
              </a:rPr>
              <a:t>YEAR-END CLOSEOUT</a:t>
            </a:r>
          </a:p>
        </p:txBody>
      </p:sp>
      <p:sp>
        <p:nvSpPr>
          <p:cNvPr id="3" name="Content Placeholder 2">
            <a:extLst>
              <a:ext uri="{FF2B5EF4-FFF2-40B4-BE49-F238E27FC236}">
                <a16:creationId xmlns:a16="http://schemas.microsoft.com/office/drawing/2014/main" id="{9D559194-6ABE-77F8-12E4-627F02BF8C36}"/>
              </a:ext>
            </a:extLst>
          </p:cNvPr>
          <p:cNvSpPr>
            <a:spLocks noGrp="1"/>
          </p:cNvSpPr>
          <p:nvPr>
            <p:ph idx="1"/>
          </p:nvPr>
        </p:nvSpPr>
        <p:spPr>
          <a:xfrm>
            <a:off x="716280" y="1825625"/>
            <a:ext cx="10784840" cy="4351338"/>
          </a:xfrm>
        </p:spPr>
        <p:txBody>
          <a:bodyPr>
            <a:normAutofit fontScale="92500"/>
          </a:bodyPr>
          <a:lstStyle/>
          <a:p>
            <a:pPr marL="0" indent="0" algn="just">
              <a:buNone/>
            </a:pPr>
            <a:endParaRPr lang="en-US" sz="3200" dirty="0"/>
          </a:p>
          <a:p>
            <a:pPr marL="0" indent="0" algn="just">
              <a:buNone/>
            </a:pPr>
            <a:r>
              <a:rPr lang="en-US" sz="3200" dirty="0"/>
              <a:t>Please provide and/or update the following for year-end closeout:</a:t>
            </a:r>
          </a:p>
          <a:p>
            <a:pPr marL="0" indent="0" algn="just">
              <a:buNone/>
            </a:pPr>
            <a:endParaRPr lang="en-US" sz="1050" dirty="0"/>
          </a:p>
          <a:p>
            <a:pPr lvl="1" algn="just">
              <a:buClr>
                <a:schemeClr val="accent1"/>
              </a:buClr>
              <a:buFont typeface="Wingdings" panose="05000000000000000000" pitchFamily="2" charset="2"/>
              <a:buChar char="Ø"/>
            </a:pPr>
            <a:r>
              <a:rPr lang="en-US" sz="2800" dirty="0"/>
              <a:t>Submit RPA for any name changes for W-2 update by December 15, 2024.</a:t>
            </a:r>
          </a:p>
          <a:p>
            <a:pPr lvl="1" algn="just">
              <a:buClr>
                <a:schemeClr val="accent1"/>
              </a:buClr>
              <a:buFont typeface="Wingdings" panose="05000000000000000000" pitchFamily="2" charset="2"/>
              <a:buChar char="Ø"/>
            </a:pPr>
            <a:endParaRPr lang="en-US" sz="2800" dirty="0"/>
          </a:p>
          <a:p>
            <a:pPr lvl="1" algn="just">
              <a:buClr>
                <a:schemeClr val="accent1"/>
              </a:buClr>
              <a:buFont typeface="Wingdings" panose="05000000000000000000" pitchFamily="2" charset="2"/>
              <a:buChar char="Ø"/>
            </a:pPr>
            <a:r>
              <a:rPr lang="en-US" sz="2800" dirty="0"/>
              <a:t>Verify mailing address for W-2 distribution.</a:t>
            </a:r>
          </a:p>
          <a:p>
            <a:pPr lvl="1" algn="just">
              <a:buClr>
                <a:schemeClr val="accent1"/>
              </a:buClr>
              <a:buFont typeface="Wingdings" panose="05000000000000000000" pitchFamily="2" charset="2"/>
              <a:buChar char="Ø"/>
            </a:pPr>
            <a:endParaRPr lang="en-US" sz="2800" dirty="0"/>
          </a:p>
          <a:p>
            <a:pPr marL="0" indent="0" algn="just">
              <a:buNone/>
            </a:pPr>
            <a:r>
              <a:rPr lang="en-US" b="1" dirty="0"/>
              <a:t>Note: </a:t>
            </a:r>
            <a:r>
              <a:rPr lang="en-US" dirty="0"/>
              <a:t>To receive W-2 through KHRIS, be sure to elect electronic W-2. (This election will allow you to retrieve a copy at any time after they have been posted).</a:t>
            </a:r>
          </a:p>
          <a:p>
            <a:pPr marL="0" indent="0" algn="just">
              <a:buNone/>
            </a:pPr>
            <a:endParaRPr lang="en-US" sz="3200" dirty="0"/>
          </a:p>
        </p:txBody>
      </p:sp>
    </p:spTree>
    <p:extLst>
      <p:ext uri="{BB962C8B-B14F-4D97-AF65-F5344CB8AC3E}">
        <p14:creationId xmlns:p14="http://schemas.microsoft.com/office/powerpoint/2010/main" val="31859983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83DA4B8-C90A-4E63-EA3F-268A81FF5E03}"/>
              </a:ext>
            </a:extLst>
          </p:cNvPr>
          <p:cNvPicPr>
            <a:picLocks noGrp="1" noChangeAspect="1"/>
          </p:cNvPicPr>
          <p:nvPr>
            <p:ph sz="half" idx="1"/>
          </p:nvPr>
        </p:nvPicPr>
        <p:blipFill>
          <a:blip r:embed="rId2"/>
          <a:stretch>
            <a:fillRect/>
          </a:stretch>
        </p:blipFill>
        <p:spPr>
          <a:xfrm>
            <a:off x="660399" y="396976"/>
            <a:ext cx="4843401" cy="6269776"/>
          </a:xfrm>
          <a:prstGeom prst="rect">
            <a:avLst/>
          </a:prstGeom>
        </p:spPr>
      </p:pic>
      <p:pic>
        <p:nvPicPr>
          <p:cNvPr id="7" name="Content Placeholder 6">
            <a:extLst>
              <a:ext uri="{FF2B5EF4-FFF2-40B4-BE49-F238E27FC236}">
                <a16:creationId xmlns:a16="http://schemas.microsoft.com/office/drawing/2014/main" id="{EC4046DB-D8ED-8348-783E-93965D157A9F}"/>
              </a:ext>
            </a:extLst>
          </p:cNvPr>
          <p:cNvPicPr>
            <a:picLocks noGrp="1" noChangeAspect="1"/>
          </p:cNvPicPr>
          <p:nvPr>
            <p:ph sz="half" idx="2"/>
          </p:nvPr>
        </p:nvPicPr>
        <p:blipFill>
          <a:blip r:embed="rId3"/>
          <a:stretch>
            <a:fillRect/>
          </a:stretch>
        </p:blipFill>
        <p:spPr>
          <a:xfrm>
            <a:off x="6492240" y="396976"/>
            <a:ext cx="4843401" cy="6092329"/>
          </a:xfrm>
          <a:prstGeom prst="rect">
            <a:avLst/>
          </a:prstGeom>
        </p:spPr>
      </p:pic>
    </p:spTree>
    <p:extLst>
      <p:ext uri="{BB962C8B-B14F-4D97-AF65-F5344CB8AC3E}">
        <p14:creationId xmlns:p14="http://schemas.microsoft.com/office/powerpoint/2010/main" val="26217855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A48EBC7-00B2-8851-8422-C059FF63DFA0}"/>
              </a:ext>
            </a:extLst>
          </p:cNvPr>
          <p:cNvSpPr>
            <a:spLocks noGrp="1"/>
          </p:cNvSpPr>
          <p:nvPr>
            <p:ph type="title"/>
          </p:nvPr>
        </p:nvSpPr>
        <p:spPr>
          <a:xfrm>
            <a:off x="1721466" y="691782"/>
            <a:ext cx="8596668" cy="1320800"/>
          </a:xfrm>
        </p:spPr>
        <p:txBody>
          <a:bodyPr>
            <a:normAutofit/>
          </a:bodyPr>
          <a:lstStyle/>
          <a:p>
            <a:pPr algn="ctr"/>
            <a:r>
              <a:rPr lang="en-US" sz="5400" dirty="0"/>
              <a:t>PVA Network</a:t>
            </a:r>
          </a:p>
        </p:txBody>
      </p:sp>
      <p:sp>
        <p:nvSpPr>
          <p:cNvPr id="5" name="Content Placeholder 2">
            <a:extLst>
              <a:ext uri="{FF2B5EF4-FFF2-40B4-BE49-F238E27FC236}">
                <a16:creationId xmlns:a16="http://schemas.microsoft.com/office/drawing/2014/main" id="{34BCF12C-5EA4-24C9-D29F-297072F7B790}"/>
              </a:ext>
            </a:extLst>
          </p:cNvPr>
          <p:cNvSpPr>
            <a:spLocks noGrp="1"/>
          </p:cNvSpPr>
          <p:nvPr>
            <p:ph idx="1"/>
          </p:nvPr>
        </p:nvSpPr>
        <p:spPr>
          <a:xfrm>
            <a:off x="345233" y="2869247"/>
            <a:ext cx="11374015" cy="1976172"/>
          </a:xfrm>
        </p:spPr>
        <p:txBody>
          <a:bodyPr>
            <a:normAutofit fontScale="47500" lnSpcReduction="20000"/>
          </a:bodyPr>
          <a:lstStyle/>
          <a:p>
            <a:pPr marL="0" indent="0">
              <a:buNone/>
            </a:pPr>
            <a:endParaRPr lang="en-US" dirty="0"/>
          </a:p>
          <a:p>
            <a:pPr marL="0" indent="0" algn="ctr">
              <a:buNone/>
            </a:pPr>
            <a:r>
              <a:rPr lang="en-US" sz="7400" dirty="0">
                <a:hlinkClick r:id="rId2"/>
              </a:rPr>
              <a:t>PVA Human Resources - Department of Revenue (ky.gov)</a:t>
            </a:r>
            <a:endParaRPr lang="en-US" sz="7400" dirty="0"/>
          </a:p>
          <a:p>
            <a:pPr marL="0" indent="0" algn="ctr">
              <a:buNone/>
            </a:pPr>
            <a:endParaRPr lang="en-US" sz="3600" dirty="0"/>
          </a:p>
          <a:p>
            <a:pPr marL="0" indent="0" algn="ctr">
              <a:buNone/>
            </a:pPr>
            <a:r>
              <a:rPr lang="en-US" sz="3600" dirty="0">
                <a:hlinkClick r:id="rId2"/>
              </a:rPr>
              <a:t>https://revenue.ky.gov/PVANetwork/Pages/Administrative-Support.aspx</a:t>
            </a:r>
            <a:endParaRPr lang="en-US" sz="3600" dirty="0"/>
          </a:p>
          <a:p>
            <a:pPr marL="0" indent="0" algn="ctr">
              <a:buNone/>
            </a:pPr>
            <a:endParaRPr lang="en-US" sz="3600" dirty="0"/>
          </a:p>
          <a:p>
            <a:endParaRPr lang="en-US" sz="3600" dirty="0"/>
          </a:p>
          <a:p>
            <a:endParaRPr lang="en-US" dirty="0"/>
          </a:p>
        </p:txBody>
      </p:sp>
      <p:graphicFrame>
        <p:nvGraphicFramePr>
          <p:cNvPr id="2" name="Object 1">
            <a:extLst>
              <a:ext uri="{FF2B5EF4-FFF2-40B4-BE49-F238E27FC236}">
                <a16:creationId xmlns:a16="http://schemas.microsoft.com/office/drawing/2014/main" id="{A3B801C7-9FF9-4446-0EA5-4B0E560A137F}"/>
              </a:ext>
            </a:extLst>
          </p:cNvPr>
          <p:cNvGraphicFramePr>
            <a:graphicFrameLocks noChangeAspect="1"/>
          </p:cNvGraphicFramePr>
          <p:nvPr>
            <p:extLst>
              <p:ext uri="{D42A27DB-BD31-4B8C-83A1-F6EECF244321}">
                <p14:modId xmlns:p14="http://schemas.microsoft.com/office/powerpoint/2010/main" val="3537475353"/>
              </p:ext>
            </p:extLst>
          </p:nvPr>
        </p:nvGraphicFramePr>
        <p:xfrm>
          <a:off x="3883701" y="4999840"/>
          <a:ext cx="3286707" cy="1721608"/>
        </p:xfrm>
        <a:graphic>
          <a:graphicData uri="http://schemas.openxmlformats.org/presentationml/2006/ole">
            <mc:AlternateContent xmlns:mc="http://schemas.openxmlformats.org/markup-compatibility/2006">
              <mc:Choice xmlns:v="urn:schemas-microsoft-com:vml" Requires="v">
                <p:oleObj name="Acrobat Document" r:id="rId3" imgW="4800255" imgH="2514468" progId="Acrobat.Document.DC">
                  <p:embed/>
                </p:oleObj>
              </mc:Choice>
              <mc:Fallback>
                <p:oleObj name="Acrobat Document" r:id="rId3" imgW="4800255" imgH="2514468" progId="Acrobat.Document.DC">
                  <p:embed/>
                  <p:pic>
                    <p:nvPicPr>
                      <p:cNvPr id="4" name="Object 3">
                        <a:extLst>
                          <a:ext uri="{FF2B5EF4-FFF2-40B4-BE49-F238E27FC236}">
                            <a16:creationId xmlns:a16="http://schemas.microsoft.com/office/drawing/2014/main" id="{41D5DAC8-1392-EAAD-9172-F21559801BEE}"/>
                          </a:ext>
                        </a:extLst>
                      </p:cNvPr>
                      <p:cNvPicPr/>
                      <p:nvPr/>
                    </p:nvPicPr>
                    <p:blipFill>
                      <a:blip r:embed="rId4"/>
                      <a:stretch>
                        <a:fillRect/>
                      </a:stretch>
                    </p:blipFill>
                    <p:spPr>
                      <a:xfrm>
                        <a:off x="3883701" y="4999840"/>
                        <a:ext cx="3286707" cy="1721608"/>
                      </a:xfrm>
                      <a:prstGeom prst="rect">
                        <a:avLst/>
                      </a:prstGeom>
                    </p:spPr>
                  </p:pic>
                </p:oleObj>
              </mc:Fallback>
            </mc:AlternateContent>
          </a:graphicData>
        </a:graphic>
      </p:graphicFrame>
    </p:spTree>
    <p:extLst>
      <p:ext uri="{BB962C8B-B14F-4D97-AF65-F5344CB8AC3E}">
        <p14:creationId xmlns:p14="http://schemas.microsoft.com/office/powerpoint/2010/main" val="40549648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DDE233-0149-8A6A-9446-FE330493C1EA}"/>
              </a:ext>
            </a:extLst>
          </p:cNvPr>
          <p:cNvSpPr txBox="1"/>
          <p:nvPr/>
        </p:nvSpPr>
        <p:spPr>
          <a:xfrm>
            <a:off x="2248250" y="2273417"/>
            <a:ext cx="7298422" cy="1323439"/>
          </a:xfrm>
          <a:prstGeom prst="rect">
            <a:avLst/>
          </a:prstGeom>
          <a:noFill/>
        </p:spPr>
        <p:txBody>
          <a:bodyPr wrap="square" rtlCol="0">
            <a:spAutoFit/>
          </a:bodyPr>
          <a:lstStyle/>
          <a:p>
            <a:pPr algn="ctr"/>
            <a:r>
              <a:rPr lang="en-US" sz="8000" dirty="0"/>
              <a:t>Questions?</a:t>
            </a:r>
          </a:p>
        </p:txBody>
      </p:sp>
    </p:spTree>
    <p:extLst>
      <p:ext uri="{BB962C8B-B14F-4D97-AF65-F5344CB8AC3E}">
        <p14:creationId xmlns:p14="http://schemas.microsoft.com/office/powerpoint/2010/main" val="4281495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82237-E9AB-1B22-5F2D-E14A37950FC5}"/>
              </a:ext>
            </a:extLst>
          </p:cNvPr>
          <p:cNvSpPr>
            <a:spLocks noGrp="1"/>
          </p:cNvSpPr>
          <p:nvPr>
            <p:ph type="ctrTitle"/>
          </p:nvPr>
        </p:nvSpPr>
        <p:spPr>
          <a:xfrm>
            <a:off x="2212532" y="2605849"/>
            <a:ext cx="7766936" cy="1646302"/>
          </a:xfrm>
        </p:spPr>
        <p:txBody>
          <a:bodyPr/>
          <a:lstStyle/>
          <a:p>
            <a:pPr algn="ctr"/>
            <a:r>
              <a:rPr lang="en-US" dirty="0"/>
              <a:t>PVA Employee Relations and Benefits</a:t>
            </a:r>
          </a:p>
        </p:txBody>
      </p:sp>
    </p:spTree>
    <p:extLst>
      <p:ext uri="{BB962C8B-B14F-4D97-AF65-F5344CB8AC3E}">
        <p14:creationId xmlns:p14="http://schemas.microsoft.com/office/powerpoint/2010/main" val="9398929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0C08BA-280B-695A-3B99-4F48A5872BE4}"/>
              </a:ext>
            </a:extLst>
          </p:cNvPr>
          <p:cNvSpPr/>
          <p:nvPr/>
        </p:nvSpPr>
        <p:spPr>
          <a:xfrm>
            <a:off x="2697252" y="2611735"/>
            <a:ext cx="6797502" cy="1446550"/>
          </a:xfrm>
          <a:prstGeom prst="rect">
            <a:avLst/>
          </a:prstGeom>
          <a:noFill/>
        </p:spPr>
        <p:txBody>
          <a:bodyPr wrap="none" lIns="91440" tIns="45720" rIns="91440" bIns="45720">
            <a:spAutoFit/>
          </a:bodyPr>
          <a:lstStyle/>
          <a:p>
            <a:pPr algn="ctr"/>
            <a:r>
              <a:rPr lang="en-US" sz="8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THANK YOU!</a:t>
            </a:r>
          </a:p>
        </p:txBody>
      </p:sp>
    </p:spTree>
    <p:extLst>
      <p:ext uri="{BB962C8B-B14F-4D97-AF65-F5344CB8AC3E}">
        <p14:creationId xmlns:p14="http://schemas.microsoft.com/office/powerpoint/2010/main" val="40335072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0" name="Straight Connector 29">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1"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0" name="Rectangle 39">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57C6A34-FB5E-7F31-D8C0-86507D55CAC1}"/>
              </a:ext>
            </a:extLst>
          </p:cNvPr>
          <p:cNvPicPr>
            <a:picLocks noChangeAspect="1"/>
          </p:cNvPicPr>
          <p:nvPr/>
        </p:nvPicPr>
        <p:blipFill>
          <a:blip r:embed="rId2"/>
          <a:stretch>
            <a:fillRect/>
          </a:stretch>
        </p:blipFill>
        <p:spPr>
          <a:xfrm>
            <a:off x="1331563" y="633741"/>
            <a:ext cx="9528874" cy="5590517"/>
          </a:xfrm>
          <a:prstGeom prst="rect">
            <a:avLst/>
          </a:prstGeom>
        </p:spPr>
      </p:pic>
    </p:spTree>
    <p:extLst>
      <p:ext uri="{BB962C8B-B14F-4D97-AF65-F5344CB8AC3E}">
        <p14:creationId xmlns:p14="http://schemas.microsoft.com/office/powerpoint/2010/main" val="1834471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extBox 1">
            <a:extLst>
              <a:ext uri="{FF2B5EF4-FFF2-40B4-BE49-F238E27FC236}">
                <a16:creationId xmlns:a16="http://schemas.microsoft.com/office/drawing/2014/main" id="{99D94531-DD7C-433F-F889-9E2B3D91063C}"/>
              </a:ext>
            </a:extLst>
          </p:cNvPr>
          <p:cNvGraphicFramePr/>
          <p:nvPr>
            <p:extLst>
              <p:ext uri="{D42A27DB-BD31-4B8C-83A1-F6EECF244321}">
                <p14:modId xmlns:p14="http://schemas.microsoft.com/office/powerpoint/2010/main" val="4042304191"/>
              </p:ext>
            </p:extLst>
          </p:nvPr>
        </p:nvGraphicFramePr>
        <p:xfrm>
          <a:off x="4916553" y="372862"/>
          <a:ext cx="6628804" cy="6072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B8E712AA-978E-8ABA-5BA1-C8140316122E}"/>
              </a:ext>
            </a:extLst>
          </p:cNvPr>
          <p:cNvSpPr txBox="1">
            <a:spLocks/>
          </p:cNvSpPr>
          <p:nvPr/>
        </p:nvSpPr>
        <p:spPr>
          <a:xfrm>
            <a:off x="386652" y="2208968"/>
            <a:ext cx="2691244" cy="167806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dirty="0"/>
              <a:t>Onboarding</a:t>
            </a:r>
          </a:p>
          <a:p>
            <a:pPr>
              <a:spcAft>
                <a:spcPts val="600"/>
              </a:spcAft>
            </a:pPr>
            <a:r>
              <a:rPr lang="en-US" dirty="0"/>
              <a:t>Process</a:t>
            </a:r>
          </a:p>
        </p:txBody>
      </p:sp>
    </p:spTree>
    <p:extLst>
      <p:ext uri="{BB962C8B-B14F-4D97-AF65-F5344CB8AC3E}">
        <p14:creationId xmlns:p14="http://schemas.microsoft.com/office/powerpoint/2010/main" val="1677366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BC7EBE-13AB-259D-6B30-BD29EAB72483}"/>
              </a:ext>
            </a:extLst>
          </p:cNvPr>
          <p:cNvSpPr txBox="1"/>
          <p:nvPr/>
        </p:nvSpPr>
        <p:spPr>
          <a:xfrm>
            <a:off x="421966" y="2361317"/>
            <a:ext cx="3643670" cy="1200329"/>
          </a:xfrm>
          <a:prstGeom prst="rect">
            <a:avLst/>
          </a:prstGeom>
          <a:noFill/>
        </p:spPr>
        <p:txBody>
          <a:bodyPr wrap="square">
            <a:spAutoFit/>
          </a:bodyPr>
          <a:lstStyle/>
          <a:p>
            <a:r>
              <a:rPr lang="en-US" sz="3600" dirty="0">
                <a:solidFill>
                  <a:schemeClr val="accent1"/>
                </a:solidFill>
              </a:rPr>
              <a:t>Onboarding</a:t>
            </a:r>
          </a:p>
          <a:p>
            <a:r>
              <a:rPr lang="en-US" sz="3600" dirty="0">
                <a:solidFill>
                  <a:schemeClr val="accent1"/>
                </a:solidFill>
              </a:rPr>
              <a:t>Process (cont.)</a:t>
            </a:r>
          </a:p>
        </p:txBody>
      </p:sp>
      <p:graphicFrame>
        <p:nvGraphicFramePr>
          <p:cNvPr id="5" name="TextBox 1">
            <a:extLst>
              <a:ext uri="{FF2B5EF4-FFF2-40B4-BE49-F238E27FC236}">
                <a16:creationId xmlns:a16="http://schemas.microsoft.com/office/drawing/2014/main" id="{481B4577-4799-F04F-E88D-32341898733F}"/>
              </a:ext>
            </a:extLst>
          </p:cNvPr>
          <p:cNvGraphicFramePr/>
          <p:nvPr>
            <p:extLst>
              <p:ext uri="{D42A27DB-BD31-4B8C-83A1-F6EECF244321}">
                <p14:modId xmlns:p14="http://schemas.microsoft.com/office/powerpoint/2010/main" val="161902776"/>
              </p:ext>
            </p:extLst>
          </p:nvPr>
        </p:nvGraphicFramePr>
        <p:xfrm>
          <a:off x="4916553" y="328474"/>
          <a:ext cx="6628804" cy="62232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2202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extBox 1">
            <a:extLst>
              <a:ext uri="{FF2B5EF4-FFF2-40B4-BE49-F238E27FC236}">
                <a16:creationId xmlns:a16="http://schemas.microsoft.com/office/drawing/2014/main" id="{BFC8A3E0-22AB-2018-1087-ED14C5997187}"/>
              </a:ext>
            </a:extLst>
          </p:cNvPr>
          <p:cNvGraphicFramePr/>
          <p:nvPr>
            <p:extLst>
              <p:ext uri="{D42A27DB-BD31-4B8C-83A1-F6EECF244321}">
                <p14:modId xmlns:p14="http://schemas.microsoft.com/office/powerpoint/2010/main" val="394626065"/>
              </p:ext>
            </p:extLst>
          </p:nvPr>
        </p:nvGraphicFramePr>
        <p:xfrm>
          <a:off x="4985251" y="342500"/>
          <a:ext cx="6628804" cy="2763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B18D3043-936B-84D7-1A33-D8CE0174A9D4}"/>
              </a:ext>
            </a:extLst>
          </p:cNvPr>
          <p:cNvSpPr txBox="1"/>
          <p:nvPr/>
        </p:nvSpPr>
        <p:spPr>
          <a:xfrm>
            <a:off x="577945" y="3105834"/>
            <a:ext cx="2442009" cy="646331"/>
          </a:xfrm>
          <a:prstGeom prst="rect">
            <a:avLst/>
          </a:prstGeom>
          <a:noFill/>
        </p:spPr>
        <p:txBody>
          <a:bodyPr wrap="square">
            <a:spAutoFit/>
          </a:bodyPr>
          <a:lstStyle/>
          <a:p>
            <a:pPr algn="ctr">
              <a:spcAft>
                <a:spcPts val="600"/>
              </a:spcAft>
            </a:pPr>
            <a:r>
              <a:rPr lang="en-US" sz="3600" dirty="0">
                <a:solidFill>
                  <a:schemeClr val="accent1"/>
                </a:solidFill>
              </a:rPr>
              <a:t>Benefits</a:t>
            </a:r>
          </a:p>
        </p:txBody>
      </p:sp>
      <p:grpSp>
        <p:nvGrpSpPr>
          <p:cNvPr id="5" name="Group 4">
            <a:extLst>
              <a:ext uri="{FF2B5EF4-FFF2-40B4-BE49-F238E27FC236}">
                <a16:creationId xmlns:a16="http://schemas.microsoft.com/office/drawing/2014/main" id="{E6D4B4FA-7C80-F0E2-A08C-C09BB2A65F7F}"/>
              </a:ext>
            </a:extLst>
          </p:cNvPr>
          <p:cNvGrpSpPr/>
          <p:nvPr/>
        </p:nvGrpSpPr>
        <p:grpSpPr>
          <a:xfrm>
            <a:off x="5142737" y="3530068"/>
            <a:ext cx="6551423" cy="691943"/>
            <a:chOff x="0" y="0"/>
            <a:chExt cx="7009555" cy="691943"/>
          </a:xfrm>
        </p:grpSpPr>
        <p:sp>
          <p:nvSpPr>
            <p:cNvPr id="6" name="Rectangle: Rounded Corners 5">
              <a:extLst>
                <a:ext uri="{FF2B5EF4-FFF2-40B4-BE49-F238E27FC236}">
                  <a16:creationId xmlns:a16="http://schemas.microsoft.com/office/drawing/2014/main" id="{25E4BB41-29E3-8B67-C41A-A1EF5CA1D5A5}"/>
                </a:ext>
              </a:extLst>
            </p:cNvPr>
            <p:cNvSpPr/>
            <p:nvPr/>
          </p:nvSpPr>
          <p:spPr>
            <a:xfrm>
              <a:off x="0" y="0"/>
              <a:ext cx="7009555" cy="691943"/>
            </a:xfrm>
            <a:prstGeom prst="round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7" name="Rectangle: Rounded Corners 4">
              <a:extLst>
                <a:ext uri="{FF2B5EF4-FFF2-40B4-BE49-F238E27FC236}">
                  <a16:creationId xmlns:a16="http://schemas.microsoft.com/office/drawing/2014/main" id="{7695798A-A4FF-EBA6-B388-88C911F90DF0}"/>
                </a:ext>
              </a:extLst>
            </p:cNvPr>
            <p:cNvSpPr txBox="1"/>
            <p:nvPr/>
          </p:nvSpPr>
          <p:spPr>
            <a:xfrm>
              <a:off x="33778" y="33778"/>
              <a:ext cx="6941999" cy="6243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3600" kern="1200" dirty="0"/>
                <a:t>Optional Insurance</a:t>
              </a:r>
            </a:p>
          </p:txBody>
        </p:sp>
      </p:grpSp>
      <p:grpSp>
        <p:nvGrpSpPr>
          <p:cNvPr id="8" name="Group 7">
            <a:extLst>
              <a:ext uri="{FF2B5EF4-FFF2-40B4-BE49-F238E27FC236}">
                <a16:creationId xmlns:a16="http://schemas.microsoft.com/office/drawing/2014/main" id="{D2362943-2987-9989-1BD3-C42F325F8434}"/>
              </a:ext>
            </a:extLst>
          </p:cNvPr>
          <p:cNvGrpSpPr/>
          <p:nvPr/>
        </p:nvGrpSpPr>
        <p:grpSpPr>
          <a:xfrm>
            <a:off x="5203517" y="4290963"/>
            <a:ext cx="6410538" cy="1591677"/>
            <a:chOff x="-33486" y="1020149"/>
            <a:chExt cx="7043041" cy="1170965"/>
          </a:xfrm>
        </p:grpSpPr>
        <p:sp>
          <p:nvSpPr>
            <p:cNvPr id="9" name="Rectangle 8">
              <a:extLst>
                <a:ext uri="{FF2B5EF4-FFF2-40B4-BE49-F238E27FC236}">
                  <a16:creationId xmlns:a16="http://schemas.microsoft.com/office/drawing/2014/main" id="{B905ACCF-4EF9-9520-CEB7-3EDDBF0600C0}"/>
                </a:ext>
              </a:extLst>
            </p:cNvPr>
            <p:cNvSpPr/>
            <p:nvPr/>
          </p:nvSpPr>
          <p:spPr>
            <a:xfrm>
              <a:off x="0" y="1064933"/>
              <a:ext cx="7009555" cy="112618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TextBox 9">
              <a:extLst>
                <a:ext uri="{FF2B5EF4-FFF2-40B4-BE49-F238E27FC236}">
                  <a16:creationId xmlns:a16="http://schemas.microsoft.com/office/drawing/2014/main" id="{27978742-18B4-3483-428E-67EA75466B7B}"/>
                </a:ext>
              </a:extLst>
            </p:cNvPr>
            <p:cNvSpPr txBox="1"/>
            <p:nvPr/>
          </p:nvSpPr>
          <p:spPr>
            <a:xfrm>
              <a:off x="-33486" y="1020149"/>
              <a:ext cx="7009555" cy="112618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22553" tIns="25400" rIns="142240" bIns="25400" numCol="1" spcCol="1270" anchor="t" anchorCtr="0">
              <a:noAutofit/>
            </a:bodyPr>
            <a:lstStyle/>
            <a:p>
              <a:pPr marL="0" lvl="1" algn="l" defTabSz="889000">
                <a:lnSpc>
                  <a:spcPct val="90000"/>
                </a:lnSpc>
                <a:spcBef>
                  <a:spcPct val="0"/>
                </a:spcBef>
                <a:spcAft>
                  <a:spcPct val="20000"/>
                </a:spcAft>
              </a:pPr>
              <a:r>
                <a:rPr lang="en-US" sz="2400" b="1" kern="1200" dirty="0"/>
                <a:t>Plans</a:t>
              </a:r>
            </a:p>
            <a:p>
              <a:pPr marL="228600" lvl="1" indent="-228600" algn="l" defTabSz="889000">
                <a:lnSpc>
                  <a:spcPct val="90000"/>
                </a:lnSpc>
                <a:spcBef>
                  <a:spcPct val="0"/>
                </a:spcBef>
                <a:spcAft>
                  <a:spcPct val="20000"/>
                </a:spcAft>
                <a:buChar char="•"/>
              </a:pPr>
              <a:r>
                <a:rPr lang="en-US" sz="2400" kern="1200" dirty="0"/>
                <a:t>Dental</a:t>
              </a:r>
            </a:p>
            <a:p>
              <a:pPr marL="228600" lvl="1" indent="-228600" algn="l" defTabSz="889000">
                <a:lnSpc>
                  <a:spcPct val="90000"/>
                </a:lnSpc>
                <a:spcBef>
                  <a:spcPct val="0"/>
                </a:spcBef>
                <a:spcAft>
                  <a:spcPct val="20000"/>
                </a:spcAft>
                <a:buChar char="•"/>
              </a:pPr>
              <a:r>
                <a:rPr lang="en-US" sz="2400" kern="1200" dirty="0"/>
                <a:t>Vision</a:t>
              </a:r>
            </a:p>
            <a:p>
              <a:pPr marL="228600" lvl="1" indent="-228600" algn="l" defTabSz="889000">
                <a:lnSpc>
                  <a:spcPct val="90000"/>
                </a:lnSpc>
                <a:spcBef>
                  <a:spcPct val="0"/>
                </a:spcBef>
                <a:spcAft>
                  <a:spcPct val="20000"/>
                </a:spcAft>
                <a:buChar char="•"/>
              </a:pPr>
              <a:r>
                <a:rPr lang="en-US" sz="2400" kern="1200" dirty="0"/>
                <a:t>Life</a:t>
              </a:r>
            </a:p>
          </p:txBody>
        </p:sp>
      </p:grpSp>
    </p:spTree>
    <p:extLst>
      <p:ext uri="{BB962C8B-B14F-4D97-AF65-F5344CB8AC3E}">
        <p14:creationId xmlns:p14="http://schemas.microsoft.com/office/powerpoint/2010/main" val="1349645529"/>
      </p:ext>
    </p:extLst>
  </p:cSld>
  <p:clrMapOvr>
    <a:masterClrMapping/>
  </p:clrMapOvr>
</p:sld>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18A459BA4F1F4E9FA7834E16D04C5E" ma:contentTypeVersion="2" ma:contentTypeDescription="Create a new document." ma:contentTypeScope="" ma:versionID="bd639af0662a457f94c0c0d9763fc12f">
  <xsd:schema xmlns:xsd="http://www.w3.org/2001/XMLSchema" xmlns:xs="http://www.w3.org/2001/XMLSchema" xmlns:p="http://schemas.microsoft.com/office/2006/metadata/properties" xmlns:ns1="http://schemas.microsoft.com/sharepoint/v3" xmlns:ns2="f94b9277-b0a3-4d91-bade-04ea91219630" targetNamespace="http://schemas.microsoft.com/office/2006/metadata/properties" ma:root="true" ma:fieldsID="83ec678949ad3ea26343c1a8eaabfa78" ns1:_="" ns2:_="">
    <xsd:import namespace="http://schemas.microsoft.com/sharepoint/v3"/>
    <xsd:import namespace="f94b9277-b0a3-4d91-bade-04ea91219630"/>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94b9277-b0a3-4d91-bade-04ea9121963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1722630-5081-4416-9177-CCC5D09D36BE}"/>
</file>

<file path=customXml/itemProps2.xml><?xml version="1.0" encoding="utf-8"?>
<ds:datastoreItem xmlns:ds="http://schemas.openxmlformats.org/officeDocument/2006/customXml" ds:itemID="{2A1C54D7-B34D-42E6-A364-003C9C54F439}"/>
</file>

<file path=customXml/itemProps3.xml><?xml version="1.0" encoding="utf-8"?>
<ds:datastoreItem xmlns:ds="http://schemas.openxmlformats.org/officeDocument/2006/customXml" ds:itemID="{6CD465C2-8C7E-4E87-9920-9C967F653E9E}"/>
</file>

<file path=docProps/app.xml><?xml version="1.0" encoding="utf-8"?>
<Properties xmlns="http://schemas.openxmlformats.org/officeDocument/2006/extended-properties" xmlns:vt="http://schemas.openxmlformats.org/officeDocument/2006/docPropsVTypes">
  <Template/>
  <TotalTime>5170</TotalTime>
  <Words>3206</Words>
  <Application>Microsoft Office PowerPoint</Application>
  <PresentationFormat>Widescreen</PresentationFormat>
  <Paragraphs>375</Paragraphs>
  <Slides>61</Slides>
  <Notes>11</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61</vt:i4>
      </vt:variant>
    </vt:vector>
  </HeadingPairs>
  <TitlesOfParts>
    <vt:vector size="72" baseType="lpstr">
      <vt:lpstr>Arial</vt:lpstr>
      <vt:lpstr>Calibri</vt:lpstr>
      <vt:lpstr>Calibri Light</vt:lpstr>
      <vt:lpstr>Open Sans</vt:lpstr>
      <vt:lpstr>Times New Roman</vt:lpstr>
      <vt:lpstr>Trebuchet MS</vt:lpstr>
      <vt:lpstr>Wingdings</vt:lpstr>
      <vt:lpstr>Wingdings 3</vt:lpstr>
      <vt:lpstr>Facet</vt:lpstr>
      <vt:lpstr>Office Theme</vt:lpstr>
      <vt:lpstr>Acrobat Document</vt:lpstr>
      <vt:lpstr>PVA Summer Conference 2024</vt:lpstr>
      <vt:lpstr>PowerPoint Presentation</vt:lpstr>
      <vt:lpstr>Hiring Process </vt:lpstr>
      <vt:lpstr>Hiring Process </vt:lpstr>
      <vt:lpstr>Hiring Process </vt:lpstr>
      <vt:lpstr>PVA Employee Relations and Benefits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PROCESSING AND RECRUITMENT BRANCH HUMAN RESOURCES </vt:lpstr>
      <vt:lpstr>PERSONNEL ACTION PROCESS</vt:lpstr>
      <vt:lpstr>REQUEST FOR PERSONNEL ACTION (RPA)</vt:lpstr>
      <vt:lpstr>FAIR LABOR STANDARD ACT</vt:lpstr>
      <vt:lpstr>APPOINTMENTS</vt:lpstr>
      <vt:lpstr>SEPARATIONS</vt:lpstr>
      <vt:lpstr>UNEMPLOYMENT INSURANCE</vt:lpstr>
      <vt:lpstr>DEFERRED COMPENSATION &amp; PAYOUTS</vt:lpstr>
      <vt:lpstr>EXIT INTERVIEW</vt:lpstr>
      <vt:lpstr>PROMOTIONS AND SALARY ADVANCEMENT</vt:lpstr>
      <vt:lpstr>LOCAL FUNDS (OX) SALARY INCREASES</vt:lpstr>
      <vt:lpstr>PART-TIME, SEASONAL &amp; INTERIM</vt:lpstr>
      <vt:lpstr>TIMESHEET REPORTING</vt:lpstr>
      <vt:lpstr>TIMESHEET REPORTING (Continued…)</vt:lpstr>
      <vt:lpstr>PowerPoint Presentation</vt:lpstr>
      <vt:lpstr>TIMESHEET REPORTING (Continued…)</vt:lpstr>
      <vt:lpstr>TIMESHEET REPORTING (Continued…)</vt:lpstr>
      <vt:lpstr>TIMESHEET REPORTING (continued…)</vt:lpstr>
      <vt:lpstr>TIMESHEET REPORTING (continued…)</vt:lpstr>
      <vt:lpstr>TIMESHEET REPORTING (continued…)</vt:lpstr>
      <vt:lpstr>TIMESHEET REPORTING (continued…)</vt:lpstr>
      <vt:lpstr>TIMESHEET REPORTING (continued…)</vt:lpstr>
      <vt:lpstr>TIMESHEET REPORTING (continued…)</vt:lpstr>
      <vt:lpstr>TIMESHEET REPORTING (continued…)</vt:lpstr>
      <vt:lpstr>TIMESHEET REPORTING (continued…)</vt:lpstr>
      <vt:lpstr>TIMESHEET REPORTING (continued…)</vt:lpstr>
      <vt:lpstr>TIMESHEET REPORTING (continued…)</vt:lpstr>
      <vt:lpstr>OFFICE CLOSURE</vt:lpstr>
      <vt:lpstr>OFFICE HOURS</vt:lpstr>
      <vt:lpstr>PowerPoint Presentation</vt:lpstr>
      <vt:lpstr>FRINGE BENEFITS – PVA REPORTING</vt:lpstr>
      <vt:lpstr>PowerPoint Presentation</vt:lpstr>
      <vt:lpstr>FRINGE BENEFITS REPORT</vt:lpstr>
      <vt:lpstr>FRINGE BENEFITS</vt:lpstr>
      <vt:lpstr>CLOTHING FRINGE BENEFITS REPORT</vt:lpstr>
      <vt:lpstr>YEAR-END CLOSEOUT</vt:lpstr>
      <vt:lpstr>PowerPoint Presentation</vt:lpstr>
      <vt:lpstr>PVA Network</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PVA HR Training</dc:title>
  <dc:creator>Hall, Teresa S (Finance)</dc:creator>
  <cp:lastModifiedBy>Hall, Teresa S (Finance)</cp:lastModifiedBy>
  <cp:revision>41</cp:revision>
  <dcterms:created xsi:type="dcterms:W3CDTF">2023-03-15T16:22:44Z</dcterms:created>
  <dcterms:modified xsi:type="dcterms:W3CDTF">2024-06-25T16:17:33Z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0x010100EA18A459BA4F1F4E9FA7834E16D04C5E</vt:lpwstr>
  </property>
</Properties>
</file>