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1" r:id="rId6"/>
    <p:sldId id="260" r:id="rId7"/>
    <p:sldId id="262" r:id="rId8"/>
    <p:sldId id="263" r:id="rId9"/>
    <p:sldId id="264" r:id="rId10"/>
    <p:sldId id="277" r:id="rId11"/>
    <p:sldId id="265" r:id="rId12"/>
    <p:sldId id="280" r:id="rId13"/>
    <p:sldId id="266" r:id="rId14"/>
    <p:sldId id="276" r:id="rId15"/>
    <p:sldId id="273" r:id="rId16"/>
    <p:sldId id="278" r:id="rId17"/>
    <p:sldId id="269" r:id="rId18"/>
    <p:sldId id="267" r:id="rId19"/>
    <p:sldId id="268" r:id="rId20"/>
    <p:sldId id="274" r:id="rId21"/>
    <p:sldId id="270" r:id="rId22"/>
    <p:sldId id="271"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7" autoAdjust="0"/>
    <p:restoredTop sz="86371" autoAdjust="0"/>
  </p:normalViewPr>
  <p:slideViewPr>
    <p:cSldViewPr>
      <p:cViewPr varScale="1">
        <p:scale>
          <a:sx n="111" d="100"/>
          <a:sy n="111" d="100"/>
        </p:scale>
        <p:origin x="-1614" y="-84"/>
      </p:cViewPr>
      <p:guideLst>
        <p:guide orient="horz" pos="2160"/>
        <p:guide pos="2880"/>
      </p:guideLst>
    </p:cSldViewPr>
  </p:slideViewPr>
  <p:outlineViewPr>
    <p:cViewPr>
      <p:scale>
        <a:sx n="33" d="100"/>
        <a:sy n="33" d="100"/>
      </p:scale>
      <p:origin x="0" y="5076"/>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00276A8-B46D-4651-BB97-EBB657DCCE8E}" type="datetimeFigureOut">
              <a:rPr lang="en-US" smtClean="0"/>
              <a:pPr/>
              <a:t>10/24/2016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3EB0240-CED1-403E-A071-992CA1CF158D}"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276A8-B46D-4651-BB97-EBB657DCCE8E}"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B0240-CED1-403E-A071-992CA1CF15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276A8-B46D-4651-BB97-EBB657DCCE8E}"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B0240-CED1-403E-A071-992CA1CF15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0276A8-B46D-4651-BB97-EBB657DCCE8E}"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B0240-CED1-403E-A071-992CA1CF15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0276A8-B46D-4651-BB97-EBB657DCCE8E}"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B0240-CED1-403E-A071-992CA1CF15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00276A8-B46D-4651-BB97-EBB657DCCE8E}"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B0240-CED1-403E-A071-992CA1CF158D}"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0276A8-B46D-4651-BB97-EBB657DCCE8E}" type="datetimeFigureOut">
              <a:rPr lang="en-US" smtClean="0"/>
              <a:pPr/>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EB0240-CED1-403E-A071-992CA1CF15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0276A8-B46D-4651-BB97-EBB657DCCE8E}" type="datetimeFigureOut">
              <a:rPr lang="en-US" smtClean="0"/>
              <a:pPr/>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EB0240-CED1-403E-A071-992CA1CF15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276A8-B46D-4651-BB97-EBB657DCCE8E}" type="datetimeFigureOut">
              <a:rPr lang="en-US" smtClean="0"/>
              <a:pPr/>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EB0240-CED1-403E-A071-992CA1CF15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00276A8-B46D-4651-BB97-EBB657DCCE8E}" type="datetimeFigureOut">
              <a:rPr lang="en-US" smtClean="0"/>
              <a:pPr/>
              <a:t>10/24/2016</a:t>
            </a:fld>
            <a:endParaRPr lang="en-US"/>
          </a:p>
        </p:txBody>
      </p:sp>
      <p:sp>
        <p:nvSpPr>
          <p:cNvPr id="7" name="Slide Number Placeholder 6"/>
          <p:cNvSpPr>
            <a:spLocks noGrp="1"/>
          </p:cNvSpPr>
          <p:nvPr>
            <p:ph type="sldNum" sz="quarter" idx="12"/>
          </p:nvPr>
        </p:nvSpPr>
        <p:spPr/>
        <p:txBody>
          <a:bodyPr/>
          <a:lstStyle/>
          <a:p>
            <a:fld id="{53EB0240-CED1-403E-A071-992CA1CF158D}"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276A8-B46D-4651-BB97-EBB657DCCE8E}" type="datetimeFigureOut">
              <a:rPr lang="en-US" smtClean="0"/>
              <a:pPr/>
              <a:t>10/24/2016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3EB0240-CED1-403E-A071-992CA1CF15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00276A8-B46D-4651-BB97-EBB657DCCE8E}" type="datetimeFigureOut">
              <a:rPr lang="en-US" smtClean="0"/>
              <a:pPr/>
              <a:t>10/24/2016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3EB0240-CED1-403E-A071-992CA1CF15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r>
              <a:rPr lang="en-US" b="1" dirty="0" smtClean="0"/>
              <a:t>BUDGET BASICS</a:t>
            </a:r>
            <a:endParaRPr lang="en-US" b="1" dirty="0"/>
          </a:p>
        </p:txBody>
      </p:sp>
      <p:sp>
        <p:nvSpPr>
          <p:cNvPr id="3" name="Subtitle 2"/>
          <p:cNvSpPr>
            <a:spLocks noGrp="1"/>
          </p:cNvSpPr>
          <p:nvPr>
            <p:ph type="subTitle" idx="1"/>
          </p:nvPr>
        </p:nvSpPr>
        <p:spPr/>
        <p:txBody>
          <a:bodyPr>
            <a:normAutofit/>
          </a:bodyPr>
          <a:lstStyle/>
          <a:p>
            <a:endParaRPr lang="en-US" i="1" dirty="0" smtClean="0"/>
          </a:p>
          <a:p>
            <a:r>
              <a:rPr lang="en-US" dirty="0" smtClean="0"/>
              <a:t>Karen Bushart </a:t>
            </a:r>
          </a:p>
          <a:p>
            <a:r>
              <a:rPr lang="en-US" dirty="0"/>
              <a:t> </a:t>
            </a:r>
            <a:r>
              <a:rPr lang="en-US" dirty="0" smtClean="0"/>
              <a:t>    </a:t>
            </a:r>
            <a:r>
              <a:rPr lang="en-US" i="1" dirty="0" smtClean="0"/>
              <a:t>Clark County PVA</a:t>
            </a:r>
            <a:endParaRPr lang="en-US" i="1" dirty="0"/>
          </a:p>
        </p:txBody>
      </p:sp>
    </p:spTree>
    <p:extLst>
      <p:ext uri="{BB962C8B-B14F-4D97-AF65-F5344CB8AC3E}">
        <p14:creationId xmlns:p14="http://schemas.microsoft.com/office/powerpoint/2010/main" xmlns="" val="3635474344"/>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Vacancy Credits Cont.</a:t>
            </a:r>
            <a:endParaRPr lang="en-US" dirty="0"/>
          </a:p>
        </p:txBody>
      </p:sp>
      <p:sp>
        <p:nvSpPr>
          <p:cNvPr id="3" name="Content Placeholder 2"/>
          <p:cNvSpPr>
            <a:spLocks noGrp="1"/>
          </p:cNvSpPr>
          <p:nvPr>
            <p:ph idx="1"/>
          </p:nvPr>
        </p:nvSpPr>
        <p:spPr>
          <a:xfrm>
            <a:off x="1043492" y="1905000"/>
            <a:ext cx="6777317" cy="3927629"/>
          </a:xfrm>
        </p:spPr>
        <p:txBody>
          <a:bodyPr>
            <a:normAutofit lnSpcReduction="10000"/>
          </a:bodyPr>
          <a:lstStyle/>
          <a:p>
            <a:r>
              <a:rPr lang="en-US" dirty="0"/>
              <a:t>Vacancy Credits consist of the following:</a:t>
            </a:r>
          </a:p>
          <a:p>
            <a:pPr lvl="1"/>
            <a:r>
              <a:rPr lang="en-US" dirty="0"/>
              <a:t>Full-Time or Part-Time Vacancy in Office</a:t>
            </a:r>
            <a:br>
              <a:rPr lang="en-US" dirty="0"/>
            </a:br>
            <a:r>
              <a:rPr lang="en-US" dirty="0"/>
              <a:t>(Not Replacing or Terminating an e/</a:t>
            </a:r>
            <a:r>
              <a:rPr lang="en-US" dirty="0" err="1"/>
              <a:t>ee</a:t>
            </a:r>
            <a:r>
              <a:rPr lang="en-US" dirty="0"/>
              <a:t>)</a:t>
            </a:r>
          </a:p>
          <a:p>
            <a:pPr lvl="1"/>
            <a:r>
              <a:rPr lang="en-US" dirty="0"/>
              <a:t>Replacing a FT Employee with PT</a:t>
            </a:r>
          </a:p>
          <a:p>
            <a:pPr lvl="1"/>
            <a:r>
              <a:rPr lang="en-US" dirty="0"/>
              <a:t>Not Hiring a Chief Deputy</a:t>
            </a:r>
          </a:p>
          <a:p>
            <a:pPr lvl="1"/>
            <a:r>
              <a:rPr lang="en-US" dirty="0"/>
              <a:t>Foregoing PVA Education &amp; Expense Allowance</a:t>
            </a:r>
          </a:p>
          <a:p>
            <a:pPr lvl="1"/>
            <a:r>
              <a:rPr lang="en-US" dirty="0"/>
              <a:t>Hiring Two PT employees rather than FT (Saving cost of benefits)</a:t>
            </a:r>
          </a:p>
          <a:p>
            <a:pPr lvl="1"/>
            <a:r>
              <a:rPr lang="en-US" dirty="0"/>
              <a:t>Replacing a Position with a Lower Available Grade</a:t>
            </a:r>
          </a:p>
          <a:p>
            <a:pPr>
              <a:buNone/>
            </a:pPr>
            <a:endParaRPr lang="en-US" dirty="0"/>
          </a:p>
        </p:txBody>
      </p:sp>
    </p:spTree>
    <p:extLst>
      <p:ext uri="{BB962C8B-B14F-4D97-AF65-F5344CB8AC3E}">
        <p14:creationId xmlns:p14="http://schemas.microsoft.com/office/powerpoint/2010/main" xmlns="" val="1145008406"/>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Office</a:t>
            </a:r>
            <a:r>
              <a:rPr lang="en-US" baseline="0" dirty="0" smtClean="0"/>
              <a:t> Structure</a:t>
            </a:r>
            <a:endParaRPr lang="en-US" dirty="0"/>
          </a:p>
        </p:txBody>
      </p:sp>
      <p:sp>
        <p:nvSpPr>
          <p:cNvPr id="3" name="Content Placeholder 2"/>
          <p:cNvSpPr>
            <a:spLocks noGrp="1"/>
          </p:cNvSpPr>
          <p:nvPr>
            <p:ph idx="1"/>
          </p:nvPr>
        </p:nvSpPr>
        <p:spPr>
          <a:xfrm>
            <a:off x="1043492" y="1752600"/>
            <a:ext cx="6777317" cy="4080029"/>
          </a:xfrm>
        </p:spPr>
        <p:txBody>
          <a:bodyPr>
            <a:normAutofit fontScale="92500" lnSpcReduction="10000"/>
          </a:bodyPr>
          <a:lstStyle/>
          <a:p>
            <a:r>
              <a:rPr lang="en-US" dirty="0" smtClean="0"/>
              <a:t>Grades are Locked into 2009 available grades.</a:t>
            </a:r>
          </a:p>
          <a:p>
            <a:r>
              <a:rPr lang="en-US" dirty="0" smtClean="0"/>
              <a:t>Restructure Opportunities</a:t>
            </a:r>
          </a:p>
          <a:p>
            <a:pPr lvl="1"/>
            <a:r>
              <a:rPr lang="en-US" sz="2600" dirty="0" smtClean="0"/>
              <a:t> </a:t>
            </a:r>
            <a:r>
              <a:rPr lang="en-US" dirty="0"/>
              <a:t>A PVA has the discretion to restructure current employees based on the “State Salary Grade Schedule + 10% salaries” that result in an amount equal to or less than the original grade structure amount of the salary schedule, subject to the PVA budget Committee approval and review</a:t>
            </a:r>
            <a:r>
              <a:rPr lang="en-US" dirty="0" smtClean="0"/>
              <a:t>.</a:t>
            </a:r>
          </a:p>
          <a:p>
            <a:pPr lvl="1"/>
            <a:r>
              <a:rPr lang="en-US" dirty="0" smtClean="0"/>
              <a:t>Example:  Taking an office with 5 employees, restructuring to 4 employees with higher available grades</a:t>
            </a:r>
            <a:endParaRPr lang="en-US" dirty="0"/>
          </a:p>
        </p:txBody>
      </p:sp>
    </p:spTree>
    <p:extLst>
      <p:ext uri="{BB962C8B-B14F-4D97-AF65-F5344CB8AC3E}">
        <p14:creationId xmlns:p14="http://schemas.microsoft.com/office/powerpoint/2010/main" xmlns="" val="1384499386"/>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90 Day Delay</a:t>
            </a:r>
            <a:endParaRPr lang="en-US" dirty="0"/>
          </a:p>
        </p:txBody>
      </p:sp>
      <p:sp>
        <p:nvSpPr>
          <p:cNvPr id="3" name="Content Placeholder 2"/>
          <p:cNvSpPr>
            <a:spLocks noGrp="1"/>
          </p:cNvSpPr>
          <p:nvPr>
            <p:ph idx="1"/>
          </p:nvPr>
        </p:nvSpPr>
        <p:spPr/>
        <p:txBody>
          <a:bodyPr>
            <a:normAutofit lnSpcReduction="10000"/>
          </a:bodyPr>
          <a:lstStyle/>
          <a:p>
            <a:r>
              <a:rPr lang="en-US" dirty="0" smtClean="0"/>
              <a:t>A 90 Day Hiring Delay will incur for state funded positions for either terminated or resigned employees.</a:t>
            </a:r>
          </a:p>
          <a:p>
            <a:pPr lvl="1"/>
            <a:r>
              <a:rPr lang="en-US" dirty="0" smtClean="0"/>
              <a:t>You may pay for the difference if you do not wish to wait the 90 days and have funds available.  </a:t>
            </a:r>
          </a:p>
          <a:p>
            <a:r>
              <a:rPr lang="en-US" dirty="0" smtClean="0"/>
              <a:t>90 Day Delay has saved us over  $3.4M since we began tracking it in 2009.  We have had either a 30, 60 or 90 day delay since 2000.</a:t>
            </a:r>
            <a:endParaRPr lang="en-US" dirty="0"/>
          </a:p>
        </p:txBody>
      </p:sp>
    </p:spTree>
    <p:extLst>
      <p:ext uri="{BB962C8B-B14F-4D97-AF65-F5344CB8AC3E}">
        <p14:creationId xmlns:p14="http://schemas.microsoft.com/office/powerpoint/2010/main" xmlns="" val="2022228603"/>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Dismissing </a:t>
            </a:r>
            <a:r>
              <a:rPr lang="en-US" baseline="0" dirty="0" smtClean="0"/>
              <a:t>Employees</a:t>
            </a:r>
            <a:endParaRPr lang="en-US" dirty="0"/>
          </a:p>
        </p:txBody>
      </p:sp>
      <p:sp>
        <p:nvSpPr>
          <p:cNvPr id="3" name="Content Placeholder 2"/>
          <p:cNvSpPr>
            <a:spLocks noGrp="1"/>
          </p:cNvSpPr>
          <p:nvPr>
            <p:ph idx="1"/>
          </p:nvPr>
        </p:nvSpPr>
        <p:spPr/>
        <p:txBody>
          <a:bodyPr/>
          <a:lstStyle/>
          <a:p>
            <a:r>
              <a:rPr lang="en-US" dirty="0" smtClean="0"/>
              <a:t>Each employee works at the “pleasure of the PVA” per statute. </a:t>
            </a:r>
          </a:p>
          <a:p>
            <a:r>
              <a:rPr lang="en-US" dirty="0" smtClean="0"/>
              <a:t>Simply inform the employee their services are no longer needed.</a:t>
            </a:r>
          </a:p>
          <a:p>
            <a:pPr lvl="1"/>
            <a:r>
              <a:rPr lang="en-US" dirty="0" smtClean="0"/>
              <a:t>Less information is better.</a:t>
            </a:r>
          </a:p>
          <a:p>
            <a:pPr lvl="1"/>
            <a:r>
              <a:rPr lang="en-US" dirty="0" smtClean="0"/>
              <a:t>Keep documentation in personnel file for reference</a:t>
            </a:r>
            <a:endParaRPr lang="en-US" dirty="0"/>
          </a:p>
        </p:txBody>
      </p:sp>
    </p:spTree>
    <p:extLst>
      <p:ext uri="{BB962C8B-B14F-4D97-AF65-F5344CB8AC3E}">
        <p14:creationId xmlns:p14="http://schemas.microsoft.com/office/powerpoint/2010/main" xmlns="" val="92876259"/>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Unemployment</a:t>
            </a:r>
            <a:endParaRPr lang="en-US" dirty="0"/>
          </a:p>
        </p:txBody>
      </p:sp>
      <p:sp>
        <p:nvSpPr>
          <p:cNvPr id="3" name="Content Placeholder 2"/>
          <p:cNvSpPr>
            <a:spLocks noGrp="1"/>
          </p:cNvSpPr>
          <p:nvPr>
            <p:ph idx="1"/>
          </p:nvPr>
        </p:nvSpPr>
        <p:spPr/>
        <p:txBody>
          <a:bodyPr>
            <a:normAutofit lnSpcReduction="10000"/>
          </a:bodyPr>
          <a:lstStyle/>
          <a:p>
            <a:r>
              <a:rPr lang="en-US" dirty="0" smtClean="0"/>
              <a:t>When an employee is terminated, they will most likely file for unemployment (and most likely, they will win).  </a:t>
            </a:r>
          </a:p>
          <a:p>
            <a:r>
              <a:rPr lang="en-US" dirty="0" smtClean="0"/>
              <a:t>If unemployment costs become excessive, you may be billed for this expense.</a:t>
            </a:r>
          </a:p>
          <a:p>
            <a:pPr lvl="1"/>
            <a:r>
              <a:rPr lang="en-US" dirty="0" smtClean="0"/>
              <a:t>This has only happened once and only extended benefits were billed.  Billing depends entirely on the PVA budget outlook</a:t>
            </a:r>
            <a:endParaRPr lang="en-US" dirty="0"/>
          </a:p>
        </p:txBody>
      </p:sp>
    </p:spTree>
    <p:extLst>
      <p:ext uri="{BB962C8B-B14F-4D97-AF65-F5344CB8AC3E}">
        <p14:creationId xmlns:p14="http://schemas.microsoft.com/office/powerpoint/2010/main" xmlns="" val="4112142717"/>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FAD Formula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2010 due to impending budget restrictions, a Formula for Attrition of Deputies was evolved.</a:t>
            </a:r>
          </a:p>
          <a:p>
            <a:pPr lvl="1"/>
            <a:r>
              <a:rPr lang="en-US" dirty="0" smtClean="0"/>
              <a:t>This formula was based on the # of deputies available at the time, # of parcels, population, # of vehicles, # of tangible returns and square miles of each individual county.</a:t>
            </a:r>
          </a:p>
          <a:p>
            <a:pPr lvl="1"/>
            <a:r>
              <a:rPr lang="en-US" dirty="0" smtClean="0"/>
              <a:t>The counties that were “over” the FAD formula, were informed that if they lost a deputy, through resignation, termination or retirement, they would not be allowed to rehire in that position. </a:t>
            </a:r>
            <a:endParaRPr lang="en-US" dirty="0"/>
          </a:p>
        </p:txBody>
      </p:sp>
    </p:spTree>
    <p:extLst>
      <p:ext uri="{BB962C8B-B14F-4D97-AF65-F5344CB8AC3E}">
        <p14:creationId xmlns:p14="http://schemas.microsoft.com/office/powerpoint/2010/main" xmlns="" val="2781408054"/>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FAD Formula</a:t>
            </a:r>
            <a:endParaRPr lang="en-US" dirty="0"/>
          </a:p>
        </p:txBody>
      </p:sp>
      <p:sp>
        <p:nvSpPr>
          <p:cNvPr id="3" name="Content Placeholder 2"/>
          <p:cNvSpPr>
            <a:spLocks noGrp="1"/>
          </p:cNvSpPr>
          <p:nvPr>
            <p:ph idx="1"/>
          </p:nvPr>
        </p:nvSpPr>
        <p:spPr/>
        <p:txBody>
          <a:bodyPr/>
          <a:lstStyle/>
          <a:p>
            <a:r>
              <a:rPr lang="en-US" dirty="0" smtClean="0"/>
              <a:t>To date, the FAD formula has saved our budget well over $1.35M.</a:t>
            </a:r>
          </a:p>
          <a:p>
            <a:r>
              <a:rPr lang="en-US" dirty="0" smtClean="0"/>
              <a:t>There are still 4.5 FTE positions left, affecting 6 counties(3 PT and 3 FT).</a:t>
            </a:r>
          </a:p>
          <a:p>
            <a:r>
              <a:rPr lang="en-US" dirty="0" smtClean="0"/>
              <a:t>Affected counties have been notified. </a:t>
            </a:r>
            <a:endParaRPr lang="en-US" dirty="0"/>
          </a:p>
        </p:txBody>
      </p:sp>
    </p:spTree>
    <p:extLst>
      <p:ext uri="{BB962C8B-B14F-4D97-AF65-F5344CB8AC3E}">
        <p14:creationId xmlns:p14="http://schemas.microsoft.com/office/powerpoint/2010/main" xmlns="" val="759843849"/>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xmlns="" val="202479132"/>
              </p:ext>
            </p:extLst>
          </p:nvPr>
        </p:nvGraphicFramePr>
        <p:xfrm>
          <a:off x="838200" y="685800"/>
          <a:ext cx="7543800" cy="5829300"/>
        </p:xfrm>
        <a:graphic>
          <a:graphicData uri="http://schemas.openxmlformats.org/presentationml/2006/ole">
            <p:oleObj spid="_x0000_s1031" name="Acrobat Document" r:id="rId3" imgW="7128000" imgH="6609600" progId="AcroExch.Document.11">
              <p:embed/>
            </p:oleObj>
          </a:graphicData>
        </a:graphic>
      </p:graphicFrame>
    </p:spTree>
    <p:extLst>
      <p:ext uri="{BB962C8B-B14F-4D97-AF65-F5344CB8AC3E}">
        <p14:creationId xmlns:p14="http://schemas.microsoft.com/office/powerpoint/2010/main" xmlns="" val="602774621"/>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Hiring Employees</a:t>
            </a:r>
            <a:endParaRPr lang="en-US" dirty="0"/>
          </a:p>
        </p:txBody>
      </p:sp>
      <p:sp>
        <p:nvSpPr>
          <p:cNvPr id="3" name="Content Placeholder 2"/>
          <p:cNvSpPr>
            <a:spLocks noGrp="1"/>
          </p:cNvSpPr>
          <p:nvPr>
            <p:ph idx="1"/>
          </p:nvPr>
        </p:nvSpPr>
        <p:spPr>
          <a:xfrm>
            <a:off x="1066800" y="1828800"/>
            <a:ext cx="6777317" cy="4156229"/>
          </a:xfrm>
        </p:spPr>
        <p:txBody>
          <a:bodyPr>
            <a:normAutofit fontScale="85000" lnSpcReduction="20000"/>
          </a:bodyPr>
          <a:lstStyle/>
          <a:p>
            <a:r>
              <a:rPr lang="en-US" dirty="0" smtClean="0"/>
              <a:t>New Employees should begin on the 1</a:t>
            </a:r>
            <a:r>
              <a:rPr lang="en-US" baseline="30000" dirty="0" smtClean="0"/>
              <a:t>st</a:t>
            </a:r>
            <a:r>
              <a:rPr lang="en-US" dirty="0" smtClean="0"/>
              <a:t> or the 16</a:t>
            </a:r>
            <a:r>
              <a:rPr lang="en-US" baseline="30000" dirty="0" smtClean="0"/>
              <a:t>th</a:t>
            </a:r>
            <a:r>
              <a:rPr lang="en-US" dirty="0" smtClean="0"/>
              <a:t> (1</a:t>
            </a:r>
            <a:r>
              <a:rPr lang="en-US" baseline="30000" dirty="0" smtClean="0"/>
              <a:t>st</a:t>
            </a:r>
            <a:r>
              <a:rPr lang="en-US" dirty="0" smtClean="0"/>
              <a:t> day of each pay period).</a:t>
            </a:r>
          </a:p>
          <a:p>
            <a:r>
              <a:rPr lang="en-US" dirty="0" smtClean="0"/>
              <a:t>Employees will be state-funded at the OO grade available.  (Check with 2009 grade levels or Revenue to verify if you are unsure.)</a:t>
            </a:r>
          </a:p>
          <a:p>
            <a:r>
              <a:rPr lang="en-US" dirty="0" smtClean="0"/>
              <a:t>A new employee may be brought in at a higher grade, but the difference must be paid with OX office funds and the employee must qualify for the position based on education and experience.</a:t>
            </a:r>
          </a:p>
          <a:p>
            <a:r>
              <a:rPr lang="en-US" dirty="0" smtClean="0"/>
              <a:t>Employees may be +5%, +10% as eligible </a:t>
            </a:r>
          </a:p>
          <a:p>
            <a:r>
              <a:rPr lang="en-US" dirty="0" smtClean="0"/>
              <a:t>Employees are eligible for a 5% raise in 6 months </a:t>
            </a:r>
          </a:p>
          <a:p>
            <a:pPr lvl="1"/>
            <a:r>
              <a:rPr lang="en-US" dirty="0" smtClean="0"/>
              <a:t>A PVA must request this on an RPA – it is not automatic</a:t>
            </a:r>
          </a:p>
          <a:p>
            <a:pPr lvl="1"/>
            <a:r>
              <a:rPr lang="en-US" dirty="0" smtClean="0"/>
              <a:t>Suggest sending at the time of the original RPA and then withdrawing if not intended to give.</a:t>
            </a:r>
            <a:endParaRPr lang="en-US" dirty="0"/>
          </a:p>
        </p:txBody>
      </p:sp>
    </p:spTree>
    <p:extLst>
      <p:ext uri="{BB962C8B-B14F-4D97-AF65-F5344CB8AC3E}">
        <p14:creationId xmlns:p14="http://schemas.microsoft.com/office/powerpoint/2010/main" xmlns="" val="42656187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 Billing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PVA Admin &amp; Support will prepare OX Billings annually &amp; quarterly</a:t>
            </a:r>
          </a:p>
          <a:p>
            <a:r>
              <a:rPr lang="en-US" dirty="0" smtClean="0"/>
              <a:t>Please REVIEW your bills </a:t>
            </a:r>
          </a:p>
          <a:p>
            <a:r>
              <a:rPr lang="en-US" dirty="0" smtClean="0"/>
              <a:t>This will include OX funded employees, difference in grades, raises </a:t>
            </a:r>
            <a:r>
              <a:rPr lang="en-US" dirty="0" err="1" smtClean="0"/>
              <a:t>etc</a:t>
            </a:r>
            <a:endParaRPr lang="en-US" dirty="0" smtClean="0"/>
          </a:p>
          <a:p>
            <a:r>
              <a:rPr lang="en-US" dirty="0" smtClean="0"/>
              <a:t>OX Billings will include retirement, social security, </a:t>
            </a:r>
            <a:r>
              <a:rPr lang="en-US" dirty="0" err="1" smtClean="0"/>
              <a:t>medicare</a:t>
            </a:r>
            <a:r>
              <a:rPr lang="en-US" dirty="0" smtClean="0"/>
              <a:t> and benefits if not included as an OO employee</a:t>
            </a:r>
          </a:p>
          <a:p>
            <a:pPr lvl="1"/>
            <a:r>
              <a:rPr lang="en-US" dirty="0" smtClean="0"/>
              <a:t>Extremely expensive to take from PT to FT, as it includes ALL Health insurance and Retirement</a:t>
            </a:r>
            <a:endParaRPr lang="en-US" dirty="0"/>
          </a:p>
        </p:txBody>
      </p:sp>
    </p:spTree>
    <p:extLst>
      <p:ext uri="{BB962C8B-B14F-4D97-AF65-F5344CB8AC3E}">
        <p14:creationId xmlns:p14="http://schemas.microsoft.com/office/powerpoint/2010/main" xmlns="" val="206601132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Start with …</a:t>
            </a:r>
            <a:br>
              <a:rPr lang="en-US" dirty="0" smtClean="0"/>
            </a:br>
            <a:r>
              <a:rPr lang="en-US" dirty="0" smtClean="0"/>
              <a:t>       Your Office Budget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PVA Admin will typically send out budget packets in May </a:t>
            </a:r>
          </a:p>
          <a:p>
            <a:r>
              <a:rPr lang="en-US" dirty="0" smtClean="0"/>
              <a:t>Statutorily, these are due back June 1</a:t>
            </a:r>
            <a:r>
              <a:rPr lang="en-US" baseline="30000" dirty="0" smtClean="0"/>
              <a:t>st</a:t>
            </a:r>
            <a:r>
              <a:rPr lang="en-US" dirty="0" smtClean="0"/>
              <a:t> </a:t>
            </a:r>
          </a:p>
          <a:p>
            <a:pPr lvl="1"/>
            <a:r>
              <a:rPr lang="en-US" dirty="0" smtClean="0"/>
              <a:t>This is especially important as we try and estimate billings for the next fiscal year</a:t>
            </a:r>
          </a:p>
          <a:p>
            <a:pPr lvl="1"/>
            <a:r>
              <a:rPr lang="en-US" dirty="0" smtClean="0"/>
              <a:t>You cannot spend money that is not budgeted</a:t>
            </a:r>
          </a:p>
          <a:p>
            <a:r>
              <a:rPr lang="en-US" dirty="0" smtClean="0"/>
              <a:t>If your county information is not received, your billings will be based on the previous year or recalculated based on this year, whichever is </a:t>
            </a:r>
            <a:r>
              <a:rPr lang="en-US" b="1" dirty="0" smtClean="0"/>
              <a:t>higher</a:t>
            </a:r>
            <a:r>
              <a:rPr lang="en-US" dirty="0" smtClean="0"/>
              <a:t>.  </a:t>
            </a:r>
          </a:p>
          <a:p>
            <a:endParaRPr lang="en-US" dirty="0"/>
          </a:p>
        </p:txBody>
      </p:sp>
    </p:spTree>
    <p:extLst>
      <p:ext uri="{BB962C8B-B14F-4D97-AF65-F5344CB8AC3E}">
        <p14:creationId xmlns:p14="http://schemas.microsoft.com/office/powerpoint/2010/main" xmlns="" val="1619562330"/>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Promoting Employees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 employee may be promoted to another grade throughout the year if they meet promotional eligibility and may be promoted to +5%/+10% if eligible, similar to a new employee.</a:t>
            </a:r>
          </a:p>
          <a:p>
            <a:r>
              <a:rPr lang="en-US" dirty="0" smtClean="0"/>
              <a:t>However, difference is paid using OX funds (plus retirement and payroll taxes). </a:t>
            </a:r>
          </a:p>
          <a:p>
            <a:r>
              <a:rPr lang="en-US" dirty="0" smtClean="0"/>
              <a:t>You can only promote to what is available. </a:t>
            </a:r>
          </a:p>
          <a:p>
            <a:pPr lvl="1"/>
            <a:r>
              <a:rPr lang="en-US" dirty="0" smtClean="0"/>
              <a:t>All deputies except the Chief Deputy must be at least two grades below the PVA. </a:t>
            </a:r>
          </a:p>
          <a:p>
            <a:pPr lvl="1"/>
            <a:r>
              <a:rPr lang="en-US" dirty="0" smtClean="0"/>
              <a:t>Chief Deputy is one grade below PVA</a:t>
            </a:r>
            <a:endParaRPr lang="en-US" dirty="0"/>
          </a:p>
        </p:txBody>
      </p:sp>
    </p:spTree>
    <p:extLst>
      <p:ext uri="{BB962C8B-B14F-4D97-AF65-F5344CB8AC3E}">
        <p14:creationId xmlns:p14="http://schemas.microsoft.com/office/powerpoint/2010/main" xmlns="" val="2564876204"/>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 to)</a:t>
            </a:r>
            <a:r>
              <a:rPr lang="en-US" baseline="0" dirty="0" smtClean="0"/>
              <a:t> </a:t>
            </a:r>
            <a:r>
              <a:rPr lang="en-US" dirty="0" smtClean="0"/>
              <a:t>Midpoint</a:t>
            </a:r>
            <a:r>
              <a:rPr lang="en-US" baseline="0" dirty="0" smtClean="0"/>
              <a:t> Increases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Chief Deputy &amp; Supervisors when promotions are not eligible:</a:t>
            </a:r>
          </a:p>
          <a:p>
            <a:r>
              <a:rPr lang="en-US" dirty="0" smtClean="0"/>
              <a:t>Chief Deputy may be hired in or promoted up to midpoint at any time during the fiscal year.</a:t>
            </a:r>
          </a:p>
          <a:p>
            <a:r>
              <a:rPr lang="en-US" dirty="0" smtClean="0"/>
              <a:t>Annually, there is an opportunity to give raises in +5% increments up to Midpoint on the Salary given you meet the requirements given in the application process.  The application is sent out  in May and increases take effect July 1.  This is ONLY for employees two grades below the PVA.  All others are eligible for a regular promotion.</a:t>
            </a:r>
            <a:endParaRPr lang="en-US" dirty="0"/>
          </a:p>
        </p:txBody>
      </p:sp>
    </p:spTree>
    <p:extLst>
      <p:ext uri="{BB962C8B-B14F-4D97-AF65-F5344CB8AC3E}">
        <p14:creationId xmlns:p14="http://schemas.microsoft.com/office/powerpoint/2010/main" xmlns="" val="435577426"/>
      </p:ext>
    </p:extLst>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Committee</a:t>
            </a:r>
            <a:endParaRPr lang="en-US" dirty="0"/>
          </a:p>
        </p:txBody>
      </p:sp>
      <p:sp>
        <p:nvSpPr>
          <p:cNvPr id="3" name="Content Placeholder 2"/>
          <p:cNvSpPr>
            <a:spLocks noGrp="1"/>
          </p:cNvSpPr>
          <p:nvPr>
            <p:ph idx="1"/>
          </p:nvPr>
        </p:nvSpPr>
        <p:spPr/>
        <p:txBody>
          <a:bodyPr/>
          <a:lstStyle/>
          <a:p>
            <a:r>
              <a:rPr lang="en-US" dirty="0" smtClean="0"/>
              <a:t>Budget Committee meets at least quarterly but usually more often</a:t>
            </a:r>
          </a:p>
          <a:p>
            <a:r>
              <a:rPr lang="en-US" dirty="0" smtClean="0"/>
              <a:t>Meetings are open to all, but we do request RSVP to ensure adequate space</a:t>
            </a:r>
          </a:p>
          <a:p>
            <a:r>
              <a:rPr lang="en-US" dirty="0" smtClean="0"/>
              <a:t>Meeting minutes and expenditure information is e-mailed out after budget meetings</a:t>
            </a:r>
            <a:endParaRPr lang="en-US" dirty="0"/>
          </a:p>
        </p:txBody>
      </p:sp>
    </p:spTree>
    <p:extLst>
      <p:ext uri="{BB962C8B-B14F-4D97-AF65-F5344CB8AC3E}">
        <p14:creationId xmlns:p14="http://schemas.microsoft.com/office/powerpoint/2010/main" xmlns="" val="3996861007"/>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7024744" cy="1143000"/>
          </a:xfrm>
        </p:spPr>
        <p:txBody>
          <a:bodyPr anchor="t">
            <a:normAutofit fontScale="90000"/>
          </a:bodyPr>
          <a:lstStyle/>
          <a:p>
            <a:r>
              <a:rPr lang="en-US" dirty="0" smtClean="0"/>
              <a:t>Budget Committee Members</a:t>
            </a:r>
            <a:endParaRPr lang="en-US" dirty="0"/>
          </a:p>
        </p:txBody>
      </p:sp>
      <p:sp>
        <p:nvSpPr>
          <p:cNvPr id="3" name="Content Placeholder 2"/>
          <p:cNvSpPr>
            <a:spLocks noGrp="1"/>
          </p:cNvSpPr>
          <p:nvPr>
            <p:ph idx="1"/>
          </p:nvPr>
        </p:nvSpPr>
        <p:spPr>
          <a:xfrm>
            <a:off x="609600" y="1752600"/>
            <a:ext cx="8001000" cy="4724400"/>
          </a:xfrm>
        </p:spPr>
        <p:txBody>
          <a:bodyPr numCol="2">
            <a:normAutofit/>
          </a:bodyPr>
          <a:lstStyle/>
          <a:p>
            <a:r>
              <a:rPr lang="en-US" b="1" dirty="0" smtClean="0"/>
              <a:t>PVA Association Officers</a:t>
            </a:r>
          </a:p>
          <a:p>
            <a:pPr lvl="1"/>
            <a:r>
              <a:rPr lang="en-US" dirty="0" smtClean="0"/>
              <a:t>Terry “Catfish” Rakes, President</a:t>
            </a:r>
          </a:p>
          <a:p>
            <a:pPr lvl="1"/>
            <a:r>
              <a:rPr lang="en-US" dirty="0" smtClean="0"/>
              <a:t>Brad Bailey, </a:t>
            </a:r>
          </a:p>
          <a:p>
            <a:pPr lvl="1">
              <a:buNone/>
            </a:pPr>
            <a:r>
              <a:rPr lang="en-US" dirty="0" smtClean="0"/>
              <a:t>    Executive VP</a:t>
            </a:r>
          </a:p>
          <a:p>
            <a:pPr lvl="1"/>
            <a:r>
              <a:rPr lang="en-US" dirty="0" smtClean="0"/>
              <a:t>Joyce Parker, Legislative VP</a:t>
            </a:r>
          </a:p>
          <a:p>
            <a:pPr lvl="1"/>
            <a:r>
              <a:rPr lang="en-US" dirty="0" smtClean="0"/>
              <a:t>David Best, Secretary</a:t>
            </a:r>
          </a:p>
          <a:p>
            <a:pPr lvl="1"/>
            <a:r>
              <a:rPr lang="en-US" dirty="0" smtClean="0"/>
              <a:t>Michael Welsh, Past President</a:t>
            </a:r>
          </a:p>
          <a:p>
            <a:pPr lvl="1"/>
            <a:endParaRPr lang="en-US" dirty="0" smtClean="0"/>
          </a:p>
          <a:p>
            <a:r>
              <a:rPr lang="en-US" b="1" dirty="0" smtClean="0"/>
              <a:t>Appointed Members (President of PVA Association, 3 </a:t>
            </a:r>
            <a:r>
              <a:rPr lang="en-US" b="1" dirty="0" err="1" smtClean="0"/>
              <a:t>Yr</a:t>
            </a:r>
            <a:r>
              <a:rPr lang="en-US" b="1" dirty="0" smtClean="0"/>
              <a:t> Terms)</a:t>
            </a:r>
          </a:p>
          <a:p>
            <a:pPr lvl="1"/>
            <a:r>
              <a:rPr lang="en-US" dirty="0" smtClean="0"/>
              <a:t>Ervine Allen</a:t>
            </a:r>
          </a:p>
          <a:p>
            <a:pPr lvl="1"/>
            <a:r>
              <a:rPr lang="en-US" dirty="0" smtClean="0"/>
              <a:t>Brad McDowell</a:t>
            </a:r>
          </a:p>
          <a:p>
            <a:pPr lvl="1"/>
            <a:r>
              <a:rPr lang="en-US" dirty="0" smtClean="0"/>
              <a:t>Fran Carrico</a:t>
            </a:r>
          </a:p>
          <a:p>
            <a:pPr lvl="1"/>
            <a:r>
              <a:rPr lang="en-US" dirty="0" smtClean="0"/>
              <a:t>Billy Ackerman</a:t>
            </a:r>
          </a:p>
          <a:p>
            <a:pPr lvl="1"/>
            <a:r>
              <a:rPr lang="en-US" dirty="0" smtClean="0"/>
              <a:t>Karen Bushart</a:t>
            </a:r>
          </a:p>
          <a:p>
            <a:pPr lvl="1"/>
            <a:r>
              <a:rPr lang="en-US" dirty="0" smtClean="0"/>
              <a:t>David O’Neill</a:t>
            </a:r>
          </a:p>
          <a:p>
            <a:pPr lvl="1"/>
            <a:endParaRPr lang="en-US" dirty="0" smtClean="0"/>
          </a:p>
          <a:p>
            <a:pPr lvl="1"/>
            <a:endParaRPr lang="en-US" dirty="0"/>
          </a:p>
        </p:txBody>
      </p:sp>
    </p:spTree>
    <p:extLst>
      <p:ext uri="{BB962C8B-B14F-4D97-AF65-F5344CB8AC3E}">
        <p14:creationId xmlns:p14="http://schemas.microsoft.com/office/powerpoint/2010/main" xmlns="" val="2065785437"/>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6195510" cy="724936"/>
          </a:xfrm>
        </p:spPr>
        <p:txBody>
          <a:bodyPr/>
          <a:lstStyle/>
          <a:p>
            <a:r>
              <a:rPr lang="en-US" dirty="0" smtClean="0"/>
              <a:t>Carryover Funds</a:t>
            </a:r>
            <a:endParaRPr lang="en-US" dirty="0"/>
          </a:p>
        </p:txBody>
      </p:sp>
      <p:sp>
        <p:nvSpPr>
          <p:cNvPr id="3" name="Content Placeholder 2"/>
          <p:cNvSpPr>
            <a:spLocks noGrp="1"/>
          </p:cNvSpPr>
          <p:nvPr>
            <p:ph idx="1"/>
          </p:nvPr>
        </p:nvSpPr>
        <p:spPr>
          <a:xfrm>
            <a:off x="1043492" y="1676400"/>
            <a:ext cx="6777317" cy="4156229"/>
          </a:xfrm>
        </p:spPr>
        <p:txBody>
          <a:bodyPr>
            <a:normAutofit lnSpcReduction="10000"/>
          </a:bodyPr>
          <a:lstStyle/>
          <a:p>
            <a:r>
              <a:rPr lang="en-US" dirty="0" smtClean="0"/>
              <a:t>County &amp; City Carryover</a:t>
            </a:r>
          </a:p>
          <a:p>
            <a:pPr lvl="1"/>
            <a:r>
              <a:rPr lang="en-US" dirty="0" smtClean="0"/>
              <a:t>County &amp; City Carryover may accumulate up to an amount equal to annual funding by the County &amp; City.</a:t>
            </a:r>
          </a:p>
          <a:p>
            <a:pPr lvl="2"/>
            <a:r>
              <a:rPr lang="en-US" dirty="0" smtClean="0"/>
              <a:t>Anything over this must be refunded to the County &amp; City proportionately</a:t>
            </a:r>
          </a:p>
          <a:p>
            <a:r>
              <a:rPr lang="en-US" dirty="0" smtClean="0"/>
              <a:t>Miscellaneous Funding</a:t>
            </a:r>
          </a:p>
          <a:p>
            <a:pPr lvl="1"/>
            <a:r>
              <a:rPr lang="en-US" dirty="0" smtClean="0"/>
              <a:t>No requirements as to how much can accumulate.  </a:t>
            </a:r>
          </a:p>
          <a:p>
            <a:pPr lvl="1"/>
            <a:r>
              <a:rPr lang="en-US" dirty="0" smtClean="0"/>
              <a:t>Strongly recommended to have separate accounts for each to easily account for what is “refundable” and what is not.</a:t>
            </a:r>
            <a:endParaRPr lang="en-US" dirty="0"/>
          </a:p>
        </p:txBody>
      </p:sp>
    </p:spTree>
    <p:extLst>
      <p:ext uri="{BB962C8B-B14F-4D97-AF65-F5344CB8AC3E}">
        <p14:creationId xmlns:p14="http://schemas.microsoft.com/office/powerpoint/2010/main" xmlns="" val="437352908"/>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City &amp; County Funding</a:t>
            </a:r>
            <a:endParaRPr lang="en-US" dirty="0"/>
          </a:p>
        </p:txBody>
      </p:sp>
      <p:sp>
        <p:nvSpPr>
          <p:cNvPr id="3" name="Content Placeholder 2"/>
          <p:cNvSpPr>
            <a:spLocks noGrp="1"/>
          </p:cNvSpPr>
          <p:nvPr>
            <p:ph idx="1"/>
          </p:nvPr>
        </p:nvSpPr>
        <p:spPr>
          <a:xfrm>
            <a:off x="1043492" y="1828800"/>
            <a:ext cx="6777317" cy="4003829"/>
          </a:xfrm>
        </p:spPr>
        <p:txBody>
          <a:bodyPr>
            <a:normAutofit lnSpcReduction="10000"/>
          </a:bodyPr>
          <a:lstStyle/>
          <a:p>
            <a:r>
              <a:rPr lang="en-US" dirty="0" smtClean="0"/>
              <a:t>Your </a:t>
            </a:r>
            <a:r>
              <a:rPr lang="en-US" smtClean="0"/>
              <a:t>Fiscal </a:t>
            </a:r>
            <a:r>
              <a:rPr lang="en-US" smtClean="0"/>
              <a:t>Court &amp; </a:t>
            </a:r>
            <a:r>
              <a:rPr lang="en-US" dirty="0" smtClean="0"/>
              <a:t>each incorporated city who use your tax roll fund your office according to KRS 132.285.</a:t>
            </a:r>
          </a:p>
          <a:p>
            <a:r>
              <a:rPr lang="en-US" dirty="0" smtClean="0"/>
              <a:t>County Funding “maxes” out at $175,000.</a:t>
            </a:r>
          </a:p>
          <a:p>
            <a:r>
              <a:rPr lang="en-US" dirty="0" smtClean="0"/>
              <a:t>Cities max out at $50,000. </a:t>
            </a:r>
          </a:p>
          <a:p>
            <a:r>
              <a:rPr lang="en-US" dirty="0" smtClean="0"/>
              <a:t>Once you hit these maximums, you will not receive any additional monies.</a:t>
            </a:r>
          </a:p>
          <a:p>
            <a:r>
              <a:rPr lang="en-US" dirty="0" smtClean="0"/>
              <a:t>Do not overspend in any categories! Amend  your budgets.  Recommend Quick Books or Quicken</a:t>
            </a:r>
          </a:p>
          <a:p>
            <a:endParaRPr lang="en-US" dirty="0"/>
          </a:p>
        </p:txBody>
      </p:sp>
    </p:spTree>
    <p:extLst>
      <p:ext uri="{BB962C8B-B14F-4D97-AF65-F5344CB8AC3E}">
        <p14:creationId xmlns:p14="http://schemas.microsoft.com/office/powerpoint/2010/main" xmlns="" val="2602873565"/>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024744" cy="1143000"/>
          </a:xfrm>
        </p:spPr>
        <p:txBody>
          <a:bodyPr>
            <a:normAutofit fontScale="90000"/>
          </a:bodyPr>
          <a:lstStyle/>
          <a:p>
            <a:r>
              <a:rPr lang="en-US" dirty="0" smtClean="0"/>
              <a:t>Let’s Sidetrack to the </a:t>
            </a:r>
            <a:br>
              <a:rPr lang="en-US" dirty="0" smtClean="0"/>
            </a:br>
            <a:r>
              <a:rPr lang="en-US" dirty="0"/>
              <a:t> </a:t>
            </a:r>
            <a:r>
              <a:rPr lang="en-US" dirty="0" smtClean="0"/>
              <a:t>  State Budget …</a:t>
            </a:r>
            <a:endParaRPr lang="en-US" dirty="0"/>
          </a:p>
        </p:txBody>
      </p:sp>
      <p:sp>
        <p:nvSpPr>
          <p:cNvPr id="3" name="Content Placeholder 2"/>
          <p:cNvSpPr>
            <a:spLocks noGrp="1"/>
          </p:cNvSpPr>
          <p:nvPr>
            <p:ph idx="1"/>
          </p:nvPr>
        </p:nvSpPr>
        <p:spPr>
          <a:xfrm>
            <a:off x="1043492" y="2209800"/>
            <a:ext cx="6777317" cy="4114800"/>
          </a:xfrm>
        </p:spPr>
        <p:txBody>
          <a:bodyPr>
            <a:normAutofit/>
          </a:bodyPr>
          <a:lstStyle/>
          <a:p>
            <a:r>
              <a:rPr lang="en-US" dirty="0" smtClean="0"/>
              <a:t>The State Legislature allots us money every two years in their biennial budget process.</a:t>
            </a:r>
          </a:p>
          <a:p>
            <a:pPr lvl="1"/>
            <a:r>
              <a:rPr lang="en-US" dirty="0" smtClean="0"/>
              <a:t>We are completely at their mercy for funding.</a:t>
            </a:r>
          </a:p>
          <a:p>
            <a:r>
              <a:rPr lang="en-US" dirty="0" smtClean="0"/>
              <a:t>The only thing the State Budget covers is:</a:t>
            </a:r>
          </a:p>
          <a:p>
            <a:pPr lvl="1"/>
            <a:r>
              <a:rPr lang="en-US" dirty="0" smtClean="0"/>
              <a:t>Personnel Expenses &amp; Benefits </a:t>
            </a:r>
          </a:p>
          <a:p>
            <a:pPr lvl="1"/>
            <a:r>
              <a:rPr lang="en-US" dirty="0" smtClean="0"/>
              <a:t>&lt;1% of budget is used for administrative expenses charged to us by State Government  (ETS, KRIS &amp; </a:t>
            </a:r>
            <a:r>
              <a:rPr lang="en-US" dirty="0" err="1" smtClean="0"/>
              <a:t>EMars</a:t>
            </a:r>
            <a:r>
              <a:rPr lang="en-US" dirty="0" smtClean="0"/>
              <a:t>)</a:t>
            </a:r>
            <a:endParaRPr lang="en-US" dirty="0"/>
          </a:p>
        </p:txBody>
      </p:sp>
    </p:spTree>
    <p:extLst>
      <p:ext uri="{BB962C8B-B14F-4D97-AF65-F5344CB8AC3E}">
        <p14:creationId xmlns:p14="http://schemas.microsoft.com/office/powerpoint/2010/main" xmlns="" val="292887480"/>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408664"/>
          </a:xfrm>
        </p:spPr>
        <p:txBody>
          <a:bodyPr anchor="t">
            <a:normAutofit/>
          </a:bodyPr>
          <a:lstStyle/>
          <a:p>
            <a:r>
              <a:rPr lang="en-US" dirty="0" smtClean="0"/>
              <a:t>Deputy Hire &amp; </a:t>
            </a:r>
            <a:br>
              <a:rPr lang="en-US" dirty="0" smtClean="0"/>
            </a:br>
            <a:r>
              <a:rPr lang="en-US" dirty="0"/>
              <a:t> </a:t>
            </a:r>
            <a:r>
              <a:rPr lang="en-US" dirty="0" smtClean="0"/>
              <a:t>     Shortfall Billings</a:t>
            </a:r>
            <a:endParaRPr lang="en-US" dirty="0"/>
          </a:p>
        </p:txBody>
      </p:sp>
      <p:sp>
        <p:nvSpPr>
          <p:cNvPr id="3" name="Content Placeholder 2"/>
          <p:cNvSpPr>
            <a:spLocks noGrp="1"/>
          </p:cNvSpPr>
          <p:nvPr>
            <p:ph idx="1"/>
          </p:nvPr>
        </p:nvSpPr>
        <p:spPr/>
        <p:txBody>
          <a:bodyPr/>
          <a:lstStyle/>
          <a:p>
            <a:r>
              <a:rPr lang="en-US" dirty="0" smtClean="0"/>
              <a:t>The State Allotted Budget is not enough to cover all payroll expenses</a:t>
            </a:r>
          </a:p>
          <a:p>
            <a:r>
              <a:rPr lang="en-US" dirty="0" smtClean="0"/>
              <a:t>Rather than lay off a significant amount of deputies, the PVA Association has consistently voted to bill counties. </a:t>
            </a:r>
          </a:p>
          <a:p>
            <a:r>
              <a:rPr lang="en-US" dirty="0" smtClean="0"/>
              <a:t>The only solution is legislative.  Contact your legislators regarding PVA funding.</a:t>
            </a:r>
            <a:endParaRPr lang="en-US" dirty="0"/>
          </a:p>
        </p:txBody>
      </p:sp>
    </p:spTree>
    <p:extLst>
      <p:ext uri="{BB962C8B-B14F-4D97-AF65-F5344CB8AC3E}">
        <p14:creationId xmlns:p14="http://schemas.microsoft.com/office/powerpoint/2010/main" xmlns="" val="1844814532"/>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Deputy Hire</a:t>
            </a:r>
            <a:endParaRPr lang="en-US" dirty="0"/>
          </a:p>
        </p:txBody>
      </p:sp>
      <p:sp>
        <p:nvSpPr>
          <p:cNvPr id="3" name="Content Placeholder 2"/>
          <p:cNvSpPr>
            <a:spLocks noGrp="1"/>
          </p:cNvSpPr>
          <p:nvPr>
            <p:ph idx="1"/>
          </p:nvPr>
        </p:nvSpPr>
        <p:spPr>
          <a:xfrm>
            <a:off x="1043492" y="1752600"/>
            <a:ext cx="6777317" cy="4080029"/>
          </a:xfrm>
        </p:spPr>
        <p:txBody>
          <a:bodyPr>
            <a:normAutofit fontScale="92500" lnSpcReduction="10000"/>
          </a:bodyPr>
          <a:lstStyle/>
          <a:p>
            <a:r>
              <a:rPr lang="en-US" dirty="0" smtClean="0"/>
              <a:t>Deputy Hire has been in existence for about 30 years.  It began as an insignificant amount and increased over time to $3.5M in 2001, where it remains today.</a:t>
            </a:r>
          </a:p>
          <a:p>
            <a:r>
              <a:rPr lang="en-US" dirty="0" smtClean="0"/>
              <a:t>It has often been written in the state budget as a restricted fund.</a:t>
            </a:r>
          </a:p>
          <a:p>
            <a:r>
              <a:rPr lang="en-US" dirty="0" smtClean="0"/>
              <a:t>The formula is currently as follows</a:t>
            </a:r>
          </a:p>
          <a:p>
            <a:pPr lvl="1"/>
            <a:r>
              <a:rPr lang="en-US" dirty="0" smtClean="0"/>
              <a:t>Available </a:t>
            </a:r>
            <a:r>
              <a:rPr lang="en-US" dirty="0"/>
              <a:t>Local Funds + </a:t>
            </a:r>
            <a:r>
              <a:rPr lang="en-US" dirty="0" smtClean="0"/>
              <a:t>(County/City </a:t>
            </a:r>
            <a:r>
              <a:rPr lang="en-US" dirty="0"/>
              <a:t>Carryover + Miscellaneous </a:t>
            </a:r>
            <a:r>
              <a:rPr lang="en-US" dirty="0" smtClean="0"/>
              <a:t>Carryover &gt; $10,000 )= </a:t>
            </a:r>
            <a:r>
              <a:rPr lang="en-US" dirty="0"/>
              <a:t>Funds Available</a:t>
            </a:r>
            <a:r>
              <a:rPr lang="en-US" baseline="30000" dirty="0"/>
              <a:t>1</a:t>
            </a:r>
            <a:r>
              <a:rPr lang="en-US" dirty="0"/>
              <a:t> </a:t>
            </a:r>
            <a:endParaRPr lang="en-US" dirty="0" smtClean="0"/>
          </a:p>
          <a:p>
            <a:pPr lvl="1"/>
            <a:r>
              <a:rPr lang="en-US" dirty="0"/>
              <a:t> </a:t>
            </a:r>
            <a:r>
              <a:rPr lang="en-US" baseline="30000" dirty="0"/>
              <a:t>1</a:t>
            </a:r>
            <a:r>
              <a:rPr lang="en-US" dirty="0"/>
              <a:t>Funds Available - $10,000 Hardship Exemption</a:t>
            </a:r>
            <a:r>
              <a:rPr lang="en-US" baseline="30000" dirty="0"/>
              <a:t>2</a:t>
            </a:r>
            <a:r>
              <a:rPr lang="en-US" dirty="0"/>
              <a:t> (if applicable) x </a:t>
            </a:r>
            <a:r>
              <a:rPr lang="en-US" dirty="0" smtClean="0"/>
              <a:t>34.91% </a:t>
            </a:r>
            <a:r>
              <a:rPr lang="en-US" dirty="0"/>
              <a:t>= </a:t>
            </a:r>
            <a:r>
              <a:rPr lang="en-US" b="1" dirty="0"/>
              <a:t>Deputy Hire Billing</a:t>
            </a:r>
            <a:endParaRPr lang="en-US" dirty="0"/>
          </a:p>
          <a:p>
            <a:endParaRPr lang="en-US" dirty="0"/>
          </a:p>
        </p:txBody>
      </p:sp>
    </p:spTree>
    <p:extLst>
      <p:ext uri="{BB962C8B-B14F-4D97-AF65-F5344CB8AC3E}">
        <p14:creationId xmlns:p14="http://schemas.microsoft.com/office/powerpoint/2010/main" xmlns="" val="1265557243"/>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Shortfall Billing	</a:t>
            </a:r>
            <a:endParaRPr lang="en-US" dirty="0"/>
          </a:p>
        </p:txBody>
      </p:sp>
      <p:sp>
        <p:nvSpPr>
          <p:cNvPr id="3" name="Content Placeholder 2"/>
          <p:cNvSpPr>
            <a:spLocks noGrp="1"/>
          </p:cNvSpPr>
          <p:nvPr>
            <p:ph idx="1"/>
          </p:nvPr>
        </p:nvSpPr>
        <p:spPr>
          <a:xfrm>
            <a:off x="1043492" y="1752600"/>
            <a:ext cx="6777317" cy="4080029"/>
          </a:xfrm>
        </p:spPr>
        <p:txBody>
          <a:bodyPr>
            <a:normAutofit fontScale="92500" lnSpcReduction="20000"/>
          </a:bodyPr>
          <a:lstStyle/>
          <a:p>
            <a:r>
              <a:rPr lang="en-US" dirty="0" smtClean="0"/>
              <a:t>Shortfall Billing has been in existence since 2010 in varying amounts to “plug the hole”</a:t>
            </a:r>
          </a:p>
          <a:p>
            <a:r>
              <a:rPr lang="en-US" dirty="0" smtClean="0"/>
              <a:t>The 2016-17 Shortfall billed was $2 million</a:t>
            </a:r>
          </a:p>
          <a:p>
            <a:r>
              <a:rPr lang="en-US" dirty="0" smtClean="0"/>
              <a:t>The formula is consistent with Deputy Hire but there is an additional caveat that you not pay more in D/H &amp; S/F billing than you receive in Local Funds.</a:t>
            </a:r>
          </a:p>
          <a:p>
            <a:pPr lvl="1"/>
            <a:r>
              <a:rPr lang="en-US" dirty="0"/>
              <a:t>Available Local Funds + </a:t>
            </a:r>
            <a:r>
              <a:rPr lang="en-US" dirty="0" smtClean="0"/>
              <a:t>(County/City </a:t>
            </a:r>
            <a:r>
              <a:rPr lang="en-US" dirty="0"/>
              <a:t>Carryover + Miscellaneous </a:t>
            </a:r>
            <a:r>
              <a:rPr lang="en-US" dirty="0" smtClean="0"/>
              <a:t>Carryover &gt; $10,000) </a:t>
            </a:r>
            <a:r>
              <a:rPr lang="en-US" dirty="0"/>
              <a:t>= Funds Available</a:t>
            </a:r>
            <a:r>
              <a:rPr lang="en-US" baseline="30000" dirty="0"/>
              <a:t>1</a:t>
            </a:r>
            <a:r>
              <a:rPr lang="en-US" dirty="0"/>
              <a:t> </a:t>
            </a:r>
          </a:p>
          <a:p>
            <a:pPr lvl="1"/>
            <a:r>
              <a:rPr lang="en-US" dirty="0"/>
              <a:t> </a:t>
            </a:r>
            <a:r>
              <a:rPr lang="en-US" baseline="30000" dirty="0"/>
              <a:t>1</a:t>
            </a:r>
            <a:r>
              <a:rPr lang="en-US" dirty="0"/>
              <a:t>Funds Available - $10,000 Hardship Exemption (if applicable) – Local Funds Exemption (if applicable) x </a:t>
            </a:r>
            <a:r>
              <a:rPr lang="en-US" dirty="0" smtClean="0"/>
              <a:t>19.95% </a:t>
            </a:r>
            <a:r>
              <a:rPr lang="en-US" dirty="0"/>
              <a:t>= </a:t>
            </a:r>
            <a:r>
              <a:rPr lang="en-US" b="1" dirty="0"/>
              <a:t>Shortfall </a:t>
            </a:r>
            <a:r>
              <a:rPr lang="en-US" b="1" dirty="0" smtClean="0"/>
              <a:t>Billing</a:t>
            </a:r>
            <a:endParaRPr lang="en-US" dirty="0"/>
          </a:p>
        </p:txBody>
      </p:sp>
    </p:spTree>
    <p:extLst>
      <p:ext uri="{BB962C8B-B14F-4D97-AF65-F5344CB8AC3E}">
        <p14:creationId xmlns:p14="http://schemas.microsoft.com/office/powerpoint/2010/main" xmlns="" val="1235916652"/>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024744" cy="1143000"/>
          </a:xfrm>
        </p:spPr>
        <p:txBody>
          <a:bodyPr anchor="t"/>
          <a:lstStyle/>
          <a:p>
            <a:r>
              <a:rPr lang="en-US" dirty="0" smtClean="0"/>
              <a:t>Vacancy Credits</a:t>
            </a:r>
            <a:endParaRPr lang="en-US" dirty="0"/>
          </a:p>
        </p:txBody>
      </p:sp>
      <p:sp>
        <p:nvSpPr>
          <p:cNvPr id="3" name="Content Placeholder 2"/>
          <p:cNvSpPr>
            <a:spLocks noGrp="1"/>
          </p:cNvSpPr>
          <p:nvPr>
            <p:ph idx="1"/>
          </p:nvPr>
        </p:nvSpPr>
        <p:spPr>
          <a:xfrm>
            <a:off x="1043492" y="1447800"/>
            <a:ext cx="6777317" cy="5029200"/>
          </a:xfrm>
        </p:spPr>
        <p:txBody>
          <a:bodyPr>
            <a:normAutofit/>
          </a:bodyPr>
          <a:lstStyle/>
          <a:p>
            <a:r>
              <a:rPr lang="en-US" dirty="0" smtClean="0"/>
              <a:t>Rather than paying shortfall billing, you may use a Vacancy Credit to offset the amount due. </a:t>
            </a:r>
          </a:p>
          <a:p>
            <a:r>
              <a:rPr lang="en-US" dirty="0" smtClean="0"/>
              <a:t>Vacancy Credits must be requested using a Shortfall Plan of Action sent out with your budget . </a:t>
            </a:r>
          </a:p>
          <a:p>
            <a:r>
              <a:rPr lang="en-US" dirty="0" smtClean="0"/>
              <a:t>They may be changed at any time during the fiscal year, should your needs change.</a:t>
            </a:r>
          </a:p>
          <a:p>
            <a:endParaRPr lang="en-US" dirty="0" smtClean="0"/>
          </a:p>
          <a:p>
            <a:pPr marL="68580" indent="0">
              <a:buNone/>
            </a:pPr>
            <a:endParaRPr lang="en-US" dirty="0" smtClean="0"/>
          </a:p>
          <a:p>
            <a:endParaRPr lang="en-US" dirty="0"/>
          </a:p>
        </p:txBody>
      </p:sp>
    </p:spTree>
    <p:extLst>
      <p:ext uri="{BB962C8B-B14F-4D97-AF65-F5344CB8AC3E}">
        <p14:creationId xmlns:p14="http://schemas.microsoft.com/office/powerpoint/2010/main" xmlns="" val="1193720910"/>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3448DCFCE4BFA3488C1231CEA6A8E0C6" ma:contentTypeVersion="1" ma:contentTypeDescription="Upload an image." ma:contentTypeScope="" ma:versionID="3dd297dca525510f3eede485c6436bf4">
  <xsd:schema xmlns:xsd="http://www.w3.org/2001/XMLSchema" xmlns:xs="http://www.w3.org/2001/XMLSchema" xmlns:p="http://schemas.microsoft.com/office/2006/metadata/properties" xmlns:ns1="http://schemas.microsoft.com/sharepoint/v3" xmlns:ns2="042484EB-C38E-4712-B7FF-BE26DBBE11E5" xmlns:ns3="http://schemas.microsoft.com/sharepoint/v3/fields" targetNamespace="http://schemas.microsoft.com/office/2006/metadata/properties" ma:root="true" ma:fieldsID="7dbaf0fdf7bf684ea7e650bbf3546fb7" ns1:_="" ns2:_="" ns3:_="">
    <xsd:import namespace="http://schemas.microsoft.com/sharepoint/v3"/>
    <xsd:import namespace="042484EB-C38E-4712-B7FF-BE26DBBE11E5"/>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2484EB-C38E-4712-B7FF-BE26DBBE11E5"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042484EB-C38E-4712-B7FF-BE26DBBE11E5"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69AD7DEA-1982-499F-A2DF-E07CA86D02B9}"/>
</file>

<file path=customXml/itemProps2.xml><?xml version="1.0" encoding="utf-8"?>
<ds:datastoreItem xmlns:ds="http://schemas.openxmlformats.org/officeDocument/2006/customXml" ds:itemID="{10341324-F97D-41B9-BDB7-5F178C1FC836}"/>
</file>

<file path=customXml/itemProps3.xml><?xml version="1.0" encoding="utf-8"?>
<ds:datastoreItem xmlns:ds="http://schemas.openxmlformats.org/officeDocument/2006/customXml" ds:itemID="{5F9F83D2-88CE-4EBE-ABC4-E4BDC6568197}"/>
</file>

<file path=docProps/app.xml><?xml version="1.0" encoding="utf-8"?>
<Properties xmlns="http://schemas.openxmlformats.org/officeDocument/2006/extended-properties" xmlns:vt="http://schemas.openxmlformats.org/officeDocument/2006/docPropsVTypes">
  <Template>Austin</Template>
  <TotalTime>236</TotalTime>
  <Words>1414</Words>
  <Application>Microsoft Office PowerPoint</Application>
  <PresentationFormat>On-screen Show (4:3)</PresentationFormat>
  <Paragraphs>128</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Austin</vt:lpstr>
      <vt:lpstr>Acrobat Document</vt:lpstr>
      <vt:lpstr>BUDGET BASICS</vt:lpstr>
      <vt:lpstr>Let’s Start with …        Your Office Budget</vt:lpstr>
      <vt:lpstr>Carryover Funds</vt:lpstr>
      <vt:lpstr>City &amp; County Funding</vt:lpstr>
      <vt:lpstr>Let’s Sidetrack to the     State Budget …</vt:lpstr>
      <vt:lpstr>Deputy Hire &amp;        Shortfall Billings</vt:lpstr>
      <vt:lpstr>Deputy Hire</vt:lpstr>
      <vt:lpstr>Shortfall Billing </vt:lpstr>
      <vt:lpstr>Vacancy Credits</vt:lpstr>
      <vt:lpstr>Vacancy Credits Cont.</vt:lpstr>
      <vt:lpstr>Office Structure</vt:lpstr>
      <vt:lpstr>90 Day Delay</vt:lpstr>
      <vt:lpstr>Dismissing Employees</vt:lpstr>
      <vt:lpstr>Unemployment</vt:lpstr>
      <vt:lpstr>FAD Formula</vt:lpstr>
      <vt:lpstr>FAD Formula</vt:lpstr>
      <vt:lpstr>Slide 17</vt:lpstr>
      <vt:lpstr>Hiring Employees</vt:lpstr>
      <vt:lpstr>OX Billing</vt:lpstr>
      <vt:lpstr>Promoting Employees</vt:lpstr>
      <vt:lpstr>(Up to) Midpoint Increases</vt:lpstr>
      <vt:lpstr>Budget Committee</vt:lpstr>
      <vt:lpstr>Budget Committee Members</vt:lpstr>
    </vt:vector>
  </TitlesOfParts>
  <Company>Boone County Fiscal Court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BASICS</dc:title>
  <dc:creator>Cindy Arlinghaus</dc:creator>
  <cp:keywords/>
  <dc:description/>
  <cp:lastModifiedBy>KAREN</cp:lastModifiedBy>
  <cp:revision>41</cp:revision>
  <dcterms:created xsi:type="dcterms:W3CDTF">2014-10-07T19:24:15Z</dcterms:created>
  <dcterms:modified xsi:type="dcterms:W3CDTF">2016-10-24T13:32:46Z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0x0101009148F5A04DDD49CBA7127AADA5FB792B00AADE34325A8B49CDA8BB4DB53328F214003448DCFCE4BFA3488C1231CEA6A8E0C6</vt:lpwstr>
  </property>
</Properties>
</file>