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79" r:id="rId4"/>
    <p:sldId id="281" r:id="rId5"/>
    <p:sldId id="258" r:id="rId6"/>
    <p:sldId id="280" r:id="rId7"/>
    <p:sldId id="259" r:id="rId8"/>
    <p:sldId id="260" r:id="rId9"/>
    <p:sldId id="261" r:id="rId10"/>
    <p:sldId id="262" r:id="rId11"/>
    <p:sldId id="265" r:id="rId12"/>
    <p:sldId id="266" r:id="rId13"/>
    <p:sldId id="267" r:id="rId14"/>
    <p:sldId id="268" r:id="rId15"/>
    <p:sldId id="269" r:id="rId16"/>
    <p:sldId id="270" r:id="rId17"/>
    <p:sldId id="271" r:id="rId18"/>
    <p:sldId id="276" r:id="rId19"/>
    <p:sldId id="272" r:id="rId20"/>
    <p:sldId id="273" r:id="rId21"/>
    <p:sldId id="274" r:id="rId22"/>
    <p:sldId id="282" r:id="rId23"/>
    <p:sldId id="277" r:id="rId24"/>
    <p:sldId id="285"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74BB51-F96B-4DB0-BC6F-2458AD887DA0}"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214877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4BB51-F96B-4DB0-BC6F-2458AD887DA0}"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101692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4BB51-F96B-4DB0-BC6F-2458AD887DA0}"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301939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4BB51-F96B-4DB0-BC6F-2458AD887DA0}"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169458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74BB51-F96B-4DB0-BC6F-2458AD887DA0}"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401101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74BB51-F96B-4DB0-BC6F-2458AD887DA0}"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211086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4BB51-F96B-4DB0-BC6F-2458AD887DA0}"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116956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4BB51-F96B-4DB0-BC6F-2458AD887DA0}"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393476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4BB51-F96B-4DB0-BC6F-2458AD887DA0}"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75280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74BB51-F96B-4DB0-BC6F-2458AD887DA0}"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114628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74BB51-F96B-4DB0-BC6F-2458AD887DA0}"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C11B1-57F1-4DA1-87BF-0D8BB264C5B8}" type="slidenum">
              <a:rPr lang="en-US" smtClean="0"/>
              <a:t>‹#›</a:t>
            </a:fld>
            <a:endParaRPr lang="en-US"/>
          </a:p>
        </p:txBody>
      </p:sp>
    </p:spTree>
    <p:extLst>
      <p:ext uri="{BB962C8B-B14F-4D97-AF65-F5344CB8AC3E}">
        <p14:creationId xmlns:p14="http://schemas.microsoft.com/office/powerpoint/2010/main" val="33859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4BB51-F96B-4DB0-BC6F-2458AD887DA0}" type="datetimeFigureOut">
              <a:rPr lang="en-US" smtClean="0"/>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C11B1-57F1-4DA1-87BF-0D8BB264C5B8}" type="slidenum">
              <a:rPr lang="en-US" smtClean="0"/>
              <a:t>‹#›</a:t>
            </a:fld>
            <a:endParaRPr lang="en-US"/>
          </a:p>
        </p:txBody>
      </p:sp>
    </p:spTree>
    <p:extLst>
      <p:ext uri="{BB962C8B-B14F-4D97-AF65-F5344CB8AC3E}">
        <p14:creationId xmlns:p14="http://schemas.microsoft.com/office/powerpoint/2010/main" val="210983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28.jpe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image" Target="../media/image17.jpeg"/><Relationship Id="rId16"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30.jpeg"/><Relationship Id="rId15" Type="http://schemas.openxmlformats.org/officeDocument/2006/relationships/image" Target="../media/image36.png"/><Relationship Id="rId10" Type="http://schemas.openxmlformats.org/officeDocument/2006/relationships/image" Target="../media/image20.jpeg"/><Relationship Id="rId4" Type="http://schemas.openxmlformats.org/officeDocument/2006/relationships/image" Target="../media/image29.jpg"/><Relationship Id="rId9" Type="http://schemas.openxmlformats.org/officeDocument/2006/relationships/image" Target="../media/image33.jpeg"/><Relationship Id="rId1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low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8000"/>
            <a:ext cx="2916061" cy="2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Image result for meij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061" y="4318000"/>
            <a:ext cx="2786239" cy="254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wal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00" y="4318000"/>
            <a:ext cx="3175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walm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7300" y="4318000"/>
            <a:ext cx="3314700" cy="254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89959" y="2217928"/>
            <a:ext cx="10802203" cy="24429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b="1" dirty="0" smtClean="0">
                <a:solidFill>
                  <a:schemeClr val="tx1">
                    <a:lumMod val="95000"/>
                    <a:lumOff val="5000"/>
                  </a:schemeClr>
                </a:solidFill>
              </a:rPr>
              <a:t>BIG BOX STORES</a:t>
            </a:r>
            <a:br>
              <a:rPr lang="en-US" sz="7000" b="1" dirty="0" smtClean="0">
                <a:solidFill>
                  <a:schemeClr val="tx1">
                    <a:lumMod val="95000"/>
                    <a:lumOff val="5000"/>
                  </a:schemeClr>
                </a:solidFill>
              </a:rPr>
            </a:br>
            <a:r>
              <a:rPr lang="en-US" sz="7000" b="1" dirty="0" smtClean="0">
                <a:solidFill>
                  <a:schemeClr val="tx1">
                    <a:lumMod val="95000"/>
                    <a:lumOff val="5000"/>
                  </a:schemeClr>
                </a:solidFill>
              </a:rPr>
              <a:t>THE “DARK STORE” THEORY</a:t>
            </a:r>
            <a:endParaRPr lang="en-US" sz="7000" b="1" dirty="0">
              <a:solidFill>
                <a:schemeClr val="tx1">
                  <a:lumMod val="95000"/>
                  <a:lumOff val="5000"/>
                </a:schemeClr>
              </a:solidFill>
            </a:endParaRPr>
          </a:p>
        </p:txBody>
      </p:sp>
      <p:pic>
        <p:nvPicPr>
          <p:cNvPr id="2050" name="Picture 2" descr="Image result for targ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916061" cy="22179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ome dep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061" y="0"/>
            <a:ext cx="3091039" cy="22179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ostc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7100" y="0"/>
            <a:ext cx="2870200" cy="221792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krog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77301" y="0"/>
            <a:ext cx="3314700" cy="2217927"/>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10138287" y="3902498"/>
            <a:ext cx="2142614" cy="53335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Billy Whittaker</a:t>
            </a:r>
            <a:r>
              <a:rPr lang="en-US" sz="3500" dirty="0" smtClean="0"/>
              <a:t>	</a:t>
            </a:r>
            <a:endParaRPr lang="en-US" sz="3500" dirty="0"/>
          </a:p>
        </p:txBody>
      </p:sp>
    </p:spTree>
    <p:extLst>
      <p:ext uri="{BB962C8B-B14F-4D97-AF65-F5344CB8AC3E}">
        <p14:creationId xmlns:p14="http://schemas.microsoft.com/office/powerpoint/2010/main" val="63272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788" y="277137"/>
            <a:ext cx="7397087" cy="1540563"/>
          </a:xfrm>
        </p:spPr>
        <p:txBody>
          <a:bodyPr>
            <a:noAutofit/>
          </a:bodyPr>
          <a:lstStyle/>
          <a:p>
            <a:pPr algn="ctr"/>
            <a:r>
              <a:rPr lang="en-US" sz="5000" b="1" dirty="0" smtClean="0"/>
              <a:t>What is Happening </a:t>
            </a:r>
            <a:br>
              <a:rPr lang="en-US" sz="5000" b="1" dirty="0" smtClean="0"/>
            </a:br>
            <a:r>
              <a:rPr lang="en-US" sz="5000" b="1" dirty="0" smtClean="0"/>
              <a:t>in Other States?</a:t>
            </a:r>
            <a:endParaRPr lang="en-US" sz="5000" b="1" dirty="0"/>
          </a:p>
        </p:txBody>
      </p:sp>
      <p:sp>
        <p:nvSpPr>
          <p:cNvPr id="3" name="Content Placeholder 2"/>
          <p:cNvSpPr>
            <a:spLocks noGrp="1"/>
          </p:cNvSpPr>
          <p:nvPr>
            <p:ph idx="1"/>
          </p:nvPr>
        </p:nvSpPr>
        <p:spPr/>
        <p:txBody>
          <a:bodyPr>
            <a:normAutofit/>
          </a:bodyPr>
          <a:lstStyle/>
          <a:p>
            <a:r>
              <a:rPr lang="en-US" sz="4000" dirty="0" smtClean="0"/>
              <a:t>Lowe’s seems to be the one retailer leading the way in appealing their assessments. </a:t>
            </a:r>
          </a:p>
          <a:p>
            <a:pPr marL="0" indent="0">
              <a:buNone/>
            </a:pPr>
            <a:r>
              <a:rPr lang="en-US" sz="4000" dirty="0" smtClean="0"/>
              <a:t>According to a 2015 study commissioned by Indiana Association of Counties, Lowe’s (in Indiana) cuts it’s property </a:t>
            </a:r>
            <a:r>
              <a:rPr lang="en-US" sz="4000" dirty="0"/>
              <a:t>t</a:t>
            </a:r>
            <a:r>
              <a:rPr lang="en-US" sz="4000" dirty="0" smtClean="0"/>
              <a:t>axes by $120.8 million, resulting in a $49.9 million jump in taxes for other residents and businesses. </a:t>
            </a:r>
            <a:endParaRPr lang="en-US" sz="4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12389" r="3819" b="10551"/>
          <a:stretch/>
        </p:blipFill>
        <p:spPr>
          <a:xfrm>
            <a:off x="0" y="5745705"/>
            <a:ext cx="2090450" cy="11600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559" y="5329296"/>
            <a:ext cx="2069768" cy="14361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5137" y="277137"/>
            <a:ext cx="2208190" cy="1452575"/>
          </a:xfrm>
          <a:prstGeom prst="rect">
            <a:avLst/>
          </a:prstGeom>
        </p:spPr>
      </p:pic>
    </p:spTree>
    <p:extLst>
      <p:ext uri="{BB962C8B-B14F-4D97-AF65-F5344CB8AC3E}">
        <p14:creationId xmlns:p14="http://schemas.microsoft.com/office/powerpoint/2010/main" val="2745163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19100"/>
            <a:ext cx="5181600" cy="5757863"/>
          </a:xfrm>
          <a:ln>
            <a:solidFill>
              <a:schemeClr val="tx1"/>
            </a:solidFill>
          </a:ln>
        </p:spPr>
        <p:txBody>
          <a:bodyPr>
            <a:normAutofit lnSpcReduction="10000"/>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solidFill>
                <a:schemeClr val="accent2">
                  <a:lumMod val="75000"/>
                </a:schemeClr>
              </a:solidFill>
            </a:endParaRPr>
          </a:p>
          <a:p>
            <a:pPr marL="0" indent="0">
              <a:buNone/>
            </a:pPr>
            <a:r>
              <a:rPr lang="en-US" sz="3200" dirty="0" smtClean="0"/>
              <a:t>Lowe’s sued Bexar County, claiming its 11 stores were worth the same as empty stores $30 p/s/f from $80-$85 p/s/f</a:t>
            </a:r>
            <a:endParaRPr lang="en-US" sz="3200" dirty="0"/>
          </a:p>
        </p:txBody>
      </p:sp>
      <p:sp>
        <p:nvSpPr>
          <p:cNvPr id="4" name="Content Placeholder 3"/>
          <p:cNvSpPr>
            <a:spLocks noGrp="1"/>
          </p:cNvSpPr>
          <p:nvPr>
            <p:ph sz="half" idx="2"/>
          </p:nvPr>
        </p:nvSpPr>
        <p:spPr>
          <a:xfrm>
            <a:off x="6019800" y="419100"/>
            <a:ext cx="5334000" cy="5757863"/>
          </a:xfrm>
          <a:ln>
            <a:solidFill>
              <a:schemeClr val="tx1"/>
            </a:solidFill>
          </a:ln>
        </p:spPr>
        <p:txBody>
          <a:bodyPr>
            <a:normAutofit lnSpcReduction="10000"/>
          </a:bodyPr>
          <a:lstStyle/>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dirty="0" smtClean="0"/>
              <a:t>Have lost and refunded approximately $100 million to retailers since 2010 because of “Dark Store Theory.” One Lowe’s store (2 years old) cost $10 million to build, and taxpayers value at 3.5 million. Assessment lost and $450,000 refund granted.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042" y="569469"/>
            <a:ext cx="2980975" cy="2846831"/>
          </a:xfrm>
          <a:prstGeom prst="rect">
            <a:avLst/>
          </a:prstGeom>
        </p:spPr>
      </p:pic>
      <p:sp>
        <p:nvSpPr>
          <p:cNvPr id="6" name="Rectangle 5"/>
          <p:cNvSpPr/>
          <p:nvPr/>
        </p:nvSpPr>
        <p:spPr>
          <a:xfrm>
            <a:off x="2433042" y="1531219"/>
            <a:ext cx="1994457" cy="923330"/>
          </a:xfrm>
          <a:prstGeom prst="rect">
            <a:avLst/>
          </a:prstGeom>
          <a:noFill/>
        </p:spPr>
        <p:txBody>
          <a:bodyPr wrap="none" lIns="91440" tIns="45720" rIns="91440" bIns="45720">
            <a:spAutoFit/>
          </a:bodyPr>
          <a:lstStyle/>
          <a:p>
            <a:pPr algn="ctr"/>
            <a:r>
              <a:rPr lang="en-US" sz="5400" b="1" cap="none" spc="0" dirty="0" smtClean="0">
                <a:ln w="13462">
                  <a:solidFill>
                    <a:schemeClr val="accent2">
                      <a:lumMod val="75000"/>
                    </a:schemeClr>
                  </a:solidFill>
                  <a:prstDash val="solid"/>
                </a:ln>
                <a:solidFill>
                  <a:schemeClr val="accent2">
                    <a:lumMod val="75000"/>
                  </a:schemeClr>
                </a:solidFill>
                <a:effectLst>
                  <a:outerShdw dist="38100" dir="2700000" algn="bl" rotWithShape="0">
                    <a:schemeClr val="accent5"/>
                  </a:outerShdw>
                </a:effectLst>
              </a:rPr>
              <a:t>TEXAS</a:t>
            </a:r>
            <a:endParaRPr lang="en-US" sz="5400" b="1" cap="none" spc="0" dirty="0">
              <a:ln w="13462">
                <a:solidFill>
                  <a:schemeClr val="accent2">
                    <a:lumMod val="75000"/>
                  </a:schemeClr>
                </a:solidFill>
                <a:prstDash val="solid"/>
              </a:ln>
              <a:solidFill>
                <a:schemeClr val="accent2">
                  <a:lumMod val="75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945" y="569469"/>
            <a:ext cx="2950055" cy="2588903"/>
          </a:xfrm>
          <a:prstGeom prst="rect">
            <a:avLst/>
          </a:prstGeom>
        </p:spPr>
      </p:pic>
    </p:spTree>
    <p:extLst>
      <p:ext uri="{BB962C8B-B14F-4D97-AF65-F5344CB8AC3E}">
        <p14:creationId xmlns:p14="http://schemas.microsoft.com/office/powerpoint/2010/main" val="327401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6019800" y="520700"/>
            <a:ext cx="5181600" cy="5783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
        <p:nvSpPr>
          <p:cNvPr id="10" name="Content Placeholder 2"/>
          <p:cNvSpPr txBox="1">
            <a:spLocks/>
          </p:cNvSpPr>
          <p:nvPr/>
        </p:nvSpPr>
        <p:spPr>
          <a:xfrm>
            <a:off x="6019800" y="393699"/>
            <a:ext cx="5181600" cy="623569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Because of the “Dark Store Theory” loophole, they have lost the valuation battle with CVS, Target, and Walgreens, resulting in approximately $800,000 in refunds since 2010.  They have spent approximately $250,000 on outside attorneys for legal cases against retailers seeking refunds.</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5093" y="834598"/>
            <a:ext cx="1671572" cy="1808961"/>
          </a:xfrm>
          <a:prstGeom prst="rect">
            <a:avLst/>
          </a:prstGeom>
        </p:spPr>
      </p:pic>
      <p:sp>
        <p:nvSpPr>
          <p:cNvPr id="13" name="Rectangle 12"/>
          <p:cNvSpPr/>
          <p:nvPr/>
        </p:nvSpPr>
        <p:spPr>
          <a:xfrm>
            <a:off x="7562452" y="834598"/>
            <a:ext cx="3747939" cy="1754326"/>
          </a:xfrm>
          <a:prstGeom prst="rect">
            <a:avLst/>
          </a:prstGeom>
          <a:noFill/>
        </p:spPr>
        <p:txBody>
          <a:bodyPr wrap="squar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Appleton,</a:t>
            </a:r>
          </a:p>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Wisconsin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5" name="Content Placeholder 2"/>
          <p:cNvSpPr txBox="1">
            <a:spLocks/>
          </p:cNvSpPr>
          <p:nvPr/>
        </p:nvSpPr>
        <p:spPr>
          <a:xfrm>
            <a:off x="838200" y="393697"/>
            <a:ext cx="5181600" cy="6235700"/>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smtClean="0"/>
          </a:p>
          <a:p>
            <a:pPr marL="0" indent="0">
              <a:buFont typeface="Arial" panose="020B0604020202020204" pitchFamily="34" charset="0"/>
              <a:buNone/>
            </a:pPr>
            <a:endParaRPr lang="en-US" sz="1000" dirty="0" smtClean="0"/>
          </a:p>
          <a:p>
            <a:pPr marL="0" indent="0">
              <a:buFont typeface="Arial" panose="020B0604020202020204" pitchFamily="34" charset="0"/>
              <a:buNone/>
            </a:pPr>
            <a:r>
              <a:rPr lang="en-US" dirty="0" smtClean="0"/>
              <a:t>Currently facing 12 appeals from Big Box Stores. Lowe’s assessed at $16 million, company says only worth $7 million. Another store in Nordstrom, Wisconsin, assessed at $29.9 million, company says only worth $10.8 million. The fight, over the past 4 years, has cost  the city $275,000 in legal fees.</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526" y="662935"/>
            <a:ext cx="1938337" cy="2097652"/>
          </a:xfrm>
          <a:prstGeom prst="rect">
            <a:avLst/>
          </a:prstGeom>
        </p:spPr>
      </p:pic>
      <p:sp>
        <p:nvSpPr>
          <p:cNvPr id="17" name="Rectangle 16"/>
          <p:cNvSpPr/>
          <p:nvPr/>
        </p:nvSpPr>
        <p:spPr>
          <a:xfrm>
            <a:off x="2047686" y="782092"/>
            <a:ext cx="3747939" cy="1754326"/>
          </a:xfrm>
          <a:prstGeom prst="rect">
            <a:avLst/>
          </a:prstGeom>
          <a:noFill/>
        </p:spPr>
        <p:txBody>
          <a:bodyPr wrap="square" lIns="91440" tIns="45720" rIns="91440" bIns="45720">
            <a:spAutoFit/>
          </a:bodyPr>
          <a:lstStyle/>
          <a:p>
            <a:pPr algn="ctr"/>
            <a:r>
              <a:rPr lang="en-US" sz="5400" b="1" dirty="0" smtClean="0">
                <a:ln w="9525">
                  <a:solidFill>
                    <a:schemeClr val="accent6">
                      <a:lumMod val="50000"/>
                    </a:schemeClr>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rPr>
              <a:t>Wauwatosa,</a:t>
            </a:r>
          </a:p>
          <a:p>
            <a:pPr algn="ctr"/>
            <a:r>
              <a:rPr lang="en-US" sz="5400" b="1" dirty="0" smtClean="0">
                <a:ln w="9525">
                  <a:solidFill>
                    <a:schemeClr val="accent6">
                      <a:lumMod val="50000"/>
                    </a:schemeClr>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rPr>
              <a:t>Wisconsin</a:t>
            </a:r>
            <a:endParaRPr lang="en-US" sz="5400" b="1" cap="none" spc="0" dirty="0">
              <a:ln w="9525">
                <a:solidFill>
                  <a:schemeClr val="accent6">
                    <a:lumMod val="50000"/>
                  </a:schemeClr>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679346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19800" y="317500"/>
            <a:ext cx="5334000" cy="6235700"/>
          </a:xfrm>
          <a:ln>
            <a:solidFill>
              <a:schemeClr val="tx1"/>
            </a:solidFill>
          </a:ln>
        </p:spPr>
        <p:txBody>
          <a:bodyPr/>
          <a:lstStyle/>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Meijer used the “Dark Store Theory” and slashed assessments for $83 p/s/f to $30 p/s/f. Not stopping there, they got $2.4 million in repayment or refunds for 9 years for back taxes paid.</a:t>
            </a:r>
            <a:endParaRPr lang="en-US" dirty="0">
              <a:solidFill>
                <a:srgbClr val="FF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068" y="867923"/>
            <a:ext cx="1825625" cy="2771357"/>
          </a:xfrm>
          <a:prstGeom prst="rect">
            <a:avLst/>
          </a:prstGeom>
        </p:spPr>
      </p:pic>
      <p:sp>
        <p:nvSpPr>
          <p:cNvPr id="10" name="Rectangle 9"/>
          <p:cNvSpPr/>
          <p:nvPr/>
        </p:nvSpPr>
        <p:spPr>
          <a:xfrm>
            <a:off x="6019800" y="1658756"/>
            <a:ext cx="5438540" cy="738664"/>
          </a:xfrm>
          <a:prstGeom prst="rect">
            <a:avLst/>
          </a:prstGeom>
          <a:noFill/>
        </p:spPr>
        <p:txBody>
          <a:bodyPr wrap="none" lIns="91440" tIns="45720" rIns="91440" bIns="45720">
            <a:spAutoFit/>
          </a:bodyPr>
          <a:lstStyle/>
          <a:p>
            <a:pPr algn="ctr"/>
            <a:r>
              <a:rPr lang="en-US" sz="4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Marion County, Indiana</a:t>
            </a:r>
            <a:endParaRPr lang="en-US" sz="4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ontent Placeholder 2"/>
          <p:cNvSpPr txBox="1">
            <a:spLocks/>
          </p:cNvSpPr>
          <p:nvPr/>
        </p:nvSpPr>
        <p:spPr>
          <a:xfrm>
            <a:off x="839150" y="317500"/>
            <a:ext cx="5181600" cy="6235700"/>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sz="1000" dirty="0" smtClean="0"/>
          </a:p>
          <a:p>
            <a:pPr marL="0" indent="0">
              <a:buFont typeface="Arial" panose="020B0604020202020204" pitchFamily="34" charset="0"/>
              <a:buNone/>
            </a:pPr>
            <a:endParaRPr lang="en-US" sz="1000" dirty="0" smtClean="0"/>
          </a:p>
          <a:p>
            <a:pPr marL="0" indent="0">
              <a:buFont typeface="Arial" panose="020B0604020202020204" pitchFamily="34" charset="0"/>
              <a:buNone/>
            </a:pPr>
            <a:endParaRPr lang="en-US" sz="1000" dirty="0" smtClean="0"/>
          </a:p>
          <a:p>
            <a:pPr marL="0" indent="0">
              <a:buFont typeface="Arial" panose="020B0604020202020204" pitchFamily="34" charset="0"/>
              <a:buNone/>
            </a:pPr>
            <a:endParaRPr lang="en-US" sz="1000" dirty="0" smtClean="0"/>
          </a:p>
          <a:p>
            <a:pPr marL="0" indent="0">
              <a:buFont typeface="Arial" panose="020B0604020202020204" pitchFamily="34" charset="0"/>
              <a:buNone/>
            </a:pPr>
            <a:r>
              <a:rPr lang="en-US" dirty="0" smtClean="0"/>
              <a:t>Lowe’s, a 59 billion dollar business, files lawsuits seeking assessment reductions on 27 stores using “Dark Store Theory.”</a:t>
            </a:r>
            <a:r>
              <a:rPr lang="en-US" dirty="0"/>
              <a:t> </a:t>
            </a:r>
            <a:r>
              <a:rPr lang="en-US" dirty="0" smtClean="0"/>
              <a:t>The outcome of these lawsuits is yet to be determined.</a:t>
            </a:r>
            <a:endParaRPr lang="en-US" dirty="0"/>
          </a:p>
        </p:txBody>
      </p:sp>
      <p:pic>
        <p:nvPicPr>
          <p:cNvPr id="14"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370090" y="438060"/>
            <a:ext cx="2118771" cy="3402484"/>
          </a:xfrm>
        </p:spPr>
      </p:pic>
      <p:sp>
        <p:nvSpPr>
          <p:cNvPr id="15" name="Rectangle 14"/>
          <p:cNvSpPr/>
          <p:nvPr/>
        </p:nvSpPr>
        <p:spPr>
          <a:xfrm rot="20923863">
            <a:off x="1885840" y="1674145"/>
            <a:ext cx="2874785" cy="707886"/>
          </a:xfrm>
          <a:prstGeom prst="rect">
            <a:avLst/>
          </a:prstGeom>
          <a:noFill/>
        </p:spPr>
        <p:txBody>
          <a:bodyPr wrap="squar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ALABAMA</a:t>
            </a:r>
            <a:endParaRPr lang="en-US"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1365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6000014"/>
              </p:ext>
            </p:extLst>
          </p:nvPr>
        </p:nvGraphicFramePr>
        <p:xfrm>
          <a:off x="1739899" y="1041398"/>
          <a:ext cx="8559802" cy="5569468"/>
        </p:xfrm>
        <a:graphic>
          <a:graphicData uri="http://schemas.openxmlformats.org/drawingml/2006/table">
            <a:tbl>
              <a:tblPr firstRow="1" bandRow="1">
                <a:tableStyleId>{D7AC3CCA-C797-4891-BE02-D94E43425B78}</a:tableStyleId>
              </a:tblPr>
              <a:tblGrid>
                <a:gridCol w="802481">
                  <a:extLst>
                    <a:ext uri="{9D8B030D-6E8A-4147-A177-3AD203B41FA5}">
                      <a16:colId xmlns:a16="http://schemas.microsoft.com/office/drawing/2014/main" val="3240300254"/>
                    </a:ext>
                  </a:extLst>
                </a:gridCol>
                <a:gridCol w="1217096">
                  <a:extLst>
                    <a:ext uri="{9D8B030D-6E8A-4147-A177-3AD203B41FA5}">
                      <a16:colId xmlns:a16="http://schemas.microsoft.com/office/drawing/2014/main" val="2490890082"/>
                    </a:ext>
                  </a:extLst>
                </a:gridCol>
                <a:gridCol w="2260323">
                  <a:extLst>
                    <a:ext uri="{9D8B030D-6E8A-4147-A177-3AD203B41FA5}">
                      <a16:colId xmlns:a16="http://schemas.microsoft.com/office/drawing/2014/main" val="3172177037"/>
                    </a:ext>
                  </a:extLst>
                </a:gridCol>
                <a:gridCol w="1426634">
                  <a:extLst>
                    <a:ext uri="{9D8B030D-6E8A-4147-A177-3AD203B41FA5}">
                      <a16:colId xmlns:a16="http://schemas.microsoft.com/office/drawing/2014/main" val="2909388943"/>
                    </a:ext>
                  </a:extLst>
                </a:gridCol>
                <a:gridCol w="1426634">
                  <a:extLst>
                    <a:ext uri="{9D8B030D-6E8A-4147-A177-3AD203B41FA5}">
                      <a16:colId xmlns:a16="http://schemas.microsoft.com/office/drawing/2014/main" val="2560010882"/>
                    </a:ext>
                  </a:extLst>
                </a:gridCol>
                <a:gridCol w="1426634">
                  <a:extLst>
                    <a:ext uri="{9D8B030D-6E8A-4147-A177-3AD203B41FA5}">
                      <a16:colId xmlns:a16="http://schemas.microsoft.com/office/drawing/2014/main" val="1254902659"/>
                    </a:ext>
                  </a:extLst>
                </a:gridCol>
              </a:tblGrid>
              <a:tr h="955676">
                <a:tc>
                  <a:txBody>
                    <a:bodyPr/>
                    <a:lstStyle/>
                    <a:p>
                      <a:pPr algn="ctr"/>
                      <a:r>
                        <a:rPr lang="en-US" dirty="0" smtClean="0"/>
                        <a:t>Tax Year</a:t>
                      </a:r>
                      <a:endParaRPr lang="en-US" dirty="0"/>
                    </a:p>
                  </a:txBody>
                  <a:tcPr/>
                </a:tc>
                <a:tc>
                  <a:txBody>
                    <a:bodyPr/>
                    <a:lstStyle/>
                    <a:p>
                      <a:pPr algn="ctr"/>
                      <a:r>
                        <a:rPr lang="en-US" dirty="0" smtClean="0"/>
                        <a:t>Store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Assessed Value (per sq. foot)</a:t>
                      </a:r>
                      <a:endParaRPr lang="en-US" dirty="0"/>
                    </a:p>
                  </a:txBody>
                  <a:tcPr/>
                </a:tc>
                <a:tc>
                  <a:txBody>
                    <a:bodyPr/>
                    <a:lstStyle/>
                    <a:p>
                      <a:pPr algn="ctr"/>
                      <a:r>
                        <a:rPr lang="en-US" dirty="0" smtClean="0"/>
                        <a:t>Store’s Proposed Value</a:t>
                      </a:r>
                      <a:endParaRPr lang="en-US" dirty="0"/>
                    </a:p>
                  </a:txBody>
                  <a:tcPr/>
                </a:tc>
                <a:tc>
                  <a:txBody>
                    <a:bodyPr/>
                    <a:lstStyle/>
                    <a:p>
                      <a:pPr algn="ctr"/>
                      <a:r>
                        <a:rPr lang="en-US" dirty="0" smtClean="0"/>
                        <a:t>Final Value</a:t>
                      </a:r>
                    </a:p>
                    <a:p>
                      <a:pPr algn="ctr"/>
                      <a:r>
                        <a:rPr lang="en-US" dirty="0" smtClean="0"/>
                        <a:t>P/S/F</a:t>
                      </a:r>
                      <a:endParaRPr lang="en-US" dirty="0"/>
                    </a:p>
                  </a:txBody>
                  <a:tcPr/>
                </a:tc>
                <a:extLst>
                  <a:ext uri="{0D108BD9-81ED-4DB2-BD59-A6C34878D82A}">
                    <a16:rowId xmlns:a16="http://schemas.microsoft.com/office/drawing/2014/main" val="421221420"/>
                  </a:ext>
                </a:extLst>
              </a:tr>
              <a:tr h="387580">
                <a:tc>
                  <a:txBody>
                    <a:bodyPr/>
                    <a:lstStyle/>
                    <a:p>
                      <a:r>
                        <a:rPr lang="en-US" dirty="0" smtClean="0"/>
                        <a:t>2010</a:t>
                      </a:r>
                    </a:p>
                  </a:txBody>
                  <a:tcPr/>
                </a:tc>
                <a:tc>
                  <a:txBody>
                    <a:bodyPr/>
                    <a:lstStyle/>
                    <a:p>
                      <a:r>
                        <a:rPr lang="en-US" dirty="0" smtClean="0"/>
                        <a:t>Target</a:t>
                      </a:r>
                      <a:endParaRPr lang="en-US" dirty="0"/>
                    </a:p>
                  </a:txBody>
                  <a:tcPr/>
                </a:tc>
                <a:tc>
                  <a:txBody>
                    <a:bodyPr/>
                    <a:lstStyle/>
                    <a:p>
                      <a:r>
                        <a:rPr lang="en-US" dirty="0" smtClean="0"/>
                        <a:t>Novi,</a:t>
                      </a:r>
                      <a:r>
                        <a:rPr lang="en-US" baseline="0" dirty="0" smtClean="0"/>
                        <a:t> Michigan</a:t>
                      </a:r>
                      <a:endParaRPr lang="en-US" dirty="0"/>
                    </a:p>
                  </a:txBody>
                  <a:tcPr/>
                </a:tc>
                <a:tc>
                  <a:txBody>
                    <a:bodyPr/>
                    <a:lstStyle/>
                    <a:p>
                      <a:r>
                        <a:rPr lang="en-US" dirty="0" smtClean="0"/>
                        <a:t>$71.51</a:t>
                      </a:r>
                      <a:endParaRPr lang="en-US" dirty="0"/>
                    </a:p>
                  </a:txBody>
                  <a:tcPr/>
                </a:tc>
                <a:tc>
                  <a:txBody>
                    <a:bodyPr/>
                    <a:lstStyle/>
                    <a:p>
                      <a:r>
                        <a:rPr lang="en-US" dirty="0" smtClean="0"/>
                        <a:t>N/A</a:t>
                      </a:r>
                      <a:endParaRPr lang="en-US" dirty="0"/>
                    </a:p>
                  </a:txBody>
                  <a:tcPr/>
                </a:tc>
                <a:tc>
                  <a:txBody>
                    <a:bodyPr/>
                    <a:lstStyle/>
                    <a:p>
                      <a:r>
                        <a:rPr lang="en-US" dirty="0" smtClean="0"/>
                        <a:t>$40.20</a:t>
                      </a:r>
                      <a:endParaRPr lang="en-US" dirty="0"/>
                    </a:p>
                  </a:txBody>
                  <a:tcPr/>
                </a:tc>
                <a:extLst>
                  <a:ext uri="{0D108BD9-81ED-4DB2-BD59-A6C34878D82A}">
                    <a16:rowId xmlns:a16="http://schemas.microsoft.com/office/drawing/2014/main" val="2854293135"/>
                  </a:ext>
                </a:extLst>
              </a:tr>
              <a:tr h="668973">
                <a:tc>
                  <a:txBody>
                    <a:bodyPr/>
                    <a:lstStyle/>
                    <a:p>
                      <a:r>
                        <a:rPr lang="en-US" dirty="0" smtClean="0"/>
                        <a:t>2011</a:t>
                      </a:r>
                      <a:endParaRPr lang="en-US" dirty="0"/>
                    </a:p>
                  </a:txBody>
                  <a:tcPr/>
                </a:tc>
                <a:tc>
                  <a:txBody>
                    <a:bodyPr/>
                    <a:lstStyle/>
                    <a:p>
                      <a:r>
                        <a:rPr lang="en-US" dirty="0" smtClean="0"/>
                        <a:t>Lowe’s</a:t>
                      </a:r>
                      <a:endParaRPr lang="en-US" dirty="0"/>
                    </a:p>
                  </a:txBody>
                  <a:tcPr/>
                </a:tc>
                <a:tc>
                  <a:txBody>
                    <a:bodyPr/>
                    <a:lstStyle/>
                    <a:p>
                      <a:r>
                        <a:rPr lang="en-US" dirty="0" smtClean="0"/>
                        <a:t>Frenchtown</a:t>
                      </a:r>
                      <a:r>
                        <a:rPr lang="en-US" baseline="0" dirty="0" smtClean="0"/>
                        <a:t> Township, Michigan</a:t>
                      </a:r>
                      <a:endParaRPr lang="en-US" dirty="0"/>
                    </a:p>
                  </a:txBody>
                  <a:tcPr/>
                </a:tc>
                <a:tc>
                  <a:txBody>
                    <a:bodyPr/>
                    <a:lstStyle/>
                    <a:p>
                      <a:r>
                        <a:rPr lang="en-US" dirty="0" smtClean="0"/>
                        <a:t>$69.25</a:t>
                      </a:r>
                      <a:endParaRPr lang="en-US" dirty="0"/>
                    </a:p>
                  </a:txBody>
                  <a:tcPr/>
                </a:tc>
                <a:tc>
                  <a:txBody>
                    <a:bodyPr/>
                    <a:lstStyle/>
                    <a:p>
                      <a:r>
                        <a:rPr lang="en-US" dirty="0" smtClean="0"/>
                        <a:t>$23.80</a:t>
                      </a:r>
                      <a:endParaRPr lang="en-US" dirty="0"/>
                    </a:p>
                  </a:txBody>
                  <a:tcPr/>
                </a:tc>
                <a:tc>
                  <a:txBody>
                    <a:bodyPr/>
                    <a:lstStyle/>
                    <a:p>
                      <a:r>
                        <a:rPr lang="en-US" dirty="0" smtClean="0"/>
                        <a:t>$23.80</a:t>
                      </a:r>
                      <a:endParaRPr lang="en-US" dirty="0"/>
                    </a:p>
                  </a:txBody>
                  <a:tcPr/>
                </a:tc>
                <a:extLst>
                  <a:ext uri="{0D108BD9-81ED-4DB2-BD59-A6C34878D82A}">
                    <a16:rowId xmlns:a16="http://schemas.microsoft.com/office/drawing/2014/main" val="368462083"/>
                  </a:ext>
                </a:extLst>
              </a:tr>
              <a:tr h="387580">
                <a:tc>
                  <a:txBody>
                    <a:bodyPr/>
                    <a:lstStyle/>
                    <a:p>
                      <a:r>
                        <a:rPr lang="en-US" dirty="0" smtClean="0"/>
                        <a:t>2011</a:t>
                      </a:r>
                      <a:endParaRPr lang="en-US" dirty="0"/>
                    </a:p>
                  </a:txBody>
                  <a:tcPr/>
                </a:tc>
                <a:tc>
                  <a:txBody>
                    <a:bodyPr/>
                    <a:lstStyle/>
                    <a:p>
                      <a:r>
                        <a:rPr lang="en-US" dirty="0" smtClean="0"/>
                        <a:t>Target</a:t>
                      </a:r>
                      <a:endParaRPr lang="en-US" dirty="0"/>
                    </a:p>
                  </a:txBody>
                  <a:tcPr/>
                </a:tc>
                <a:tc>
                  <a:txBody>
                    <a:bodyPr/>
                    <a:lstStyle/>
                    <a:p>
                      <a:r>
                        <a:rPr lang="en-US" dirty="0" smtClean="0"/>
                        <a:t>Midland, Michigan</a:t>
                      </a:r>
                      <a:endParaRPr lang="en-US" dirty="0"/>
                    </a:p>
                  </a:txBody>
                  <a:tcPr/>
                </a:tc>
                <a:tc>
                  <a:txBody>
                    <a:bodyPr/>
                    <a:lstStyle/>
                    <a:p>
                      <a:r>
                        <a:rPr lang="en-US" dirty="0" smtClean="0"/>
                        <a:t>$65.17</a:t>
                      </a:r>
                      <a:endParaRPr lang="en-US" dirty="0"/>
                    </a:p>
                  </a:txBody>
                  <a:tcPr/>
                </a:tc>
                <a:tc>
                  <a:txBody>
                    <a:bodyPr/>
                    <a:lstStyle/>
                    <a:p>
                      <a:r>
                        <a:rPr lang="en-US" dirty="0" smtClean="0"/>
                        <a:t>$23.12</a:t>
                      </a:r>
                      <a:endParaRPr lang="en-US" dirty="0"/>
                    </a:p>
                  </a:txBody>
                  <a:tcPr/>
                </a:tc>
                <a:tc>
                  <a:txBody>
                    <a:bodyPr/>
                    <a:lstStyle/>
                    <a:p>
                      <a:r>
                        <a:rPr lang="en-US" dirty="0" smtClean="0"/>
                        <a:t>$23.99</a:t>
                      </a:r>
                      <a:endParaRPr lang="en-US" dirty="0"/>
                    </a:p>
                  </a:txBody>
                  <a:tcPr/>
                </a:tc>
                <a:extLst>
                  <a:ext uri="{0D108BD9-81ED-4DB2-BD59-A6C34878D82A}">
                    <a16:rowId xmlns:a16="http://schemas.microsoft.com/office/drawing/2014/main" val="1820869889"/>
                  </a:ext>
                </a:extLst>
              </a:tr>
              <a:tr h="387580">
                <a:tc>
                  <a:txBody>
                    <a:bodyPr/>
                    <a:lstStyle/>
                    <a:p>
                      <a:r>
                        <a:rPr lang="en-US" dirty="0" smtClean="0"/>
                        <a:t>2012</a:t>
                      </a:r>
                      <a:endParaRPr lang="en-US" dirty="0"/>
                    </a:p>
                  </a:txBody>
                  <a:tcPr/>
                </a:tc>
                <a:tc>
                  <a:txBody>
                    <a:bodyPr/>
                    <a:lstStyle/>
                    <a:p>
                      <a:r>
                        <a:rPr lang="en-US" dirty="0" smtClean="0"/>
                        <a:t>Target</a:t>
                      </a:r>
                      <a:endParaRPr lang="en-US" dirty="0"/>
                    </a:p>
                  </a:txBody>
                  <a:tcPr/>
                </a:tc>
                <a:tc>
                  <a:txBody>
                    <a:bodyPr/>
                    <a:lstStyle/>
                    <a:p>
                      <a:r>
                        <a:rPr lang="en-US" dirty="0" err="1" smtClean="0"/>
                        <a:t>Kochville</a:t>
                      </a:r>
                      <a:r>
                        <a:rPr lang="en-US" dirty="0" smtClean="0"/>
                        <a:t>,</a:t>
                      </a:r>
                      <a:r>
                        <a:rPr lang="en-US" baseline="0" dirty="0" smtClean="0"/>
                        <a:t> Michigan</a:t>
                      </a:r>
                      <a:endParaRPr lang="en-US" dirty="0"/>
                    </a:p>
                  </a:txBody>
                  <a:tcPr/>
                </a:tc>
                <a:tc>
                  <a:txBody>
                    <a:bodyPr/>
                    <a:lstStyle/>
                    <a:p>
                      <a:r>
                        <a:rPr lang="en-US" dirty="0" smtClean="0"/>
                        <a:t>$83.36</a:t>
                      </a:r>
                      <a:endParaRPr lang="en-US" dirty="0"/>
                    </a:p>
                  </a:txBody>
                  <a:tcPr/>
                </a:tc>
                <a:tc>
                  <a:txBody>
                    <a:bodyPr/>
                    <a:lstStyle/>
                    <a:p>
                      <a:r>
                        <a:rPr lang="en-US" dirty="0" smtClean="0"/>
                        <a:t>$32.08</a:t>
                      </a:r>
                      <a:endParaRPr lang="en-US" dirty="0"/>
                    </a:p>
                  </a:txBody>
                  <a:tcPr/>
                </a:tc>
                <a:tc>
                  <a:txBody>
                    <a:bodyPr/>
                    <a:lstStyle/>
                    <a:p>
                      <a:r>
                        <a:rPr lang="en-US" dirty="0" smtClean="0"/>
                        <a:t>$32.08</a:t>
                      </a:r>
                      <a:endParaRPr lang="en-US" dirty="0"/>
                    </a:p>
                  </a:txBody>
                  <a:tcPr/>
                </a:tc>
                <a:extLst>
                  <a:ext uri="{0D108BD9-81ED-4DB2-BD59-A6C34878D82A}">
                    <a16:rowId xmlns:a16="http://schemas.microsoft.com/office/drawing/2014/main" val="2020541377"/>
                  </a:ext>
                </a:extLst>
              </a:tr>
              <a:tr h="387580">
                <a:tc>
                  <a:txBody>
                    <a:bodyPr/>
                    <a:lstStyle/>
                    <a:p>
                      <a:r>
                        <a:rPr lang="en-US" dirty="0" smtClean="0"/>
                        <a:t>2012</a:t>
                      </a:r>
                      <a:endParaRPr lang="en-US" dirty="0"/>
                    </a:p>
                  </a:txBody>
                  <a:tcPr/>
                </a:tc>
                <a:tc>
                  <a:txBody>
                    <a:bodyPr/>
                    <a:lstStyle/>
                    <a:p>
                      <a:r>
                        <a:rPr lang="en-US" dirty="0" smtClean="0"/>
                        <a:t>Kohl’s</a:t>
                      </a:r>
                      <a:endParaRPr lang="en-US" dirty="0"/>
                    </a:p>
                  </a:txBody>
                  <a:tcPr/>
                </a:tc>
                <a:tc>
                  <a:txBody>
                    <a:bodyPr/>
                    <a:lstStyle/>
                    <a:p>
                      <a:r>
                        <a:rPr lang="en-US" dirty="0" smtClean="0"/>
                        <a:t>Kokomo,</a:t>
                      </a:r>
                      <a:r>
                        <a:rPr lang="en-US" baseline="0" dirty="0" smtClean="0"/>
                        <a:t> Indiana</a:t>
                      </a:r>
                      <a:endParaRPr lang="en-US" dirty="0"/>
                    </a:p>
                  </a:txBody>
                  <a:tcPr/>
                </a:tc>
                <a:tc>
                  <a:txBody>
                    <a:bodyPr/>
                    <a:lstStyle/>
                    <a:p>
                      <a:r>
                        <a:rPr lang="en-US" dirty="0" smtClean="0"/>
                        <a:t>$67.12</a:t>
                      </a:r>
                      <a:endParaRPr lang="en-US" dirty="0"/>
                    </a:p>
                  </a:txBody>
                  <a:tcPr/>
                </a:tc>
                <a:tc>
                  <a:txBody>
                    <a:bodyPr/>
                    <a:lstStyle/>
                    <a:p>
                      <a:r>
                        <a:rPr lang="en-US" dirty="0" smtClean="0"/>
                        <a:t>$41.82</a:t>
                      </a:r>
                      <a:endParaRPr lang="en-US" dirty="0"/>
                    </a:p>
                  </a:txBody>
                  <a:tcPr/>
                </a:tc>
                <a:tc>
                  <a:txBody>
                    <a:bodyPr/>
                    <a:lstStyle/>
                    <a:p>
                      <a:r>
                        <a:rPr lang="en-US" dirty="0" smtClean="0"/>
                        <a:t>$41.82</a:t>
                      </a:r>
                      <a:endParaRPr lang="en-US" dirty="0"/>
                    </a:p>
                  </a:txBody>
                  <a:tcPr/>
                </a:tc>
                <a:extLst>
                  <a:ext uri="{0D108BD9-81ED-4DB2-BD59-A6C34878D82A}">
                    <a16:rowId xmlns:a16="http://schemas.microsoft.com/office/drawing/2014/main" val="3062865356"/>
                  </a:ext>
                </a:extLst>
              </a:tr>
              <a:tr h="668973">
                <a:tc>
                  <a:txBody>
                    <a:bodyPr/>
                    <a:lstStyle/>
                    <a:p>
                      <a:r>
                        <a:rPr lang="en-US" dirty="0" smtClean="0"/>
                        <a:t>2012</a:t>
                      </a:r>
                      <a:endParaRPr lang="en-US" dirty="0"/>
                    </a:p>
                  </a:txBody>
                  <a:tcPr/>
                </a:tc>
                <a:tc>
                  <a:txBody>
                    <a:bodyPr/>
                    <a:lstStyle/>
                    <a:p>
                      <a:r>
                        <a:rPr lang="en-US" dirty="0" smtClean="0"/>
                        <a:t>Lowe’s</a:t>
                      </a:r>
                      <a:endParaRPr lang="en-US" dirty="0"/>
                    </a:p>
                  </a:txBody>
                  <a:tcPr/>
                </a:tc>
                <a:tc>
                  <a:txBody>
                    <a:bodyPr/>
                    <a:lstStyle/>
                    <a:p>
                      <a:r>
                        <a:rPr lang="en-US" dirty="0" smtClean="0"/>
                        <a:t>Marquette Township, Michigan</a:t>
                      </a:r>
                      <a:endParaRPr lang="en-US" dirty="0"/>
                    </a:p>
                  </a:txBody>
                  <a:tcPr/>
                </a:tc>
                <a:tc>
                  <a:txBody>
                    <a:bodyPr/>
                    <a:lstStyle/>
                    <a:p>
                      <a:r>
                        <a:rPr lang="en-US" dirty="0" smtClean="0"/>
                        <a:t>$74.53</a:t>
                      </a:r>
                      <a:endParaRPr lang="en-US" dirty="0"/>
                    </a:p>
                  </a:txBody>
                  <a:tcPr/>
                </a:tc>
                <a:tc>
                  <a:txBody>
                    <a:bodyPr/>
                    <a:lstStyle/>
                    <a:p>
                      <a:r>
                        <a:rPr lang="en-US" dirty="0" smtClean="0"/>
                        <a:t>$25.18</a:t>
                      </a:r>
                      <a:endParaRPr lang="en-US" dirty="0"/>
                    </a:p>
                  </a:txBody>
                  <a:tcPr/>
                </a:tc>
                <a:tc>
                  <a:txBody>
                    <a:bodyPr/>
                    <a:lstStyle/>
                    <a:p>
                      <a:r>
                        <a:rPr lang="en-US" dirty="0" smtClean="0"/>
                        <a:t>$25.18</a:t>
                      </a:r>
                      <a:endParaRPr lang="en-US" dirty="0"/>
                    </a:p>
                  </a:txBody>
                  <a:tcPr/>
                </a:tc>
                <a:extLst>
                  <a:ext uri="{0D108BD9-81ED-4DB2-BD59-A6C34878D82A}">
                    <a16:rowId xmlns:a16="http://schemas.microsoft.com/office/drawing/2014/main" val="4055790790"/>
                  </a:ext>
                </a:extLst>
              </a:tr>
              <a:tr h="387580">
                <a:tc>
                  <a:txBody>
                    <a:bodyPr/>
                    <a:lstStyle/>
                    <a:p>
                      <a:r>
                        <a:rPr lang="en-US" dirty="0" smtClean="0"/>
                        <a:t>2014</a:t>
                      </a:r>
                      <a:endParaRPr lang="en-US" dirty="0"/>
                    </a:p>
                  </a:txBody>
                  <a:tcPr/>
                </a:tc>
                <a:tc>
                  <a:txBody>
                    <a:bodyPr/>
                    <a:lstStyle/>
                    <a:p>
                      <a:r>
                        <a:rPr lang="en-US" dirty="0" smtClean="0"/>
                        <a:t>Lowe’s</a:t>
                      </a:r>
                      <a:endParaRPr lang="en-US" dirty="0"/>
                    </a:p>
                  </a:txBody>
                  <a:tcPr/>
                </a:tc>
                <a:tc>
                  <a:txBody>
                    <a:bodyPr/>
                    <a:lstStyle/>
                    <a:p>
                      <a:r>
                        <a:rPr lang="en-US" dirty="0" smtClean="0"/>
                        <a:t>Greenville, Texas</a:t>
                      </a:r>
                      <a:endParaRPr lang="en-US" dirty="0"/>
                    </a:p>
                  </a:txBody>
                  <a:tcPr/>
                </a:tc>
                <a:tc>
                  <a:txBody>
                    <a:bodyPr/>
                    <a:lstStyle/>
                    <a:p>
                      <a:r>
                        <a:rPr lang="en-US" dirty="0" smtClean="0"/>
                        <a:t>$61.63</a:t>
                      </a:r>
                      <a:endParaRPr lang="en-US" dirty="0"/>
                    </a:p>
                  </a:txBody>
                  <a:tcPr/>
                </a:tc>
                <a:tc>
                  <a:txBody>
                    <a:bodyPr/>
                    <a:lstStyle/>
                    <a:p>
                      <a:r>
                        <a:rPr lang="en-US" dirty="0" smtClean="0"/>
                        <a:t>N/A</a:t>
                      </a:r>
                      <a:endParaRPr lang="en-US" dirty="0"/>
                    </a:p>
                  </a:txBody>
                  <a:tcPr/>
                </a:tc>
                <a:tc>
                  <a:txBody>
                    <a:bodyPr/>
                    <a:lstStyle/>
                    <a:p>
                      <a:r>
                        <a:rPr lang="en-US" dirty="0" smtClean="0"/>
                        <a:t>$51.64</a:t>
                      </a:r>
                      <a:endParaRPr lang="en-US" dirty="0"/>
                    </a:p>
                  </a:txBody>
                  <a:tcPr/>
                </a:tc>
                <a:extLst>
                  <a:ext uri="{0D108BD9-81ED-4DB2-BD59-A6C34878D82A}">
                    <a16:rowId xmlns:a16="http://schemas.microsoft.com/office/drawing/2014/main" val="3104463029"/>
                  </a:ext>
                </a:extLst>
              </a:tr>
              <a:tr h="668973">
                <a:tc>
                  <a:txBody>
                    <a:bodyPr/>
                    <a:lstStyle/>
                    <a:p>
                      <a:r>
                        <a:rPr lang="en-US" dirty="0" smtClean="0"/>
                        <a:t>2015</a:t>
                      </a:r>
                      <a:endParaRPr lang="en-US" dirty="0"/>
                    </a:p>
                  </a:txBody>
                  <a:tcPr/>
                </a:tc>
                <a:tc>
                  <a:txBody>
                    <a:bodyPr/>
                    <a:lstStyle/>
                    <a:p>
                      <a:r>
                        <a:rPr lang="en-US" dirty="0" smtClean="0"/>
                        <a:t>Lowe’s</a:t>
                      </a:r>
                    </a:p>
                    <a:p>
                      <a:r>
                        <a:rPr lang="en-US" dirty="0" smtClean="0"/>
                        <a:t>(2 stores)</a:t>
                      </a:r>
                      <a:endParaRPr lang="en-US" dirty="0"/>
                    </a:p>
                  </a:txBody>
                  <a:tcPr/>
                </a:tc>
                <a:tc>
                  <a:txBody>
                    <a:bodyPr/>
                    <a:lstStyle/>
                    <a:p>
                      <a:r>
                        <a:rPr lang="en-US" dirty="0" smtClean="0"/>
                        <a:t>Abilene, Texas</a:t>
                      </a:r>
                      <a:endParaRPr lang="en-US" dirty="0"/>
                    </a:p>
                  </a:txBody>
                  <a:tcPr/>
                </a:tc>
                <a:tc>
                  <a:txBody>
                    <a:bodyPr/>
                    <a:lstStyle/>
                    <a:p>
                      <a:r>
                        <a:rPr lang="en-US" dirty="0" smtClean="0"/>
                        <a:t>$70.0*</a:t>
                      </a:r>
                      <a:endParaRPr lang="en-US" dirty="0"/>
                    </a:p>
                  </a:txBody>
                  <a:tcPr/>
                </a:tc>
                <a:tc>
                  <a:txBody>
                    <a:bodyPr/>
                    <a:lstStyle/>
                    <a:p>
                      <a:r>
                        <a:rPr lang="en-US" dirty="0" smtClean="0"/>
                        <a:t>$30.0*</a:t>
                      </a:r>
                      <a:endParaRPr lang="en-US" dirty="0"/>
                    </a:p>
                  </a:txBody>
                  <a:tcPr/>
                </a:tc>
                <a:tc>
                  <a:txBody>
                    <a:bodyPr/>
                    <a:lstStyle/>
                    <a:p>
                      <a:r>
                        <a:rPr lang="en-US" dirty="0" smtClean="0"/>
                        <a:t>$60.0</a:t>
                      </a:r>
                      <a:endParaRPr lang="en-US" dirty="0"/>
                    </a:p>
                  </a:txBody>
                  <a:tcPr/>
                </a:tc>
                <a:extLst>
                  <a:ext uri="{0D108BD9-81ED-4DB2-BD59-A6C34878D82A}">
                    <a16:rowId xmlns:a16="http://schemas.microsoft.com/office/drawing/2014/main" val="839928485"/>
                  </a:ext>
                </a:extLst>
              </a:tr>
              <a:tr h="668973">
                <a:tc>
                  <a:txBody>
                    <a:bodyPr/>
                    <a:lstStyle/>
                    <a:p>
                      <a:r>
                        <a:rPr lang="en-US" dirty="0" smtClean="0"/>
                        <a:t>2015</a:t>
                      </a:r>
                      <a:endParaRPr lang="en-US" dirty="0"/>
                    </a:p>
                  </a:txBody>
                  <a:tcPr/>
                </a:tc>
                <a:tc>
                  <a:txBody>
                    <a:bodyPr/>
                    <a:lstStyle/>
                    <a:p>
                      <a:r>
                        <a:rPr lang="en-US" dirty="0" smtClean="0"/>
                        <a:t>Lowe’s</a:t>
                      </a:r>
                    </a:p>
                    <a:p>
                      <a:r>
                        <a:rPr lang="en-US" dirty="0" smtClean="0"/>
                        <a:t>(4 stores)</a:t>
                      </a:r>
                      <a:endParaRPr lang="en-US" dirty="0"/>
                    </a:p>
                  </a:txBody>
                  <a:tcPr/>
                </a:tc>
                <a:tc>
                  <a:txBody>
                    <a:bodyPr/>
                    <a:lstStyle/>
                    <a:p>
                      <a:r>
                        <a:rPr lang="en-US" dirty="0" smtClean="0"/>
                        <a:t>Denton, Texas</a:t>
                      </a:r>
                      <a:endParaRPr lang="en-US" dirty="0"/>
                    </a:p>
                  </a:txBody>
                  <a:tcPr/>
                </a:tc>
                <a:tc>
                  <a:txBody>
                    <a:bodyPr/>
                    <a:lstStyle/>
                    <a:p>
                      <a:r>
                        <a:rPr lang="en-US" dirty="0" smtClean="0"/>
                        <a:t>$50-$79*</a:t>
                      </a:r>
                      <a:endParaRPr lang="en-US" dirty="0"/>
                    </a:p>
                  </a:txBody>
                  <a:tcPr/>
                </a:tc>
                <a:tc>
                  <a:txBody>
                    <a:bodyPr/>
                    <a:lstStyle/>
                    <a:p>
                      <a:r>
                        <a:rPr lang="en-US" dirty="0" smtClean="0"/>
                        <a:t>$30.0*</a:t>
                      </a:r>
                      <a:endParaRPr lang="en-US" dirty="0"/>
                    </a:p>
                  </a:txBody>
                  <a:tcPr/>
                </a:tc>
                <a:tc>
                  <a:txBody>
                    <a:bodyPr/>
                    <a:lstStyle/>
                    <a:p>
                      <a:r>
                        <a:rPr lang="en-US" dirty="0" smtClean="0"/>
                        <a:t>$45.59</a:t>
                      </a:r>
                      <a:endParaRPr lang="en-US" dirty="0"/>
                    </a:p>
                  </a:txBody>
                  <a:tcPr/>
                </a:tc>
                <a:extLst>
                  <a:ext uri="{0D108BD9-81ED-4DB2-BD59-A6C34878D82A}">
                    <a16:rowId xmlns:a16="http://schemas.microsoft.com/office/drawing/2014/main" val="2377911900"/>
                  </a:ext>
                </a:extLst>
              </a:tr>
            </a:tbl>
          </a:graphicData>
        </a:graphic>
      </p:graphicFrame>
      <p:sp>
        <p:nvSpPr>
          <p:cNvPr id="3" name="TextBox 2"/>
          <p:cNvSpPr txBox="1"/>
          <p:nvPr/>
        </p:nvSpPr>
        <p:spPr>
          <a:xfrm>
            <a:off x="0" y="5563215"/>
            <a:ext cx="1739899" cy="369332"/>
          </a:xfrm>
          <a:prstGeom prst="rect">
            <a:avLst/>
          </a:prstGeom>
          <a:noFill/>
        </p:spPr>
        <p:txBody>
          <a:bodyPr wrap="square" rtlCol="0">
            <a:spAutoFit/>
          </a:bodyPr>
          <a:lstStyle/>
          <a:p>
            <a:r>
              <a:rPr lang="en-US" dirty="0" smtClean="0"/>
              <a:t>* Approx. Value</a:t>
            </a:r>
            <a:endParaRPr lang="en-US" dirty="0"/>
          </a:p>
        </p:txBody>
      </p:sp>
      <p:sp>
        <p:nvSpPr>
          <p:cNvPr id="4" name="TextBox 3"/>
          <p:cNvSpPr txBox="1"/>
          <p:nvPr/>
        </p:nvSpPr>
        <p:spPr>
          <a:xfrm>
            <a:off x="457200" y="203200"/>
            <a:ext cx="11557000" cy="1292662"/>
          </a:xfrm>
          <a:prstGeom prst="rect">
            <a:avLst/>
          </a:prstGeom>
          <a:noFill/>
        </p:spPr>
        <p:txBody>
          <a:bodyPr wrap="square" rtlCol="0">
            <a:spAutoFit/>
          </a:bodyPr>
          <a:lstStyle/>
          <a:p>
            <a:r>
              <a:rPr lang="en-US" sz="2600" dirty="0" smtClean="0"/>
              <a:t>Major Big Box Stores that have successfully convinced appraisal districts and judges to lower their property values based on the “Dark Store Theory” during the past 5 years. </a:t>
            </a:r>
            <a:endParaRPr lang="en-US" sz="2600" dirty="0"/>
          </a:p>
        </p:txBody>
      </p:sp>
      <p:sp>
        <p:nvSpPr>
          <p:cNvPr id="5" name="TextBox 4"/>
          <p:cNvSpPr txBox="1"/>
          <p:nvPr/>
        </p:nvSpPr>
        <p:spPr>
          <a:xfrm>
            <a:off x="1739899" y="6610866"/>
            <a:ext cx="8509000" cy="276999"/>
          </a:xfrm>
          <a:prstGeom prst="rect">
            <a:avLst/>
          </a:prstGeom>
          <a:noFill/>
        </p:spPr>
        <p:txBody>
          <a:bodyPr wrap="square" rtlCol="0">
            <a:spAutoFit/>
          </a:bodyPr>
          <a:lstStyle/>
          <a:p>
            <a:r>
              <a:rPr lang="en-US" sz="1200" dirty="0" smtClean="0"/>
              <a:t>Sources: Court documents in Indiana and Michigan; County property appraisers in Texas</a:t>
            </a:r>
            <a:endParaRPr lang="en-US" sz="1200" dirty="0"/>
          </a:p>
        </p:txBody>
      </p:sp>
    </p:spTree>
    <p:extLst>
      <p:ext uri="{BB962C8B-B14F-4D97-AF65-F5344CB8AC3E}">
        <p14:creationId xmlns:p14="http://schemas.microsoft.com/office/powerpoint/2010/main" val="1822031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83000">
              <a:schemeClr val="accent2">
                <a:lumMod val="0"/>
                <a:lumOff val="100000"/>
              </a:schemeClr>
            </a:gs>
            <a:gs pos="100000">
              <a:schemeClr val="accent2">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625"/>
            <a:ext cx="9448800" cy="1325563"/>
          </a:xfrm>
        </p:spPr>
        <p:txBody>
          <a:bodyPr>
            <a:noAutofit/>
          </a:bodyPr>
          <a:lstStyle/>
          <a:p>
            <a:pPr algn="ctr"/>
            <a:r>
              <a:rPr lang="en-US" sz="5000" b="1" dirty="0" smtClean="0">
                <a:solidFill>
                  <a:srgbClr val="C00000"/>
                </a:solidFill>
              </a:rPr>
              <a:t>Big Box Property Tax Appeal Arguments</a:t>
            </a:r>
            <a:endParaRPr lang="en-US" sz="5000" b="1" dirty="0">
              <a:solidFill>
                <a:srgbClr val="C00000"/>
              </a:solidFill>
            </a:endParaRPr>
          </a:p>
        </p:txBody>
      </p:sp>
      <p:sp>
        <p:nvSpPr>
          <p:cNvPr id="3" name="Content Placeholder 2"/>
          <p:cNvSpPr>
            <a:spLocks noGrp="1"/>
          </p:cNvSpPr>
          <p:nvPr>
            <p:ph idx="1"/>
          </p:nvPr>
        </p:nvSpPr>
        <p:spPr>
          <a:xfrm>
            <a:off x="838200" y="1500188"/>
            <a:ext cx="10515600" cy="5241806"/>
          </a:xfrm>
        </p:spPr>
        <p:txBody>
          <a:bodyPr>
            <a:noAutofit/>
          </a:bodyPr>
          <a:lstStyle/>
          <a:p>
            <a:r>
              <a:rPr lang="en-US" sz="3500" dirty="0" smtClean="0"/>
              <a:t>Stores are becoming obsolete due to online shopping and large chains downsizing to smaller stores.</a:t>
            </a:r>
          </a:p>
          <a:p>
            <a:r>
              <a:rPr lang="en-US" sz="3500" dirty="0" smtClean="0"/>
              <a:t>Highest and Best Use of a successful stores is no different than Highest and Best Use of an abandoned or vacant store</a:t>
            </a:r>
          </a:p>
          <a:p>
            <a:r>
              <a:rPr lang="en-US" sz="3500" dirty="0" smtClean="0"/>
              <a:t>Assessors are assessing the value-in-use and not the value-in-exchange</a:t>
            </a:r>
          </a:p>
          <a:p>
            <a:r>
              <a:rPr lang="en-US" sz="3500" dirty="0" smtClean="0"/>
              <a:t>Sales of Big Box Stores usually involve sale-leaseback transactions which values lease fee value, not fee-simple values</a:t>
            </a:r>
            <a:endParaRPr lang="en-US" sz="3500" dirty="0"/>
          </a:p>
        </p:txBody>
      </p:sp>
    </p:spTree>
    <p:extLst>
      <p:ext uri="{BB962C8B-B14F-4D97-AF65-F5344CB8AC3E}">
        <p14:creationId xmlns:p14="http://schemas.microsoft.com/office/powerpoint/2010/main" val="4143097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83000">
              <a:schemeClr val="accent2">
                <a:lumMod val="0"/>
                <a:lumOff val="100000"/>
              </a:schemeClr>
            </a:gs>
            <a:gs pos="100000">
              <a:schemeClr val="accent5"/>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61925"/>
            <a:ext cx="8839200" cy="1325563"/>
          </a:xfrm>
        </p:spPr>
        <p:txBody>
          <a:bodyPr>
            <a:noAutofit/>
          </a:bodyPr>
          <a:lstStyle/>
          <a:p>
            <a:pPr algn="ctr"/>
            <a:r>
              <a:rPr lang="en-US" sz="5000" b="1" dirty="0">
                <a:solidFill>
                  <a:srgbClr val="C00000"/>
                </a:solidFill>
              </a:rPr>
              <a:t>Big Box Property Tax Appeal Arguments</a:t>
            </a:r>
          </a:p>
        </p:txBody>
      </p:sp>
      <p:sp>
        <p:nvSpPr>
          <p:cNvPr id="3" name="Content Placeholder 2"/>
          <p:cNvSpPr>
            <a:spLocks noGrp="1"/>
          </p:cNvSpPr>
          <p:nvPr>
            <p:ph idx="1"/>
          </p:nvPr>
        </p:nvSpPr>
        <p:spPr>
          <a:xfrm>
            <a:off x="838200" y="1487488"/>
            <a:ext cx="10515600" cy="4689475"/>
          </a:xfrm>
        </p:spPr>
        <p:txBody>
          <a:bodyPr>
            <a:noAutofit/>
          </a:bodyPr>
          <a:lstStyle/>
          <a:p>
            <a:r>
              <a:rPr lang="en-US" sz="3500" dirty="0" smtClean="0"/>
              <a:t>Sales of vacant Big Box Stores should be used because they are NOT encumbered with a lease, therefore giving fee-simple value</a:t>
            </a:r>
          </a:p>
          <a:p>
            <a:r>
              <a:rPr lang="en-US" sz="3500" dirty="0" smtClean="0"/>
              <a:t>Retailers buildings are built to suit and are worth far less than half the construction costs because they are disposable, single-use big boxes that suit their specific purpose (functional obsolescence)</a:t>
            </a:r>
          </a:p>
          <a:p>
            <a:r>
              <a:rPr lang="en-US" sz="3500" dirty="0" smtClean="0"/>
              <a:t>The national retailers argue that their anti-competitive  business practice-deed restriction-must be considered in valuing property</a:t>
            </a:r>
          </a:p>
        </p:txBody>
      </p:sp>
    </p:spTree>
    <p:extLst>
      <p:ext uri="{BB962C8B-B14F-4D97-AF65-F5344CB8AC3E}">
        <p14:creationId xmlns:p14="http://schemas.microsoft.com/office/powerpoint/2010/main" val="2551352768"/>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86000">
              <a:schemeClr val="accent2">
                <a:lumMod val="0"/>
                <a:lumOff val="100000"/>
              </a:schemeClr>
            </a:gs>
            <a:gs pos="100000">
              <a:schemeClr val="accent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38125"/>
            <a:ext cx="8940800" cy="1325563"/>
          </a:xfrm>
        </p:spPr>
        <p:txBody>
          <a:bodyPr>
            <a:noAutofit/>
          </a:bodyPr>
          <a:lstStyle/>
          <a:p>
            <a:pPr algn="ctr"/>
            <a:r>
              <a:rPr lang="en-US" sz="5000" b="1" dirty="0">
                <a:solidFill>
                  <a:srgbClr val="C00000"/>
                </a:solidFill>
              </a:rPr>
              <a:t>Big Box Property Tax Appeal Arguments</a:t>
            </a:r>
          </a:p>
        </p:txBody>
      </p:sp>
      <p:sp>
        <p:nvSpPr>
          <p:cNvPr id="3" name="Content Placeholder 2"/>
          <p:cNvSpPr>
            <a:spLocks noGrp="1"/>
          </p:cNvSpPr>
          <p:nvPr>
            <p:ph idx="1"/>
          </p:nvPr>
        </p:nvSpPr>
        <p:spPr>
          <a:xfrm>
            <a:off x="838200" y="1552576"/>
            <a:ext cx="10515600" cy="5000624"/>
          </a:xfrm>
        </p:spPr>
        <p:txBody>
          <a:bodyPr>
            <a:noAutofit/>
          </a:bodyPr>
          <a:lstStyle/>
          <a:p>
            <a:r>
              <a:rPr lang="en-US" sz="3200" dirty="0" smtClean="0"/>
              <a:t>Big Box Stores argue that their business and buildings are branded to such a degree that there is no market to speak of. So only comparable properties of unused/dark Big Box Stores may be used to determine the market</a:t>
            </a:r>
          </a:p>
          <a:p>
            <a:r>
              <a:rPr lang="en-US" sz="3200" dirty="0" smtClean="0"/>
              <a:t>The vacant built-to-suit properties are the best measure of market value for operating built-to-suit properties because they reflect what the value of the property would be if listed for sale on the open market </a:t>
            </a:r>
          </a:p>
          <a:p>
            <a:r>
              <a:rPr lang="en-US" sz="3200" dirty="0" smtClean="0"/>
              <a:t>Their properties should be appraised according to how the next occupant may use it (second generation)</a:t>
            </a:r>
            <a:endParaRPr lang="en-US" sz="3200" dirty="0"/>
          </a:p>
        </p:txBody>
      </p:sp>
    </p:spTree>
    <p:extLst>
      <p:ext uri="{BB962C8B-B14F-4D97-AF65-F5344CB8AC3E}">
        <p14:creationId xmlns:p14="http://schemas.microsoft.com/office/powerpoint/2010/main" val="30033353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7570" y="738118"/>
            <a:ext cx="6036860" cy="1246495"/>
          </a:xfrm>
          <a:prstGeom prst="rect">
            <a:avLst/>
          </a:prstGeom>
          <a:noFill/>
        </p:spPr>
        <p:txBody>
          <a:bodyPr wrap="square" rtlCol="0">
            <a:spAutoFit/>
          </a:bodyPr>
          <a:lstStyle/>
          <a:p>
            <a:pPr algn="ctr"/>
            <a:r>
              <a:rPr lang="en-US" sz="7500" dirty="0" smtClean="0">
                <a:solidFill>
                  <a:schemeClr val="bg1"/>
                </a:solidFill>
              </a:rPr>
              <a:t>HOW CAN WE</a:t>
            </a:r>
            <a:endParaRPr lang="en-US" sz="7500" dirty="0">
              <a:solidFill>
                <a:schemeClr val="bg1"/>
              </a:solidFill>
            </a:endParaRPr>
          </a:p>
        </p:txBody>
      </p:sp>
      <p:sp>
        <p:nvSpPr>
          <p:cNvPr id="4" name="TextBox 3"/>
          <p:cNvSpPr txBox="1"/>
          <p:nvPr/>
        </p:nvSpPr>
        <p:spPr>
          <a:xfrm>
            <a:off x="3077570" y="4833582"/>
            <a:ext cx="6036860" cy="1246495"/>
          </a:xfrm>
          <a:prstGeom prst="rect">
            <a:avLst/>
          </a:prstGeom>
          <a:noFill/>
        </p:spPr>
        <p:txBody>
          <a:bodyPr wrap="square" rtlCol="0">
            <a:spAutoFit/>
          </a:bodyPr>
          <a:lstStyle/>
          <a:p>
            <a:pPr algn="ctr"/>
            <a:r>
              <a:rPr lang="en-US" sz="7500" dirty="0" smtClean="0">
                <a:solidFill>
                  <a:schemeClr val="bg1"/>
                </a:solidFill>
              </a:rPr>
              <a:t>STOP THIS?</a:t>
            </a:r>
            <a:endParaRPr lang="en-US" sz="7500" dirty="0">
              <a:solidFill>
                <a:schemeClr val="bg1"/>
              </a:solidFill>
            </a:endParaRPr>
          </a:p>
        </p:txBody>
      </p:sp>
    </p:spTree>
    <p:extLst>
      <p:ext uri="{BB962C8B-B14F-4D97-AF65-F5344CB8AC3E}">
        <p14:creationId xmlns:p14="http://schemas.microsoft.com/office/powerpoint/2010/main" val="181873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304800"/>
            <a:ext cx="10896600" cy="5046663"/>
          </a:xfrm>
        </p:spPr>
        <p:txBody>
          <a:bodyPr>
            <a:normAutofit/>
          </a:bodyPr>
          <a:lstStyle/>
          <a:p>
            <a:pPr marL="0" indent="0" algn="ctr">
              <a:buNone/>
            </a:pPr>
            <a:r>
              <a:rPr lang="en-US" sz="5500" u="sng" dirty="0" smtClean="0">
                <a:solidFill>
                  <a:srgbClr val="FF0000"/>
                </a:solidFill>
              </a:rPr>
              <a:t>Legislation</a:t>
            </a:r>
            <a:r>
              <a:rPr lang="en-US" sz="5500" u="sng" dirty="0" smtClean="0">
                <a:solidFill>
                  <a:schemeClr val="accent5">
                    <a:lumMod val="75000"/>
                  </a:schemeClr>
                </a:solidFill>
              </a:rPr>
              <a:t> </a:t>
            </a:r>
          </a:p>
          <a:p>
            <a:pPr marL="0" indent="0" algn="ctr">
              <a:buNone/>
            </a:pPr>
            <a:r>
              <a:rPr lang="en-US" sz="4000" dirty="0">
                <a:solidFill>
                  <a:schemeClr val="accent5">
                    <a:lumMod val="75000"/>
                  </a:schemeClr>
                </a:solidFill>
              </a:rPr>
              <a:t>S</a:t>
            </a:r>
            <a:r>
              <a:rPr lang="en-US" sz="4000" dirty="0" smtClean="0">
                <a:solidFill>
                  <a:schemeClr val="accent5">
                    <a:lumMod val="75000"/>
                  </a:schemeClr>
                </a:solidFill>
              </a:rPr>
              <a:t>tates that are trying to close the “loophole”</a:t>
            </a:r>
          </a:p>
          <a:p>
            <a:pPr marL="0" indent="0" algn="ctr">
              <a:buNone/>
            </a:pPr>
            <a:endParaRPr lang="en-US" sz="500" dirty="0" smtClean="0"/>
          </a:p>
          <a:p>
            <a:pPr marL="0" indent="0" algn="ctr">
              <a:buNone/>
            </a:pPr>
            <a:endParaRPr lang="en-US" sz="500" dirty="0"/>
          </a:p>
          <a:p>
            <a:pPr marL="0" indent="0" algn="ctr">
              <a:buNone/>
            </a:pPr>
            <a:endParaRPr lang="en-US" sz="500" dirty="0" smtClean="0"/>
          </a:p>
          <a:p>
            <a:r>
              <a:rPr lang="en-US" sz="3500" dirty="0" smtClean="0"/>
              <a:t>Indiana &gt;&gt; SB 436</a:t>
            </a:r>
          </a:p>
          <a:p>
            <a:r>
              <a:rPr lang="en-US" sz="3500" dirty="0" smtClean="0"/>
              <a:t>Michigan &gt;&gt; HB 4909, SB 524, HB 4397, HB 5578</a:t>
            </a:r>
          </a:p>
          <a:p>
            <a:r>
              <a:rPr lang="en-US" sz="3500" dirty="0" smtClean="0"/>
              <a:t>Texas &gt;&gt; HB 27</a:t>
            </a:r>
          </a:p>
          <a:p>
            <a:r>
              <a:rPr lang="en-US" sz="3500" dirty="0" smtClean="0"/>
              <a:t>Wisconsin &gt;&gt; SB 292/A.B. 386, SB 291/A.B. 387</a:t>
            </a:r>
            <a:endParaRPr lang="en-US" sz="35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500" y="3450506"/>
            <a:ext cx="2578100" cy="3293194"/>
          </a:xfrm>
          <a:prstGeom prst="rect">
            <a:avLst/>
          </a:prstGeom>
        </p:spPr>
      </p:pic>
    </p:spTree>
    <p:extLst>
      <p:ext uri="{BB962C8B-B14F-4D97-AF65-F5344CB8AC3E}">
        <p14:creationId xmlns:p14="http://schemas.microsoft.com/office/powerpoint/2010/main" val="1414116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PURPOSE OF THIS WORKSHOP</a:t>
            </a:r>
            <a:endParaRPr lang="en-US" sz="6000" b="1" dirty="0"/>
          </a:p>
        </p:txBody>
      </p:sp>
      <p:sp>
        <p:nvSpPr>
          <p:cNvPr id="3" name="Content Placeholder 2"/>
          <p:cNvSpPr>
            <a:spLocks noGrp="1"/>
          </p:cNvSpPr>
          <p:nvPr>
            <p:ph idx="1"/>
          </p:nvPr>
        </p:nvSpPr>
        <p:spPr>
          <a:xfrm>
            <a:off x="838200" y="1825625"/>
            <a:ext cx="10515600" cy="3688071"/>
          </a:xfrm>
        </p:spPr>
        <p:txBody>
          <a:bodyPr>
            <a:normAutofit/>
          </a:bodyPr>
          <a:lstStyle/>
          <a:p>
            <a:pPr marL="0" indent="0">
              <a:buNone/>
            </a:pPr>
            <a:r>
              <a:rPr lang="en-US" sz="3600" dirty="0" smtClean="0"/>
              <a:t>This workshop will give you insight on what is happening in other states on the assessments and appeals of Big </a:t>
            </a:r>
            <a:r>
              <a:rPr lang="en-US" sz="3600" dirty="0"/>
              <a:t>B</a:t>
            </a:r>
            <a:r>
              <a:rPr lang="en-US" sz="3600" dirty="0" smtClean="0"/>
              <a:t>ox Stores (such as Walmart, Lowe’s etc.) using the “Dark Store Theory” as their defense. They are winning appeals before the courts and causing major revenue problems  with large refunds and the lowering of assessments far below fair cash value. </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5821" y="5513696"/>
            <a:ext cx="1595586" cy="1228346"/>
          </a:xfrm>
          <a:prstGeom prst="rect">
            <a:avLst/>
          </a:prstGeom>
        </p:spPr>
      </p:pic>
      <p:pic>
        <p:nvPicPr>
          <p:cNvPr id="2050" name="Picture 2" descr="Image result for dark store the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626" y="5513696"/>
            <a:ext cx="2339707" cy="12283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333" y="5513696"/>
            <a:ext cx="2662306" cy="12283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273" y="5513696"/>
            <a:ext cx="2496548" cy="122834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5639" y="5513696"/>
            <a:ext cx="2403634" cy="1228345"/>
          </a:xfrm>
          <a:prstGeom prst="rect">
            <a:avLst/>
          </a:prstGeom>
        </p:spPr>
      </p:pic>
    </p:spTree>
    <p:extLst>
      <p:ext uri="{BB962C8B-B14F-4D97-AF65-F5344CB8AC3E}">
        <p14:creationId xmlns:p14="http://schemas.microsoft.com/office/powerpoint/2010/main" val="313044083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778" y="254337"/>
            <a:ext cx="12083956" cy="1015663"/>
          </a:xfrm>
          <a:prstGeom prst="rect">
            <a:avLst/>
          </a:prstGeom>
          <a:noFill/>
        </p:spPr>
        <p:txBody>
          <a:bodyPr wrap="square" lIns="91440" tIns="45720" rIns="91440" bIns="45720">
            <a:spAutoFit/>
          </a:bodyPr>
          <a:lstStyle/>
          <a:p>
            <a:pPr algn="ctr"/>
            <a:r>
              <a:rPr lang="en-US" sz="6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What About Prohibiting Something?</a:t>
            </a:r>
            <a:endPar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p:cNvSpPr txBox="1"/>
          <p:nvPr/>
        </p:nvSpPr>
        <p:spPr>
          <a:xfrm>
            <a:off x="165100" y="1230333"/>
            <a:ext cx="11252200" cy="1015663"/>
          </a:xfrm>
          <a:prstGeom prst="rect">
            <a:avLst/>
          </a:prstGeom>
          <a:noFill/>
        </p:spPr>
        <p:txBody>
          <a:bodyPr wrap="square" rtlCol="0">
            <a:spAutoFit/>
          </a:bodyPr>
          <a:lstStyle/>
          <a:p>
            <a:r>
              <a:rPr lang="en-US" sz="3000" dirty="0" smtClean="0"/>
              <a:t>Prohibiting the use of Comparable Sales with deed restrictions</a:t>
            </a:r>
          </a:p>
          <a:p>
            <a:r>
              <a:rPr lang="en-US" sz="3000" dirty="0"/>
              <a:t>(</a:t>
            </a:r>
            <a:r>
              <a:rPr lang="en-US" sz="3000" dirty="0" smtClean="0"/>
              <a:t>they lead to long-term vacant properties)</a:t>
            </a:r>
            <a:endParaRPr lang="en-US" sz="3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14616">
            <a:off x="30609" y="3562133"/>
            <a:ext cx="1992129" cy="1992129"/>
          </a:xfrm>
          <a:prstGeom prst="rect">
            <a:avLst/>
          </a:prstGeom>
        </p:spPr>
      </p:pic>
      <p:sp>
        <p:nvSpPr>
          <p:cNvPr id="5" name="TextBox 4"/>
          <p:cNvSpPr txBox="1"/>
          <p:nvPr/>
        </p:nvSpPr>
        <p:spPr>
          <a:xfrm>
            <a:off x="1854200" y="2971800"/>
            <a:ext cx="9563100" cy="4108817"/>
          </a:xfrm>
          <a:prstGeom prst="rect">
            <a:avLst/>
          </a:prstGeom>
          <a:noFill/>
        </p:spPr>
        <p:txBody>
          <a:bodyPr wrap="square" rtlCol="0">
            <a:spAutoFit/>
          </a:bodyPr>
          <a:lstStyle/>
          <a:p>
            <a:pPr algn="ctr"/>
            <a:r>
              <a:rPr lang="en-US" sz="3000" u="sng" dirty="0" smtClean="0"/>
              <a:t>Example</a:t>
            </a:r>
            <a:endParaRPr lang="en-US" sz="500" u="sng" dirty="0" smtClean="0"/>
          </a:p>
          <a:p>
            <a:pPr algn="ctr"/>
            <a:endParaRPr lang="en-US" u="sng" dirty="0"/>
          </a:p>
          <a:p>
            <a:pPr algn="ctr"/>
            <a:r>
              <a:rPr lang="en-US" sz="2500" dirty="0" smtClean="0"/>
              <a:t>For a period of 10 years following the date of this conveyance, no portion of the subject property shall be used for the operation of a discount department store containing more than fifty thousand square feet of floor area. No portion of the subject property shall be used as a grocery store, containing more than 25,000 square feet of floor area for use in connection with the sale of food, groceries, fruit, produce, dairy products, vegetables, bakery products, meats, or delicatessen products.</a:t>
            </a:r>
          </a:p>
          <a:p>
            <a:pPr algn="ctr"/>
            <a:endParaRPr lang="en-US" sz="500" dirty="0" smtClean="0"/>
          </a:p>
          <a:p>
            <a:pPr algn="ctr"/>
            <a:r>
              <a:rPr lang="en-US" sz="1500" dirty="0" smtClean="0"/>
              <a:t> (Bexar County Clerk 2007, 1918)</a:t>
            </a:r>
            <a:endParaRPr lang="en-US" sz="1500" u="sng" dirty="0" smtClean="0"/>
          </a:p>
          <a:p>
            <a:pPr algn="ctr"/>
            <a:endParaRPr lang="en-US" dirty="0" smtClean="0"/>
          </a:p>
        </p:txBody>
      </p:sp>
      <p:sp>
        <p:nvSpPr>
          <p:cNvPr id="6" name="TextBox 5"/>
          <p:cNvSpPr txBox="1"/>
          <p:nvPr/>
        </p:nvSpPr>
        <p:spPr>
          <a:xfrm>
            <a:off x="7188200" y="1836012"/>
            <a:ext cx="4873578" cy="1107996"/>
          </a:xfrm>
          <a:prstGeom prst="rect">
            <a:avLst/>
          </a:prstGeom>
          <a:noFill/>
          <a:ln>
            <a:solidFill>
              <a:srgbClr val="FF0000"/>
            </a:solidFill>
          </a:ln>
        </p:spPr>
        <p:txBody>
          <a:bodyPr wrap="square" rtlCol="0">
            <a:spAutoFit/>
          </a:bodyPr>
          <a:lstStyle/>
          <a:p>
            <a:r>
              <a:rPr lang="en-US" sz="2200" dirty="0" smtClean="0"/>
              <a:t>SB 436 (Indiana), HB 27 (Texas), </a:t>
            </a:r>
          </a:p>
          <a:p>
            <a:r>
              <a:rPr lang="en-US" sz="2200" dirty="0" smtClean="0"/>
              <a:t>HB 4909 (Michigan), HB 4397 (Michigan), SB 292 (Wisconsin)</a:t>
            </a:r>
            <a:endParaRPr lang="en-US" sz="2200" dirty="0"/>
          </a:p>
        </p:txBody>
      </p:sp>
    </p:spTree>
    <p:extLst>
      <p:ext uri="{BB962C8B-B14F-4D97-AF65-F5344CB8AC3E}">
        <p14:creationId xmlns:p14="http://schemas.microsoft.com/office/powerpoint/2010/main" val="26241074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429" y="147215"/>
            <a:ext cx="7712501"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chemeClr val="bg2"/>
                  </a:solidFill>
                </a:ln>
                <a:solidFill>
                  <a:srgbClr val="7030A0"/>
                </a:solidFill>
                <a:effectLst>
                  <a:glow rad="63500">
                    <a:schemeClr val="accent1">
                      <a:satMod val="175000"/>
                      <a:alpha val="40000"/>
                    </a:schemeClr>
                  </a:glow>
                </a:effectLst>
              </a:rPr>
              <a:t>Appraisal Tactics?</a:t>
            </a:r>
            <a:endParaRPr lang="en-US" sz="6000" b="1" dirty="0">
              <a:ln>
                <a:solidFill>
                  <a:schemeClr val="bg2"/>
                </a:solidFill>
              </a:ln>
              <a:solidFill>
                <a:srgbClr val="7030A0"/>
              </a:solidFill>
              <a:effectLst>
                <a:glow rad="63500">
                  <a:schemeClr val="accent1">
                    <a:satMod val="175000"/>
                    <a:alpha val="40000"/>
                  </a:schemeClr>
                </a:glow>
              </a:effectLst>
            </a:endParaRPr>
          </a:p>
        </p:txBody>
      </p:sp>
      <p:sp>
        <p:nvSpPr>
          <p:cNvPr id="4" name="TextBox 3"/>
          <p:cNvSpPr txBox="1"/>
          <p:nvPr/>
        </p:nvSpPr>
        <p:spPr>
          <a:xfrm>
            <a:off x="229807" y="1453929"/>
            <a:ext cx="11518712" cy="5770811"/>
          </a:xfrm>
          <a:prstGeom prst="rect">
            <a:avLst/>
          </a:prstGeom>
          <a:noFill/>
        </p:spPr>
        <p:txBody>
          <a:bodyPr wrap="square" rtlCol="0">
            <a:spAutoFit/>
          </a:bodyPr>
          <a:lstStyle/>
          <a:p>
            <a:r>
              <a:rPr lang="en-US" sz="2700" dirty="0" smtClean="0"/>
              <a:t>Appraisals of buildings less than 10 years old must use the </a:t>
            </a:r>
          </a:p>
          <a:p>
            <a:r>
              <a:rPr lang="en-US" sz="2700" dirty="0" smtClean="0"/>
              <a:t>Cost Approach, which considers construction costs (SB 436-Indiana).</a:t>
            </a:r>
          </a:p>
          <a:p>
            <a:endParaRPr lang="en-US" sz="2700" dirty="0" smtClean="0"/>
          </a:p>
          <a:p>
            <a:r>
              <a:rPr lang="en-US" sz="2700" dirty="0" smtClean="0"/>
              <a:t>Comparable sales must include properties that have been on the market for less than a year, that are used for a similar purpose, and that were sold at arm’s length (SB 436-Indiana).</a:t>
            </a:r>
          </a:p>
          <a:p>
            <a:endParaRPr lang="en-US" sz="2700" dirty="0" smtClean="0"/>
          </a:p>
          <a:p>
            <a:r>
              <a:rPr lang="en-US" sz="2700" dirty="0" smtClean="0"/>
              <a:t>True fair cash value of a property shall consider the highest and best use of the property, as vacant or as improved (HB 5578-Michigan, HB 4397-Michigan). </a:t>
            </a:r>
          </a:p>
          <a:p>
            <a:endParaRPr lang="en-US" sz="2700" dirty="0" smtClean="0"/>
          </a:p>
          <a:p>
            <a:r>
              <a:rPr lang="en-US" sz="2700" dirty="0" smtClean="0"/>
              <a:t>Property must have the same highest and best use as the subject to be considered as a comparable (HB 27-Texas).</a:t>
            </a:r>
          </a:p>
          <a:p>
            <a:endParaRPr lang="en-US" sz="3000" dirty="0" smtClean="0"/>
          </a:p>
          <a:p>
            <a:endParaRPr lang="en-US" sz="1500" dirty="0" smtClean="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156" t="10375" r="6474" b="7949"/>
          <a:stretch/>
        </p:blipFill>
        <p:spPr>
          <a:xfrm>
            <a:off x="9715501" y="152400"/>
            <a:ext cx="2286000" cy="1848678"/>
          </a:xfrm>
          <a:prstGeom prst="rect">
            <a:avLst/>
          </a:prstGeom>
        </p:spPr>
      </p:pic>
    </p:spTree>
    <p:extLst>
      <p:ext uri="{BB962C8B-B14F-4D97-AF65-F5344CB8AC3E}">
        <p14:creationId xmlns:p14="http://schemas.microsoft.com/office/powerpoint/2010/main" val="2062303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800" y="1917700"/>
            <a:ext cx="10756900" cy="4524315"/>
          </a:xfrm>
          <a:prstGeom prst="rect">
            <a:avLst/>
          </a:prstGeom>
          <a:noFill/>
        </p:spPr>
        <p:txBody>
          <a:bodyPr wrap="square" rtlCol="0">
            <a:spAutoFit/>
          </a:bodyPr>
          <a:lstStyle/>
          <a:p>
            <a:r>
              <a:rPr lang="en-US" sz="3000" dirty="0"/>
              <a:t>Ban use of the “Dark Store” argument in appealing property assessments</a:t>
            </a:r>
          </a:p>
          <a:p>
            <a:endParaRPr lang="en-US" sz="3000" dirty="0"/>
          </a:p>
          <a:p>
            <a:r>
              <a:rPr lang="en-US" sz="3000" dirty="0"/>
              <a:t>Use generally accepted appraisal standards and market valuations of the real property </a:t>
            </a:r>
            <a:r>
              <a:rPr lang="en-US" sz="3000" dirty="0" smtClean="0"/>
              <a:t>(</a:t>
            </a:r>
            <a:r>
              <a:rPr lang="en-US" sz="3000" dirty="0"/>
              <a:t>Highest &amp; Best Use)</a:t>
            </a:r>
          </a:p>
          <a:p>
            <a:endParaRPr lang="en-US" sz="3000" dirty="0"/>
          </a:p>
          <a:p>
            <a:r>
              <a:rPr lang="en-US" sz="3000" dirty="0"/>
              <a:t>Seek to reverse the 2008 Walgreen State Supreme Court Decision (Walgreens v. City of Madison) Market Rent vs. Rent Agree to in Lease (SB 291/A.B. 387-Wisconsin). (Sale-Lease Back)</a:t>
            </a:r>
          </a:p>
          <a:p>
            <a:endParaRPr lang="en-US" dirty="0"/>
          </a:p>
        </p:txBody>
      </p:sp>
      <p:sp>
        <p:nvSpPr>
          <p:cNvPr id="3" name="Rectangle 2"/>
          <p:cNvSpPr/>
          <p:nvPr/>
        </p:nvSpPr>
        <p:spPr>
          <a:xfrm>
            <a:off x="316171" y="527218"/>
            <a:ext cx="7712501"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chemeClr val="bg2"/>
                  </a:solidFill>
                </a:ln>
                <a:solidFill>
                  <a:srgbClr val="7030A0"/>
                </a:solidFill>
                <a:effectLst>
                  <a:glow rad="63500">
                    <a:schemeClr val="accent1">
                      <a:satMod val="175000"/>
                      <a:alpha val="40000"/>
                    </a:schemeClr>
                  </a:glow>
                </a:effectLst>
              </a:rPr>
              <a:t>More Appraisal Tactics?</a:t>
            </a:r>
            <a:endParaRPr lang="en-US" sz="6000" b="1" dirty="0">
              <a:ln>
                <a:solidFill>
                  <a:schemeClr val="bg2"/>
                </a:solidFill>
              </a:ln>
              <a:solidFill>
                <a:srgbClr val="7030A0"/>
              </a:solidFill>
              <a:effectLst>
                <a:glow rad="63500">
                  <a:schemeClr val="accent1">
                    <a:satMod val="175000"/>
                    <a:alpha val="40000"/>
                  </a:schemeClr>
                </a:glo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156" t="10375" r="6474" b="7949"/>
          <a:stretch/>
        </p:blipFill>
        <p:spPr>
          <a:xfrm>
            <a:off x="9664700" y="152399"/>
            <a:ext cx="2336801" cy="1889761"/>
          </a:xfrm>
          <a:prstGeom prst="rect">
            <a:avLst/>
          </a:prstGeom>
        </p:spPr>
      </p:pic>
    </p:spTree>
    <p:extLst>
      <p:ext uri="{BB962C8B-B14F-4D97-AF65-F5344CB8AC3E}">
        <p14:creationId xmlns:p14="http://schemas.microsoft.com/office/powerpoint/2010/main" val="287497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707"/>
            <a:ext cx="12192000" cy="6857999"/>
          </a:xfrm>
          <a:prstGeom prst="rect">
            <a:avLst/>
          </a:prstGeom>
        </p:spPr>
      </p:pic>
      <p:sp>
        <p:nvSpPr>
          <p:cNvPr id="4" name="Rectangle 3"/>
          <p:cNvSpPr/>
          <p:nvPr/>
        </p:nvSpPr>
        <p:spPr>
          <a:xfrm>
            <a:off x="0" y="114953"/>
            <a:ext cx="8136266" cy="1631216"/>
          </a:xfrm>
          <a:prstGeom prst="rect">
            <a:avLst/>
          </a:prstGeom>
          <a:noFill/>
        </p:spPr>
        <p:txBody>
          <a:bodyPr wrap="none" lIns="91440" tIns="45720" rIns="91440" bIns="45720">
            <a:spAutoFit/>
          </a:bodyPr>
          <a:lstStyle/>
          <a:p>
            <a:pPr algn="ctr"/>
            <a:r>
              <a:rPr lang="en-US" sz="10000" b="1" dirty="0" smtClean="0">
                <a:ln w="9525">
                  <a:solidFill>
                    <a:schemeClr val="bg1"/>
                  </a:solidFill>
                  <a:prstDash val="solid"/>
                </a:ln>
                <a:effectLst>
                  <a:outerShdw blurRad="12700" dist="38100" dir="2700000" algn="tl" rotWithShape="0">
                    <a:schemeClr val="bg1">
                      <a:lumMod val="50000"/>
                    </a:schemeClr>
                  </a:outerShdw>
                </a:effectLst>
              </a:rPr>
              <a:t>LET’S DISCUSS!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433" r="10448"/>
          <a:stretch/>
        </p:blipFill>
        <p:spPr>
          <a:xfrm>
            <a:off x="9116703" y="3398293"/>
            <a:ext cx="2947918" cy="3459706"/>
          </a:xfrm>
          <a:prstGeom prst="rect">
            <a:avLst/>
          </a:prstGeom>
        </p:spPr>
      </p:pic>
      <p:sp>
        <p:nvSpPr>
          <p:cNvPr id="2" name="TextBox 1"/>
          <p:cNvSpPr txBox="1"/>
          <p:nvPr/>
        </p:nvSpPr>
        <p:spPr>
          <a:xfrm>
            <a:off x="177800" y="3995677"/>
            <a:ext cx="3924300" cy="2585323"/>
          </a:xfrm>
          <a:prstGeom prst="rect">
            <a:avLst/>
          </a:prstGeom>
          <a:noFill/>
        </p:spPr>
        <p:txBody>
          <a:bodyPr wrap="square" rtlCol="0">
            <a:spAutoFit/>
          </a:bodyPr>
          <a:lstStyle/>
          <a:p>
            <a:pPr algn="ctr"/>
            <a:r>
              <a:rPr lang="en-US" dirty="0" smtClean="0"/>
              <a:t>Sources</a:t>
            </a:r>
          </a:p>
          <a:p>
            <a:r>
              <a:rPr lang="en-US" dirty="0" smtClean="0"/>
              <a:t>-“Thinking Outside the Box” Article by Tim </a:t>
            </a:r>
            <a:r>
              <a:rPr lang="en-US" dirty="0" err="1" smtClean="0"/>
              <a:t>Wilmath</a:t>
            </a:r>
            <a:r>
              <a:rPr lang="en-US" dirty="0" smtClean="0"/>
              <a:t> &amp; Pat </a:t>
            </a:r>
            <a:r>
              <a:rPr lang="en-US" dirty="0" err="1" smtClean="0"/>
              <a:t>Alesandrini</a:t>
            </a:r>
            <a:r>
              <a:rPr lang="en-US" dirty="0" smtClean="0"/>
              <a:t> CAE</a:t>
            </a:r>
          </a:p>
          <a:p>
            <a:r>
              <a:rPr lang="en-US" dirty="0" smtClean="0"/>
              <a:t>-IAAO Draft Big Box Position Paper (2017)</a:t>
            </a:r>
          </a:p>
          <a:p>
            <a:r>
              <a:rPr lang="en-US" dirty="0" smtClean="0"/>
              <a:t>-Newspaper articles from different states</a:t>
            </a:r>
          </a:p>
          <a:p>
            <a:r>
              <a:rPr lang="en-US" dirty="0" smtClean="0"/>
              <a:t>-Court cases </a:t>
            </a:r>
          </a:p>
          <a:p>
            <a:r>
              <a:rPr lang="en-US" dirty="0" smtClean="0"/>
              <a:t>-Bloomberg BNA</a:t>
            </a:r>
          </a:p>
        </p:txBody>
      </p:sp>
    </p:spTree>
    <p:extLst>
      <p:ext uri="{BB962C8B-B14F-4D97-AF65-F5344CB8AC3E}">
        <p14:creationId xmlns:p14="http://schemas.microsoft.com/office/powerpoint/2010/main" val="23871519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 y="-101600"/>
            <a:ext cx="11976100" cy="7094250"/>
          </a:xfrm>
          <a:prstGeom prst="rect">
            <a:avLst/>
          </a:prstGeom>
          <a:noFill/>
        </p:spPr>
        <p:txBody>
          <a:bodyPr wrap="square" rtlCol="0">
            <a:spAutoFit/>
          </a:bodyPr>
          <a:lstStyle/>
          <a:p>
            <a:r>
              <a:rPr lang="en-US" sz="3500" dirty="0" smtClean="0"/>
              <a:t>CR 76.28 (4) (c)</a:t>
            </a:r>
          </a:p>
          <a:p>
            <a:endParaRPr lang="en-US" sz="3500" dirty="0"/>
          </a:p>
          <a:p>
            <a:r>
              <a:rPr lang="en-US" sz="3500" dirty="0" smtClean="0"/>
              <a:t>(c)</a:t>
            </a:r>
          </a:p>
          <a:p>
            <a:r>
              <a:rPr lang="en-US" sz="3500" dirty="0" smtClean="0"/>
              <a:t>Opinions that are not to be published shall not be cited or used as binding precedent in any other case in any court of this state; however, unpublished Kentucky appellate decisions, rendered after January 1, 2003, may be cited for consideration by the court if there is no published opinion that would adequately address the issue before the court. Opinions cited for consideration by the court shall be set out as an unpublished decision in the filed document and a copy of the entire decision shall be tendered along with the document to the court and all parties to the action. </a:t>
            </a:r>
            <a:endParaRPr lang="en-US" sz="3500" dirty="0"/>
          </a:p>
        </p:txBody>
      </p:sp>
    </p:spTree>
    <p:extLst>
      <p:ext uri="{BB962C8B-B14F-4D97-AF65-F5344CB8AC3E}">
        <p14:creationId xmlns:p14="http://schemas.microsoft.com/office/powerpoint/2010/main" val="265550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What </a:t>
            </a:r>
            <a:r>
              <a:rPr lang="en-US" sz="7000" b="1" dirty="0" smtClean="0">
                <a:ln w="9525">
                  <a:solidFill>
                    <a:schemeClr val="bg1"/>
                  </a:solidFill>
                  <a:prstDash val="solid"/>
                </a:ln>
                <a:effectLst>
                  <a:outerShdw blurRad="12700" dist="38100" dir="2700000" algn="tl" rotWithShape="0">
                    <a:schemeClr val="bg1">
                      <a:lumMod val="50000"/>
                    </a:schemeClr>
                  </a:outerShdw>
                </a:effectLst>
              </a:rPr>
              <a:t>IS</a:t>
            </a:r>
            <a:r>
              <a:rPr lang="en-US" sz="7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 a “Big Box Store” ?</a:t>
            </a:r>
            <a:endParaRPr lang="en-US" sz="70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9950"/>
            <a:ext cx="5397500" cy="3289300"/>
          </a:xfrm>
          <a:prstGeom prst="rect">
            <a:avLst/>
          </a:prstGeom>
        </p:spPr>
      </p:pic>
      <p:sp>
        <p:nvSpPr>
          <p:cNvPr id="4" name="Rectangle 3"/>
          <p:cNvSpPr/>
          <p:nvPr/>
        </p:nvSpPr>
        <p:spPr>
          <a:xfrm>
            <a:off x="425660" y="2628928"/>
            <a:ext cx="454618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No curves, No angles</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930958" y="1730654"/>
            <a:ext cx="574542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Just a big box! Large in size</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444448" y="5681912"/>
            <a:ext cx="4827796"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Located on a large site</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6843622" y="4655343"/>
            <a:ext cx="518392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No unusual architecture</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190163" y="3628774"/>
            <a:ext cx="7336367"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Extremely high walls (over 1 story)</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6843622" y="2657364"/>
            <a:ext cx="4498347"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10,000-200,000 </a:t>
            </a:r>
            <a:r>
              <a:rPr lang="en-US" sz="4000" b="0" cap="none" spc="0" dirty="0" err="1" smtClean="0">
                <a:ln w="0"/>
                <a:solidFill>
                  <a:schemeClr val="tx1"/>
                </a:solidFill>
                <a:effectLst>
                  <a:outerShdw blurRad="38100" dist="19050" dir="2700000" algn="tl" rotWithShape="0">
                    <a:schemeClr val="dk1">
                      <a:alpha val="40000"/>
                    </a:schemeClr>
                  </a:outerShdw>
                </a:effectLst>
              </a:rPr>
              <a:t>sqft</a:t>
            </a:r>
            <a:r>
              <a:rPr lang="en-US" sz="4000" b="0" cap="none" spc="0" dirty="0" smtClean="0">
                <a:ln w="0"/>
                <a:solidFill>
                  <a:schemeClr val="tx1"/>
                </a:solidFill>
                <a:effectLst>
                  <a:outerShdw blurRad="38100" dist="19050" dir="2700000" algn="tl" rotWithShape="0">
                    <a:schemeClr val="dk1">
                      <a:alpha val="40000"/>
                    </a:schemeClr>
                  </a:outerShdw>
                </a:effectLst>
              </a:rPr>
              <a:t>.</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5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 Categories of Big Box Stores</a:t>
            </a:r>
            <a:endParaRPr lang="en-US" sz="6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angle 2"/>
          <p:cNvSpPr/>
          <p:nvPr/>
        </p:nvSpPr>
        <p:spPr>
          <a:xfrm>
            <a:off x="524252" y="1690686"/>
            <a:ext cx="3296800" cy="1569660"/>
          </a:xfrm>
          <a:prstGeom prst="rect">
            <a:avLst/>
          </a:prstGeom>
          <a:noFill/>
        </p:spPr>
        <p:txBody>
          <a:bodyPr wrap="none" lIns="91440" tIns="45720" rIns="91440" bIns="45720">
            <a:spAutoFit/>
          </a:bodyPr>
          <a:lstStyle/>
          <a:p>
            <a:pPr algn="ct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Discount </a:t>
            </a:r>
          </a:p>
          <a:p>
            <a:pPr algn="ct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Department</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8995152" y="2060018"/>
            <a:ext cx="2484976" cy="830997"/>
          </a:xfrm>
          <a:prstGeom prst="rect">
            <a:avLst/>
          </a:prstGeom>
          <a:noFill/>
        </p:spPr>
        <p:txBody>
          <a:bodyPr wrap="none" lIns="91440" tIns="45720" rIns="91440" bIns="45720">
            <a:spAutoFit/>
          </a:bodyPr>
          <a:lstStyle/>
          <a:p>
            <a:pPr algn="ct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Specialty</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4862005" y="2060018"/>
            <a:ext cx="3092193" cy="830997"/>
          </a:xfrm>
          <a:prstGeom prst="rect">
            <a:avLst/>
          </a:prstGeom>
          <a:noFill/>
        </p:spPr>
        <p:txBody>
          <a:bodyPr wrap="none" lIns="91440" tIns="45720" rIns="91440" bIns="45720">
            <a:spAutoFit/>
          </a:bodyPr>
          <a:lstStyle/>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Warehouse</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524252" y="3260348"/>
            <a:ext cx="3296800" cy="3318252"/>
          </a:xfrm>
          <a:prstGeom prst="rect">
            <a:avLst/>
          </a:prstGeom>
          <a:noFill/>
          <a:ln>
            <a:solidFill>
              <a:srgbClr val="FF0000"/>
            </a:solidFill>
          </a:ln>
        </p:spPr>
        <p:txBody>
          <a:bodyPr wrap="square" rtlCol="0">
            <a:spAutoFit/>
          </a:bodyPr>
          <a:lstStyle/>
          <a:p>
            <a:endParaRPr lang="en-US" dirty="0"/>
          </a:p>
        </p:txBody>
      </p:sp>
      <p:sp>
        <p:nvSpPr>
          <p:cNvPr id="7" name="TextBox 6"/>
          <p:cNvSpPr txBox="1"/>
          <p:nvPr/>
        </p:nvSpPr>
        <p:spPr>
          <a:xfrm>
            <a:off x="4759702" y="3260348"/>
            <a:ext cx="3296800" cy="3318252"/>
          </a:xfrm>
          <a:prstGeom prst="rect">
            <a:avLst/>
          </a:prstGeom>
          <a:noFill/>
          <a:ln>
            <a:solidFill>
              <a:srgbClr val="FF0000"/>
            </a:solidFill>
          </a:ln>
        </p:spPr>
        <p:txBody>
          <a:bodyPr wrap="square" rtlCol="0">
            <a:spAutoFit/>
          </a:bodyPr>
          <a:lstStyle/>
          <a:p>
            <a:endParaRPr lang="en-US" dirty="0"/>
          </a:p>
        </p:txBody>
      </p:sp>
      <p:sp>
        <p:nvSpPr>
          <p:cNvPr id="8" name="TextBox 7"/>
          <p:cNvSpPr txBox="1"/>
          <p:nvPr/>
        </p:nvSpPr>
        <p:spPr>
          <a:xfrm>
            <a:off x="8589240" y="3260348"/>
            <a:ext cx="3296800" cy="3318252"/>
          </a:xfrm>
          <a:prstGeom prst="rect">
            <a:avLst/>
          </a:prstGeom>
          <a:noFill/>
          <a:ln>
            <a:solidFill>
              <a:srgbClr val="FF0000"/>
            </a:solidFill>
          </a:ln>
        </p:spPr>
        <p:txBody>
          <a:bodyPr wrap="square" rtlCol="0">
            <a:sp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549525"/>
            <a:ext cx="1036382" cy="103638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582" y="4267028"/>
            <a:ext cx="1621483" cy="121611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0703" b="29400"/>
          <a:stretch/>
        </p:blipFill>
        <p:spPr>
          <a:xfrm>
            <a:off x="838200" y="5483140"/>
            <a:ext cx="2716276" cy="81280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7293" t="21247" r="29702" b="20037"/>
          <a:stretch/>
        </p:blipFill>
        <p:spPr>
          <a:xfrm>
            <a:off x="6495781" y="4824794"/>
            <a:ext cx="1105156" cy="1131680"/>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9905" t="19299" r="9203" b="15843"/>
          <a:stretch/>
        </p:blipFill>
        <p:spPr>
          <a:xfrm>
            <a:off x="4904807" y="5575300"/>
            <a:ext cx="1757480" cy="93971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0732" y="3417845"/>
            <a:ext cx="1227051" cy="1227051"/>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10512" r="14047"/>
          <a:stretch/>
        </p:blipFill>
        <p:spPr>
          <a:xfrm>
            <a:off x="4904807" y="3996656"/>
            <a:ext cx="1320801" cy="109145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t="22665" b="21621"/>
          <a:stretch/>
        </p:blipFill>
        <p:spPr>
          <a:xfrm>
            <a:off x="8787998" y="5575300"/>
            <a:ext cx="1697760" cy="850733"/>
          </a:xfrm>
          <a:prstGeom prst="rect">
            <a:avLst/>
          </a:prstGeom>
        </p:spPr>
      </p:pic>
      <p:pic>
        <p:nvPicPr>
          <p:cNvPr id="17" name="Picture 16"/>
          <p:cNvPicPr>
            <a:picLocks noChangeAspect="1"/>
          </p:cNvPicPr>
          <p:nvPr/>
        </p:nvPicPr>
        <p:blipFill rotWithShape="1">
          <a:blip r:embed="rId10" cstate="print">
            <a:extLst>
              <a:ext uri="{28A0092B-C50C-407E-A947-70E740481C1C}">
                <a14:useLocalDpi xmlns:a14="http://schemas.microsoft.com/office/drawing/2010/main" val="0"/>
              </a:ext>
            </a:extLst>
          </a:blip>
          <a:srcRect l="23485" t="24748" r="23333" b="24748"/>
          <a:stretch/>
        </p:blipFill>
        <p:spPr>
          <a:xfrm>
            <a:off x="10237640" y="4852540"/>
            <a:ext cx="1455948" cy="1037000"/>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10633" t="19996" r="7727" b="16145"/>
          <a:stretch/>
        </p:blipFill>
        <p:spPr>
          <a:xfrm>
            <a:off x="9294246" y="3314068"/>
            <a:ext cx="1676400" cy="749300"/>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73734" y="4143811"/>
            <a:ext cx="1326287" cy="884191"/>
          </a:xfrm>
          <a:prstGeom prst="rect">
            <a:avLst/>
          </a:prstGeom>
        </p:spPr>
      </p:pic>
    </p:spTree>
    <p:extLst>
      <p:ext uri="{BB962C8B-B14F-4D97-AF65-F5344CB8AC3E}">
        <p14:creationId xmlns:p14="http://schemas.microsoft.com/office/powerpoint/2010/main" val="153539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438" y="303213"/>
            <a:ext cx="9834124" cy="1028700"/>
          </a:xfrm>
        </p:spPr>
        <p:txBody>
          <a:bodyPr>
            <a:normAutofit/>
          </a:bodyPr>
          <a:lstStyle/>
          <a:p>
            <a:r>
              <a:rPr lang="en-US" sz="5500" b="1" dirty="0" smtClean="0"/>
              <a:t>What IS the “Dark Store Theory”??</a:t>
            </a:r>
            <a:endParaRPr lang="en-US" sz="5500" b="1" dirty="0"/>
          </a:p>
        </p:txBody>
      </p:sp>
      <p:sp>
        <p:nvSpPr>
          <p:cNvPr id="4" name="Text Placeholder 3"/>
          <p:cNvSpPr>
            <a:spLocks noGrp="1"/>
          </p:cNvSpPr>
          <p:nvPr>
            <p:ph type="body" sz="half" idx="2"/>
          </p:nvPr>
        </p:nvSpPr>
        <p:spPr>
          <a:xfrm>
            <a:off x="381000" y="1485900"/>
            <a:ext cx="11069472" cy="1841500"/>
          </a:xfrm>
        </p:spPr>
        <p:txBody>
          <a:bodyPr>
            <a:normAutofit/>
          </a:bodyPr>
          <a:lstStyle/>
          <a:p>
            <a:r>
              <a:rPr lang="en-US" sz="3200" dirty="0" smtClean="0"/>
              <a:t>A valuation scheme that Big Box Stores are using in appealing their property valuations. The idea that Big Box Stores should be assessed according to the value of a “vacant” (dark) store.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273" y="2945405"/>
            <a:ext cx="5715000" cy="3752850"/>
          </a:xfrm>
          <a:prstGeom prst="rect">
            <a:avLst/>
          </a:prstGeom>
        </p:spPr>
      </p:pic>
      <p:sp>
        <p:nvSpPr>
          <p:cNvPr id="8" name="TextBox 7"/>
          <p:cNvSpPr txBox="1"/>
          <p:nvPr/>
        </p:nvSpPr>
        <p:spPr>
          <a:xfrm>
            <a:off x="381000" y="3068093"/>
            <a:ext cx="5473700" cy="2677656"/>
          </a:xfrm>
          <a:prstGeom prst="rect">
            <a:avLst/>
          </a:prstGeom>
          <a:noFill/>
        </p:spPr>
        <p:txBody>
          <a:bodyPr wrap="square" rtlCol="0">
            <a:spAutoFit/>
          </a:bodyPr>
          <a:lstStyle/>
          <a:p>
            <a:r>
              <a:rPr lang="en-US" sz="3000" dirty="0"/>
              <a:t>That oversized structure is only worth as much as a  similarly sized Big Box Store that has </a:t>
            </a:r>
            <a:r>
              <a:rPr lang="en-US" sz="3000" u="sng" dirty="0"/>
              <a:t>ceased operation</a:t>
            </a:r>
            <a:r>
              <a:rPr lang="en-US" sz="3000" dirty="0"/>
              <a:t> (thus, the term DARK)! </a:t>
            </a:r>
          </a:p>
          <a:p>
            <a:endParaRPr lang="en-US" dirty="0"/>
          </a:p>
        </p:txBody>
      </p:sp>
    </p:spTree>
    <p:extLst>
      <p:ext uri="{BB962C8B-B14F-4D97-AF65-F5344CB8AC3E}">
        <p14:creationId xmlns:p14="http://schemas.microsoft.com/office/powerpoint/2010/main" val="33020267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6505"/>
                    </a14:imgEffect>
                    <a14:imgEffect>
                      <a14:saturation sat="86000"/>
                    </a14:imgEffect>
                  </a14:imgLayer>
                </a14:imgProps>
              </a:ext>
              <a:ext uri="{28A0092B-C50C-407E-A947-70E740481C1C}">
                <a14:useLocalDpi xmlns:a14="http://schemas.microsoft.com/office/drawing/2010/main" val="0"/>
              </a:ext>
            </a:extLst>
          </a:blip>
          <a:stretch>
            <a:fillRect/>
          </a:stretch>
        </p:blipFill>
        <p:spPr>
          <a:xfrm>
            <a:off x="0" y="0"/>
            <a:ext cx="12192000" cy="6862143"/>
          </a:xfrm>
          <a:prstGeom prst="rect">
            <a:avLst/>
          </a:prstGeom>
          <a:gradFill>
            <a:gsLst>
              <a:gs pos="0">
                <a:schemeClr val="accent1">
                  <a:lumMod val="5000"/>
                  <a:lumOff val="95000"/>
                  <a:alpha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Rectangle 3"/>
          <p:cNvSpPr/>
          <p:nvPr/>
        </p:nvSpPr>
        <p:spPr>
          <a:xfrm>
            <a:off x="781885" y="300335"/>
            <a:ext cx="1062823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Reasons Why Stores Go “Dark”</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
        <p:nvSpPr>
          <p:cNvPr id="5" name="TextBox 4"/>
          <p:cNvSpPr txBox="1"/>
          <p:nvPr/>
        </p:nvSpPr>
        <p:spPr>
          <a:xfrm>
            <a:off x="2473325" y="1524000"/>
            <a:ext cx="7245350" cy="5016758"/>
          </a:xfrm>
          <a:prstGeom prst="rect">
            <a:avLst/>
          </a:prstGeom>
          <a:noFill/>
        </p:spPr>
        <p:txBody>
          <a:bodyPr wrap="square" rtlCol="0">
            <a:spAutoFit/>
          </a:bodyPr>
          <a:lstStyle/>
          <a:p>
            <a:pPr marL="342900" indent="-342900">
              <a:buAutoNum type="arabicPeriod"/>
            </a:pPr>
            <a:r>
              <a:rPr lang="en-US" sz="4000" dirty="0" smtClean="0">
                <a:latin typeface="Aharoni" panose="02010803020104030203" pitchFamily="2" charset="-79"/>
                <a:cs typeface="Aharoni" panose="02010803020104030203" pitchFamily="2" charset="-79"/>
              </a:rPr>
              <a:t>Poorly Located</a:t>
            </a:r>
          </a:p>
          <a:p>
            <a:pPr marL="342900" indent="-342900">
              <a:buAutoNum type="arabicPeriod"/>
            </a:pPr>
            <a:r>
              <a:rPr lang="en-US" sz="4000" dirty="0" smtClean="0">
                <a:latin typeface="Aharoni" panose="02010803020104030203" pitchFamily="2" charset="-79"/>
                <a:cs typeface="Aharoni" panose="02010803020104030203" pitchFamily="2" charset="-79"/>
              </a:rPr>
              <a:t>Functional Issues</a:t>
            </a:r>
          </a:p>
          <a:p>
            <a:pPr marL="342900" indent="-342900">
              <a:buAutoNum type="arabicPeriod"/>
            </a:pPr>
            <a:r>
              <a:rPr lang="en-US" sz="4000" dirty="0" smtClean="0">
                <a:latin typeface="Aharoni" panose="02010803020104030203" pitchFamily="2" charset="-79"/>
                <a:cs typeface="Aharoni" panose="02010803020104030203" pitchFamily="2" charset="-79"/>
              </a:rPr>
              <a:t>Bankruptcy</a:t>
            </a:r>
          </a:p>
          <a:p>
            <a:pPr marL="342900" indent="-342900">
              <a:buAutoNum type="arabicPeriod"/>
            </a:pPr>
            <a:r>
              <a:rPr lang="en-US" sz="4000" dirty="0" smtClean="0">
                <a:latin typeface="Aharoni" panose="02010803020104030203" pitchFamily="2" charset="-79"/>
                <a:cs typeface="Aharoni" panose="02010803020104030203" pitchFamily="2" charset="-79"/>
              </a:rPr>
              <a:t>Downsizing</a:t>
            </a:r>
          </a:p>
          <a:p>
            <a:pPr marL="342900" indent="-342900">
              <a:buAutoNum type="arabicPeriod"/>
            </a:pPr>
            <a:r>
              <a:rPr lang="en-US" sz="4000" dirty="0" smtClean="0">
                <a:latin typeface="Aharoni" panose="02010803020104030203" pitchFamily="2" charset="-79"/>
                <a:cs typeface="Aharoni" panose="02010803020104030203" pitchFamily="2" charset="-79"/>
              </a:rPr>
              <a:t>Upsizing</a:t>
            </a:r>
          </a:p>
          <a:p>
            <a:pPr marL="342900" indent="-342900">
              <a:buAutoNum type="arabicPeriod"/>
            </a:pPr>
            <a:r>
              <a:rPr lang="en-US" sz="4000" dirty="0" smtClean="0">
                <a:latin typeface="Aharoni" panose="02010803020104030203" pitchFamily="2" charset="-79"/>
                <a:cs typeface="Aharoni" panose="02010803020104030203" pitchFamily="2" charset="-79"/>
              </a:rPr>
              <a:t>Property no longer suitable for its original purpose</a:t>
            </a:r>
          </a:p>
          <a:p>
            <a:pPr marL="342900" indent="-342900">
              <a:buAutoNum type="arabicPeriod"/>
            </a:pPr>
            <a:r>
              <a:rPr lang="en-US" sz="4000" dirty="0" smtClean="0">
                <a:latin typeface="Aharoni" panose="02010803020104030203" pitchFamily="2" charset="-79"/>
                <a:cs typeface="Aharoni" panose="02010803020104030203" pitchFamily="2" charset="-79"/>
              </a:rPr>
              <a:t>Highest &amp; Best Use changes</a:t>
            </a:r>
            <a:endParaRPr lang="en-US"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6739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616075"/>
          </a:xfrm>
        </p:spPr>
        <p:txBody>
          <a:bodyPr>
            <a:normAutofit/>
          </a:bodyPr>
          <a:lstStyle/>
          <a:p>
            <a:pPr algn="ctr"/>
            <a:r>
              <a:rPr lang="en-US" sz="5200" b="1" dirty="0" smtClean="0"/>
              <a:t>States affected by Big Box Store Appeals using the “Dark Store Theory”</a:t>
            </a:r>
            <a:endParaRPr lang="en-US" sz="5200" b="1" dirty="0"/>
          </a:p>
        </p:txBody>
      </p:sp>
      <p:sp>
        <p:nvSpPr>
          <p:cNvPr id="3" name="Rectangle 2"/>
          <p:cNvSpPr/>
          <p:nvPr/>
        </p:nvSpPr>
        <p:spPr>
          <a:xfrm>
            <a:off x="3289301" y="3320702"/>
            <a:ext cx="282256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Michigan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angle 3"/>
          <p:cNvSpPr/>
          <p:nvPr/>
        </p:nvSpPr>
        <p:spPr>
          <a:xfrm>
            <a:off x="7298178" y="5506491"/>
            <a:ext cx="233749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Indiana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5755036" y="4244032"/>
            <a:ext cx="1566454" cy="923330"/>
          </a:xfrm>
          <a:prstGeom prst="rect">
            <a:avLst/>
          </a:prstGeom>
          <a:noFill/>
          <a:ln>
            <a:noFill/>
          </a:ln>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Ohio</a:t>
            </a:r>
            <a:endParaRPr lang="en-US" sz="5400" b="1" dirty="0">
              <a:ln w="22225">
                <a:solidFill>
                  <a:schemeClr val="accent2"/>
                </a:solidFill>
                <a:prstDash val="solid"/>
              </a:ln>
              <a:solidFill>
                <a:schemeClr val="accent2">
                  <a:lumMod val="40000"/>
                  <a:lumOff val="60000"/>
                </a:schemeClr>
              </a:solidFill>
            </a:endParaRPr>
          </a:p>
        </p:txBody>
      </p:sp>
      <p:sp>
        <p:nvSpPr>
          <p:cNvPr id="6" name="Rectangle 5"/>
          <p:cNvSpPr/>
          <p:nvPr/>
        </p:nvSpPr>
        <p:spPr>
          <a:xfrm>
            <a:off x="634294" y="2505670"/>
            <a:ext cx="17286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Texas</a:t>
            </a:r>
            <a:endParaRPr lang="en-US" sz="5400" b="1" cap="none" spc="0" dirty="0">
              <a:ln/>
              <a:solidFill>
                <a:schemeClr val="accent4"/>
              </a:solidFill>
              <a:effectLst/>
            </a:endParaRPr>
          </a:p>
        </p:txBody>
      </p:sp>
      <p:sp>
        <p:nvSpPr>
          <p:cNvPr id="7" name="Rectangle 6"/>
          <p:cNvSpPr/>
          <p:nvPr/>
        </p:nvSpPr>
        <p:spPr>
          <a:xfrm>
            <a:off x="5790456" y="1996901"/>
            <a:ext cx="4838700"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North Carolina</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8466928" y="4090095"/>
            <a:ext cx="3106748"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Wisconsin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Rectangle 8"/>
          <p:cNvSpPr/>
          <p:nvPr/>
        </p:nvSpPr>
        <p:spPr>
          <a:xfrm>
            <a:off x="840046" y="4105870"/>
            <a:ext cx="2833789"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New York</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Rectangle 9"/>
          <p:cNvSpPr/>
          <p:nvPr/>
        </p:nvSpPr>
        <p:spPr>
          <a:xfrm>
            <a:off x="2287487" y="1981200"/>
            <a:ext cx="2778326"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Alabama</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Rectangle 10"/>
          <p:cNvSpPr/>
          <p:nvPr/>
        </p:nvSpPr>
        <p:spPr>
          <a:xfrm>
            <a:off x="411604" y="5401270"/>
            <a:ext cx="217399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Florida</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Rectangle 11"/>
          <p:cNvSpPr/>
          <p:nvPr/>
        </p:nvSpPr>
        <p:spPr>
          <a:xfrm>
            <a:off x="4700585" y="5407966"/>
            <a:ext cx="1589731"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Iowa</a:t>
            </a:r>
          </a:p>
        </p:txBody>
      </p:sp>
      <p:sp>
        <p:nvSpPr>
          <p:cNvPr id="13" name="Rectangle 12"/>
          <p:cNvSpPr/>
          <p:nvPr/>
        </p:nvSpPr>
        <p:spPr>
          <a:xfrm>
            <a:off x="7521082" y="2935932"/>
            <a:ext cx="2826736"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Kentucky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0036738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377825"/>
            <a:ext cx="10515600" cy="1325563"/>
          </a:xfrm>
        </p:spPr>
        <p:txBody>
          <a:bodyPr>
            <a:noAutofit/>
          </a:bodyPr>
          <a:lstStyle/>
          <a:p>
            <a:r>
              <a:rPr lang="en-US" sz="5200" b="1" dirty="0" smtClean="0"/>
              <a:t>Big Box Stores that are Appealing their Assessments</a:t>
            </a:r>
            <a:endParaRPr lang="en-US" sz="52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0703" b="29400"/>
          <a:stretch/>
        </p:blipFill>
        <p:spPr>
          <a:xfrm>
            <a:off x="471424" y="1771098"/>
            <a:ext cx="2716276" cy="8128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905" t="19299" r="9203" b="15843"/>
          <a:stretch/>
        </p:blipFill>
        <p:spPr>
          <a:xfrm>
            <a:off x="8636000" y="1314451"/>
            <a:ext cx="3111500" cy="16637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792" b="18482"/>
          <a:stretch/>
        </p:blipFill>
        <p:spPr>
          <a:xfrm>
            <a:off x="622300" y="5349897"/>
            <a:ext cx="2565400" cy="1168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1187" y="3236802"/>
            <a:ext cx="1727200" cy="1727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56" y="3061355"/>
            <a:ext cx="1621483" cy="121611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4351" y="4375194"/>
            <a:ext cx="2413898" cy="1949406"/>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27293" t="21247" r="29702" b="20037"/>
          <a:stretch/>
        </p:blipFill>
        <p:spPr>
          <a:xfrm>
            <a:off x="3632200" y="5041900"/>
            <a:ext cx="1587500" cy="1625601"/>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10764" t="34583" r="9491" b="26875"/>
          <a:stretch/>
        </p:blipFill>
        <p:spPr>
          <a:xfrm>
            <a:off x="3096774" y="2273015"/>
            <a:ext cx="3440989" cy="92392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2935" y="2582121"/>
            <a:ext cx="1227051" cy="122705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06125" y="2860392"/>
            <a:ext cx="2273075" cy="1417075"/>
          </a:xfrm>
          <a:prstGeom prst="rect">
            <a:avLst/>
          </a:prstGeom>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l="27647" t="11853" r="29624" b="9814"/>
          <a:stretch/>
        </p:blipFill>
        <p:spPr>
          <a:xfrm>
            <a:off x="6572136" y="1100141"/>
            <a:ext cx="2044700" cy="2499734"/>
          </a:xfrm>
          <a:prstGeom prst="rect">
            <a:avLst/>
          </a:prstGeom>
        </p:spPr>
      </p:pic>
      <p:pic>
        <p:nvPicPr>
          <p:cNvPr id="16" name="Picture 15"/>
          <p:cNvPicPr>
            <a:picLocks noChangeAspect="1"/>
          </p:cNvPicPr>
          <p:nvPr/>
        </p:nvPicPr>
        <p:blipFill rotWithShape="1">
          <a:blip r:embed="rId13" cstate="print">
            <a:extLst>
              <a:ext uri="{28A0092B-C50C-407E-A947-70E740481C1C}">
                <a14:useLocalDpi xmlns:a14="http://schemas.microsoft.com/office/drawing/2010/main" val="0"/>
              </a:ext>
            </a:extLst>
          </a:blip>
          <a:srcRect l="5903" t="35370" r="6249" b="34815"/>
          <a:stretch/>
        </p:blipFill>
        <p:spPr>
          <a:xfrm>
            <a:off x="5702186" y="5740400"/>
            <a:ext cx="3416300" cy="724670"/>
          </a:xfrm>
          <a:prstGeom prst="rect">
            <a:avLst/>
          </a:prstGeom>
        </p:spPr>
      </p:pic>
      <p:pic>
        <p:nvPicPr>
          <p:cNvPr id="17" name="Picture 16"/>
          <p:cNvPicPr>
            <a:picLocks noChangeAspect="1"/>
          </p:cNvPicPr>
          <p:nvPr/>
        </p:nvPicPr>
        <p:blipFill rotWithShape="1">
          <a:blip r:embed="rId14">
            <a:extLst>
              <a:ext uri="{28A0092B-C50C-407E-A947-70E740481C1C}">
                <a14:useLocalDpi xmlns:a14="http://schemas.microsoft.com/office/drawing/2010/main" val="0"/>
              </a:ext>
            </a:extLst>
          </a:blip>
          <a:srcRect t="22665" b="21621"/>
          <a:stretch/>
        </p:blipFill>
        <p:spPr>
          <a:xfrm>
            <a:off x="4425950" y="1213370"/>
            <a:ext cx="2090927" cy="1047746"/>
          </a:xfrm>
          <a:prstGeom prst="rect">
            <a:avLst/>
          </a:prstGeom>
        </p:spPr>
      </p:pic>
      <p:pic>
        <p:nvPicPr>
          <p:cNvPr id="18" name="Picture 17"/>
          <p:cNvPicPr>
            <a:picLocks noChangeAspect="1"/>
          </p:cNvPicPr>
          <p:nvPr/>
        </p:nvPicPr>
        <p:blipFill rotWithShape="1">
          <a:blip r:embed="rId15">
            <a:extLst>
              <a:ext uri="{28A0092B-C50C-407E-A947-70E740481C1C}">
                <a14:useLocalDpi xmlns:a14="http://schemas.microsoft.com/office/drawing/2010/main" val="0"/>
              </a:ext>
            </a:extLst>
          </a:blip>
          <a:srcRect l="23485" t="24748" r="23333" b="24748"/>
          <a:stretch/>
        </p:blipFill>
        <p:spPr>
          <a:xfrm>
            <a:off x="6311397" y="3992429"/>
            <a:ext cx="2235413" cy="1592175"/>
          </a:xfrm>
          <a:prstGeom prst="rect">
            <a:avLst/>
          </a:prstGeom>
        </p:spPr>
      </p:pic>
      <p:pic>
        <p:nvPicPr>
          <p:cNvPr id="20" name="Picture 19"/>
          <p:cNvPicPr>
            <a:picLocks noChangeAspect="1"/>
          </p:cNvPicPr>
          <p:nvPr/>
        </p:nvPicPr>
        <p:blipFill rotWithShape="1">
          <a:blip r:embed="rId16" cstate="print">
            <a:extLst>
              <a:ext uri="{28A0092B-C50C-407E-A947-70E740481C1C}">
                <a14:useLocalDpi xmlns:a14="http://schemas.microsoft.com/office/drawing/2010/main" val="0"/>
              </a:ext>
            </a:extLst>
          </a:blip>
          <a:srcRect t="33333" b="31018"/>
          <a:stretch/>
        </p:blipFill>
        <p:spPr>
          <a:xfrm>
            <a:off x="322935" y="4277467"/>
            <a:ext cx="2743200" cy="977900"/>
          </a:xfrm>
          <a:prstGeom prst="rect">
            <a:avLst/>
          </a:prstGeom>
        </p:spPr>
      </p:pic>
    </p:spTree>
    <p:extLst>
      <p:ext uri="{BB962C8B-B14F-4D97-AF65-F5344CB8AC3E}">
        <p14:creationId xmlns:p14="http://schemas.microsoft.com/office/powerpoint/2010/main" val="144082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 y="0"/>
            <a:ext cx="12185015" cy="6858000"/>
          </a:xfrm>
          <a:prstGeom prst="rect">
            <a:avLst/>
          </a:prstGeom>
          <a:effectLst>
            <a:glow rad="101600">
              <a:schemeClr val="accent6">
                <a:satMod val="175000"/>
                <a:alpha val="40000"/>
              </a:schemeClr>
            </a:glow>
          </a:effec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1211989168"/>
              </p:ext>
            </p:extLst>
          </p:nvPr>
        </p:nvGraphicFramePr>
        <p:xfrm>
          <a:off x="3029266" y="1625603"/>
          <a:ext cx="6140450" cy="5232397"/>
        </p:xfrm>
        <a:graphic>
          <a:graphicData uri="http://schemas.openxmlformats.org/drawingml/2006/table">
            <a:tbl>
              <a:tblPr firstRow="1" bandRow="1">
                <a:tableStyleId>{D7AC3CCA-C797-4891-BE02-D94E43425B78}</a:tableStyleId>
              </a:tblPr>
              <a:tblGrid>
                <a:gridCol w="3203034">
                  <a:extLst>
                    <a:ext uri="{9D8B030D-6E8A-4147-A177-3AD203B41FA5}">
                      <a16:colId xmlns:a16="http://schemas.microsoft.com/office/drawing/2014/main" val="1556672166"/>
                    </a:ext>
                  </a:extLst>
                </a:gridCol>
                <a:gridCol w="2937416">
                  <a:extLst>
                    <a:ext uri="{9D8B030D-6E8A-4147-A177-3AD203B41FA5}">
                      <a16:colId xmlns:a16="http://schemas.microsoft.com/office/drawing/2014/main" val="3843536822"/>
                    </a:ext>
                  </a:extLst>
                </a:gridCol>
              </a:tblGrid>
              <a:tr h="431951">
                <a:tc>
                  <a:txBody>
                    <a:bodyPr/>
                    <a:lstStyle/>
                    <a:p>
                      <a:pPr algn="ctr"/>
                      <a:r>
                        <a:rPr lang="en-US" sz="2000" b="0" dirty="0" smtClean="0"/>
                        <a:t>KROGER</a:t>
                      </a:r>
                      <a:endParaRPr lang="en-US" sz="2000" b="0" dirty="0" smtClean="0">
                        <a:latin typeface="Berlin Sans FB" panose="020E0602020502020306" pitchFamily="34" charset="0"/>
                      </a:endParaRPr>
                    </a:p>
                  </a:txBody>
                  <a:tcPr>
                    <a:solidFill>
                      <a:schemeClr val="accent6">
                        <a:lumMod val="20000"/>
                        <a:lumOff val="80000"/>
                      </a:schemeClr>
                    </a:solidFill>
                  </a:tcPr>
                </a:tc>
                <a:tc>
                  <a:txBody>
                    <a:bodyPr/>
                    <a:lstStyle/>
                    <a:p>
                      <a:r>
                        <a:rPr lang="en-US" sz="2000" b="0" dirty="0" smtClean="0"/>
                        <a:t>114 STORES</a:t>
                      </a:r>
                      <a:endParaRPr lang="en-US" sz="2000" b="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696178541"/>
                  </a:ext>
                </a:extLst>
              </a:tr>
              <a:tr h="431951">
                <a:tc>
                  <a:txBody>
                    <a:bodyPr/>
                    <a:lstStyle/>
                    <a:p>
                      <a:pPr algn="ctr"/>
                      <a:r>
                        <a:rPr lang="en-US" sz="2000" dirty="0" smtClean="0"/>
                        <a:t>WALGREENS</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95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142726989"/>
                  </a:ext>
                </a:extLst>
              </a:tr>
              <a:tr h="431951">
                <a:tc>
                  <a:txBody>
                    <a:bodyPr/>
                    <a:lstStyle/>
                    <a:p>
                      <a:pPr algn="ctr"/>
                      <a:r>
                        <a:rPr lang="en-US" sz="2000" dirty="0" smtClean="0"/>
                        <a:t>WAL-MART</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8</a:t>
                      </a:r>
                      <a:r>
                        <a:rPr lang="en-US" sz="2000" smtClean="0"/>
                        <a:t>2 </a:t>
                      </a:r>
                      <a:r>
                        <a:rPr lang="en-US" sz="2000" dirty="0" smtClean="0"/>
                        <a:t>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362645104"/>
                  </a:ext>
                </a:extLst>
              </a:tr>
              <a:tr h="431951">
                <a:tc>
                  <a:txBody>
                    <a:bodyPr/>
                    <a:lstStyle/>
                    <a:p>
                      <a:pPr algn="ctr"/>
                      <a:r>
                        <a:rPr lang="en-US" sz="2000" dirty="0" smtClean="0"/>
                        <a:t>CVS</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73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1058325838"/>
                  </a:ext>
                </a:extLst>
              </a:tr>
              <a:tr h="431951">
                <a:tc>
                  <a:txBody>
                    <a:bodyPr/>
                    <a:lstStyle/>
                    <a:p>
                      <a:pPr algn="ctr"/>
                      <a:r>
                        <a:rPr lang="en-US" sz="2000" dirty="0" smtClean="0"/>
                        <a:t>LOWE’S</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42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293158231"/>
                  </a:ext>
                </a:extLst>
              </a:tr>
              <a:tr h="431951">
                <a:tc>
                  <a:txBody>
                    <a:bodyPr/>
                    <a:lstStyle/>
                    <a:p>
                      <a:pPr algn="ctr"/>
                      <a:r>
                        <a:rPr lang="en-US" sz="2000" dirty="0" smtClean="0"/>
                        <a:t>HOME DEPOT</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14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3990811165"/>
                  </a:ext>
                </a:extLst>
              </a:tr>
              <a:tr h="431951">
                <a:tc>
                  <a:txBody>
                    <a:bodyPr/>
                    <a:lstStyle/>
                    <a:p>
                      <a:pPr algn="ctr"/>
                      <a:r>
                        <a:rPr lang="en-US" sz="2000" dirty="0" smtClean="0"/>
                        <a:t>KOHL’S</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18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2213564702"/>
                  </a:ext>
                </a:extLst>
              </a:tr>
              <a:tr h="431951">
                <a:tc>
                  <a:txBody>
                    <a:bodyPr/>
                    <a:lstStyle/>
                    <a:p>
                      <a:pPr algn="ctr"/>
                      <a:r>
                        <a:rPr lang="en-US" sz="2000" dirty="0" smtClean="0"/>
                        <a:t>TARGET</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13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2997171617"/>
                  </a:ext>
                </a:extLst>
              </a:tr>
              <a:tr h="431951">
                <a:tc>
                  <a:txBody>
                    <a:bodyPr/>
                    <a:lstStyle/>
                    <a:p>
                      <a:pPr algn="ctr"/>
                      <a:r>
                        <a:rPr lang="en-US" sz="2000" dirty="0" smtClean="0"/>
                        <a:t>MEIJER</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10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4285611743"/>
                  </a:ext>
                </a:extLst>
              </a:tr>
              <a:tr h="431951">
                <a:tc>
                  <a:txBody>
                    <a:bodyPr/>
                    <a:lstStyle/>
                    <a:p>
                      <a:pPr algn="ctr"/>
                      <a:r>
                        <a:rPr lang="en-US" sz="2000" dirty="0" smtClean="0"/>
                        <a:t>SAM’S CLUB</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9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1526609166"/>
                  </a:ext>
                </a:extLst>
              </a:tr>
              <a:tr h="431951">
                <a:tc>
                  <a:txBody>
                    <a:bodyPr/>
                    <a:lstStyle/>
                    <a:p>
                      <a:pPr algn="ctr"/>
                      <a:r>
                        <a:rPr lang="en-US" sz="2000" dirty="0" smtClean="0"/>
                        <a:t>COSTCO</a:t>
                      </a:r>
                      <a:endParaRPr lang="en-US" sz="2000" dirty="0">
                        <a:latin typeface="Berlin Sans FB" panose="020E0602020502020306" pitchFamily="34" charset="0"/>
                      </a:endParaRPr>
                    </a:p>
                  </a:txBody>
                  <a:tcPr>
                    <a:solidFill>
                      <a:schemeClr val="accent6">
                        <a:lumMod val="20000"/>
                        <a:lumOff val="80000"/>
                      </a:schemeClr>
                    </a:solidFill>
                  </a:tcPr>
                </a:tc>
                <a:tc>
                  <a:txBody>
                    <a:bodyPr/>
                    <a:lstStyle/>
                    <a:p>
                      <a:r>
                        <a:rPr lang="en-US" sz="2000" dirty="0" smtClean="0"/>
                        <a:t>3 STORES</a:t>
                      </a:r>
                      <a:endParaRPr lang="en-US" sz="2000"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3506598862"/>
                  </a:ext>
                </a:extLst>
              </a:tr>
              <a:tr h="480936">
                <a:tc>
                  <a:txBody>
                    <a:bodyPr/>
                    <a:lstStyle/>
                    <a:p>
                      <a:pPr algn="ctr"/>
                      <a:r>
                        <a:rPr lang="en-US" sz="2400" b="1" dirty="0" smtClean="0"/>
                        <a:t>TOTAL</a:t>
                      </a:r>
                      <a:endParaRPr lang="en-US" sz="2400" b="1" dirty="0">
                        <a:latin typeface="Berlin Sans FB" panose="020E0602020502020306" pitchFamily="34" charset="0"/>
                      </a:endParaRPr>
                    </a:p>
                  </a:txBody>
                  <a:tcPr>
                    <a:solidFill>
                      <a:schemeClr val="accent6">
                        <a:lumMod val="20000"/>
                        <a:lumOff val="80000"/>
                      </a:schemeClr>
                    </a:solidFill>
                  </a:tcPr>
                </a:tc>
                <a:tc>
                  <a:txBody>
                    <a:bodyPr/>
                    <a:lstStyle/>
                    <a:p>
                      <a:r>
                        <a:rPr lang="en-US" sz="2400" b="1" dirty="0" smtClean="0"/>
                        <a:t>473 STORES</a:t>
                      </a:r>
                      <a:endParaRPr lang="en-US" sz="2400" b="1" dirty="0">
                        <a:latin typeface="Berlin Sans FB" panose="020E0602020502020306" pitchFamily="34" charset="0"/>
                      </a:endParaRPr>
                    </a:p>
                  </a:txBody>
                  <a:tcPr>
                    <a:solidFill>
                      <a:schemeClr val="accent6">
                        <a:lumMod val="20000"/>
                        <a:lumOff val="80000"/>
                      </a:schemeClr>
                    </a:solidFill>
                  </a:tcPr>
                </a:tc>
                <a:extLst>
                  <a:ext uri="{0D108BD9-81ED-4DB2-BD59-A6C34878D82A}">
                    <a16:rowId xmlns:a16="http://schemas.microsoft.com/office/drawing/2014/main" val="3103818217"/>
                  </a:ext>
                </a:extLst>
              </a:tr>
            </a:tbl>
          </a:graphicData>
        </a:graphic>
      </p:graphicFrame>
      <p:sp>
        <p:nvSpPr>
          <p:cNvPr id="2" name="Title 1"/>
          <p:cNvSpPr>
            <a:spLocks noGrp="1"/>
          </p:cNvSpPr>
          <p:nvPr>
            <p:ph type="title"/>
          </p:nvPr>
        </p:nvSpPr>
        <p:spPr>
          <a:xfrm>
            <a:off x="46582" y="85718"/>
            <a:ext cx="5958385" cy="1374591"/>
          </a:xfrm>
        </p:spPr>
        <p:txBody>
          <a:bodyPr>
            <a:noAutofit/>
          </a:bodyPr>
          <a:lstStyle/>
          <a:p>
            <a:pPr algn="ctr"/>
            <a:r>
              <a:rPr lang="en-US" sz="5000" b="1" dirty="0" smtClean="0"/>
              <a:t>Big Box Retailers </a:t>
            </a:r>
            <a:br>
              <a:rPr lang="en-US" sz="5000" b="1" dirty="0" smtClean="0"/>
            </a:br>
            <a:r>
              <a:rPr lang="en-US" sz="5000" b="1" dirty="0" smtClean="0"/>
              <a:t>in Kentucky</a:t>
            </a:r>
            <a:endParaRPr lang="en-US" sz="5000" b="1" dirty="0"/>
          </a:p>
        </p:txBody>
      </p:sp>
    </p:spTree>
    <p:extLst>
      <p:ext uri="{BB962C8B-B14F-4D97-AF65-F5344CB8AC3E}">
        <p14:creationId xmlns:p14="http://schemas.microsoft.com/office/powerpoint/2010/main" val="1871406667"/>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3FCD1F4-039B-4D90-9EDE-19E4B1494454}"/>
</file>

<file path=customXml/itemProps2.xml><?xml version="1.0" encoding="utf-8"?>
<ds:datastoreItem xmlns:ds="http://schemas.openxmlformats.org/officeDocument/2006/customXml" ds:itemID="{D08B2AFE-E53E-491C-8351-9A35D6529E27}"/>
</file>

<file path=customXml/itemProps3.xml><?xml version="1.0" encoding="utf-8"?>
<ds:datastoreItem xmlns:ds="http://schemas.openxmlformats.org/officeDocument/2006/customXml" ds:itemID="{5BF5218B-8C17-4013-B27E-9FCEFD1EE43F}"/>
</file>

<file path=docProps/app.xml><?xml version="1.0" encoding="utf-8"?>
<Properties xmlns="http://schemas.openxmlformats.org/officeDocument/2006/extended-properties" xmlns:vt="http://schemas.openxmlformats.org/officeDocument/2006/docPropsVTypes">
  <Template>TM10001114[[fn=Gallery]]</Template>
  <TotalTime>1408</TotalTime>
  <Words>1605</Words>
  <Application>Microsoft Office PowerPoint</Application>
  <PresentationFormat>Widescreen</PresentationFormat>
  <Paragraphs>254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Aharoni</vt:lpstr>
      <vt:lpstr>Arial</vt:lpstr>
      <vt:lpstr>Berlin Sans FB</vt:lpstr>
      <vt:lpstr>Calibri</vt:lpstr>
      <vt:lpstr>Calibri Light</vt:lpstr>
      <vt:lpstr>Office Theme</vt:lpstr>
      <vt:lpstr>PowerPoint Presentation</vt:lpstr>
      <vt:lpstr>PURPOSE OF THIS WORKSHOP</vt:lpstr>
      <vt:lpstr>What IS a “Big Box Store” ?</vt:lpstr>
      <vt:lpstr>3 Categories of Big Box Stores</vt:lpstr>
      <vt:lpstr>What IS the “Dark Store Theory”??</vt:lpstr>
      <vt:lpstr>PowerPoint Presentation</vt:lpstr>
      <vt:lpstr>States affected by Big Box Store Appeals using the “Dark Store Theory”</vt:lpstr>
      <vt:lpstr>Big Box Stores that are Appealing their Assessments</vt:lpstr>
      <vt:lpstr>Big Box Retailers  in Kentucky</vt:lpstr>
      <vt:lpstr>What is Happening  in Other States?</vt:lpstr>
      <vt:lpstr>PowerPoint Presentation</vt:lpstr>
      <vt:lpstr>PowerPoint Presentation</vt:lpstr>
      <vt:lpstr>PowerPoint Presentation</vt:lpstr>
      <vt:lpstr>PowerPoint Presentation</vt:lpstr>
      <vt:lpstr>Big Box Property Tax Appeal Arguments</vt:lpstr>
      <vt:lpstr>Big Box Property Tax Appeal Arguments</vt:lpstr>
      <vt:lpstr>Big Box Property Tax Appeal Arguments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BOX STORES “DARK STORE THEORY”</dc:title>
  <dc:creator>Martin, Katie M (DOR)</dc:creator>
  <cp:keywords/>
  <dc:description/>
  <cp:lastModifiedBy>Martin, Katie M (DOR)</cp:lastModifiedBy>
  <cp:revision>120</cp:revision>
  <cp:lastPrinted>2017-10-10T17:46:17Z</cp:lastPrinted>
  <dcterms:created xsi:type="dcterms:W3CDTF">2017-09-13T18:22:21Z</dcterms:created>
  <dcterms:modified xsi:type="dcterms:W3CDTF">2017-10-17T12:35:11Z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