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2" r:id="rId2"/>
    <p:sldId id="271" r:id="rId3"/>
    <p:sldId id="270" r:id="rId4"/>
    <p:sldId id="265" r:id="rId5"/>
    <p:sldId id="262" r:id="rId6"/>
    <p:sldId id="258" r:id="rId7"/>
    <p:sldId id="273" r:id="rId8"/>
    <p:sldId id="263" r:id="rId9"/>
    <p:sldId id="274" r:id="rId10"/>
    <p:sldId id="264" r:id="rId11"/>
    <p:sldId id="261" r:id="rId12"/>
    <p:sldId id="257" r:id="rId13"/>
    <p:sldId id="260" r:id="rId14"/>
    <p:sldId id="266" r:id="rId15"/>
    <p:sldId id="275" r:id="rId16"/>
    <p:sldId id="269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1435-B936-4B81-90DB-B7B41462729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BD8D-B67C-463A-9A02-C77341C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1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1435-B936-4B81-90DB-B7B41462729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BD8D-B67C-463A-9A02-C77341C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3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1435-B936-4B81-90DB-B7B41462729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BD8D-B67C-463A-9A02-C77341C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4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1435-B936-4B81-90DB-B7B41462729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BD8D-B67C-463A-9A02-C77341C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8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1435-B936-4B81-90DB-B7B41462729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BD8D-B67C-463A-9A02-C77341C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1435-B936-4B81-90DB-B7B41462729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BD8D-B67C-463A-9A02-C77341C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1435-B936-4B81-90DB-B7B41462729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BD8D-B67C-463A-9A02-C77341C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1435-B936-4B81-90DB-B7B41462729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BD8D-B67C-463A-9A02-C77341C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1435-B936-4B81-90DB-B7B41462729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BD8D-B67C-463A-9A02-C77341C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9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1435-B936-4B81-90DB-B7B41462729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BD8D-B67C-463A-9A02-C77341C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1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1435-B936-4B81-90DB-B7B41462729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BD8D-B67C-463A-9A02-C77341C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7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41435-B936-4B81-90DB-B7B41462729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9BD8D-B67C-463A-9A02-C77341C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Training%20Branch/ODET%20Course%20Catalog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du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r="7708" b="10190"/>
          <a:stretch/>
        </p:blipFill>
        <p:spPr bwMode="auto">
          <a:xfrm>
            <a:off x="298450" y="-191192"/>
            <a:ext cx="115951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737100"/>
            <a:ext cx="12192000" cy="21209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37667" y="5058886"/>
            <a:ext cx="4023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Stacey </a:t>
            </a:r>
            <a:r>
              <a:rPr lang="en-US" sz="3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Brown</a:t>
            </a:r>
            <a:endParaRPr lang="en-US" sz="3000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Donna </a:t>
            </a:r>
            <a:r>
              <a:rPr lang="en-US" sz="3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Durr-Richards</a:t>
            </a:r>
            <a:endParaRPr lang="en-US" sz="3000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Katie </a:t>
            </a:r>
            <a:r>
              <a:rPr lang="en-US" sz="3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Martin</a:t>
            </a:r>
            <a:endParaRPr lang="en-US" sz="30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-390526" y="698500"/>
            <a:ext cx="6270626" cy="20701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isometricRightUp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1460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29783" dir="6914402" algn="ctr" rotWithShape="0">
                    <a:srgbClr val="7F7F7F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AND NOW...</a:t>
            </a:r>
            <a:endParaRPr lang="en-US" sz="3600" b="1" kern="10" spc="0" dirty="0">
              <a:ln w="14605">
                <a:solidFill>
                  <a:schemeClr val="bg2"/>
                </a:solidFill>
                <a:round/>
                <a:headEnd/>
                <a:tailEnd/>
              </a:ln>
              <a:effectLst>
                <a:outerShdw dist="29783" dir="6914402" algn="ctr" rotWithShape="0">
                  <a:srgbClr val="7F7F7F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891548" y="2001441"/>
            <a:ext cx="8089900" cy="2528888"/>
          </a:xfrm>
          <a:prstGeom prst="rect">
            <a:avLst/>
          </a:prstGeom>
        </p:spPr>
        <p:txBody>
          <a:bodyPr wrap="none" fromWordArt="1">
            <a:prstTxWarp prst="textTriangleInverted">
              <a:avLst/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1460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dist="29783" dir="6914402" algn="ctr" rotWithShape="0">
                    <a:srgbClr val="7F7F7F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WHAT YOU'VE ALL BEEN</a:t>
            </a:r>
          </a:p>
          <a:p>
            <a:pPr algn="ctr" rtl="0">
              <a:buNone/>
            </a:pPr>
            <a:r>
              <a:rPr lang="en-US" sz="3600" b="1" kern="10" spc="0" dirty="0" smtClean="0">
                <a:ln w="1460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dist="29783" dir="6914402" algn="ctr" rotWithShape="0">
                    <a:srgbClr val="7F7F7F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 WAITING FOR…</a:t>
            </a:r>
            <a:endParaRPr lang="en-US" sz="3600" b="1" kern="10" spc="0" dirty="0">
              <a:ln w="1460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glow rad="101600">
                  <a:srgbClr val="FFC000">
                    <a:alpha val="60000"/>
                  </a:srgbClr>
                </a:glow>
                <a:outerShdw dist="29783" dir="6914402" algn="ctr" rotWithShape="0">
                  <a:srgbClr val="7F7F7F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69" y="3481137"/>
            <a:ext cx="4337442" cy="325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Screen Clippi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5723" r="12674"/>
          <a:stretch/>
        </p:blipFill>
        <p:spPr>
          <a:xfrm>
            <a:off x="0" y="0"/>
            <a:ext cx="12192000" cy="6858000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847285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2" y="346246"/>
            <a:ext cx="10790768" cy="1325563"/>
          </a:xfrm>
        </p:spPr>
        <p:txBody>
          <a:bodyPr>
            <a:noAutofit/>
          </a:bodyPr>
          <a:lstStyle/>
          <a:p>
            <a:r>
              <a:rPr lang="en-US" sz="75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YOU NEED TO KNOW</a:t>
            </a:r>
            <a:endParaRPr lang="en-US" sz="75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383" y="6082725"/>
            <a:ext cx="1105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2" action="ppaction://hlinkfile"/>
              </a:rPr>
              <a:t>https://personnel.ky.gov/ODET/ODET%20Course%20Catalog.pdf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7132" y="2284622"/>
            <a:ext cx="3441700" cy="747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Only $8.68 per person</a:t>
            </a:r>
            <a:endParaRPr lang="en-US" sz="25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8519" r="8471" b="11617"/>
          <a:stretch/>
        </p:blipFill>
        <p:spPr>
          <a:xfrm>
            <a:off x="9226549" y="2040485"/>
            <a:ext cx="2548468" cy="2644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132" y="3812752"/>
            <a:ext cx="4707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j-lt"/>
              </a:rPr>
              <a:t>You can reset your own password</a:t>
            </a:r>
            <a:endParaRPr lang="en-US" sz="25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132" y="3069116"/>
            <a:ext cx="43561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j-lt"/>
              </a:rPr>
              <a:t>Certificates for any classes taken</a:t>
            </a:r>
            <a:endParaRPr lang="en-US" sz="2500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7132" y="4556388"/>
            <a:ext cx="5820912" cy="747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Classes will not count toward designations, but will count toward hours!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59671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0374"/>
            <a:ext cx="5549900" cy="4421425"/>
          </a:xfrm>
        </p:spPr>
        <p:txBody>
          <a:bodyPr>
            <a:normAutofit fontScale="90000"/>
          </a:bodyPr>
          <a:lstStyle/>
          <a:p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2400" dirty="0" smtClean="0"/>
              <a:t>Anti-Harassment</a:t>
            </a:r>
            <a:br>
              <a:rPr lang="en-US" sz="2400" dirty="0" smtClean="0"/>
            </a:br>
            <a:r>
              <a:rPr lang="en-US" sz="2400" dirty="0" smtClean="0"/>
              <a:t>Bridging the Generation Gap in the Workplace </a:t>
            </a:r>
            <a:br>
              <a:rPr lang="en-US" sz="2400" dirty="0" smtClean="0"/>
            </a:br>
            <a:r>
              <a:rPr lang="en-US" sz="2400" dirty="0" smtClean="0"/>
              <a:t>Building Trust</a:t>
            </a:r>
            <a:br>
              <a:rPr lang="en-US" sz="2400" dirty="0" smtClean="0"/>
            </a:br>
            <a:r>
              <a:rPr lang="en-US" sz="2400" dirty="0" smtClean="0"/>
              <a:t>Business Writing </a:t>
            </a:r>
            <a:br>
              <a:rPr lang="en-US" sz="2400" dirty="0" smtClean="0"/>
            </a:br>
            <a:r>
              <a:rPr lang="en-US" sz="2400" dirty="0" smtClean="0"/>
              <a:t>Career Development</a:t>
            </a:r>
            <a:br>
              <a:rPr lang="en-US" sz="2400" dirty="0" smtClean="0"/>
            </a:br>
            <a:r>
              <a:rPr lang="en-US" sz="2400" dirty="0" smtClean="0"/>
              <a:t>Communication: Creating and Sharing Meaning </a:t>
            </a:r>
            <a:br>
              <a:rPr lang="en-US" sz="2400" dirty="0" smtClean="0"/>
            </a:br>
            <a:r>
              <a:rPr lang="en-US" sz="2400" dirty="0" smtClean="0"/>
              <a:t>Conflict Management</a:t>
            </a:r>
            <a:br>
              <a:rPr lang="en-US" sz="2400" dirty="0" smtClean="0"/>
            </a:br>
            <a:r>
              <a:rPr lang="en-US" sz="2400" dirty="0" smtClean="0"/>
              <a:t>Coping With Difficult Behaviors </a:t>
            </a:r>
            <a:br>
              <a:rPr lang="en-US" sz="2400" dirty="0" smtClean="0"/>
            </a:br>
            <a:r>
              <a:rPr lang="en-US" sz="2400" dirty="0" smtClean="0"/>
              <a:t>Creative Thinking</a:t>
            </a:r>
            <a:br>
              <a:rPr lang="en-US" sz="2400" dirty="0" smtClean="0"/>
            </a:br>
            <a:r>
              <a:rPr lang="en-US" sz="2400" dirty="0" smtClean="0"/>
              <a:t>Critical Thinking</a:t>
            </a:r>
            <a:br>
              <a:rPr lang="en-US" sz="2400" dirty="0" smtClean="0"/>
            </a:br>
            <a:r>
              <a:rPr lang="en-US" sz="2400" dirty="0" smtClean="0"/>
              <a:t>Developing Character </a:t>
            </a:r>
            <a:br>
              <a:rPr lang="en-US" sz="2400" dirty="0" smtClean="0"/>
            </a:br>
            <a:r>
              <a:rPr lang="en-US" sz="2400" dirty="0" smtClean="0"/>
              <a:t>Embracing Diversity in the Workplace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8"/>
          <a:stretch/>
        </p:blipFill>
        <p:spPr>
          <a:xfrm>
            <a:off x="0" y="5511800"/>
            <a:ext cx="12192000" cy="13462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83300" y="1090374"/>
            <a:ext cx="6096000" cy="442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>Employee Discipline and Documentation</a:t>
            </a:r>
          </a:p>
          <a:p>
            <a:r>
              <a:rPr lang="en-US" sz="2200" dirty="0" smtClean="0"/>
              <a:t>Foundations of Leadership</a:t>
            </a:r>
            <a:br>
              <a:rPr lang="en-US" sz="2200" dirty="0" smtClean="0"/>
            </a:br>
            <a:r>
              <a:rPr lang="en-US" sz="2200" dirty="0" smtClean="0"/>
              <a:t>Hiring &amp; Selection Process: Best Practices </a:t>
            </a:r>
            <a:br>
              <a:rPr lang="en-US" sz="2200" dirty="0" smtClean="0"/>
            </a:br>
            <a:r>
              <a:rPr lang="en-US" sz="2200" dirty="0" smtClean="0"/>
              <a:t>Introduction to Structured Behavioral Interviewing</a:t>
            </a:r>
            <a:br>
              <a:rPr lang="en-US" sz="2200" dirty="0" smtClean="0"/>
            </a:br>
            <a:r>
              <a:rPr lang="en-US" sz="2200" dirty="0" smtClean="0"/>
              <a:t>Leadership Communication </a:t>
            </a:r>
            <a:br>
              <a:rPr lang="en-US" sz="2200" dirty="0" smtClean="0"/>
            </a:br>
            <a:r>
              <a:rPr lang="en-US" sz="2200" dirty="0" smtClean="0"/>
              <a:t>Managing Employee Performance</a:t>
            </a:r>
            <a:br>
              <a:rPr lang="en-US" sz="2200" dirty="0" smtClean="0"/>
            </a:br>
            <a:r>
              <a:rPr lang="en-US" sz="2200" dirty="0" smtClean="0"/>
              <a:t> Managing Work Relationships </a:t>
            </a:r>
            <a:br>
              <a:rPr lang="en-US" sz="2200" dirty="0" smtClean="0"/>
            </a:br>
            <a:r>
              <a:rPr lang="en-US" sz="2200" dirty="0" smtClean="0"/>
              <a:t>Overview of the Merit System</a:t>
            </a:r>
            <a:br>
              <a:rPr lang="en-US" sz="2200" dirty="0" smtClean="0"/>
            </a:br>
            <a:r>
              <a:rPr lang="en-US" sz="2200" dirty="0" smtClean="0"/>
              <a:t>Personal Accountability </a:t>
            </a:r>
            <a:br>
              <a:rPr lang="en-US" sz="2200" dirty="0" smtClean="0"/>
            </a:br>
            <a:r>
              <a:rPr lang="en-US" sz="2200" dirty="0" smtClean="0"/>
              <a:t>Running Effective Meetings</a:t>
            </a:r>
            <a:br>
              <a:rPr lang="en-US" sz="2200" dirty="0" smtClean="0"/>
            </a:br>
            <a:r>
              <a:rPr lang="en-US" sz="2200" dirty="0" smtClean="0"/>
              <a:t>Shared Accountability </a:t>
            </a:r>
            <a:br>
              <a:rPr lang="en-US" sz="2200" dirty="0" smtClean="0"/>
            </a:br>
            <a:r>
              <a:rPr lang="en-US" sz="2200" dirty="0" smtClean="0"/>
              <a:t>Working Through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6500" y="228600"/>
            <a:ext cx="918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INSTRUCTOR-LED TRAININGS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379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0" y="1090374"/>
            <a:ext cx="6845300" cy="4421425"/>
          </a:xfrm>
        </p:spPr>
        <p:txBody>
          <a:bodyPr>
            <a:normAutofit fontScale="90000"/>
          </a:bodyPr>
          <a:lstStyle/>
          <a:p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3000" dirty="0" smtClean="0"/>
              <a:t>Employee Performance</a:t>
            </a:r>
            <a:br>
              <a:rPr lang="en-US" sz="3000" dirty="0" smtClean="0"/>
            </a:br>
            <a:r>
              <a:rPr lang="en-US" sz="3000" dirty="0" smtClean="0"/>
              <a:t>Overview Of The Merit System</a:t>
            </a:r>
            <a:br>
              <a:rPr lang="en-US" sz="3000" dirty="0" smtClean="0"/>
            </a:br>
            <a:r>
              <a:rPr lang="en-US" sz="3000" dirty="0" smtClean="0"/>
              <a:t>Valuing Employee Input </a:t>
            </a:r>
            <a:br>
              <a:rPr lang="en-US" sz="3000" dirty="0" smtClean="0"/>
            </a:br>
            <a:r>
              <a:rPr lang="en-US" sz="3000" dirty="0" smtClean="0"/>
              <a:t>Workplace Violence Prevention for Employees</a:t>
            </a:r>
            <a:br>
              <a:rPr lang="en-US" sz="3000" dirty="0" smtClean="0"/>
            </a:br>
            <a:r>
              <a:rPr lang="en-US" sz="3000" dirty="0" smtClean="0"/>
              <a:t>Violence Prevention for Supervisors </a:t>
            </a:r>
            <a:br>
              <a:rPr lang="en-US" sz="3000" dirty="0" smtClean="0"/>
            </a:br>
            <a:r>
              <a:rPr lang="en-US" sz="3000" dirty="0" smtClean="0"/>
              <a:t>KELMS Basics of Navigation</a:t>
            </a:r>
            <a:br>
              <a:rPr lang="en-US" sz="3000" dirty="0" smtClean="0"/>
            </a:br>
            <a:r>
              <a:rPr lang="en-US" sz="3000" dirty="0" smtClean="0"/>
              <a:t>KELMS Manager Basics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8"/>
          <a:stretch/>
        </p:blipFill>
        <p:spPr>
          <a:xfrm>
            <a:off x="0" y="5511800"/>
            <a:ext cx="12192000" cy="1346200"/>
          </a:xfrm>
        </p:spPr>
      </p:pic>
      <p:sp>
        <p:nvSpPr>
          <p:cNvPr id="6" name="TextBox 5"/>
          <p:cNvSpPr txBox="1"/>
          <p:nvPr/>
        </p:nvSpPr>
        <p:spPr>
          <a:xfrm>
            <a:off x="1327150" y="228600"/>
            <a:ext cx="918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e-Learning Opportunities</a:t>
            </a:r>
            <a:endParaRPr lang="en-US" sz="5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90374"/>
            <a:ext cx="5918200" cy="442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800" dirty="0" smtClean="0"/>
              <a:t>Americans With Disabilities Act</a:t>
            </a:r>
            <a:br>
              <a:rPr lang="en-US" sz="2800" dirty="0" smtClean="0"/>
            </a:br>
            <a:r>
              <a:rPr lang="en-US" sz="2800" dirty="0" smtClean="0"/>
              <a:t>Anti-Harassment Awareness </a:t>
            </a:r>
            <a:br>
              <a:rPr lang="en-US" sz="2800" dirty="0" smtClean="0"/>
            </a:br>
            <a:r>
              <a:rPr lang="en-US" sz="2800" dirty="0" smtClean="0"/>
              <a:t>Basics of Effective Meetings</a:t>
            </a:r>
            <a:br>
              <a:rPr lang="en-US" sz="2800" dirty="0" smtClean="0"/>
            </a:br>
            <a:r>
              <a:rPr lang="en-US" sz="2800" dirty="0" smtClean="0"/>
              <a:t>Executive Branch Ethics </a:t>
            </a:r>
            <a:br>
              <a:rPr lang="en-US" sz="2800" dirty="0" smtClean="0"/>
            </a:br>
            <a:r>
              <a:rPr lang="en-US" sz="2800" dirty="0" smtClean="0"/>
              <a:t>Customer Service </a:t>
            </a:r>
            <a:br>
              <a:rPr lang="en-US" sz="2800" dirty="0" smtClean="0"/>
            </a:br>
            <a:r>
              <a:rPr lang="en-US" sz="2800" dirty="0" smtClean="0"/>
              <a:t>Customer Service Spanish </a:t>
            </a:r>
            <a:br>
              <a:rPr lang="en-US" sz="2800" dirty="0" smtClean="0"/>
            </a:br>
            <a:r>
              <a:rPr lang="en-US" sz="2800" dirty="0" smtClean="0"/>
              <a:t>Fundamentals of Safety and Health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31800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356" y="349083"/>
            <a:ext cx="7685641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ernard MT Condensed" panose="02050806060905020404" pitchFamily="18" charset="0"/>
              </a:rPr>
              <a:t>Thanks for Attending!</a:t>
            </a:r>
            <a:endParaRPr lang="en-US" sz="6000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69" y="1899760"/>
            <a:ext cx="5782017" cy="42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2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Image result for chalkboard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1"/>
            <a:ext cx="12192000" cy="685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5700" y="2496387"/>
            <a:ext cx="889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chemeClr val="bg1"/>
                </a:solidFill>
              </a:rPr>
              <a:t>What </a:t>
            </a:r>
            <a:r>
              <a:rPr lang="en-US" sz="12000" dirty="0" smtClean="0">
                <a:solidFill>
                  <a:schemeClr val="bg1"/>
                </a:solidFill>
              </a:rPr>
              <a:t>IS</a:t>
            </a:r>
            <a:r>
              <a:rPr lang="en-US" sz="10000" dirty="0" smtClean="0">
                <a:solidFill>
                  <a:schemeClr val="bg1"/>
                </a:solidFill>
              </a:rPr>
              <a:t> new in Education?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0450" y="431800"/>
            <a:ext cx="42862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 smtClean="0">
                <a:solidFill>
                  <a:schemeClr val="bg1"/>
                </a:solidFill>
              </a:rPr>
              <a:t>SO…..</a:t>
            </a:r>
            <a:endParaRPr lang="en-US" sz="1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81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/>
          <a:stretch/>
        </p:blipFill>
        <p:spPr>
          <a:xfrm rot="10800000">
            <a:off x="-1" y="0"/>
            <a:ext cx="12192001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0149" y="-1"/>
            <a:ext cx="72517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9525">
                  <a:solidFill>
                    <a:srgbClr val="FF33CC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 ARE!</a:t>
            </a:r>
            <a:endParaRPr lang="en-US" sz="12000" b="1" cap="none" spc="0" dirty="0">
              <a:ln w="9525">
                <a:solidFill>
                  <a:srgbClr val="FF33CC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17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5825" y="457200"/>
            <a:ext cx="5857875" cy="6286500"/>
          </a:xfrm>
        </p:spPr>
        <p:txBody>
          <a:bodyPr>
            <a:noAutofit/>
          </a:bodyPr>
          <a:lstStyle/>
          <a:p>
            <a:pPr algn="ctr"/>
            <a:r>
              <a:rPr lang="en-US" sz="5000" b="1" u="sng" dirty="0" smtClean="0"/>
              <a:t>POP QUIZ!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5000" dirty="0" smtClean="0"/>
              <a:t>How many counties sent back the education survey?</a:t>
            </a:r>
          </a:p>
          <a:p>
            <a:pPr algn="ctr"/>
            <a:endParaRPr lang="en-US" sz="10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5000" dirty="0" smtClean="0"/>
              <a:t>Why are these so important for us to get back?!</a:t>
            </a:r>
            <a:endParaRPr lang="en-US" sz="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"/>
          <a:stretch/>
        </p:blipFill>
        <p:spPr>
          <a:xfrm>
            <a:off x="0" y="0"/>
            <a:ext cx="568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1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t="3387" r="11989" b="14603"/>
          <a:stretch/>
        </p:blipFill>
        <p:spPr>
          <a:xfrm>
            <a:off x="223618" y="64250"/>
            <a:ext cx="1333500" cy="149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900" y="74291"/>
            <a:ext cx="7696200" cy="1325563"/>
          </a:xfrm>
        </p:spPr>
        <p:txBody>
          <a:bodyPr>
            <a:normAutofit/>
          </a:bodyPr>
          <a:lstStyle/>
          <a:p>
            <a:pPr algn="ctr"/>
            <a:r>
              <a:rPr lang="en-US" sz="7500" b="1" dirty="0" smtClean="0"/>
              <a:t>C</a:t>
            </a:r>
            <a:r>
              <a:rPr lang="en-US" sz="7500" dirty="0" smtClean="0"/>
              <a:t> </a:t>
            </a:r>
            <a:r>
              <a:rPr lang="en-US" sz="7500" b="1" dirty="0" smtClean="0"/>
              <a:t>L</a:t>
            </a:r>
            <a:r>
              <a:rPr lang="en-US" sz="7500" dirty="0" smtClean="0"/>
              <a:t> </a:t>
            </a:r>
            <a:r>
              <a:rPr lang="en-US" sz="7500" b="1" dirty="0" smtClean="0"/>
              <a:t>A</a:t>
            </a:r>
            <a:r>
              <a:rPr lang="en-US" sz="7500" dirty="0" smtClean="0"/>
              <a:t> </a:t>
            </a:r>
            <a:r>
              <a:rPr lang="en-US" sz="7500" b="1" dirty="0" smtClean="0"/>
              <a:t>S</a:t>
            </a:r>
            <a:r>
              <a:rPr lang="en-US" sz="7500" dirty="0" smtClean="0"/>
              <a:t> </a:t>
            </a:r>
            <a:r>
              <a:rPr lang="en-US" sz="7500" b="1" dirty="0" err="1" smtClean="0"/>
              <a:t>S</a:t>
            </a:r>
            <a:r>
              <a:rPr lang="en-US" sz="7500" dirty="0" smtClean="0"/>
              <a:t> </a:t>
            </a:r>
            <a:r>
              <a:rPr lang="en-US" sz="7500" b="1" dirty="0" smtClean="0"/>
              <a:t>E</a:t>
            </a:r>
            <a:r>
              <a:rPr lang="en-US" sz="7500" dirty="0" smtClean="0"/>
              <a:t> </a:t>
            </a:r>
            <a:r>
              <a:rPr lang="en-US" sz="7500" b="1" dirty="0" smtClean="0"/>
              <a:t>S</a:t>
            </a:r>
            <a:endParaRPr lang="en-US" sz="7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590" y="217210"/>
            <a:ext cx="523075" cy="52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128" y="611192"/>
            <a:ext cx="515365" cy="4810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49402" y="5001078"/>
            <a:ext cx="3733800" cy="1492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Cancellations</a:t>
            </a:r>
          </a:p>
          <a:p>
            <a:endParaRPr lang="en-US" dirty="0"/>
          </a:p>
          <a:p>
            <a:r>
              <a:rPr lang="en-US" sz="2500" dirty="0" smtClean="0"/>
              <a:t>30 days out to get a credit</a:t>
            </a:r>
            <a:endParaRPr lang="en-US" sz="2500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01426" y="1486182"/>
            <a:ext cx="5425316" cy="2477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>
                <a:ln>
                  <a:solidFill>
                    <a:schemeClr val="tx1"/>
                  </a:solidFill>
                </a:ln>
              </a:rPr>
              <a:t>Credits</a:t>
            </a:r>
          </a:p>
          <a:p>
            <a:r>
              <a:rPr lang="en-US" sz="2500" dirty="0" smtClean="0"/>
              <a:t>Over 20 </a:t>
            </a:r>
            <a:r>
              <a:rPr lang="en-US" sz="2500" dirty="0"/>
              <a:t>employee office: 1 credit for every 10 class </a:t>
            </a:r>
            <a:r>
              <a:rPr lang="en-US" sz="2500" dirty="0" smtClean="0"/>
              <a:t>registrations</a:t>
            </a:r>
          </a:p>
          <a:p>
            <a:endParaRPr lang="en-US" sz="2500" dirty="0"/>
          </a:p>
          <a:p>
            <a:r>
              <a:rPr lang="en-US" sz="2500" dirty="0"/>
              <a:t>Under 20 employee office: 1 credit for every 5 class </a:t>
            </a:r>
            <a:r>
              <a:rPr lang="en-US" sz="2500" dirty="0" smtClean="0"/>
              <a:t>registrations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709" y="1484594"/>
            <a:ext cx="5384291" cy="3247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Registrations</a:t>
            </a:r>
          </a:p>
          <a:p>
            <a:pPr algn="ctr"/>
            <a:endParaRPr lang="en-US" sz="2500" u="sng" dirty="0"/>
          </a:p>
          <a:p>
            <a:r>
              <a:rPr lang="en-US" sz="2500" dirty="0" smtClean="0"/>
              <a:t>Try to register more than 1 month out</a:t>
            </a:r>
          </a:p>
          <a:p>
            <a:endParaRPr lang="en-US" sz="2500" dirty="0"/>
          </a:p>
          <a:p>
            <a:r>
              <a:rPr lang="en-US" sz="2500" dirty="0" smtClean="0"/>
              <a:t>Can be sent by fax/email/mail</a:t>
            </a:r>
          </a:p>
          <a:p>
            <a:endParaRPr lang="en-US" sz="2500" dirty="0"/>
          </a:p>
          <a:p>
            <a:r>
              <a:rPr lang="en-US" sz="2500" dirty="0" smtClean="0"/>
              <a:t>No “spot holding” - you will be put on the roster when your check is received</a:t>
            </a:r>
          </a:p>
        </p:txBody>
      </p:sp>
      <p:pic>
        <p:nvPicPr>
          <p:cNvPr id="1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20447" r="5863" b="26681"/>
          <a:stretch/>
        </p:blipFill>
        <p:spPr>
          <a:xfrm>
            <a:off x="6731099" y="4178300"/>
            <a:ext cx="4207937" cy="2489200"/>
          </a:xfrm>
          <a:ln>
            <a:solidFill>
              <a:schemeClr val="tx1"/>
            </a:solidFill>
          </a:ln>
        </p:spPr>
      </p:pic>
      <p:pic>
        <p:nvPicPr>
          <p:cNvPr id="14" name="Picture 8" descr="Image result for training me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3" y="5094072"/>
            <a:ext cx="1842936" cy="166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2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87148"/>
            <a:ext cx="11252200" cy="1325563"/>
          </a:xfrm>
        </p:spPr>
        <p:txBody>
          <a:bodyPr>
            <a:normAutofit/>
          </a:bodyPr>
          <a:lstStyle/>
          <a:p>
            <a:r>
              <a:rPr lang="en-US" sz="5500" dirty="0" smtClean="0">
                <a:latin typeface="Californian FB" panose="0207040306080B030204" pitchFamily="18" charset="0"/>
              </a:rPr>
              <a:t>We      Our Instructors!</a:t>
            </a:r>
            <a:endParaRPr lang="en-US" sz="55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620802"/>
            <a:ext cx="5600700" cy="2682875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ln>
                  <a:solidFill>
                    <a:schemeClr val="tx1"/>
                  </a:solidFill>
                </a:ln>
              </a:rPr>
              <a:t>Winter 2017 Meetings</a:t>
            </a:r>
          </a:p>
          <a:p>
            <a:pPr lvl="1"/>
            <a:r>
              <a:rPr lang="en-US" dirty="0" smtClean="0">
                <a:ln>
                  <a:solidFill>
                    <a:schemeClr val="tx1"/>
                  </a:solidFill>
                </a:ln>
              </a:rPr>
              <a:t>Technology Needs</a:t>
            </a:r>
          </a:p>
          <a:p>
            <a:pPr lvl="1"/>
            <a:r>
              <a:rPr lang="en-US" dirty="0" smtClean="0">
                <a:ln>
                  <a:solidFill>
                    <a:schemeClr val="tx1"/>
                  </a:solidFill>
                </a:ln>
              </a:rPr>
              <a:t>Manual changes</a:t>
            </a:r>
          </a:p>
          <a:p>
            <a:pPr lvl="1"/>
            <a:r>
              <a:rPr lang="en-US" dirty="0" smtClean="0">
                <a:ln>
                  <a:solidFill>
                    <a:schemeClr val="tx1"/>
                  </a:solidFill>
                </a:ln>
              </a:rPr>
              <a:t>Problems/Answers</a:t>
            </a:r>
          </a:p>
          <a:p>
            <a:pPr lvl="1"/>
            <a:r>
              <a:rPr lang="en-US" dirty="0" smtClean="0">
                <a:ln>
                  <a:solidFill>
                    <a:schemeClr val="tx1"/>
                  </a:solidFill>
                </a:ln>
              </a:rPr>
              <a:t>Tests</a:t>
            </a:r>
          </a:p>
          <a:p>
            <a:pPr lvl="1"/>
            <a:r>
              <a:rPr lang="en-US" dirty="0" smtClean="0">
                <a:ln>
                  <a:solidFill>
                    <a:schemeClr val="tx1"/>
                  </a:solidFill>
                </a:ln>
              </a:rPr>
              <a:t>Resources (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</a:rPr>
              <a:t>ie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. Marshall &amp; Swift books)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23000" y="3489165"/>
            <a:ext cx="4940300" cy="31654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u="sng" dirty="0" smtClean="0">
                <a:ln>
                  <a:solidFill>
                    <a:schemeClr val="tx1"/>
                  </a:solidFill>
                </a:ln>
              </a:rPr>
              <a:t>Train the Trainer</a:t>
            </a:r>
          </a:p>
          <a:p>
            <a:pPr marL="0" indent="0" algn="just">
              <a:buNone/>
            </a:pPr>
            <a:endParaRPr lang="en-US" u="sng" dirty="0" smtClean="0">
              <a:ln>
                <a:solidFill>
                  <a:schemeClr val="tx1"/>
                </a:solidFill>
              </a:ln>
            </a:endParaRPr>
          </a:p>
          <a:p>
            <a:pPr marL="0" indent="0" algn="just">
              <a:buNone/>
            </a:pPr>
            <a:r>
              <a:rPr lang="en-US" dirty="0" smtClean="0">
                <a:ln>
                  <a:solidFill>
                    <a:schemeClr val="tx1"/>
                  </a:solidFill>
                </a:ln>
              </a:rPr>
              <a:t>NEW! One-day course</a:t>
            </a:r>
          </a:p>
          <a:p>
            <a:pPr marL="0" indent="0" algn="just">
              <a:buNone/>
            </a:pPr>
            <a:r>
              <a:rPr lang="en-US" dirty="0" smtClean="0">
                <a:ln>
                  <a:solidFill>
                    <a:schemeClr val="tx1"/>
                  </a:solidFill>
                </a:ln>
              </a:rPr>
              <a:t>Next: 11/29</a:t>
            </a:r>
          </a:p>
          <a:p>
            <a:pPr marL="0" indent="0" algn="just">
              <a:buNone/>
            </a:pPr>
            <a:r>
              <a:rPr lang="en-US" dirty="0" smtClean="0">
                <a:ln>
                  <a:solidFill>
                    <a:schemeClr val="tx1"/>
                  </a:solidFill>
                </a:ln>
              </a:rPr>
              <a:t>CE Hours + credits for teaching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3655" r="6563"/>
          <a:stretch/>
        </p:blipFill>
        <p:spPr>
          <a:xfrm>
            <a:off x="6959600" y="231071"/>
            <a:ext cx="4914900" cy="2963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8" t="11842" r="27490" b="18421"/>
          <a:stretch/>
        </p:blipFill>
        <p:spPr>
          <a:xfrm>
            <a:off x="1422400" y="613764"/>
            <a:ext cx="800099" cy="87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4002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Please be reminded that with the new Division of Training, there is </a:t>
            </a:r>
            <a:r>
              <a:rPr lang="en-US" sz="3000" b="1" u="sng" dirty="0">
                <a:solidFill>
                  <a:srgbClr val="FF0000"/>
                </a:solidFill>
              </a:rPr>
              <a:t>no</a:t>
            </a:r>
            <a:r>
              <a:rPr lang="en-US" sz="3000" dirty="0">
                <a:solidFill>
                  <a:srgbClr val="FF0000"/>
                </a:solidFill>
              </a:rPr>
              <a:t> budget</a:t>
            </a:r>
            <a:r>
              <a:rPr lang="en-US" sz="22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843360" y="342900"/>
            <a:ext cx="5816413" cy="2082800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000" dirty="0" smtClean="0">
                <a:latin typeface="Bernard MT Condensed" panose="02050806060905020404" pitchFamily="18" charset="0"/>
              </a:rPr>
              <a:t>Help US </a:t>
            </a:r>
            <a:br>
              <a:rPr lang="en-US" sz="8000" dirty="0" smtClean="0">
                <a:latin typeface="Bernard MT Condensed" panose="02050806060905020404" pitchFamily="18" charset="0"/>
              </a:rPr>
            </a:br>
            <a:r>
              <a:rPr lang="en-US" sz="8000" dirty="0" smtClean="0">
                <a:latin typeface="Bernard MT Condensed" panose="02050806060905020404" pitchFamily="18" charset="0"/>
              </a:rPr>
              <a:t>Help YOU!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0848" y="245093"/>
            <a:ext cx="6301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you have a location to host classes in your county, please let us know!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98024" y="3906368"/>
            <a:ext cx="69242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WOULD YOU RATHER?</a:t>
            </a:r>
          </a:p>
          <a:p>
            <a:pPr algn="ctr"/>
            <a:endParaRPr lang="en-US" sz="500" dirty="0" smtClean="0"/>
          </a:p>
          <a:p>
            <a:pPr algn="ctr"/>
            <a:r>
              <a:rPr lang="en-US" sz="2500" dirty="0" smtClean="0"/>
              <a:t>Pay a little bit more for KY Classes and have them at hotels/parks</a:t>
            </a:r>
          </a:p>
          <a:p>
            <a:pPr algn="ctr"/>
            <a:r>
              <a:rPr lang="en-US" sz="2500" dirty="0" smtClean="0"/>
              <a:t>OR</a:t>
            </a:r>
          </a:p>
          <a:p>
            <a:pPr algn="ctr"/>
            <a:r>
              <a:rPr lang="en-US" sz="2500" dirty="0" smtClean="0"/>
              <a:t>Keep the registration cost the same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7362" y="2890889"/>
            <a:ext cx="23716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(Would </a:t>
            </a:r>
            <a:r>
              <a:rPr lang="en-US" sz="1500" dirty="0"/>
              <a:t>be held at </a:t>
            </a:r>
            <a:r>
              <a:rPr lang="en-US" sz="1500" dirty="0" smtClean="0"/>
              <a:t>Revenue)</a:t>
            </a:r>
            <a:endParaRPr lang="en-US" sz="1500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r="4319"/>
          <a:stretch/>
        </p:blipFill>
        <p:spPr bwMode="auto">
          <a:xfrm>
            <a:off x="6686842" y="2278194"/>
            <a:ext cx="2935707" cy="138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4069" y="2730453"/>
            <a:ext cx="497181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Would you be interested?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469632" y="2883132"/>
            <a:ext cx="1019373" cy="33092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Image result for new lo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126">
            <a:off x="10531272" y="152400"/>
            <a:ext cx="1343116" cy="84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price incre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7" y="4168081"/>
            <a:ext cx="1617571" cy="18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25" y="5103480"/>
            <a:ext cx="3009426" cy="1702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357">
            <a:off x="9244979" y="368360"/>
            <a:ext cx="2524125" cy="2238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17997"/>
            <a:ext cx="445500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7000" b="1" cap="none" spc="0" dirty="0" smtClean="0">
                <a:ln w="9525">
                  <a:solidFill>
                    <a:srgbClr val="FF33CC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Reminders!</a:t>
            </a:r>
            <a:endParaRPr lang="en-US" sz="7000" b="1" cap="none" spc="0" dirty="0">
              <a:ln w="9525">
                <a:solidFill>
                  <a:srgbClr val="FF33CC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112" y="2834297"/>
            <a:ext cx="11329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Remember to send in requests for training credit BEFORE the class. Please do not send in the request along with your certificate from attending!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2112" y="1669591"/>
            <a:ext cx="9374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Student/Instructor Manual will be updated once the cabinet re-structure has gone through.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1324" y="5633261"/>
            <a:ext cx="8949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u="sng" dirty="0" smtClean="0">
                <a:latin typeface="Bernard MT Condensed" panose="02050806060905020404" pitchFamily="18" charset="0"/>
              </a:rPr>
              <a:t>New Fax Number! </a:t>
            </a:r>
            <a:r>
              <a:rPr lang="en-US" sz="5200" dirty="0" smtClean="0">
                <a:latin typeface="Bernard MT Condensed" panose="02050806060905020404" pitchFamily="18" charset="0"/>
              </a:rPr>
              <a:t>502-223-2558</a:t>
            </a:r>
            <a:endParaRPr lang="en-US" sz="5200" dirty="0">
              <a:latin typeface="Bernard MT Condensed" panose="02050806060905020404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1935749"/>
            <a:ext cx="441324" cy="475853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0" y="3195010"/>
            <a:ext cx="509588" cy="418240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9212" y="4571893"/>
            <a:ext cx="483732" cy="454834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324" y="4384175"/>
            <a:ext cx="11321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sending in hours you’ve attended, please mark WHAT you went to.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78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760"/>
            <a:ext cx="10515600" cy="1325563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en-US" sz="7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HB 538 Changes</a:t>
            </a:r>
            <a:endParaRPr lang="en-US" sz="7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1986197"/>
            <a:ext cx="11620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lvl="0"/>
            <a:r>
              <a:rPr lang="en-US" sz="3000" dirty="0" smtClean="0"/>
              <a:t>(G) “Conferences</a:t>
            </a:r>
            <a:r>
              <a:rPr lang="en-US" sz="3000" dirty="0"/>
              <a:t>, workshops and regional meetings sponsored by Kentucky Association of Counties (</a:t>
            </a:r>
            <a:r>
              <a:rPr lang="en-US" sz="3000" dirty="0" err="1"/>
              <a:t>KACo</a:t>
            </a:r>
            <a:r>
              <a:rPr lang="en-US" sz="3000" dirty="0"/>
              <a:t>) and Department for Local Government (DLG</a:t>
            </a:r>
            <a:r>
              <a:rPr lang="en-US" sz="3000" dirty="0" smtClean="0"/>
              <a:t>).”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3922053"/>
            <a:ext cx="116205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(J) “PVAs </a:t>
            </a:r>
            <a:r>
              <a:rPr lang="en-US" sz="3000" dirty="0"/>
              <a:t>holding their SKA designation can earn up to 25 hours through KELMS or IAAO online courses</a:t>
            </a:r>
            <a:r>
              <a:rPr lang="en-US" sz="3000" dirty="0" smtClean="0"/>
              <a:t>.” </a:t>
            </a:r>
            <a:endParaRPr lang="en-US" sz="3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1533051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Updated Rules coming to your email soon!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3700" y="4706938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Effective January 1, 2018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 b="11004"/>
          <a:stretch/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7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3448DCFCE4BFA3488C1231CEA6A8E0C6" ma:contentTypeVersion="1" ma:contentTypeDescription="Upload an image." ma:contentTypeScope="" ma:versionID="3dd297dca525510f3eede485c6436bf4">
  <xsd:schema xmlns:xsd="http://www.w3.org/2001/XMLSchema" xmlns:xs="http://www.w3.org/2001/XMLSchema" xmlns:p="http://schemas.microsoft.com/office/2006/metadata/properties" xmlns:ns1="http://schemas.microsoft.com/sharepoint/v3" xmlns:ns2="042484EB-C38E-4712-B7FF-BE26DBBE11E5" xmlns:ns3="http://schemas.microsoft.com/sharepoint/v3/fields" targetNamespace="http://schemas.microsoft.com/office/2006/metadata/properties" ma:root="true" ma:fieldsID="7dbaf0fdf7bf684ea7e650bbf3546fb7" ns1:_="" ns2:_="" ns3:_="">
    <xsd:import namespace="http://schemas.microsoft.com/sharepoint/v3"/>
    <xsd:import namespace="042484EB-C38E-4712-B7FF-BE26DBBE11E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484EB-C38E-4712-B7FF-BE26DBBE11E5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042484EB-C38E-4712-B7FF-BE26DBBE11E5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067CFBED-E4EF-4982-A294-63565E9B429E}"/>
</file>

<file path=customXml/itemProps2.xml><?xml version="1.0" encoding="utf-8"?>
<ds:datastoreItem xmlns:ds="http://schemas.openxmlformats.org/officeDocument/2006/customXml" ds:itemID="{C35EA229-B4ED-4390-A62B-9DE4E2407558}"/>
</file>

<file path=customXml/itemProps3.xml><?xml version="1.0" encoding="utf-8"?>
<ds:datastoreItem xmlns:ds="http://schemas.openxmlformats.org/officeDocument/2006/customXml" ds:itemID="{1226FC89-672E-4EBD-9ED2-27C2BAD184E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23114</TotalTime>
  <Words>409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Bernard MT Condensed</vt:lpstr>
      <vt:lpstr>Calibri</vt:lpstr>
      <vt:lpstr>Calibri Light</vt:lpstr>
      <vt:lpstr>Californian FB</vt:lpstr>
      <vt:lpstr>Office Theme</vt:lpstr>
      <vt:lpstr>PowerPoint Presentation</vt:lpstr>
      <vt:lpstr>PowerPoint Presentation</vt:lpstr>
      <vt:lpstr>PowerPoint Presentation</vt:lpstr>
      <vt:lpstr>PowerPoint Presentation</vt:lpstr>
      <vt:lpstr>C L A S S E S</vt:lpstr>
      <vt:lpstr>We      Our Instructors!</vt:lpstr>
      <vt:lpstr>Help US  Help YOU!</vt:lpstr>
      <vt:lpstr>PowerPoint Presentation</vt:lpstr>
      <vt:lpstr>HB 538 Changes</vt:lpstr>
      <vt:lpstr>PowerPoint Presentation</vt:lpstr>
      <vt:lpstr>PowerPoint Presentation</vt:lpstr>
      <vt:lpstr>WHAT YOU NEED TO KNOW</vt:lpstr>
      <vt:lpstr>   Anti-Harassment Bridging the Generation Gap in the Workplace  Building Trust Business Writing  Career Development Communication: Creating and Sharing Meaning  Conflict Management Coping With Difficult Behaviors  Creative Thinking Critical Thinking Developing Character  Embracing Diversity in the Workplace  </vt:lpstr>
      <vt:lpstr> Employee Performance Overview Of The Merit System Valuing Employee Input  Workplace Violence Prevention for Employees Violence Prevention for Supervisors  KELMS Basics of Navigation KELMS Manager Basics    </vt:lpstr>
      <vt:lpstr>PowerPoint Presentation</vt:lpstr>
      <vt:lpstr>Thanks for Attending!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Katie M (DOR)</dc:creator>
  <cp:keywords/>
  <dc:description/>
  <cp:lastModifiedBy>Martin, Katie M (DOR)</cp:lastModifiedBy>
  <cp:revision>162</cp:revision>
  <cp:lastPrinted>2017-10-11T19:33:06Z</cp:lastPrinted>
  <dcterms:created xsi:type="dcterms:W3CDTF">2017-09-11T19:15:21Z</dcterms:created>
  <dcterms:modified xsi:type="dcterms:W3CDTF">2017-10-23T21:26:19Z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0x0101009148F5A04DDD49CBA7127AADA5FB792B00AADE34325A8B49CDA8BB4DB53328F214003448DCFCE4BFA3488C1231CEA6A8E0C6</vt:lpwstr>
  </property>
</Properties>
</file>