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diagrams/quickStyle1.xml" ContentType="application/vnd.openxmlformats-officedocument.drawingml.diagramStyle+xml"/>
  <Override PartName="/ppt/diagrams/layout1.xml" ContentType="application/vnd.openxmlformats-officedocument.drawingml.diagramLayout+xml"/>
  <Override PartName="/ppt/diagrams/colors2.xml" ContentType="application/vnd.openxmlformats-officedocument.drawingml.diagramColors+xml"/>
  <Override PartName="/ppt/diagrams/colors1.xml" ContentType="application/vnd.openxmlformats-officedocument.drawingml.diagramColors+xml"/>
  <Override PartName="/ppt/diagrams/drawing1.xml" ContentType="application/vnd.ms-office.drawingml.diagramDrawing+xml"/>
  <Override PartName="/ppt/theme/theme1.xml" ContentType="application/vnd.openxmlformats-officedocument.theme+xml"/>
  <Override PartName="/ppt/diagrams/layout2.xml" ContentType="application/vnd.openxmlformats-officedocument.drawingml.diagramLayout+xml"/>
  <Override PartName="/ppt/diagrams/quickStyle2.xml" ContentType="application/vnd.openxmlformats-officedocument.drawingml.diagramStyle+xml"/>
  <Override PartName="/ppt/diagrams/drawing2.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69" r:id="rId16"/>
    <p:sldId id="270"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7" autoAdjust="0"/>
    <p:restoredTop sz="94660"/>
  </p:normalViewPr>
  <p:slideViewPr>
    <p:cSldViewPr snapToGrid="0">
      <p:cViewPr varScale="1">
        <p:scale>
          <a:sx n="91" d="100"/>
          <a:sy n="91" d="100"/>
        </p:scale>
        <p:origin x="5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58E0B3-DA9F-4116-8A36-3498E5D71F3B}" type="doc">
      <dgm:prSet loTypeId="urn:microsoft.com/office/officeart/2005/8/layout/hierarchy3" loCatId="list" qsTypeId="urn:microsoft.com/office/officeart/2005/8/quickstyle/simple1" qsCatId="simple" csTypeId="urn:microsoft.com/office/officeart/2005/8/colors/accent1_2" csCatId="accent1" phldr="1"/>
      <dgm:spPr/>
    </dgm:pt>
    <dgm:pt modelId="{6DCF2AA6-8507-483A-9651-56E6F190464A}">
      <dgm:prSet phldrT="[Text]" custT="1"/>
      <dgm:spPr/>
      <dgm:t>
        <a:bodyPr/>
        <a:lstStyle/>
        <a:p>
          <a:r>
            <a:rPr lang="en-US" sz="3200" b="1" dirty="0" smtClean="0"/>
            <a:t>Clerical</a:t>
          </a:r>
          <a:endParaRPr lang="en-US" sz="3200" b="1" dirty="0"/>
        </a:p>
      </dgm:t>
    </dgm:pt>
    <dgm:pt modelId="{C98F71D7-70AF-4D92-8979-933BF66D6F20}" type="parTrans" cxnId="{E0210F32-2E25-4F85-915F-9D59CBA9BE77}">
      <dgm:prSet/>
      <dgm:spPr/>
      <dgm:t>
        <a:bodyPr/>
        <a:lstStyle/>
        <a:p>
          <a:endParaRPr lang="en-US"/>
        </a:p>
      </dgm:t>
    </dgm:pt>
    <dgm:pt modelId="{EEC461BE-2A18-4FB2-B6E9-1732736E6A9F}" type="sibTrans" cxnId="{E0210F32-2E25-4F85-915F-9D59CBA9BE77}">
      <dgm:prSet/>
      <dgm:spPr/>
      <dgm:t>
        <a:bodyPr/>
        <a:lstStyle/>
        <a:p>
          <a:endParaRPr lang="en-US"/>
        </a:p>
      </dgm:t>
    </dgm:pt>
    <dgm:pt modelId="{700E8F4D-BEEC-42FC-A14B-4C2EAE6E95C3}">
      <dgm:prSet phldrT="[Text]" custT="1"/>
      <dgm:spPr/>
      <dgm:t>
        <a:bodyPr/>
        <a:lstStyle/>
        <a:p>
          <a:r>
            <a:rPr lang="en-US" sz="2800" b="1" dirty="0" smtClean="0"/>
            <a:t>Duplication</a:t>
          </a:r>
          <a:endParaRPr lang="en-US" sz="2800" b="1" dirty="0"/>
        </a:p>
      </dgm:t>
    </dgm:pt>
    <dgm:pt modelId="{D995142D-A622-4D22-BC1F-6CA90C3BB640}" type="parTrans" cxnId="{63D715D0-8D77-498B-A4C0-1EB8F52753D1}">
      <dgm:prSet/>
      <dgm:spPr/>
      <dgm:t>
        <a:bodyPr/>
        <a:lstStyle/>
        <a:p>
          <a:endParaRPr lang="en-US"/>
        </a:p>
      </dgm:t>
    </dgm:pt>
    <dgm:pt modelId="{CE99BF56-4227-4C75-9273-EE95FCB444D7}" type="sibTrans" cxnId="{63D715D0-8D77-498B-A4C0-1EB8F52753D1}">
      <dgm:prSet/>
      <dgm:spPr/>
      <dgm:t>
        <a:bodyPr/>
        <a:lstStyle/>
        <a:p>
          <a:endParaRPr lang="en-US"/>
        </a:p>
      </dgm:t>
    </dgm:pt>
    <dgm:pt modelId="{E98957F1-D75D-4C61-915E-AC3900CE7691}">
      <dgm:prSet phldrT="[Text]"/>
      <dgm:spPr/>
      <dgm:t>
        <a:bodyPr/>
        <a:lstStyle/>
        <a:p>
          <a:r>
            <a:rPr lang="en-US" b="1" dirty="0" smtClean="0"/>
            <a:t>Unintentional Omissions</a:t>
          </a:r>
          <a:endParaRPr lang="en-US" b="1" dirty="0"/>
        </a:p>
      </dgm:t>
    </dgm:pt>
    <dgm:pt modelId="{F96CA698-0124-4BAF-8924-BC550944B6E6}" type="parTrans" cxnId="{02DF7863-C02D-457E-B69B-8209B446604D}">
      <dgm:prSet/>
      <dgm:spPr/>
      <dgm:t>
        <a:bodyPr/>
        <a:lstStyle/>
        <a:p>
          <a:endParaRPr lang="en-US"/>
        </a:p>
      </dgm:t>
    </dgm:pt>
    <dgm:pt modelId="{80B67698-7110-4A60-93A6-365D392827CC}" type="sibTrans" cxnId="{02DF7863-C02D-457E-B69B-8209B446604D}">
      <dgm:prSet/>
      <dgm:spPr/>
      <dgm:t>
        <a:bodyPr/>
        <a:lstStyle/>
        <a:p>
          <a:endParaRPr lang="en-US"/>
        </a:p>
      </dgm:t>
    </dgm:pt>
    <dgm:pt modelId="{31A9744B-7353-4AA1-A2BD-49D721F813D8}">
      <dgm:prSet phldrT="[Text]" custT="1"/>
      <dgm:spPr/>
      <dgm:t>
        <a:bodyPr/>
        <a:lstStyle/>
        <a:p>
          <a:r>
            <a:rPr lang="en-US" sz="2400" b="1" dirty="0" smtClean="0"/>
            <a:t>Mathematical</a:t>
          </a:r>
          <a:endParaRPr lang="en-US" sz="2400" b="1" dirty="0"/>
        </a:p>
      </dgm:t>
    </dgm:pt>
    <dgm:pt modelId="{1AA9688D-B4E8-4C30-891C-AF1DC42E1113}" type="parTrans" cxnId="{E9FA8543-1592-4430-A604-926553A2FE1E}">
      <dgm:prSet/>
      <dgm:spPr/>
      <dgm:t>
        <a:bodyPr/>
        <a:lstStyle/>
        <a:p>
          <a:endParaRPr lang="en-US"/>
        </a:p>
      </dgm:t>
    </dgm:pt>
    <dgm:pt modelId="{32377429-E0CC-46FF-AFB6-B04173AAADB2}" type="sibTrans" cxnId="{E9FA8543-1592-4430-A604-926553A2FE1E}">
      <dgm:prSet/>
      <dgm:spPr/>
      <dgm:t>
        <a:bodyPr/>
        <a:lstStyle/>
        <a:p>
          <a:endParaRPr lang="en-US"/>
        </a:p>
      </dgm:t>
    </dgm:pt>
    <dgm:pt modelId="{E59B3781-7726-4B43-90F3-60A9C78AE6AB}" type="pres">
      <dgm:prSet presAssocID="{7E58E0B3-DA9F-4116-8A36-3498E5D71F3B}" presName="diagram" presStyleCnt="0">
        <dgm:presLayoutVars>
          <dgm:chPref val="1"/>
          <dgm:dir/>
          <dgm:animOne val="branch"/>
          <dgm:animLvl val="lvl"/>
          <dgm:resizeHandles/>
        </dgm:presLayoutVars>
      </dgm:prSet>
      <dgm:spPr/>
    </dgm:pt>
    <dgm:pt modelId="{EF0FBBAB-2F36-45A2-9DFE-8EE3E3037701}" type="pres">
      <dgm:prSet presAssocID="{6DCF2AA6-8507-483A-9651-56E6F190464A}" presName="root" presStyleCnt="0"/>
      <dgm:spPr/>
    </dgm:pt>
    <dgm:pt modelId="{098C1D45-335F-4795-B0B2-E6313BFCD8C3}" type="pres">
      <dgm:prSet presAssocID="{6DCF2AA6-8507-483A-9651-56E6F190464A}" presName="rootComposite" presStyleCnt="0"/>
      <dgm:spPr/>
    </dgm:pt>
    <dgm:pt modelId="{AA496D46-4BDA-4E41-8C4E-6EFB849A222B}" type="pres">
      <dgm:prSet presAssocID="{6DCF2AA6-8507-483A-9651-56E6F190464A}" presName="rootText" presStyleLbl="node1" presStyleIdx="0" presStyleCnt="4" custLinFactNeighborX="-87" custLinFactNeighborY="1492"/>
      <dgm:spPr/>
      <dgm:t>
        <a:bodyPr/>
        <a:lstStyle/>
        <a:p>
          <a:endParaRPr lang="en-US"/>
        </a:p>
      </dgm:t>
    </dgm:pt>
    <dgm:pt modelId="{F3937881-F7B1-427B-8645-56A79B0F3E11}" type="pres">
      <dgm:prSet presAssocID="{6DCF2AA6-8507-483A-9651-56E6F190464A}" presName="rootConnector" presStyleLbl="node1" presStyleIdx="0" presStyleCnt="4"/>
      <dgm:spPr/>
      <dgm:t>
        <a:bodyPr/>
        <a:lstStyle/>
        <a:p>
          <a:endParaRPr lang="en-US"/>
        </a:p>
      </dgm:t>
    </dgm:pt>
    <dgm:pt modelId="{8B9D574F-1378-4EEB-8DE9-64C1ABBAA074}" type="pres">
      <dgm:prSet presAssocID="{6DCF2AA6-8507-483A-9651-56E6F190464A}" presName="childShape" presStyleCnt="0"/>
      <dgm:spPr/>
    </dgm:pt>
    <dgm:pt modelId="{F1D997D5-6BA4-46AA-8CD2-ADE29E0B7122}" type="pres">
      <dgm:prSet presAssocID="{31A9744B-7353-4AA1-A2BD-49D721F813D8}" presName="root" presStyleCnt="0"/>
      <dgm:spPr/>
    </dgm:pt>
    <dgm:pt modelId="{7D3F85C1-40FB-43B8-AB91-C60E7EE65EA3}" type="pres">
      <dgm:prSet presAssocID="{31A9744B-7353-4AA1-A2BD-49D721F813D8}" presName="rootComposite" presStyleCnt="0"/>
      <dgm:spPr/>
    </dgm:pt>
    <dgm:pt modelId="{CCCF50F9-89B7-46ED-8696-D693E1CFA7B1}" type="pres">
      <dgm:prSet presAssocID="{31A9744B-7353-4AA1-A2BD-49D721F813D8}" presName="rootText" presStyleLbl="node1" presStyleIdx="1" presStyleCnt="4"/>
      <dgm:spPr/>
      <dgm:t>
        <a:bodyPr/>
        <a:lstStyle/>
        <a:p>
          <a:endParaRPr lang="en-US"/>
        </a:p>
      </dgm:t>
    </dgm:pt>
    <dgm:pt modelId="{AF2F89F6-39CC-40BD-A515-10BCAA3C2E07}" type="pres">
      <dgm:prSet presAssocID="{31A9744B-7353-4AA1-A2BD-49D721F813D8}" presName="rootConnector" presStyleLbl="node1" presStyleIdx="1" presStyleCnt="4"/>
      <dgm:spPr/>
      <dgm:t>
        <a:bodyPr/>
        <a:lstStyle/>
        <a:p>
          <a:endParaRPr lang="en-US"/>
        </a:p>
      </dgm:t>
    </dgm:pt>
    <dgm:pt modelId="{AD298909-04C0-4964-9820-39CC1260953E}" type="pres">
      <dgm:prSet presAssocID="{31A9744B-7353-4AA1-A2BD-49D721F813D8}" presName="childShape" presStyleCnt="0"/>
      <dgm:spPr/>
    </dgm:pt>
    <dgm:pt modelId="{83DF9222-CA9B-4A79-B9B8-8441DCFC867D}" type="pres">
      <dgm:prSet presAssocID="{700E8F4D-BEEC-42FC-A14B-4C2EAE6E95C3}" presName="root" presStyleCnt="0"/>
      <dgm:spPr/>
    </dgm:pt>
    <dgm:pt modelId="{E88EF7E3-F848-49D5-BE38-3A939252F62C}" type="pres">
      <dgm:prSet presAssocID="{700E8F4D-BEEC-42FC-A14B-4C2EAE6E95C3}" presName="rootComposite" presStyleCnt="0"/>
      <dgm:spPr/>
    </dgm:pt>
    <dgm:pt modelId="{63895FD3-09A2-483F-955D-663C1DFFC210}" type="pres">
      <dgm:prSet presAssocID="{700E8F4D-BEEC-42FC-A14B-4C2EAE6E95C3}" presName="rootText" presStyleLbl="node1" presStyleIdx="2" presStyleCnt="4"/>
      <dgm:spPr/>
      <dgm:t>
        <a:bodyPr/>
        <a:lstStyle/>
        <a:p>
          <a:endParaRPr lang="en-US"/>
        </a:p>
      </dgm:t>
    </dgm:pt>
    <dgm:pt modelId="{8D55ADF3-A541-459E-ADA0-18E1180368CF}" type="pres">
      <dgm:prSet presAssocID="{700E8F4D-BEEC-42FC-A14B-4C2EAE6E95C3}" presName="rootConnector" presStyleLbl="node1" presStyleIdx="2" presStyleCnt="4"/>
      <dgm:spPr/>
      <dgm:t>
        <a:bodyPr/>
        <a:lstStyle/>
        <a:p>
          <a:endParaRPr lang="en-US"/>
        </a:p>
      </dgm:t>
    </dgm:pt>
    <dgm:pt modelId="{84D4964B-E63B-4015-BC5F-D233361F5986}" type="pres">
      <dgm:prSet presAssocID="{700E8F4D-BEEC-42FC-A14B-4C2EAE6E95C3}" presName="childShape" presStyleCnt="0"/>
      <dgm:spPr/>
    </dgm:pt>
    <dgm:pt modelId="{18B9648F-7B59-42EB-BE1D-875080A19D95}" type="pres">
      <dgm:prSet presAssocID="{E98957F1-D75D-4C61-915E-AC3900CE7691}" presName="root" presStyleCnt="0"/>
      <dgm:spPr/>
    </dgm:pt>
    <dgm:pt modelId="{9522787B-8BA2-447C-8C34-7B7BC4B98725}" type="pres">
      <dgm:prSet presAssocID="{E98957F1-D75D-4C61-915E-AC3900CE7691}" presName="rootComposite" presStyleCnt="0"/>
      <dgm:spPr/>
    </dgm:pt>
    <dgm:pt modelId="{9B979ACF-1EE6-4B5E-8274-976773010331}" type="pres">
      <dgm:prSet presAssocID="{E98957F1-D75D-4C61-915E-AC3900CE7691}" presName="rootText" presStyleLbl="node1" presStyleIdx="3" presStyleCnt="4"/>
      <dgm:spPr/>
      <dgm:t>
        <a:bodyPr/>
        <a:lstStyle/>
        <a:p>
          <a:endParaRPr lang="en-US"/>
        </a:p>
      </dgm:t>
    </dgm:pt>
    <dgm:pt modelId="{A7481BE7-31BD-498D-8475-E9E578813EEC}" type="pres">
      <dgm:prSet presAssocID="{E98957F1-D75D-4C61-915E-AC3900CE7691}" presName="rootConnector" presStyleLbl="node1" presStyleIdx="3" presStyleCnt="4"/>
      <dgm:spPr/>
      <dgm:t>
        <a:bodyPr/>
        <a:lstStyle/>
        <a:p>
          <a:endParaRPr lang="en-US"/>
        </a:p>
      </dgm:t>
    </dgm:pt>
    <dgm:pt modelId="{F844F7F9-F683-4980-86A6-E1756CD8283D}" type="pres">
      <dgm:prSet presAssocID="{E98957F1-D75D-4C61-915E-AC3900CE7691}" presName="childShape" presStyleCnt="0"/>
      <dgm:spPr/>
    </dgm:pt>
  </dgm:ptLst>
  <dgm:cxnLst>
    <dgm:cxn modelId="{A388DDD5-BED1-4F0F-8E1C-E6F9AEC3A3E4}" type="presOf" srcId="{E98957F1-D75D-4C61-915E-AC3900CE7691}" destId="{A7481BE7-31BD-498D-8475-E9E578813EEC}" srcOrd="1" destOrd="0" presId="urn:microsoft.com/office/officeart/2005/8/layout/hierarchy3"/>
    <dgm:cxn modelId="{70851EA8-3BD2-4F9C-BF13-90C87DF177EA}" type="presOf" srcId="{31A9744B-7353-4AA1-A2BD-49D721F813D8}" destId="{AF2F89F6-39CC-40BD-A515-10BCAA3C2E07}" srcOrd="1" destOrd="0" presId="urn:microsoft.com/office/officeart/2005/8/layout/hierarchy3"/>
    <dgm:cxn modelId="{02DF7863-C02D-457E-B69B-8209B446604D}" srcId="{7E58E0B3-DA9F-4116-8A36-3498E5D71F3B}" destId="{E98957F1-D75D-4C61-915E-AC3900CE7691}" srcOrd="3" destOrd="0" parTransId="{F96CA698-0124-4BAF-8924-BC550944B6E6}" sibTransId="{80B67698-7110-4A60-93A6-365D392827CC}"/>
    <dgm:cxn modelId="{977604EA-882E-4EB9-976C-79ADFA6AFD77}" type="presOf" srcId="{7E58E0B3-DA9F-4116-8A36-3498E5D71F3B}" destId="{E59B3781-7726-4B43-90F3-60A9C78AE6AB}" srcOrd="0" destOrd="0" presId="urn:microsoft.com/office/officeart/2005/8/layout/hierarchy3"/>
    <dgm:cxn modelId="{E9FA8543-1592-4430-A604-926553A2FE1E}" srcId="{7E58E0B3-DA9F-4116-8A36-3498E5D71F3B}" destId="{31A9744B-7353-4AA1-A2BD-49D721F813D8}" srcOrd="1" destOrd="0" parTransId="{1AA9688D-B4E8-4C30-891C-AF1DC42E1113}" sibTransId="{32377429-E0CC-46FF-AFB6-B04173AAADB2}"/>
    <dgm:cxn modelId="{63D715D0-8D77-498B-A4C0-1EB8F52753D1}" srcId="{7E58E0B3-DA9F-4116-8A36-3498E5D71F3B}" destId="{700E8F4D-BEEC-42FC-A14B-4C2EAE6E95C3}" srcOrd="2" destOrd="0" parTransId="{D995142D-A622-4D22-BC1F-6CA90C3BB640}" sibTransId="{CE99BF56-4227-4C75-9273-EE95FCB444D7}"/>
    <dgm:cxn modelId="{6ECC0839-8974-43A8-B7F3-5B55FD28C83E}" type="presOf" srcId="{E98957F1-D75D-4C61-915E-AC3900CE7691}" destId="{9B979ACF-1EE6-4B5E-8274-976773010331}" srcOrd="0" destOrd="0" presId="urn:microsoft.com/office/officeart/2005/8/layout/hierarchy3"/>
    <dgm:cxn modelId="{2639272F-D576-461A-A01A-00DDC9AFA154}" type="presOf" srcId="{31A9744B-7353-4AA1-A2BD-49D721F813D8}" destId="{CCCF50F9-89B7-46ED-8696-D693E1CFA7B1}" srcOrd="0" destOrd="0" presId="urn:microsoft.com/office/officeart/2005/8/layout/hierarchy3"/>
    <dgm:cxn modelId="{B70F922E-8E26-4839-8D2B-3AE85EBF8AB8}" type="presOf" srcId="{700E8F4D-BEEC-42FC-A14B-4C2EAE6E95C3}" destId="{8D55ADF3-A541-459E-ADA0-18E1180368CF}" srcOrd="1" destOrd="0" presId="urn:microsoft.com/office/officeart/2005/8/layout/hierarchy3"/>
    <dgm:cxn modelId="{4FF7F8A8-E0BA-4A3C-9B87-B45B2D3B5AAD}" type="presOf" srcId="{700E8F4D-BEEC-42FC-A14B-4C2EAE6E95C3}" destId="{63895FD3-09A2-483F-955D-663C1DFFC210}" srcOrd="0" destOrd="0" presId="urn:microsoft.com/office/officeart/2005/8/layout/hierarchy3"/>
    <dgm:cxn modelId="{27542CB8-8778-4982-AF4A-9285509CA31F}" type="presOf" srcId="{6DCF2AA6-8507-483A-9651-56E6F190464A}" destId="{F3937881-F7B1-427B-8645-56A79B0F3E11}" srcOrd="1" destOrd="0" presId="urn:microsoft.com/office/officeart/2005/8/layout/hierarchy3"/>
    <dgm:cxn modelId="{AA30251E-B7A7-4EF1-B3A5-225C705B2262}" type="presOf" srcId="{6DCF2AA6-8507-483A-9651-56E6F190464A}" destId="{AA496D46-4BDA-4E41-8C4E-6EFB849A222B}" srcOrd="0" destOrd="0" presId="urn:microsoft.com/office/officeart/2005/8/layout/hierarchy3"/>
    <dgm:cxn modelId="{E0210F32-2E25-4F85-915F-9D59CBA9BE77}" srcId="{7E58E0B3-DA9F-4116-8A36-3498E5D71F3B}" destId="{6DCF2AA6-8507-483A-9651-56E6F190464A}" srcOrd="0" destOrd="0" parTransId="{C98F71D7-70AF-4D92-8979-933BF66D6F20}" sibTransId="{EEC461BE-2A18-4FB2-B6E9-1732736E6A9F}"/>
    <dgm:cxn modelId="{273E8E6A-1235-4C46-BFD0-587740697790}" type="presParOf" srcId="{E59B3781-7726-4B43-90F3-60A9C78AE6AB}" destId="{EF0FBBAB-2F36-45A2-9DFE-8EE3E3037701}" srcOrd="0" destOrd="0" presId="urn:microsoft.com/office/officeart/2005/8/layout/hierarchy3"/>
    <dgm:cxn modelId="{BB53CE9E-B945-495F-B98A-31ED7713BDE4}" type="presParOf" srcId="{EF0FBBAB-2F36-45A2-9DFE-8EE3E3037701}" destId="{098C1D45-335F-4795-B0B2-E6313BFCD8C3}" srcOrd="0" destOrd="0" presId="urn:microsoft.com/office/officeart/2005/8/layout/hierarchy3"/>
    <dgm:cxn modelId="{623F93E3-846A-4694-98D0-8F08D1BD47EB}" type="presParOf" srcId="{098C1D45-335F-4795-B0B2-E6313BFCD8C3}" destId="{AA496D46-4BDA-4E41-8C4E-6EFB849A222B}" srcOrd="0" destOrd="0" presId="urn:microsoft.com/office/officeart/2005/8/layout/hierarchy3"/>
    <dgm:cxn modelId="{2483B454-F693-427C-ADC6-07CA894826FA}" type="presParOf" srcId="{098C1D45-335F-4795-B0B2-E6313BFCD8C3}" destId="{F3937881-F7B1-427B-8645-56A79B0F3E11}" srcOrd="1" destOrd="0" presId="urn:microsoft.com/office/officeart/2005/8/layout/hierarchy3"/>
    <dgm:cxn modelId="{0ABABD3D-FC94-4B08-8C62-DCC94FFF1953}" type="presParOf" srcId="{EF0FBBAB-2F36-45A2-9DFE-8EE3E3037701}" destId="{8B9D574F-1378-4EEB-8DE9-64C1ABBAA074}" srcOrd="1" destOrd="0" presId="urn:microsoft.com/office/officeart/2005/8/layout/hierarchy3"/>
    <dgm:cxn modelId="{79A4BA4B-DE90-4A0E-B947-1BC3C9765442}" type="presParOf" srcId="{E59B3781-7726-4B43-90F3-60A9C78AE6AB}" destId="{F1D997D5-6BA4-46AA-8CD2-ADE29E0B7122}" srcOrd="1" destOrd="0" presId="urn:microsoft.com/office/officeart/2005/8/layout/hierarchy3"/>
    <dgm:cxn modelId="{E7C03CDD-EAC7-47F6-9D68-F83B8FEBA599}" type="presParOf" srcId="{F1D997D5-6BA4-46AA-8CD2-ADE29E0B7122}" destId="{7D3F85C1-40FB-43B8-AB91-C60E7EE65EA3}" srcOrd="0" destOrd="0" presId="urn:microsoft.com/office/officeart/2005/8/layout/hierarchy3"/>
    <dgm:cxn modelId="{025500C8-7BAC-41A8-A13F-E56698732910}" type="presParOf" srcId="{7D3F85C1-40FB-43B8-AB91-C60E7EE65EA3}" destId="{CCCF50F9-89B7-46ED-8696-D693E1CFA7B1}" srcOrd="0" destOrd="0" presId="urn:microsoft.com/office/officeart/2005/8/layout/hierarchy3"/>
    <dgm:cxn modelId="{578E071A-3D8D-4558-9AC4-BE294D710B1D}" type="presParOf" srcId="{7D3F85C1-40FB-43B8-AB91-C60E7EE65EA3}" destId="{AF2F89F6-39CC-40BD-A515-10BCAA3C2E07}" srcOrd="1" destOrd="0" presId="urn:microsoft.com/office/officeart/2005/8/layout/hierarchy3"/>
    <dgm:cxn modelId="{74FBA0E9-4A4A-4EEE-8E27-7B662CC0DC8D}" type="presParOf" srcId="{F1D997D5-6BA4-46AA-8CD2-ADE29E0B7122}" destId="{AD298909-04C0-4964-9820-39CC1260953E}" srcOrd="1" destOrd="0" presId="urn:microsoft.com/office/officeart/2005/8/layout/hierarchy3"/>
    <dgm:cxn modelId="{8F575F94-C099-4170-9F42-D1DCB4290EB8}" type="presParOf" srcId="{E59B3781-7726-4B43-90F3-60A9C78AE6AB}" destId="{83DF9222-CA9B-4A79-B9B8-8441DCFC867D}" srcOrd="2" destOrd="0" presId="urn:microsoft.com/office/officeart/2005/8/layout/hierarchy3"/>
    <dgm:cxn modelId="{1A562D4D-F5DA-436B-8E13-7395E46B8420}" type="presParOf" srcId="{83DF9222-CA9B-4A79-B9B8-8441DCFC867D}" destId="{E88EF7E3-F848-49D5-BE38-3A939252F62C}" srcOrd="0" destOrd="0" presId="urn:microsoft.com/office/officeart/2005/8/layout/hierarchy3"/>
    <dgm:cxn modelId="{E4528590-9576-43FF-96D4-6B80057959C8}" type="presParOf" srcId="{E88EF7E3-F848-49D5-BE38-3A939252F62C}" destId="{63895FD3-09A2-483F-955D-663C1DFFC210}" srcOrd="0" destOrd="0" presId="urn:microsoft.com/office/officeart/2005/8/layout/hierarchy3"/>
    <dgm:cxn modelId="{B08822EE-8D55-4BFD-A614-CB051793DEB4}" type="presParOf" srcId="{E88EF7E3-F848-49D5-BE38-3A939252F62C}" destId="{8D55ADF3-A541-459E-ADA0-18E1180368CF}" srcOrd="1" destOrd="0" presId="urn:microsoft.com/office/officeart/2005/8/layout/hierarchy3"/>
    <dgm:cxn modelId="{6BDCA11C-ECB8-4DB7-B6A2-F73B04BD3351}" type="presParOf" srcId="{83DF9222-CA9B-4A79-B9B8-8441DCFC867D}" destId="{84D4964B-E63B-4015-BC5F-D233361F5986}" srcOrd="1" destOrd="0" presId="urn:microsoft.com/office/officeart/2005/8/layout/hierarchy3"/>
    <dgm:cxn modelId="{6C5BA258-09BE-4163-BFB2-AC6062B8A6DD}" type="presParOf" srcId="{E59B3781-7726-4B43-90F3-60A9C78AE6AB}" destId="{18B9648F-7B59-42EB-BE1D-875080A19D95}" srcOrd="3" destOrd="0" presId="urn:microsoft.com/office/officeart/2005/8/layout/hierarchy3"/>
    <dgm:cxn modelId="{10701D6B-C4D7-429C-9203-846544FEA53C}" type="presParOf" srcId="{18B9648F-7B59-42EB-BE1D-875080A19D95}" destId="{9522787B-8BA2-447C-8C34-7B7BC4B98725}" srcOrd="0" destOrd="0" presId="urn:microsoft.com/office/officeart/2005/8/layout/hierarchy3"/>
    <dgm:cxn modelId="{3A71E668-C437-47F0-908B-3D3C4A1D3131}" type="presParOf" srcId="{9522787B-8BA2-447C-8C34-7B7BC4B98725}" destId="{9B979ACF-1EE6-4B5E-8274-976773010331}" srcOrd="0" destOrd="0" presId="urn:microsoft.com/office/officeart/2005/8/layout/hierarchy3"/>
    <dgm:cxn modelId="{8450F73C-C1A6-4A32-A537-84DEAA3377A8}" type="presParOf" srcId="{9522787B-8BA2-447C-8C34-7B7BC4B98725}" destId="{A7481BE7-31BD-498D-8475-E9E578813EEC}" srcOrd="1" destOrd="0" presId="urn:microsoft.com/office/officeart/2005/8/layout/hierarchy3"/>
    <dgm:cxn modelId="{396683C6-361A-4866-8A38-AAD61209D054}" type="presParOf" srcId="{18B9648F-7B59-42EB-BE1D-875080A19D95}" destId="{F844F7F9-F683-4980-86A6-E1756CD8283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58E0B3-DA9F-4116-8A36-3498E5D71F3B}" type="doc">
      <dgm:prSet loTypeId="urn:microsoft.com/office/officeart/2005/8/layout/hierarchy3" loCatId="list" qsTypeId="urn:microsoft.com/office/officeart/2005/8/quickstyle/simple1" qsCatId="simple" csTypeId="urn:microsoft.com/office/officeart/2005/8/colors/accent1_2" csCatId="accent1" phldr="1"/>
      <dgm:spPr/>
    </dgm:pt>
    <dgm:pt modelId="{6DCF2AA6-8507-483A-9651-56E6F190464A}">
      <dgm:prSet phldrT="[Text]"/>
      <dgm:spPr/>
      <dgm:t>
        <a:bodyPr/>
        <a:lstStyle/>
        <a:p>
          <a:r>
            <a:rPr lang="en-US" dirty="0" smtClean="0"/>
            <a:t>Clerical</a:t>
          </a:r>
          <a:endParaRPr lang="en-US" dirty="0"/>
        </a:p>
      </dgm:t>
    </dgm:pt>
    <dgm:pt modelId="{C98F71D7-70AF-4D92-8979-933BF66D6F20}" type="parTrans" cxnId="{E0210F32-2E25-4F85-915F-9D59CBA9BE77}">
      <dgm:prSet/>
      <dgm:spPr/>
      <dgm:t>
        <a:bodyPr/>
        <a:lstStyle/>
        <a:p>
          <a:endParaRPr lang="en-US"/>
        </a:p>
      </dgm:t>
    </dgm:pt>
    <dgm:pt modelId="{EEC461BE-2A18-4FB2-B6E9-1732736E6A9F}" type="sibTrans" cxnId="{E0210F32-2E25-4F85-915F-9D59CBA9BE77}">
      <dgm:prSet/>
      <dgm:spPr/>
      <dgm:t>
        <a:bodyPr/>
        <a:lstStyle/>
        <a:p>
          <a:endParaRPr lang="en-US"/>
        </a:p>
      </dgm:t>
    </dgm:pt>
    <dgm:pt modelId="{700E8F4D-BEEC-42FC-A14B-4C2EAE6E95C3}">
      <dgm:prSet phldrT="[Text]"/>
      <dgm:spPr/>
      <dgm:t>
        <a:bodyPr/>
        <a:lstStyle/>
        <a:p>
          <a:r>
            <a:rPr lang="en-US" dirty="0" smtClean="0"/>
            <a:t>Duplication</a:t>
          </a:r>
          <a:endParaRPr lang="en-US" dirty="0"/>
        </a:p>
      </dgm:t>
    </dgm:pt>
    <dgm:pt modelId="{D995142D-A622-4D22-BC1F-6CA90C3BB640}" type="parTrans" cxnId="{63D715D0-8D77-498B-A4C0-1EB8F52753D1}">
      <dgm:prSet/>
      <dgm:spPr/>
      <dgm:t>
        <a:bodyPr/>
        <a:lstStyle/>
        <a:p>
          <a:endParaRPr lang="en-US"/>
        </a:p>
      </dgm:t>
    </dgm:pt>
    <dgm:pt modelId="{CE99BF56-4227-4C75-9273-EE95FCB444D7}" type="sibTrans" cxnId="{63D715D0-8D77-498B-A4C0-1EB8F52753D1}">
      <dgm:prSet/>
      <dgm:spPr/>
      <dgm:t>
        <a:bodyPr/>
        <a:lstStyle/>
        <a:p>
          <a:endParaRPr lang="en-US"/>
        </a:p>
      </dgm:t>
    </dgm:pt>
    <dgm:pt modelId="{E98957F1-D75D-4C61-915E-AC3900CE7691}">
      <dgm:prSet phldrT="[Text]"/>
      <dgm:spPr/>
      <dgm:t>
        <a:bodyPr/>
        <a:lstStyle/>
        <a:p>
          <a:r>
            <a:rPr lang="en-US" dirty="0" smtClean="0"/>
            <a:t>Unintentional Omissions</a:t>
          </a:r>
          <a:endParaRPr lang="en-US" dirty="0"/>
        </a:p>
      </dgm:t>
    </dgm:pt>
    <dgm:pt modelId="{F96CA698-0124-4BAF-8924-BC550944B6E6}" type="parTrans" cxnId="{02DF7863-C02D-457E-B69B-8209B446604D}">
      <dgm:prSet/>
      <dgm:spPr/>
      <dgm:t>
        <a:bodyPr/>
        <a:lstStyle/>
        <a:p>
          <a:endParaRPr lang="en-US"/>
        </a:p>
      </dgm:t>
    </dgm:pt>
    <dgm:pt modelId="{80B67698-7110-4A60-93A6-365D392827CC}" type="sibTrans" cxnId="{02DF7863-C02D-457E-B69B-8209B446604D}">
      <dgm:prSet/>
      <dgm:spPr/>
      <dgm:t>
        <a:bodyPr/>
        <a:lstStyle/>
        <a:p>
          <a:endParaRPr lang="en-US"/>
        </a:p>
      </dgm:t>
    </dgm:pt>
    <dgm:pt modelId="{31A9744B-7353-4AA1-A2BD-49D721F813D8}">
      <dgm:prSet phldrT="[Text]"/>
      <dgm:spPr/>
      <dgm:t>
        <a:bodyPr/>
        <a:lstStyle/>
        <a:p>
          <a:r>
            <a:rPr lang="en-US" dirty="0" smtClean="0"/>
            <a:t>Mathematical</a:t>
          </a:r>
          <a:endParaRPr lang="en-US" dirty="0"/>
        </a:p>
      </dgm:t>
    </dgm:pt>
    <dgm:pt modelId="{1AA9688D-B4E8-4C30-891C-AF1DC42E1113}" type="parTrans" cxnId="{E9FA8543-1592-4430-A604-926553A2FE1E}">
      <dgm:prSet/>
      <dgm:spPr/>
      <dgm:t>
        <a:bodyPr/>
        <a:lstStyle/>
        <a:p>
          <a:endParaRPr lang="en-US"/>
        </a:p>
      </dgm:t>
    </dgm:pt>
    <dgm:pt modelId="{32377429-E0CC-46FF-AFB6-B04173AAADB2}" type="sibTrans" cxnId="{E9FA8543-1592-4430-A604-926553A2FE1E}">
      <dgm:prSet/>
      <dgm:spPr/>
      <dgm:t>
        <a:bodyPr/>
        <a:lstStyle/>
        <a:p>
          <a:endParaRPr lang="en-US"/>
        </a:p>
      </dgm:t>
    </dgm:pt>
    <dgm:pt modelId="{E59B3781-7726-4B43-90F3-60A9C78AE6AB}" type="pres">
      <dgm:prSet presAssocID="{7E58E0B3-DA9F-4116-8A36-3498E5D71F3B}" presName="diagram" presStyleCnt="0">
        <dgm:presLayoutVars>
          <dgm:chPref val="1"/>
          <dgm:dir/>
          <dgm:animOne val="branch"/>
          <dgm:animLvl val="lvl"/>
          <dgm:resizeHandles/>
        </dgm:presLayoutVars>
      </dgm:prSet>
      <dgm:spPr/>
    </dgm:pt>
    <dgm:pt modelId="{EF0FBBAB-2F36-45A2-9DFE-8EE3E3037701}" type="pres">
      <dgm:prSet presAssocID="{6DCF2AA6-8507-483A-9651-56E6F190464A}" presName="root" presStyleCnt="0"/>
      <dgm:spPr/>
    </dgm:pt>
    <dgm:pt modelId="{098C1D45-335F-4795-B0B2-E6313BFCD8C3}" type="pres">
      <dgm:prSet presAssocID="{6DCF2AA6-8507-483A-9651-56E6F190464A}" presName="rootComposite" presStyleCnt="0"/>
      <dgm:spPr/>
    </dgm:pt>
    <dgm:pt modelId="{AA496D46-4BDA-4E41-8C4E-6EFB849A222B}" type="pres">
      <dgm:prSet presAssocID="{6DCF2AA6-8507-483A-9651-56E6F190464A}" presName="rootText" presStyleLbl="node1" presStyleIdx="0" presStyleCnt="4" custScaleY="224990"/>
      <dgm:spPr/>
      <dgm:t>
        <a:bodyPr/>
        <a:lstStyle/>
        <a:p>
          <a:endParaRPr lang="en-US"/>
        </a:p>
      </dgm:t>
    </dgm:pt>
    <dgm:pt modelId="{F3937881-F7B1-427B-8645-56A79B0F3E11}" type="pres">
      <dgm:prSet presAssocID="{6DCF2AA6-8507-483A-9651-56E6F190464A}" presName="rootConnector" presStyleLbl="node1" presStyleIdx="0" presStyleCnt="4"/>
      <dgm:spPr/>
      <dgm:t>
        <a:bodyPr/>
        <a:lstStyle/>
        <a:p>
          <a:endParaRPr lang="en-US"/>
        </a:p>
      </dgm:t>
    </dgm:pt>
    <dgm:pt modelId="{8B9D574F-1378-4EEB-8DE9-64C1ABBAA074}" type="pres">
      <dgm:prSet presAssocID="{6DCF2AA6-8507-483A-9651-56E6F190464A}" presName="childShape" presStyleCnt="0"/>
      <dgm:spPr/>
    </dgm:pt>
    <dgm:pt modelId="{F1D997D5-6BA4-46AA-8CD2-ADE29E0B7122}" type="pres">
      <dgm:prSet presAssocID="{31A9744B-7353-4AA1-A2BD-49D721F813D8}" presName="root" presStyleCnt="0"/>
      <dgm:spPr/>
    </dgm:pt>
    <dgm:pt modelId="{7D3F85C1-40FB-43B8-AB91-C60E7EE65EA3}" type="pres">
      <dgm:prSet presAssocID="{31A9744B-7353-4AA1-A2BD-49D721F813D8}" presName="rootComposite" presStyleCnt="0"/>
      <dgm:spPr/>
    </dgm:pt>
    <dgm:pt modelId="{CCCF50F9-89B7-46ED-8696-D693E1CFA7B1}" type="pres">
      <dgm:prSet presAssocID="{31A9744B-7353-4AA1-A2BD-49D721F813D8}" presName="rootText" presStyleLbl="node1" presStyleIdx="1" presStyleCnt="4" custLinFactX="-1283323" custLinFactNeighborX="-1300000"/>
      <dgm:spPr/>
      <dgm:t>
        <a:bodyPr/>
        <a:lstStyle/>
        <a:p>
          <a:endParaRPr lang="en-US"/>
        </a:p>
      </dgm:t>
    </dgm:pt>
    <dgm:pt modelId="{AF2F89F6-39CC-40BD-A515-10BCAA3C2E07}" type="pres">
      <dgm:prSet presAssocID="{31A9744B-7353-4AA1-A2BD-49D721F813D8}" presName="rootConnector" presStyleLbl="node1" presStyleIdx="1" presStyleCnt="4"/>
      <dgm:spPr/>
      <dgm:t>
        <a:bodyPr/>
        <a:lstStyle/>
        <a:p>
          <a:endParaRPr lang="en-US"/>
        </a:p>
      </dgm:t>
    </dgm:pt>
    <dgm:pt modelId="{AD298909-04C0-4964-9820-39CC1260953E}" type="pres">
      <dgm:prSet presAssocID="{31A9744B-7353-4AA1-A2BD-49D721F813D8}" presName="childShape" presStyleCnt="0"/>
      <dgm:spPr/>
    </dgm:pt>
    <dgm:pt modelId="{83DF9222-CA9B-4A79-B9B8-8441DCFC867D}" type="pres">
      <dgm:prSet presAssocID="{700E8F4D-BEEC-42FC-A14B-4C2EAE6E95C3}" presName="root" presStyleCnt="0"/>
      <dgm:spPr/>
    </dgm:pt>
    <dgm:pt modelId="{E88EF7E3-F848-49D5-BE38-3A939252F62C}" type="pres">
      <dgm:prSet presAssocID="{700E8F4D-BEEC-42FC-A14B-4C2EAE6E95C3}" presName="rootComposite" presStyleCnt="0"/>
      <dgm:spPr/>
    </dgm:pt>
    <dgm:pt modelId="{63895FD3-09A2-483F-955D-663C1DFFC210}" type="pres">
      <dgm:prSet presAssocID="{700E8F4D-BEEC-42FC-A14B-4C2EAE6E95C3}" presName="rootText" presStyleLbl="node1" presStyleIdx="2" presStyleCnt="4"/>
      <dgm:spPr/>
      <dgm:t>
        <a:bodyPr/>
        <a:lstStyle/>
        <a:p>
          <a:endParaRPr lang="en-US"/>
        </a:p>
      </dgm:t>
    </dgm:pt>
    <dgm:pt modelId="{8D55ADF3-A541-459E-ADA0-18E1180368CF}" type="pres">
      <dgm:prSet presAssocID="{700E8F4D-BEEC-42FC-A14B-4C2EAE6E95C3}" presName="rootConnector" presStyleLbl="node1" presStyleIdx="2" presStyleCnt="4"/>
      <dgm:spPr/>
      <dgm:t>
        <a:bodyPr/>
        <a:lstStyle/>
        <a:p>
          <a:endParaRPr lang="en-US"/>
        </a:p>
      </dgm:t>
    </dgm:pt>
    <dgm:pt modelId="{84D4964B-E63B-4015-BC5F-D233361F5986}" type="pres">
      <dgm:prSet presAssocID="{700E8F4D-BEEC-42FC-A14B-4C2EAE6E95C3}" presName="childShape" presStyleCnt="0"/>
      <dgm:spPr/>
    </dgm:pt>
    <dgm:pt modelId="{18B9648F-7B59-42EB-BE1D-875080A19D95}" type="pres">
      <dgm:prSet presAssocID="{E98957F1-D75D-4C61-915E-AC3900CE7691}" presName="root" presStyleCnt="0"/>
      <dgm:spPr/>
    </dgm:pt>
    <dgm:pt modelId="{9522787B-8BA2-447C-8C34-7B7BC4B98725}" type="pres">
      <dgm:prSet presAssocID="{E98957F1-D75D-4C61-915E-AC3900CE7691}" presName="rootComposite" presStyleCnt="0"/>
      <dgm:spPr/>
    </dgm:pt>
    <dgm:pt modelId="{9B979ACF-1EE6-4B5E-8274-976773010331}" type="pres">
      <dgm:prSet presAssocID="{E98957F1-D75D-4C61-915E-AC3900CE7691}" presName="rootText" presStyleLbl="node1" presStyleIdx="3" presStyleCnt="4"/>
      <dgm:spPr/>
      <dgm:t>
        <a:bodyPr/>
        <a:lstStyle/>
        <a:p>
          <a:endParaRPr lang="en-US"/>
        </a:p>
      </dgm:t>
    </dgm:pt>
    <dgm:pt modelId="{A7481BE7-31BD-498D-8475-E9E578813EEC}" type="pres">
      <dgm:prSet presAssocID="{E98957F1-D75D-4C61-915E-AC3900CE7691}" presName="rootConnector" presStyleLbl="node1" presStyleIdx="3" presStyleCnt="4"/>
      <dgm:spPr/>
      <dgm:t>
        <a:bodyPr/>
        <a:lstStyle/>
        <a:p>
          <a:endParaRPr lang="en-US"/>
        </a:p>
      </dgm:t>
    </dgm:pt>
    <dgm:pt modelId="{F844F7F9-F683-4980-86A6-E1756CD8283D}" type="pres">
      <dgm:prSet presAssocID="{E98957F1-D75D-4C61-915E-AC3900CE7691}" presName="childShape" presStyleCnt="0"/>
      <dgm:spPr/>
    </dgm:pt>
  </dgm:ptLst>
  <dgm:cxnLst>
    <dgm:cxn modelId="{A388DDD5-BED1-4F0F-8E1C-E6F9AEC3A3E4}" type="presOf" srcId="{E98957F1-D75D-4C61-915E-AC3900CE7691}" destId="{A7481BE7-31BD-498D-8475-E9E578813EEC}" srcOrd="1" destOrd="0" presId="urn:microsoft.com/office/officeart/2005/8/layout/hierarchy3"/>
    <dgm:cxn modelId="{70851EA8-3BD2-4F9C-BF13-90C87DF177EA}" type="presOf" srcId="{31A9744B-7353-4AA1-A2BD-49D721F813D8}" destId="{AF2F89F6-39CC-40BD-A515-10BCAA3C2E07}" srcOrd="1" destOrd="0" presId="urn:microsoft.com/office/officeart/2005/8/layout/hierarchy3"/>
    <dgm:cxn modelId="{02DF7863-C02D-457E-B69B-8209B446604D}" srcId="{7E58E0B3-DA9F-4116-8A36-3498E5D71F3B}" destId="{E98957F1-D75D-4C61-915E-AC3900CE7691}" srcOrd="3" destOrd="0" parTransId="{F96CA698-0124-4BAF-8924-BC550944B6E6}" sibTransId="{80B67698-7110-4A60-93A6-365D392827CC}"/>
    <dgm:cxn modelId="{977604EA-882E-4EB9-976C-79ADFA6AFD77}" type="presOf" srcId="{7E58E0B3-DA9F-4116-8A36-3498E5D71F3B}" destId="{E59B3781-7726-4B43-90F3-60A9C78AE6AB}" srcOrd="0" destOrd="0" presId="urn:microsoft.com/office/officeart/2005/8/layout/hierarchy3"/>
    <dgm:cxn modelId="{E9FA8543-1592-4430-A604-926553A2FE1E}" srcId="{7E58E0B3-DA9F-4116-8A36-3498E5D71F3B}" destId="{31A9744B-7353-4AA1-A2BD-49D721F813D8}" srcOrd="1" destOrd="0" parTransId="{1AA9688D-B4E8-4C30-891C-AF1DC42E1113}" sibTransId="{32377429-E0CC-46FF-AFB6-B04173AAADB2}"/>
    <dgm:cxn modelId="{63D715D0-8D77-498B-A4C0-1EB8F52753D1}" srcId="{7E58E0B3-DA9F-4116-8A36-3498E5D71F3B}" destId="{700E8F4D-BEEC-42FC-A14B-4C2EAE6E95C3}" srcOrd="2" destOrd="0" parTransId="{D995142D-A622-4D22-BC1F-6CA90C3BB640}" sibTransId="{CE99BF56-4227-4C75-9273-EE95FCB444D7}"/>
    <dgm:cxn modelId="{6ECC0839-8974-43A8-B7F3-5B55FD28C83E}" type="presOf" srcId="{E98957F1-D75D-4C61-915E-AC3900CE7691}" destId="{9B979ACF-1EE6-4B5E-8274-976773010331}" srcOrd="0" destOrd="0" presId="urn:microsoft.com/office/officeart/2005/8/layout/hierarchy3"/>
    <dgm:cxn modelId="{2639272F-D576-461A-A01A-00DDC9AFA154}" type="presOf" srcId="{31A9744B-7353-4AA1-A2BD-49D721F813D8}" destId="{CCCF50F9-89B7-46ED-8696-D693E1CFA7B1}" srcOrd="0" destOrd="0" presId="urn:microsoft.com/office/officeart/2005/8/layout/hierarchy3"/>
    <dgm:cxn modelId="{B70F922E-8E26-4839-8D2B-3AE85EBF8AB8}" type="presOf" srcId="{700E8F4D-BEEC-42FC-A14B-4C2EAE6E95C3}" destId="{8D55ADF3-A541-459E-ADA0-18E1180368CF}" srcOrd="1" destOrd="0" presId="urn:microsoft.com/office/officeart/2005/8/layout/hierarchy3"/>
    <dgm:cxn modelId="{4FF7F8A8-E0BA-4A3C-9B87-B45B2D3B5AAD}" type="presOf" srcId="{700E8F4D-BEEC-42FC-A14B-4C2EAE6E95C3}" destId="{63895FD3-09A2-483F-955D-663C1DFFC210}" srcOrd="0" destOrd="0" presId="urn:microsoft.com/office/officeart/2005/8/layout/hierarchy3"/>
    <dgm:cxn modelId="{27542CB8-8778-4982-AF4A-9285509CA31F}" type="presOf" srcId="{6DCF2AA6-8507-483A-9651-56E6F190464A}" destId="{F3937881-F7B1-427B-8645-56A79B0F3E11}" srcOrd="1" destOrd="0" presId="urn:microsoft.com/office/officeart/2005/8/layout/hierarchy3"/>
    <dgm:cxn modelId="{AA30251E-B7A7-4EF1-B3A5-225C705B2262}" type="presOf" srcId="{6DCF2AA6-8507-483A-9651-56E6F190464A}" destId="{AA496D46-4BDA-4E41-8C4E-6EFB849A222B}" srcOrd="0" destOrd="0" presId="urn:microsoft.com/office/officeart/2005/8/layout/hierarchy3"/>
    <dgm:cxn modelId="{E0210F32-2E25-4F85-915F-9D59CBA9BE77}" srcId="{7E58E0B3-DA9F-4116-8A36-3498E5D71F3B}" destId="{6DCF2AA6-8507-483A-9651-56E6F190464A}" srcOrd="0" destOrd="0" parTransId="{C98F71D7-70AF-4D92-8979-933BF66D6F20}" sibTransId="{EEC461BE-2A18-4FB2-B6E9-1732736E6A9F}"/>
    <dgm:cxn modelId="{273E8E6A-1235-4C46-BFD0-587740697790}" type="presParOf" srcId="{E59B3781-7726-4B43-90F3-60A9C78AE6AB}" destId="{EF0FBBAB-2F36-45A2-9DFE-8EE3E3037701}" srcOrd="0" destOrd="0" presId="urn:microsoft.com/office/officeart/2005/8/layout/hierarchy3"/>
    <dgm:cxn modelId="{BB53CE9E-B945-495F-B98A-31ED7713BDE4}" type="presParOf" srcId="{EF0FBBAB-2F36-45A2-9DFE-8EE3E3037701}" destId="{098C1D45-335F-4795-B0B2-E6313BFCD8C3}" srcOrd="0" destOrd="0" presId="urn:microsoft.com/office/officeart/2005/8/layout/hierarchy3"/>
    <dgm:cxn modelId="{623F93E3-846A-4694-98D0-8F08D1BD47EB}" type="presParOf" srcId="{098C1D45-335F-4795-B0B2-E6313BFCD8C3}" destId="{AA496D46-4BDA-4E41-8C4E-6EFB849A222B}" srcOrd="0" destOrd="0" presId="urn:microsoft.com/office/officeart/2005/8/layout/hierarchy3"/>
    <dgm:cxn modelId="{2483B454-F693-427C-ADC6-07CA894826FA}" type="presParOf" srcId="{098C1D45-335F-4795-B0B2-E6313BFCD8C3}" destId="{F3937881-F7B1-427B-8645-56A79B0F3E11}" srcOrd="1" destOrd="0" presId="urn:microsoft.com/office/officeart/2005/8/layout/hierarchy3"/>
    <dgm:cxn modelId="{0ABABD3D-FC94-4B08-8C62-DCC94FFF1953}" type="presParOf" srcId="{EF0FBBAB-2F36-45A2-9DFE-8EE3E3037701}" destId="{8B9D574F-1378-4EEB-8DE9-64C1ABBAA074}" srcOrd="1" destOrd="0" presId="urn:microsoft.com/office/officeart/2005/8/layout/hierarchy3"/>
    <dgm:cxn modelId="{79A4BA4B-DE90-4A0E-B947-1BC3C9765442}" type="presParOf" srcId="{E59B3781-7726-4B43-90F3-60A9C78AE6AB}" destId="{F1D997D5-6BA4-46AA-8CD2-ADE29E0B7122}" srcOrd="1" destOrd="0" presId="urn:microsoft.com/office/officeart/2005/8/layout/hierarchy3"/>
    <dgm:cxn modelId="{E7C03CDD-EAC7-47F6-9D68-F83B8FEBA599}" type="presParOf" srcId="{F1D997D5-6BA4-46AA-8CD2-ADE29E0B7122}" destId="{7D3F85C1-40FB-43B8-AB91-C60E7EE65EA3}" srcOrd="0" destOrd="0" presId="urn:microsoft.com/office/officeart/2005/8/layout/hierarchy3"/>
    <dgm:cxn modelId="{025500C8-7BAC-41A8-A13F-E56698732910}" type="presParOf" srcId="{7D3F85C1-40FB-43B8-AB91-C60E7EE65EA3}" destId="{CCCF50F9-89B7-46ED-8696-D693E1CFA7B1}" srcOrd="0" destOrd="0" presId="urn:microsoft.com/office/officeart/2005/8/layout/hierarchy3"/>
    <dgm:cxn modelId="{578E071A-3D8D-4558-9AC4-BE294D710B1D}" type="presParOf" srcId="{7D3F85C1-40FB-43B8-AB91-C60E7EE65EA3}" destId="{AF2F89F6-39CC-40BD-A515-10BCAA3C2E07}" srcOrd="1" destOrd="0" presId="urn:microsoft.com/office/officeart/2005/8/layout/hierarchy3"/>
    <dgm:cxn modelId="{74FBA0E9-4A4A-4EEE-8E27-7B662CC0DC8D}" type="presParOf" srcId="{F1D997D5-6BA4-46AA-8CD2-ADE29E0B7122}" destId="{AD298909-04C0-4964-9820-39CC1260953E}" srcOrd="1" destOrd="0" presId="urn:microsoft.com/office/officeart/2005/8/layout/hierarchy3"/>
    <dgm:cxn modelId="{8F575F94-C099-4170-9F42-D1DCB4290EB8}" type="presParOf" srcId="{E59B3781-7726-4B43-90F3-60A9C78AE6AB}" destId="{83DF9222-CA9B-4A79-B9B8-8441DCFC867D}" srcOrd="2" destOrd="0" presId="urn:microsoft.com/office/officeart/2005/8/layout/hierarchy3"/>
    <dgm:cxn modelId="{1A562D4D-F5DA-436B-8E13-7395E46B8420}" type="presParOf" srcId="{83DF9222-CA9B-4A79-B9B8-8441DCFC867D}" destId="{E88EF7E3-F848-49D5-BE38-3A939252F62C}" srcOrd="0" destOrd="0" presId="urn:microsoft.com/office/officeart/2005/8/layout/hierarchy3"/>
    <dgm:cxn modelId="{E4528590-9576-43FF-96D4-6B80057959C8}" type="presParOf" srcId="{E88EF7E3-F848-49D5-BE38-3A939252F62C}" destId="{63895FD3-09A2-483F-955D-663C1DFFC210}" srcOrd="0" destOrd="0" presId="urn:microsoft.com/office/officeart/2005/8/layout/hierarchy3"/>
    <dgm:cxn modelId="{B08822EE-8D55-4BFD-A614-CB051793DEB4}" type="presParOf" srcId="{E88EF7E3-F848-49D5-BE38-3A939252F62C}" destId="{8D55ADF3-A541-459E-ADA0-18E1180368CF}" srcOrd="1" destOrd="0" presId="urn:microsoft.com/office/officeart/2005/8/layout/hierarchy3"/>
    <dgm:cxn modelId="{6BDCA11C-ECB8-4DB7-B6A2-F73B04BD3351}" type="presParOf" srcId="{83DF9222-CA9B-4A79-B9B8-8441DCFC867D}" destId="{84D4964B-E63B-4015-BC5F-D233361F5986}" srcOrd="1" destOrd="0" presId="urn:microsoft.com/office/officeart/2005/8/layout/hierarchy3"/>
    <dgm:cxn modelId="{6C5BA258-09BE-4163-BFB2-AC6062B8A6DD}" type="presParOf" srcId="{E59B3781-7726-4B43-90F3-60A9C78AE6AB}" destId="{18B9648F-7B59-42EB-BE1D-875080A19D95}" srcOrd="3" destOrd="0" presId="urn:microsoft.com/office/officeart/2005/8/layout/hierarchy3"/>
    <dgm:cxn modelId="{10701D6B-C4D7-429C-9203-846544FEA53C}" type="presParOf" srcId="{18B9648F-7B59-42EB-BE1D-875080A19D95}" destId="{9522787B-8BA2-447C-8C34-7B7BC4B98725}" srcOrd="0" destOrd="0" presId="urn:microsoft.com/office/officeart/2005/8/layout/hierarchy3"/>
    <dgm:cxn modelId="{3A71E668-C437-47F0-908B-3D3C4A1D3131}" type="presParOf" srcId="{9522787B-8BA2-447C-8C34-7B7BC4B98725}" destId="{9B979ACF-1EE6-4B5E-8274-976773010331}" srcOrd="0" destOrd="0" presId="urn:microsoft.com/office/officeart/2005/8/layout/hierarchy3"/>
    <dgm:cxn modelId="{8450F73C-C1A6-4A32-A537-84DEAA3377A8}" type="presParOf" srcId="{9522787B-8BA2-447C-8C34-7B7BC4B98725}" destId="{A7481BE7-31BD-498D-8475-E9E578813EEC}" srcOrd="1" destOrd="0" presId="urn:microsoft.com/office/officeart/2005/8/layout/hierarchy3"/>
    <dgm:cxn modelId="{396683C6-361A-4866-8A38-AAD61209D054}" type="presParOf" srcId="{18B9648F-7B59-42EB-BE1D-875080A19D95}" destId="{F844F7F9-F683-4980-86A6-E1756CD8283D}" srcOrd="1"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96D46-4BDA-4E41-8C4E-6EFB849A222B}">
      <dsp:nvSpPr>
        <dsp:cNvPr id="0" name=""/>
        <dsp:cNvSpPr/>
      </dsp:nvSpPr>
      <dsp:spPr>
        <a:xfrm>
          <a:off x="0" y="372970"/>
          <a:ext cx="2438509" cy="12192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b="1" kern="1200" dirty="0" smtClean="0"/>
            <a:t>Clerical</a:t>
          </a:r>
          <a:endParaRPr lang="en-US" sz="3200" b="1" kern="1200" dirty="0"/>
        </a:p>
      </dsp:txBody>
      <dsp:txXfrm>
        <a:off x="35711" y="408681"/>
        <a:ext cx="2367087" cy="1147832"/>
      </dsp:txXfrm>
    </dsp:sp>
    <dsp:sp modelId="{CCCF50F9-89B7-46ED-8696-D693E1CFA7B1}">
      <dsp:nvSpPr>
        <dsp:cNvPr id="0" name=""/>
        <dsp:cNvSpPr/>
      </dsp:nvSpPr>
      <dsp:spPr>
        <a:xfrm>
          <a:off x="3050258" y="354779"/>
          <a:ext cx="2438509" cy="12192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t>Mathematical</a:t>
          </a:r>
          <a:endParaRPr lang="en-US" sz="2400" b="1" kern="1200" dirty="0"/>
        </a:p>
      </dsp:txBody>
      <dsp:txXfrm>
        <a:off x="3085969" y="390490"/>
        <a:ext cx="2367087" cy="1147832"/>
      </dsp:txXfrm>
    </dsp:sp>
    <dsp:sp modelId="{63895FD3-09A2-483F-955D-663C1DFFC210}">
      <dsp:nvSpPr>
        <dsp:cNvPr id="0" name=""/>
        <dsp:cNvSpPr/>
      </dsp:nvSpPr>
      <dsp:spPr>
        <a:xfrm>
          <a:off x="6098394" y="354779"/>
          <a:ext cx="2438509" cy="12192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1" kern="1200" dirty="0" smtClean="0"/>
            <a:t>Duplication</a:t>
          </a:r>
          <a:endParaRPr lang="en-US" sz="2800" b="1" kern="1200" dirty="0"/>
        </a:p>
      </dsp:txBody>
      <dsp:txXfrm>
        <a:off x="6134105" y="390490"/>
        <a:ext cx="2367087" cy="1147832"/>
      </dsp:txXfrm>
    </dsp:sp>
    <dsp:sp modelId="{9B979ACF-1EE6-4B5E-8274-976773010331}">
      <dsp:nvSpPr>
        <dsp:cNvPr id="0" name=""/>
        <dsp:cNvSpPr/>
      </dsp:nvSpPr>
      <dsp:spPr>
        <a:xfrm>
          <a:off x="9146531" y="354779"/>
          <a:ext cx="2438509" cy="12192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b="1" kern="1200" dirty="0" smtClean="0"/>
            <a:t>Unintentional Omissions</a:t>
          </a:r>
          <a:endParaRPr lang="en-US" sz="2800" b="1" kern="1200" dirty="0"/>
        </a:p>
      </dsp:txBody>
      <dsp:txXfrm>
        <a:off x="9182242" y="390490"/>
        <a:ext cx="2367087" cy="11478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96D46-4BDA-4E41-8C4E-6EFB849A222B}">
      <dsp:nvSpPr>
        <dsp:cNvPr id="0" name=""/>
        <dsp:cNvSpPr/>
      </dsp:nvSpPr>
      <dsp:spPr>
        <a:xfrm>
          <a:off x="8840" y="1590"/>
          <a:ext cx="2435680" cy="274001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Clerical</a:t>
          </a:r>
          <a:endParaRPr lang="en-US" sz="2500" kern="1200" dirty="0"/>
        </a:p>
      </dsp:txBody>
      <dsp:txXfrm>
        <a:off x="80179" y="72929"/>
        <a:ext cx="2293002" cy="2597340"/>
      </dsp:txXfrm>
    </dsp:sp>
    <dsp:sp modelId="{CCCF50F9-89B7-46ED-8696-D693E1CFA7B1}">
      <dsp:nvSpPr>
        <dsp:cNvPr id="0" name=""/>
        <dsp:cNvSpPr/>
      </dsp:nvSpPr>
      <dsp:spPr>
        <a:xfrm>
          <a:off x="0" y="1590"/>
          <a:ext cx="2435680" cy="121784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Mathematical</a:t>
          </a:r>
          <a:endParaRPr lang="en-US" sz="2500" kern="1200" dirty="0"/>
        </a:p>
      </dsp:txBody>
      <dsp:txXfrm>
        <a:off x="35669" y="37259"/>
        <a:ext cx="2364342" cy="1146502"/>
      </dsp:txXfrm>
    </dsp:sp>
    <dsp:sp modelId="{63895FD3-09A2-483F-955D-663C1DFFC210}">
      <dsp:nvSpPr>
        <dsp:cNvPr id="0" name=""/>
        <dsp:cNvSpPr/>
      </dsp:nvSpPr>
      <dsp:spPr>
        <a:xfrm>
          <a:off x="6098041" y="1590"/>
          <a:ext cx="2435680" cy="121784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Duplication</a:t>
          </a:r>
          <a:endParaRPr lang="en-US" sz="2500" kern="1200" dirty="0"/>
        </a:p>
      </dsp:txBody>
      <dsp:txXfrm>
        <a:off x="6133710" y="37259"/>
        <a:ext cx="2364342" cy="1146502"/>
      </dsp:txXfrm>
    </dsp:sp>
    <dsp:sp modelId="{9B979ACF-1EE6-4B5E-8274-976773010331}">
      <dsp:nvSpPr>
        <dsp:cNvPr id="0" name=""/>
        <dsp:cNvSpPr/>
      </dsp:nvSpPr>
      <dsp:spPr>
        <a:xfrm>
          <a:off x="9142641" y="1590"/>
          <a:ext cx="2435680" cy="121784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kern="1200" dirty="0" smtClean="0"/>
            <a:t>Unintentional Omissions</a:t>
          </a:r>
          <a:endParaRPr lang="en-US" sz="2500" kern="1200" dirty="0"/>
        </a:p>
      </dsp:txBody>
      <dsp:txXfrm>
        <a:off x="9178310" y="37259"/>
        <a:ext cx="2364342" cy="11465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10082C-4C07-4A62-954F-6861A0095BA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5910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610082C-4C07-4A62-954F-6861A0095BA2}"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3030611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4610082C-4C07-4A62-954F-6861A0095BA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3194233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4610082C-4C07-4A62-954F-6861A0095BA2}"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4180306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0082C-4C07-4A62-954F-6861A0095BA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2723017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0082C-4C07-4A62-954F-6861A0095BA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345330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0082C-4C07-4A62-954F-6861A0095BA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333463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10082C-4C07-4A62-954F-6861A0095BA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4213107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10082C-4C07-4A62-954F-6861A0095BA2}"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235983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10082C-4C07-4A62-954F-6861A0095BA2}"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1281440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10082C-4C07-4A62-954F-6861A0095BA2}"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1543070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0082C-4C07-4A62-954F-6861A0095BA2}"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24609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610082C-4C07-4A62-954F-6861A0095BA2}"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1964078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4610082C-4C07-4A62-954F-6861A0095BA2}" type="datetimeFigureOut">
              <a:rPr lang="en-US" smtClean="0"/>
              <a:t>12/3/2018</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36312721-10D3-4806-B7A1-9982A99DF415}" type="slidenum">
              <a:rPr lang="en-US" smtClean="0"/>
              <a:t>‹#›</a:t>
            </a:fld>
            <a:endParaRPr lang="en-US"/>
          </a:p>
        </p:txBody>
      </p:sp>
    </p:spTree>
    <p:extLst>
      <p:ext uri="{BB962C8B-B14F-4D97-AF65-F5344CB8AC3E}">
        <p14:creationId xmlns:p14="http://schemas.microsoft.com/office/powerpoint/2010/main" val="1528033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610082C-4C07-4A62-954F-6861A0095BA2}" type="datetimeFigureOut">
              <a:rPr lang="en-US" smtClean="0"/>
              <a:t>12/3/2018</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6312721-10D3-4806-B7A1-9982A99DF415}" type="slidenum">
              <a:rPr lang="en-US" smtClean="0"/>
              <a:t>‹#›</a:t>
            </a:fld>
            <a:endParaRPr lang="en-US"/>
          </a:p>
        </p:txBody>
      </p:sp>
    </p:spTree>
    <p:extLst>
      <p:ext uri="{BB962C8B-B14F-4D97-AF65-F5344CB8AC3E}">
        <p14:creationId xmlns:p14="http://schemas.microsoft.com/office/powerpoint/2010/main" val="26801794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revenue.ky.gov/PVANetwork/PVA%20Forms/62A3661212.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revenue.ky.gov/PVANetwork/PVA%20Forms/62A366(3-18)OrderCorrectingErroneousAssessmen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897" y="545258"/>
            <a:ext cx="10572000" cy="2971051"/>
          </a:xfrm>
        </p:spPr>
        <p:txBody>
          <a:bodyPr/>
          <a:lstStyle/>
          <a:p>
            <a:pPr algn="ctr"/>
            <a:r>
              <a:rPr lang="en-US" dirty="0" smtClean="0"/>
              <a:t>Clerical Errors &amp; Amended Returns</a:t>
            </a:r>
            <a:endParaRPr lang="en-US" dirty="0"/>
          </a:p>
        </p:txBody>
      </p:sp>
      <p:sp>
        <p:nvSpPr>
          <p:cNvPr id="3" name="Subtitle 2"/>
          <p:cNvSpPr>
            <a:spLocks noGrp="1"/>
          </p:cNvSpPr>
          <p:nvPr>
            <p:ph type="subTitle" idx="1"/>
          </p:nvPr>
        </p:nvSpPr>
        <p:spPr>
          <a:xfrm>
            <a:off x="810001" y="4981903"/>
            <a:ext cx="10572000" cy="1797269"/>
          </a:xfrm>
        </p:spPr>
        <p:txBody>
          <a:bodyPr>
            <a:normAutofit fontScale="92500" lnSpcReduction="10000"/>
          </a:bodyPr>
          <a:lstStyle/>
          <a:p>
            <a:pPr algn="ctr"/>
            <a:r>
              <a:rPr lang="en-US" dirty="0" smtClean="0"/>
              <a:t>Jehna Cornish</a:t>
            </a:r>
          </a:p>
          <a:p>
            <a:pPr algn="ctr"/>
            <a:r>
              <a:rPr lang="en-US" dirty="0" smtClean="0"/>
              <a:t>Revenue Section Supervisor</a:t>
            </a:r>
          </a:p>
          <a:p>
            <a:pPr algn="ctr"/>
            <a:r>
              <a:rPr lang="en-US" dirty="0" smtClean="0"/>
              <a:t>Personal Property Omitted Section</a:t>
            </a:r>
          </a:p>
          <a:p>
            <a:pPr algn="ctr"/>
            <a:r>
              <a:rPr lang="en-US" dirty="0" smtClean="0"/>
              <a:t>502-782-2507</a:t>
            </a:r>
          </a:p>
          <a:p>
            <a:pPr algn="ctr"/>
            <a:r>
              <a:rPr lang="en-US" dirty="0" smtClean="0"/>
              <a:t>Jehna.Cornish@ky.gov</a:t>
            </a:r>
            <a:endParaRPr lang="en-US" dirty="0"/>
          </a:p>
        </p:txBody>
      </p:sp>
    </p:spTree>
    <p:extLst>
      <p:ext uri="{BB962C8B-B14F-4D97-AF65-F5344CB8AC3E}">
        <p14:creationId xmlns:p14="http://schemas.microsoft.com/office/powerpoint/2010/main" val="1058816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should the taxpayer provide?</a:t>
            </a:r>
            <a:endParaRPr lang="en-US" dirty="0"/>
          </a:p>
        </p:txBody>
      </p:sp>
      <p:sp>
        <p:nvSpPr>
          <p:cNvPr id="3" name="Content Placeholder 2"/>
          <p:cNvSpPr>
            <a:spLocks noGrp="1"/>
          </p:cNvSpPr>
          <p:nvPr>
            <p:ph idx="1"/>
          </p:nvPr>
        </p:nvSpPr>
        <p:spPr>
          <a:xfrm>
            <a:off x="818712" y="1555531"/>
            <a:ext cx="10554574" cy="5559972"/>
          </a:xfrm>
        </p:spPr>
        <p:txBody>
          <a:bodyPr>
            <a:normAutofit/>
          </a:bodyPr>
          <a:lstStyle/>
          <a:p>
            <a:r>
              <a:rPr lang="en-US" sz="2200" u="sng" dirty="0" smtClean="0"/>
              <a:t>Corrected</a:t>
            </a:r>
            <a:r>
              <a:rPr lang="en-US" sz="2200" dirty="0" smtClean="0"/>
              <a:t> 62A500-Tangible Personal Property Tax return</a:t>
            </a:r>
          </a:p>
          <a:p>
            <a:r>
              <a:rPr lang="en-US" sz="2200" dirty="0" smtClean="0"/>
              <a:t>Documentation</a:t>
            </a:r>
          </a:p>
          <a:p>
            <a:pPr lvl="1"/>
            <a:r>
              <a:rPr lang="en-US" sz="1800" dirty="0" smtClean="0"/>
              <a:t>Examples but not limited to</a:t>
            </a:r>
          </a:p>
          <a:p>
            <a:pPr lvl="2"/>
            <a:r>
              <a:rPr lang="en-US" sz="1600" dirty="0" smtClean="0"/>
              <a:t>Fixed asset listing</a:t>
            </a:r>
          </a:p>
          <a:p>
            <a:pPr lvl="2"/>
            <a:r>
              <a:rPr lang="en-US" sz="1600" dirty="0" smtClean="0"/>
              <a:t>Depreciation schedules</a:t>
            </a:r>
          </a:p>
          <a:p>
            <a:pPr lvl="2"/>
            <a:r>
              <a:rPr lang="en-US" sz="1600" dirty="0" smtClean="0"/>
              <a:t>Inventory records</a:t>
            </a:r>
            <a:endParaRPr lang="en-US" sz="1600" dirty="0"/>
          </a:p>
          <a:p>
            <a:r>
              <a:rPr lang="en-US" sz="2200" dirty="0" smtClean="0"/>
              <a:t>Refund request and/or application- if the amendment is resulting in a possible refund</a:t>
            </a:r>
          </a:p>
          <a:p>
            <a:pPr lvl="1"/>
            <a:r>
              <a:rPr lang="en-US" sz="1800" dirty="0" smtClean="0"/>
              <a:t>KRS 134.590 (2) No state government agency shall authorize a refund unless each taxpayer individually applies for a refund within two (2) years from the date the taxpayer paid the tax. Each claim or application for a refund shall be in writing and state the specific grounds upon which it is based.</a:t>
            </a:r>
          </a:p>
        </p:txBody>
      </p:sp>
    </p:spTree>
    <p:extLst>
      <p:ext uri="{BB962C8B-B14F-4D97-AF65-F5344CB8AC3E}">
        <p14:creationId xmlns:p14="http://schemas.microsoft.com/office/powerpoint/2010/main" val="411672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to forward to OPV for review?</a:t>
            </a:r>
            <a:endParaRPr lang="en-US" dirty="0"/>
          </a:p>
        </p:txBody>
      </p:sp>
      <p:sp>
        <p:nvSpPr>
          <p:cNvPr id="3" name="Content Placeholder 2"/>
          <p:cNvSpPr>
            <a:spLocks noGrp="1"/>
          </p:cNvSpPr>
          <p:nvPr>
            <p:ph idx="1"/>
          </p:nvPr>
        </p:nvSpPr>
        <p:spPr>
          <a:xfrm>
            <a:off x="818712" y="2222287"/>
            <a:ext cx="10554574" cy="4094430"/>
          </a:xfrm>
        </p:spPr>
        <p:txBody>
          <a:bodyPr>
            <a:normAutofit/>
          </a:bodyPr>
          <a:lstStyle/>
          <a:p>
            <a:r>
              <a:rPr lang="en-US" sz="2200" dirty="0" smtClean="0"/>
              <a:t>Complex amended returns</a:t>
            </a:r>
          </a:p>
          <a:p>
            <a:r>
              <a:rPr lang="en-US" sz="2200" dirty="0" smtClean="0"/>
              <a:t>Alternative Valuations</a:t>
            </a:r>
          </a:p>
          <a:p>
            <a:r>
              <a:rPr lang="en-US" sz="2200" dirty="0" smtClean="0"/>
              <a:t>When the taxpayer doesn’t provide an explanation or documentation.</a:t>
            </a:r>
          </a:p>
          <a:p>
            <a:r>
              <a:rPr lang="en-US" sz="2200" dirty="0" smtClean="0"/>
              <a:t>Increase in assessment that was filed after the May 15</a:t>
            </a:r>
            <a:r>
              <a:rPr lang="en-US" sz="2200" baseline="30000" dirty="0" smtClean="0"/>
              <a:t>th</a:t>
            </a:r>
            <a:r>
              <a:rPr lang="en-US" sz="2200" dirty="0" smtClean="0"/>
              <a:t> deadline. These are considered omitted and should be processed by OPV.</a:t>
            </a:r>
          </a:p>
          <a:p>
            <a:pPr marL="0" indent="0">
              <a:buNone/>
            </a:pPr>
            <a:endParaRPr lang="en-US" sz="2200" dirty="0"/>
          </a:p>
          <a:p>
            <a:pPr marL="0" indent="0">
              <a:buNone/>
            </a:pPr>
            <a:r>
              <a:rPr lang="en-US" sz="2200" dirty="0" smtClean="0"/>
              <a:t>**If the amendment is clear, simple and you feel comfortable with the exoneration, please feel free to process without OPV authorization.**</a:t>
            </a:r>
            <a:endParaRPr lang="en-US" sz="2200" dirty="0"/>
          </a:p>
        </p:txBody>
      </p:sp>
    </p:spTree>
    <p:extLst>
      <p:ext uri="{BB962C8B-B14F-4D97-AF65-F5344CB8AC3E}">
        <p14:creationId xmlns:p14="http://schemas.microsoft.com/office/powerpoint/2010/main" val="1845302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OPV’s Process</a:t>
            </a:r>
            <a:endParaRPr lang="en-US" dirty="0"/>
          </a:p>
        </p:txBody>
      </p:sp>
      <p:sp>
        <p:nvSpPr>
          <p:cNvPr id="3" name="Content Placeholder 2"/>
          <p:cNvSpPr>
            <a:spLocks noGrp="1"/>
          </p:cNvSpPr>
          <p:nvPr>
            <p:ph idx="1"/>
          </p:nvPr>
        </p:nvSpPr>
        <p:spPr>
          <a:xfrm>
            <a:off x="810000" y="1807779"/>
            <a:ext cx="10554574" cy="5286703"/>
          </a:xfrm>
        </p:spPr>
        <p:txBody>
          <a:bodyPr/>
          <a:lstStyle/>
          <a:p>
            <a:r>
              <a:rPr lang="en-US" sz="2200" dirty="0" smtClean="0"/>
              <a:t>Assign the amended return to an auditor or specialist</a:t>
            </a:r>
          </a:p>
          <a:p>
            <a:r>
              <a:rPr lang="en-US" sz="2200" dirty="0" smtClean="0"/>
              <a:t>Auditor/Specialist reviews return and request any additional information required</a:t>
            </a:r>
          </a:p>
          <a:p>
            <a:r>
              <a:rPr lang="en-US" sz="2200" dirty="0" smtClean="0"/>
              <a:t>The Auditor/Specialist will either approve or deny the amendment</a:t>
            </a:r>
          </a:p>
          <a:p>
            <a:r>
              <a:rPr lang="en-US" sz="2200" dirty="0" smtClean="0"/>
              <a:t>If approved, the supervisor will review and send the PVA office authorization to exonerate.</a:t>
            </a:r>
          </a:p>
          <a:p>
            <a:pPr lvl="1"/>
            <a:r>
              <a:rPr lang="en-US" sz="1800" dirty="0" smtClean="0"/>
              <a:t>Included with the authorization</a:t>
            </a:r>
          </a:p>
          <a:p>
            <a:pPr lvl="2"/>
            <a:r>
              <a:rPr lang="en-US" sz="1600" dirty="0" smtClean="0"/>
              <a:t>Letter of authorization from the supervisor</a:t>
            </a:r>
          </a:p>
          <a:p>
            <a:pPr lvl="2"/>
            <a:r>
              <a:rPr lang="en-US" sz="1600" dirty="0" smtClean="0"/>
              <a:t>Audit template</a:t>
            </a:r>
          </a:p>
          <a:p>
            <a:pPr lvl="2"/>
            <a:r>
              <a:rPr lang="en-US" sz="1600" dirty="0" smtClean="0"/>
              <a:t>Exoneration Summary (Only if the bill has been paid &amp; only if it’s a partial refund)</a:t>
            </a:r>
          </a:p>
          <a:p>
            <a:pPr lvl="2"/>
            <a:r>
              <a:rPr lang="en-US" sz="1600" dirty="0" smtClean="0"/>
              <a:t>Refund application (Only if the bill has been paid)</a:t>
            </a:r>
          </a:p>
          <a:p>
            <a:pPr lvl="2"/>
            <a:r>
              <a:rPr lang="en-US" sz="1600" dirty="0" smtClean="0"/>
              <a:t>Copy of the Amended Return</a:t>
            </a:r>
            <a:endParaRPr lang="en-US" sz="1600" dirty="0"/>
          </a:p>
        </p:txBody>
      </p:sp>
    </p:spTree>
    <p:extLst>
      <p:ext uri="{BB962C8B-B14F-4D97-AF65-F5344CB8AC3E}">
        <p14:creationId xmlns:p14="http://schemas.microsoft.com/office/powerpoint/2010/main" val="624418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1441" y="0"/>
            <a:ext cx="5309118" cy="6858000"/>
          </a:xfrm>
          <a:prstGeom prst="rect">
            <a:avLst/>
          </a:prstGeom>
        </p:spPr>
      </p:pic>
    </p:spTree>
    <p:extLst>
      <p:ext uri="{BB962C8B-B14F-4D97-AF65-F5344CB8AC3E}">
        <p14:creationId xmlns:p14="http://schemas.microsoft.com/office/powerpoint/2010/main" val="1747118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Authorizations from OVP</a:t>
            </a:r>
            <a:endParaRPr lang="en-US" dirty="0"/>
          </a:p>
        </p:txBody>
      </p:sp>
      <p:sp>
        <p:nvSpPr>
          <p:cNvPr id="3" name="Content Placeholder 2"/>
          <p:cNvSpPr>
            <a:spLocks noGrp="1"/>
          </p:cNvSpPr>
          <p:nvPr>
            <p:ph idx="1"/>
          </p:nvPr>
        </p:nvSpPr>
        <p:spPr>
          <a:xfrm>
            <a:off x="418615" y="2529708"/>
            <a:ext cx="10963383" cy="1400175"/>
          </a:xfrm>
        </p:spPr>
        <p:txBody>
          <a:bodyPr/>
          <a:lstStyle/>
          <a:p>
            <a:pPr algn="ctr"/>
            <a:r>
              <a:rPr lang="en-US" sz="2200" dirty="0" smtClean="0"/>
              <a:t>Authorization letters from OPV will come from Darrell Young or Jehna Cornish</a:t>
            </a:r>
          </a:p>
          <a:p>
            <a:pPr marL="0" indent="0">
              <a:buNone/>
            </a:pPr>
            <a:endParaRPr lang="en-US" sz="2200" dirty="0"/>
          </a:p>
          <a:p>
            <a:pPr marL="0" indent="0">
              <a:buNone/>
            </a:pPr>
            <a:endParaRPr lang="en-US" dirty="0" smtClean="0"/>
          </a:p>
          <a:p>
            <a:endParaRPr lang="en-US" dirty="0" smtClean="0"/>
          </a:p>
        </p:txBody>
      </p:sp>
      <p:sp>
        <p:nvSpPr>
          <p:cNvPr id="5" name="TextBox 4"/>
          <p:cNvSpPr txBox="1"/>
          <p:nvPr/>
        </p:nvSpPr>
        <p:spPr>
          <a:xfrm>
            <a:off x="1314450" y="3586163"/>
            <a:ext cx="4229100" cy="1815882"/>
          </a:xfrm>
          <a:prstGeom prst="rect">
            <a:avLst/>
          </a:prstGeom>
          <a:noFill/>
        </p:spPr>
        <p:txBody>
          <a:bodyPr wrap="square" rtlCol="0">
            <a:spAutoFit/>
          </a:bodyPr>
          <a:lstStyle/>
          <a:p>
            <a:r>
              <a:rPr lang="en-US" sz="2800" dirty="0" smtClean="0"/>
              <a:t>Darrell Young</a:t>
            </a:r>
          </a:p>
          <a:p>
            <a:r>
              <a:rPr lang="en-US" sz="2800" dirty="0" smtClean="0"/>
              <a:t>Phone: 502-564-2729</a:t>
            </a:r>
          </a:p>
          <a:p>
            <a:r>
              <a:rPr lang="en-US" sz="2800" dirty="0" smtClean="0"/>
              <a:t>Fax: 502-564-8192</a:t>
            </a:r>
          </a:p>
          <a:p>
            <a:r>
              <a:rPr lang="en-US" sz="2800" dirty="0" smtClean="0"/>
              <a:t>Darrell.Young@ky.gov</a:t>
            </a:r>
            <a:endParaRPr lang="en-US" sz="2800" dirty="0"/>
          </a:p>
        </p:txBody>
      </p:sp>
      <p:sp>
        <p:nvSpPr>
          <p:cNvPr id="6" name="TextBox 5"/>
          <p:cNvSpPr txBox="1"/>
          <p:nvPr/>
        </p:nvSpPr>
        <p:spPr>
          <a:xfrm>
            <a:off x="6358155" y="3600451"/>
            <a:ext cx="4200525" cy="1815882"/>
          </a:xfrm>
          <a:prstGeom prst="rect">
            <a:avLst/>
          </a:prstGeom>
          <a:noFill/>
        </p:spPr>
        <p:txBody>
          <a:bodyPr wrap="square" rtlCol="0">
            <a:spAutoFit/>
          </a:bodyPr>
          <a:lstStyle/>
          <a:p>
            <a:r>
              <a:rPr lang="en-US" sz="2800" dirty="0" smtClean="0"/>
              <a:t>Jehna Cornish</a:t>
            </a:r>
          </a:p>
          <a:p>
            <a:r>
              <a:rPr lang="en-US" sz="2800" dirty="0" smtClean="0"/>
              <a:t>Phone: 502-782-2507</a:t>
            </a:r>
          </a:p>
          <a:p>
            <a:r>
              <a:rPr lang="en-US" sz="2800" dirty="0" smtClean="0"/>
              <a:t>Fax: 502-564-8192</a:t>
            </a:r>
          </a:p>
          <a:p>
            <a:r>
              <a:rPr lang="en-US" sz="2800" dirty="0" smtClean="0"/>
              <a:t>Jehna.Cornish@ky.gov</a:t>
            </a:r>
            <a:endParaRPr lang="en-US" sz="2800" dirty="0"/>
          </a:p>
        </p:txBody>
      </p:sp>
    </p:spTree>
    <p:extLst>
      <p:ext uri="{BB962C8B-B14F-4D97-AF65-F5344CB8AC3E}">
        <p14:creationId xmlns:p14="http://schemas.microsoft.com/office/powerpoint/2010/main" val="3888123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8304" y="-192666"/>
            <a:ext cx="6159062" cy="7050665"/>
          </a:xfrm>
          <a:prstGeom prst="rect">
            <a:avLst/>
          </a:prstGeom>
        </p:spPr>
      </p:pic>
    </p:spTree>
    <p:extLst>
      <p:ext uri="{BB962C8B-B14F-4D97-AF65-F5344CB8AC3E}">
        <p14:creationId xmlns:p14="http://schemas.microsoft.com/office/powerpoint/2010/main" val="1160436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03" y="1750885"/>
            <a:ext cx="11992304" cy="3413064"/>
          </a:xfrm>
          <a:prstGeom prst="rect">
            <a:avLst/>
          </a:prstGeom>
        </p:spPr>
      </p:pic>
    </p:spTree>
    <p:extLst>
      <p:ext uri="{BB962C8B-B14F-4D97-AF65-F5344CB8AC3E}">
        <p14:creationId xmlns:p14="http://schemas.microsoft.com/office/powerpoint/2010/main" val="2713115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9628" y="223390"/>
            <a:ext cx="4972744" cy="6411220"/>
          </a:xfrm>
          <a:prstGeom prst="rect">
            <a:avLst/>
          </a:prstGeom>
        </p:spPr>
      </p:pic>
    </p:spTree>
    <p:extLst>
      <p:ext uri="{BB962C8B-B14F-4D97-AF65-F5344CB8AC3E}">
        <p14:creationId xmlns:p14="http://schemas.microsoft.com/office/powerpoint/2010/main" val="978150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Reminder!</a:t>
            </a:r>
            <a:endParaRPr lang="en-US" dirty="0"/>
          </a:p>
        </p:txBody>
      </p:sp>
      <p:sp>
        <p:nvSpPr>
          <p:cNvPr id="6" name="Content Placeholder 5"/>
          <p:cNvSpPr>
            <a:spLocks noGrp="1"/>
          </p:cNvSpPr>
          <p:nvPr>
            <p:ph idx="1"/>
          </p:nvPr>
        </p:nvSpPr>
        <p:spPr/>
        <p:txBody>
          <a:bodyPr/>
          <a:lstStyle/>
          <a:p>
            <a:r>
              <a:rPr lang="en-US" sz="2200" dirty="0" smtClean="0"/>
              <a:t>The eligibility for a refund is determined by the date the request and/or application was received, not the date that the authorization was sent to the PVA office.</a:t>
            </a:r>
          </a:p>
          <a:p>
            <a:r>
              <a:rPr lang="en-US" sz="2200" dirty="0" smtClean="0"/>
              <a:t>Often times, the authorization will be sent to the PVA office after the 2 year deadline because the return has been under review. These sometimes take time due to correspondence and communication between DOR and the taxpayer.</a:t>
            </a:r>
            <a:endParaRPr lang="en-US" sz="2200" dirty="0"/>
          </a:p>
        </p:txBody>
      </p:sp>
      <p:pic>
        <p:nvPicPr>
          <p:cNvPr id="7" name="Content Placeholder 3" descr="Chronicles of the ShoeSquirrel: January 20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8699" y="131251"/>
            <a:ext cx="1504488" cy="1688711"/>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1346472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6" name="Content Placeholder 5" descr="Principal's Point of View: The Three Question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84027" y="2191687"/>
            <a:ext cx="4840611" cy="4114519"/>
          </a:xfrm>
        </p:spPr>
      </p:pic>
    </p:spTree>
    <p:extLst>
      <p:ext uri="{BB962C8B-B14F-4D97-AF65-F5344CB8AC3E}">
        <p14:creationId xmlns:p14="http://schemas.microsoft.com/office/powerpoint/2010/main" val="2411350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dirty="0"/>
              <a:t>CLERICAL ERRORS ON TIMELY FILED TANGIBLE RETURNS</a:t>
            </a:r>
            <a:endParaRPr lang="en-US" dirty="0"/>
          </a:p>
        </p:txBody>
      </p:sp>
      <p:sp>
        <p:nvSpPr>
          <p:cNvPr id="3" name="Content Placeholder 2"/>
          <p:cNvSpPr>
            <a:spLocks noGrp="1"/>
          </p:cNvSpPr>
          <p:nvPr>
            <p:ph idx="1"/>
          </p:nvPr>
        </p:nvSpPr>
        <p:spPr/>
        <p:txBody>
          <a:bodyPr/>
          <a:lstStyle/>
          <a:p>
            <a:r>
              <a:rPr lang="en-US" dirty="0"/>
              <a:t> </a:t>
            </a:r>
            <a:r>
              <a:rPr lang="en-US" sz="2400" b="1" dirty="0"/>
              <a:t>133.110 Correction of clerical errors in assessment. </a:t>
            </a:r>
            <a:endParaRPr lang="en-GB" altLang="en-US" sz="2400" dirty="0"/>
          </a:p>
          <a:p>
            <a:pPr marL="914400" lvl="1" indent="-514350">
              <a:buFont typeface="+mj-lt"/>
              <a:buAutoNum type="arabicPeriod"/>
            </a:pPr>
            <a:endParaRPr lang="en-US" dirty="0"/>
          </a:p>
          <a:p>
            <a:pPr marL="914400" lvl="1" indent="-514350">
              <a:buFont typeface="+mj-lt"/>
              <a:buAutoNum type="arabicPeriod"/>
            </a:pPr>
            <a:r>
              <a:rPr lang="en-US" sz="2200" dirty="0"/>
              <a:t>After submission of the final real property recapitulation or </a:t>
            </a:r>
            <a:r>
              <a:rPr lang="en-US" sz="2200" u="sng" dirty="0"/>
              <a:t>certification of the personal property assessment</a:t>
            </a:r>
            <a:r>
              <a:rPr lang="en-US" sz="2200" dirty="0"/>
              <a:t>, the property valuation administrator may correct clerical, mathematical, or procedural errors in an assessment or any duplication of assessment. Changes in assessed value based on appraisal methodology or opinion of value shall not be valid. </a:t>
            </a:r>
            <a:endParaRPr lang="en-US" altLang="en-US" sz="2200" dirty="0"/>
          </a:p>
          <a:p>
            <a:pPr marL="0" indent="0">
              <a:buNone/>
            </a:pPr>
            <a:endParaRPr lang="en-US" dirty="0"/>
          </a:p>
        </p:txBody>
      </p:sp>
    </p:spTree>
    <p:extLst>
      <p:ext uri="{BB962C8B-B14F-4D97-AF65-F5344CB8AC3E}">
        <p14:creationId xmlns:p14="http://schemas.microsoft.com/office/powerpoint/2010/main" val="1211512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A-BILL OR EXONERATIONS</a:t>
            </a:r>
            <a:endParaRPr lang="en-US" dirty="0"/>
          </a:p>
        </p:txBody>
      </p:sp>
      <p:sp>
        <p:nvSpPr>
          <p:cNvPr id="3" name="Content Placeholder 2"/>
          <p:cNvSpPr>
            <a:spLocks noGrp="1"/>
          </p:cNvSpPr>
          <p:nvPr>
            <p:ph idx="1"/>
          </p:nvPr>
        </p:nvSpPr>
        <p:spPr>
          <a:xfrm>
            <a:off x="827424" y="2254685"/>
            <a:ext cx="10554574" cy="4484318"/>
          </a:xfrm>
        </p:spPr>
        <p:txBody>
          <a:bodyPr>
            <a:normAutofit fontScale="85000" lnSpcReduction="10000"/>
          </a:bodyPr>
          <a:lstStyle/>
          <a:p>
            <a:r>
              <a:rPr lang="en-US" sz="2600" dirty="0"/>
              <a:t>Exonerations are made when clerical errors, mathematical errors, unintentional omissions, or duplications have been made on a taxpayer's bill. Revenue Form 62A366, </a:t>
            </a:r>
            <a:r>
              <a:rPr lang="en-US" sz="2600" i="1" dirty="0"/>
              <a:t>Executive Order Correcting Erroneous Assessment, is used to correct a tax bill that is not yet delinquent.</a:t>
            </a:r>
          </a:p>
          <a:p>
            <a:pPr>
              <a:buNone/>
            </a:pPr>
            <a:endParaRPr lang="en-US" sz="2600" i="1" dirty="0"/>
          </a:p>
          <a:p>
            <a:r>
              <a:rPr lang="en-US" sz="2600" dirty="0"/>
              <a:t>The PVA will prepare a special exoneration form used when a refund is involved (62A366-R), which will describe the reason an assessment adjustment is being made and the amount of the change.</a:t>
            </a:r>
          </a:p>
          <a:p>
            <a:pPr>
              <a:buNone/>
            </a:pPr>
            <a:endParaRPr lang="en-US" sz="2600" i="1" dirty="0"/>
          </a:p>
          <a:p>
            <a:r>
              <a:rPr lang="en-US" sz="2600" i="1" dirty="0"/>
              <a:t>Some PVA offices have their own generated forms for A bills or additional bills related to clerical errors and duplications.</a:t>
            </a:r>
          </a:p>
          <a:p>
            <a:pPr marL="0" indent="0">
              <a:buNone/>
            </a:pPr>
            <a:endParaRPr lang="en-US" dirty="0"/>
          </a:p>
        </p:txBody>
      </p:sp>
    </p:spTree>
    <p:extLst>
      <p:ext uri="{BB962C8B-B14F-4D97-AF65-F5344CB8AC3E}">
        <p14:creationId xmlns:p14="http://schemas.microsoft.com/office/powerpoint/2010/main" val="1297477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ERROR EXAMPLES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25231652"/>
              </p:ext>
            </p:extLst>
          </p:nvPr>
        </p:nvGraphicFramePr>
        <p:xfrm>
          <a:off x="271463" y="2143124"/>
          <a:ext cx="11587162" cy="1928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3108844227"/>
              </p:ext>
            </p:extLst>
          </p:nvPr>
        </p:nvGraphicFramePr>
        <p:xfrm>
          <a:off x="-19101920" y="3843339"/>
          <a:ext cx="11587162" cy="27431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2" name="Group 11"/>
          <p:cNvGrpSpPr/>
          <p:nvPr/>
        </p:nvGrpSpPr>
        <p:grpSpPr>
          <a:xfrm>
            <a:off x="271463" y="3843340"/>
            <a:ext cx="2438509" cy="2743198"/>
            <a:chOff x="2121" y="354779"/>
            <a:chExt cx="2438509" cy="1269219"/>
          </a:xfrm>
        </p:grpSpPr>
        <p:sp>
          <p:nvSpPr>
            <p:cNvPr id="13" name="Rounded Rectangle 12"/>
            <p:cNvSpPr/>
            <p:nvPr/>
          </p:nvSpPr>
          <p:spPr>
            <a:xfrm>
              <a:off x="2121" y="354779"/>
              <a:ext cx="2438509" cy="121925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ounded Rectangle 4"/>
            <p:cNvSpPr txBox="1"/>
            <p:nvPr/>
          </p:nvSpPr>
          <p:spPr>
            <a:xfrm>
              <a:off x="2121" y="476166"/>
              <a:ext cx="2367087" cy="11478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endParaRPr lang="en-US" sz="2500" kern="1200" dirty="0"/>
            </a:p>
          </p:txBody>
        </p:sp>
      </p:grpSp>
      <p:grpSp>
        <p:nvGrpSpPr>
          <p:cNvPr id="15" name="Group 14"/>
          <p:cNvGrpSpPr/>
          <p:nvPr/>
        </p:nvGrpSpPr>
        <p:grpSpPr>
          <a:xfrm>
            <a:off x="3301975" y="3843339"/>
            <a:ext cx="2438509" cy="2743198"/>
            <a:chOff x="2121" y="354779"/>
            <a:chExt cx="2438509" cy="1269219"/>
          </a:xfrm>
        </p:grpSpPr>
        <p:sp>
          <p:nvSpPr>
            <p:cNvPr id="16" name="Rounded Rectangle 15"/>
            <p:cNvSpPr/>
            <p:nvPr/>
          </p:nvSpPr>
          <p:spPr>
            <a:xfrm>
              <a:off x="2121" y="354779"/>
              <a:ext cx="2438509" cy="121925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ounded Rectangle 4"/>
            <p:cNvSpPr txBox="1"/>
            <p:nvPr/>
          </p:nvSpPr>
          <p:spPr>
            <a:xfrm>
              <a:off x="2121" y="476166"/>
              <a:ext cx="2367087" cy="11478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endParaRPr lang="en-US" sz="2500" kern="1200" dirty="0"/>
            </a:p>
          </p:txBody>
        </p:sp>
      </p:grpSp>
      <p:grpSp>
        <p:nvGrpSpPr>
          <p:cNvPr id="18" name="Group 17"/>
          <p:cNvGrpSpPr/>
          <p:nvPr/>
        </p:nvGrpSpPr>
        <p:grpSpPr>
          <a:xfrm>
            <a:off x="6403909" y="3843339"/>
            <a:ext cx="2438509" cy="2743198"/>
            <a:chOff x="2121" y="354779"/>
            <a:chExt cx="2438509" cy="1269219"/>
          </a:xfrm>
        </p:grpSpPr>
        <p:sp>
          <p:nvSpPr>
            <p:cNvPr id="19" name="Rounded Rectangle 18"/>
            <p:cNvSpPr/>
            <p:nvPr/>
          </p:nvSpPr>
          <p:spPr>
            <a:xfrm>
              <a:off x="2121" y="354779"/>
              <a:ext cx="2438509" cy="121925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Rounded Rectangle 4"/>
            <p:cNvSpPr txBox="1"/>
            <p:nvPr/>
          </p:nvSpPr>
          <p:spPr>
            <a:xfrm>
              <a:off x="2121" y="476166"/>
              <a:ext cx="2367087" cy="11478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endParaRPr lang="en-US" sz="2500" kern="1200" dirty="0"/>
            </a:p>
          </p:txBody>
        </p:sp>
      </p:grpSp>
      <p:grpSp>
        <p:nvGrpSpPr>
          <p:cNvPr id="21" name="Group 20"/>
          <p:cNvGrpSpPr/>
          <p:nvPr/>
        </p:nvGrpSpPr>
        <p:grpSpPr>
          <a:xfrm>
            <a:off x="9420116" y="3903643"/>
            <a:ext cx="2438509" cy="2743198"/>
            <a:chOff x="2121" y="354779"/>
            <a:chExt cx="2438509" cy="1269219"/>
          </a:xfrm>
        </p:grpSpPr>
        <p:sp>
          <p:nvSpPr>
            <p:cNvPr id="22" name="Rounded Rectangle 21"/>
            <p:cNvSpPr/>
            <p:nvPr/>
          </p:nvSpPr>
          <p:spPr>
            <a:xfrm>
              <a:off x="2121" y="354779"/>
              <a:ext cx="2438509" cy="121925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ounded Rectangle 4"/>
            <p:cNvSpPr txBox="1"/>
            <p:nvPr/>
          </p:nvSpPr>
          <p:spPr>
            <a:xfrm>
              <a:off x="2121" y="476166"/>
              <a:ext cx="2367087" cy="11478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endParaRPr lang="en-US" sz="2500" kern="1200" dirty="0"/>
            </a:p>
          </p:txBody>
        </p:sp>
      </p:grpSp>
      <p:sp>
        <p:nvSpPr>
          <p:cNvPr id="25" name="TextBox 24"/>
          <p:cNvSpPr txBox="1"/>
          <p:nvPr/>
        </p:nvSpPr>
        <p:spPr>
          <a:xfrm>
            <a:off x="285768" y="4166000"/>
            <a:ext cx="2424203"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Returns misplaced</a:t>
            </a:r>
          </a:p>
          <a:p>
            <a:pPr marL="285750" indent="-285750">
              <a:buFont typeface="Arial" panose="020B0604020202020204" pitchFamily="34" charset="0"/>
              <a:buChar char="•"/>
            </a:pPr>
            <a:r>
              <a:rPr lang="en-US" smtClean="0"/>
              <a:t>Stapled together</a:t>
            </a:r>
          </a:p>
          <a:p>
            <a:pPr marL="285750" indent="-285750">
              <a:buFont typeface="Arial" panose="020B0604020202020204" pitchFamily="34" charset="0"/>
              <a:buChar char="•"/>
            </a:pPr>
            <a:endParaRPr lang="en-US" dirty="0"/>
          </a:p>
        </p:txBody>
      </p:sp>
      <p:sp>
        <p:nvSpPr>
          <p:cNvPr id="3" name="TextBox 2"/>
          <p:cNvSpPr txBox="1"/>
          <p:nvPr/>
        </p:nvSpPr>
        <p:spPr>
          <a:xfrm>
            <a:off x="3485478" y="4071937"/>
            <a:ext cx="2162287"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Errors made in data entry of returns</a:t>
            </a:r>
            <a:endParaRPr lang="en-US" dirty="0"/>
          </a:p>
        </p:txBody>
      </p:sp>
      <p:sp>
        <p:nvSpPr>
          <p:cNvPr id="4" name="TextBox 3"/>
          <p:cNvSpPr txBox="1"/>
          <p:nvPr/>
        </p:nvSpPr>
        <p:spPr>
          <a:xfrm>
            <a:off x="6583680" y="4071937"/>
            <a:ext cx="2151529"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Return entered twice</a:t>
            </a:r>
            <a:endParaRPr lang="en-US" dirty="0"/>
          </a:p>
        </p:txBody>
      </p:sp>
      <p:sp>
        <p:nvSpPr>
          <p:cNvPr id="5" name="TextBox 4"/>
          <p:cNvSpPr txBox="1"/>
          <p:nvPr/>
        </p:nvSpPr>
        <p:spPr>
          <a:xfrm>
            <a:off x="9595821" y="3991087"/>
            <a:ext cx="2151530" cy="255454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Return sent to the wrong county. When reached correct county tax roll was closed. </a:t>
            </a:r>
            <a:r>
              <a:rPr lang="en-US" sz="1600" u="sng" dirty="0" smtClean="0"/>
              <a:t>Return was completed correctly by taxpayer.</a:t>
            </a:r>
            <a:endParaRPr lang="en-US" sz="1600" u="sng" dirty="0"/>
          </a:p>
        </p:txBody>
      </p:sp>
    </p:spTree>
    <p:extLst>
      <p:ext uri="{BB962C8B-B14F-4D97-AF65-F5344CB8AC3E}">
        <p14:creationId xmlns:p14="http://schemas.microsoft.com/office/powerpoint/2010/main" val="2548270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Correcting Errors</a:t>
            </a:r>
            <a:endParaRPr lang="en-US" dirty="0"/>
          </a:p>
        </p:txBody>
      </p:sp>
      <p:sp>
        <p:nvSpPr>
          <p:cNvPr id="3" name="Content Placeholder 2"/>
          <p:cNvSpPr>
            <a:spLocks noGrp="1"/>
          </p:cNvSpPr>
          <p:nvPr>
            <p:ph idx="1"/>
          </p:nvPr>
        </p:nvSpPr>
        <p:spPr>
          <a:xfrm>
            <a:off x="818712" y="2222287"/>
            <a:ext cx="10554574" cy="4228617"/>
          </a:xfrm>
        </p:spPr>
        <p:txBody>
          <a:bodyPr>
            <a:normAutofit/>
          </a:bodyPr>
          <a:lstStyle/>
          <a:p>
            <a:r>
              <a:rPr lang="en-US" sz="2200" dirty="0" smtClean="0"/>
              <a:t>Complete the appropriate form for your PVA office.</a:t>
            </a:r>
          </a:p>
          <a:p>
            <a:r>
              <a:rPr lang="en-US" sz="2200" dirty="0" smtClean="0"/>
              <a:t>Send exoneration and/or A-bill to the sheriff</a:t>
            </a:r>
          </a:p>
          <a:p>
            <a:r>
              <a:rPr lang="en-US" sz="2200" dirty="0" smtClean="0"/>
              <a:t>Send copy exoneration and/or A bill and a copy of the return to OPV.</a:t>
            </a:r>
          </a:p>
          <a:p>
            <a:endParaRPr lang="en-US" sz="2200" dirty="0"/>
          </a:p>
          <a:p>
            <a:pPr marL="0" indent="0">
              <a:buNone/>
            </a:pPr>
            <a:r>
              <a:rPr lang="en-US" sz="2200" dirty="0" smtClean="0"/>
              <a:t>**OPV will create a ‘dummy’ assessment in the OPT database with a note stating that a bill was created at the local level due to a clerical error. This allows us to see that a bill was created and help avoid any unnecessary requests for returns or requests for an audit.</a:t>
            </a:r>
            <a:endParaRPr lang="en-US" sz="2200" dirty="0"/>
          </a:p>
        </p:txBody>
      </p:sp>
    </p:spTree>
    <p:extLst>
      <p:ext uri="{BB962C8B-B14F-4D97-AF65-F5344CB8AC3E}">
        <p14:creationId xmlns:p14="http://schemas.microsoft.com/office/powerpoint/2010/main" val="3037436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62A366.jpg">
            <a:hlinkClick r:id="rId2"/>
          </p:cNvPr>
          <p:cNvPicPr>
            <a:picLocks noChangeAspect="1"/>
          </p:cNvPicPr>
          <p:nvPr/>
        </p:nvPicPr>
        <p:blipFill>
          <a:blip r:embed="rId3" cstate="print"/>
          <a:stretch>
            <a:fillRect/>
          </a:stretch>
        </p:blipFill>
        <p:spPr>
          <a:xfrm>
            <a:off x="2974866" y="115614"/>
            <a:ext cx="6692900" cy="6617447"/>
          </a:xfrm>
          <a:prstGeom prst="rect">
            <a:avLst/>
          </a:prstGeom>
          <a:solidFill>
            <a:schemeClr val="tx1">
              <a:lumMod val="50000"/>
            </a:schemeClr>
          </a:solidFill>
        </p:spPr>
      </p:pic>
    </p:spTree>
    <p:extLst>
      <p:ext uri="{BB962C8B-B14F-4D97-AF65-F5344CB8AC3E}">
        <p14:creationId xmlns:p14="http://schemas.microsoft.com/office/powerpoint/2010/main" val="4287992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 USED TO CORRECT CLERICAL ERRORS</a:t>
            </a:r>
            <a:endParaRPr lang="en-US" dirty="0"/>
          </a:p>
        </p:txBody>
      </p:sp>
      <p:sp>
        <p:nvSpPr>
          <p:cNvPr id="3" name="Content Placeholder 2"/>
          <p:cNvSpPr>
            <a:spLocks noGrp="1"/>
          </p:cNvSpPr>
          <p:nvPr>
            <p:ph idx="1"/>
          </p:nvPr>
        </p:nvSpPr>
        <p:spPr/>
        <p:txBody>
          <a:bodyPr>
            <a:normAutofit/>
          </a:bodyPr>
          <a:lstStyle/>
          <a:p>
            <a:r>
              <a:rPr lang="en-US" sz="2400" dirty="0">
                <a:hlinkClick r:id="rId2"/>
              </a:rPr>
              <a:t>https://</a:t>
            </a:r>
            <a:r>
              <a:rPr lang="en-US" sz="2400" dirty="0" smtClean="0">
                <a:hlinkClick r:id="rId2"/>
              </a:rPr>
              <a:t>revenue.ky.gov/PVANetwork/PVA%20Forms/62A366(3-18)OrderCorrectingErroneousAssessment.pdf</a:t>
            </a:r>
            <a:endParaRPr lang="en-US" sz="2400" dirty="0" smtClean="0"/>
          </a:p>
        </p:txBody>
      </p:sp>
      <p:sp>
        <p:nvSpPr>
          <p:cNvPr id="4" name="TextBox 3"/>
          <p:cNvSpPr txBox="1"/>
          <p:nvPr/>
        </p:nvSpPr>
        <p:spPr>
          <a:xfrm>
            <a:off x="1259436" y="5147277"/>
            <a:ext cx="8601075" cy="769441"/>
          </a:xfrm>
          <a:prstGeom prst="rect">
            <a:avLst/>
          </a:prstGeom>
          <a:noFill/>
        </p:spPr>
        <p:txBody>
          <a:bodyPr wrap="square" rtlCol="0">
            <a:spAutoFit/>
          </a:bodyPr>
          <a:lstStyle/>
          <a:p>
            <a:pPr algn="ctr"/>
            <a:r>
              <a:rPr lang="en-US" sz="2200" dirty="0" smtClean="0"/>
              <a:t>**Not all offices use this form. Some offices have created their own form.**</a:t>
            </a:r>
          </a:p>
        </p:txBody>
      </p:sp>
    </p:spTree>
    <p:extLst>
      <p:ext uri="{BB962C8B-B14F-4D97-AF65-F5344CB8AC3E}">
        <p14:creationId xmlns:p14="http://schemas.microsoft.com/office/powerpoint/2010/main" val="3890682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BENEFITS</a:t>
            </a:r>
            <a:endParaRPr lang="en-US" dirty="0"/>
          </a:p>
        </p:txBody>
      </p:sp>
      <p:sp>
        <p:nvSpPr>
          <p:cNvPr id="3" name="Content Placeholder 2"/>
          <p:cNvSpPr>
            <a:spLocks noGrp="1"/>
          </p:cNvSpPr>
          <p:nvPr>
            <p:ph idx="1"/>
          </p:nvPr>
        </p:nvSpPr>
        <p:spPr>
          <a:xfrm>
            <a:off x="818712" y="2222287"/>
            <a:ext cx="10554574" cy="4125961"/>
          </a:xfrm>
        </p:spPr>
        <p:txBody>
          <a:bodyPr>
            <a:noAutofit/>
          </a:bodyPr>
          <a:lstStyle/>
          <a:p>
            <a:r>
              <a:rPr lang="en-US" sz="2200" dirty="0" smtClean="0"/>
              <a:t>Allows the taxpayer to receive a corrected tax bill and pay within the discount period</a:t>
            </a:r>
          </a:p>
          <a:p>
            <a:r>
              <a:rPr lang="en-US" sz="2200" dirty="0" smtClean="0"/>
              <a:t>The PVA office will be creating positive public relations by assisting the taxpayer </a:t>
            </a:r>
            <a:endParaRPr lang="en-US" sz="2200" dirty="0"/>
          </a:p>
          <a:p>
            <a:r>
              <a:rPr lang="en-US" sz="2200" dirty="0" smtClean="0"/>
              <a:t>The Sheriff’s office will receive the 4.25% commission for the collection of the bill.</a:t>
            </a:r>
          </a:p>
          <a:p>
            <a:r>
              <a:rPr lang="en-US" sz="2200" dirty="0" smtClean="0"/>
              <a:t>When OPV processes a bill interest begins to accrue on January 1</a:t>
            </a:r>
            <a:r>
              <a:rPr lang="en-US" sz="2200" baseline="30000" dirty="0" smtClean="0"/>
              <a:t>st</a:t>
            </a:r>
            <a:r>
              <a:rPr lang="en-US" sz="2200" dirty="0" smtClean="0"/>
              <a:t>. Although, OPV staff can waive penalties, we are not authorized to waive interest. In addition, the DOR databases are </a:t>
            </a:r>
            <a:r>
              <a:rPr lang="en-US" sz="2200" b="1" u="sng" dirty="0" smtClean="0"/>
              <a:t>not</a:t>
            </a:r>
            <a:r>
              <a:rPr lang="en-US" sz="2200" dirty="0" smtClean="0"/>
              <a:t> set up for the 2% discount.</a:t>
            </a:r>
            <a:endParaRPr lang="en-US" sz="2200" dirty="0"/>
          </a:p>
        </p:txBody>
      </p:sp>
    </p:spTree>
    <p:extLst>
      <p:ext uri="{BB962C8B-B14F-4D97-AF65-F5344CB8AC3E}">
        <p14:creationId xmlns:p14="http://schemas.microsoft.com/office/powerpoint/2010/main" val="21791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Amended Returns</a:t>
            </a:r>
            <a:endParaRPr lang="en-US" dirty="0"/>
          </a:p>
        </p:txBody>
      </p:sp>
      <p:sp>
        <p:nvSpPr>
          <p:cNvPr id="3" name="Content Placeholder 2"/>
          <p:cNvSpPr>
            <a:spLocks noGrp="1"/>
          </p:cNvSpPr>
          <p:nvPr>
            <p:ph idx="1"/>
          </p:nvPr>
        </p:nvSpPr>
        <p:spPr>
          <a:xfrm>
            <a:off x="818712" y="2039007"/>
            <a:ext cx="10554574" cy="4193627"/>
          </a:xfrm>
        </p:spPr>
        <p:txBody>
          <a:bodyPr>
            <a:normAutofit/>
          </a:bodyPr>
          <a:lstStyle/>
          <a:p>
            <a:r>
              <a:rPr lang="en-US" sz="2200" dirty="0" smtClean="0"/>
              <a:t>Taxpayers who discover an error was made on their personal property tax return can file and amended return along with an explanation of why the return is being amended and documentation to support the amended return.</a:t>
            </a:r>
          </a:p>
          <a:p>
            <a:r>
              <a:rPr lang="en-US" sz="2200" dirty="0" smtClean="0"/>
              <a:t>Amended returns resulting in a possible refund should be filed within 2 years from the date of payment in accordance with KRS 134.590</a:t>
            </a:r>
            <a:endParaRPr lang="en-US" sz="2200" dirty="0"/>
          </a:p>
        </p:txBody>
      </p:sp>
    </p:spTree>
    <p:extLst>
      <p:ext uri="{BB962C8B-B14F-4D97-AF65-F5344CB8AC3E}">
        <p14:creationId xmlns:p14="http://schemas.microsoft.com/office/powerpoint/2010/main" val="10189621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3448DCFCE4BFA3488C1231CEA6A8E0C6" ma:contentTypeVersion="1" ma:contentTypeDescription="Upload an image." ma:contentTypeScope="" ma:versionID="3dd297dca525510f3eede485c6436bf4">
  <xsd:schema xmlns:xsd="http://www.w3.org/2001/XMLSchema" xmlns:xs="http://www.w3.org/2001/XMLSchema" xmlns:p="http://schemas.microsoft.com/office/2006/metadata/properties" xmlns:ns1="http://schemas.microsoft.com/sharepoint/v3" xmlns:ns2="042484EB-C38E-4712-B7FF-BE26DBBE11E5" xmlns:ns3="http://schemas.microsoft.com/sharepoint/v3/fields" targetNamespace="http://schemas.microsoft.com/office/2006/metadata/properties" ma:root="true" ma:fieldsID="7dbaf0fdf7bf684ea7e650bbf3546fb7" ns1:_="" ns2:_="" ns3:_="">
    <xsd:import namespace="http://schemas.microsoft.com/sharepoint/v3"/>
    <xsd:import namespace="042484EB-C38E-4712-B7FF-BE26DBBE11E5"/>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2484EB-C38E-4712-B7FF-BE26DBBE11E5"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42484EB-C38E-4712-B7FF-BE26DBBE11E5"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2864627B-F3B6-4449-ACDA-4C5CB7C0999B}"/>
</file>

<file path=customXml/itemProps2.xml><?xml version="1.0" encoding="utf-8"?>
<ds:datastoreItem xmlns:ds="http://schemas.openxmlformats.org/officeDocument/2006/customXml" ds:itemID="{1B4F8832-A0AF-42DD-8C1B-3F046BAC6B12}"/>
</file>

<file path=customXml/itemProps3.xml><?xml version="1.0" encoding="utf-8"?>
<ds:datastoreItem xmlns:ds="http://schemas.openxmlformats.org/officeDocument/2006/customXml" ds:itemID="{564EA374-AB48-4AFB-B7E2-5F05420CEF7C}"/>
</file>

<file path=docProps/app.xml><?xml version="1.0" encoding="utf-8"?>
<Properties xmlns="http://schemas.openxmlformats.org/officeDocument/2006/extended-properties" xmlns:vt="http://schemas.openxmlformats.org/officeDocument/2006/docPropsVTypes">
  <Template>TM03457503[[fn=Quotable]]</Template>
  <TotalTime>227</TotalTime>
  <Words>871</Words>
  <Application>Microsoft Office PowerPoint</Application>
  <PresentationFormat>Widescreen</PresentationFormat>
  <Paragraphs>89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2</vt:lpstr>
      <vt:lpstr>Quotable</vt:lpstr>
      <vt:lpstr>Clerical Errors &amp; Amended Returns</vt:lpstr>
      <vt:lpstr>CLERICAL ERRORS ON TIMELY FILED TANGIBLE RETURNS</vt:lpstr>
      <vt:lpstr>A-BILL OR EXONERATIONS</vt:lpstr>
      <vt:lpstr>ERROR EXAMPLES</vt:lpstr>
      <vt:lpstr>Correcting Errors</vt:lpstr>
      <vt:lpstr>PowerPoint Presentation</vt:lpstr>
      <vt:lpstr>FORM USED TO CORRECT CLERICAL ERRORS</vt:lpstr>
      <vt:lpstr>BENEFITS</vt:lpstr>
      <vt:lpstr>Amended Returns</vt:lpstr>
      <vt:lpstr>What should the taxpayer provide?</vt:lpstr>
      <vt:lpstr>When to forward to OPV for review?</vt:lpstr>
      <vt:lpstr>OPV’s Process</vt:lpstr>
      <vt:lpstr>PowerPoint Presentation</vt:lpstr>
      <vt:lpstr>Authorizations from OVP</vt:lpstr>
      <vt:lpstr>PowerPoint Presentation</vt:lpstr>
      <vt:lpstr>PowerPoint Presentation</vt:lpstr>
      <vt:lpstr>PowerPoint Presentation</vt:lpstr>
      <vt:lpstr>Reminder!</vt:lpstr>
      <vt:lpstr>Questions</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Cornish, Jehna R (DOR)</dc:creator>
  <cp:keywords/>
  <dc:description/>
  <cp:lastModifiedBy>Cornish, Jehna R (DOR)</cp:lastModifiedBy>
  <cp:revision>22</cp:revision>
  <dcterms:created xsi:type="dcterms:W3CDTF">2018-11-26T02:38:41Z</dcterms:created>
  <dcterms:modified xsi:type="dcterms:W3CDTF">2018-12-03T13:11:24Z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0x0101009148F5A04DDD49CBA7127AADA5FB792B00AADE34325A8B49CDA8BB4DB53328F214003448DCFCE4BFA3488C1231CEA6A8E0C6</vt:lpwstr>
  </property>
</Properties>
</file>