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0"/>
  </p:notesMasterIdLst>
  <p:sldIdLst>
    <p:sldId id="256" r:id="rId2"/>
    <p:sldId id="279" r:id="rId3"/>
    <p:sldId id="280" r:id="rId4"/>
    <p:sldId id="262" r:id="rId5"/>
    <p:sldId id="281" r:id="rId6"/>
    <p:sldId id="282" r:id="rId7"/>
    <p:sldId id="263" r:id="rId8"/>
    <p:sldId id="264" r:id="rId9"/>
    <p:sldId id="277" r:id="rId10"/>
    <p:sldId id="283" r:id="rId11"/>
    <p:sldId id="257" r:id="rId12"/>
    <p:sldId id="259" r:id="rId13"/>
    <p:sldId id="258" r:id="rId14"/>
    <p:sldId id="265" r:id="rId15"/>
    <p:sldId id="284" r:id="rId16"/>
    <p:sldId id="272" r:id="rId17"/>
    <p:sldId id="266" r:id="rId18"/>
    <p:sldId id="276" r:id="rId19"/>
    <p:sldId id="273" r:id="rId20"/>
    <p:sldId id="278" r:id="rId21"/>
    <p:sldId id="267" r:id="rId22"/>
    <p:sldId id="268" r:id="rId23"/>
    <p:sldId id="285" r:id="rId24"/>
    <p:sldId id="274" r:id="rId25"/>
    <p:sldId id="270" r:id="rId26"/>
    <p:sldId id="269" r:id="rId27"/>
    <p:sldId id="271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1" autoAdjust="0"/>
  </p:normalViewPr>
  <p:slideViewPr>
    <p:cSldViewPr>
      <p:cViewPr varScale="1">
        <p:scale>
          <a:sx n="75" d="100"/>
          <a:sy n="75" d="100"/>
        </p:scale>
        <p:origin x="12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67A68-E0D2-4A55-A6B1-D536B6B96E8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4A94F-10BF-4239-BB5C-7C16007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6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00276A8-B46D-4651-BB97-EBB657DCCE8E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EB0240-CED1-403E-A071-992CA1CF15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b="1" dirty="0" smtClean="0"/>
              <a:t>MONEY, MONEY, MONEY!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91000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Cindy Arlinghaus Martin</a:t>
            </a:r>
          </a:p>
          <a:p>
            <a:r>
              <a:rPr lang="en-US" i="1" dirty="0" smtClean="0"/>
              <a:t>Boone County PVA</a:t>
            </a:r>
          </a:p>
          <a:p>
            <a:r>
              <a:rPr lang="en-US" dirty="0"/>
              <a:t>K</a:t>
            </a:r>
            <a:r>
              <a:rPr lang="en-US" dirty="0" smtClean="0"/>
              <a:t>im Holt</a:t>
            </a:r>
          </a:p>
          <a:p>
            <a:r>
              <a:rPr lang="en-US" i="1" dirty="0"/>
              <a:t>D</a:t>
            </a:r>
            <a:r>
              <a:rPr lang="en-US" i="1" dirty="0" smtClean="0"/>
              <a:t>epartment of Revenue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47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14400"/>
            <a:ext cx="7872531" cy="5334000"/>
          </a:xfrm>
        </p:spPr>
      </p:pic>
    </p:spTree>
    <p:extLst>
      <p:ext uri="{BB962C8B-B14F-4D97-AF65-F5344CB8AC3E}">
        <p14:creationId xmlns:p14="http://schemas.microsoft.com/office/powerpoint/2010/main" val="108139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PVA Admin will typically send out budget packets in May </a:t>
            </a:r>
          </a:p>
          <a:p>
            <a:r>
              <a:rPr lang="en-US" dirty="0" smtClean="0"/>
              <a:t>Statutorily, these are due back June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is especially important as we try and estimate billings for the next fiscal year</a:t>
            </a:r>
          </a:p>
          <a:p>
            <a:pPr lvl="1"/>
            <a:r>
              <a:rPr lang="en-US" dirty="0" smtClean="0"/>
              <a:t>You cannot spend money that is not budgeted</a:t>
            </a:r>
          </a:p>
          <a:p>
            <a:r>
              <a:rPr lang="en-US" dirty="0" smtClean="0"/>
              <a:t>If your county information is not received, your billings will be based on the previous year or recalculated based on this year, whichever is </a:t>
            </a:r>
            <a:r>
              <a:rPr lang="en-US" b="1" dirty="0" smtClean="0"/>
              <a:t>higher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Office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623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6777317" cy="4003829"/>
          </a:xfrm>
        </p:spPr>
        <p:txBody>
          <a:bodyPr>
            <a:normAutofit/>
          </a:bodyPr>
          <a:lstStyle/>
          <a:p>
            <a:r>
              <a:rPr lang="en-US" dirty="0" smtClean="0"/>
              <a:t>Your Fiscal Court &amp; each incorporated city who use your tax roll fund your office according to KRS 132.285.</a:t>
            </a:r>
          </a:p>
          <a:p>
            <a:r>
              <a:rPr lang="en-US" dirty="0" smtClean="0"/>
              <a:t>County Funding “maxes” out at $250,000.</a:t>
            </a:r>
          </a:p>
          <a:p>
            <a:r>
              <a:rPr lang="en-US" dirty="0" smtClean="0"/>
              <a:t>Cities max out at $60,000. </a:t>
            </a:r>
          </a:p>
          <a:p>
            <a:r>
              <a:rPr lang="en-US" dirty="0" smtClean="0"/>
              <a:t>Once you hit these maximums, you will not receive any additional monies.</a:t>
            </a:r>
          </a:p>
          <a:p>
            <a:r>
              <a:rPr lang="en-US" dirty="0" smtClean="0"/>
              <a:t>Do not overspend in any categories! Amend  your budgets.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City &amp; County Funding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7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41562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County &amp; City Carryover</a:t>
            </a:r>
          </a:p>
          <a:p>
            <a:pPr lvl="1"/>
            <a:r>
              <a:rPr lang="en-US" dirty="0" smtClean="0"/>
              <a:t>County &amp; City Carryover may accumulate up to an amount equal to annual funding by the County &amp; City.</a:t>
            </a:r>
          </a:p>
          <a:p>
            <a:pPr lvl="2"/>
            <a:r>
              <a:rPr lang="en-US" dirty="0" smtClean="0"/>
              <a:t>Anything over this must be refunded to the County &amp; City</a:t>
            </a:r>
          </a:p>
          <a:p>
            <a:r>
              <a:rPr lang="en-US" dirty="0" smtClean="0"/>
              <a:t>Miscellaneous Funding</a:t>
            </a:r>
          </a:p>
          <a:p>
            <a:pPr lvl="1"/>
            <a:r>
              <a:rPr lang="en-US" dirty="0" smtClean="0"/>
              <a:t>No requirements as to how much can accumulate.  </a:t>
            </a:r>
          </a:p>
          <a:p>
            <a:pPr lvl="1"/>
            <a:r>
              <a:rPr lang="en-US" dirty="0" smtClean="0"/>
              <a:t>Strongly recommended to have separate accounts for each to easily account for what is “refundable” and what is not.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6195510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Carryover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5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777317" cy="40800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Grades are Locked into 2009 available grades.</a:t>
            </a:r>
          </a:p>
          <a:p>
            <a:r>
              <a:rPr lang="en-US" dirty="0" smtClean="0"/>
              <a:t>Restructure Opportunities</a:t>
            </a:r>
          </a:p>
          <a:p>
            <a:pPr lvl="1"/>
            <a:r>
              <a:rPr lang="en-US" sz="2600" dirty="0" smtClean="0"/>
              <a:t> </a:t>
            </a:r>
            <a:r>
              <a:rPr lang="en-US" dirty="0"/>
              <a:t>A PVA has the discretion to restructure current employees based on the “State Salary Grade Schedule + 10% salaries” that result in an amount equal to or less than the original grade structure amount of the salary schedule, subject to the PVA budget Committee approval and review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 Taking an office with 5 employees, restructuring to 4 employees with higher available grades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Office</a:t>
            </a:r>
            <a:r>
              <a:rPr lang="en-US" baseline="0" dirty="0" smtClean="0"/>
              <a:t>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9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Pass Two Tests</a:t>
            </a:r>
          </a:p>
          <a:p>
            <a:pPr lvl="1"/>
            <a:r>
              <a:rPr lang="en-US" dirty="0"/>
              <a:t>Saves Money when Compared to Current, Actual Costs</a:t>
            </a:r>
          </a:p>
          <a:p>
            <a:pPr lvl="2"/>
            <a:r>
              <a:rPr lang="en-US" dirty="0"/>
              <a:t>Vacancies are tied to the Salary Schedule, Grade + 5%, not previous salary</a:t>
            </a:r>
          </a:p>
          <a:p>
            <a:pPr lvl="1"/>
            <a:r>
              <a:rPr lang="en-US" dirty="0"/>
              <a:t>Saves Money to the Budget if everyone were terminated and rehired in at a +10% </a:t>
            </a:r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Restructuring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41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90 Day Hiring Delay will incur for state funded positions for either terminated or resigned employees.</a:t>
            </a:r>
          </a:p>
          <a:p>
            <a:pPr lvl="1"/>
            <a:r>
              <a:rPr lang="en-US" dirty="0" smtClean="0"/>
              <a:t>You may pay for the difference if you do not wish to wait the 90 days and have funds available.  </a:t>
            </a:r>
          </a:p>
          <a:p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A county that has 0 deputies may hire ONE</a:t>
            </a:r>
          </a:p>
          <a:p>
            <a:pPr lvl="1"/>
            <a:r>
              <a:rPr lang="en-US" dirty="0" smtClean="0"/>
              <a:t>A county that has lost 75% of their staffing levels may hire ONE</a:t>
            </a:r>
          </a:p>
          <a:p>
            <a:r>
              <a:rPr lang="en-US" dirty="0" smtClean="0"/>
              <a:t>90 Day Delay has saved us over $5M since we began tracking it in 2009.  We have had either a 30, 60 or 90 day delay since 2000.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90 Day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employee works at the “pleasure of the PVA” per statute. </a:t>
            </a:r>
          </a:p>
          <a:p>
            <a:r>
              <a:rPr lang="en-US" dirty="0" smtClean="0"/>
              <a:t>Simply inform the employee their services are no longer needed.</a:t>
            </a:r>
          </a:p>
          <a:p>
            <a:pPr lvl="1"/>
            <a:r>
              <a:rPr lang="en-US" dirty="0" smtClean="0"/>
              <a:t>Less information is better.</a:t>
            </a:r>
          </a:p>
          <a:p>
            <a:pPr lvl="1"/>
            <a:r>
              <a:rPr lang="en-US" dirty="0"/>
              <a:t>Keep documentation in personnel file for reference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Dismissing </a:t>
            </a:r>
            <a:r>
              <a:rPr lang="en-US" baseline="0" dirty="0" smtClean="0"/>
              <a:t>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6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employee is terminated, they will most likely file for unemployment (and most likely, they will win).  </a:t>
            </a:r>
          </a:p>
          <a:p>
            <a:r>
              <a:rPr lang="en-US" dirty="0" smtClean="0"/>
              <a:t>If unemployment costs become excessive, you may be billed for this expense.</a:t>
            </a:r>
          </a:p>
          <a:p>
            <a:pPr lvl="1"/>
            <a:r>
              <a:rPr lang="en-US" dirty="0" smtClean="0"/>
              <a:t>This has only happened once and only extended benefits were billed.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4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2010 due to impending budget restrictions, a Formula for Attrition of Deputies was evolved.</a:t>
            </a:r>
          </a:p>
          <a:p>
            <a:pPr lvl="1"/>
            <a:r>
              <a:rPr lang="en-US" dirty="0" smtClean="0"/>
              <a:t>This formula was based on the # of deputies available at the time, # of parcels, population, # of vehicles, # of tangible returns and square miles of each individual county.</a:t>
            </a:r>
          </a:p>
          <a:p>
            <a:pPr lvl="1"/>
            <a:r>
              <a:rPr lang="en-US" dirty="0" smtClean="0"/>
              <a:t>The counties that were “over” the FAD formula, were informed that if they lost a deputy, through resignation, termination or retirement, they would not be allowed to rehire in that position.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0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State Legislature allots us money every two years in their biennial budget process.</a:t>
            </a:r>
          </a:p>
          <a:p>
            <a:pPr lvl="1"/>
            <a:r>
              <a:rPr lang="en-US" dirty="0" smtClean="0"/>
              <a:t>We are completely at their mercy for funding.</a:t>
            </a:r>
          </a:p>
          <a:p>
            <a:r>
              <a:rPr lang="en-US" dirty="0" smtClean="0"/>
              <a:t>The only thing the State Budget covers is:</a:t>
            </a:r>
          </a:p>
          <a:p>
            <a:pPr lvl="1"/>
            <a:r>
              <a:rPr lang="en-US" dirty="0" smtClean="0"/>
              <a:t>Personnel Expenses &amp; Benefits (SALARIES!)</a:t>
            </a:r>
          </a:p>
          <a:p>
            <a:pPr lvl="1"/>
            <a:r>
              <a:rPr lang="en-US" dirty="0" smtClean="0"/>
              <a:t>&lt;1% of budget is used for administrative expenses charged to us by State Government  (ETS, KRIS &amp; </a:t>
            </a:r>
            <a:r>
              <a:rPr lang="en-US" dirty="0" err="1" smtClean="0"/>
              <a:t>EMars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Budget Committee serves as an advisory Committee to the Commissioner &amp; Secretary so that we may manage our own budget.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State Budget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date, the FAD formula has saved our budget well over $8.8M.</a:t>
            </a:r>
          </a:p>
          <a:p>
            <a:r>
              <a:rPr lang="en-US" dirty="0" smtClean="0"/>
              <a:t>There are still 1.5 FTE positions left, affecting 2 counties.</a:t>
            </a:r>
          </a:p>
          <a:p>
            <a:r>
              <a:rPr lang="en-US" dirty="0" smtClean="0"/>
              <a:t>Affected counties know who they are.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6777317" cy="415622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New Employees should begin on the 1</a:t>
            </a:r>
            <a:r>
              <a:rPr lang="en-US" baseline="30000" dirty="0" smtClean="0"/>
              <a:t>st</a:t>
            </a:r>
            <a:r>
              <a:rPr lang="en-US" dirty="0" smtClean="0"/>
              <a:t> or the 16</a:t>
            </a:r>
            <a:r>
              <a:rPr lang="en-US" baseline="30000" dirty="0" smtClean="0"/>
              <a:t>th</a:t>
            </a:r>
            <a:r>
              <a:rPr lang="en-US" dirty="0" smtClean="0"/>
              <a:t> (1</a:t>
            </a:r>
            <a:r>
              <a:rPr lang="en-US" baseline="30000" dirty="0" smtClean="0"/>
              <a:t>st</a:t>
            </a:r>
            <a:r>
              <a:rPr lang="en-US" dirty="0" smtClean="0"/>
              <a:t> day of each pay period).</a:t>
            </a:r>
          </a:p>
          <a:p>
            <a:r>
              <a:rPr lang="en-US" dirty="0" smtClean="0"/>
              <a:t>Employees will be state-funded at the OO grade available.  (Check with 2009 grade levels or Revenue to verify if you are unsure.)</a:t>
            </a:r>
          </a:p>
          <a:p>
            <a:r>
              <a:rPr lang="en-US" dirty="0" smtClean="0"/>
              <a:t>A new employee may be brought in at a higher grade, but the difference must be paid with OX office funds and the employee must qualify for the position based on education and experience.</a:t>
            </a:r>
          </a:p>
          <a:p>
            <a:r>
              <a:rPr lang="en-US" dirty="0" smtClean="0"/>
              <a:t>Employees may be +5%, +10% as eligible </a:t>
            </a:r>
          </a:p>
          <a:p>
            <a:r>
              <a:rPr lang="en-US" dirty="0" smtClean="0"/>
              <a:t>Employees are eligible for a 5% raise in 6 months </a:t>
            </a:r>
          </a:p>
          <a:p>
            <a:pPr lvl="1"/>
            <a:r>
              <a:rPr lang="en-US" dirty="0" smtClean="0"/>
              <a:t>A PVA must request this on an RPA – it is not automatic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Hiring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PVA Admin &amp; Support will prepare OX Billings annually &amp; quarterly</a:t>
            </a:r>
          </a:p>
          <a:p>
            <a:r>
              <a:rPr lang="en-US" dirty="0" smtClean="0"/>
              <a:t>Please REVIEW your bills </a:t>
            </a:r>
          </a:p>
          <a:p>
            <a:r>
              <a:rPr lang="en-US" dirty="0" smtClean="0"/>
              <a:t>This will include OX funded employees, difference in grades, raises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OX Billings will include retirement, social security, </a:t>
            </a:r>
            <a:r>
              <a:rPr lang="en-US" dirty="0" err="1" smtClean="0"/>
              <a:t>medicare</a:t>
            </a:r>
            <a:r>
              <a:rPr lang="en-US" dirty="0" smtClean="0"/>
              <a:t> and benefits if not included as an OO employee</a:t>
            </a:r>
          </a:p>
          <a:p>
            <a:pPr lvl="1"/>
            <a:r>
              <a:rPr lang="en-US" dirty="0" smtClean="0"/>
              <a:t>Retirement is 83.43%! </a:t>
            </a:r>
          </a:p>
          <a:p>
            <a:pPr lvl="1"/>
            <a:r>
              <a:rPr lang="en-US" dirty="0" smtClean="0"/>
              <a:t>Extremely expensive to pay for PT to FT as it includes ALL Benefits</a:t>
            </a:r>
          </a:p>
          <a:p>
            <a:pPr lvl="1"/>
            <a:r>
              <a:rPr lang="en-US" dirty="0" smtClean="0"/>
              <a:t>A good way to estimate billing is to take the salary and DOUBLE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 Billing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1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382000" cy="1054250"/>
          </a:xfrm>
        </p:spPr>
        <p:txBody>
          <a:bodyPr anchor="t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Vacancy Promotions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Vacancy promotions occur when a vacancy has occurred in the office and do not require an OX bill unless outside original grade structure.  </a:t>
            </a:r>
          </a:p>
          <a:p>
            <a:r>
              <a:rPr lang="en-US" dirty="0" smtClean="0"/>
              <a:t>This allows you to promote from within and hire in at a lesser grade.</a:t>
            </a:r>
          </a:p>
          <a:p>
            <a:r>
              <a:rPr lang="en-US" dirty="0" smtClean="0"/>
              <a:t>Example:   Grades 8, 10 &amp; 12 available.  </a:t>
            </a:r>
            <a:br>
              <a:rPr lang="en-US" dirty="0" smtClean="0"/>
            </a:br>
            <a:r>
              <a:rPr lang="en-US" dirty="0" smtClean="0"/>
              <a:t>Grade 12 resigns 10/1/18.  </a:t>
            </a:r>
            <a:br>
              <a:rPr lang="en-US" dirty="0" smtClean="0"/>
            </a:br>
            <a:r>
              <a:rPr lang="en-US" dirty="0" smtClean="0"/>
              <a:t>On or after 1/1/19, you may do the following:</a:t>
            </a:r>
          </a:p>
          <a:p>
            <a:pPr lvl="1"/>
            <a:r>
              <a:rPr lang="en-US" dirty="0" smtClean="0"/>
              <a:t>Vacancy promote the Grade 10 into the Grade 12 spot </a:t>
            </a:r>
          </a:p>
          <a:p>
            <a:pPr lvl="1"/>
            <a:r>
              <a:rPr lang="en-US" dirty="0" smtClean="0"/>
              <a:t>Vacancy promote the Grade 8 into the Grade 10 spot </a:t>
            </a:r>
          </a:p>
          <a:p>
            <a:pPr lvl="1"/>
            <a:r>
              <a:rPr lang="en-US" dirty="0" smtClean="0"/>
              <a:t>Hire a Grade 8</a:t>
            </a:r>
            <a:endParaRPr lang="en-US" dirty="0"/>
          </a:p>
          <a:p>
            <a:r>
              <a:rPr lang="en-US" dirty="0" smtClean="0"/>
              <a:t>One 90 day hiring delay will need to be observed for every person that LEAVES.  The remaining vacancies do not need to incur any additional waiting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employee may be promoted to another grade throughout the year if they meet promotional eligibility and may be promoted to +5%/+10% if eligible, similar to a new employee.</a:t>
            </a:r>
          </a:p>
          <a:p>
            <a:r>
              <a:rPr lang="en-US" dirty="0" smtClean="0"/>
              <a:t>However, difference is paid using OX funds (plus retirement and payroll taxes). </a:t>
            </a:r>
          </a:p>
          <a:p>
            <a:r>
              <a:rPr lang="en-US" dirty="0" smtClean="0"/>
              <a:t>You can only promote to what is available. </a:t>
            </a:r>
          </a:p>
          <a:p>
            <a:pPr lvl="1"/>
            <a:r>
              <a:rPr lang="en-US" dirty="0" smtClean="0"/>
              <a:t>All deputies except the Chief Deputy must be two grades below the PVA. </a:t>
            </a:r>
          </a:p>
          <a:p>
            <a:pPr lvl="1"/>
            <a:r>
              <a:rPr lang="en-US" dirty="0" smtClean="0"/>
              <a:t>Chief Deputy is one grade below PVA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Employees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76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Chief Deputy &amp; Supervisors when promotions are not eligible.</a:t>
            </a:r>
          </a:p>
          <a:p>
            <a:pPr lvl="1"/>
            <a:r>
              <a:rPr lang="en-US" dirty="0"/>
              <a:t>Chief Deputy may be hired in or promoted up to midpoint at any time during the fiscal year.</a:t>
            </a:r>
          </a:p>
          <a:p>
            <a:r>
              <a:rPr lang="en-US" dirty="0" smtClean="0"/>
              <a:t>Annually, there is an opportunity to give raises in +5% increments up to Midpoint on the Salary given you meet the requirements given in the application process.  </a:t>
            </a:r>
          </a:p>
          <a:p>
            <a:pPr lvl="1"/>
            <a:r>
              <a:rPr lang="en-US" dirty="0" smtClean="0"/>
              <a:t>Application is sent out in May and increases take effect July 1.  </a:t>
            </a:r>
            <a:endParaRPr lang="en-US" dirty="0"/>
          </a:p>
          <a:p>
            <a:pPr lvl="1"/>
            <a:r>
              <a:rPr lang="en-US" dirty="0" smtClean="0"/>
              <a:t>This ONLY applies for employees two grades below the PVA.  All others are eligible for a regular promotion.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(Up to)</a:t>
            </a:r>
            <a:r>
              <a:rPr lang="en-US" baseline="0" dirty="0" smtClean="0"/>
              <a:t> </a:t>
            </a:r>
            <a:r>
              <a:rPr lang="en-US" dirty="0" smtClean="0"/>
              <a:t>Midpoint</a:t>
            </a:r>
            <a:r>
              <a:rPr lang="en-US" baseline="0" dirty="0" smtClean="0"/>
              <a:t> 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74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79132"/>
              </p:ext>
            </p:extLst>
          </p:nvPr>
        </p:nvGraphicFramePr>
        <p:xfrm>
          <a:off x="838200" y="685800"/>
          <a:ext cx="7543800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Acrobat Document" r:id="rId3" imgW="7128000" imgH="6609600" progId="AcroExch.Document.11">
                  <p:embed/>
                </p:oleObj>
              </mc:Choice>
              <mc:Fallback>
                <p:oleObj name="Acrobat Document" r:id="rId3" imgW="7128000" imgH="6609600" progId="AcroExch.Document.11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543800" cy="582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277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Committee meets at least quarterly but usually more often</a:t>
            </a:r>
          </a:p>
          <a:p>
            <a:r>
              <a:rPr lang="en-US" dirty="0" smtClean="0"/>
              <a:t>Meetings are open to all, but we do request RSVP to ensure adequate space</a:t>
            </a:r>
          </a:p>
          <a:p>
            <a:r>
              <a:rPr lang="en-US" dirty="0" smtClean="0"/>
              <a:t>Meeting minutes and expenditure information is e-mailed out after budget meetings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724400"/>
          </a:xfrm>
        </p:spPr>
        <p:txBody>
          <a:bodyPr numCol="2">
            <a:normAutofit/>
          </a:bodyPr>
          <a:lstStyle/>
          <a:p>
            <a:r>
              <a:rPr lang="en-US" b="1" dirty="0" smtClean="0"/>
              <a:t>PVA Association Officers</a:t>
            </a:r>
          </a:p>
          <a:p>
            <a:pPr lvl="1"/>
            <a:r>
              <a:rPr lang="en-US" dirty="0" smtClean="0"/>
              <a:t>Joyce Parker, President</a:t>
            </a:r>
          </a:p>
          <a:p>
            <a:pPr lvl="1"/>
            <a:r>
              <a:rPr lang="en-US" i="1" dirty="0" smtClean="0"/>
              <a:t>Vacant</a:t>
            </a:r>
            <a:r>
              <a:rPr lang="en-US" dirty="0" smtClean="0"/>
              <a:t>, Executive VP</a:t>
            </a:r>
          </a:p>
          <a:p>
            <a:pPr lvl="1"/>
            <a:r>
              <a:rPr lang="en-US" dirty="0" smtClean="0"/>
              <a:t>Sean Curry, Legislative VP</a:t>
            </a:r>
          </a:p>
          <a:p>
            <a:pPr lvl="1"/>
            <a:r>
              <a:rPr lang="en-US" dirty="0" smtClean="0"/>
              <a:t>Michelle McDonald, Secretary</a:t>
            </a:r>
          </a:p>
          <a:p>
            <a:pPr lvl="1"/>
            <a:r>
              <a:rPr lang="en-US" dirty="0" smtClean="0"/>
              <a:t>Terry Rakes, Past President</a:t>
            </a:r>
          </a:p>
          <a:p>
            <a:pPr marL="41148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Appointed Members (President of PVA Association, 3 </a:t>
            </a:r>
            <a:r>
              <a:rPr lang="en-US" b="1" dirty="0" err="1" smtClean="0"/>
              <a:t>Yr</a:t>
            </a:r>
            <a:r>
              <a:rPr lang="en-US" b="1" dirty="0" smtClean="0"/>
              <a:t> Terms)</a:t>
            </a:r>
          </a:p>
          <a:p>
            <a:pPr lvl="1"/>
            <a:r>
              <a:rPr lang="en-US" dirty="0" smtClean="0"/>
              <a:t>Fran Carrico</a:t>
            </a:r>
          </a:p>
          <a:p>
            <a:pPr lvl="1"/>
            <a:r>
              <a:rPr lang="en-US" dirty="0" smtClean="0"/>
              <a:t>Billy Ackerman</a:t>
            </a:r>
          </a:p>
          <a:p>
            <a:pPr lvl="1"/>
            <a:r>
              <a:rPr lang="en-US" i="1" dirty="0" smtClean="0"/>
              <a:t>Vacant</a:t>
            </a:r>
          </a:p>
          <a:p>
            <a:pPr lvl="1"/>
            <a:r>
              <a:rPr lang="en-US" dirty="0" smtClean="0"/>
              <a:t>Darlene Plummer</a:t>
            </a:r>
          </a:p>
          <a:p>
            <a:pPr lvl="1"/>
            <a:r>
              <a:rPr lang="en-US" dirty="0" smtClean="0"/>
              <a:t>Cindy Martin</a:t>
            </a:r>
          </a:p>
          <a:p>
            <a:pPr lvl="1"/>
            <a:r>
              <a:rPr lang="en-US" dirty="0" smtClean="0"/>
              <a:t>Brad McDowell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24744" cy="11430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Budget Committee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Allotted Budget is not enough to cover all payroll expenses</a:t>
            </a:r>
          </a:p>
          <a:p>
            <a:r>
              <a:rPr lang="en-US" dirty="0" smtClean="0"/>
              <a:t>Rather than lay off a significant amount of deputies, the PVA Association has consistently voted to bill counties. </a:t>
            </a:r>
          </a:p>
          <a:p>
            <a:r>
              <a:rPr lang="en-US" dirty="0" smtClean="0"/>
              <a:t>The only solution is legislative.  </a:t>
            </a:r>
          </a:p>
          <a:p>
            <a:pPr lvl="1"/>
            <a:r>
              <a:rPr lang="en-US" dirty="0" smtClean="0"/>
              <a:t>KNOW your legislators!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408664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Deputy Hire &amp;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Shortfall Billings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777317" cy="40800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Deputy Hire has been in existence for over 30 years.  It began as an insignificant amount and increased over time to $3.5M in 2001, where it remains today.</a:t>
            </a:r>
          </a:p>
          <a:p>
            <a:r>
              <a:rPr lang="en-US" dirty="0" smtClean="0"/>
              <a:t>It has often been written in the state budget as a restricted fund and is a CASH billing. </a:t>
            </a:r>
          </a:p>
          <a:p>
            <a:r>
              <a:rPr lang="en-US" dirty="0" smtClean="0"/>
              <a:t>The formula is currently as follows</a:t>
            </a:r>
          </a:p>
          <a:p>
            <a:pPr lvl="1"/>
            <a:r>
              <a:rPr lang="en-US" dirty="0" smtClean="0"/>
              <a:t>County/City </a:t>
            </a:r>
            <a:r>
              <a:rPr lang="en-US" dirty="0"/>
              <a:t>Carryover + Miscellaneous Carryover </a:t>
            </a:r>
            <a:r>
              <a:rPr lang="en-US" dirty="0" smtClean="0"/>
              <a:t>– FY18 2</a:t>
            </a:r>
            <a:r>
              <a:rPr lang="en-US" baseline="30000" dirty="0" smtClean="0"/>
              <a:t>nd</a:t>
            </a:r>
            <a:r>
              <a:rPr lang="en-US" dirty="0" smtClean="0"/>
              <a:t> Shortfall Billing = Carryover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(Cannot be &lt;0)</a:t>
            </a:r>
          </a:p>
          <a:p>
            <a:pPr lvl="1"/>
            <a:r>
              <a:rPr lang="en-US" dirty="0" smtClean="0"/>
              <a:t>(Local Funds + </a:t>
            </a:r>
            <a:r>
              <a:rPr lang="en-US" baseline="30000" dirty="0" smtClean="0"/>
              <a:t>1</a:t>
            </a:r>
            <a:r>
              <a:rPr lang="en-US" dirty="0" smtClean="0"/>
              <a:t>Carryover - $10,000 Exemption) </a:t>
            </a:r>
            <a:br>
              <a:rPr lang="en-US" dirty="0" smtClean="0"/>
            </a:br>
            <a:r>
              <a:rPr lang="en-US" dirty="0" smtClean="0"/>
              <a:t>x 20.40% </a:t>
            </a:r>
            <a:r>
              <a:rPr lang="en-US" dirty="0"/>
              <a:t>= </a:t>
            </a:r>
            <a:r>
              <a:rPr lang="en-US" b="1" dirty="0" smtClean="0"/>
              <a:t>Deputy </a:t>
            </a:r>
            <a:r>
              <a:rPr lang="en-US" b="1" dirty="0"/>
              <a:t>Hire Billing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Deputy Hire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572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is unrecognized / unanticipated savings to the Fiscal Year Budget, there may be a reduction.  </a:t>
            </a:r>
          </a:p>
          <a:p>
            <a:r>
              <a:rPr lang="en-US" dirty="0" smtClean="0"/>
              <a:t>This is done through Deputy Hire to maintain a cash savings. </a:t>
            </a:r>
          </a:p>
          <a:p>
            <a:r>
              <a:rPr lang="en-US" dirty="0" smtClean="0"/>
              <a:t>Pay your deputy hire in quarterly installments to avoid any potential overpayment.  </a:t>
            </a:r>
          </a:p>
          <a:p>
            <a:r>
              <a:rPr lang="en-US" dirty="0" smtClean="0"/>
              <a:t>We try and give you good news, rather than bad news and estimate worst case scenario.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Deputy Hire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9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$1.2 MILLION Reduction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90 Day Savings of $65,000 </a:t>
            </a:r>
          </a:p>
          <a:p>
            <a:r>
              <a:rPr lang="en-US" dirty="0" smtClean="0"/>
              <a:t>Retired/New PVA &amp; Educational Savings of $550,000</a:t>
            </a:r>
          </a:p>
          <a:p>
            <a:r>
              <a:rPr lang="en-US" dirty="0" smtClean="0"/>
              <a:t>Current Year FAD savings $75,000</a:t>
            </a:r>
          </a:p>
          <a:p>
            <a:r>
              <a:rPr lang="en-US" dirty="0" smtClean="0"/>
              <a:t>Excess Vacancy Credits of $850,000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Year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5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317" cy="4080029"/>
          </a:xfrm>
        </p:spPr>
        <p:txBody>
          <a:bodyPr>
            <a:normAutofit/>
          </a:bodyPr>
          <a:lstStyle/>
          <a:p>
            <a:r>
              <a:rPr lang="en-US" dirty="0" smtClean="0"/>
              <a:t>Shortfall Billing has been in existence since 2010 in varying amounts to “plug the hole”</a:t>
            </a:r>
          </a:p>
          <a:p>
            <a:r>
              <a:rPr lang="en-US" dirty="0" smtClean="0"/>
              <a:t>The formula is consistent with Deputy Hire but there is an additional caveat that you not pay more in D/H &amp; S/F billing than you receive in Local Funds.</a:t>
            </a:r>
          </a:p>
          <a:p>
            <a:pPr lvl="1"/>
            <a:r>
              <a:rPr lang="en-US" dirty="0" smtClean="0"/>
              <a:t>Shortfall Billing is 40.8% for FY19</a:t>
            </a:r>
          </a:p>
          <a:p>
            <a:pPr lvl="1"/>
            <a:r>
              <a:rPr lang="en-US" dirty="0" smtClean="0"/>
              <a:t>Shortfall Billing = $4.5M for FY19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Shortfall Billing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1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8400"/>
            <a:ext cx="6777317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Rather than paying shortfall billing, you may use a Vacancy Credit to offset the amount due. </a:t>
            </a:r>
          </a:p>
          <a:p>
            <a:r>
              <a:rPr lang="en-US" dirty="0" smtClean="0"/>
              <a:t>Vacancy Credits must be requested using a Shortfall Plan of Action sent out with your budget . 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7024744" cy="1143000"/>
          </a:xfrm>
        </p:spPr>
        <p:txBody>
          <a:bodyPr anchor="t"/>
          <a:lstStyle/>
          <a:p>
            <a:r>
              <a:rPr lang="en-US" dirty="0" smtClean="0"/>
              <a:t>Vacancy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2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6777317" cy="39276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Vacancy Credits consist of the following:</a:t>
            </a:r>
          </a:p>
          <a:p>
            <a:pPr lvl="1"/>
            <a:r>
              <a:rPr lang="en-US" dirty="0"/>
              <a:t>Full-Time or Part-Time Vacancy in Office</a:t>
            </a:r>
            <a:br>
              <a:rPr lang="en-US" dirty="0"/>
            </a:br>
            <a:r>
              <a:rPr lang="en-US" dirty="0"/>
              <a:t>(Not Replacing or Terminating an </a:t>
            </a:r>
            <a:r>
              <a:rPr lang="en-US" dirty="0" smtClean="0"/>
              <a:t>employee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Replacing a FT Employee with PT</a:t>
            </a:r>
          </a:p>
          <a:p>
            <a:pPr lvl="1"/>
            <a:r>
              <a:rPr lang="en-US" dirty="0"/>
              <a:t>Not Hiring a Chief Deputy</a:t>
            </a:r>
          </a:p>
          <a:p>
            <a:pPr lvl="1"/>
            <a:r>
              <a:rPr lang="en-US" dirty="0"/>
              <a:t>Foregoing PVA Education &amp; Expense Allowance</a:t>
            </a:r>
          </a:p>
          <a:p>
            <a:pPr lvl="1"/>
            <a:r>
              <a:rPr lang="en-US" dirty="0"/>
              <a:t>Hiring Two PT employees rather than FT (Saving cost of benefits)</a:t>
            </a:r>
          </a:p>
          <a:p>
            <a:pPr lvl="1"/>
            <a:r>
              <a:rPr lang="en-US" dirty="0"/>
              <a:t>Replacing a Position with a Lower Available </a:t>
            </a:r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Vacancy Credits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0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A662B80-8FFA-42C0-B25A-6622E8B2B037}"/>
</file>

<file path=customXml/itemProps2.xml><?xml version="1.0" encoding="utf-8"?>
<ds:datastoreItem xmlns:ds="http://schemas.openxmlformats.org/officeDocument/2006/customXml" ds:itemID="{A75D9E51-A23F-4B20-B916-9329254D1CC2}"/>
</file>

<file path=customXml/itemProps3.xml><?xml version="1.0" encoding="utf-8"?>
<ds:datastoreItem xmlns:ds="http://schemas.openxmlformats.org/officeDocument/2006/customXml" ds:itemID="{6BA0E688-1920-434D-ADF9-38C6873027AD}"/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483</TotalTime>
  <Words>1554</Words>
  <Application>Microsoft Office PowerPoint</Application>
  <PresentationFormat>On-screen Show (4:3)</PresentationFormat>
  <Paragraphs>158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Book Antiqua</vt:lpstr>
      <vt:lpstr>Calibri</vt:lpstr>
      <vt:lpstr>Wingdings</vt:lpstr>
      <vt:lpstr>Hardcover</vt:lpstr>
      <vt:lpstr>Acrobat Document</vt:lpstr>
      <vt:lpstr>MONEY, MONEY, MONEY!</vt:lpstr>
      <vt:lpstr>State Budget</vt:lpstr>
      <vt:lpstr>Deputy Hire &amp;        Shortfall Billings</vt:lpstr>
      <vt:lpstr>Deputy Hire</vt:lpstr>
      <vt:lpstr>Deputy Hire Reduction</vt:lpstr>
      <vt:lpstr>Current Year Reduction</vt:lpstr>
      <vt:lpstr>Shortfall Billing </vt:lpstr>
      <vt:lpstr>Vacancy Credits</vt:lpstr>
      <vt:lpstr>Vacancy Credits Cont.</vt:lpstr>
      <vt:lpstr>PowerPoint Presentation</vt:lpstr>
      <vt:lpstr> Your Office Budget</vt:lpstr>
      <vt:lpstr>City &amp; County Funding</vt:lpstr>
      <vt:lpstr>Carryover Funds</vt:lpstr>
      <vt:lpstr>Office Structure</vt:lpstr>
      <vt:lpstr>Restructuring</vt:lpstr>
      <vt:lpstr>90 Day Delay</vt:lpstr>
      <vt:lpstr>Dismissing Employees</vt:lpstr>
      <vt:lpstr>Unemployment</vt:lpstr>
      <vt:lpstr>FAD Formula</vt:lpstr>
      <vt:lpstr>FAD Formula</vt:lpstr>
      <vt:lpstr>Hiring Employees</vt:lpstr>
      <vt:lpstr>OX Billing</vt:lpstr>
      <vt:lpstr>Vacancy Promotions</vt:lpstr>
      <vt:lpstr>Promoting Employees</vt:lpstr>
      <vt:lpstr>(Up to) Midpoint Increases</vt:lpstr>
      <vt:lpstr>PowerPoint Presentation</vt:lpstr>
      <vt:lpstr>Budget Committee</vt:lpstr>
      <vt:lpstr>Budget Committee Members</vt:lpstr>
    </vt:vector>
  </TitlesOfParts>
  <Company>Boone County Fiscal Court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BASICS</dc:title>
  <dc:creator>Cindy Arlinghaus</dc:creator>
  <cp:keywords/>
  <dc:description/>
  <cp:lastModifiedBy>Meholovitch, Cindy (DOR)</cp:lastModifiedBy>
  <cp:revision>33</cp:revision>
  <dcterms:created xsi:type="dcterms:W3CDTF">2014-10-07T19:24:15Z</dcterms:created>
  <dcterms:modified xsi:type="dcterms:W3CDTF">2018-11-29T18:01:08Z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0x0101009148F5A04DDD49CBA7127AADA5FB792B00AADE34325A8B49CDA8BB4DB53328F214003448DCFCE4BFA3488C1231CEA6A8E0C6</vt:lpwstr>
  </property>
</Properties>
</file>