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56"/>
  </p:notesMasterIdLst>
  <p:sldIdLst>
    <p:sldId id="281" r:id="rId2"/>
    <p:sldId id="316" r:id="rId3"/>
    <p:sldId id="318" r:id="rId4"/>
    <p:sldId id="349" r:id="rId5"/>
    <p:sldId id="333" r:id="rId6"/>
    <p:sldId id="336" r:id="rId7"/>
    <p:sldId id="337" r:id="rId8"/>
    <p:sldId id="314" r:id="rId9"/>
    <p:sldId id="315" r:id="rId10"/>
    <p:sldId id="335" r:id="rId11"/>
    <p:sldId id="339" r:id="rId12"/>
    <p:sldId id="338" r:id="rId13"/>
    <p:sldId id="340" r:id="rId14"/>
    <p:sldId id="341" r:id="rId15"/>
    <p:sldId id="334" r:id="rId16"/>
    <p:sldId id="342" r:id="rId17"/>
    <p:sldId id="343" r:id="rId18"/>
    <p:sldId id="344" r:id="rId19"/>
    <p:sldId id="347" r:id="rId20"/>
    <p:sldId id="348" r:id="rId21"/>
    <p:sldId id="345" r:id="rId22"/>
    <p:sldId id="346" r:id="rId23"/>
    <p:sldId id="350" r:id="rId24"/>
    <p:sldId id="299" r:id="rId25"/>
    <p:sldId id="300" r:id="rId26"/>
    <p:sldId id="321" r:id="rId27"/>
    <p:sldId id="302" r:id="rId28"/>
    <p:sldId id="351" r:id="rId29"/>
    <p:sldId id="352" r:id="rId30"/>
    <p:sldId id="353" r:id="rId31"/>
    <p:sldId id="301" r:id="rId32"/>
    <p:sldId id="332" r:id="rId33"/>
    <p:sldId id="303" r:id="rId34"/>
    <p:sldId id="354" r:id="rId35"/>
    <p:sldId id="305" r:id="rId36"/>
    <p:sldId id="308" r:id="rId37"/>
    <p:sldId id="309" r:id="rId38"/>
    <p:sldId id="311" r:id="rId39"/>
    <p:sldId id="323" r:id="rId40"/>
    <p:sldId id="312" r:id="rId41"/>
    <p:sldId id="322" r:id="rId42"/>
    <p:sldId id="320" r:id="rId43"/>
    <p:sldId id="324" r:id="rId44"/>
    <p:sldId id="325" r:id="rId45"/>
    <p:sldId id="326" r:id="rId46"/>
    <p:sldId id="327" r:id="rId47"/>
    <p:sldId id="328" r:id="rId48"/>
    <p:sldId id="329" r:id="rId49"/>
    <p:sldId id="355" r:id="rId50"/>
    <p:sldId id="310" r:id="rId51"/>
    <p:sldId id="330" r:id="rId52"/>
    <p:sldId id="331" r:id="rId53"/>
    <p:sldId id="356" r:id="rId54"/>
    <p:sldId id="357" r:id="rId5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D5D"/>
    <a:srgbClr val="FFFFCC"/>
    <a:srgbClr val="FFCC99"/>
    <a:srgbClr val="E7E200"/>
    <a:srgbClr val="D25500"/>
    <a:srgbClr val="CC3300"/>
    <a:srgbClr val="5062B0"/>
    <a:srgbClr val="BC6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9130" autoAdjust="0"/>
  </p:normalViewPr>
  <p:slideViewPr>
    <p:cSldViewPr>
      <p:cViewPr varScale="1">
        <p:scale>
          <a:sx n="80" d="100"/>
          <a:sy n="80" d="100"/>
        </p:scale>
        <p:origin x="3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6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customXml" Target="../customXml/item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7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5B96DE8-D835-4E50-AC72-E038BC7E7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463CC-CBCF-4573-8A05-F1B9F9272AC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A6331AD2-B2DE-4CC8-905A-8F445BBC05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71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F8CBB-8330-445F-9929-3CCB652118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4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0F6DE-0176-4EFB-9AFE-7C92537183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01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889AE-C5F1-4FE5-AFA5-9D5E2ECC4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319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7C781-D669-4246-A299-43AD526AF5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71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E3639-CE0D-4691-84ED-77DF2918FA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75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93AE8-5FBA-4AFC-8B84-AFE1C1D370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2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194F4-D099-4C81-BAD0-94FE82EFE6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0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12637-75FD-49C0-B46E-7603B6C1D7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7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32245-8222-4605-A8E4-CB67F99D2A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70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74F2E-A441-4B88-90F5-9FC57862B0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08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4DD1B23-A6CF-47F9-ABC2-7E6622B3BB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2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WordArt 3"/>
          <p:cNvSpPr>
            <a:spLocks noChangeArrowheads="1" noChangeShapeType="1" noTextEdit="1"/>
          </p:cNvSpPr>
          <p:nvPr/>
        </p:nvSpPr>
        <p:spPr bwMode="auto">
          <a:xfrm>
            <a:off x="902368" y="819329"/>
            <a:ext cx="7327232" cy="6284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The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Local Officials Compliance Branch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presents</a:t>
            </a:r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676400" y="1524000"/>
            <a:ext cx="5867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empus Sans ITC" pitchFamily="82" charset="0"/>
            </a:endParaRP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1295400" y="5486400"/>
            <a:ext cx="6705600" cy="4197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11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With Kim Holt and Brian Stidham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6" name="Picture 5" descr="education-500_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3352800"/>
            <a:ext cx="3429000" cy="16802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905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Schoolbook" pitchFamily="18" charset="0"/>
              </a:rPr>
              <a:t>Education 101: How to Successfully Meet Your Education Requirements!</a:t>
            </a:r>
            <a:endParaRPr lang="en-US" sz="3600" dirty="0"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90600"/>
            <a:ext cx="6571343" cy="863154"/>
          </a:xfrm>
        </p:spPr>
        <p:txBody>
          <a:bodyPr/>
          <a:lstStyle/>
          <a:p>
            <a:r>
              <a:rPr lang="en-US" dirty="0" smtClean="0"/>
              <a:t>How Do I Get My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755"/>
            <a:ext cx="8229600" cy="4547045"/>
          </a:xfrm>
        </p:spPr>
        <p:txBody>
          <a:bodyPr>
            <a:normAutofit/>
          </a:bodyPr>
          <a:lstStyle/>
          <a:p>
            <a:r>
              <a:rPr lang="en-US" dirty="0" smtClean="0"/>
              <a:t>Approved Courses</a:t>
            </a:r>
          </a:p>
          <a:p>
            <a:pPr lvl="1"/>
            <a:r>
              <a:rPr lang="en-US" dirty="0" smtClean="0"/>
              <a:t>KY Courses</a:t>
            </a:r>
          </a:p>
          <a:p>
            <a:pPr lvl="1"/>
            <a:r>
              <a:rPr lang="en-US" dirty="0" smtClean="0"/>
              <a:t>Workshops/Conferences held by DOR</a:t>
            </a:r>
          </a:p>
          <a:p>
            <a:pPr lvl="1"/>
            <a:r>
              <a:rPr lang="en-US" dirty="0" smtClean="0"/>
              <a:t>Summer Conference</a:t>
            </a:r>
          </a:p>
          <a:p>
            <a:pPr lvl="1"/>
            <a:r>
              <a:rPr lang="en-US" dirty="0" smtClean="0"/>
              <a:t>IAAO Courses</a:t>
            </a:r>
          </a:p>
          <a:p>
            <a:pPr lvl="1"/>
            <a:r>
              <a:rPr lang="en-US" dirty="0" smtClean="0"/>
              <a:t>KY Office of Diversity, Equality, and Training (ODE&amp;T)</a:t>
            </a:r>
          </a:p>
          <a:p>
            <a:pPr lvl="1"/>
            <a:r>
              <a:rPr lang="en-US" dirty="0" smtClean="0"/>
              <a:t>KY Association of Counties (KACo)</a:t>
            </a:r>
          </a:p>
          <a:p>
            <a:pPr lvl="1"/>
            <a:r>
              <a:rPr lang="en-US" dirty="0" smtClean="0"/>
              <a:t>KY Real Estate Appraisal Board (KREAB)</a:t>
            </a:r>
          </a:p>
          <a:p>
            <a:pPr lvl="1"/>
            <a:r>
              <a:rPr lang="en-US" dirty="0" smtClean="0"/>
              <a:t>Online classes from IAAO </a:t>
            </a:r>
            <a:r>
              <a:rPr lang="en-US" u="sng" dirty="0" smtClean="0"/>
              <a:t>only</a:t>
            </a:r>
          </a:p>
          <a:p>
            <a:pPr lvl="2"/>
            <a:r>
              <a:rPr lang="en-US" dirty="0"/>
              <a:t>up to 10 hours per calendar </a:t>
            </a:r>
            <a:r>
              <a:rPr lang="en-US" dirty="0" smtClean="0"/>
              <a:t>year </a:t>
            </a:r>
            <a:r>
              <a:rPr lang="en-US" dirty="0" smtClean="0"/>
              <a:t>for all PVAs</a:t>
            </a:r>
            <a:endParaRPr lang="en-US" dirty="0" smtClean="0"/>
          </a:p>
          <a:p>
            <a:pPr lvl="2"/>
            <a:r>
              <a:rPr lang="en-US" dirty="0" smtClean="0"/>
              <a:t>up to 25 hours per calendar year with a SKA designation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990600"/>
            <a:ext cx="6571343" cy="863155"/>
          </a:xfrm>
        </p:spPr>
        <p:txBody>
          <a:bodyPr/>
          <a:lstStyle/>
          <a:p>
            <a:r>
              <a:rPr lang="en-US" dirty="0" smtClean="0"/>
              <a:t>How Do I Get My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754"/>
            <a:ext cx="4267200" cy="4394645"/>
          </a:xfrm>
        </p:spPr>
        <p:txBody>
          <a:bodyPr>
            <a:normAutofit/>
          </a:bodyPr>
          <a:lstStyle/>
          <a:p>
            <a:r>
              <a:rPr lang="en-US" dirty="0" smtClean="0"/>
              <a:t>Other Education Options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Outside Training Opportunities</a:t>
            </a:r>
          </a:p>
          <a:p>
            <a:pPr lvl="2"/>
            <a:r>
              <a:rPr lang="en-US" dirty="0" smtClean="0"/>
              <a:t>Submit Request for Training Credit Form</a:t>
            </a:r>
          </a:p>
          <a:p>
            <a:pPr lvl="2"/>
            <a:r>
              <a:rPr lang="en-US" dirty="0" smtClean="0"/>
              <a:t>Two Weeks in Advance for Approval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7"/>
          <a:stretch/>
        </p:blipFill>
        <p:spPr>
          <a:xfrm>
            <a:off x="4724400" y="1981200"/>
            <a:ext cx="39624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86071" cy="838200"/>
          </a:xfrm>
        </p:spPr>
        <p:txBody>
          <a:bodyPr/>
          <a:lstStyle/>
          <a:p>
            <a:r>
              <a:rPr lang="en-US" dirty="0" smtClean="0"/>
              <a:t>Kentucky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910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KY 10 – The KY Property Tax System</a:t>
            </a:r>
          </a:p>
          <a:p>
            <a:r>
              <a:rPr lang="en-US" b="1" dirty="0" smtClean="0"/>
              <a:t>KY 40 – Assessment Administration</a:t>
            </a:r>
          </a:p>
          <a:p>
            <a:r>
              <a:rPr lang="en-US" b="1" dirty="0" smtClean="0"/>
              <a:t>KY 44 – Mathematics of Property Valuation</a:t>
            </a:r>
          </a:p>
          <a:p>
            <a:r>
              <a:rPr lang="en-US" b="1" dirty="0" smtClean="0"/>
              <a:t>KY 49 – PVA Office Management</a:t>
            </a:r>
          </a:p>
          <a:p>
            <a:r>
              <a:rPr lang="en-US" b="1" dirty="0" smtClean="0"/>
              <a:t>KY 50 – Basic Personal Property Assessment</a:t>
            </a:r>
          </a:p>
          <a:p>
            <a:r>
              <a:rPr lang="en-US" b="1" dirty="0" smtClean="0"/>
              <a:t>KY 61 – Data Collection for Property Valuation</a:t>
            </a:r>
          </a:p>
          <a:p>
            <a:r>
              <a:rPr lang="en-US" b="1" dirty="0" smtClean="0"/>
              <a:t>KY 64 – Introduction to </a:t>
            </a:r>
            <a:r>
              <a:rPr lang="en-US" b="1" dirty="0" err="1" smtClean="0"/>
              <a:t>ArcView</a:t>
            </a:r>
            <a:endParaRPr lang="en-US" b="1" dirty="0" smtClean="0"/>
          </a:p>
          <a:p>
            <a:r>
              <a:rPr lang="en-US" b="1" dirty="0" smtClean="0"/>
              <a:t>KY 65 – Introduction to </a:t>
            </a:r>
            <a:r>
              <a:rPr lang="en-US" b="1" dirty="0" err="1" smtClean="0"/>
              <a:t>ArcEditor</a:t>
            </a:r>
            <a:endParaRPr lang="en-US" b="1" dirty="0" smtClean="0"/>
          </a:p>
          <a:p>
            <a:r>
              <a:rPr lang="en-US" b="1" dirty="0" smtClean="0"/>
              <a:t>KY 71 – Commercial and Industrial Real Property Appraisal – Cost Approach</a:t>
            </a:r>
          </a:p>
          <a:p>
            <a:r>
              <a:rPr lang="en-US" b="1" dirty="0" smtClean="0"/>
              <a:t>KY 72 – Commercial and Industrial Real Property Appraisal – Income and Sales Comparison Approaches</a:t>
            </a:r>
          </a:p>
          <a:p>
            <a:r>
              <a:rPr lang="en-US" b="1" dirty="0" smtClean="0"/>
              <a:t>KY 80 – Residential Real Property Appraisal</a:t>
            </a:r>
          </a:p>
          <a:p>
            <a:r>
              <a:rPr lang="en-US" b="1" dirty="0" smtClean="0"/>
              <a:t>KY 90 – Farm Real Property Appraisal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990600"/>
            <a:ext cx="6571343" cy="838201"/>
          </a:xfrm>
        </p:spPr>
        <p:txBody>
          <a:bodyPr/>
          <a:lstStyle/>
          <a:p>
            <a:r>
              <a:rPr lang="en-US" dirty="0" smtClean="0"/>
              <a:t>Kentucky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754"/>
            <a:ext cx="8229600" cy="4775645"/>
          </a:xfrm>
        </p:spPr>
        <p:txBody>
          <a:bodyPr>
            <a:normAutofit/>
          </a:bodyPr>
          <a:lstStyle/>
          <a:p>
            <a:r>
              <a:rPr lang="en-US" dirty="0" smtClean="0"/>
              <a:t>Most KY courses are 15 hours</a:t>
            </a:r>
          </a:p>
          <a:p>
            <a:pPr lvl="1"/>
            <a:r>
              <a:rPr lang="en-US" dirty="0" smtClean="0"/>
              <a:t>Begin Monday at 1:00</a:t>
            </a:r>
          </a:p>
          <a:p>
            <a:pPr lvl="1"/>
            <a:r>
              <a:rPr lang="en-US" dirty="0" smtClean="0"/>
              <a:t>8:30 – 4:15 Tuesday</a:t>
            </a:r>
          </a:p>
          <a:p>
            <a:pPr lvl="1"/>
            <a:r>
              <a:rPr lang="en-US" dirty="0" smtClean="0"/>
              <a:t>8:30 – 4:15 Wednesday</a:t>
            </a:r>
          </a:p>
          <a:p>
            <a:pPr lvl="1"/>
            <a:r>
              <a:rPr lang="en-US" dirty="0" smtClean="0"/>
              <a:t>8:30 – 11:30 – Test</a:t>
            </a:r>
          </a:p>
          <a:p>
            <a:r>
              <a:rPr lang="en-US" dirty="0" smtClean="0"/>
              <a:t>$40 cost for 15 hour class</a:t>
            </a:r>
          </a:p>
          <a:p>
            <a:r>
              <a:rPr lang="en-US" dirty="0" smtClean="0"/>
              <a:t>3 hours for test</a:t>
            </a:r>
          </a:p>
          <a:p>
            <a:r>
              <a:rPr lang="en-US" dirty="0" smtClean="0"/>
              <a:t>Must attend at least 12 hours of class to take exam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6571343" cy="1049235"/>
          </a:xfrm>
        </p:spPr>
        <p:txBody>
          <a:bodyPr/>
          <a:lstStyle/>
          <a:p>
            <a:r>
              <a:rPr lang="en-US" dirty="0" smtClean="0"/>
              <a:t>IAAO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7434"/>
            <a:ext cx="8229600" cy="4741965"/>
          </a:xfrm>
        </p:spPr>
        <p:txBody>
          <a:bodyPr>
            <a:normAutofit/>
          </a:bodyPr>
          <a:lstStyle/>
          <a:p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$385 for IAAO Members</a:t>
            </a:r>
          </a:p>
          <a:p>
            <a:pPr lvl="1"/>
            <a:r>
              <a:rPr lang="en-US" dirty="0" smtClean="0"/>
              <a:t>$485 for Non-Members</a:t>
            </a:r>
          </a:p>
          <a:p>
            <a:r>
              <a:rPr lang="en-US" dirty="0" smtClean="0"/>
              <a:t>Most IAAO Courses are 30 hours</a:t>
            </a:r>
          </a:p>
          <a:p>
            <a:pPr lvl="1"/>
            <a:r>
              <a:rPr lang="en-US" dirty="0" smtClean="0"/>
              <a:t>15 hrs workshops</a:t>
            </a:r>
          </a:p>
          <a:p>
            <a:pPr lvl="1"/>
            <a:r>
              <a:rPr lang="en-US" dirty="0" smtClean="0"/>
              <a:t>7.5 hrs workshops</a:t>
            </a:r>
          </a:p>
          <a:p>
            <a:r>
              <a:rPr lang="en-US" dirty="0" smtClean="0"/>
              <a:t>8:30 – 5:00 Mon – Thurs</a:t>
            </a:r>
          </a:p>
          <a:p>
            <a:r>
              <a:rPr lang="en-US" dirty="0" smtClean="0"/>
              <a:t>Test on Friday 8:30 (3 ½ hours)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Kentucky Professional Designation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8358" indent="-514350"/>
            <a:r>
              <a:rPr lang="en-US" dirty="0" smtClean="0"/>
              <a:t>Designations Offered</a:t>
            </a:r>
          </a:p>
          <a:p>
            <a:pPr marL="953262" lvl="1" indent="-514350">
              <a:buAutoNum type="arabicPeriod"/>
            </a:pPr>
            <a:r>
              <a:rPr lang="en-US" dirty="0" smtClean="0"/>
              <a:t>Certified Kentucky Assessor (CKA)</a:t>
            </a:r>
          </a:p>
          <a:p>
            <a:pPr marL="953262" lvl="1" indent="-514350">
              <a:buAutoNum type="arabicPeriod"/>
            </a:pPr>
            <a:r>
              <a:rPr lang="en-US" dirty="0" smtClean="0"/>
              <a:t>Senior Kentucky Assessor (SKA)</a:t>
            </a:r>
          </a:p>
          <a:p>
            <a:pPr marL="578358" indent="-51435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Kentucky Professional Designation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8358" indent="-514350"/>
            <a:r>
              <a:rPr lang="en-US" dirty="0" smtClean="0"/>
              <a:t>Certified Kentucky Assessor (CKA)</a:t>
            </a:r>
          </a:p>
          <a:p>
            <a:pPr lvl="1"/>
            <a:r>
              <a:rPr lang="en-US" dirty="0" smtClean="0"/>
              <a:t>4 Tracks</a:t>
            </a:r>
          </a:p>
          <a:p>
            <a:pPr lvl="2"/>
            <a:r>
              <a:rPr lang="en-US" dirty="0" smtClean="0"/>
              <a:t>Real Property Assessment Track</a:t>
            </a:r>
          </a:p>
          <a:p>
            <a:pPr lvl="2"/>
            <a:r>
              <a:rPr lang="en-US" dirty="0" smtClean="0"/>
              <a:t>Personal Property Assessment Track</a:t>
            </a:r>
          </a:p>
          <a:p>
            <a:pPr lvl="2"/>
            <a:r>
              <a:rPr lang="en-US" dirty="0" smtClean="0"/>
              <a:t>Administrative Track</a:t>
            </a:r>
          </a:p>
          <a:p>
            <a:pPr lvl="2"/>
            <a:r>
              <a:rPr lang="en-US" dirty="0" smtClean="0"/>
              <a:t>Mapping Track</a:t>
            </a:r>
          </a:p>
          <a:p>
            <a:pPr lvl="1"/>
            <a:r>
              <a:rPr lang="en-US" dirty="0" smtClean="0"/>
              <a:t>3 Years of Experience in Kentucky Property Tax Administration</a:t>
            </a:r>
          </a:p>
          <a:p>
            <a:pPr marL="578358" indent="-51435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Kentucky Professional Designation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Senior Kentucky Assessor (SKA)</a:t>
            </a:r>
          </a:p>
          <a:p>
            <a:pPr lvl="1"/>
            <a:r>
              <a:rPr lang="en-US" dirty="0" smtClean="0"/>
              <a:t>Must have CKA</a:t>
            </a:r>
          </a:p>
          <a:p>
            <a:pPr lvl="1"/>
            <a:r>
              <a:rPr lang="en-US" dirty="0" smtClean="0"/>
              <a:t>4 additional KY courses</a:t>
            </a:r>
          </a:p>
          <a:p>
            <a:pPr lvl="1"/>
            <a:r>
              <a:rPr lang="en-US" dirty="0" smtClean="0"/>
              <a:t>1 additional IAAO 30 hr course or 2 IAAO 15 hour courses</a:t>
            </a:r>
          </a:p>
          <a:p>
            <a:pPr lvl="1"/>
            <a:r>
              <a:rPr lang="en-US" dirty="0" smtClean="0"/>
              <a:t>Additional 2 years of experience in Kentucky property tax administration (total of 5 years)</a:t>
            </a:r>
          </a:p>
          <a:p>
            <a:pPr marL="578358" indent="-51435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2019 Schedule will be emailed to everyone</a:t>
            </a:r>
          </a:p>
          <a:p>
            <a:r>
              <a:rPr lang="en-US" dirty="0" smtClean="0"/>
              <a:t>Registrations can be mailed, faxed or emailed to Brian Stidham</a:t>
            </a:r>
          </a:p>
          <a:p>
            <a:pPr lvl="1"/>
            <a:r>
              <a:rPr lang="en-US" dirty="0" smtClean="0"/>
              <a:t>If emailed or faxed your spot will be held until payment is received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Registration forms can be found on the PVA Network</a:t>
            </a:r>
          </a:p>
          <a:p>
            <a:r>
              <a:rPr lang="en-US" dirty="0" smtClean="0"/>
              <a:t>Schedule Changes will be kept current on the PVA Network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Education Staff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3491" y="2015733"/>
            <a:ext cx="3128509" cy="3450613"/>
          </a:xfrm>
        </p:spPr>
        <p:txBody>
          <a:bodyPr/>
          <a:lstStyle/>
          <a:p>
            <a:r>
              <a:rPr lang="en-US" dirty="0" smtClean="0"/>
              <a:t>Brian Stidham</a:t>
            </a:r>
          </a:p>
          <a:p>
            <a:pPr lvl="1">
              <a:buNone/>
            </a:pPr>
            <a:r>
              <a:rPr lang="en-US" dirty="0" smtClean="0"/>
              <a:t>Education Coordinator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/>
              <a:t>Kim Holt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050" name="Picture 2" descr="Image result for professo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15733"/>
            <a:ext cx="3061834" cy="37754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Cancellations</a:t>
            </a:r>
          </a:p>
          <a:p>
            <a:pPr lvl="1"/>
            <a:r>
              <a:rPr lang="en-US" dirty="0" smtClean="0"/>
              <a:t>Registrations can be cancelled no less than 30 days prior to the course in order to receive credit/refund</a:t>
            </a:r>
          </a:p>
          <a:p>
            <a:pPr lvl="2"/>
            <a:r>
              <a:rPr lang="en-US" dirty="0" smtClean="0"/>
              <a:t>KY courses - receive class credit</a:t>
            </a:r>
          </a:p>
          <a:p>
            <a:pPr lvl="2"/>
            <a:r>
              <a:rPr lang="en-US" dirty="0" smtClean="0"/>
              <a:t>IAAO course – can receive refund for cancellation</a:t>
            </a:r>
          </a:p>
          <a:p>
            <a:pPr lvl="3"/>
            <a:r>
              <a:rPr lang="en-US" dirty="0" smtClean="0"/>
              <a:t>Send refund request to Kim Holt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Scholarships are available for KY and IAAO courses</a:t>
            </a:r>
          </a:p>
          <a:p>
            <a:pPr lvl="1"/>
            <a:r>
              <a:rPr lang="en-US" dirty="0" smtClean="0"/>
              <a:t>Reimbursement of meals and lodging</a:t>
            </a:r>
          </a:p>
          <a:p>
            <a:pPr lvl="1"/>
            <a:r>
              <a:rPr lang="en-US" dirty="0" smtClean="0"/>
              <a:t>Scholarship Guidelines and Applications can be found on PVA Network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755"/>
            <a:ext cx="8229600" cy="4699444"/>
          </a:xfrm>
        </p:spPr>
        <p:txBody>
          <a:bodyPr>
            <a:normAutofit/>
          </a:bodyPr>
          <a:lstStyle/>
          <a:p>
            <a:r>
              <a:rPr lang="en-US" dirty="0" smtClean="0"/>
              <a:t>How to become an instructor:</a:t>
            </a:r>
          </a:p>
          <a:p>
            <a:pPr lvl="1"/>
            <a:r>
              <a:rPr lang="en-US" dirty="0" smtClean="0"/>
              <a:t>KY Course Instructors – just have to be willing to volunteer their time</a:t>
            </a:r>
          </a:p>
          <a:p>
            <a:pPr lvl="2"/>
            <a:r>
              <a:rPr lang="en-US" dirty="0" smtClean="0"/>
              <a:t>Received 1 class credit for your office for each class taught</a:t>
            </a:r>
          </a:p>
          <a:p>
            <a:pPr lvl="2"/>
            <a:r>
              <a:rPr lang="en-US" dirty="0" smtClean="0"/>
              <a:t>PVA’s receive education hours for classes taught</a:t>
            </a:r>
          </a:p>
          <a:p>
            <a:pPr lvl="1"/>
            <a:r>
              <a:rPr lang="en-US" dirty="0" smtClean="0"/>
              <a:t>IAAO Course Instructors – have to attend the Instructors Training Workshop and pass the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Test Time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6063" y="457200"/>
            <a:ext cx="7543800" cy="1371600"/>
          </a:xfrm>
        </p:spPr>
        <p:txBody>
          <a:bodyPr anchor="t">
            <a:normAutofit fontScale="90000"/>
          </a:bodyPr>
          <a:lstStyle/>
          <a:p>
            <a:r>
              <a:rPr lang="en-US" sz="3100" dirty="0" smtClean="0">
                <a:solidFill>
                  <a:schemeClr val="tx1"/>
                </a:solidFill>
                <a:latin typeface="Copperplate Gothic Bold" pitchFamily="34" charset="0"/>
              </a:rPr>
              <a:t>Where can I find the current education schedule, forms and  PVA Directory</a:t>
            </a:r>
            <a:r>
              <a:rPr lang="en-US" sz="3600" dirty="0" smtClean="0">
                <a:solidFill>
                  <a:schemeClr val="tx1"/>
                </a:solidFill>
                <a:latin typeface="Copperplate Gothic Bold" pitchFamily="34" charset="0"/>
              </a:rPr>
              <a:t>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2895600"/>
            <a:ext cx="7543800" cy="18288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PVA Network:</a:t>
            </a:r>
          </a:p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http://revenue.ky.gov/PVANetwork/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457200"/>
            <a:ext cx="7543800" cy="1371600"/>
          </a:xfrm>
        </p:spPr>
        <p:txBody>
          <a:bodyPr anchor="t"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opperplate Gothic Bold" pitchFamily="34" charset="0"/>
              </a:rPr>
              <a:t>What are the four tracks of the Certified Kentucky Assessor (CKA) Designation? </a:t>
            </a:r>
            <a:endParaRPr lang="en-US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048000"/>
            <a:ext cx="8305800" cy="2895600"/>
          </a:xfrm>
        </p:spPr>
        <p:txBody>
          <a:bodyPr>
            <a:normAutofit/>
          </a:bodyPr>
          <a:lstStyle/>
          <a:p>
            <a:pPr marL="578358" lvl="0" indent="-51435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Real Property Assessment Track</a:t>
            </a:r>
          </a:p>
          <a:p>
            <a:pPr marL="578358" lvl="0" indent="-51435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Personal Property Assessment Track</a:t>
            </a:r>
          </a:p>
          <a:p>
            <a:pPr marL="578358" lvl="0" indent="-51435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Administrative Track</a:t>
            </a:r>
          </a:p>
          <a:p>
            <a:pPr marL="578358" lvl="0" indent="-51435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Mapping Track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315200" cy="1600200"/>
          </a:xfrm>
        </p:spPr>
        <p:txBody>
          <a:bodyPr anchor="t">
            <a:normAutofit fontScale="90000"/>
          </a:bodyPr>
          <a:lstStyle/>
          <a:p>
            <a:r>
              <a:rPr lang="en-US" sz="3100" dirty="0" smtClean="0">
                <a:solidFill>
                  <a:schemeClr val="tx1"/>
                </a:solidFill>
                <a:latin typeface="Copperplate Gothic Bold" pitchFamily="34" charset="0"/>
              </a:rPr>
              <a:t>How many years of experience are required to obtain a Certified Kentucky Assessor Designation?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28700" y="2895600"/>
            <a:ext cx="7543800" cy="1371600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>
                <a:solidFill>
                  <a:srgbClr val="C00000"/>
                </a:solidFill>
                <a:latin typeface="Arial Black" pitchFamily="34" charset="0"/>
              </a:rPr>
              <a:t>3 years</a:t>
            </a:r>
            <a:endParaRPr lang="en-US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676400"/>
          </a:xfrm>
        </p:spPr>
        <p:txBody>
          <a:bodyPr anchor="t">
            <a:normAutofit fontScale="90000"/>
          </a:bodyPr>
          <a:lstStyle/>
          <a:p>
            <a:r>
              <a:rPr lang="en-US" sz="3100" dirty="0" smtClean="0">
                <a:solidFill>
                  <a:schemeClr val="tx1"/>
                </a:solidFill>
                <a:latin typeface="Copperplate Gothic Bold" pitchFamily="34" charset="0"/>
              </a:rPr>
              <a:t>How many years of experience are required to obtain a Senior Kentucky Assessor Designation?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28700" y="2895600"/>
            <a:ext cx="7543800" cy="1371600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>
                <a:solidFill>
                  <a:srgbClr val="C00000"/>
                </a:solidFill>
                <a:latin typeface="Arial Black" pitchFamily="34" charset="0"/>
              </a:rPr>
              <a:t>5 years</a:t>
            </a:r>
            <a:endParaRPr lang="en-US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381000"/>
            <a:ext cx="7315200" cy="1447800"/>
          </a:xfrm>
        </p:spPr>
        <p:txBody>
          <a:bodyPr anchor="t"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opperplate Gothic Bold" pitchFamily="34" charset="0"/>
              </a:rPr>
              <a:t>How many hours are required for the Expense Allowance?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2819400"/>
            <a:ext cx="7543800" cy="16764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rgbClr val="C00000"/>
                </a:solidFill>
                <a:latin typeface="Arial Black" pitchFamily="34" charset="0"/>
              </a:rPr>
              <a:t>30 hours w/o SKA</a:t>
            </a:r>
          </a:p>
          <a:p>
            <a:pPr algn="ctr">
              <a:buNone/>
            </a:pPr>
            <a:r>
              <a:rPr lang="en-US" sz="4800" dirty="0" smtClean="0">
                <a:solidFill>
                  <a:srgbClr val="C00000"/>
                </a:solidFill>
                <a:latin typeface="Arial Black" pitchFamily="34" charset="0"/>
              </a:rPr>
              <a:t>15 hours with SKA</a:t>
            </a:r>
            <a:endParaRPr lang="en-US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762000"/>
            <a:ext cx="7162800" cy="1066800"/>
          </a:xfrm>
        </p:spPr>
        <p:txBody>
          <a:bodyPr anchor="t">
            <a:normAutofit fontScale="90000"/>
          </a:bodyPr>
          <a:lstStyle/>
          <a:p>
            <a:r>
              <a:rPr lang="en-US" sz="3100" dirty="0" smtClean="0">
                <a:solidFill>
                  <a:schemeClr val="tx1"/>
                </a:solidFill>
                <a:latin typeface="Copperplate Gothic Bold" pitchFamily="34" charset="0"/>
              </a:rPr>
              <a:t>How many hours are required for HB538?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2819400"/>
            <a:ext cx="7543800" cy="1676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rgbClr val="C00000"/>
                </a:solidFill>
                <a:latin typeface="Arial Black" pitchFamily="34" charset="0"/>
              </a:rPr>
              <a:t>40 Hours</a:t>
            </a:r>
            <a:endParaRPr lang="en-US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1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Committee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3491" y="2015733"/>
            <a:ext cx="3509509" cy="3394467"/>
          </a:xfrm>
        </p:spPr>
        <p:txBody>
          <a:bodyPr/>
          <a:lstStyle/>
          <a:p>
            <a:r>
              <a:rPr lang="en-US" dirty="0" smtClean="0"/>
              <a:t>Michelle McDonald, Chairman</a:t>
            </a:r>
          </a:p>
          <a:p>
            <a:r>
              <a:rPr lang="en-US" dirty="0"/>
              <a:t>Angie Strader</a:t>
            </a:r>
          </a:p>
          <a:p>
            <a:r>
              <a:rPr lang="en-US" dirty="0" smtClean="0"/>
              <a:t>William Myatt</a:t>
            </a:r>
          </a:p>
          <a:p>
            <a:r>
              <a:rPr lang="en-US" dirty="0" smtClean="0"/>
              <a:t>Kim Holt</a:t>
            </a:r>
          </a:p>
          <a:p>
            <a:r>
              <a:rPr lang="en-US" dirty="0" smtClean="0"/>
              <a:t>Melissa Klink</a:t>
            </a:r>
          </a:p>
          <a:p>
            <a:r>
              <a:rPr lang="en-US" dirty="0" smtClean="0"/>
              <a:t>Brian Stidham</a:t>
            </a:r>
            <a:endParaRPr lang="en-US" dirty="0"/>
          </a:p>
        </p:txBody>
      </p: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49"/>
          <a:stretch/>
        </p:blipFill>
        <p:spPr bwMode="auto">
          <a:xfrm>
            <a:off x="5181600" y="2015733"/>
            <a:ext cx="2833235" cy="339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685800"/>
            <a:ext cx="7010400" cy="1066800"/>
          </a:xfrm>
        </p:spPr>
        <p:txBody>
          <a:bodyPr anchor="t">
            <a:normAutofit fontScale="90000"/>
          </a:bodyPr>
          <a:lstStyle/>
          <a:p>
            <a:r>
              <a:rPr lang="en-US" sz="3100" dirty="0" smtClean="0">
                <a:solidFill>
                  <a:schemeClr val="tx1"/>
                </a:solidFill>
                <a:latin typeface="Copperplate Gothic Bold" pitchFamily="34" charset="0"/>
              </a:rPr>
              <a:t>How many hours can you carry over to the next year?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2819400"/>
            <a:ext cx="7543800" cy="16764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rgbClr val="C00000"/>
                </a:solidFill>
                <a:latin typeface="Arial Black" pitchFamily="34" charset="0"/>
              </a:rPr>
              <a:t>40 Hours for</a:t>
            </a:r>
          </a:p>
          <a:p>
            <a:pPr algn="ctr">
              <a:buNone/>
            </a:pPr>
            <a:r>
              <a:rPr lang="en-US" sz="4800" dirty="0" smtClean="0">
                <a:solidFill>
                  <a:srgbClr val="C00000"/>
                </a:solidFill>
                <a:latin typeface="Arial Black" pitchFamily="34" charset="0"/>
              </a:rPr>
              <a:t>HB538 only</a:t>
            </a:r>
            <a:endParaRPr lang="en-US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1447800"/>
          </a:xfrm>
        </p:spPr>
        <p:txBody>
          <a:bodyPr anchor="t">
            <a:normAutofit fontScale="90000"/>
          </a:bodyPr>
          <a:lstStyle/>
          <a:p>
            <a:r>
              <a:rPr lang="en-US" sz="3100" dirty="0" smtClean="0">
                <a:solidFill>
                  <a:schemeClr val="tx1"/>
                </a:solidFill>
                <a:latin typeface="Copperplate Gothic Bold" pitchFamily="34" charset="0"/>
              </a:rPr>
              <a:t>How many hours must I attend a Kentucky class in order to take the exam?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2895600"/>
            <a:ext cx="7543800" cy="1524000"/>
          </a:xfrm>
        </p:spPr>
        <p:txBody>
          <a:bodyPr/>
          <a:lstStyle/>
          <a:p>
            <a:pPr algn="ctr">
              <a:buNone/>
            </a:pPr>
            <a:r>
              <a:rPr lang="en-US" sz="5400" dirty="0" smtClean="0">
                <a:solidFill>
                  <a:srgbClr val="C00000"/>
                </a:solidFill>
                <a:latin typeface="Arial Black" pitchFamily="34" charset="0"/>
              </a:rPr>
              <a:t>12 hours</a:t>
            </a:r>
          </a:p>
          <a:p>
            <a:pPr algn="ctr">
              <a:buNone/>
            </a:pPr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200" y="685800"/>
            <a:ext cx="7162800" cy="914400"/>
          </a:xfrm>
        </p:spPr>
        <p:txBody>
          <a:bodyPr anchor="t"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opperplate Gothic Bold" pitchFamily="34" charset="0"/>
              </a:rPr>
              <a:t>How long are we given to take KY course exams?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2895600"/>
            <a:ext cx="7543800" cy="1524000"/>
          </a:xfrm>
        </p:spPr>
        <p:txBody>
          <a:bodyPr/>
          <a:lstStyle/>
          <a:p>
            <a:pPr algn="ctr">
              <a:buNone/>
            </a:pPr>
            <a:r>
              <a:rPr lang="en-US" sz="5000" dirty="0" smtClean="0">
                <a:solidFill>
                  <a:srgbClr val="C00000"/>
                </a:solidFill>
                <a:latin typeface="Arial Black" pitchFamily="34" charset="0"/>
              </a:rPr>
              <a:t>3 hours</a:t>
            </a:r>
          </a:p>
          <a:p>
            <a:pPr algn="ctr">
              <a:buNone/>
            </a:pPr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222958" cy="1295400"/>
          </a:xfrm>
        </p:spPr>
        <p:txBody>
          <a:bodyPr anchor="t"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opperplate Gothic Bold" pitchFamily="34" charset="0"/>
              </a:rPr>
              <a:t>Who do I call to find out how many PVA education hours I have/need?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2971800"/>
            <a:ext cx="7543800" cy="2362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Brian Stidham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502-564-7577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Brian.Stidham@ky.gov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762000"/>
            <a:ext cx="7010400" cy="1066800"/>
          </a:xfrm>
        </p:spPr>
        <p:txBody>
          <a:bodyPr anchor="t"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opperplate Gothic Bold" pitchFamily="34" charset="0"/>
              </a:rPr>
              <a:t>Who is the Chairman of the IAAO Education Committee?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2971800"/>
            <a:ext cx="7543800" cy="2362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Michelle McDonald 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Nicholas County PVA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620000" cy="1219200"/>
          </a:xfrm>
        </p:spPr>
        <p:txBody>
          <a:bodyPr anchor="t">
            <a:normAutofit fontScale="900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pperplate Gothic Bold" pitchFamily="34" charset="0"/>
              </a:rPr>
              <a:t>Which class would need pre-approval in order to count toward the PVAs’ HB 538 requirement?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3733800"/>
            <a:ext cx="3352800" cy="1600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 anchorCtr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lang="en-US" sz="20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19200" y="3886200"/>
            <a:ext cx="3352800" cy="838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DotumChe" pitchFamily="49" charset="-127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24400" y="2667000"/>
            <a:ext cx="3352800" cy="838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 anchorCtr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lang="en-US" sz="24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00100" y="2286000"/>
            <a:ext cx="7848600" cy="3505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 anchorCtr="0">
            <a:normAutofit fontScale="92500" lnSpcReduction="20000"/>
          </a:bodyPr>
          <a:lstStyle/>
          <a:p>
            <a:pPr marL="401638" lvl="0" indent="-401638">
              <a:spcBef>
                <a:spcPct val="20000"/>
              </a:spcBef>
              <a:defRPr/>
            </a:pPr>
            <a:endParaRPr lang="en-US" sz="2000" b="1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401638" lvl="0" indent="-401638">
              <a:spcBef>
                <a:spcPct val="20000"/>
              </a:spcBef>
              <a:defRPr/>
            </a:pPr>
            <a:endParaRPr lang="en-US" sz="2000" b="1" dirty="0">
              <a:solidFill>
                <a:srgbClr val="00B0F0"/>
              </a:solidFill>
              <a:latin typeface="Arial Black" pitchFamily="34" charset="0"/>
            </a:endParaRPr>
          </a:p>
          <a:p>
            <a:pPr marL="401638" lvl="0" indent="-401638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Arial Black" pitchFamily="34" charset="0"/>
              </a:rPr>
              <a:t>A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: IAAO Conference</a:t>
            </a:r>
          </a:p>
          <a:p>
            <a:pPr marL="401638" lvl="0" indent="-401638">
              <a:spcBef>
                <a:spcPct val="20000"/>
              </a:spcBef>
              <a:defRPr/>
            </a:pPr>
            <a:endParaRPr lang="en-US" sz="20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401638" indent="-401638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B: PVA Summer Conference</a:t>
            </a:r>
          </a:p>
          <a:p>
            <a:pPr marL="401638" indent="-401638">
              <a:spcBef>
                <a:spcPct val="20000"/>
              </a:spcBef>
              <a:defRPr/>
            </a:pPr>
            <a:endParaRPr lang="en-US" sz="20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401638" lvl="0" indent="-401638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  <a:ea typeface="DotumChe" pitchFamily="49" charset="-127"/>
              </a:rPr>
              <a:t>C: Media Relations for County Officials sponsored by KACO Leadership Institute</a:t>
            </a:r>
          </a:p>
          <a:p>
            <a:pPr marL="401638" lvl="0" indent="-401638">
              <a:spcBef>
                <a:spcPct val="20000"/>
              </a:spcBef>
              <a:defRPr/>
            </a:pPr>
            <a:endParaRPr lang="en-US" sz="2000" dirty="0" smtClean="0">
              <a:solidFill>
                <a:srgbClr val="C00000"/>
              </a:solidFill>
              <a:latin typeface="Arial Black" pitchFamily="34" charset="0"/>
              <a:ea typeface="DotumChe" pitchFamily="49" charset="-127"/>
            </a:endParaRPr>
          </a:p>
          <a:p>
            <a:pPr marL="401638" indent="-401638"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D: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Communication Workshop sponsored by outside vendor</a:t>
            </a:r>
          </a:p>
          <a:p>
            <a:pPr marL="401638" lvl="0" indent="-401638">
              <a:spcBef>
                <a:spcPct val="20000"/>
              </a:spcBef>
              <a:defRPr/>
            </a:pPr>
            <a:endParaRPr lang="en-US" sz="2000" dirty="0" smtClean="0">
              <a:solidFill>
                <a:srgbClr val="00B0F0"/>
              </a:solidFill>
              <a:latin typeface="Arial Black" pitchFamily="34" charset="0"/>
              <a:ea typeface="DotumChe" pitchFamily="49" charset="-127"/>
            </a:endParaRPr>
          </a:p>
          <a:p>
            <a:pPr marL="401638" indent="-401638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401638" lvl="0" indent="-401638">
              <a:spcBef>
                <a:spcPct val="20000"/>
              </a:spcBef>
              <a:defRPr/>
            </a:pPr>
            <a:endParaRPr lang="en-US" sz="20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391400" cy="1371600"/>
          </a:xfrm>
        </p:spPr>
        <p:txBody>
          <a:bodyPr anchor="t">
            <a:normAutofit fontScale="90000"/>
          </a:bodyPr>
          <a:lstStyle/>
          <a:p>
            <a:r>
              <a:rPr lang="en-US" sz="3100" dirty="0" smtClean="0">
                <a:solidFill>
                  <a:schemeClr val="tx1"/>
                </a:solidFill>
                <a:latin typeface="Copperplate Gothic Bold" pitchFamily="34" charset="0"/>
              </a:rPr>
              <a:t>Can Incentive hours for both House Bill 538 and KRS 132.597 be earned concurrently?</a:t>
            </a:r>
            <a:r>
              <a:rPr lang="en-US" sz="2800" dirty="0" smtClean="0">
                <a:solidFill>
                  <a:schemeClr val="tx1"/>
                </a:solidFill>
                <a:latin typeface="Copperplate Gothic Bold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opperplate Gothic Bold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opperplate Gothic Bold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2819400"/>
            <a:ext cx="7543800" cy="144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rgbClr val="C00000"/>
                </a:solidFill>
                <a:latin typeface="Arial Black" pitchFamily="34" charset="0"/>
              </a:rPr>
              <a:t>Yes</a:t>
            </a:r>
            <a:endParaRPr lang="en-US" sz="5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162800" cy="1219200"/>
          </a:xfrm>
        </p:spPr>
        <p:txBody>
          <a:bodyPr anchor="t"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When do PVAs receive their</a:t>
            </a:r>
            <a:b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 HB 538 incentive check?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2819400"/>
            <a:ext cx="7543800" cy="152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The month after the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hours are completed</a:t>
            </a:r>
            <a:endParaRPr lang="en-U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1676400"/>
          </a:xfrm>
        </p:spPr>
        <p:txBody>
          <a:bodyPr anchor="t">
            <a:normAutofit fontScale="90000"/>
          </a:bodyPr>
          <a:lstStyle/>
          <a:p>
            <a:r>
              <a:rPr lang="en-US" sz="3100" dirty="0" smtClean="0">
                <a:solidFill>
                  <a:schemeClr val="tx1"/>
                </a:solidFill>
                <a:latin typeface="Copperplate Gothic Bold" pitchFamily="34" charset="0"/>
              </a:rPr>
              <a:t>Cancellations of KY classes must be made how many days in advance in order to receive credit: 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3657600"/>
            <a:ext cx="7543800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</a:rPr>
              <a:t>30</a:t>
            </a:r>
            <a:endParaRPr lang="en-US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399" y="609600"/>
            <a:ext cx="7014411" cy="1295400"/>
          </a:xfrm>
        </p:spPr>
        <p:txBody>
          <a:bodyPr anchor="t"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Can I receive a refund for an IAAO class if I an unable to attend?</a:t>
            </a:r>
            <a:r>
              <a:rPr lang="en-US" sz="2800" dirty="0" smtClean="0">
                <a:solidFill>
                  <a:schemeClr val="tx1"/>
                </a:solidFill>
                <a:latin typeface="Copperplate Gothic Bold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opperplate Gothic Bold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3200400"/>
            <a:ext cx="7543800" cy="1295400"/>
          </a:xfrm>
        </p:spPr>
        <p:txBody>
          <a:bodyPr/>
          <a:lstStyle/>
          <a:p>
            <a:pPr lvl="0" algn="ctr">
              <a:buNone/>
            </a:pP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Yes, if cancelled at least 30 days before the class date.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>
            <a:normAutofit/>
          </a:bodyPr>
          <a:lstStyle/>
          <a:p>
            <a:r>
              <a:rPr lang="en-US" dirty="0" smtClean="0"/>
              <a:t>PVA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85800"/>
          </a:xfrm>
        </p:spPr>
        <p:txBody>
          <a:bodyPr/>
          <a:lstStyle/>
          <a:p>
            <a:r>
              <a:rPr lang="en-US" dirty="0" smtClean="0"/>
              <a:t>http://revenue.ky.gov/PVANetwork/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811" t="11724" r="2818" b="456"/>
          <a:stretch/>
        </p:blipFill>
        <p:spPr>
          <a:xfrm>
            <a:off x="381000" y="1600200"/>
            <a:ext cx="83058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086600" cy="1295400"/>
          </a:xfrm>
        </p:spPr>
        <p:txBody>
          <a:bodyPr anchor="t"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Requests for refunds of payments for IAAO classes should be made to: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3352800"/>
            <a:ext cx="7543800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600" kern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Kim Holt</a:t>
            </a:r>
            <a:endParaRPr lang="en-US" sz="2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239000" cy="1447800"/>
          </a:xfrm>
        </p:spPr>
        <p:txBody>
          <a:bodyPr anchor="t"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If I am unable to attend a KY class that I have registered for, can I get a refund?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3352800"/>
            <a:ext cx="7543800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kern="1200" dirty="0" smtClean="0">
                <a:solidFill>
                  <a:srgbClr val="C00000"/>
                </a:solidFill>
                <a:latin typeface="Franklin Gothic Demi" pitchFamily="34" charset="0"/>
              </a:rPr>
              <a:t>No, we will issue a credit to your office.  </a:t>
            </a:r>
          </a:p>
          <a:p>
            <a:pPr algn="ctr">
              <a:buNone/>
            </a:pPr>
            <a:r>
              <a:rPr lang="en-US" sz="2400" kern="1200" dirty="0" smtClean="0">
                <a:solidFill>
                  <a:srgbClr val="C00000"/>
                </a:solidFill>
                <a:latin typeface="Franklin Gothic Demi" pitchFamily="34" charset="0"/>
              </a:rPr>
              <a:t>If you cancel at least 30 days in advance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315200" cy="1219200"/>
          </a:xfrm>
        </p:spPr>
        <p:txBody>
          <a:bodyPr anchor="t"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What is a passing score for courses</a:t>
            </a:r>
            <a:r>
              <a:rPr lang="en-US" sz="3600" dirty="0" smtClean="0">
                <a:solidFill>
                  <a:schemeClr val="tx1"/>
                </a:solidFill>
                <a:latin typeface="Copperplate Gothic Bold" pitchFamily="34" charset="0"/>
              </a:rPr>
              <a:t>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3352800"/>
            <a:ext cx="7543800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500" dirty="0" smtClean="0">
                <a:solidFill>
                  <a:srgbClr val="C00000"/>
                </a:solidFill>
                <a:latin typeface="Arial Black" pitchFamily="34" charset="0"/>
              </a:rPr>
              <a:t>70%</a:t>
            </a:r>
            <a:endParaRPr lang="en-US" sz="55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315200" cy="1219200"/>
          </a:xfrm>
        </p:spPr>
        <p:txBody>
          <a:bodyPr anchor="t"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What training hours can be earned online and how many hours are allowed?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3352800"/>
            <a:ext cx="7543800" cy="1524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IAAO only. </a:t>
            </a:r>
            <a:endParaRPr lang="en-US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Up </a:t>
            </a:r>
            <a:r>
              <a:rPr lang="en-US" dirty="0">
                <a:solidFill>
                  <a:srgbClr val="C00000"/>
                </a:solidFill>
                <a:latin typeface="Arial Black" pitchFamily="34" charset="0"/>
              </a:rPr>
              <a:t>to 10 hours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per calendar year for all PVAs and up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to 25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hours per </a:t>
            </a:r>
            <a:r>
              <a:rPr lang="en-US" dirty="0">
                <a:solidFill>
                  <a:srgbClr val="C00000"/>
                </a:solidFill>
                <a:latin typeface="Arial Black" pitchFamily="34" charset="0"/>
              </a:rPr>
              <a:t>calendar year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for SKA designation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holders. </a:t>
            </a:r>
            <a:endParaRPr lang="en-US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762000"/>
            <a:ext cx="7239000" cy="1219200"/>
          </a:xfrm>
        </p:spPr>
        <p:txBody>
          <a:bodyPr anchor="t"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Can Registrations  be faxed?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2971800"/>
            <a:ext cx="7543800" cy="1905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</a:rPr>
              <a:t>Yes</a:t>
            </a:r>
          </a:p>
          <a:p>
            <a:pPr algn="ctr">
              <a:buNone/>
            </a:pP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</a:rPr>
              <a:t>502-564-8368</a:t>
            </a:r>
            <a:endParaRPr lang="en-US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010400" cy="1371600"/>
          </a:xfrm>
        </p:spPr>
        <p:txBody>
          <a:bodyPr anchor="t"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Do PVA’s/Deputies received registration credits for teaching?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3352800"/>
            <a:ext cx="7543800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600" dirty="0" smtClean="0">
                <a:solidFill>
                  <a:srgbClr val="C00000"/>
                </a:solidFill>
                <a:latin typeface="Arial Black" pitchFamily="34" charset="0"/>
              </a:rPr>
              <a:t>Yes</a:t>
            </a:r>
          </a:p>
          <a:p>
            <a:pPr algn="ctr">
              <a:buNone/>
            </a:pPr>
            <a:r>
              <a:rPr lang="en-US" sz="2600" dirty="0" smtClean="0">
                <a:solidFill>
                  <a:srgbClr val="C00000"/>
                </a:solidFill>
                <a:latin typeface="Arial Black" pitchFamily="34" charset="0"/>
              </a:rPr>
              <a:t>1 class credit for each class taught</a:t>
            </a:r>
            <a:endParaRPr lang="en-US" sz="26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762000"/>
            <a:ext cx="7010400" cy="1066800"/>
          </a:xfrm>
        </p:spPr>
        <p:txBody>
          <a:bodyPr anchor="t"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How long do I have to take a re-test if I fail a course?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3352800"/>
            <a:ext cx="7543800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rgbClr val="C00000"/>
                </a:solidFill>
                <a:latin typeface="Arial Black" pitchFamily="34" charset="0"/>
              </a:rPr>
              <a:t>1 year</a:t>
            </a:r>
            <a:endParaRPr lang="en-US" sz="5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086600" cy="1295400"/>
          </a:xfrm>
        </p:spPr>
        <p:txBody>
          <a:bodyPr anchor="t"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Can I call to get my test score?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3048000"/>
            <a:ext cx="7543800" cy="1371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No</a:t>
            </a:r>
          </a:p>
          <a:p>
            <a:pPr algn="ctr">
              <a:buNone/>
            </a:pPr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Only pass/fail can be given over the phone</a:t>
            </a:r>
            <a:endParaRPr lang="en-US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781800" cy="1143000"/>
          </a:xfrm>
        </p:spPr>
        <p:txBody>
          <a:bodyPr anchor="t"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Are there scholarships available for classes?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3352800"/>
            <a:ext cx="7543800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000" dirty="0" smtClean="0">
                <a:solidFill>
                  <a:srgbClr val="C00000"/>
                </a:solidFill>
                <a:latin typeface="Arial Black" pitchFamily="34" charset="0"/>
              </a:rPr>
              <a:t>Yes</a:t>
            </a:r>
            <a:endParaRPr lang="en-US" sz="5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533400"/>
            <a:ext cx="6972300" cy="1295400"/>
          </a:xfrm>
        </p:spPr>
        <p:txBody>
          <a:bodyPr anchor="t"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How can you receive a scholarship?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2895600"/>
            <a:ext cx="8534400" cy="18288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rgbClr val="C00000"/>
                </a:solidFill>
                <a:latin typeface="Arial Black" pitchFamily="34" charset="0"/>
              </a:rPr>
              <a:t>Fill out the scholarship application</a:t>
            </a:r>
          </a:p>
          <a:p>
            <a:pPr algn="ctr">
              <a:buNone/>
            </a:pPr>
            <a:endParaRPr lang="en-US" sz="5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US" sz="5400" dirty="0" smtClean="0">
                <a:solidFill>
                  <a:srgbClr val="C00000"/>
                </a:solidFill>
                <a:latin typeface="Arial Black" pitchFamily="34" charset="0"/>
              </a:rPr>
              <a:t>On PVA Network</a:t>
            </a:r>
            <a:endParaRPr lang="en-US" sz="5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04520"/>
            <a:ext cx="6934201" cy="104923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opperplate Gothic Bold" pitchFamily="34" charset="0"/>
              </a:rPr>
              <a:t>Continuing Education Requirements</a:t>
            </a:r>
            <a:endParaRPr lang="en-US" sz="4000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Statutory Education Requirements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b="1" u="sng" dirty="0" smtClean="0"/>
              <a:t>KRS 132.597</a:t>
            </a:r>
            <a:r>
              <a:rPr lang="en-US" b="1" dirty="0" smtClean="0"/>
              <a:t> </a:t>
            </a:r>
            <a:r>
              <a:rPr lang="en-US" dirty="0" smtClean="0"/>
              <a:t>– Expense Allowance Program</a:t>
            </a:r>
          </a:p>
          <a:p>
            <a:pPr lvl="2"/>
            <a:r>
              <a:rPr lang="en-US" dirty="0" smtClean="0"/>
              <a:t>30 hours (15 with SKA) per calendar year</a:t>
            </a:r>
          </a:p>
          <a:p>
            <a:pPr lvl="2"/>
            <a:r>
              <a:rPr lang="en-US" dirty="0" smtClean="0"/>
              <a:t>Hours in excess of 30 </a:t>
            </a:r>
            <a:r>
              <a:rPr lang="en-US" b="1" u="sng" dirty="0" smtClean="0"/>
              <a:t>can not</a:t>
            </a:r>
            <a:r>
              <a:rPr lang="en-US" b="1" dirty="0" smtClean="0"/>
              <a:t> </a:t>
            </a:r>
            <a:r>
              <a:rPr lang="en-US" dirty="0" smtClean="0"/>
              <a:t>be carried over to subsequent years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190874" cy="1447800"/>
          </a:xfrm>
        </p:spPr>
        <p:txBody>
          <a:bodyPr anchor="t"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Which of the following does a scholarship not allocate funds for?  </a:t>
            </a:r>
            <a:r>
              <a:rPr lang="en-US" sz="2800" dirty="0" smtClean="0">
                <a:solidFill>
                  <a:schemeClr val="tx1"/>
                </a:solidFill>
                <a:latin typeface="Copperplate Gothic Bold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opperplate Gothic Bold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opperplate Gothic Bold" pitchFamily="34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66537" y="2819400"/>
            <a:ext cx="7543800" cy="1981200"/>
          </a:xfrm>
        </p:spPr>
        <p:txBody>
          <a:bodyPr>
            <a:normAutofit fontScale="77500" lnSpcReduction="20000"/>
          </a:bodyPr>
          <a:lstStyle/>
          <a:p>
            <a:pPr marL="914400" lvl="0" indent="-914400">
              <a:buFont typeface="+mj-lt"/>
              <a:buAutoNum type="alphaUcPeriod"/>
            </a:pPr>
            <a:r>
              <a:rPr lang="en-US" sz="4200" dirty="0" smtClean="0">
                <a:solidFill>
                  <a:srgbClr val="C00000"/>
                </a:solidFill>
                <a:latin typeface="Franklin Gothic Demi" pitchFamily="34" charset="0"/>
              </a:rPr>
              <a:t>Meals</a:t>
            </a:r>
          </a:p>
          <a:p>
            <a:pPr marL="914400" lvl="0" indent="-914400">
              <a:buFont typeface="+mj-lt"/>
              <a:buAutoNum type="alphaUcPeriod"/>
            </a:pPr>
            <a:r>
              <a:rPr lang="en-US" sz="4200" dirty="0" smtClean="0">
                <a:solidFill>
                  <a:srgbClr val="C00000"/>
                </a:solidFill>
                <a:latin typeface="Franklin Gothic Demi" pitchFamily="34" charset="0"/>
              </a:rPr>
              <a:t>Lodging</a:t>
            </a:r>
          </a:p>
          <a:p>
            <a:pPr marL="914400" lvl="0" indent="-914400">
              <a:buFont typeface="+mj-lt"/>
              <a:buAutoNum type="alphaUcPeriod"/>
            </a:pPr>
            <a:r>
              <a:rPr lang="en-US" sz="42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Mileage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239000" cy="1447800"/>
          </a:xfrm>
        </p:spPr>
        <p:txBody>
          <a:bodyPr anchor="t"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How can I become an Instructor for KY classes?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3352800"/>
            <a:ext cx="7543800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Volunteer</a:t>
            </a:r>
            <a:endParaRPr lang="en-US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391400" cy="1447800"/>
          </a:xfrm>
        </p:spPr>
        <p:txBody>
          <a:bodyPr anchor="t"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How can I become an Instructor for IAAO classes?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3352800"/>
            <a:ext cx="7543800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500" dirty="0" smtClean="0">
                <a:solidFill>
                  <a:srgbClr val="C00000"/>
                </a:solidFill>
                <a:latin typeface="Arial Black" pitchFamily="34" charset="0"/>
              </a:rPr>
              <a:t>ITW (Instructor Training Workshop)</a:t>
            </a:r>
          </a:p>
          <a:p>
            <a:pPr algn="ctr">
              <a:buNone/>
            </a:pPr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162800" cy="1447800"/>
          </a:xfrm>
        </p:spPr>
        <p:txBody>
          <a:bodyPr anchor="t"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What is the cost for IAAO Classes?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3352800"/>
            <a:ext cx="8001000" cy="1600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3100" dirty="0" smtClean="0">
                <a:solidFill>
                  <a:srgbClr val="C00000"/>
                </a:solidFill>
                <a:latin typeface="Arial Black" pitchFamily="34" charset="0"/>
              </a:rPr>
              <a:t>$385 for IAAO KY Chapter Members</a:t>
            </a:r>
          </a:p>
          <a:p>
            <a:pPr algn="ctr">
              <a:buNone/>
            </a:pPr>
            <a:r>
              <a:rPr lang="en-US" sz="3100" dirty="0" smtClean="0">
                <a:solidFill>
                  <a:srgbClr val="C00000"/>
                </a:solidFill>
                <a:latin typeface="Arial Black" pitchFamily="34" charset="0"/>
              </a:rPr>
              <a:t>Or </a:t>
            </a:r>
          </a:p>
          <a:p>
            <a:pPr algn="ctr">
              <a:buNone/>
            </a:pPr>
            <a:r>
              <a:rPr lang="en-US" sz="3100" dirty="0" smtClean="0">
                <a:solidFill>
                  <a:srgbClr val="C00000"/>
                </a:solidFill>
                <a:latin typeface="Arial Black" pitchFamily="34" charset="0"/>
              </a:rPr>
              <a:t>$485 for non-members</a:t>
            </a:r>
          </a:p>
          <a:p>
            <a:pPr algn="ctr">
              <a:buNone/>
            </a:pPr>
            <a:endParaRPr lang="en-US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381000"/>
            <a:ext cx="6934200" cy="1447800"/>
          </a:xfrm>
        </p:spPr>
        <p:txBody>
          <a:bodyPr anchor="t"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What is the cost for </a:t>
            </a:r>
            <a:r>
              <a:rPr lang="en-US" dirty="0" err="1" smtClean="0">
                <a:solidFill>
                  <a:schemeClr val="tx1"/>
                </a:solidFill>
                <a:latin typeface="Copperplate Gothic Bold" pitchFamily="34" charset="0"/>
              </a:rPr>
              <a:t>Ky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 Classes?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3352800"/>
            <a:ext cx="8001000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rgbClr val="C00000"/>
                </a:solidFill>
                <a:latin typeface="Arial Black" pitchFamily="34" charset="0"/>
              </a:rPr>
              <a:t>$40</a:t>
            </a:r>
            <a:endParaRPr lang="en-US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779565"/>
            <a:ext cx="6934200" cy="104923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opperplate Gothic Bold" pitchFamily="34" charset="0"/>
              </a:rPr>
              <a:t>Continuing Education Requirements</a:t>
            </a:r>
            <a:endParaRPr lang="en-US" sz="4000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Statutory Education Requirements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b="1" u="sng" dirty="0" smtClean="0"/>
              <a:t>House Bill 538</a:t>
            </a:r>
            <a:r>
              <a:rPr lang="en-US" dirty="0" smtClean="0"/>
              <a:t> – Training Incentive Program</a:t>
            </a:r>
          </a:p>
          <a:p>
            <a:pPr lvl="2"/>
            <a:r>
              <a:rPr lang="en-US" dirty="0" smtClean="0"/>
              <a:t>40 hours per calendar year</a:t>
            </a:r>
          </a:p>
          <a:p>
            <a:pPr lvl="2"/>
            <a:r>
              <a:rPr lang="en-US" dirty="0" smtClean="0"/>
              <a:t>Lump Sum payment adjusted annually</a:t>
            </a:r>
          </a:p>
          <a:p>
            <a:pPr lvl="2"/>
            <a:r>
              <a:rPr lang="en-US" dirty="0" smtClean="0"/>
              <a:t>Check is issued the month following completion of hours</a:t>
            </a:r>
          </a:p>
          <a:p>
            <a:pPr lvl="2"/>
            <a:r>
              <a:rPr lang="en-US" dirty="0" smtClean="0"/>
              <a:t>Hours in excess of 40 </a:t>
            </a:r>
            <a:r>
              <a:rPr lang="en-US" b="1" u="sng" dirty="0" smtClean="0"/>
              <a:t>can</a:t>
            </a:r>
            <a:r>
              <a:rPr lang="en-US" dirty="0" smtClean="0"/>
              <a:t> be carried over to subsequent years</a:t>
            </a:r>
          </a:p>
          <a:p>
            <a:pPr lvl="2"/>
            <a:r>
              <a:rPr lang="en-US" dirty="0" smtClean="0"/>
              <a:t>Up to 40 hours can be carried over to subsequent years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207" y="762000"/>
            <a:ext cx="6709909" cy="104923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opperplate Gothic Bold" pitchFamily="34" charset="0"/>
              </a:rPr>
              <a:t>Continuing Education Requirements</a:t>
            </a:r>
            <a:endParaRPr lang="en-US" sz="4000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Statutory Education Requirements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Hours for both requirements can be earned concurrently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72200" y="228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en-US" sz="24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914400"/>
            <a:ext cx="276325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PVA John Doe had 40 hours to carry over from 2017.  This fulfilled his HB 538 requirement for 2018.  He will received his check at the end of February.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PVA John Doe earned 56 hours during 2018.  This fulfills his (15 hrs</a:t>
            </a:r>
            <a:r>
              <a:rPr lang="en-US" sz="1600" i="1" dirty="0" smtClean="0"/>
              <a:t>) 2018 KRS hours. Since he does have his SKA.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PVA John Doe will be able to carry over 40 of his remaining 56 hrs to 2019.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He will lose the other 16 hrs.  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t="5020" r="18572" b="11546"/>
          <a:stretch/>
        </p:blipFill>
        <p:spPr bwMode="auto">
          <a:xfrm>
            <a:off x="392257" y="152400"/>
            <a:ext cx="5659656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72200" y="228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en-US" sz="24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838200"/>
            <a:ext cx="297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He has already fulfilled his HB 538 requirement for 2019 </a:t>
            </a:r>
            <a:r>
              <a:rPr lang="en-US" sz="1600" dirty="0"/>
              <a:t>.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He will receive his lump sum incentive check at the end of February.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He will need 15 hrs  to fulfill his KRS hrs. (SKA)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6590" r="19389" b="18234"/>
          <a:stretch/>
        </p:blipFill>
        <p:spPr bwMode="auto">
          <a:xfrm>
            <a:off x="304800" y="152400"/>
            <a:ext cx="5562600" cy="64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3448DCFCE4BFA3488C1231CEA6A8E0C6" ma:contentTypeVersion="1" ma:contentTypeDescription="Upload an image." ma:contentTypeScope="" ma:versionID="3dd297dca525510f3eede485c6436bf4">
  <xsd:schema xmlns:xsd="http://www.w3.org/2001/XMLSchema" xmlns:xs="http://www.w3.org/2001/XMLSchema" xmlns:p="http://schemas.microsoft.com/office/2006/metadata/properties" xmlns:ns1="http://schemas.microsoft.com/sharepoint/v3" xmlns:ns2="042484EB-C38E-4712-B7FF-BE26DBBE11E5" xmlns:ns3="http://schemas.microsoft.com/sharepoint/v3/fields" targetNamespace="http://schemas.microsoft.com/office/2006/metadata/properties" ma:root="true" ma:fieldsID="7dbaf0fdf7bf684ea7e650bbf3546fb7" ns1:_="" ns2:_="" ns3:_="">
    <xsd:import namespace="http://schemas.microsoft.com/sharepoint/v3"/>
    <xsd:import namespace="042484EB-C38E-4712-B7FF-BE26DBBE11E5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484EB-C38E-4712-B7FF-BE26DBBE11E5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042484EB-C38E-4712-B7FF-BE26DBBE11E5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F1BE9C68-609D-465C-9A92-9E704242281E}"/>
</file>

<file path=customXml/itemProps2.xml><?xml version="1.0" encoding="utf-8"?>
<ds:datastoreItem xmlns:ds="http://schemas.openxmlformats.org/officeDocument/2006/customXml" ds:itemID="{B0793A89-09ED-4E42-981A-12BC516EB075}"/>
</file>

<file path=customXml/itemProps3.xml><?xml version="1.0" encoding="utf-8"?>
<ds:datastoreItem xmlns:ds="http://schemas.openxmlformats.org/officeDocument/2006/customXml" ds:itemID="{9D11C4B3-2521-4C55-AC98-91D9E56CC4C4}"/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5494</TotalTime>
  <Words>1443</Words>
  <Application>Microsoft Office PowerPoint</Application>
  <PresentationFormat>On-screen Show (4:3)</PresentationFormat>
  <Paragraphs>276</Paragraphs>
  <Slides>54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Arial</vt:lpstr>
      <vt:lpstr>Arial Black</vt:lpstr>
      <vt:lpstr>Britannic Bold</vt:lpstr>
      <vt:lpstr>Century Schoolbook</vt:lpstr>
      <vt:lpstr>Copperplate Gothic Bold</vt:lpstr>
      <vt:lpstr>DotumChe</vt:lpstr>
      <vt:lpstr>Franklin Gothic Demi</vt:lpstr>
      <vt:lpstr>Gill Sans MT</vt:lpstr>
      <vt:lpstr>Tempus Sans ITC</vt:lpstr>
      <vt:lpstr>Times New Roman</vt:lpstr>
      <vt:lpstr>Gallery</vt:lpstr>
      <vt:lpstr>PowerPoint Presentation</vt:lpstr>
      <vt:lpstr>Your Education Staff</vt:lpstr>
      <vt:lpstr>Education Committee</vt:lpstr>
      <vt:lpstr>PVA Network</vt:lpstr>
      <vt:lpstr>Continuing Education Requirements</vt:lpstr>
      <vt:lpstr>Continuing Education Requirements</vt:lpstr>
      <vt:lpstr>Continuing Education Requirements</vt:lpstr>
      <vt:lpstr>PowerPoint Presentation</vt:lpstr>
      <vt:lpstr>PowerPoint Presentation</vt:lpstr>
      <vt:lpstr>How Do I Get My Hours</vt:lpstr>
      <vt:lpstr>How Do I Get My Hours</vt:lpstr>
      <vt:lpstr>Kentucky Courses</vt:lpstr>
      <vt:lpstr>Kentucky Courses</vt:lpstr>
      <vt:lpstr>IAAO Courses</vt:lpstr>
      <vt:lpstr>Kentucky Professional Designation Program</vt:lpstr>
      <vt:lpstr>Kentucky Professional Designation Program</vt:lpstr>
      <vt:lpstr>Kentucky Professional Designation Program</vt:lpstr>
      <vt:lpstr>Education Schedule</vt:lpstr>
      <vt:lpstr>Education Schedule</vt:lpstr>
      <vt:lpstr>Education Schedule</vt:lpstr>
      <vt:lpstr>Scholarships</vt:lpstr>
      <vt:lpstr>Instructors</vt:lpstr>
      <vt:lpstr>Test Time</vt:lpstr>
      <vt:lpstr>Where can I find the current education schedule, forms and  PVA Directory? </vt:lpstr>
      <vt:lpstr>What are the four tracks of the Certified Kentucky Assessor (CKA) Designation? </vt:lpstr>
      <vt:lpstr>How many years of experience are required to obtain a Certified Kentucky Assessor Designation?    </vt:lpstr>
      <vt:lpstr>How many years of experience are required to obtain a Senior Kentucky Assessor Designation?    </vt:lpstr>
      <vt:lpstr>How many hours are required for the Expense Allowance?    </vt:lpstr>
      <vt:lpstr>How many hours are required for HB538?    </vt:lpstr>
      <vt:lpstr>How many hours can you carry over to the next year?    </vt:lpstr>
      <vt:lpstr>How many hours must I attend a Kentucky class in order to take the exam?   </vt:lpstr>
      <vt:lpstr>How long are we given to take KY course exams?   </vt:lpstr>
      <vt:lpstr>Who do I call to find out how many PVA education hours I have/need?     </vt:lpstr>
      <vt:lpstr>Who is the Chairman of the IAAO Education Committee?     </vt:lpstr>
      <vt:lpstr>Which class would need pre-approval in order to count toward the PVAs’ HB 538 requirement? </vt:lpstr>
      <vt:lpstr>Can Incentive hours for both House Bill 538 and KRS 132.597 be earned concurrently?         </vt:lpstr>
      <vt:lpstr>When do PVAs receive their  HB 538 incentive check?            </vt:lpstr>
      <vt:lpstr>Cancellations of KY classes must be made how many days in advance in order to receive credit:              </vt:lpstr>
      <vt:lpstr>Can I receive a refund for an IAAO class if I an unable to attend?           </vt:lpstr>
      <vt:lpstr>Requests for refunds of payments for IAAO classes should be made to:               </vt:lpstr>
      <vt:lpstr>If I am unable to attend a KY class that I have registered for, can I get a refund?             </vt:lpstr>
      <vt:lpstr>What is a passing score for courses?             </vt:lpstr>
      <vt:lpstr>What training hours can be earned online and how many hours are allowed?              </vt:lpstr>
      <vt:lpstr>Can Registrations  be faxed?             </vt:lpstr>
      <vt:lpstr>Do PVA’s/Deputies received registration credits for teaching?             </vt:lpstr>
      <vt:lpstr>How long do I have to take a re-test if I fail a course?             </vt:lpstr>
      <vt:lpstr>Can I call to get my test score?             </vt:lpstr>
      <vt:lpstr>Are there scholarships available for classes?             </vt:lpstr>
      <vt:lpstr>How can you receive a scholarship?             </vt:lpstr>
      <vt:lpstr>Which of the following does a scholarship not allocate funds for?             </vt:lpstr>
      <vt:lpstr>How can I become an Instructor for KY classes?             </vt:lpstr>
      <vt:lpstr>How can I become an Instructor for IAAO classes?             </vt:lpstr>
      <vt:lpstr>What is the cost for IAAO Classes?             </vt:lpstr>
      <vt:lpstr>What is the cost for Ky Classes?             </vt:lpstr>
    </vt:vector>
  </TitlesOfParts>
  <Company>COT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COT</dc:creator>
  <cp:keywords/>
  <dc:description/>
  <cp:lastModifiedBy>Stidham, Brian E (DOR)</cp:lastModifiedBy>
  <cp:revision>287</cp:revision>
  <cp:lastPrinted>2018-11-30T19:20:46Z</cp:lastPrinted>
  <dcterms:created xsi:type="dcterms:W3CDTF">2009-09-25T18:23:46Z</dcterms:created>
  <dcterms:modified xsi:type="dcterms:W3CDTF">2019-01-14T15:57:20Z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0x0101009148F5A04DDD49CBA7127AADA5FB792B00AADE34325A8B49CDA8BB4DB53328F214003448DCFCE4BFA3488C1231CEA6A8E0C6</vt:lpwstr>
  </property>
</Properties>
</file>