
<file path=[Content_Types].xml><?xml version="1.0" encoding="utf-8"?>
<Types xmlns="http://schemas.openxmlformats.org/package/2006/content-types">
  <Default Extension="tmp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s/slide1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4" r:id="rId1"/>
  </p:sldMasterIdLst>
  <p:notesMasterIdLst>
    <p:notesMasterId r:id="rId33"/>
  </p:notesMasterIdLst>
  <p:sldIdLst>
    <p:sldId id="256" r:id="rId2"/>
    <p:sldId id="279" r:id="rId3"/>
    <p:sldId id="280" r:id="rId4"/>
    <p:sldId id="262" r:id="rId5"/>
    <p:sldId id="281" r:id="rId6"/>
    <p:sldId id="282" r:id="rId7"/>
    <p:sldId id="263" r:id="rId8"/>
    <p:sldId id="264" r:id="rId9"/>
    <p:sldId id="277" r:id="rId10"/>
    <p:sldId id="283" r:id="rId11"/>
    <p:sldId id="257" r:id="rId12"/>
    <p:sldId id="259" r:id="rId13"/>
    <p:sldId id="258" r:id="rId14"/>
    <p:sldId id="265" r:id="rId15"/>
    <p:sldId id="284" r:id="rId16"/>
    <p:sldId id="272" r:id="rId17"/>
    <p:sldId id="266" r:id="rId18"/>
    <p:sldId id="276" r:id="rId19"/>
    <p:sldId id="273" r:id="rId20"/>
    <p:sldId id="278" r:id="rId21"/>
    <p:sldId id="267" r:id="rId22"/>
    <p:sldId id="286" r:id="rId23"/>
    <p:sldId id="287" r:id="rId24"/>
    <p:sldId id="288" r:id="rId25"/>
    <p:sldId id="268" r:id="rId26"/>
    <p:sldId id="285" r:id="rId27"/>
    <p:sldId id="274" r:id="rId28"/>
    <p:sldId id="289" r:id="rId29"/>
    <p:sldId id="269" r:id="rId30"/>
    <p:sldId id="271" r:id="rId31"/>
    <p:sldId id="275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7" autoAdjust="0"/>
    <p:restoredTop sz="86371" autoAdjust="0"/>
  </p:normalViewPr>
  <p:slideViewPr>
    <p:cSldViewPr>
      <p:cViewPr varScale="1">
        <p:scale>
          <a:sx n="64" d="100"/>
          <a:sy n="64" d="100"/>
        </p:scale>
        <p:origin x="92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07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40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B67A68-E0D2-4A55-A6B1-D536B6B96E82}" type="datetimeFigureOut">
              <a:rPr lang="en-US" smtClean="0"/>
              <a:t>12/4/2019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84A94F-10BF-4239-BB5C-7C16007BA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563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700276A8-B46D-4651-BB97-EBB657DCCE8E}" type="datetimeFigureOut">
              <a:rPr lang="en-US" smtClean="0"/>
              <a:pPr/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B0240-CED1-403E-A071-992CA1CF158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2021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276A8-B46D-4651-BB97-EBB657DCCE8E}" type="datetimeFigureOut">
              <a:rPr lang="en-US" smtClean="0"/>
              <a:pPr/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B0240-CED1-403E-A071-992CA1CF1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362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276A8-B46D-4651-BB97-EBB657DCCE8E}" type="datetimeFigureOut">
              <a:rPr lang="en-US" smtClean="0"/>
              <a:pPr/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B0240-CED1-403E-A071-992CA1CF158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3940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276A8-B46D-4651-BB97-EBB657DCCE8E}" type="datetimeFigureOut">
              <a:rPr lang="en-US" smtClean="0"/>
              <a:pPr/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B0240-CED1-403E-A071-992CA1CF1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63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276A8-B46D-4651-BB97-EBB657DCCE8E}" type="datetimeFigureOut">
              <a:rPr lang="en-US" smtClean="0"/>
              <a:pPr/>
              <a:t>12/4/2019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B0240-CED1-403E-A071-992CA1CF1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117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276A8-B46D-4651-BB97-EBB657DCCE8E}" type="datetimeFigureOut">
              <a:rPr lang="en-US" smtClean="0"/>
              <a:pPr/>
              <a:t>12/4/2019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B0240-CED1-403E-A071-992CA1CF1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797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276A8-B46D-4651-BB97-EBB657DCCE8E}" type="datetimeFigureOut">
              <a:rPr lang="en-US" smtClean="0"/>
              <a:pPr/>
              <a:t>12/4/2019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B0240-CED1-403E-A071-992CA1CF1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957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276A8-B46D-4651-BB97-EBB657DCCE8E}" type="datetimeFigureOut">
              <a:rPr lang="en-US" smtClean="0"/>
              <a:pPr/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B0240-CED1-403E-A071-992CA1CF1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915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276A8-B46D-4651-BB97-EBB657DCCE8E}" type="datetimeFigureOut">
              <a:rPr lang="en-US" smtClean="0"/>
              <a:pPr/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B0240-CED1-403E-A071-992CA1CF158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9357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276A8-B46D-4651-BB97-EBB657DCCE8E}" type="datetimeFigureOut">
              <a:rPr lang="en-US" smtClean="0"/>
              <a:pPr/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B0240-CED1-403E-A071-992CA1CF1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606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276A8-B46D-4651-BB97-EBB657DCCE8E}" type="datetimeFigureOut">
              <a:rPr lang="en-US" smtClean="0"/>
              <a:pPr/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B0240-CED1-403E-A071-992CA1CF158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6236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00276A8-B46D-4651-BB97-EBB657DCCE8E}" type="datetimeFigureOut">
              <a:rPr lang="en-US" smtClean="0"/>
              <a:pPr/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3EB0240-CED1-403E-A071-992CA1CF158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374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mailto:dorpvaapprovals@ky.gov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85868" y="5013960"/>
            <a:ext cx="5829300" cy="1463040"/>
          </a:xfrm>
        </p:spPr>
        <p:txBody>
          <a:bodyPr anchor="ctr">
            <a:normAutofit/>
          </a:bodyPr>
          <a:lstStyle/>
          <a:p>
            <a:pPr algn="ctr"/>
            <a:r>
              <a:rPr lang="en-US" b="1" dirty="0" smtClean="0">
                <a:latin typeface="+mn-lt"/>
              </a:rPr>
              <a:t>PVA BUDGET UPDATES</a:t>
            </a:r>
            <a:endParaRPr lang="en-US" b="1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724400"/>
            <a:ext cx="7406640" cy="1752600"/>
          </a:xfrm>
        </p:spPr>
        <p:txBody>
          <a:bodyPr>
            <a:normAutofit/>
          </a:bodyPr>
          <a:lstStyle/>
          <a:p>
            <a:r>
              <a:rPr lang="en-US" b="1" dirty="0" smtClean="0"/>
              <a:t>Cindy Arlinghaus Martin</a:t>
            </a:r>
          </a:p>
          <a:p>
            <a:r>
              <a:rPr lang="en-US" i="1" dirty="0" smtClean="0"/>
              <a:t>Boone County PVA</a:t>
            </a:r>
            <a:br>
              <a:rPr lang="en-US" i="1" dirty="0" smtClean="0"/>
            </a:br>
            <a:endParaRPr lang="en-US" i="1" dirty="0" smtClean="0"/>
          </a:p>
          <a:p>
            <a:r>
              <a:rPr lang="en-US" b="1" dirty="0"/>
              <a:t>K</a:t>
            </a:r>
            <a:r>
              <a:rPr lang="en-US" b="1" dirty="0" smtClean="0"/>
              <a:t>im Holt</a:t>
            </a:r>
          </a:p>
          <a:p>
            <a:r>
              <a:rPr lang="en-US" i="1" dirty="0"/>
              <a:t>D</a:t>
            </a:r>
            <a:r>
              <a:rPr lang="en-US" i="1" dirty="0" smtClean="0"/>
              <a:t>epartment of Revenue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3547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967" y="685800"/>
            <a:ext cx="7024744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State Budget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209800"/>
            <a:ext cx="6777317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 State Legislature allots us money every two years in their biennial budget process.</a:t>
            </a:r>
          </a:p>
          <a:p>
            <a:pPr lvl="1"/>
            <a:r>
              <a:rPr lang="en-US" dirty="0" smtClean="0"/>
              <a:t>We are completely at their mercy for funding.</a:t>
            </a:r>
          </a:p>
          <a:p>
            <a:r>
              <a:rPr lang="en-US" dirty="0" smtClean="0"/>
              <a:t>The only thing the State Budget covers is:</a:t>
            </a:r>
          </a:p>
          <a:p>
            <a:pPr lvl="1"/>
            <a:r>
              <a:rPr lang="en-US" dirty="0" smtClean="0"/>
              <a:t>Personnel Expenses &amp; Benefits (SALARIES!)</a:t>
            </a:r>
          </a:p>
          <a:p>
            <a:pPr lvl="1"/>
            <a:r>
              <a:rPr lang="en-US" dirty="0" smtClean="0"/>
              <a:t>&lt;1% of budget is used for administrative expenses charged to us by State Government  (ETS, KRIS &amp; </a:t>
            </a:r>
            <a:r>
              <a:rPr lang="en-US" dirty="0" err="1" smtClean="0"/>
              <a:t>EMars</a:t>
            </a:r>
            <a:r>
              <a:rPr lang="en-US" dirty="0" smtClean="0"/>
              <a:t>)</a:t>
            </a:r>
          </a:p>
          <a:p>
            <a:r>
              <a:rPr lang="en-US" dirty="0" smtClean="0"/>
              <a:t>Budget Committee serves as an advisory Committee to the Commissioner &amp; Secretary so that we may manage our own budget.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04555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2457" y="685800"/>
            <a:ext cx="7024744" cy="1408664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Deputy Hire &amp; 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    Shortfall Billings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State Allotted Budget is not enough to cover all payroll expenses.</a:t>
            </a:r>
          </a:p>
          <a:p>
            <a:r>
              <a:rPr lang="en-US" dirty="0" smtClean="0"/>
              <a:t>Rather than lay off a significant amount of deputies, the PVA Association has consistently voted to bill counties. </a:t>
            </a:r>
          </a:p>
          <a:p>
            <a:r>
              <a:rPr lang="en-US" dirty="0" smtClean="0"/>
              <a:t>The only solution is legislative.  </a:t>
            </a:r>
          </a:p>
          <a:p>
            <a:pPr lvl="1"/>
            <a:r>
              <a:rPr lang="en-US" dirty="0" smtClean="0"/>
              <a:t>KNOW your legislators!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0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914400"/>
            <a:ext cx="7290054" cy="1499616"/>
          </a:xfrm>
        </p:spPr>
        <p:txBody>
          <a:bodyPr anchor="t"/>
          <a:lstStyle/>
          <a:p>
            <a:r>
              <a:rPr lang="en-US" dirty="0" smtClean="0"/>
              <a:t>Deputy Hire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133600"/>
            <a:ext cx="6777317" cy="4080029"/>
          </a:xfrm>
        </p:spPr>
        <p:txBody>
          <a:bodyPr>
            <a:normAutofit/>
          </a:bodyPr>
          <a:lstStyle/>
          <a:p>
            <a:r>
              <a:rPr lang="en-US" dirty="0" smtClean="0"/>
              <a:t>Deputy Hire has been in existence for over 30 years.  It began as an insignificant amount and increased over time to $3.5M in 2001, where it remains today.</a:t>
            </a:r>
          </a:p>
          <a:p>
            <a:r>
              <a:rPr lang="en-US" dirty="0" smtClean="0"/>
              <a:t>It has often been written in the state budget as a restricted fund and is a CASH billing. </a:t>
            </a:r>
          </a:p>
          <a:p>
            <a:r>
              <a:rPr lang="en-US" dirty="0" smtClean="0"/>
              <a:t>The formula is currently as follows</a:t>
            </a:r>
          </a:p>
          <a:p>
            <a:pPr lvl="1"/>
            <a:r>
              <a:rPr lang="en-US" dirty="0" smtClean="0"/>
              <a:t>County/City </a:t>
            </a:r>
            <a:r>
              <a:rPr lang="en-US" dirty="0"/>
              <a:t>Carryover + Miscellaneous Carryover </a:t>
            </a:r>
            <a:r>
              <a:rPr lang="en-US" dirty="0" smtClean="0"/>
              <a:t>– $25,000 = Carryover</a:t>
            </a:r>
            <a:r>
              <a:rPr lang="en-US" baseline="30000" dirty="0" smtClean="0"/>
              <a:t>1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(Cannot be &lt;0)</a:t>
            </a:r>
          </a:p>
          <a:p>
            <a:pPr lvl="1"/>
            <a:r>
              <a:rPr lang="en-US" dirty="0" smtClean="0"/>
              <a:t>(Local Funds + </a:t>
            </a:r>
            <a:r>
              <a:rPr lang="en-US" baseline="30000" dirty="0" smtClean="0"/>
              <a:t>1</a:t>
            </a:r>
            <a:r>
              <a:rPr lang="en-US" dirty="0" smtClean="0"/>
              <a:t>Carryover - $10,000 Exemption) </a:t>
            </a:r>
            <a:br>
              <a:rPr lang="en-US" dirty="0" smtClean="0"/>
            </a:br>
            <a:r>
              <a:rPr lang="en-US" dirty="0" smtClean="0"/>
              <a:t>x 30.40% </a:t>
            </a:r>
            <a:r>
              <a:rPr lang="en-US" dirty="0"/>
              <a:t>= </a:t>
            </a:r>
            <a:r>
              <a:rPr lang="en-US" b="1" dirty="0" smtClean="0"/>
              <a:t>Deputy </a:t>
            </a:r>
            <a:r>
              <a:rPr lang="en-US" b="1" dirty="0"/>
              <a:t>Hire Billing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55724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Deputy Hire Reduction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there is unrecognized / unanticipated savings to the Fiscal Year Budget, there may be a reduction.  </a:t>
            </a:r>
          </a:p>
          <a:p>
            <a:r>
              <a:rPr lang="en-US" dirty="0" smtClean="0"/>
              <a:t>This is done through Deputy Hire to maintain a cash savings. </a:t>
            </a:r>
          </a:p>
          <a:p>
            <a:r>
              <a:rPr lang="en-US" dirty="0" smtClean="0"/>
              <a:t>Pay your deputy hire in quarterly installments to avoid any potential overpayment.  </a:t>
            </a:r>
          </a:p>
          <a:p>
            <a:r>
              <a:rPr lang="en-US" dirty="0" smtClean="0"/>
              <a:t>We try and give you good news, rather than bad news and estimate worst case scenario.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99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Year Reduction possible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90 Day Savings of $65,000 </a:t>
            </a:r>
          </a:p>
          <a:p>
            <a:r>
              <a:rPr lang="en-US" dirty="0" smtClean="0"/>
              <a:t>Current Year FAD savings $10,000</a:t>
            </a:r>
          </a:p>
          <a:p>
            <a:pPr lvl="2"/>
            <a:r>
              <a:rPr lang="en-US" sz="2000" dirty="0" smtClean="0"/>
              <a:t>Accumulated Annual FAD Savings $1.5M </a:t>
            </a:r>
          </a:p>
          <a:p>
            <a:r>
              <a:rPr lang="en-US" dirty="0" smtClean="0"/>
              <a:t>Excess Vacancy Credits of $1,000,000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95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431" y="914400"/>
            <a:ext cx="7290054" cy="1499616"/>
          </a:xfrm>
        </p:spPr>
        <p:txBody>
          <a:bodyPr anchor="t"/>
          <a:lstStyle/>
          <a:p>
            <a:r>
              <a:rPr lang="en-US" dirty="0" smtClean="0"/>
              <a:t>Shortfall Billing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209800"/>
            <a:ext cx="6777317" cy="408002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Shortfall Billing has been in existence since 2010 in varying amounts to “plug the hole”</a:t>
            </a:r>
          </a:p>
          <a:p>
            <a:r>
              <a:rPr lang="en-US" sz="2400" dirty="0" smtClean="0"/>
              <a:t>The formula is consistent with Deputy Hire but there is an additional caveat that you not pay more in D/H &amp; S/F billing than you receive in Local Funds.</a:t>
            </a:r>
          </a:p>
          <a:p>
            <a:pPr lvl="1"/>
            <a:r>
              <a:rPr lang="en-US" sz="2400" dirty="0" smtClean="0"/>
              <a:t>Shortfall Billing is 35.5% </a:t>
            </a:r>
          </a:p>
          <a:p>
            <a:pPr lvl="1"/>
            <a:r>
              <a:rPr lang="en-US" sz="2400" dirty="0" smtClean="0"/>
              <a:t>Shortfall Billing = $4M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35916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914400"/>
            <a:ext cx="7024744" cy="1143000"/>
          </a:xfrm>
        </p:spPr>
        <p:txBody>
          <a:bodyPr anchor="t"/>
          <a:lstStyle/>
          <a:p>
            <a:r>
              <a:rPr lang="en-US" dirty="0" smtClean="0"/>
              <a:t>Vacancy Credits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438400"/>
            <a:ext cx="6777317" cy="5029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Rather than paying shortfall billing, you may use a Vacancy Credit to offset the amount due. </a:t>
            </a:r>
          </a:p>
          <a:p>
            <a:r>
              <a:rPr lang="en-US" sz="2400" dirty="0" smtClean="0"/>
              <a:t>Vacancy Credits must be requested using a Shortfall Plan of Action sent out with your budget . </a:t>
            </a:r>
          </a:p>
          <a:p>
            <a:endParaRPr lang="en-US" sz="2400" dirty="0" smtClean="0"/>
          </a:p>
          <a:p>
            <a:pPr marL="6858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72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990600"/>
            <a:ext cx="7290054" cy="1499616"/>
          </a:xfrm>
        </p:spPr>
        <p:txBody>
          <a:bodyPr anchor="t"/>
          <a:lstStyle/>
          <a:p>
            <a:r>
              <a:rPr lang="en-US" dirty="0" smtClean="0"/>
              <a:t>Vacancy Credits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286000"/>
            <a:ext cx="6777317" cy="3927629"/>
          </a:xfrm>
        </p:spPr>
        <p:txBody>
          <a:bodyPr>
            <a:normAutofit/>
          </a:bodyPr>
          <a:lstStyle/>
          <a:p>
            <a:r>
              <a:rPr lang="en-US" dirty="0"/>
              <a:t>Vacancy Credits consist of the following:</a:t>
            </a:r>
          </a:p>
          <a:p>
            <a:pPr lvl="1"/>
            <a:r>
              <a:rPr lang="en-US" sz="2000" dirty="0"/>
              <a:t>Full-Time or Part-Time Vacancy in Office</a:t>
            </a:r>
            <a:br>
              <a:rPr lang="en-US" sz="2000" dirty="0"/>
            </a:br>
            <a:r>
              <a:rPr lang="en-US" sz="2000" dirty="0"/>
              <a:t>(Not Replacing or Terminating an </a:t>
            </a:r>
            <a:r>
              <a:rPr lang="en-US" sz="2000" dirty="0" smtClean="0"/>
              <a:t>employee</a:t>
            </a:r>
            <a:r>
              <a:rPr lang="en-US" sz="2000" dirty="0"/>
              <a:t>)</a:t>
            </a:r>
          </a:p>
          <a:p>
            <a:pPr lvl="1"/>
            <a:r>
              <a:rPr lang="en-US" sz="2000" dirty="0"/>
              <a:t>Replacing a FT Employee with PT</a:t>
            </a:r>
          </a:p>
          <a:p>
            <a:pPr lvl="1"/>
            <a:r>
              <a:rPr lang="en-US" sz="2000" dirty="0"/>
              <a:t>Not Hiring a Chief Deputy</a:t>
            </a:r>
          </a:p>
          <a:p>
            <a:pPr lvl="1"/>
            <a:r>
              <a:rPr lang="en-US" sz="2000" dirty="0"/>
              <a:t>Foregoing PVA Education &amp; Expense Allowance</a:t>
            </a:r>
          </a:p>
          <a:p>
            <a:pPr lvl="1"/>
            <a:r>
              <a:rPr lang="en-US" sz="2000" dirty="0"/>
              <a:t>Hiring Two PT employees rather than FT (Saving cost of benefits)</a:t>
            </a:r>
          </a:p>
          <a:p>
            <a:pPr lvl="1"/>
            <a:r>
              <a:rPr lang="en-US" sz="2000" dirty="0"/>
              <a:t>Replacing a Position with a Lower Available </a:t>
            </a:r>
            <a:r>
              <a:rPr lang="en-US" sz="2000" dirty="0" smtClean="0"/>
              <a:t>Grade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45008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914400"/>
            <a:ext cx="7872531" cy="5334000"/>
          </a:xfrm>
        </p:spPr>
      </p:pic>
    </p:spTree>
    <p:extLst>
      <p:ext uri="{BB962C8B-B14F-4D97-AF65-F5344CB8AC3E}">
        <p14:creationId xmlns:p14="http://schemas.microsoft.com/office/powerpoint/2010/main" val="108139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56263" cy="10542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Your Office Budget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DOR will typically send out budget packets in May </a:t>
            </a:r>
          </a:p>
          <a:p>
            <a:r>
              <a:rPr lang="en-US" dirty="0" smtClean="0"/>
              <a:t>Statutorily, these are due back June 1</a:t>
            </a:r>
            <a:r>
              <a:rPr lang="en-US" baseline="30000" dirty="0" smtClean="0"/>
              <a:t>st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This is especially important as we try and estimate billings for the next fiscal year</a:t>
            </a:r>
          </a:p>
          <a:p>
            <a:pPr lvl="1"/>
            <a:r>
              <a:rPr lang="en-US" dirty="0" smtClean="0"/>
              <a:t>You cannot spend money that is not budgeted</a:t>
            </a:r>
          </a:p>
          <a:p>
            <a:r>
              <a:rPr lang="en-US" dirty="0" smtClean="0"/>
              <a:t>If your county information is not received, your billings will be based on the previous year or recalculated based on this year, whichever is </a:t>
            </a:r>
            <a:r>
              <a:rPr lang="en-US" b="1" dirty="0" smtClean="0"/>
              <a:t>higher</a:t>
            </a:r>
            <a:r>
              <a:rPr lang="en-US" dirty="0" smtClean="0"/>
              <a:t>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56233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431" y="881634"/>
            <a:ext cx="7290054" cy="1499616"/>
          </a:xfrm>
        </p:spPr>
        <p:txBody>
          <a:bodyPr anchor="t"/>
          <a:lstStyle/>
          <a:p>
            <a:r>
              <a:rPr lang="en-US" dirty="0" smtClean="0"/>
              <a:t>City &amp; County Funding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362200"/>
            <a:ext cx="6777317" cy="4003829"/>
          </a:xfrm>
        </p:spPr>
        <p:txBody>
          <a:bodyPr>
            <a:normAutofit/>
          </a:bodyPr>
          <a:lstStyle/>
          <a:p>
            <a:r>
              <a:rPr lang="en-US" dirty="0" smtClean="0"/>
              <a:t>Your Fiscal Court &amp; each incorporated city who use your tax roll fund your office according to KRS 132.285.</a:t>
            </a:r>
          </a:p>
          <a:p>
            <a:r>
              <a:rPr lang="en-US" dirty="0" smtClean="0"/>
              <a:t>County Funding “maxes” out at $250,000 </a:t>
            </a:r>
            <a:br>
              <a:rPr lang="en-US" dirty="0" smtClean="0"/>
            </a:br>
            <a:r>
              <a:rPr lang="en-US" dirty="0" smtClean="0"/>
              <a:t>(budgetary language)</a:t>
            </a:r>
          </a:p>
          <a:p>
            <a:r>
              <a:rPr lang="en-US" dirty="0" smtClean="0"/>
              <a:t>Cities max out at $60,000 (budgetary language) </a:t>
            </a:r>
          </a:p>
          <a:p>
            <a:r>
              <a:rPr lang="en-US" dirty="0" smtClean="0"/>
              <a:t>Once you hit these maximums, you will not receive any additional monies.</a:t>
            </a:r>
          </a:p>
          <a:p>
            <a:r>
              <a:rPr lang="en-US" dirty="0" smtClean="0"/>
              <a:t>Do not overspend in any categories! Amend  your budgets.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873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6325" y="990600"/>
            <a:ext cx="6195510" cy="724936"/>
          </a:xfrm>
        </p:spPr>
        <p:txBody>
          <a:bodyPr>
            <a:normAutofit/>
          </a:bodyPr>
          <a:lstStyle/>
          <a:p>
            <a:r>
              <a:rPr lang="en-US" dirty="0" smtClean="0"/>
              <a:t>Carryover Funds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286000"/>
            <a:ext cx="6777317" cy="4156229"/>
          </a:xfrm>
        </p:spPr>
        <p:txBody>
          <a:bodyPr>
            <a:normAutofit/>
          </a:bodyPr>
          <a:lstStyle/>
          <a:p>
            <a:r>
              <a:rPr lang="en-US" dirty="0" smtClean="0"/>
              <a:t>County &amp; City Carryover</a:t>
            </a:r>
          </a:p>
          <a:p>
            <a:pPr lvl="1"/>
            <a:r>
              <a:rPr lang="en-US" dirty="0" smtClean="0"/>
              <a:t>County &amp; City Carryover may accumulate up to an amount equal to annual funding by the County &amp; City.</a:t>
            </a:r>
          </a:p>
          <a:p>
            <a:pPr lvl="2"/>
            <a:r>
              <a:rPr lang="en-US" dirty="0" smtClean="0"/>
              <a:t>Anything over this must be refunded to the County &amp; City</a:t>
            </a:r>
          </a:p>
          <a:p>
            <a:r>
              <a:rPr lang="en-US" dirty="0" smtClean="0"/>
              <a:t>Miscellaneous Funding</a:t>
            </a:r>
          </a:p>
          <a:p>
            <a:pPr lvl="1"/>
            <a:r>
              <a:rPr lang="en-US" dirty="0" smtClean="0"/>
              <a:t>No requirements as to how much can accumulate.  </a:t>
            </a:r>
          </a:p>
          <a:p>
            <a:pPr lvl="1"/>
            <a:r>
              <a:rPr lang="en-US" dirty="0" smtClean="0"/>
              <a:t>Strongly recommended to have separate accounts for each to easily account for what is “refundable” and what is not.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35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6631" y="914400"/>
            <a:ext cx="7290054" cy="1499616"/>
          </a:xfrm>
        </p:spPr>
        <p:txBody>
          <a:bodyPr anchor="t"/>
          <a:lstStyle/>
          <a:p>
            <a:r>
              <a:rPr lang="en-US" dirty="0" smtClean="0"/>
              <a:t>Office</a:t>
            </a:r>
            <a:r>
              <a:rPr lang="en-US" baseline="0" dirty="0" smtClean="0"/>
              <a:t>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286000"/>
            <a:ext cx="6777317" cy="4080029"/>
          </a:xfrm>
        </p:spPr>
        <p:txBody>
          <a:bodyPr>
            <a:normAutofit/>
          </a:bodyPr>
          <a:lstStyle/>
          <a:p>
            <a:r>
              <a:rPr lang="en-US" dirty="0" smtClean="0"/>
              <a:t>Grades are Locked into 2009 available grades.</a:t>
            </a:r>
          </a:p>
          <a:p>
            <a:r>
              <a:rPr lang="en-US" dirty="0" smtClean="0"/>
              <a:t>Restructure Opportunities</a:t>
            </a:r>
          </a:p>
          <a:p>
            <a:pPr lvl="1"/>
            <a:r>
              <a:rPr lang="en-US" sz="2600" dirty="0" smtClean="0"/>
              <a:t> </a:t>
            </a:r>
            <a:r>
              <a:rPr lang="en-US" dirty="0"/>
              <a:t>A PVA has the discretion to restructure current employees based on the “State Salary Grade Schedule + 10% salaries” that result in an amount equal to or less than the original grade structure amount of the salary schedule, subject to the PVA budget Committee approval and review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Example:  Taking an office with 5 employees, restructuring to 4 employees with higher available grades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499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Restructuring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Must Pass Two Tests</a:t>
            </a:r>
          </a:p>
          <a:p>
            <a:pPr lvl="1"/>
            <a:r>
              <a:rPr lang="en-US" dirty="0"/>
              <a:t>Saves Money when Compared to Current, Actual Costs</a:t>
            </a:r>
          </a:p>
          <a:p>
            <a:pPr lvl="2"/>
            <a:r>
              <a:rPr lang="en-US" dirty="0"/>
              <a:t>Vacancies are tied to the Salary Schedule, Grade + 5%, not previous salary</a:t>
            </a:r>
          </a:p>
          <a:p>
            <a:pPr lvl="1"/>
            <a:r>
              <a:rPr lang="en-US" dirty="0"/>
              <a:t>Saves Money to the Budget if everyone were terminated and rehired in at a +10% </a:t>
            </a:r>
            <a:r>
              <a:rPr lang="en-US" dirty="0" smtClean="0"/>
              <a:t>grade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14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90 Day Delay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4304853"/>
          </a:xfrm>
        </p:spPr>
        <p:txBody>
          <a:bodyPr>
            <a:normAutofit/>
          </a:bodyPr>
          <a:lstStyle/>
          <a:p>
            <a:r>
              <a:rPr lang="en-US" dirty="0" smtClean="0"/>
              <a:t>A 90 Day Hiring Delay will incur for state funded positions for either terminated or resigned employees.</a:t>
            </a:r>
          </a:p>
          <a:p>
            <a:pPr lvl="1"/>
            <a:r>
              <a:rPr lang="en-US" dirty="0" smtClean="0"/>
              <a:t>You may pay for the difference if you do not wish to wait the 90 days and have funds available.  </a:t>
            </a:r>
          </a:p>
          <a:p>
            <a:r>
              <a:rPr lang="en-US" dirty="0" smtClean="0"/>
              <a:t>Exceptions</a:t>
            </a:r>
          </a:p>
          <a:p>
            <a:pPr lvl="1"/>
            <a:r>
              <a:rPr lang="en-US" dirty="0" smtClean="0"/>
              <a:t>A county that has 0 deputies may hire ONE</a:t>
            </a:r>
          </a:p>
          <a:p>
            <a:pPr lvl="1"/>
            <a:r>
              <a:rPr lang="en-US" dirty="0" smtClean="0"/>
              <a:t>A county that has lost 75% of their staffing levels may hire ONE</a:t>
            </a:r>
          </a:p>
          <a:p>
            <a:r>
              <a:rPr lang="en-US" dirty="0" smtClean="0"/>
              <a:t>90 Day Delay has saved us over $5M since we began tracking it in 2009.  We have had either a 30, 60 or 90 day delay since 2000.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228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Dismissing </a:t>
            </a:r>
            <a:r>
              <a:rPr lang="en-US" baseline="0" dirty="0" smtClean="0"/>
              <a:t>Employees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employee works at the “pleasure of the PVA” per statute. </a:t>
            </a:r>
          </a:p>
          <a:p>
            <a:r>
              <a:rPr lang="en-US" dirty="0" smtClean="0"/>
              <a:t>Simply inform the employee their services are no longer needed.</a:t>
            </a:r>
          </a:p>
          <a:p>
            <a:pPr lvl="1"/>
            <a:r>
              <a:rPr lang="en-US" dirty="0" smtClean="0"/>
              <a:t>Less information is better.</a:t>
            </a:r>
          </a:p>
          <a:p>
            <a:pPr lvl="1"/>
            <a:r>
              <a:rPr lang="en-US" dirty="0"/>
              <a:t>Keep documentation in personnel file for reference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7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Unemployment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an employee is terminated, they will most likely file for unemployment (and most likely, they will win).  </a:t>
            </a:r>
          </a:p>
          <a:p>
            <a:r>
              <a:rPr lang="en-US" dirty="0" smtClean="0"/>
              <a:t>If unemployment costs become excessive, you may be billed for this expense.</a:t>
            </a:r>
          </a:p>
          <a:p>
            <a:pPr lvl="1"/>
            <a:r>
              <a:rPr lang="en-US" dirty="0" smtClean="0"/>
              <a:t>This has only happened once and only extended benefits were billed.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14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FAD Formula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2010 due to impending budget restrictions, a Formula for Attrition of Deputies was evolved.</a:t>
            </a:r>
          </a:p>
          <a:p>
            <a:pPr lvl="1"/>
            <a:r>
              <a:rPr lang="en-US" dirty="0" smtClean="0"/>
              <a:t>This formula was based on the # of deputies available at the time, # of parcels, population, # of vehicles, # of tangible returns and square miles of each individual county.</a:t>
            </a:r>
          </a:p>
          <a:p>
            <a:pPr lvl="1"/>
            <a:r>
              <a:rPr lang="en-US" dirty="0" smtClean="0"/>
              <a:t>The counties that were “over” the FAD formula, were informed that if they lost a deputy, through resignation, termination or retirement, they would not be allowed to rehire in that position.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40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FAD Formula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date, the FAD formula has saved our budget well over $10.5M.</a:t>
            </a:r>
          </a:p>
          <a:p>
            <a:r>
              <a:rPr lang="en-US" dirty="0" smtClean="0"/>
              <a:t>All losses have been absorbed.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843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914400"/>
            <a:ext cx="7290054" cy="1499616"/>
          </a:xfrm>
        </p:spPr>
        <p:txBody>
          <a:bodyPr anchor="t"/>
          <a:lstStyle/>
          <a:p>
            <a:r>
              <a:rPr lang="en-US" dirty="0" smtClean="0"/>
              <a:t>Hiring Employees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905000"/>
            <a:ext cx="6777317" cy="4156229"/>
          </a:xfrm>
        </p:spPr>
        <p:txBody>
          <a:bodyPr>
            <a:normAutofit/>
          </a:bodyPr>
          <a:lstStyle/>
          <a:p>
            <a:r>
              <a:rPr lang="en-US" dirty="0" smtClean="0"/>
              <a:t>New Employees should begin on the 1</a:t>
            </a:r>
            <a:r>
              <a:rPr lang="en-US" baseline="30000" dirty="0" smtClean="0"/>
              <a:t>st</a:t>
            </a:r>
            <a:r>
              <a:rPr lang="en-US" dirty="0" smtClean="0"/>
              <a:t> or the 16</a:t>
            </a:r>
            <a:r>
              <a:rPr lang="en-US" baseline="30000" dirty="0" smtClean="0"/>
              <a:t>th</a:t>
            </a:r>
            <a:r>
              <a:rPr lang="en-US" dirty="0" smtClean="0"/>
              <a:t> (1</a:t>
            </a:r>
            <a:r>
              <a:rPr lang="en-US" baseline="30000" dirty="0" smtClean="0"/>
              <a:t>st</a:t>
            </a:r>
            <a:r>
              <a:rPr lang="en-US" dirty="0" smtClean="0"/>
              <a:t> day of each pay period).</a:t>
            </a:r>
          </a:p>
          <a:p>
            <a:r>
              <a:rPr lang="en-US" dirty="0" smtClean="0"/>
              <a:t>Employees will be state-funded at the OO grade available.  (Check with 2009 grade levels or Revenue to verify if you are unsure.)</a:t>
            </a:r>
          </a:p>
          <a:p>
            <a:r>
              <a:rPr lang="en-US" dirty="0" smtClean="0"/>
              <a:t>A new employee may be brought in at a higher grade, but the difference must be paid with OX office funds and the employee must qualify for the position based on education and experience.</a:t>
            </a:r>
          </a:p>
          <a:p>
            <a:r>
              <a:rPr lang="en-US" dirty="0" smtClean="0"/>
              <a:t>Employees may be +5%, +10% as eligible </a:t>
            </a:r>
          </a:p>
          <a:p>
            <a:r>
              <a:rPr lang="en-US" dirty="0" smtClean="0"/>
              <a:t>Employees are eligible for a 5% raise in 6 months </a:t>
            </a:r>
          </a:p>
          <a:p>
            <a:pPr lvl="1"/>
            <a:r>
              <a:rPr lang="en-US" dirty="0" smtClean="0"/>
              <a:t>A PVA must request this on an RPA – it is not automatic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6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 flipH="1">
            <a:off x="4544200" y="2785069"/>
            <a:ext cx="23360" cy="62971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716611" y="3771900"/>
            <a:ext cx="1232535" cy="75866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3276872" y="3771899"/>
            <a:ext cx="1021080" cy="67818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2879883" y="4947463"/>
            <a:ext cx="14288" cy="71437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4210" y="122400"/>
            <a:ext cx="7886700" cy="1755566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Request for Personnel Action Processing Workflow</a:t>
            </a:r>
            <a:endParaRPr lang="en-US" sz="3600" dirty="0"/>
          </a:p>
        </p:txBody>
      </p:sp>
      <p:sp>
        <p:nvSpPr>
          <p:cNvPr id="6" name="Rounded Rectangle 5"/>
          <p:cNvSpPr/>
          <p:nvPr/>
        </p:nvSpPr>
        <p:spPr>
          <a:xfrm>
            <a:off x="3119491" y="1600200"/>
            <a:ext cx="2829655" cy="1184869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Request for Personnel Action (RPA) sent to DOR for budget approval</a:t>
            </a:r>
            <a:endParaRPr lang="en-US" sz="900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en-US" sz="1400" u="sng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DORPVAAPPROVALS@ky.gov</a:t>
            </a:r>
            <a:endParaRPr lang="en-US" sz="1100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558064" y="3066688"/>
            <a:ext cx="1998821" cy="971912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DOR returns request to the PVA with budget impact</a:t>
            </a:r>
            <a:endParaRPr lang="en-US" sz="1100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880473" y="4176952"/>
            <a:ext cx="1998821" cy="964465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PVA proceeds with action and sends the RPA to HR for processing</a:t>
            </a:r>
            <a:endParaRPr lang="en-US" sz="1100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233834" y="4176951"/>
            <a:ext cx="1998821" cy="964466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PVA decides NOT to proceed with the action and notifies DOR budget.</a:t>
            </a:r>
            <a:endParaRPr lang="en-US" sz="1100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880472" y="5638801"/>
            <a:ext cx="2081928" cy="859226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 will notify PVA once the action is approved </a:t>
            </a:r>
            <a:endParaRPr lang="en-US" sz="1100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03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8003" y="9525"/>
            <a:ext cx="5334000" cy="6898742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6629400" y="609599"/>
            <a:ext cx="2268658" cy="60960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en-US" sz="12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Only need SSN for New Hires</a:t>
            </a:r>
            <a:endParaRPr lang="en-US" sz="1100" b="1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6026736" y="787862"/>
            <a:ext cx="602664" cy="503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6474446" y="3139900"/>
            <a:ext cx="1998821" cy="746264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en-US" sz="1350" b="1" u="sng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SEND AS EXCEL DOCUMENT!</a:t>
            </a:r>
            <a:endParaRPr lang="en-US" sz="1200" b="1" u="sng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-152400" y="4018822"/>
            <a:ext cx="2403169" cy="599271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en-US" sz="12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PVA Signature can be typed.</a:t>
            </a:r>
            <a:endParaRPr lang="en-US" sz="1100" b="1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249125" y="4395603"/>
            <a:ext cx="875075" cy="40499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825513" y="1893740"/>
            <a:ext cx="1603487" cy="36330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874538" y="1771300"/>
            <a:ext cx="102106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1676149" y="1942049"/>
            <a:ext cx="708920" cy="31499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1874538" y="1771300"/>
            <a:ext cx="275845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-457200" y="1447467"/>
            <a:ext cx="2365203" cy="80958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en-US" sz="11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box has Select One, then it is a dropdown box.  You don’t have to type them in.</a:t>
            </a:r>
            <a:endParaRPr lang="en-US" sz="1050" b="1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73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228600"/>
            <a:ext cx="7290054" cy="1143000"/>
          </a:xfrm>
        </p:spPr>
        <p:txBody>
          <a:bodyPr/>
          <a:lstStyle/>
          <a:p>
            <a:r>
              <a:rPr lang="en-US" dirty="0" smtClean="0"/>
              <a:t>Who </a:t>
            </a:r>
            <a:r>
              <a:rPr lang="en-US" dirty="0" err="1" smtClean="0"/>
              <a:t>ya</a:t>
            </a:r>
            <a:r>
              <a:rPr lang="en-US" dirty="0" smtClean="0"/>
              <a:t> </a:t>
            </a:r>
            <a:r>
              <a:rPr lang="en-US" dirty="0" err="1" smtClean="0"/>
              <a:t>gonna</a:t>
            </a:r>
            <a:r>
              <a:rPr lang="en-US" dirty="0" smtClean="0"/>
              <a:t> call?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4700448"/>
              </p:ext>
            </p:extLst>
          </p:nvPr>
        </p:nvGraphicFramePr>
        <p:xfrm>
          <a:off x="304800" y="1600200"/>
          <a:ext cx="8534400" cy="354827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590801">
                  <a:extLst>
                    <a:ext uri="{9D8B030D-6E8A-4147-A177-3AD203B41FA5}">
                      <a16:colId xmlns:a16="http://schemas.microsoft.com/office/drawing/2014/main" xmlns="" val="2394533942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xmlns="" val="1722428446"/>
                    </a:ext>
                  </a:extLst>
                </a:gridCol>
                <a:gridCol w="2514599">
                  <a:extLst>
                    <a:ext uri="{9D8B030D-6E8A-4147-A177-3AD203B41FA5}">
                      <a16:colId xmlns:a16="http://schemas.microsoft.com/office/drawing/2014/main" xmlns="" val="1153628026"/>
                    </a:ext>
                  </a:extLst>
                </a:gridCol>
              </a:tblGrid>
              <a:tr h="8116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Human Resources (Stacy </a:t>
                      </a:r>
                      <a:r>
                        <a:rPr lang="en-US" smtClean="0">
                          <a:solidFill>
                            <a:schemeClr val="tx1"/>
                          </a:solidFill>
                        </a:rPr>
                        <a:t>Perry, Cyndi &amp; 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Latrese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Budget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(Kim)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Other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76179352"/>
                  </a:ext>
                </a:extLst>
              </a:tr>
              <a:tr h="94090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Application</a:t>
                      </a:r>
                      <a:r>
                        <a:rPr lang="en-US" baseline="0" dirty="0" smtClean="0"/>
                        <a:t> Review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Office Structure</a:t>
                      </a:r>
                      <a:r>
                        <a:rPr lang="en-US" baseline="0" dirty="0" smtClean="0"/>
                        <a:t> Questions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Inventory &amp; Fixed Assets</a:t>
                      </a:r>
                      <a:r>
                        <a:rPr lang="en-US" baseline="0" dirty="0" smtClean="0"/>
                        <a:t> – Kayla Donovan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670049362"/>
                  </a:ext>
                </a:extLst>
              </a:tr>
              <a:tr h="5643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Timesheet</a:t>
                      </a:r>
                      <a:r>
                        <a:rPr lang="en-US" baseline="0" dirty="0" smtClean="0"/>
                        <a:t> Questions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OX Estimates and/or Bills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037843030"/>
                  </a:ext>
                </a:extLst>
              </a:tr>
              <a:tr h="5643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Benefit Information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Vacancy Credit Calculations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197043246"/>
                  </a:ext>
                </a:extLst>
              </a:tr>
              <a:tr h="5643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KHRIS Questions/Issues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Budget Amendments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4016060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0599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OX Billing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4304853"/>
          </a:xfrm>
        </p:spPr>
        <p:txBody>
          <a:bodyPr>
            <a:normAutofit/>
          </a:bodyPr>
          <a:lstStyle/>
          <a:p>
            <a:r>
              <a:rPr lang="en-US" dirty="0" smtClean="0"/>
              <a:t>DOR will prepare OX Billings annually &amp; quarterly</a:t>
            </a:r>
          </a:p>
          <a:p>
            <a:r>
              <a:rPr lang="en-US" dirty="0" smtClean="0"/>
              <a:t>Please REVIEW your bills </a:t>
            </a:r>
          </a:p>
          <a:p>
            <a:r>
              <a:rPr lang="en-US" dirty="0" smtClean="0"/>
              <a:t>This will include OX funded employees, difference in grades, raises </a:t>
            </a:r>
            <a:r>
              <a:rPr lang="en-US" dirty="0" err="1" smtClean="0"/>
              <a:t>etc</a:t>
            </a:r>
            <a:endParaRPr lang="en-US" dirty="0" smtClean="0"/>
          </a:p>
          <a:p>
            <a:r>
              <a:rPr lang="en-US" dirty="0" smtClean="0"/>
              <a:t>OX Billings will include retirement, social security, </a:t>
            </a:r>
            <a:r>
              <a:rPr lang="en-US" dirty="0" err="1" smtClean="0"/>
              <a:t>medicare</a:t>
            </a:r>
            <a:r>
              <a:rPr lang="en-US" dirty="0" smtClean="0"/>
              <a:t> and benefits if not included as an OO employee</a:t>
            </a:r>
          </a:p>
          <a:p>
            <a:pPr lvl="1"/>
            <a:r>
              <a:rPr lang="en-US" dirty="0" smtClean="0"/>
              <a:t>Retirement is </a:t>
            </a:r>
            <a:r>
              <a:rPr lang="en-US" dirty="0" smtClean="0"/>
              <a:t>89%! </a:t>
            </a:r>
            <a:endParaRPr lang="en-US" dirty="0" smtClean="0"/>
          </a:p>
          <a:p>
            <a:pPr lvl="1"/>
            <a:r>
              <a:rPr lang="en-US" dirty="0" smtClean="0"/>
              <a:t>Extremely expensive to pay for PT to FT as it includes ALL Benefits</a:t>
            </a:r>
          </a:p>
          <a:p>
            <a:pPr lvl="1"/>
            <a:r>
              <a:rPr lang="en-US" dirty="0" smtClean="0"/>
              <a:t>A good way to estimate billing is to take the salary and DOUBLE it.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0113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914400"/>
            <a:ext cx="8382000" cy="1054250"/>
          </a:xfrm>
        </p:spPr>
        <p:txBody>
          <a:bodyPr anchor="t"/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Vacancy Promotions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336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Vacancy promotions occur when a vacancy has occurred in the office and do not require an OX bill unless outside original grade structure.  </a:t>
            </a:r>
          </a:p>
          <a:p>
            <a:r>
              <a:rPr lang="en-US" dirty="0" smtClean="0"/>
              <a:t>This allows you to promote from within and hire in at a lesser grade.</a:t>
            </a:r>
          </a:p>
          <a:p>
            <a:r>
              <a:rPr lang="en-US" dirty="0" smtClean="0"/>
              <a:t>Example:   Grades 8, 10 &amp; 12 available.  </a:t>
            </a:r>
            <a:br>
              <a:rPr lang="en-US" dirty="0" smtClean="0"/>
            </a:br>
            <a:r>
              <a:rPr lang="en-US" dirty="0" smtClean="0"/>
              <a:t>Grade 12 resigns </a:t>
            </a:r>
            <a:r>
              <a:rPr lang="en-US" dirty="0" smtClean="0"/>
              <a:t>10/1/19.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On or after </a:t>
            </a:r>
            <a:r>
              <a:rPr lang="en-US" dirty="0" smtClean="0"/>
              <a:t>1/1/20, </a:t>
            </a:r>
            <a:r>
              <a:rPr lang="en-US" dirty="0" smtClean="0"/>
              <a:t>you may do the following:</a:t>
            </a:r>
          </a:p>
          <a:p>
            <a:pPr lvl="1"/>
            <a:r>
              <a:rPr lang="en-US" dirty="0" smtClean="0"/>
              <a:t>Vacancy promote the Grade 10 into the Grade 12 spot </a:t>
            </a:r>
          </a:p>
          <a:p>
            <a:pPr lvl="1"/>
            <a:r>
              <a:rPr lang="en-US" dirty="0" smtClean="0"/>
              <a:t>Vacancy promote the Grade 8 into the Grade 10 spot </a:t>
            </a:r>
          </a:p>
          <a:p>
            <a:pPr lvl="1"/>
            <a:r>
              <a:rPr lang="en-US" dirty="0" smtClean="0"/>
              <a:t>Hire a Grade 8</a:t>
            </a:r>
            <a:endParaRPr lang="en-US" dirty="0"/>
          </a:p>
          <a:p>
            <a:r>
              <a:rPr lang="en-US" dirty="0" smtClean="0"/>
              <a:t>One 90 day hiring delay will need to be observed for every person that LEAVES.  The remaining vacancies do not need to incur any additional waiting period.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Promoting Employees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 employee may be promoted to another grade throughout the year if they meet promotional eligibility and may be promoted to +5%/+10</a:t>
            </a:r>
            <a:r>
              <a:rPr lang="en-US" dirty="0" smtClean="0"/>
              <a:t>%/</a:t>
            </a:r>
            <a:r>
              <a:rPr lang="en-US" dirty="0" smtClean="0"/>
              <a:t>midpoint </a:t>
            </a:r>
            <a:r>
              <a:rPr lang="en-US" dirty="0" smtClean="0"/>
              <a:t>if </a:t>
            </a:r>
            <a:r>
              <a:rPr lang="en-US" dirty="0" smtClean="0"/>
              <a:t>eligible, similar to a new employee.</a:t>
            </a:r>
          </a:p>
          <a:p>
            <a:r>
              <a:rPr lang="en-US" dirty="0" smtClean="0"/>
              <a:t>However, difference is paid using OX funds (plus retirement and payroll taxes). </a:t>
            </a:r>
          </a:p>
          <a:p>
            <a:r>
              <a:rPr lang="en-US" dirty="0" smtClean="0"/>
              <a:t>You can only promote to what is available. </a:t>
            </a:r>
          </a:p>
          <a:p>
            <a:pPr lvl="1"/>
            <a:r>
              <a:rPr lang="en-US" dirty="0" smtClean="0"/>
              <a:t>All deputies except the Chief Deputy must be two grades below the PVA. </a:t>
            </a:r>
          </a:p>
          <a:p>
            <a:pPr lvl="1"/>
            <a:r>
              <a:rPr lang="en-US" dirty="0" smtClean="0"/>
              <a:t>Chief Deputy is one grade below PVA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8762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(Up to)</a:t>
            </a:r>
            <a:r>
              <a:rPr lang="en-US" baseline="0" dirty="0" smtClean="0"/>
              <a:t> </a:t>
            </a:r>
            <a:r>
              <a:rPr lang="en-US" dirty="0" smtClean="0"/>
              <a:t>Midpoint</a:t>
            </a:r>
            <a:r>
              <a:rPr lang="en-US" baseline="0" dirty="0" smtClean="0"/>
              <a:t> Increases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4457253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Ability to increase salaries in 5% increments UP to midpoint.  </a:t>
            </a:r>
            <a:br>
              <a:rPr lang="en-US" dirty="0" smtClean="0"/>
            </a:br>
            <a:r>
              <a:rPr lang="en-US" dirty="0" smtClean="0"/>
              <a:t>Salary Schedule &amp; Midpoint is new</a:t>
            </a:r>
          </a:p>
          <a:p>
            <a:endParaRPr lang="en-US" dirty="0" smtClean="0"/>
          </a:p>
          <a:p>
            <a:r>
              <a:rPr lang="en-US" dirty="0" smtClean="0"/>
              <a:t>NO Midpoint Applications anymore</a:t>
            </a:r>
          </a:p>
          <a:p>
            <a:endParaRPr lang="en-US" dirty="0" smtClean="0"/>
          </a:p>
          <a:p>
            <a:r>
              <a:rPr lang="en-US" dirty="0" smtClean="0"/>
              <a:t>Send RPA request to </a:t>
            </a:r>
            <a:r>
              <a:rPr lang="en-US" dirty="0" smtClean="0">
                <a:hlinkClick r:id="rId2"/>
              </a:rPr>
              <a:t>dorpvaapprovals@ky.gov</a:t>
            </a:r>
            <a:r>
              <a:rPr lang="en-US" dirty="0" smtClean="0"/>
              <a:t> &amp; Kim will send you an estimate of a bill.  You can then decide if you want to move forward by sending the RPA to Cyndi/Latrese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867400" y="1335024"/>
            <a:ext cx="1720343" cy="923330"/>
          </a:xfrm>
          <a:prstGeom prst="rect">
            <a:avLst/>
          </a:prstGeom>
          <a:solidFill>
            <a:srgbClr val="FFFF0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baseline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NEW</a:t>
            </a:r>
            <a:endParaRPr lang="en-U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4995459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479132"/>
              </p:ext>
            </p:extLst>
          </p:nvPr>
        </p:nvGraphicFramePr>
        <p:xfrm>
          <a:off x="838200" y="685800"/>
          <a:ext cx="7543800" cy="582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Acrobat Document" r:id="rId3" imgW="7128000" imgH="6609600" progId="Acrobat.Document.DC">
                  <p:embed/>
                </p:oleObj>
              </mc:Choice>
              <mc:Fallback>
                <p:oleObj name="Acrobat Document" r:id="rId3" imgW="7128000" imgH="6609600" progId="Acrobat.Document.DC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685800"/>
                        <a:ext cx="7543800" cy="5829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277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Budget Committee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Budget Committee meets at least quarterly but usually more often</a:t>
            </a:r>
          </a:p>
          <a:p>
            <a:r>
              <a:rPr lang="en-US" dirty="0" smtClean="0"/>
              <a:t>Meetings are open to all, but we do request RSVP to ensure adequate space</a:t>
            </a:r>
          </a:p>
          <a:p>
            <a:r>
              <a:rPr lang="en-US" dirty="0" smtClean="0"/>
              <a:t>Meeting minutes and expenditure information is e-mailed out after budget meetings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861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7024744" cy="1143000"/>
          </a:xfrm>
        </p:spPr>
        <p:txBody>
          <a:bodyPr anchor="t">
            <a:normAutofit fontScale="90000"/>
          </a:bodyPr>
          <a:lstStyle/>
          <a:p>
            <a:r>
              <a:rPr lang="en-US" dirty="0" smtClean="0"/>
              <a:t>Budget Committee Members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8001000" cy="4724400"/>
          </a:xfrm>
        </p:spPr>
        <p:txBody>
          <a:bodyPr numCol="2">
            <a:normAutofit/>
          </a:bodyPr>
          <a:lstStyle/>
          <a:p>
            <a:r>
              <a:rPr lang="en-US" b="1" dirty="0" smtClean="0"/>
              <a:t>PVA Association Officers</a:t>
            </a:r>
          </a:p>
          <a:p>
            <a:pPr lvl="1"/>
            <a:r>
              <a:rPr lang="en-US" dirty="0" smtClean="0"/>
              <a:t>Joyce Parker, President</a:t>
            </a:r>
          </a:p>
          <a:p>
            <a:pPr lvl="1"/>
            <a:r>
              <a:rPr lang="en-US" dirty="0" smtClean="0"/>
              <a:t>Bobby Upchurch, Executive VP</a:t>
            </a:r>
          </a:p>
          <a:p>
            <a:pPr lvl="1"/>
            <a:r>
              <a:rPr lang="en-US" dirty="0" smtClean="0"/>
              <a:t>Sean Curry, Legislative VP</a:t>
            </a:r>
          </a:p>
          <a:p>
            <a:pPr lvl="1"/>
            <a:r>
              <a:rPr lang="en-US" dirty="0" smtClean="0"/>
              <a:t>Michelle McDonald, Secretary</a:t>
            </a:r>
          </a:p>
          <a:p>
            <a:pPr lvl="1"/>
            <a:r>
              <a:rPr lang="en-US" dirty="0" smtClean="0"/>
              <a:t>Terry Rakes, Past President</a:t>
            </a:r>
          </a:p>
          <a:p>
            <a:pPr marL="411480" lvl="1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  <a:p>
            <a:pPr marL="237744" indent="0">
              <a:buNone/>
            </a:pPr>
            <a:r>
              <a:rPr lang="en-US" b="1" dirty="0" smtClean="0"/>
              <a:t>Appointed Members (President of PVA Association, 3 </a:t>
            </a:r>
            <a:r>
              <a:rPr lang="en-US" b="1" dirty="0" err="1" smtClean="0"/>
              <a:t>Yr</a:t>
            </a:r>
            <a:r>
              <a:rPr lang="en-US" b="1" dirty="0" smtClean="0"/>
              <a:t> Terms)</a:t>
            </a:r>
          </a:p>
          <a:p>
            <a:pPr lvl="1"/>
            <a:r>
              <a:rPr lang="en-US" dirty="0" smtClean="0"/>
              <a:t>Fran Carrico</a:t>
            </a:r>
          </a:p>
          <a:p>
            <a:pPr lvl="1"/>
            <a:r>
              <a:rPr lang="en-US" dirty="0" smtClean="0"/>
              <a:t>Billy Ackerman</a:t>
            </a:r>
          </a:p>
          <a:p>
            <a:pPr lvl="1"/>
            <a:r>
              <a:rPr lang="en-US" dirty="0" smtClean="0"/>
              <a:t>Jason Scriber</a:t>
            </a:r>
          </a:p>
          <a:p>
            <a:pPr lvl="1"/>
            <a:r>
              <a:rPr lang="en-US" dirty="0" smtClean="0"/>
              <a:t>Darlene Plummer</a:t>
            </a:r>
          </a:p>
          <a:p>
            <a:pPr lvl="1"/>
            <a:r>
              <a:rPr lang="en-US" dirty="0" smtClean="0"/>
              <a:t>Cindy Martin</a:t>
            </a:r>
          </a:p>
          <a:p>
            <a:pPr lvl="1"/>
            <a:r>
              <a:rPr lang="en-US" dirty="0" smtClean="0"/>
              <a:t>Brad McDowell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78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Top 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Image" ma:contentTypeID="0x0101009148F5A04DDD49CBA7127AADA5FB792B00AADE34325A8B49CDA8BB4DB53328F214003448DCFCE4BFA3488C1231CEA6A8E0C6" ma:contentTypeVersion="2" ma:contentTypeDescription="Upload an image." ma:contentTypeScope="" ma:versionID="d29b9c78b930da46c3d54d4653f86213">
  <xsd:schema xmlns:xsd="http://www.w3.org/2001/XMLSchema" xmlns:xs="http://www.w3.org/2001/XMLSchema" xmlns:p="http://schemas.microsoft.com/office/2006/metadata/properties" xmlns:ns1="http://schemas.microsoft.com/sharepoint/v3" xmlns:ns2="042484EB-C38E-4712-B7FF-BE26DBBE11E5" xmlns:ns3="http://schemas.microsoft.com/sharepoint/v3/fields" xmlns:ns4="f94b9277-b0a3-4d91-bade-04ea91219630" targetNamespace="http://schemas.microsoft.com/office/2006/metadata/properties" ma:root="true" ma:fieldsID="1eb38e92bf348c2418f4146d19abb98d" ns1:_="" ns2:_="" ns3:_="" ns4:_="">
    <xsd:import namespace="http://schemas.microsoft.com/sharepoint/v3"/>
    <xsd:import namespace="042484EB-C38E-4712-B7FF-BE26DBBE11E5"/>
    <xsd:import namespace="http://schemas.microsoft.com/sharepoint/v3/fields"/>
    <xsd:import namespace="f94b9277-b0a3-4d91-bade-04ea91219630"/>
    <xsd:element name="properties">
      <xsd:complexType>
        <xsd:sequence>
          <xsd:element name="documentManagement">
            <xsd:complexType>
              <xsd:all>
                <xsd:element ref="ns1:FileRef" minOccurs="0"/>
                <xsd:element ref="ns1:File_x0020_Type" minOccurs="0"/>
                <xsd:element ref="ns1:HTML_x0020_File_x0020_Type" minOccurs="0"/>
                <xsd:element ref="ns1:FSObjType" minOccurs="0"/>
                <xsd:element ref="ns2:ThumbnailExists" minOccurs="0"/>
                <xsd:element ref="ns2:PreviewExists" minOccurs="0"/>
                <xsd:element ref="ns2:ImageWidth" minOccurs="0"/>
                <xsd:element ref="ns2:ImageHeight" minOccurs="0"/>
                <xsd:element ref="ns2:ImageCreateDate" minOccurs="0"/>
                <xsd:element ref="ns3:wic_System_Copyright" minOccurs="0"/>
                <xsd:element ref="ns1:PublishingStartDate" minOccurs="0"/>
                <xsd:element ref="ns1:PublishingExpirationDate" minOccurs="0"/>
                <xsd:element ref="ns4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ileRef" ma:index="8" nillable="true" ma:displayName="URL Path" ma:hidden="true" ma:list="Docs" ma:internalName="FileRef" ma:readOnly="true" ma:showField="FullUrl">
      <xsd:simpleType>
        <xsd:restriction base="dms:Lookup"/>
      </xsd:simpleType>
    </xsd:element>
    <xsd:element name="File_x0020_Type" ma:index="9" nillable="true" ma:displayName="File Type" ma:hidden="true" ma:internalName="File_x0020_Type" ma:readOnly="true">
      <xsd:simpleType>
        <xsd:restriction base="dms:Text"/>
      </xsd:simpleType>
    </xsd:element>
    <xsd:element name="HTML_x0020_File_x0020_Type" ma:index="10" nillable="true" ma:displayName="HTML File Type" ma:hidden="true" ma:internalName="HTML_x0020_File_x0020_Type" ma:readOnly="true">
      <xsd:simpleType>
        <xsd:restriction base="dms:Text"/>
      </xsd:simpleType>
    </xsd:element>
    <xsd:element name="FSObjType" ma:index="11" nillable="true" ma:displayName="Item Type" ma:hidden="true" ma:list="Docs" ma:internalName="FSObjType" ma:readOnly="true" ma:showField="FSType">
      <xsd:simpleType>
        <xsd:restriction base="dms:Lookup"/>
      </xsd:simpleType>
    </xsd:element>
    <xsd:element name="PublishingStartDate" ma:index="27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28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2484EB-C38E-4712-B7FF-BE26DBBE11E5" elementFormDefault="qualified">
    <xsd:import namespace="http://schemas.microsoft.com/office/2006/documentManagement/types"/>
    <xsd:import namespace="http://schemas.microsoft.com/office/infopath/2007/PartnerControls"/>
    <xsd:element name="ThumbnailExists" ma:index="18" nillable="true" ma:displayName="Thumbnail Exists" ma:default="FALSE" ma:hidden="true" ma:internalName="ThumbnailExists" ma:readOnly="true">
      <xsd:simpleType>
        <xsd:restriction base="dms:Boolean"/>
      </xsd:simpleType>
    </xsd:element>
    <xsd:element name="PreviewExists" ma:index="19" nillable="true" ma:displayName="Preview Exists" ma:default="FALSE" ma:hidden="true" ma:internalName="PreviewExists" ma:readOnly="true">
      <xsd:simpleType>
        <xsd:restriction base="dms:Boolean"/>
      </xsd:simpleType>
    </xsd:element>
    <xsd:element name="ImageWidth" ma:index="20" nillable="true" ma:displayName="Width" ma:internalName="ImageWidth" ma:readOnly="true">
      <xsd:simpleType>
        <xsd:restriction base="dms:Unknown"/>
      </xsd:simpleType>
    </xsd:element>
    <xsd:element name="ImageHeight" ma:index="22" nillable="true" ma:displayName="Height" ma:internalName="ImageHeight" ma:readOnly="true">
      <xsd:simpleType>
        <xsd:restriction base="dms:Unknown"/>
      </xsd:simpleType>
    </xsd:element>
    <xsd:element name="ImageCreateDate" ma:index="25" nillable="true" ma:displayName="Date Picture Taken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wic_System_Copyright" ma:index="26" nillable="true" ma:displayName="Copyright" ma:internalName="wic_System_Copyrigh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4b9277-b0a3-4d91-bade-04ea91219630" elementFormDefault="qualified">
    <xsd:import namespace="http://schemas.microsoft.com/office/2006/documentManagement/types"/>
    <xsd:import namespace="http://schemas.microsoft.com/office/infopath/2007/PartnerControls"/>
    <xsd:element name="SharedWithUsers" ma:index="2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4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 ma:index="23" ma:displayName="Comments"/>
        <xsd:element name="keywords" minOccurs="0" maxOccurs="1" type="xsd:string" ma:index="1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CreateDate xmlns="042484EB-C38E-4712-B7FF-BE26DBBE11E5" xsi:nil="true"/>
    <PublishingExpirationDate xmlns="http://schemas.microsoft.com/sharepoint/v3" xsi:nil="true"/>
    <PublishingStartDate xmlns="http://schemas.microsoft.com/sharepoint/v3" xsi:nil="true"/>
    <wic_System_Copyright xmlns="http://schemas.microsoft.com/sharepoint/v3/fields" xsi:nil="true"/>
  </documentManagement>
</p:properties>
</file>

<file path=customXml/itemProps1.xml><?xml version="1.0" encoding="utf-8"?>
<ds:datastoreItem xmlns:ds="http://schemas.openxmlformats.org/officeDocument/2006/customXml" ds:itemID="{6A57B7D3-799E-4848-8B85-02DCD3C96159}"/>
</file>

<file path=customXml/itemProps2.xml><?xml version="1.0" encoding="utf-8"?>
<ds:datastoreItem xmlns:ds="http://schemas.openxmlformats.org/officeDocument/2006/customXml" ds:itemID="{6254076D-56E6-4C62-9F58-A9847E5583DD}"/>
</file>

<file path=customXml/itemProps3.xml><?xml version="1.0" encoding="utf-8"?>
<ds:datastoreItem xmlns:ds="http://schemas.openxmlformats.org/officeDocument/2006/customXml" ds:itemID="{2E08E36C-BFE9-49CD-9037-B06E7DEC84A4}"/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649</TotalTime>
  <Words>1556</Words>
  <Application>Microsoft Office PowerPoint</Application>
  <PresentationFormat>On-screen Show (4:3)</PresentationFormat>
  <Paragraphs>183</Paragraphs>
  <Slides>31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Arial</vt:lpstr>
      <vt:lpstr>Calibri</vt:lpstr>
      <vt:lpstr>Cambria</vt:lpstr>
      <vt:lpstr>Times New Roman</vt:lpstr>
      <vt:lpstr>Tw Cen MT</vt:lpstr>
      <vt:lpstr>Wingdings 3</vt:lpstr>
      <vt:lpstr>Integral</vt:lpstr>
      <vt:lpstr>Acrobat Document</vt:lpstr>
      <vt:lpstr>PVA BUDGET UPDATES</vt:lpstr>
      <vt:lpstr>State Budget</vt:lpstr>
      <vt:lpstr>Deputy Hire &amp;        Shortfall Billings</vt:lpstr>
      <vt:lpstr>Deputy Hire</vt:lpstr>
      <vt:lpstr>Deputy Hire Reduction</vt:lpstr>
      <vt:lpstr>Current Year Reduction possible</vt:lpstr>
      <vt:lpstr>Shortfall Billing </vt:lpstr>
      <vt:lpstr>Vacancy Credits</vt:lpstr>
      <vt:lpstr>Vacancy Credits Cont.</vt:lpstr>
      <vt:lpstr>PowerPoint Presentation</vt:lpstr>
      <vt:lpstr> Your Office Budget</vt:lpstr>
      <vt:lpstr>City &amp; County Funding</vt:lpstr>
      <vt:lpstr>Carryover Funds</vt:lpstr>
      <vt:lpstr>Office Structure</vt:lpstr>
      <vt:lpstr>Restructuring</vt:lpstr>
      <vt:lpstr>90 Day Delay</vt:lpstr>
      <vt:lpstr>Dismissing Employees</vt:lpstr>
      <vt:lpstr>Unemployment</vt:lpstr>
      <vt:lpstr>FAD Formula</vt:lpstr>
      <vt:lpstr>FAD Formula</vt:lpstr>
      <vt:lpstr>Hiring Employees</vt:lpstr>
      <vt:lpstr>Request for Personnel Action Processing Workflow</vt:lpstr>
      <vt:lpstr>PowerPoint Presentation</vt:lpstr>
      <vt:lpstr>Who ya gonna call?</vt:lpstr>
      <vt:lpstr>OX Billing</vt:lpstr>
      <vt:lpstr>Vacancy Promotions</vt:lpstr>
      <vt:lpstr>Promoting Employees</vt:lpstr>
      <vt:lpstr>(Up to) Midpoint Increases</vt:lpstr>
      <vt:lpstr>PowerPoint Presentation</vt:lpstr>
      <vt:lpstr>Budget Committee</vt:lpstr>
      <vt:lpstr>Budget Committee Members</vt:lpstr>
    </vt:vector>
  </TitlesOfParts>
  <Company>Boone County Fiscal Court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BUDGET BASICS</dc:title>
  <dc:creator>Cindy Arlinghaus</dc:creator>
  <cp:keywords/>
  <dc:description/>
  <cp:lastModifiedBy>Cindy Arlinghaus Martin</cp:lastModifiedBy>
  <cp:revision>48</cp:revision>
  <dcterms:created xsi:type="dcterms:W3CDTF">2014-10-07T19:24:15Z</dcterms:created>
  <dcterms:modified xsi:type="dcterms:W3CDTF">2019-12-04T21:18:38Z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0x0101009148F5A04DDD49CBA7127AADA5FB792B00AADE34325A8B49CDA8BB4DB53328F214003448DCFCE4BFA3488C1231CEA6A8E0C6</vt:lpwstr>
  </property>
</Properties>
</file>