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4.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26.xml" ContentType="application/vnd.openxmlformats-officedocument.presentationml.slide+xml"/>
  <Override PartName="/ppt/slides/slide36.xml" ContentType="application/vnd.openxmlformats-officedocument.presentationml.slide+xml"/>
  <Override PartName="/ppt/slides/slide25.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35.xml" ContentType="application/vnd.openxmlformats-officedocument.presentationml.slide+xml"/>
  <Override PartName="/ppt/slides/slide37.xml" ContentType="application/vnd.openxmlformats-officedocument.presentationml.slide+xml"/>
  <Override PartName="/ppt/slides/slide33.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4.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32.xml" ContentType="application/vnd.openxmlformats-officedocument.presentationml.slide+xml"/>
  <Override PartName="/ppt/slideMasters/slideMaster2.xml" ContentType="application/vnd.openxmlformats-officedocument.presentationml.slideMaster+xml"/>
  <Override PartName="/ppt/notesSlides/notesSlide7.xml" ContentType="application/vnd.openxmlformats-officedocument.presentationml.notesSlide+xml"/>
  <Override PartName="/ppt/slideLayouts/slideLayout26.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27.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slideLayouts/slideLayout28.xml" ContentType="application/vnd.openxmlformats-officedocument.presentationml.slideLayout+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notesSlides/notesSlide3.xml" ContentType="application/vnd.openxmlformats-officedocument.presentationml.notesSlide+xml"/>
  <Override PartName="/ppt/slideLayouts/slideLayout4.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theme/themeOverride3.xml" ContentType="application/vnd.openxmlformats-officedocument.themeOverride+xml"/>
  <Override PartName="/ppt/theme/themeOverride2.xml" ContentType="application/vnd.openxmlformats-officedocument.themeOverride+xml"/>
  <Override PartName="/ppt/theme/themeOverride1.xml" ContentType="application/vnd.openxmlformats-officedocument.themeOverride+xml"/>
  <Override PartName="/ppt/notesMasters/notesMaster1.xml" ContentType="application/vnd.openxmlformats-officedocument.presentationml.notesMaster+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5"/>
  </p:notesMasterIdLst>
  <p:sldIdLst>
    <p:sldId id="288" r:id="rId3"/>
    <p:sldId id="279" r:id="rId4"/>
    <p:sldId id="280" r:id="rId5"/>
    <p:sldId id="281" r:id="rId6"/>
    <p:sldId id="282" r:id="rId7"/>
    <p:sldId id="283" r:id="rId8"/>
    <p:sldId id="284" r:id="rId9"/>
    <p:sldId id="285" r:id="rId10"/>
    <p:sldId id="286" r:id="rId11"/>
    <p:sldId id="287" r:id="rId12"/>
    <p:sldId id="257" r:id="rId13"/>
    <p:sldId id="258" r:id="rId14"/>
    <p:sldId id="259" r:id="rId15"/>
    <p:sldId id="264" r:id="rId16"/>
    <p:sldId id="300" r:id="rId17"/>
    <p:sldId id="260" r:id="rId18"/>
    <p:sldId id="301" r:id="rId19"/>
    <p:sldId id="261" r:id="rId20"/>
    <p:sldId id="302" r:id="rId21"/>
    <p:sldId id="262" r:id="rId22"/>
    <p:sldId id="263" r:id="rId23"/>
    <p:sldId id="290" r:id="rId24"/>
    <p:sldId id="296" r:id="rId25"/>
    <p:sldId id="297" r:id="rId26"/>
    <p:sldId id="265" r:id="rId27"/>
    <p:sldId id="266" r:id="rId28"/>
    <p:sldId id="267" r:id="rId29"/>
    <p:sldId id="268" r:id="rId30"/>
    <p:sldId id="269" r:id="rId31"/>
    <p:sldId id="270" r:id="rId32"/>
    <p:sldId id="271" r:id="rId33"/>
    <p:sldId id="272" r:id="rId34"/>
    <p:sldId id="273" r:id="rId35"/>
    <p:sldId id="274" r:id="rId36"/>
    <p:sldId id="275" r:id="rId37"/>
    <p:sldId id="291" r:id="rId38"/>
    <p:sldId id="277" r:id="rId39"/>
    <p:sldId id="292" r:id="rId40"/>
    <p:sldId id="299" r:id="rId41"/>
    <p:sldId id="303" r:id="rId42"/>
    <p:sldId id="298" r:id="rId43"/>
    <p:sldId id="295" r:id="rId4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61" autoAdjust="0"/>
    <p:restoredTop sz="94660"/>
  </p:normalViewPr>
  <p:slideViewPr>
    <p:cSldViewPr snapToGrid="0">
      <p:cViewPr varScale="1">
        <p:scale>
          <a:sx n="115" d="100"/>
          <a:sy n="115" d="100"/>
        </p:scale>
        <p:origin x="22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customXml" Target="../customXml/item2.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7DAEA035-77BD-4583-B478-3DE6F079CEF7}" type="datetimeFigureOut">
              <a:rPr lang="en-US" smtClean="0"/>
              <a:t>11/21/2019</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918E68D0-93A2-4948-A7E3-5BD83951DFD7}" type="slidenum">
              <a:rPr lang="en-US" smtClean="0"/>
              <a:t>‹#›</a:t>
            </a:fld>
            <a:endParaRPr lang="en-US" dirty="0"/>
          </a:p>
        </p:txBody>
      </p:sp>
    </p:spTree>
    <p:extLst>
      <p:ext uri="{BB962C8B-B14F-4D97-AF65-F5344CB8AC3E}">
        <p14:creationId xmlns:p14="http://schemas.microsoft.com/office/powerpoint/2010/main" val="268184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6618">
              <a:defRPr/>
            </a:pPr>
            <a:fld id="{AAA37E04-68F7-4DB5-90C5-6358E92D1CC9}" type="slidenum">
              <a:rPr lang="en-US">
                <a:solidFill>
                  <a:prstClr val="black"/>
                </a:solidFill>
                <a:latin typeface="Calibri" panose="020F0502020204030204"/>
              </a:rPr>
              <a:pPr defTabSz="466618">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906651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72334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55714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50066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50731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68495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99553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533FBE-B2B0-4FA0-8342-1E91E4DB14F7}" type="datetimeFigureOut">
              <a:rPr lang="en-US" smtClean="0"/>
              <a:t>11/21/2019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DBCAD-F165-475A-8F35-11FC2F0B4B4A}" type="slidenum">
              <a:rPr lang="en-US" smtClean="0"/>
              <a:t>‹#›</a:t>
            </a:fld>
            <a:endParaRPr lang="en-US" dirty="0"/>
          </a:p>
        </p:txBody>
      </p:sp>
    </p:spTree>
    <p:extLst>
      <p:ext uri="{BB962C8B-B14F-4D97-AF65-F5344CB8AC3E}">
        <p14:creationId xmlns:p14="http://schemas.microsoft.com/office/powerpoint/2010/main" val="4148382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533FBE-B2B0-4FA0-8342-1E91E4DB14F7}" type="datetimeFigureOut">
              <a:rPr lang="en-US" smtClean="0"/>
              <a:t>11/21/2019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DBCAD-F165-475A-8F35-11FC2F0B4B4A}" type="slidenum">
              <a:rPr lang="en-US" smtClean="0"/>
              <a:t>‹#›</a:t>
            </a:fld>
            <a:endParaRPr lang="en-US" dirty="0"/>
          </a:p>
        </p:txBody>
      </p:sp>
    </p:spTree>
    <p:extLst>
      <p:ext uri="{BB962C8B-B14F-4D97-AF65-F5344CB8AC3E}">
        <p14:creationId xmlns:p14="http://schemas.microsoft.com/office/powerpoint/2010/main" val="2780891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533FBE-B2B0-4FA0-8342-1E91E4DB14F7}" type="datetimeFigureOut">
              <a:rPr lang="en-US" smtClean="0"/>
              <a:t>11/21/2019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DBCAD-F165-475A-8F35-11FC2F0B4B4A}" type="slidenum">
              <a:rPr lang="en-US" smtClean="0"/>
              <a:t>‹#›</a:t>
            </a:fld>
            <a:endParaRPr lang="en-US" dirty="0"/>
          </a:p>
        </p:txBody>
      </p:sp>
    </p:spTree>
    <p:extLst>
      <p:ext uri="{BB962C8B-B14F-4D97-AF65-F5344CB8AC3E}">
        <p14:creationId xmlns:p14="http://schemas.microsoft.com/office/powerpoint/2010/main" val="1384546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CD710E9-0702-4333-B3B4-1827ADD1DAE1}" type="datetimeFigureOut">
              <a:rPr lang="en-US" smtClean="0"/>
              <a:t>11/21/2019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770A59E4-5033-4F58-A55D-B0849324C959}"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927268"/>
      </p:ext>
    </p:extLst>
  </p:cSld>
  <p:clrMapOvr>
    <a:masterClrMapping/>
  </p:clrMapOvr>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D710E9-0702-4333-B3B4-1827ADD1DAE1}" type="datetimeFigureOut">
              <a:rPr lang="en-US" smtClean="0"/>
              <a:t>11/21/2019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0A59E4-5033-4F58-A55D-B0849324C959}" type="slidenum">
              <a:rPr lang="en-US" smtClean="0"/>
              <a:t>‹#›</a:t>
            </a:fld>
            <a:endParaRPr lang="en-US" dirty="0"/>
          </a:p>
        </p:txBody>
      </p:sp>
    </p:spTree>
    <p:extLst>
      <p:ext uri="{BB962C8B-B14F-4D97-AF65-F5344CB8AC3E}">
        <p14:creationId xmlns:p14="http://schemas.microsoft.com/office/powerpoint/2010/main" val="4279832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CD710E9-0702-4333-B3B4-1827ADD1DAE1}" type="datetimeFigureOut">
              <a:rPr lang="en-US" smtClean="0"/>
              <a:t>11/21/2019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0A59E4-5033-4F58-A55D-B0849324C959}"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4459333"/>
      </p:ext>
    </p:extLst>
  </p:cSld>
  <p:clrMapOvr>
    <a:masterClrMapping/>
  </p:clrMapOvr>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CD710E9-0702-4333-B3B4-1827ADD1DAE1}" type="datetimeFigureOut">
              <a:rPr lang="en-US" smtClean="0"/>
              <a:t>11/21/2019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70A59E4-5033-4F58-A55D-B0849324C959}" type="slidenum">
              <a:rPr lang="en-US" smtClean="0"/>
              <a:t>‹#›</a:t>
            </a:fld>
            <a:endParaRPr lang="en-US" dirty="0"/>
          </a:p>
        </p:txBody>
      </p:sp>
    </p:spTree>
    <p:extLst>
      <p:ext uri="{BB962C8B-B14F-4D97-AF65-F5344CB8AC3E}">
        <p14:creationId xmlns:p14="http://schemas.microsoft.com/office/powerpoint/2010/main" val="751219724"/>
      </p:ext>
    </p:extLst>
  </p:cSld>
  <p:clrMapOvr>
    <a:masterClrMapping/>
  </p:clrMapOvr>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CD710E9-0702-4333-B3B4-1827ADD1DAE1}" type="datetimeFigureOut">
              <a:rPr lang="en-US" smtClean="0"/>
              <a:t>11/21/2019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70A59E4-5033-4F58-A55D-B0849324C959}"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5123813"/>
      </p:ext>
    </p:extLst>
  </p:cSld>
  <p:clrMapOvr>
    <a:masterClrMapping/>
  </p:clrMapOvr>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CD710E9-0702-4333-B3B4-1827ADD1DAE1}" type="datetimeFigureOut">
              <a:rPr lang="en-US" smtClean="0"/>
              <a:t>11/21/2019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70A59E4-5033-4F58-A55D-B0849324C959}"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2114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D710E9-0702-4333-B3B4-1827ADD1DAE1}" type="datetimeFigureOut">
              <a:rPr lang="en-US" smtClean="0"/>
              <a:t>11/21/2019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70A59E4-5033-4F58-A55D-B0849324C959}" type="slidenum">
              <a:rPr lang="en-US" smtClean="0"/>
              <a:t>‹#›</a:t>
            </a:fld>
            <a:endParaRPr lang="en-US" dirty="0"/>
          </a:p>
        </p:txBody>
      </p:sp>
    </p:spTree>
    <p:extLst>
      <p:ext uri="{BB962C8B-B14F-4D97-AF65-F5344CB8AC3E}">
        <p14:creationId xmlns:p14="http://schemas.microsoft.com/office/powerpoint/2010/main" val="3552671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CD710E9-0702-4333-B3B4-1827ADD1DAE1}" type="datetimeFigureOut">
              <a:rPr lang="en-US" smtClean="0"/>
              <a:t>11/21/2019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70A59E4-5033-4F58-A55D-B0849324C959}"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2209753"/>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533FBE-B2B0-4FA0-8342-1E91E4DB14F7}" type="datetimeFigureOut">
              <a:rPr lang="en-US" smtClean="0"/>
              <a:t>11/21/2019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DBCAD-F165-475A-8F35-11FC2F0B4B4A}" type="slidenum">
              <a:rPr lang="en-US" smtClean="0"/>
              <a:t>‹#›</a:t>
            </a:fld>
            <a:endParaRPr lang="en-US" dirty="0"/>
          </a:p>
        </p:txBody>
      </p:sp>
    </p:spTree>
    <p:extLst>
      <p:ext uri="{BB962C8B-B14F-4D97-AF65-F5344CB8AC3E}">
        <p14:creationId xmlns:p14="http://schemas.microsoft.com/office/powerpoint/2010/main" val="15639648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CD710E9-0702-4333-B3B4-1827ADD1DAE1}" type="datetimeFigureOut">
              <a:rPr lang="en-US" smtClean="0"/>
              <a:t>11/21/2019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70A59E4-5033-4F58-A55D-B0849324C959}" type="slidenum">
              <a:rPr lang="en-US" smtClean="0"/>
              <a:t>‹#›</a:t>
            </a:fld>
            <a:endParaRPr lang="en-US" dirty="0"/>
          </a:p>
        </p:txBody>
      </p:sp>
    </p:spTree>
    <p:extLst>
      <p:ext uri="{BB962C8B-B14F-4D97-AF65-F5344CB8AC3E}">
        <p14:creationId xmlns:p14="http://schemas.microsoft.com/office/powerpoint/2010/main" val="1971337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CD710E9-0702-4333-B3B4-1827ADD1DAE1}" type="datetimeFigureOut">
              <a:rPr lang="en-US" smtClean="0"/>
              <a:t>11/21/2019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70A59E4-5033-4F58-A55D-B0849324C959}" type="slidenum">
              <a:rPr lang="en-US" smtClean="0"/>
              <a:t>‹#›</a:t>
            </a:fld>
            <a:endParaRPr lang="en-US" dirty="0"/>
          </a:p>
        </p:txBody>
      </p:sp>
    </p:spTree>
    <p:extLst>
      <p:ext uri="{BB962C8B-B14F-4D97-AF65-F5344CB8AC3E}">
        <p14:creationId xmlns:p14="http://schemas.microsoft.com/office/powerpoint/2010/main" val="294239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CD710E9-0702-4333-B3B4-1827ADD1DAE1}" type="datetimeFigureOut">
              <a:rPr lang="en-US" smtClean="0"/>
              <a:t>11/21/2019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0A59E4-5033-4F58-A55D-B0849324C959}"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1549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CD710E9-0702-4333-B3B4-1827ADD1DAE1}" type="datetimeFigureOut">
              <a:rPr lang="en-US" smtClean="0"/>
              <a:t>11/21/2019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0A59E4-5033-4F58-A55D-B0849324C959}"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5710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CD710E9-0702-4333-B3B4-1827ADD1DAE1}" type="datetimeFigureOut">
              <a:rPr lang="en-US" smtClean="0"/>
              <a:t>11/21/2019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0A59E4-5033-4F58-A55D-B0849324C959}" type="slidenum">
              <a:rPr lang="en-US" smtClean="0"/>
              <a:t>‹#›</a:t>
            </a:fld>
            <a:endParaRPr lang="en-US" dirty="0"/>
          </a:p>
        </p:txBody>
      </p:sp>
    </p:spTree>
    <p:extLst>
      <p:ext uri="{BB962C8B-B14F-4D97-AF65-F5344CB8AC3E}">
        <p14:creationId xmlns:p14="http://schemas.microsoft.com/office/powerpoint/2010/main" val="10338297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CD710E9-0702-4333-B3B4-1827ADD1DAE1}" type="datetimeFigureOut">
              <a:rPr lang="en-US" smtClean="0"/>
              <a:t>11/21/2019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0A59E4-5033-4F58-A55D-B0849324C959}"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52861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CD710E9-0702-4333-B3B4-1827ADD1DAE1}" type="datetimeFigureOut">
              <a:rPr lang="en-US" smtClean="0"/>
              <a:t>11/21/2019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0A59E4-5033-4F58-A55D-B0849324C959}"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21559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D710E9-0702-4333-B3B4-1827ADD1DAE1}" type="datetimeFigureOut">
              <a:rPr lang="en-US" smtClean="0"/>
              <a:t>11/21/2019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0A59E4-5033-4F58-A55D-B0849324C959}"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83414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D710E9-0702-4333-B3B4-1827ADD1DAE1}" type="datetimeFigureOut">
              <a:rPr lang="en-US" smtClean="0"/>
              <a:t>11/21/2019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0A59E4-5033-4F58-A55D-B0849324C959}"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3342263"/>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D533FBE-B2B0-4FA0-8342-1E91E4DB14F7}" type="datetimeFigureOut">
              <a:rPr lang="en-US" smtClean="0"/>
              <a:t>11/21/2019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DBCAD-F165-475A-8F35-11FC2F0B4B4A}" type="slidenum">
              <a:rPr lang="en-US" smtClean="0"/>
              <a:t>‹#›</a:t>
            </a:fld>
            <a:endParaRPr lang="en-US" dirty="0"/>
          </a:p>
        </p:txBody>
      </p:sp>
    </p:spTree>
    <p:extLst>
      <p:ext uri="{BB962C8B-B14F-4D97-AF65-F5344CB8AC3E}">
        <p14:creationId xmlns:p14="http://schemas.microsoft.com/office/powerpoint/2010/main" val="606790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533FBE-B2B0-4FA0-8342-1E91E4DB14F7}" type="datetimeFigureOut">
              <a:rPr lang="en-US" smtClean="0"/>
              <a:t>11/21/2019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9ADBCAD-F165-475A-8F35-11FC2F0B4B4A}" type="slidenum">
              <a:rPr lang="en-US" smtClean="0"/>
              <a:t>‹#›</a:t>
            </a:fld>
            <a:endParaRPr lang="en-US" dirty="0"/>
          </a:p>
        </p:txBody>
      </p:sp>
    </p:spTree>
    <p:extLst>
      <p:ext uri="{BB962C8B-B14F-4D97-AF65-F5344CB8AC3E}">
        <p14:creationId xmlns:p14="http://schemas.microsoft.com/office/powerpoint/2010/main" val="3722396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533FBE-B2B0-4FA0-8342-1E91E4DB14F7}" type="datetimeFigureOut">
              <a:rPr lang="en-US" smtClean="0"/>
              <a:t>11/21/2019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DBCAD-F165-475A-8F35-11FC2F0B4B4A}" type="slidenum">
              <a:rPr lang="en-US" smtClean="0"/>
              <a:t>‹#›</a:t>
            </a:fld>
            <a:endParaRPr lang="en-US" dirty="0"/>
          </a:p>
        </p:txBody>
      </p:sp>
    </p:spTree>
    <p:extLst>
      <p:ext uri="{BB962C8B-B14F-4D97-AF65-F5344CB8AC3E}">
        <p14:creationId xmlns:p14="http://schemas.microsoft.com/office/powerpoint/2010/main" val="2264589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533FBE-B2B0-4FA0-8342-1E91E4DB14F7}" type="datetimeFigureOut">
              <a:rPr lang="en-US" smtClean="0"/>
              <a:t>11/21/2019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DBCAD-F165-475A-8F35-11FC2F0B4B4A}" type="slidenum">
              <a:rPr lang="en-US" smtClean="0"/>
              <a:t>‹#›</a:t>
            </a:fld>
            <a:endParaRPr lang="en-US" dirty="0"/>
          </a:p>
        </p:txBody>
      </p:sp>
    </p:spTree>
    <p:extLst>
      <p:ext uri="{BB962C8B-B14F-4D97-AF65-F5344CB8AC3E}">
        <p14:creationId xmlns:p14="http://schemas.microsoft.com/office/powerpoint/2010/main" val="584671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533FBE-B2B0-4FA0-8342-1E91E4DB14F7}" type="datetimeFigureOut">
              <a:rPr lang="en-US" smtClean="0"/>
              <a:t>11/21/2019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DBCAD-F165-475A-8F35-11FC2F0B4B4A}" type="slidenum">
              <a:rPr lang="en-US" smtClean="0"/>
              <a:t>‹#›</a:t>
            </a:fld>
            <a:endParaRPr lang="en-US" dirty="0"/>
          </a:p>
        </p:txBody>
      </p:sp>
    </p:spTree>
    <p:extLst>
      <p:ext uri="{BB962C8B-B14F-4D97-AF65-F5344CB8AC3E}">
        <p14:creationId xmlns:p14="http://schemas.microsoft.com/office/powerpoint/2010/main" val="980649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D533FBE-B2B0-4FA0-8342-1E91E4DB14F7}" type="datetimeFigureOut">
              <a:rPr lang="en-US" smtClean="0"/>
              <a:t>11/21/2019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9ADBCAD-F165-475A-8F35-11FC2F0B4B4A}" type="slidenum">
              <a:rPr lang="en-US" smtClean="0"/>
              <a:t>‹#›</a:t>
            </a:fld>
            <a:endParaRPr lang="en-US" dirty="0"/>
          </a:p>
        </p:txBody>
      </p:sp>
    </p:spTree>
    <p:extLst>
      <p:ext uri="{BB962C8B-B14F-4D97-AF65-F5344CB8AC3E}">
        <p14:creationId xmlns:p14="http://schemas.microsoft.com/office/powerpoint/2010/main" val="64469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D533FBE-B2B0-4FA0-8342-1E91E4DB14F7}" type="datetimeFigureOut">
              <a:rPr lang="en-US" smtClean="0"/>
              <a:t>11/21/2019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9ADBCAD-F165-475A-8F35-11FC2F0B4B4A}" type="slidenum">
              <a:rPr lang="en-US" smtClean="0"/>
              <a:t>‹#›</a:t>
            </a:fld>
            <a:endParaRPr lang="en-US" dirty="0"/>
          </a:p>
        </p:txBody>
      </p:sp>
    </p:spTree>
    <p:extLst>
      <p:ext uri="{BB962C8B-B14F-4D97-AF65-F5344CB8AC3E}">
        <p14:creationId xmlns:p14="http://schemas.microsoft.com/office/powerpoint/2010/main" val="2270377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533FBE-B2B0-4FA0-8342-1E91E4DB14F7}" type="datetimeFigureOut">
              <a:rPr lang="en-US" smtClean="0"/>
              <a:t>11/21/2019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ADBCAD-F165-475A-8F35-11FC2F0B4B4A}" type="slidenum">
              <a:rPr lang="en-US" smtClean="0"/>
              <a:t>‹#›</a:t>
            </a:fld>
            <a:endParaRPr lang="en-US" dirty="0"/>
          </a:p>
        </p:txBody>
      </p:sp>
    </p:spTree>
    <p:extLst>
      <p:ext uri="{BB962C8B-B14F-4D97-AF65-F5344CB8AC3E}">
        <p14:creationId xmlns:p14="http://schemas.microsoft.com/office/powerpoint/2010/main" val="1404137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CD710E9-0702-4333-B3B4-1827ADD1DAE1}" type="datetimeFigureOut">
              <a:rPr lang="en-US" smtClean="0"/>
              <a:t>11/21/2019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70A59E4-5033-4F58-A55D-B0849324C959}" type="slidenum">
              <a:rPr lang="en-US" smtClean="0"/>
              <a:t>‹#›</a:t>
            </a:fld>
            <a:endParaRPr lang="en-US" dirty="0"/>
          </a:p>
        </p:txBody>
      </p:sp>
    </p:spTree>
    <p:extLst>
      <p:ext uri="{BB962C8B-B14F-4D97-AF65-F5344CB8AC3E}">
        <p14:creationId xmlns:p14="http://schemas.microsoft.com/office/powerpoint/2010/main" val="42251160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hyperlink" Target="mailto:Laura.Steele@ky.gov" TargetMode="Externa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hyperlink" Target="mailto:Jehna.Cornish@ky.gov" TargetMode="External"/><Relationship Id="rId2" Type="http://schemas.openxmlformats.org/officeDocument/2006/relationships/hyperlink" Target="mailto:Laura.Steele@ky.gov" TargetMode="Externa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24.JPG"/><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hyperlink" Target="mailto:Erica.Russell@ky.gov" TargetMode="External"/><Relationship Id="rId7" Type="http://schemas.openxmlformats.org/officeDocument/2006/relationships/image" Target="../media/image8.JPG"/><Relationship Id="rId2" Type="http://schemas.openxmlformats.org/officeDocument/2006/relationships/hyperlink" Target="https://ftp.ky.gov/" TargetMode="Externa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hyperlink" Target="mailto:Cathy.Thompson@ky.gov" TargetMode="External"/><Relationship Id="rId4" Type="http://schemas.openxmlformats.org/officeDocument/2006/relationships/hyperlink" Target="mailto:Glyndon.Woolsey@ky.gov"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hyperlink" Target="mailto:Jehna.Cornish@ky.tgov" TargetMode="Externa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hyperlink" Target="https://revenue.ky.gov/Pages/index.aspx" TargetMode="External"/><Relationship Id="rId2" Type="http://schemas.openxmlformats.org/officeDocument/2006/relationships/image" Target="../media/image35.jp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2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23956" y="1612233"/>
            <a:ext cx="7293812" cy="1660356"/>
          </a:xfrm>
        </p:spPr>
        <p:txBody>
          <a:bodyPr/>
          <a:lstStyle/>
          <a:p>
            <a:r>
              <a:rPr lang="en-US" sz="3600" b="1" dirty="0" smtClean="0"/>
              <a:t>Move-it, Tax Roll </a:t>
            </a:r>
            <a:br>
              <a:rPr lang="en-US" sz="3600" b="1" dirty="0" smtClean="0"/>
            </a:br>
            <a:r>
              <a:rPr lang="en-US" sz="3600" b="1" dirty="0" smtClean="0"/>
              <a:t>2020 Legislative Changes </a:t>
            </a:r>
            <a:br>
              <a:rPr lang="en-US" sz="3600" b="1" dirty="0" smtClean="0"/>
            </a:br>
            <a:r>
              <a:rPr lang="en-US" sz="3600" b="1" dirty="0" smtClean="0"/>
              <a:t>End of Year Vehicle Transfers</a:t>
            </a:r>
            <a:endParaRPr lang="en-US" sz="3600" b="1" dirty="0"/>
          </a:p>
        </p:txBody>
      </p:sp>
      <p:sp>
        <p:nvSpPr>
          <p:cNvPr id="3" name="Subtitle 2"/>
          <p:cNvSpPr>
            <a:spLocks noGrp="1"/>
          </p:cNvSpPr>
          <p:nvPr>
            <p:ph type="subTitle" idx="1"/>
          </p:nvPr>
        </p:nvSpPr>
        <p:spPr>
          <a:xfrm>
            <a:off x="3029060" y="3789945"/>
            <a:ext cx="6283604" cy="571502"/>
          </a:xfrm>
        </p:spPr>
        <p:txBody>
          <a:bodyPr/>
          <a:lstStyle/>
          <a:p>
            <a:r>
              <a:rPr lang="en-US" b="1" dirty="0" smtClean="0">
                <a:latin typeface="+mj-lt"/>
              </a:rPr>
              <a:t>December 4, 2019</a:t>
            </a:r>
            <a:endParaRPr lang="en-US" b="1" dirty="0">
              <a:latin typeface="+mj-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3409" y="5227756"/>
            <a:ext cx="1512013" cy="1517493"/>
          </a:xfrm>
          <a:prstGeom prst="rect">
            <a:avLst/>
          </a:prstGeom>
        </p:spPr>
      </p:pic>
      <p:sp>
        <p:nvSpPr>
          <p:cNvPr id="5" name="Rectangle 4"/>
          <p:cNvSpPr/>
          <p:nvPr/>
        </p:nvSpPr>
        <p:spPr>
          <a:xfrm>
            <a:off x="2523955" y="4581425"/>
            <a:ext cx="7376789" cy="338554"/>
          </a:xfrm>
          <a:prstGeom prst="rect">
            <a:avLst/>
          </a:prstGeom>
        </p:spPr>
        <p:txBody>
          <a:bodyPr wrap="square">
            <a:spAutoFit/>
          </a:bodyPr>
          <a:lstStyle/>
          <a:p>
            <a:pPr lvl="0" algn="ctr">
              <a:defRPr/>
            </a:pPr>
            <a:r>
              <a:rPr lang="en-US" sz="1600" b="1" dirty="0">
                <a:solidFill>
                  <a:prstClr val="black"/>
                </a:solidFill>
                <a:latin typeface="+mj-lt"/>
              </a:rPr>
              <a:t>Kentucky Department of Revenue </a:t>
            </a:r>
            <a:r>
              <a:rPr lang="en-US" sz="1600" b="1" dirty="0">
                <a:solidFill>
                  <a:prstClr val="black"/>
                </a:solidFill>
                <a:latin typeface="+mj-lt"/>
                <a:sym typeface="Wingdings" panose="05000000000000000000" pitchFamily="2" charset="2"/>
              </a:rPr>
              <a:t> 501 High Street, St 32  </a:t>
            </a:r>
            <a:r>
              <a:rPr lang="en-US" sz="1600" b="1" dirty="0" smtClean="0">
                <a:solidFill>
                  <a:prstClr val="black"/>
                </a:solidFill>
                <a:latin typeface="+mj-lt"/>
                <a:sym typeface="Wingdings" panose="05000000000000000000" pitchFamily="2" charset="2"/>
              </a:rPr>
              <a:t>Frankfort</a:t>
            </a:r>
            <a:r>
              <a:rPr lang="en-US" sz="1600" b="1" dirty="0">
                <a:solidFill>
                  <a:prstClr val="black"/>
                </a:solidFill>
                <a:latin typeface="+mj-lt"/>
                <a:sym typeface="Wingdings" panose="05000000000000000000" pitchFamily="2" charset="2"/>
              </a:rPr>
              <a:t>, KY 40601 </a:t>
            </a:r>
            <a:endParaRPr lang="en-US" sz="1600" b="1" dirty="0">
              <a:solidFill>
                <a:prstClr val="black"/>
              </a:solidFill>
              <a:latin typeface="+mj-lt"/>
            </a:endParaRPr>
          </a:p>
        </p:txBody>
      </p:sp>
    </p:spTree>
    <p:extLst>
      <p:ext uri="{BB962C8B-B14F-4D97-AF65-F5344CB8AC3E}">
        <p14:creationId xmlns:p14="http://schemas.microsoft.com/office/powerpoint/2010/main" val="37270563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14389" y="471487"/>
            <a:ext cx="10726382" cy="5811151"/>
          </a:xfrm>
          <a:prstGeom prst="rect">
            <a:avLst/>
          </a:prstGeom>
        </p:spPr>
      </p:pic>
      <p:cxnSp>
        <p:nvCxnSpPr>
          <p:cNvPr id="4" name="Straight Arrow Connector 3"/>
          <p:cNvCxnSpPr/>
          <p:nvPr/>
        </p:nvCxnSpPr>
        <p:spPr>
          <a:xfrm flipH="1" flipV="1">
            <a:off x="5700713" y="5272088"/>
            <a:ext cx="1585912" cy="342900"/>
          </a:xfrm>
          <a:prstGeom prst="straightConnector1">
            <a:avLst/>
          </a:prstGeom>
          <a:ln w="7620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472363" y="5343525"/>
            <a:ext cx="29718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Garamond" panose="02020404030301010803"/>
                <a:ea typeface="+mn-ea"/>
                <a:cs typeface="+mn-cs"/>
              </a:rPr>
              <a:t>The file is attached.</a:t>
            </a: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6" name="TextBox 5"/>
          <p:cNvSpPr txBox="1"/>
          <p:nvPr/>
        </p:nvSpPr>
        <p:spPr>
          <a:xfrm>
            <a:off x="4100513" y="1330239"/>
            <a:ext cx="3929062" cy="369332"/>
          </a:xfrm>
          <a:prstGeom prst="rect">
            <a:avLst/>
          </a:prstGeom>
          <a:noFill/>
          <a:ln w="76200">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Garamond" panose="02020404030301010803"/>
                <a:ea typeface="+mn-ea"/>
                <a:cs typeface="+mn-cs"/>
              </a:rPr>
              <a:t>Type in email address</a:t>
            </a: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7" name="TextBox 6"/>
          <p:cNvSpPr txBox="1"/>
          <p:nvPr/>
        </p:nvSpPr>
        <p:spPr>
          <a:xfrm>
            <a:off x="4100513" y="1755431"/>
            <a:ext cx="3929062" cy="369332"/>
          </a:xfrm>
          <a:prstGeom prst="rect">
            <a:avLst/>
          </a:prstGeom>
          <a:noFill/>
          <a:ln w="76200">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Garamond" panose="02020404030301010803"/>
                <a:ea typeface="+mn-ea"/>
                <a:cs typeface="+mn-cs"/>
              </a:rPr>
              <a:t>Type in Subject</a:t>
            </a: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9" name="TextBox 8"/>
          <p:cNvSpPr txBox="1"/>
          <p:nvPr/>
        </p:nvSpPr>
        <p:spPr>
          <a:xfrm>
            <a:off x="4143376" y="2558322"/>
            <a:ext cx="4957762" cy="369332"/>
          </a:xfrm>
          <a:prstGeom prst="rect">
            <a:avLst/>
          </a:prstGeom>
          <a:noFill/>
          <a:ln w="76200">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Garamond" panose="02020404030301010803"/>
                <a:ea typeface="+mn-ea"/>
                <a:cs typeface="+mn-cs"/>
              </a:rPr>
              <a:t>Type in Note to advise what it is.</a:t>
            </a: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10" name="TextBox 9"/>
          <p:cNvSpPr txBox="1"/>
          <p:nvPr/>
        </p:nvSpPr>
        <p:spPr>
          <a:xfrm>
            <a:off x="6177580" y="5941236"/>
            <a:ext cx="3929062" cy="369332"/>
          </a:xfrm>
          <a:prstGeom prst="rect">
            <a:avLst/>
          </a:prstGeom>
          <a:noFill/>
          <a:ln w="76200">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Garamond" panose="02020404030301010803"/>
                <a:ea typeface="+mn-ea"/>
                <a:cs typeface="+mn-cs"/>
              </a:rPr>
              <a:t>If you delivery response check the box</a:t>
            </a: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cxnSp>
        <p:nvCxnSpPr>
          <p:cNvPr id="12" name="Straight Arrow Connector 11"/>
          <p:cNvCxnSpPr/>
          <p:nvPr/>
        </p:nvCxnSpPr>
        <p:spPr>
          <a:xfrm flipH="1">
            <a:off x="5414963" y="6047534"/>
            <a:ext cx="571500" cy="15673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396561" y="878268"/>
            <a:ext cx="1289489" cy="369332"/>
          </a:xfrm>
          <a:prstGeom prst="rect">
            <a:avLst/>
          </a:prstGeom>
          <a:noFill/>
          <a:ln w="76200">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Garamond" panose="02020404030301010803"/>
                <a:ea typeface="+mn-ea"/>
                <a:cs typeface="+mn-cs"/>
              </a:rPr>
              <a:t>Select Send</a:t>
            </a: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cxnSp>
        <p:nvCxnSpPr>
          <p:cNvPr id="17" name="Straight Arrow Connector 16"/>
          <p:cNvCxnSpPr/>
          <p:nvPr/>
        </p:nvCxnSpPr>
        <p:spPr>
          <a:xfrm flipV="1">
            <a:off x="2828925" y="1000125"/>
            <a:ext cx="342900" cy="5715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0866" y="5340507"/>
            <a:ext cx="1512013" cy="1517493"/>
          </a:xfrm>
          <a:prstGeom prst="rect">
            <a:avLst/>
          </a:prstGeom>
        </p:spPr>
      </p:pic>
    </p:spTree>
    <p:extLst>
      <p:ext uri="{BB962C8B-B14F-4D97-AF65-F5344CB8AC3E}">
        <p14:creationId xmlns:p14="http://schemas.microsoft.com/office/powerpoint/2010/main" val="19093772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PERSONAL PROPERTY TAX ROLLS</a:t>
            </a:r>
            <a:endParaRPr lang="en-US" b="1" dirty="0"/>
          </a:p>
        </p:txBody>
      </p:sp>
      <p:sp>
        <p:nvSpPr>
          <p:cNvPr id="3" name="Content Placeholder 2"/>
          <p:cNvSpPr>
            <a:spLocks noGrp="1"/>
          </p:cNvSpPr>
          <p:nvPr>
            <p:ph idx="1"/>
          </p:nvPr>
        </p:nvSpPr>
        <p:spPr/>
        <p:txBody>
          <a:bodyPr>
            <a:normAutofit fontScale="85000" lnSpcReduction="10000"/>
          </a:bodyPr>
          <a:lstStyle/>
          <a:p>
            <a:r>
              <a:rPr lang="en-US" sz="2800" dirty="0" smtClean="0"/>
              <a:t>Preliminary, Final, and data file will all be sent via Move-it for download by the PVA office.</a:t>
            </a:r>
          </a:p>
          <a:p>
            <a:r>
              <a:rPr lang="en-US" sz="2800" dirty="0" smtClean="0"/>
              <a:t>Preliminary and Final tax rolls are in a PDF format</a:t>
            </a:r>
          </a:p>
          <a:p>
            <a:pPr lvl="1"/>
            <a:r>
              <a:rPr lang="en-US" sz="2800" dirty="0" smtClean="0"/>
              <a:t>Will be sent prior to certification</a:t>
            </a:r>
          </a:p>
          <a:p>
            <a:r>
              <a:rPr lang="en-US" sz="2800" dirty="0" smtClean="0"/>
              <a:t>Data file will be in text format</a:t>
            </a:r>
          </a:p>
          <a:p>
            <a:pPr lvl="1"/>
            <a:r>
              <a:rPr lang="en-US" sz="2400" dirty="0"/>
              <a:t>Will be sent after certification by Local Valuation</a:t>
            </a:r>
          </a:p>
          <a:p>
            <a:r>
              <a:rPr lang="en-US" sz="2800" dirty="0" smtClean="0"/>
              <a:t>Will receive an email alert when something is loaded into the County library</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7867" y="5227756"/>
            <a:ext cx="1512013" cy="1517493"/>
          </a:xfrm>
          <a:prstGeom prst="rect">
            <a:avLst/>
          </a:prstGeom>
        </p:spPr>
      </p:pic>
    </p:spTree>
    <p:extLst>
      <p:ext uri="{BB962C8B-B14F-4D97-AF65-F5344CB8AC3E}">
        <p14:creationId xmlns:p14="http://schemas.microsoft.com/office/powerpoint/2010/main" val="39371219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BENEFITS of Move-it</a:t>
            </a:r>
            <a:endParaRPr lang="en-US" b="1" dirty="0"/>
          </a:p>
        </p:txBody>
      </p:sp>
      <p:sp>
        <p:nvSpPr>
          <p:cNvPr id="3" name="Content Placeholder 2"/>
          <p:cNvSpPr>
            <a:spLocks noGrp="1"/>
          </p:cNvSpPr>
          <p:nvPr>
            <p:ph idx="1"/>
          </p:nvPr>
        </p:nvSpPr>
        <p:spPr/>
        <p:txBody>
          <a:bodyPr>
            <a:normAutofit fontScale="77500" lnSpcReduction="20000"/>
          </a:bodyPr>
          <a:lstStyle/>
          <a:p>
            <a:r>
              <a:rPr lang="en-US" sz="2800" dirty="0" smtClean="0"/>
              <a:t>Will receive much sooner will not have to wait on mail processing</a:t>
            </a:r>
          </a:p>
          <a:p>
            <a:r>
              <a:rPr lang="en-US" sz="2800" dirty="0" smtClean="0"/>
              <a:t>PVA will have opportunity to review the tax roll and totals prior to certification and compare totals to previous year for significant changes upward or downward in valuation.</a:t>
            </a:r>
          </a:p>
          <a:p>
            <a:r>
              <a:rPr lang="en-US" sz="2800" dirty="0" smtClean="0"/>
              <a:t>Most issues should be  able to be resolved prior to Local Valuation certification</a:t>
            </a:r>
          </a:p>
          <a:p>
            <a:r>
              <a:rPr lang="en-US" sz="2800" dirty="0" smtClean="0"/>
              <a:t>More efficient reduces cost and manual handling by staff</a:t>
            </a:r>
          </a:p>
          <a:p>
            <a:r>
              <a:rPr lang="en-US" sz="2800" dirty="0" smtClean="0"/>
              <a:t>Downloaded files can be put on public terminals for public viewing. No requirement to print the tax roll</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7867" y="5227756"/>
            <a:ext cx="1512013" cy="1517493"/>
          </a:xfrm>
          <a:prstGeom prst="rect">
            <a:avLst/>
          </a:prstGeom>
        </p:spPr>
      </p:pic>
    </p:spTree>
    <p:extLst>
      <p:ext uri="{BB962C8B-B14F-4D97-AF65-F5344CB8AC3E}">
        <p14:creationId xmlns:p14="http://schemas.microsoft.com/office/powerpoint/2010/main" val="943631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Request Preliminary Tax Roll</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Preliminary – Send        to </a:t>
            </a:r>
            <a:r>
              <a:rPr lang="en-US" dirty="0" smtClean="0">
                <a:hlinkClick r:id="rId2"/>
              </a:rPr>
              <a:t>Laura.Steele@ky.gov</a:t>
            </a:r>
            <a:r>
              <a:rPr lang="en-US" dirty="0" smtClean="0"/>
              <a:t> to request preliminary tax roll or call 502-564-7113. </a:t>
            </a:r>
            <a:r>
              <a:rPr lang="en-US" b="1" u="sng" dirty="0" smtClean="0"/>
              <a:t>Will need to let her know what sort order:</a:t>
            </a:r>
          </a:p>
          <a:p>
            <a:pPr marL="457200" lvl="1" indent="0">
              <a:buNone/>
            </a:pPr>
            <a:r>
              <a:rPr lang="en-US" dirty="0" smtClean="0"/>
              <a:t>		Alphabetical		Locator Number		Account Number</a:t>
            </a:r>
          </a:p>
          <a:p>
            <a:pPr lvl="1"/>
            <a:r>
              <a:rPr lang="en-US" dirty="0" smtClean="0"/>
              <a:t>Can only order prior to Closing and can order more than one</a:t>
            </a:r>
          </a:p>
          <a:p>
            <a:pPr lvl="1"/>
            <a:r>
              <a:rPr lang="en-US" dirty="0" smtClean="0"/>
              <a:t>Recommended to find errors and correct prior to closing and certification</a:t>
            </a:r>
          </a:p>
          <a:p>
            <a:pPr lvl="1"/>
            <a:r>
              <a:rPr lang="en-US" b="1" u="sng" dirty="0" smtClean="0">
                <a:solidFill>
                  <a:schemeClr val="tx2">
                    <a:lumMod val="50000"/>
                  </a:schemeClr>
                </a:solidFill>
              </a:rPr>
              <a:t>If changes have been made to any returns or additions made need to wait until the next day to request the preliminary report. Otherwise changes will not show up until the nightly update takes place.</a:t>
            </a:r>
          </a:p>
          <a:p>
            <a:pPr lvl="1"/>
            <a:r>
              <a:rPr lang="en-US" b="1" dirty="0" smtClean="0">
                <a:solidFill>
                  <a:schemeClr val="tx2">
                    <a:lumMod val="50000"/>
                  </a:schemeClr>
                </a:solidFill>
              </a:rPr>
              <a:t>For 2020 prior to closing any County you will need to request a preliminary report.</a:t>
            </a:r>
            <a:endParaRPr lang="en-US" b="1" dirty="0">
              <a:solidFill>
                <a:schemeClr val="tx2">
                  <a:lumMod val="50000"/>
                </a:schemeClr>
              </a:solidFill>
            </a:endParaRPr>
          </a:p>
          <a:p>
            <a:pPr marL="457200" lvl="1" indent="0">
              <a:buNone/>
            </a:pPr>
            <a:r>
              <a:rPr lang="en-US" dirty="0" smtClean="0"/>
              <a:t>		</a:t>
            </a:r>
          </a:p>
          <a:p>
            <a:pPr marL="457200" lvl="1" indent="0">
              <a:buNone/>
            </a:pPr>
            <a:endParaRPr lang="en-US" dirty="0"/>
          </a:p>
          <a:p>
            <a:pPr marL="457200" lvl="1" indent="0">
              <a:buNone/>
            </a:pPr>
            <a:endParaRPr lang="en-US" dirty="0" smtClean="0"/>
          </a:p>
        </p:txBody>
      </p:sp>
      <p:sp>
        <p:nvSpPr>
          <p:cNvPr id="6" name="TextBox 5"/>
          <p:cNvSpPr txBox="1"/>
          <p:nvPr/>
        </p:nvSpPr>
        <p:spPr>
          <a:xfrm>
            <a:off x="3857531" y="2536023"/>
            <a:ext cx="407963" cy="369332"/>
          </a:xfrm>
          <a:prstGeom prst="rect">
            <a:avLst/>
          </a:prstGeom>
          <a:blipFill>
            <a:blip r:embed="rId3"/>
            <a:stretch>
              <a:fillRect/>
            </a:stretch>
          </a:blip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47867" y="5227756"/>
            <a:ext cx="1512013" cy="1517493"/>
          </a:xfrm>
          <a:prstGeom prst="rect">
            <a:avLst/>
          </a:prstGeom>
        </p:spPr>
      </p:pic>
    </p:spTree>
    <p:extLst>
      <p:ext uri="{BB962C8B-B14F-4D97-AF65-F5344CB8AC3E}">
        <p14:creationId xmlns:p14="http://schemas.microsoft.com/office/powerpoint/2010/main" val="30185375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46666" y="665691"/>
            <a:ext cx="10729511" cy="5020214"/>
          </a:xfrm>
          <a:prstGeom prst="rect">
            <a:avLst/>
          </a:prstGeom>
        </p:spPr>
      </p:pic>
      <p:sp>
        <p:nvSpPr>
          <p:cNvPr id="6" name="TextBox 5"/>
          <p:cNvSpPr txBox="1"/>
          <p:nvPr/>
        </p:nvSpPr>
        <p:spPr>
          <a:xfrm>
            <a:off x="1191490" y="3845442"/>
            <a:ext cx="1420837" cy="411187"/>
          </a:xfrm>
          <a:prstGeom prst="rect">
            <a:avLst/>
          </a:prstGeom>
          <a:noFill/>
          <a:ln w="76200">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7" name="TextBox 6"/>
          <p:cNvSpPr txBox="1"/>
          <p:nvPr/>
        </p:nvSpPr>
        <p:spPr>
          <a:xfrm>
            <a:off x="3682538" y="4405745"/>
            <a:ext cx="5793972" cy="646331"/>
          </a:xfrm>
          <a:prstGeom prst="rect">
            <a:avLst/>
          </a:prstGeom>
          <a:noFill/>
          <a:ln w="76200">
            <a:solidFill>
              <a:schemeClr val="tx1"/>
            </a:solidFill>
          </a:ln>
        </p:spPr>
        <p:txBody>
          <a:bodyPr wrap="square" rtlCol="0">
            <a:spAutoFit/>
          </a:bodyPr>
          <a:lstStyle/>
          <a:p>
            <a:r>
              <a:rPr lang="en-US" b="1" dirty="0" smtClean="0"/>
              <a:t>You can request more than one, each new one will replace the old file. </a:t>
            </a:r>
            <a:endParaRPr lang="en-US" b="1" dirty="0"/>
          </a:p>
        </p:txBody>
      </p:sp>
      <p:cxnSp>
        <p:nvCxnSpPr>
          <p:cNvPr id="9" name="Straight Arrow Connector 8"/>
          <p:cNvCxnSpPr/>
          <p:nvPr/>
        </p:nvCxnSpPr>
        <p:spPr>
          <a:xfrm flipH="1" flipV="1">
            <a:off x="2726575" y="4256629"/>
            <a:ext cx="789709" cy="448375"/>
          </a:xfrm>
          <a:prstGeom prst="straightConnector1">
            <a:avLst/>
          </a:prstGeom>
          <a:ln w="22225" cmpd="sng">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2764" y="5196225"/>
            <a:ext cx="1512013" cy="1517493"/>
          </a:xfrm>
          <a:prstGeom prst="rect">
            <a:avLst/>
          </a:prstGeom>
        </p:spPr>
      </p:pic>
    </p:spTree>
    <p:extLst>
      <p:ext uri="{BB962C8B-B14F-4D97-AF65-F5344CB8AC3E}">
        <p14:creationId xmlns:p14="http://schemas.microsoft.com/office/powerpoint/2010/main" val="6037535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264" y="817951"/>
            <a:ext cx="10255347" cy="5348281"/>
          </a:xfrm>
          <a:prstGeom prst="rect">
            <a:avLst/>
          </a:prstGeom>
        </p:spPr>
      </p:pic>
      <p:sp>
        <p:nvSpPr>
          <p:cNvPr id="4" name="TextBox 3"/>
          <p:cNvSpPr txBox="1"/>
          <p:nvPr/>
        </p:nvSpPr>
        <p:spPr>
          <a:xfrm>
            <a:off x="6752492" y="2433711"/>
            <a:ext cx="4206240" cy="400110"/>
          </a:xfrm>
          <a:prstGeom prst="rect">
            <a:avLst/>
          </a:prstGeom>
          <a:noFill/>
          <a:effectLst>
            <a:innerShdw blurRad="63500" dist="50800" dir="13500000">
              <a:schemeClr val="bg1">
                <a:lumMod val="65000"/>
                <a:alpha val="50000"/>
              </a:schemeClr>
            </a:inn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Garamond" panose="02020404030301010803"/>
                <a:ea typeface="+mn-ea"/>
                <a:cs typeface="+mn-cs"/>
              </a:rPr>
              <a:t>Total page from preliminary report</a:t>
            </a:r>
            <a:endParaRPr kumimoji="0" lang="en-US" sz="2000" b="1"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0866" y="5340507"/>
            <a:ext cx="1512013" cy="1517493"/>
          </a:xfrm>
          <a:prstGeom prst="rect">
            <a:avLst/>
          </a:prstGeom>
        </p:spPr>
      </p:pic>
    </p:spTree>
    <p:extLst>
      <p:ext uri="{BB962C8B-B14F-4D97-AF65-F5344CB8AC3E}">
        <p14:creationId xmlns:p14="http://schemas.microsoft.com/office/powerpoint/2010/main" val="2467915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Request to Close Tangible</a:t>
            </a:r>
            <a:endParaRPr lang="en-US" dirty="0"/>
          </a:p>
        </p:txBody>
      </p:sp>
      <p:sp>
        <p:nvSpPr>
          <p:cNvPr id="3" name="Content Placeholder 2"/>
          <p:cNvSpPr>
            <a:spLocks noGrp="1"/>
          </p:cNvSpPr>
          <p:nvPr>
            <p:ph idx="1"/>
          </p:nvPr>
        </p:nvSpPr>
        <p:spPr>
          <a:xfrm>
            <a:off x="590843" y="2430322"/>
            <a:ext cx="11057206" cy="3646920"/>
          </a:xfrm>
          <a:solidFill>
            <a:schemeClr val="bg1"/>
          </a:solidFill>
        </p:spPr>
        <p:txBody>
          <a:bodyPr>
            <a:normAutofit fontScale="62500" lnSpcReduction="20000"/>
          </a:bodyPr>
          <a:lstStyle/>
          <a:p>
            <a:endParaRPr lang="en-US" sz="2100" b="1" dirty="0" smtClean="0"/>
          </a:p>
          <a:p>
            <a:r>
              <a:rPr lang="en-US" sz="2900" b="1" dirty="0" smtClean="0"/>
              <a:t>Closing Tangible – Send        to </a:t>
            </a:r>
            <a:r>
              <a:rPr lang="en-US" sz="2900" b="1" dirty="0" smtClean="0">
                <a:hlinkClick r:id="rId2"/>
              </a:rPr>
              <a:t>Laura.Steele@ky.gov</a:t>
            </a:r>
            <a:r>
              <a:rPr lang="en-US" sz="2900" b="1" dirty="0" smtClean="0"/>
              <a:t> to close the tangible tax system or call  502-564-7113</a:t>
            </a:r>
          </a:p>
          <a:p>
            <a:pPr lvl="1"/>
            <a:r>
              <a:rPr lang="en-US" sz="2900" dirty="0" smtClean="0"/>
              <a:t>  	Will no longer be able to make changes in the mainframe</a:t>
            </a:r>
          </a:p>
          <a:p>
            <a:pPr lvl="1"/>
            <a:r>
              <a:rPr lang="en-US" sz="2900" dirty="0" smtClean="0"/>
              <a:t>   Tax roll will be ordered from COT and will be placed on Move-it for download and review by PVA office in 	PDF format.</a:t>
            </a:r>
          </a:p>
          <a:p>
            <a:pPr lvl="1"/>
            <a:r>
              <a:rPr lang="en-US" sz="2900" dirty="0"/>
              <a:t> </a:t>
            </a:r>
            <a:r>
              <a:rPr lang="en-US" sz="2900" dirty="0" smtClean="0"/>
              <a:t>  </a:t>
            </a:r>
            <a:r>
              <a:rPr lang="en-US" sz="2900" b="1" u="sng" dirty="0" smtClean="0">
                <a:solidFill>
                  <a:srgbClr val="FF0000"/>
                </a:solidFill>
              </a:rPr>
              <a:t>Tax roll or totals should not be shared with taxing jurisdictions until you receive certification</a:t>
            </a:r>
          </a:p>
          <a:p>
            <a:pPr lvl="1"/>
            <a:r>
              <a:rPr lang="en-US" sz="2900" dirty="0" smtClean="0"/>
              <a:t> 	PVA should review tax roll and compare totals to previous year to check for omissions, significant  increases or 	decreases in value. Any significant omissions from taxpayers can be sent to the </a:t>
            </a:r>
            <a:r>
              <a:rPr lang="en-US" sz="2900" b="1" i="1" u="sng" dirty="0" smtClean="0"/>
              <a:t>Personal Property Branch 	Manager, Jehna Cornish </a:t>
            </a:r>
            <a:r>
              <a:rPr lang="en-US" sz="2900" dirty="0" smtClean="0"/>
              <a:t>for an omitted return review.</a:t>
            </a:r>
          </a:p>
          <a:p>
            <a:pPr marL="457200" lvl="1" indent="0">
              <a:buNone/>
            </a:pPr>
            <a:endParaRPr lang="en-US" sz="2100" dirty="0" smtClean="0"/>
          </a:p>
          <a:p>
            <a:pPr marL="1828800" lvl="4" indent="0" algn="ctr">
              <a:buNone/>
            </a:pPr>
            <a:r>
              <a:rPr lang="en-US" sz="2100" dirty="0" smtClean="0">
                <a:hlinkClick r:id="rId3"/>
              </a:rPr>
              <a:t>Jehna.Cornish@ky.gov</a:t>
            </a:r>
            <a:r>
              <a:rPr lang="en-US" sz="2100" dirty="0" smtClean="0"/>
              <a:t>			502-782-2507</a:t>
            </a:r>
          </a:p>
          <a:p>
            <a:pPr marL="457200" lvl="1" indent="0">
              <a:buNone/>
            </a:pPr>
            <a:r>
              <a:rPr lang="en-US" dirty="0" smtClean="0"/>
              <a:t>		</a:t>
            </a:r>
          </a:p>
          <a:p>
            <a:pPr marL="457200" lvl="1" indent="0">
              <a:buNone/>
            </a:pPr>
            <a:endParaRPr lang="en-US" dirty="0"/>
          </a:p>
          <a:p>
            <a:pPr marL="457200" lvl="1" indent="0">
              <a:buNone/>
            </a:pPr>
            <a:endParaRPr lang="en-US" dirty="0" smtClean="0"/>
          </a:p>
        </p:txBody>
      </p:sp>
      <p:sp>
        <p:nvSpPr>
          <p:cNvPr id="5" name="TextBox 4"/>
          <p:cNvSpPr txBox="1"/>
          <p:nvPr/>
        </p:nvSpPr>
        <p:spPr>
          <a:xfrm>
            <a:off x="3388190" y="2652597"/>
            <a:ext cx="407963" cy="369332"/>
          </a:xfrm>
          <a:prstGeom prst="rect">
            <a:avLst/>
          </a:prstGeom>
          <a:blipFill>
            <a:blip r:embed="rId4"/>
            <a:stretch>
              <a:fillRect/>
            </a:stretch>
          </a:blip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6" name="TextBox 5"/>
          <p:cNvSpPr txBox="1"/>
          <p:nvPr/>
        </p:nvSpPr>
        <p:spPr>
          <a:xfrm>
            <a:off x="4258952" y="5343409"/>
            <a:ext cx="407963" cy="369332"/>
          </a:xfrm>
          <a:prstGeom prst="rect">
            <a:avLst/>
          </a:prstGeom>
          <a:blipFill>
            <a:blip r:embed="rId4"/>
            <a:stretch>
              <a:fillRect/>
            </a:stretch>
          </a:blip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7" name="TextBox 6"/>
          <p:cNvSpPr txBox="1"/>
          <p:nvPr/>
        </p:nvSpPr>
        <p:spPr>
          <a:xfrm>
            <a:off x="7351419" y="5325524"/>
            <a:ext cx="407963" cy="369332"/>
          </a:xfrm>
          <a:prstGeom prst="rect">
            <a:avLst/>
          </a:prstGeom>
          <a:blipFill>
            <a:blip r:embed="rId5"/>
            <a:stretch>
              <a:fillRect/>
            </a:stretch>
          </a:blip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47867" y="5227756"/>
            <a:ext cx="1512013" cy="1517493"/>
          </a:xfrm>
          <a:prstGeom prst="rect">
            <a:avLst/>
          </a:prstGeom>
        </p:spPr>
      </p:pic>
    </p:spTree>
    <p:extLst>
      <p:ext uri="{BB962C8B-B14F-4D97-AF65-F5344CB8AC3E}">
        <p14:creationId xmlns:p14="http://schemas.microsoft.com/office/powerpoint/2010/main" val="38229117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46666" y="665691"/>
            <a:ext cx="10729511" cy="5020214"/>
          </a:xfrm>
          <a:prstGeom prst="rect">
            <a:avLst/>
          </a:prstGeom>
        </p:spPr>
      </p:pic>
      <p:sp>
        <p:nvSpPr>
          <p:cNvPr id="6" name="TextBox 5"/>
          <p:cNvSpPr txBox="1"/>
          <p:nvPr/>
        </p:nvSpPr>
        <p:spPr>
          <a:xfrm>
            <a:off x="1149927" y="3504621"/>
            <a:ext cx="1420837" cy="411187"/>
          </a:xfrm>
          <a:prstGeom prst="rect">
            <a:avLst/>
          </a:prstGeom>
          <a:noFill/>
          <a:ln w="76200">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3" name="TextBox 2"/>
          <p:cNvSpPr txBox="1"/>
          <p:nvPr/>
        </p:nvSpPr>
        <p:spPr>
          <a:xfrm>
            <a:off x="3468414" y="4372303"/>
            <a:ext cx="5759669" cy="646331"/>
          </a:xfrm>
          <a:prstGeom prst="rect">
            <a:avLst/>
          </a:prstGeom>
          <a:noFill/>
          <a:ln w="50800" cmpd="sng">
            <a:solidFill>
              <a:schemeClr val="tx1"/>
            </a:solidFill>
          </a:ln>
        </p:spPr>
        <p:txBody>
          <a:bodyPr wrap="square" rtlCol="0">
            <a:spAutoFit/>
          </a:bodyPr>
          <a:lstStyle/>
          <a:p>
            <a:r>
              <a:rPr lang="en-US" dirty="0" smtClean="0">
                <a:ln>
                  <a:solidFill>
                    <a:schemeClr val="tx1"/>
                  </a:solidFill>
                </a:ln>
              </a:rPr>
              <a:t>FINAL</a:t>
            </a:r>
            <a:r>
              <a:rPr lang="en-US" dirty="0" smtClean="0"/>
              <a:t> is after you are closed, you are not yet certified until you receive the data (txt) file.</a:t>
            </a:r>
            <a:endParaRPr lang="en-US" dirty="0"/>
          </a:p>
        </p:txBody>
      </p:sp>
      <p:cxnSp>
        <p:nvCxnSpPr>
          <p:cNvPr id="7" name="Straight Arrow Connector 6"/>
          <p:cNvCxnSpPr/>
          <p:nvPr/>
        </p:nvCxnSpPr>
        <p:spPr>
          <a:xfrm flipH="1" flipV="1">
            <a:off x="2570764" y="3923928"/>
            <a:ext cx="789709" cy="448375"/>
          </a:xfrm>
          <a:prstGeom prst="straightConnector1">
            <a:avLst/>
          </a:prstGeom>
          <a:ln w="22225" cmpd="sng">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0722" y="5196225"/>
            <a:ext cx="1512013" cy="1517493"/>
          </a:xfrm>
          <a:prstGeom prst="rect">
            <a:avLst/>
          </a:prstGeom>
        </p:spPr>
      </p:pic>
    </p:spTree>
    <p:extLst>
      <p:ext uri="{BB962C8B-B14F-4D97-AF65-F5344CB8AC3E}">
        <p14:creationId xmlns:p14="http://schemas.microsoft.com/office/powerpoint/2010/main" val="29967611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Certified by Division of Local Support</a:t>
            </a:r>
            <a:endParaRPr lang="en-US" dirty="0"/>
          </a:p>
        </p:txBody>
      </p:sp>
      <p:sp>
        <p:nvSpPr>
          <p:cNvPr id="3" name="Content Placeholder 2"/>
          <p:cNvSpPr>
            <a:spLocks noGrp="1"/>
          </p:cNvSpPr>
          <p:nvPr>
            <p:ph idx="1"/>
          </p:nvPr>
        </p:nvSpPr>
        <p:spPr>
          <a:xfrm>
            <a:off x="590843" y="2430322"/>
            <a:ext cx="11057206" cy="3646920"/>
          </a:xfrm>
          <a:solidFill>
            <a:schemeClr val="bg1"/>
          </a:solidFill>
        </p:spPr>
        <p:txBody>
          <a:bodyPr>
            <a:normAutofit/>
          </a:bodyPr>
          <a:lstStyle/>
          <a:p>
            <a:endParaRPr lang="en-US" sz="2100" b="1" dirty="0" smtClean="0"/>
          </a:p>
          <a:p>
            <a:pPr marL="457200" lvl="1" indent="0">
              <a:buNone/>
            </a:pPr>
            <a:endParaRPr lang="en-US" dirty="0"/>
          </a:p>
          <a:p>
            <a:pPr marL="457200" lvl="1" indent="0">
              <a:buNone/>
            </a:pPr>
            <a:endParaRPr lang="en-US" dirty="0" smtClean="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7867" y="5227756"/>
            <a:ext cx="1512013" cy="1517493"/>
          </a:xfrm>
          <a:prstGeom prst="rect">
            <a:avLst/>
          </a:prstGeom>
        </p:spPr>
      </p:pic>
      <p:sp>
        <p:nvSpPr>
          <p:cNvPr id="5" name="TextBox 4"/>
          <p:cNvSpPr txBox="1"/>
          <p:nvPr/>
        </p:nvSpPr>
        <p:spPr>
          <a:xfrm>
            <a:off x="914400" y="2430322"/>
            <a:ext cx="9733467" cy="3693319"/>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Garamond" panose="02020404030301010803"/>
                <a:ea typeface="+mn-ea"/>
                <a:cs typeface="+mn-cs"/>
              </a:rPr>
              <a:t>Once the County is closed, Local Support has access to the files to get the personal property totals from each County.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noProof="0" dirty="0" smtClean="0">
                <a:solidFill>
                  <a:prstClr val="black"/>
                </a:solidFill>
                <a:latin typeface="Garamond" panose="02020404030301010803"/>
              </a:rPr>
              <a:t>Certification starts in July.</a:t>
            </a:r>
            <a:endParaRPr kumimoji="0" lang="en-US" sz="2400" b="0" i="0" u="none" strike="noStrike" kern="1200" cap="none" spc="0" normalizeH="0" baseline="0" noProof="0" dirty="0" smtClean="0">
              <a:ln>
                <a:noFill/>
              </a:ln>
              <a:solidFill>
                <a:prstClr val="black"/>
              </a:solidFill>
              <a:effectLst/>
              <a:uLnTx/>
              <a:uFillTx/>
              <a:latin typeface="Garamond" panose="02020404030301010803"/>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Garamond" panose="02020404030301010803"/>
                <a:ea typeface="+mn-ea"/>
                <a:cs typeface="+mn-cs"/>
              </a:rPr>
              <a:t>State Valuation is notified that the County has been certified, State Valuation sends request for the data files and they are automated to Move-it, typically the same day.</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Garamond" panose="02020404030301010803"/>
                <a:ea typeface="+mn-ea"/>
                <a:cs typeface="+mn-cs"/>
              </a:rPr>
              <a:t>The PVA will receive the data file prior to receiving certification letter which saves expense of printing and mailing and PVA does not have to wait on the mail.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rPr>
              <a:t>	</a:t>
            </a:r>
          </a:p>
        </p:txBody>
      </p:sp>
    </p:spTree>
    <p:extLst>
      <p:ext uri="{BB962C8B-B14F-4D97-AF65-F5344CB8AC3E}">
        <p14:creationId xmlns:p14="http://schemas.microsoft.com/office/powerpoint/2010/main" val="11030932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46666" y="665691"/>
            <a:ext cx="10729511" cy="5020214"/>
          </a:xfrm>
          <a:prstGeom prst="rect">
            <a:avLst/>
          </a:prstGeom>
        </p:spPr>
      </p:pic>
      <p:sp>
        <p:nvSpPr>
          <p:cNvPr id="6" name="TextBox 5"/>
          <p:cNvSpPr txBox="1"/>
          <p:nvPr/>
        </p:nvSpPr>
        <p:spPr>
          <a:xfrm>
            <a:off x="1149927" y="3094718"/>
            <a:ext cx="1420837" cy="411187"/>
          </a:xfrm>
          <a:prstGeom prst="rect">
            <a:avLst/>
          </a:prstGeom>
          <a:noFill/>
          <a:ln w="76200">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3" name="TextBox 2"/>
          <p:cNvSpPr txBox="1"/>
          <p:nvPr/>
        </p:nvSpPr>
        <p:spPr>
          <a:xfrm>
            <a:off x="3468414" y="4372303"/>
            <a:ext cx="5759669" cy="646331"/>
          </a:xfrm>
          <a:prstGeom prst="rect">
            <a:avLst/>
          </a:prstGeom>
          <a:noFill/>
          <a:ln w="50800" cmpd="sng">
            <a:solidFill>
              <a:schemeClr val="tx1"/>
            </a:solidFill>
          </a:ln>
        </p:spPr>
        <p:txBody>
          <a:bodyPr wrap="square" rtlCol="0">
            <a:spAutoFit/>
          </a:bodyPr>
          <a:lstStyle/>
          <a:p>
            <a:r>
              <a:rPr lang="en-US" dirty="0" smtClean="0">
                <a:ln>
                  <a:solidFill>
                    <a:schemeClr val="tx1"/>
                  </a:solidFill>
                </a:ln>
              </a:rPr>
              <a:t>DATA (TXT)</a:t>
            </a:r>
            <a:r>
              <a:rPr lang="en-US" dirty="0" smtClean="0"/>
              <a:t> is what the bills are generated from. You receive this file once you are certified by Local Valuation.</a:t>
            </a:r>
            <a:endParaRPr lang="en-US" dirty="0"/>
          </a:p>
        </p:txBody>
      </p:sp>
      <p:cxnSp>
        <p:nvCxnSpPr>
          <p:cNvPr id="7" name="Straight Arrow Connector 6"/>
          <p:cNvCxnSpPr/>
          <p:nvPr/>
        </p:nvCxnSpPr>
        <p:spPr>
          <a:xfrm flipH="1" flipV="1">
            <a:off x="2570764" y="3584028"/>
            <a:ext cx="798786" cy="788276"/>
          </a:xfrm>
          <a:prstGeom prst="straightConnector1">
            <a:avLst/>
          </a:prstGeom>
          <a:ln w="22225" cmpd="sng">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0777" y="5168895"/>
            <a:ext cx="1512013" cy="1517493"/>
          </a:xfrm>
          <a:prstGeom prst="rect">
            <a:avLst/>
          </a:prstGeom>
        </p:spPr>
      </p:pic>
    </p:spTree>
    <p:extLst>
      <p:ext uri="{BB962C8B-B14F-4D97-AF65-F5344CB8AC3E}">
        <p14:creationId xmlns:p14="http://schemas.microsoft.com/office/powerpoint/2010/main" val="15463929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Move-it</a:t>
            </a:r>
            <a:endParaRPr lang="en-US" b="1" dirty="0"/>
          </a:p>
        </p:txBody>
      </p:sp>
      <p:sp>
        <p:nvSpPr>
          <p:cNvPr id="3" name="Content Placeholder 2"/>
          <p:cNvSpPr>
            <a:spLocks noGrp="1"/>
          </p:cNvSpPr>
          <p:nvPr>
            <p:ph idx="1"/>
          </p:nvPr>
        </p:nvSpPr>
        <p:spPr>
          <a:xfrm>
            <a:off x="955964" y="2396836"/>
            <a:ext cx="10307781" cy="3479032"/>
          </a:xfrm>
        </p:spPr>
        <p:txBody>
          <a:bodyPr>
            <a:normAutofit fontScale="25000" lnSpcReduction="20000"/>
          </a:bodyPr>
          <a:lstStyle/>
          <a:p>
            <a:r>
              <a:rPr lang="en-US" sz="9200" dirty="0" smtClean="0">
                <a:hlinkClick r:id="rId2"/>
              </a:rPr>
              <a:t>https://ftp.ky.gov</a:t>
            </a:r>
            <a:endParaRPr lang="en-US" sz="9200" dirty="0" smtClean="0"/>
          </a:p>
          <a:p>
            <a:r>
              <a:rPr lang="en-US" sz="9200" dirty="0" smtClean="0"/>
              <a:t>Passwords expire every ninety (90) days</a:t>
            </a:r>
          </a:p>
          <a:p>
            <a:r>
              <a:rPr lang="en-US" sz="9200" dirty="0" smtClean="0"/>
              <a:t>One office User ID and password</a:t>
            </a:r>
          </a:p>
          <a:p>
            <a:r>
              <a:rPr lang="en-US" sz="9200" dirty="0" smtClean="0"/>
              <a:t>Lock outs, password resets or issues can be handled by:</a:t>
            </a:r>
          </a:p>
          <a:p>
            <a:pPr lvl="1"/>
            <a:r>
              <a:rPr lang="en-US" sz="9200" dirty="0" smtClean="0"/>
              <a:t>Erica Russell, Resource Management Analyst </a:t>
            </a:r>
            <a:r>
              <a:rPr lang="en-US" sz="9200" dirty="0" smtClean="0">
                <a:hlinkClick r:id="rId3"/>
              </a:rPr>
              <a:t>Erica.Russell@ky.gov</a:t>
            </a:r>
            <a:r>
              <a:rPr lang="en-US" sz="9200" dirty="0" smtClean="0"/>
              <a:t> 502-564-7125</a:t>
            </a:r>
          </a:p>
          <a:p>
            <a:pPr lvl="1"/>
            <a:r>
              <a:rPr lang="en-US" sz="9200" dirty="0" smtClean="0"/>
              <a:t>Glyndon Woosley, Assistant Director </a:t>
            </a:r>
            <a:r>
              <a:rPr lang="en-US" sz="9200" dirty="0" smtClean="0">
                <a:hlinkClick r:id="rId4"/>
              </a:rPr>
              <a:t>Glyndon.Woosley@ky.gov</a:t>
            </a:r>
            <a:r>
              <a:rPr lang="en-US" sz="9200" dirty="0" smtClean="0"/>
              <a:t> 502-782-9667</a:t>
            </a:r>
          </a:p>
          <a:p>
            <a:pPr lvl="1"/>
            <a:r>
              <a:rPr lang="en-US" sz="9200" dirty="0" smtClean="0"/>
              <a:t>Cathy Thompson, Director </a:t>
            </a:r>
            <a:r>
              <a:rPr lang="en-US" sz="9200" dirty="0" smtClean="0">
                <a:hlinkClick r:id="rId5"/>
              </a:rPr>
              <a:t>Cathy.Thompson@ky.gov</a:t>
            </a:r>
            <a:r>
              <a:rPr lang="en-US" sz="9200" dirty="0" smtClean="0"/>
              <a:t> 502-564-5117</a:t>
            </a:r>
          </a:p>
          <a:p>
            <a:pPr lvl="1"/>
            <a:r>
              <a:rPr lang="en-US" sz="9200" dirty="0" smtClean="0"/>
              <a:t>Recommended to use Google Chrome as browser with Move-it</a:t>
            </a:r>
          </a:p>
          <a:p>
            <a:pPr marL="0" indent="0">
              <a:buNone/>
            </a:pPr>
            <a:endParaRPr lang="en-US" dirty="0"/>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47867" y="5227756"/>
            <a:ext cx="1512013" cy="1517493"/>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06680" y="5338592"/>
            <a:ext cx="743736" cy="759731"/>
          </a:xfrm>
          <a:prstGeom prst="rect">
            <a:avLst/>
          </a:prstGeom>
        </p:spPr>
      </p:pic>
    </p:spTree>
    <p:extLst>
      <p:ext uri="{BB962C8B-B14F-4D97-AF65-F5344CB8AC3E}">
        <p14:creationId xmlns:p14="http://schemas.microsoft.com/office/powerpoint/2010/main" val="10173051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Certified by Division of Local Support</a:t>
            </a:r>
            <a:endParaRPr lang="en-US" dirty="0"/>
          </a:p>
        </p:txBody>
      </p:sp>
      <p:sp>
        <p:nvSpPr>
          <p:cNvPr id="3" name="Content Placeholder 2"/>
          <p:cNvSpPr>
            <a:spLocks noGrp="1"/>
          </p:cNvSpPr>
          <p:nvPr>
            <p:ph idx="1"/>
          </p:nvPr>
        </p:nvSpPr>
        <p:spPr>
          <a:xfrm>
            <a:off x="590843" y="2430322"/>
            <a:ext cx="11057206" cy="3646920"/>
          </a:xfrm>
          <a:solidFill>
            <a:schemeClr val="bg1"/>
          </a:solidFill>
        </p:spPr>
        <p:txBody>
          <a:bodyPr>
            <a:normAutofit/>
          </a:bodyPr>
          <a:lstStyle/>
          <a:p>
            <a:endParaRPr lang="en-US" sz="2100" b="1" dirty="0" smtClean="0"/>
          </a:p>
          <a:p>
            <a:pPr marL="457200" lvl="1" indent="0">
              <a:buNone/>
            </a:pPr>
            <a:endParaRPr lang="en-US" dirty="0"/>
          </a:p>
          <a:p>
            <a:pPr marL="457200" lvl="1" indent="0">
              <a:buNone/>
            </a:pPr>
            <a:endParaRPr lang="en-US" dirty="0" smtClean="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7867" y="5227756"/>
            <a:ext cx="1512013" cy="1517493"/>
          </a:xfrm>
          <a:prstGeom prst="rect">
            <a:avLst/>
          </a:prstGeom>
        </p:spPr>
      </p:pic>
      <p:pic>
        <p:nvPicPr>
          <p:cNvPr id="4" name="Picture 3"/>
          <p:cNvPicPr>
            <a:picLocks noChangeAspect="1"/>
          </p:cNvPicPr>
          <p:nvPr/>
        </p:nvPicPr>
        <p:blipFill>
          <a:blip r:embed="rId3"/>
          <a:stretch>
            <a:fillRect/>
          </a:stretch>
        </p:blipFill>
        <p:spPr>
          <a:xfrm>
            <a:off x="734292" y="2430321"/>
            <a:ext cx="6705600" cy="3641865"/>
          </a:xfrm>
          <a:prstGeom prst="rect">
            <a:avLst/>
          </a:prstGeom>
        </p:spPr>
      </p:pic>
      <p:sp>
        <p:nvSpPr>
          <p:cNvPr id="9" name="TextBox 8"/>
          <p:cNvSpPr txBox="1"/>
          <p:nvPr/>
        </p:nvSpPr>
        <p:spPr>
          <a:xfrm>
            <a:off x="7716982" y="2430321"/>
            <a:ext cx="3380509" cy="286232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Garamond" panose="02020404030301010803"/>
                <a:ea typeface="+mn-ea"/>
                <a:cs typeface="+mn-cs"/>
              </a:rPr>
              <a:t>The data file is what bills are generated from.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Garamond" panose="02020404030301010803"/>
                <a:ea typeface="+mn-ea"/>
                <a:cs typeface="+mn-cs"/>
              </a:rPr>
              <a:t>PVA must download the file.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Garamond" panose="02020404030301010803"/>
                <a:ea typeface="+mn-ea"/>
                <a:cs typeface="+mn-cs"/>
              </a:rPr>
              <a:t>The final is the PDF version of the tax roll to be maintained by the PVA office per retention schedule of 5 years and transferred to the County Clerk for permanent retention.</a:t>
            </a: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22734670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20957" y="724858"/>
            <a:ext cx="9601196" cy="840706"/>
          </a:xfrm>
        </p:spPr>
        <p:txBody>
          <a:bodyPr>
            <a:normAutofit/>
          </a:bodyPr>
          <a:lstStyle/>
          <a:p>
            <a:r>
              <a:rPr lang="en-US" dirty="0" smtClean="0"/>
              <a:t>Tax Roll Retention Schedule</a:t>
            </a:r>
            <a:endParaRPr lang="en-US" dirty="0"/>
          </a:p>
        </p:txBody>
      </p:sp>
      <p:sp>
        <p:nvSpPr>
          <p:cNvPr id="3" name="Content Placeholder 2"/>
          <p:cNvSpPr>
            <a:spLocks noGrp="1"/>
          </p:cNvSpPr>
          <p:nvPr>
            <p:ph idx="1"/>
          </p:nvPr>
        </p:nvSpPr>
        <p:spPr>
          <a:xfrm>
            <a:off x="590843" y="2430322"/>
            <a:ext cx="11057206" cy="3646920"/>
          </a:xfrm>
          <a:solidFill>
            <a:schemeClr val="bg1"/>
          </a:solidFill>
        </p:spPr>
        <p:txBody>
          <a:bodyPr>
            <a:normAutofit/>
          </a:bodyPr>
          <a:lstStyle/>
          <a:p>
            <a:endParaRPr lang="en-US" sz="2100" b="1" dirty="0" smtClean="0"/>
          </a:p>
          <a:p>
            <a:pPr marL="457200" lvl="1" indent="0">
              <a:buNone/>
            </a:pPr>
            <a:endParaRPr lang="en-US" dirty="0"/>
          </a:p>
          <a:p>
            <a:pPr marL="457200" lvl="1" indent="0">
              <a:buNone/>
            </a:pPr>
            <a:endParaRPr lang="en-US" dirty="0" smtClean="0"/>
          </a:p>
        </p:txBody>
      </p:sp>
      <p:pic>
        <p:nvPicPr>
          <p:cNvPr id="5" name="Picture 4"/>
          <p:cNvPicPr>
            <a:picLocks noChangeAspect="1"/>
          </p:cNvPicPr>
          <p:nvPr/>
        </p:nvPicPr>
        <p:blipFill>
          <a:blip r:embed="rId2"/>
          <a:stretch>
            <a:fillRect/>
          </a:stretch>
        </p:blipFill>
        <p:spPr>
          <a:xfrm>
            <a:off x="1420957" y="1565563"/>
            <a:ext cx="9601196" cy="4142509"/>
          </a:xfrm>
          <a:prstGeom prst="rect">
            <a:avLst/>
          </a:prstGeom>
        </p:spPr>
      </p:pic>
      <p:sp>
        <p:nvSpPr>
          <p:cNvPr id="6" name="Up Arrow 5"/>
          <p:cNvSpPr/>
          <p:nvPr/>
        </p:nvSpPr>
        <p:spPr>
          <a:xfrm>
            <a:off x="5735782" y="5694218"/>
            <a:ext cx="401781" cy="55418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aramond" panose="02020404030301010803"/>
              <a:ea typeface="+mn-ea"/>
              <a:cs typeface="+mn-cs"/>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6495" y="5055337"/>
            <a:ext cx="1512013" cy="1517493"/>
          </a:xfrm>
          <a:prstGeom prst="rect">
            <a:avLst/>
          </a:prstGeom>
        </p:spPr>
      </p:pic>
    </p:spTree>
    <p:extLst>
      <p:ext uri="{BB962C8B-B14F-4D97-AF65-F5344CB8AC3E}">
        <p14:creationId xmlns:p14="http://schemas.microsoft.com/office/powerpoint/2010/main" val="30538141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 Tax Roll Process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When tangible returns come in to PVA office, store in one location until entered to prevent misplacing.</a:t>
            </a:r>
          </a:p>
          <a:p>
            <a:r>
              <a:rPr lang="en-US" dirty="0" smtClean="0"/>
              <a:t>Compare current return to prior year return when entering</a:t>
            </a:r>
          </a:p>
          <a:p>
            <a:pPr lvl="1"/>
            <a:r>
              <a:rPr lang="en-US" dirty="0"/>
              <a:t>If significant differences in valuation, enter return send request </a:t>
            </a:r>
            <a:r>
              <a:rPr lang="en-US" dirty="0" smtClean="0"/>
              <a:t>for review.</a:t>
            </a:r>
            <a:endParaRPr lang="en-US" dirty="0"/>
          </a:p>
          <a:p>
            <a:pPr lvl="1"/>
            <a:r>
              <a:rPr lang="en-US" dirty="0" smtClean="0"/>
              <a:t>If no prior return and property not age 1 property send compliance request to </a:t>
            </a:r>
            <a:r>
              <a:rPr lang="en-US" b="1" i="1" u="sng" dirty="0" smtClean="0"/>
              <a:t>Personal Property Branch Manager, Jehna Cornish</a:t>
            </a:r>
          </a:p>
          <a:p>
            <a:pPr lvl="3"/>
            <a:r>
              <a:rPr lang="en-US" dirty="0" smtClean="0">
                <a:hlinkClick r:id="rId2"/>
              </a:rPr>
              <a:t>Jehna.Cornish@ky.gov</a:t>
            </a:r>
            <a:endParaRPr lang="en-US" dirty="0" smtClean="0"/>
          </a:p>
          <a:p>
            <a:pPr lvl="3"/>
            <a:endParaRPr lang="en-US" dirty="0" smtClean="0"/>
          </a:p>
          <a:p>
            <a:pPr lvl="3"/>
            <a:r>
              <a:rPr lang="en-US" dirty="0" smtClean="0"/>
              <a:t>502-782-2507</a:t>
            </a:r>
          </a:p>
          <a:p>
            <a:pPr lvl="3"/>
            <a:endParaRPr lang="en-US" dirty="0"/>
          </a:p>
          <a:p>
            <a:pPr marL="1371600" lvl="3" indent="0">
              <a:buNone/>
            </a:pPr>
            <a:endParaRPr lang="en-US" dirty="0" smtClean="0"/>
          </a:p>
          <a:p>
            <a:pPr lvl="2"/>
            <a:endParaRPr lang="en-US" dirty="0" smtClean="0"/>
          </a:p>
          <a:p>
            <a:pPr lvl="1"/>
            <a:endParaRPr lang="en-US" dirty="0"/>
          </a:p>
        </p:txBody>
      </p:sp>
      <p:sp>
        <p:nvSpPr>
          <p:cNvPr id="4" name="TextBox 3"/>
          <p:cNvSpPr txBox="1"/>
          <p:nvPr/>
        </p:nvSpPr>
        <p:spPr>
          <a:xfrm>
            <a:off x="2193423" y="4744967"/>
            <a:ext cx="407963" cy="369332"/>
          </a:xfrm>
          <a:prstGeom prst="rect">
            <a:avLst/>
          </a:prstGeom>
          <a:blipFill>
            <a:blip r:embed="rId3"/>
            <a:stretch>
              <a:fillRect/>
            </a:stretch>
          </a:blip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5" name="TextBox 4"/>
          <p:cNvSpPr txBox="1"/>
          <p:nvPr/>
        </p:nvSpPr>
        <p:spPr>
          <a:xfrm>
            <a:off x="2207897" y="5385232"/>
            <a:ext cx="407963" cy="369332"/>
          </a:xfrm>
          <a:prstGeom prst="rect">
            <a:avLst/>
          </a:prstGeom>
          <a:blipFill>
            <a:blip r:embed="rId4"/>
            <a:stretch>
              <a:fillRect/>
            </a:stretch>
          </a:blip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21742" y="5196225"/>
            <a:ext cx="1512013" cy="1517493"/>
          </a:xfrm>
          <a:prstGeom prst="rect">
            <a:avLst/>
          </a:prstGeom>
        </p:spPr>
      </p:pic>
    </p:spTree>
    <p:extLst>
      <p:ext uri="{BB962C8B-B14F-4D97-AF65-F5344CB8AC3E}">
        <p14:creationId xmlns:p14="http://schemas.microsoft.com/office/powerpoint/2010/main" val="24062402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 Tax Roll Process</a:t>
            </a:r>
            <a:endParaRPr lang="en-US" dirty="0"/>
          </a:p>
        </p:txBody>
      </p:sp>
      <p:sp>
        <p:nvSpPr>
          <p:cNvPr id="3" name="Content Placeholder 2"/>
          <p:cNvSpPr>
            <a:spLocks noGrp="1"/>
          </p:cNvSpPr>
          <p:nvPr>
            <p:ph idx="1"/>
          </p:nvPr>
        </p:nvSpPr>
        <p:spPr/>
        <p:txBody>
          <a:bodyPr>
            <a:normAutofit/>
          </a:bodyPr>
          <a:lstStyle/>
          <a:p>
            <a:pPr lvl="1"/>
            <a:r>
              <a:rPr lang="en-US" sz="2200" dirty="0" smtClean="0"/>
              <a:t>Check for inventory classification differences or omitted inventory</a:t>
            </a:r>
          </a:p>
          <a:p>
            <a:pPr lvl="2"/>
            <a:r>
              <a:rPr lang="en-US" sz="2200" dirty="0" smtClean="0"/>
              <a:t>If differences can contact taxpayer or preparer</a:t>
            </a:r>
          </a:p>
          <a:p>
            <a:pPr lvl="3"/>
            <a:r>
              <a:rPr lang="en-US" sz="2200" dirty="0" smtClean="0"/>
              <a:t>Will assist with less exonerations</a:t>
            </a:r>
          </a:p>
          <a:p>
            <a:pPr lvl="3"/>
            <a:r>
              <a:rPr lang="en-US" sz="2200" dirty="0" smtClean="0"/>
              <a:t>Tax roll will be accurate if fixed upfront</a:t>
            </a:r>
          </a:p>
          <a:p>
            <a:pPr lvl="3"/>
            <a:r>
              <a:rPr lang="en-US" sz="2200" dirty="0" smtClean="0"/>
              <a:t>Assist taxing jurisdictions by having more accurate valuation for budgeting and rate setting</a:t>
            </a:r>
            <a:endParaRPr lang="en-US" sz="2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1743" y="5227756"/>
            <a:ext cx="1512013" cy="1517493"/>
          </a:xfrm>
          <a:prstGeom prst="rect">
            <a:avLst/>
          </a:prstGeom>
        </p:spPr>
      </p:pic>
    </p:spTree>
    <p:extLst>
      <p:ext uri="{BB962C8B-B14F-4D97-AF65-F5344CB8AC3E}">
        <p14:creationId xmlns:p14="http://schemas.microsoft.com/office/powerpoint/2010/main" val="8119446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 Tax Roll Process</a:t>
            </a:r>
            <a:endParaRPr lang="en-US" dirty="0"/>
          </a:p>
        </p:txBody>
      </p:sp>
      <p:sp>
        <p:nvSpPr>
          <p:cNvPr id="3" name="Content Placeholder 2"/>
          <p:cNvSpPr>
            <a:spLocks noGrp="1"/>
          </p:cNvSpPr>
          <p:nvPr>
            <p:ph idx="1"/>
          </p:nvPr>
        </p:nvSpPr>
        <p:spPr/>
        <p:txBody>
          <a:bodyPr>
            <a:normAutofit/>
          </a:bodyPr>
          <a:lstStyle/>
          <a:p>
            <a:pPr lvl="1"/>
            <a:r>
              <a:rPr lang="en-US" sz="2200" dirty="0" smtClean="0"/>
              <a:t>Request preliminary reports to check for errors. Can request more than one.</a:t>
            </a:r>
          </a:p>
          <a:p>
            <a:pPr lvl="1"/>
            <a:r>
              <a:rPr lang="en-US" sz="2200" dirty="0" smtClean="0"/>
              <a:t>Compare valuation to prior year.</a:t>
            </a:r>
          </a:p>
          <a:p>
            <a:pPr lvl="1"/>
            <a:r>
              <a:rPr lang="en-US" sz="2200" dirty="0" smtClean="0"/>
              <a:t>If missing significant returns, you can send a compliance request or contact taxpayer.</a:t>
            </a:r>
          </a:p>
          <a:p>
            <a:r>
              <a:rPr lang="en-US" b="1" dirty="0" smtClean="0"/>
              <a:t>Time spent on the front end when entering returns and requesting preliminary reports is time saved later.</a:t>
            </a:r>
          </a:p>
          <a:p>
            <a:pPr marL="457200" lvl="1" indent="0">
              <a:buNone/>
            </a:pPr>
            <a:endParaRPr lang="en-US" sz="2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9191" y="5196225"/>
            <a:ext cx="1512013" cy="1517493"/>
          </a:xfrm>
          <a:prstGeom prst="rect">
            <a:avLst/>
          </a:prstGeom>
        </p:spPr>
      </p:pic>
    </p:spTree>
    <p:extLst>
      <p:ext uri="{BB962C8B-B14F-4D97-AF65-F5344CB8AC3E}">
        <p14:creationId xmlns:p14="http://schemas.microsoft.com/office/powerpoint/2010/main" val="2640267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smtClean="0">
                <a:solidFill>
                  <a:schemeClr val="tx1"/>
                </a:solidFill>
              </a:rPr>
              <a:t>2019 Property Tax Legislative </a:t>
            </a:r>
            <a:br>
              <a:rPr lang="en-US" b="1" dirty="0" smtClean="0">
                <a:solidFill>
                  <a:schemeClr val="tx1"/>
                </a:solidFill>
              </a:rPr>
            </a:br>
            <a:r>
              <a:rPr lang="en-US" b="1" dirty="0" smtClean="0">
                <a:solidFill>
                  <a:schemeClr val="tx1"/>
                </a:solidFill>
              </a:rPr>
              <a:t>Changes Effective 1/1/2020</a:t>
            </a:r>
            <a:endParaRPr lang="en-US" b="1" dirty="0">
              <a:solidFill>
                <a:schemeClr val="tx1"/>
              </a:solidFill>
            </a:endParaRPr>
          </a:p>
        </p:txBody>
      </p:sp>
      <p:sp>
        <p:nvSpPr>
          <p:cNvPr id="5" name="Content Placeholder 4"/>
          <p:cNvSpPr>
            <a:spLocks noGrp="1"/>
          </p:cNvSpPr>
          <p:nvPr>
            <p:ph idx="1"/>
          </p:nvPr>
        </p:nvSpPr>
        <p:spPr/>
        <p:txBody>
          <a:bodyPr/>
          <a:lstStyle/>
          <a:p>
            <a:pPr marL="338138" indent="-338138">
              <a:buFont typeface="Arial" panose="020B0604020202020204" pitchFamily="34" charset="0"/>
              <a:buChar char="•"/>
            </a:pPr>
            <a:r>
              <a:rPr lang="en-US" sz="2800" dirty="0">
                <a:solidFill>
                  <a:schemeClr val="tx1"/>
                </a:solidFill>
                <a:latin typeface="Garamond" panose="02020404030301010803" pitchFamily="18" charset="0"/>
              </a:rPr>
              <a:t>New exemption for tangible personal property return filing </a:t>
            </a:r>
            <a:endParaRPr lang="en-US" dirty="0">
              <a:solidFill>
                <a:schemeClr val="tx1"/>
              </a:solidFill>
              <a:latin typeface="Garamond" panose="02020404030301010803" pitchFamily="18" charset="0"/>
            </a:endParaRPr>
          </a:p>
          <a:p>
            <a:pPr marL="795338" lvl="1" indent="-338138">
              <a:buFont typeface="Arial" panose="020B0604020202020204" pitchFamily="34" charset="0"/>
              <a:buChar char="•"/>
            </a:pPr>
            <a:r>
              <a:rPr lang="en-US" sz="2400" dirty="0">
                <a:solidFill>
                  <a:schemeClr val="tx1"/>
                </a:solidFill>
                <a:latin typeface="Garamond" panose="02020404030301010803" pitchFamily="18" charset="0"/>
              </a:rPr>
              <a:t>Less than $1,000 in property</a:t>
            </a:r>
          </a:p>
          <a:p>
            <a:pPr marL="795338" lvl="1" indent="-338138">
              <a:buFont typeface="Arial" panose="020B0604020202020204" pitchFamily="34" charset="0"/>
              <a:buChar char="•"/>
            </a:pPr>
            <a:r>
              <a:rPr lang="en-US" sz="2400" dirty="0">
                <a:solidFill>
                  <a:schemeClr val="tx1"/>
                </a:solidFill>
                <a:latin typeface="Garamond" panose="02020404030301010803" pitchFamily="18" charset="0"/>
              </a:rPr>
              <a:t>Must keep property </a:t>
            </a:r>
            <a:r>
              <a:rPr lang="en-US" sz="2400" dirty="0" smtClean="0">
                <a:solidFill>
                  <a:schemeClr val="tx1"/>
                </a:solidFill>
                <a:latin typeface="Garamond" panose="02020404030301010803" pitchFamily="18" charset="0"/>
              </a:rPr>
              <a:t>records</a:t>
            </a:r>
          </a:p>
          <a:p>
            <a:pPr marL="338138" indent="-338138">
              <a:buFont typeface="Arial" panose="020B0604020202020204" pitchFamily="34" charset="0"/>
              <a:buChar char="•"/>
            </a:pPr>
            <a:r>
              <a:rPr lang="en-US" sz="2800" dirty="0">
                <a:solidFill>
                  <a:schemeClr val="tx1"/>
                </a:solidFill>
                <a:latin typeface="Garamond" panose="02020404030301010803" pitchFamily="18" charset="0"/>
              </a:rPr>
              <a:t>Reclassification of heavy equipment rental inventory</a:t>
            </a:r>
          </a:p>
          <a:p>
            <a:pPr marL="795338" lvl="1" indent="-338138">
              <a:buFont typeface="Arial" panose="020B0604020202020204" pitchFamily="34" charset="0"/>
              <a:buChar char="•"/>
            </a:pPr>
            <a:r>
              <a:rPr lang="en-US" sz="2400" dirty="0">
                <a:solidFill>
                  <a:schemeClr val="tx1"/>
                </a:solidFill>
                <a:latin typeface="Garamond" panose="02020404030301010803" pitchFamily="18" charset="0"/>
              </a:rPr>
              <a:t>Only NAICS codes 532310 and 532412</a:t>
            </a:r>
          </a:p>
          <a:p>
            <a:pPr marL="795338" lvl="1" indent="-338138">
              <a:buFont typeface="Arial" panose="020B0604020202020204" pitchFamily="34" charset="0"/>
              <a:buChar char="•"/>
            </a:pPr>
            <a:r>
              <a:rPr lang="en-US" sz="2400" dirty="0">
                <a:solidFill>
                  <a:schemeClr val="tx1"/>
                </a:solidFill>
                <a:latin typeface="Garamond" panose="02020404030301010803" pitchFamily="18" charset="0"/>
              </a:rPr>
              <a:t>Eligible for inventory tax credit</a:t>
            </a:r>
          </a:p>
          <a:p>
            <a:pPr marL="457200" lvl="1" indent="0">
              <a:buNone/>
            </a:pPr>
            <a:endParaRPr lang="en-US" sz="2400" dirty="0">
              <a:solidFill>
                <a:schemeClr val="tx1"/>
              </a:solidFill>
              <a:latin typeface="Franklin Gothic Demi" panose="020B0703020102020204" pitchFamily="34" charset="0"/>
            </a:endParaRPr>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7867" y="5227756"/>
            <a:ext cx="1512013" cy="1517493"/>
          </a:xfrm>
          <a:prstGeom prst="rect">
            <a:avLst/>
          </a:prstGeom>
        </p:spPr>
      </p:pic>
    </p:spTree>
    <p:extLst>
      <p:ext uri="{BB962C8B-B14F-4D97-AF65-F5344CB8AC3E}">
        <p14:creationId xmlns:p14="http://schemas.microsoft.com/office/powerpoint/2010/main" val="27042966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HB 354 Amends KRS 132.010 &amp; 132.020</a:t>
            </a:r>
            <a:endParaRPr lang="en-US" b="1" dirty="0"/>
          </a:p>
        </p:txBody>
      </p:sp>
      <p:sp>
        <p:nvSpPr>
          <p:cNvPr id="3" name="Content Placeholder 2"/>
          <p:cNvSpPr>
            <a:spLocks noGrp="1"/>
          </p:cNvSpPr>
          <p:nvPr>
            <p:ph idx="1"/>
          </p:nvPr>
        </p:nvSpPr>
        <p:spPr/>
        <p:txBody>
          <a:bodyPr>
            <a:normAutofit fontScale="77500" lnSpcReduction="20000"/>
          </a:bodyPr>
          <a:lstStyle/>
          <a:p>
            <a:r>
              <a:rPr lang="en-US" b="1" dirty="0" smtClean="0"/>
              <a:t>Defines heavy equipment rental companies; heavy equipment rental agreement; qualified heavy equipment. </a:t>
            </a:r>
            <a:endParaRPr lang="en-US" b="1" dirty="0"/>
          </a:p>
          <a:p>
            <a:r>
              <a:rPr lang="en-US" b="1" dirty="0" smtClean="0"/>
              <a:t>This </a:t>
            </a:r>
            <a:r>
              <a:rPr lang="en-US" b="1" dirty="0"/>
              <a:t>provision amends tangible personal property ad valorem tax statutes to treat heavy rental equipment as inventory since the industry sells the equipment similarly to a new or used equipment dealer. </a:t>
            </a:r>
            <a:endParaRPr lang="en-US" b="1" dirty="0" smtClean="0"/>
          </a:p>
          <a:p>
            <a:r>
              <a:rPr lang="en-US" b="1" dirty="0"/>
              <a:t>Only NAICS codes 532310 and 532412</a:t>
            </a:r>
          </a:p>
          <a:p>
            <a:r>
              <a:rPr lang="en-US" b="1" dirty="0"/>
              <a:t>Eligible for inventory tax credit</a:t>
            </a:r>
          </a:p>
          <a:p>
            <a:r>
              <a:rPr lang="en-US" b="1" dirty="0" smtClean="0"/>
              <a:t>The equipment was previously subject to state rate of 45 cents per $100 of value and full local rates.</a:t>
            </a:r>
          </a:p>
          <a:p>
            <a:pPr lvl="1"/>
            <a:r>
              <a:rPr lang="en-US" b="1" dirty="0" smtClean="0"/>
              <a:t>The equipment will now be subject to a state rate of 5 cents per $100 of value and full local rates. </a:t>
            </a:r>
          </a:p>
          <a:p>
            <a:pPr lvl="1"/>
            <a:endParaRPr lang="en-US"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7867" y="5227756"/>
            <a:ext cx="1512013" cy="1517493"/>
          </a:xfrm>
          <a:prstGeom prst="rect">
            <a:avLst/>
          </a:prstGeom>
        </p:spPr>
      </p:pic>
    </p:spTree>
    <p:extLst>
      <p:ext uri="{BB962C8B-B14F-4D97-AF65-F5344CB8AC3E}">
        <p14:creationId xmlns:p14="http://schemas.microsoft.com/office/powerpoint/2010/main" val="394177972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HB 354 Amends KRS </a:t>
            </a:r>
            <a:r>
              <a:rPr lang="en-US" b="1" dirty="0" smtClean="0"/>
              <a:t>132.220</a:t>
            </a:r>
            <a:endParaRPr lang="en-US" b="1" dirty="0"/>
          </a:p>
        </p:txBody>
      </p:sp>
      <p:sp>
        <p:nvSpPr>
          <p:cNvPr id="3" name="Content Placeholder 2"/>
          <p:cNvSpPr>
            <a:spLocks noGrp="1"/>
          </p:cNvSpPr>
          <p:nvPr>
            <p:ph idx="1"/>
          </p:nvPr>
        </p:nvSpPr>
        <p:spPr/>
        <p:txBody>
          <a:bodyPr>
            <a:normAutofit lnSpcReduction="10000"/>
          </a:bodyPr>
          <a:lstStyle/>
          <a:p>
            <a:r>
              <a:rPr lang="en-US" b="1" dirty="0">
                <a:solidFill>
                  <a:schemeClr val="tx1"/>
                </a:solidFill>
              </a:rPr>
              <a:t>Personal Property Tax Return </a:t>
            </a:r>
            <a:r>
              <a:rPr lang="en-US" b="1" dirty="0" smtClean="0">
                <a:solidFill>
                  <a:schemeClr val="tx1"/>
                </a:solidFill>
              </a:rPr>
              <a:t>Filing beginning with 1/1/2020. </a:t>
            </a:r>
            <a:endParaRPr lang="en-US" b="1" dirty="0">
              <a:solidFill>
                <a:schemeClr val="tx1"/>
              </a:solidFill>
            </a:endParaRPr>
          </a:p>
          <a:p>
            <a:r>
              <a:rPr lang="en-US" b="1" dirty="0" smtClean="0">
                <a:solidFill>
                  <a:schemeClr val="tx1"/>
                </a:solidFill>
              </a:rPr>
              <a:t>Businesses who own very little personal property </a:t>
            </a:r>
            <a:r>
              <a:rPr lang="en-US" b="1" dirty="0">
                <a:solidFill>
                  <a:schemeClr val="tx1"/>
                </a:solidFill>
              </a:rPr>
              <a:t>are relieved of a substantial burden by this provision to eliminate the filing of tangible personal property tax returns with property valued at $1,000 or less. </a:t>
            </a:r>
            <a:endParaRPr lang="en-US" b="1" dirty="0" smtClean="0">
              <a:solidFill>
                <a:schemeClr val="tx1"/>
              </a:solidFill>
            </a:endParaRPr>
          </a:p>
          <a:p>
            <a:r>
              <a:rPr lang="en-US" b="1" dirty="0" smtClean="0">
                <a:solidFill>
                  <a:schemeClr val="tx1"/>
                </a:solidFill>
              </a:rPr>
              <a:t>The $1,000 is for </a:t>
            </a:r>
            <a:r>
              <a:rPr lang="en-US" b="1" u="sng" dirty="0" smtClean="0">
                <a:solidFill>
                  <a:schemeClr val="tx1"/>
                </a:solidFill>
              </a:rPr>
              <a:t>each address</a:t>
            </a:r>
            <a:r>
              <a:rPr lang="en-US" b="1" dirty="0" smtClean="0">
                <a:solidFill>
                  <a:schemeClr val="tx1"/>
                </a:solidFill>
              </a:rPr>
              <a:t>.</a:t>
            </a:r>
          </a:p>
          <a:p>
            <a:r>
              <a:rPr lang="en-US" b="1" dirty="0" smtClean="0">
                <a:solidFill>
                  <a:schemeClr val="tx1"/>
                </a:solidFill>
              </a:rPr>
              <a:t>Taxpayers must maintain records of the property and its fair cash value calculation for five (5) years after the expiration of the listing period.</a:t>
            </a:r>
            <a:endParaRPr lang="en-US" b="1" dirty="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7867" y="5227756"/>
            <a:ext cx="1512013" cy="1517493"/>
          </a:xfrm>
          <a:prstGeom prst="rect">
            <a:avLst/>
          </a:prstGeom>
        </p:spPr>
      </p:pic>
    </p:spTree>
    <p:extLst>
      <p:ext uri="{BB962C8B-B14F-4D97-AF65-F5344CB8AC3E}">
        <p14:creationId xmlns:p14="http://schemas.microsoft.com/office/powerpoint/2010/main" val="244708655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2683035"/>
            <a:ext cx="12192000" cy="1251291"/>
          </a:xfrm>
          <a:prstGeom prst="rect">
            <a:avLst/>
          </a:prstGeom>
          <a:solidFill>
            <a:srgbClr val="377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p:cNvSpPr/>
          <p:nvPr/>
        </p:nvSpPr>
        <p:spPr>
          <a:xfrm>
            <a:off x="0" y="1192727"/>
            <a:ext cx="12192000" cy="1333894"/>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715" y="1493621"/>
            <a:ext cx="2300276" cy="2308614"/>
          </a:xfrm>
          <a:prstGeom prst="rect">
            <a:avLst/>
          </a:prstGeom>
        </p:spPr>
      </p:pic>
      <p:sp>
        <p:nvSpPr>
          <p:cNvPr id="2" name="Title 1"/>
          <p:cNvSpPr>
            <a:spLocks noGrp="1"/>
          </p:cNvSpPr>
          <p:nvPr>
            <p:ph type="ctrTitle"/>
          </p:nvPr>
        </p:nvSpPr>
        <p:spPr>
          <a:xfrm>
            <a:off x="2538089" y="1036313"/>
            <a:ext cx="9824358" cy="1325086"/>
          </a:xfrm>
        </p:spPr>
        <p:txBody>
          <a:bodyPr>
            <a:noAutofit/>
          </a:bodyPr>
          <a:lstStyle/>
          <a:p>
            <a:r>
              <a:rPr lang="en-US" sz="4800" b="1" cap="small" spc="300" dirty="0" smtClean="0">
                <a:solidFill>
                  <a:schemeClr val="bg1"/>
                </a:solidFill>
                <a:latin typeface="Garamond" panose="02020404030301010803" pitchFamily="18" charset="0"/>
              </a:rPr>
              <a:t>VEHICLE TRANSACTIONS</a:t>
            </a:r>
            <a:endParaRPr lang="en-US" sz="4800" b="1" cap="small" spc="300" dirty="0">
              <a:solidFill>
                <a:schemeClr val="bg1"/>
              </a:solidFill>
              <a:latin typeface="Garamond" panose="02020404030301010803" pitchFamily="18" charset="0"/>
            </a:endParaRPr>
          </a:p>
        </p:txBody>
      </p:sp>
      <p:sp>
        <p:nvSpPr>
          <p:cNvPr id="13" name="Rectangle 12"/>
          <p:cNvSpPr/>
          <p:nvPr/>
        </p:nvSpPr>
        <p:spPr>
          <a:xfrm>
            <a:off x="0" y="6617368"/>
            <a:ext cx="12192000" cy="104264"/>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p:cNvSpPr/>
          <p:nvPr/>
        </p:nvSpPr>
        <p:spPr>
          <a:xfrm>
            <a:off x="0" y="6521373"/>
            <a:ext cx="12192000" cy="54864"/>
          </a:xfrm>
          <a:prstGeom prst="rect">
            <a:avLst/>
          </a:prstGeom>
          <a:solidFill>
            <a:srgbClr val="377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Subtitle 2"/>
          <p:cNvSpPr>
            <a:spLocks noGrp="1"/>
          </p:cNvSpPr>
          <p:nvPr>
            <p:ph type="subTitle" idx="1"/>
          </p:nvPr>
        </p:nvSpPr>
        <p:spPr>
          <a:xfrm>
            <a:off x="2654991" y="2683035"/>
            <a:ext cx="9388963" cy="1130920"/>
          </a:xfrm>
        </p:spPr>
        <p:txBody>
          <a:bodyPr>
            <a:noAutofit/>
          </a:bodyPr>
          <a:lstStyle/>
          <a:p>
            <a:r>
              <a:rPr lang="en-US" sz="4000" b="1" dirty="0" smtClean="0">
                <a:solidFill>
                  <a:schemeClr val="bg1"/>
                </a:solidFill>
                <a:latin typeface="Garamond" panose="02020404030301010803" pitchFamily="18" charset="0"/>
              </a:rPr>
              <a:t>Sales Prior to Assessment Date </a:t>
            </a:r>
          </a:p>
          <a:p>
            <a:r>
              <a:rPr lang="en-US" sz="4000" b="1" dirty="0" smtClean="0">
                <a:solidFill>
                  <a:schemeClr val="bg1"/>
                </a:solidFill>
                <a:latin typeface="Garamond" panose="02020404030301010803" pitchFamily="18" charset="0"/>
              </a:rPr>
              <a:t>Titling Occurs After Assessment Date</a:t>
            </a:r>
            <a:endParaRPr lang="en-US" sz="4000" b="1" dirty="0">
              <a:solidFill>
                <a:schemeClr val="bg1"/>
              </a:solidFill>
              <a:latin typeface="Garamond" panose="02020404030301010803" pitchFamily="18" charset="0"/>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863123" y="4110306"/>
            <a:ext cx="3355848" cy="1891481"/>
          </a:xfrm>
          <a:prstGeom prst="rect">
            <a:avLst/>
          </a:prstGeom>
        </p:spPr>
      </p:pic>
      <p:pic>
        <p:nvPicPr>
          <p:cNvPr id="4" name="Picture 3"/>
          <p:cNvPicPr>
            <a:picLocks noChangeAspect="1"/>
          </p:cNvPicPr>
          <p:nvPr/>
        </p:nvPicPr>
        <p:blipFill>
          <a:blip r:embed="rId4"/>
          <a:stretch>
            <a:fillRect/>
          </a:stretch>
        </p:blipFill>
        <p:spPr>
          <a:xfrm>
            <a:off x="6825247" y="4115750"/>
            <a:ext cx="2804625" cy="1886038"/>
          </a:xfrm>
          <a:prstGeom prst="rect">
            <a:avLst/>
          </a:prstGeom>
        </p:spPr>
      </p:pic>
    </p:spTree>
    <p:extLst>
      <p:ext uri="{BB962C8B-B14F-4D97-AF65-F5344CB8AC3E}">
        <p14:creationId xmlns:p14="http://schemas.microsoft.com/office/powerpoint/2010/main" val="24207945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1841" y="0"/>
            <a:ext cx="5880294" cy="6858000"/>
          </a:xfrm>
          <a:prstGeom prst="rect">
            <a:avLst/>
          </a:prstGeom>
        </p:spPr>
      </p:pic>
      <p:sp>
        <p:nvSpPr>
          <p:cNvPr id="3" name="TextBox 2"/>
          <p:cNvSpPr txBox="1"/>
          <p:nvPr/>
        </p:nvSpPr>
        <p:spPr>
          <a:xfrm>
            <a:off x="267286" y="544433"/>
            <a:ext cx="302455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Garamond" panose="02020404030301010803" pitchFamily="18" charset="0"/>
              </a:rPr>
              <a:t>VTR FROM PODD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Franklin Gothic Heavy" panose="020B09030201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sp>
        <p:nvSpPr>
          <p:cNvPr id="5" name="Right Arrow Callout 4"/>
          <p:cNvSpPr/>
          <p:nvPr/>
        </p:nvSpPr>
        <p:spPr>
          <a:xfrm>
            <a:off x="111761" y="2570480"/>
            <a:ext cx="3403600" cy="1005840"/>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400" b="1" dirty="0">
                <a:solidFill>
                  <a:prstClr val="white"/>
                </a:solidFill>
                <a:latin typeface="Garamond" panose="02020404030301010803" pitchFamily="18" charset="0"/>
              </a:rPr>
              <a:t>Sale date 12/31/18</a:t>
            </a:r>
          </a:p>
        </p:txBody>
      </p:sp>
      <p:sp>
        <p:nvSpPr>
          <p:cNvPr id="6" name="Right Arrow Callout 5"/>
          <p:cNvSpPr/>
          <p:nvPr/>
        </p:nvSpPr>
        <p:spPr>
          <a:xfrm>
            <a:off x="234590" y="5227756"/>
            <a:ext cx="3403600" cy="1005840"/>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400" b="1" dirty="0" smtClean="0">
                <a:solidFill>
                  <a:prstClr val="white"/>
                </a:solidFill>
                <a:latin typeface="Garamond" panose="02020404030301010803" pitchFamily="18" charset="0"/>
              </a:rPr>
              <a:t>Attest to Date </a:t>
            </a:r>
            <a:r>
              <a:rPr lang="en-US" sz="2400" b="1" dirty="0">
                <a:solidFill>
                  <a:prstClr val="white"/>
                </a:solidFill>
                <a:latin typeface="Garamond" panose="02020404030301010803" pitchFamily="18" charset="0"/>
              </a:rPr>
              <a:t>12/31/18</a:t>
            </a:r>
          </a:p>
        </p:txBody>
      </p:sp>
      <p:sp>
        <p:nvSpPr>
          <p:cNvPr id="7" name="Line Callout 1 6"/>
          <p:cNvSpPr/>
          <p:nvPr/>
        </p:nvSpPr>
        <p:spPr>
          <a:xfrm>
            <a:off x="9306558" y="4572000"/>
            <a:ext cx="2733041" cy="655756"/>
          </a:xfrm>
          <a:prstGeom prst="borderCallout1">
            <a:avLst>
              <a:gd name="adj1" fmla="val 48188"/>
              <a:gd name="adj2" fmla="val 722"/>
              <a:gd name="adj3" fmla="val 239547"/>
              <a:gd name="adj4" fmla="val -29672"/>
            </a:avLst>
          </a:prstGeom>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400" b="1" dirty="0">
                <a:solidFill>
                  <a:prstClr val="white"/>
                </a:solidFill>
                <a:latin typeface="Garamond" panose="02020404030301010803" pitchFamily="18" charset="0"/>
              </a:rPr>
              <a:t>Title </a:t>
            </a:r>
            <a:r>
              <a:rPr lang="en-US" sz="2400" b="1" dirty="0" smtClean="0">
                <a:solidFill>
                  <a:prstClr val="white"/>
                </a:solidFill>
                <a:latin typeface="Garamond" panose="02020404030301010803" pitchFamily="18" charset="0"/>
              </a:rPr>
              <a:t>date 01/24/19</a:t>
            </a:r>
            <a:endParaRPr lang="en-US" sz="2400" b="1" dirty="0">
              <a:solidFill>
                <a:prstClr val="white"/>
              </a:solidFill>
              <a:latin typeface="Garamond" panose="02020404030301010803" pitchFamily="18" charset="0"/>
            </a:endParaRPr>
          </a:p>
        </p:txBody>
      </p:sp>
    </p:spTree>
    <p:extLst>
      <p:ext uri="{BB962C8B-B14F-4D97-AF65-F5344CB8AC3E}">
        <p14:creationId xmlns:p14="http://schemas.microsoft.com/office/powerpoint/2010/main" val="28014157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85825" y="631371"/>
            <a:ext cx="10387013" cy="5807985"/>
          </a:xfrm>
          <a:prstGeom prst="rect">
            <a:avLst/>
          </a:prstGeom>
        </p:spPr>
      </p:pic>
      <p:sp>
        <p:nvSpPr>
          <p:cNvPr id="3" name="TextBox 2"/>
          <p:cNvSpPr txBox="1"/>
          <p:nvPr/>
        </p:nvSpPr>
        <p:spPr>
          <a:xfrm>
            <a:off x="1128713" y="5129213"/>
            <a:ext cx="37719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Garamond" panose="02020404030301010803"/>
                <a:ea typeface="+mn-ea"/>
                <a:cs typeface="+mn-cs"/>
              </a:rPr>
              <a:t>https://ftp.ky.gov</a:t>
            </a:r>
            <a:endParaRPr kumimoji="0" lang="en-US" sz="3600" b="1" i="0" u="none" strike="noStrike" kern="1200" cap="none" spc="0" normalizeH="0" baseline="0" noProof="0" dirty="0">
              <a:ln>
                <a:noFill/>
              </a:ln>
              <a:solidFill>
                <a:prstClr val="white"/>
              </a:solidFill>
              <a:effectLst/>
              <a:uLnTx/>
              <a:uFillTx/>
              <a:latin typeface="Garamond" panose="02020404030301010803"/>
              <a:ea typeface="+mn-ea"/>
              <a:cs typeface="+mn-c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0866" y="5340507"/>
            <a:ext cx="1512013" cy="1517493"/>
          </a:xfrm>
          <a:prstGeom prst="rect">
            <a:avLst/>
          </a:prstGeom>
        </p:spPr>
      </p:pic>
    </p:spTree>
    <p:extLst>
      <p:ext uri="{BB962C8B-B14F-4D97-AF65-F5344CB8AC3E}">
        <p14:creationId xmlns:p14="http://schemas.microsoft.com/office/powerpoint/2010/main" val="33445977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sp>
        <p:nvSpPr>
          <p:cNvPr id="14" name="Rectangle 13"/>
          <p:cNvSpPr/>
          <p:nvPr/>
        </p:nvSpPr>
        <p:spPr>
          <a:xfrm>
            <a:off x="0" y="0"/>
            <a:ext cx="12192000" cy="1041830"/>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Garamond" panose="02020404030301010803" pitchFamily="18" charset="0"/>
              </a:rPr>
              <a:t>Sales </a:t>
            </a:r>
            <a:r>
              <a:rPr kumimoji="0" lang="en-US" sz="2800" b="1" i="0" u="none" strike="noStrike" kern="1200" cap="none" spc="0" normalizeH="0" baseline="0" noProof="0" dirty="0" smtClean="0">
                <a:ln>
                  <a:noFill/>
                </a:ln>
                <a:solidFill>
                  <a:prstClr val="white"/>
                </a:solidFill>
                <a:effectLst/>
                <a:uLnTx/>
                <a:uFillTx/>
                <a:latin typeface="Garamond" panose="02020404030301010803" pitchFamily="18" charset="0"/>
              </a:rPr>
              <a:t>Prior </a:t>
            </a:r>
            <a:r>
              <a:rPr kumimoji="0" lang="en-US" sz="2800" b="1" i="0" u="none" strike="noStrike" kern="1200" cap="none" spc="0" normalizeH="0" baseline="0" noProof="0" dirty="0">
                <a:ln>
                  <a:noFill/>
                </a:ln>
                <a:solidFill>
                  <a:prstClr val="white"/>
                </a:solidFill>
                <a:effectLst/>
                <a:uLnTx/>
                <a:uFillTx/>
                <a:latin typeface="Garamond" panose="02020404030301010803" pitchFamily="18" charset="0"/>
              </a:rPr>
              <a:t>to </a:t>
            </a:r>
            <a:r>
              <a:rPr kumimoji="0" lang="en-US" sz="2800" b="1" i="0" u="none" strike="noStrike" kern="1200" cap="none" spc="0" normalizeH="0" baseline="0" noProof="0" dirty="0" smtClean="0">
                <a:ln>
                  <a:noFill/>
                </a:ln>
                <a:solidFill>
                  <a:prstClr val="white"/>
                </a:solidFill>
                <a:effectLst/>
                <a:uLnTx/>
                <a:uFillTx/>
                <a:latin typeface="Garamond" panose="02020404030301010803" pitchFamily="18" charset="0"/>
              </a:rPr>
              <a:t>Assessment </a:t>
            </a:r>
            <a:r>
              <a:rPr kumimoji="0" lang="en-US" sz="2800" b="1" i="0" u="none" strike="noStrike" kern="1200" cap="none" spc="0" normalizeH="0" baseline="0" noProof="0" dirty="0">
                <a:ln>
                  <a:noFill/>
                </a:ln>
                <a:solidFill>
                  <a:prstClr val="white"/>
                </a:solidFill>
                <a:effectLst/>
                <a:uLnTx/>
                <a:uFillTx/>
                <a:latin typeface="Garamond" panose="02020404030301010803" pitchFamily="18" charset="0"/>
              </a:rPr>
              <a:t>date </a:t>
            </a:r>
            <a:endParaRPr kumimoji="0" lang="en-US" sz="2800" b="1" i="0" u="none" strike="noStrike" kern="1200" cap="none" spc="0" normalizeH="0" baseline="0" noProof="0" dirty="0" smtClean="0">
              <a:ln>
                <a:noFill/>
              </a:ln>
              <a:solidFill>
                <a:prstClr val="white"/>
              </a:solidFill>
              <a:effectLst/>
              <a:uLnTx/>
              <a:uFillTx/>
              <a:latin typeface="Garamond" panose="02020404030301010803"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white"/>
                </a:solidFill>
                <a:effectLst/>
                <a:uLnTx/>
                <a:uFillTx/>
                <a:latin typeface="Garamond" panose="02020404030301010803" pitchFamily="18" charset="0"/>
              </a:rPr>
              <a:t>Titling Occurs After Assessment Date</a:t>
            </a:r>
            <a:endParaRPr kumimoji="0" lang="en-US" sz="2800" b="1" i="0" u="none" strike="noStrike" kern="1200" cap="none" spc="0" normalizeH="0" baseline="0" noProof="0" dirty="0">
              <a:ln>
                <a:noFill/>
              </a:ln>
              <a:solidFill>
                <a:prstClr val="white"/>
              </a:solidFill>
              <a:effectLst/>
              <a:uLnTx/>
              <a:uFillTx/>
              <a:latin typeface="Garamond" panose="02020404030301010803" pitchFamily="18" charset="0"/>
            </a:endParaRPr>
          </a:p>
        </p:txBody>
      </p:sp>
      <p:sp>
        <p:nvSpPr>
          <p:cNvPr id="15" name="Title 1"/>
          <p:cNvSpPr txBox="1">
            <a:spLocks/>
          </p:cNvSpPr>
          <p:nvPr/>
        </p:nvSpPr>
        <p:spPr>
          <a:xfrm>
            <a:off x="1" y="328481"/>
            <a:ext cx="12191999" cy="7595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Franklin Gothic Demi" panose="020B0703020102020204" pitchFamily="34" charset="0"/>
              <a:ea typeface="+mj-ea"/>
              <a:cs typeface="+mj-cs"/>
            </a:endParaRPr>
          </a:p>
        </p:txBody>
      </p:sp>
      <p:sp>
        <p:nvSpPr>
          <p:cNvPr id="8" name="Subtitle 2"/>
          <p:cNvSpPr txBox="1">
            <a:spLocks/>
          </p:cNvSpPr>
          <p:nvPr/>
        </p:nvSpPr>
        <p:spPr>
          <a:xfrm>
            <a:off x="723105" y="1448226"/>
            <a:ext cx="10356375" cy="4385015"/>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8138" marR="0" lvl="0" indent="-3381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500" b="0" i="0" u="none" strike="noStrike" kern="1200" cap="none" spc="0" normalizeH="0" baseline="0" noProof="0" dirty="0" smtClean="0">
                <a:ln>
                  <a:noFill/>
                </a:ln>
                <a:solidFill>
                  <a:prstClr val="black"/>
                </a:solidFill>
                <a:effectLst/>
                <a:uLnTx/>
                <a:uFillTx/>
                <a:latin typeface="Garamond" panose="02020404030301010803" pitchFamily="18" charset="0"/>
              </a:rPr>
              <a:t>These transactions can occur throughout the year but primarily in January – February.</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4500" b="0" i="0" u="none" strike="noStrike" kern="1200" cap="none" spc="0" normalizeH="0" baseline="0" noProof="0" dirty="0" smtClean="0">
              <a:ln>
                <a:noFill/>
              </a:ln>
              <a:solidFill>
                <a:prstClr val="black"/>
              </a:solidFill>
              <a:effectLst/>
              <a:uLnTx/>
              <a:uFillTx/>
              <a:latin typeface="Garamond" panose="02020404030301010803" pitchFamily="18" charset="0"/>
            </a:endParaRPr>
          </a:p>
          <a:p>
            <a:pPr marL="338138" marR="0" lvl="0" indent="-3381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500" b="0" i="0" u="none" strike="noStrike" kern="1200" cap="none" spc="0" normalizeH="0" baseline="0" noProof="0" dirty="0" smtClean="0">
                <a:ln>
                  <a:noFill/>
                </a:ln>
                <a:solidFill>
                  <a:prstClr val="black"/>
                </a:solidFill>
                <a:effectLst/>
                <a:uLnTx/>
                <a:uFillTx/>
                <a:latin typeface="Garamond" panose="02020404030301010803" pitchFamily="18" charset="0"/>
              </a:rPr>
              <a:t>These transactions without manual intervention will not be assessed and taxes collected for the current year.</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4500" b="0" i="0" u="none" strike="noStrike" kern="1200" cap="none" spc="0" normalizeH="0" baseline="0" noProof="0" dirty="0" smtClean="0">
              <a:ln>
                <a:noFill/>
              </a:ln>
              <a:solidFill>
                <a:prstClr val="black"/>
              </a:solidFill>
              <a:effectLst/>
              <a:uLnTx/>
              <a:uFillTx/>
              <a:latin typeface="Garamond" panose="02020404030301010803" pitchFamily="18" charset="0"/>
            </a:endParaRPr>
          </a:p>
          <a:p>
            <a:pPr marL="338138" marR="0" lvl="0" indent="-3381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500" b="0" i="0" u="none" strike="noStrike" kern="1200" cap="none" spc="0" normalizeH="0" baseline="0" noProof="0" dirty="0" smtClean="0">
                <a:ln>
                  <a:noFill/>
                </a:ln>
                <a:solidFill>
                  <a:prstClr val="black"/>
                </a:solidFill>
                <a:effectLst/>
                <a:uLnTx/>
                <a:uFillTx/>
                <a:latin typeface="Garamond" panose="02020404030301010803" pitchFamily="18" charset="0"/>
              </a:rPr>
              <a:t>These transactions will not occur on the current year motor vehicle and boat projection reports unless segments are created prior to April 30</a:t>
            </a:r>
            <a:r>
              <a:rPr kumimoji="0" lang="en-US" sz="4500" b="0" i="0" u="none" strike="noStrike" kern="1200" cap="none" spc="0" normalizeH="0" baseline="30000" noProof="0" dirty="0" smtClean="0">
                <a:ln>
                  <a:noFill/>
                </a:ln>
                <a:solidFill>
                  <a:prstClr val="black"/>
                </a:solidFill>
                <a:effectLst/>
                <a:uLnTx/>
                <a:uFillTx/>
                <a:latin typeface="Garamond" panose="02020404030301010803" pitchFamily="18" charset="0"/>
              </a:rPr>
              <a:t>th</a:t>
            </a:r>
            <a:r>
              <a:rPr kumimoji="0" lang="en-US" sz="4500" b="0" i="0" u="none" strike="noStrike" kern="1200" cap="none" spc="0" normalizeH="0" baseline="0" noProof="0" dirty="0" smtClean="0">
                <a:ln>
                  <a:noFill/>
                </a:ln>
                <a:solidFill>
                  <a:prstClr val="black"/>
                </a:solidFill>
                <a:effectLst/>
                <a:uLnTx/>
                <a:uFillTx/>
                <a:latin typeface="Garamond" panose="02020404030301010803" pitchFamily="18" charset="0"/>
              </a:rPr>
              <a:t>.</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4500" b="0" i="0" u="none" strike="noStrike" kern="1200" cap="none" spc="0" normalizeH="0" baseline="0" noProof="0" dirty="0" smtClean="0">
              <a:ln>
                <a:noFill/>
              </a:ln>
              <a:solidFill>
                <a:prstClr val="black"/>
              </a:solidFill>
              <a:effectLst/>
              <a:uLnTx/>
              <a:uFillTx/>
              <a:latin typeface="Garamond" panose="02020404030301010803" pitchFamily="18" charset="0"/>
            </a:endParaRPr>
          </a:p>
          <a:p>
            <a:pPr marL="338138" marR="0" lvl="0" indent="-3381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500" b="0" i="0" u="none" strike="noStrike" kern="1200" cap="none" spc="0" normalizeH="0" baseline="0" noProof="0" dirty="0" smtClean="0">
                <a:ln>
                  <a:noFill/>
                </a:ln>
                <a:solidFill>
                  <a:prstClr val="black"/>
                </a:solidFill>
                <a:effectLst/>
                <a:uLnTx/>
                <a:uFillTx/>
                <a:latin typeface="Garamond" panose="02020404030301010803" pitchFamily="18" charset="0"/>
              </a:rPr>
              <a:t>Some counties work with the County Clerk to get them to provide copies of these VTR’s or they provide title numbers so the PVA offices can find in PODD and create the segments for the current year via F3 screen and update any segments related to trade-ins.</a:t>
            </a:r>
          </a:p>
          <a:p>
            <a:pPr marL="338138" marR="0" lvl="0" indent="-3381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600" b="0" i="0" u="none" strike="noStrike" kern="1200" cap="none" spc="0" normalizeH="0" baseline="0" noProof="0" dirty="0" smtClean="0">
              <a:ln>
                <a:noFill/>
              </a:ln>
              <a:solidFill>
                <a:prstClr val="black"/>
              </a:solidFill>
              <a:effectLst/>
              <a:uLnTx/>
              <a:uFillTx/>
              <a:latin typeface="Franklin Gothic Demi" panose="020B0703020102020204" pitchFamily="34" charset="0"/>
              <a:ea typeface="+mn-ea"/>
              <a:cs typeface="+mn-cs"/>
            </a:endParaRPr>
          </a:p>
        </p:txBody>
      </p:sp>
      <p:sp>
        <p:nvSpPr>
          <p:cNvPr id="9" name="Rectangle 8"/>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84937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338" y="1233487"/>
            <a:ext cx="12258675" cy="4391025"/>
          </a:xfrm>
          <a:prstGeom prst="rect">
            <a:avLst/>
          </a:prstGeom>
        </p:spPr>
      </p:pic>
      <p:sp>
        <p:nvSpPr>
          <p:cNvPr id="3" name="Right Arrow 2"/>
          <p:cNvSpPr/>
          <p:nvPr/>
        </p:nvSpPr>
        <p:spPr>
          <a:xfrm>
            <a:off x="281354" y="3108960"/>
            <a:ext cx="1519311" cy="30948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p:cNvSpPr/>
          <p:nvPr/>
        </p:nvSpPr>
        <p:spPr>
          <a:xfrm>
            <a:off x="407963" y="404838"/>
            <a:ext cx="11254154"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white"/>
                </a:solidFill>
                <a:effectLst/>
                <a:uLnTx/>
                <a:uFillTx/>
                <a:latin typeface="Garamond" panose="02020404030301010803" pitchFamily="18" charset="0"/>
              </a:rPr>
              <a:t>Motor Vehicle System Screens</a:t>
            </a:r>
            <a:endParaRPr kumimoji="0" lang="en-US" sz="2800" b="1" i="0" u="none" strike="noStrike" kern="1200" cap="none" spc="0" normalizeH="0" baseline="0" noProof="0" dirty="0">
              <a:ln>
                <a:noFill/>
              </a:ln>
              <a:solidFill>
                <a:prstClr val="white"/>
              </a:solidFill>
              <a:effectLst/>
              <a:uLnTx/>
              <a:uFillTx/>
              <a:latin typeface="Garamond" panose="02020404030301010803"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7586" y="5340507"/>
            <a:ext cx="1512013" cy="1517493"/>
          </a:xfrm>
          <a:prstGeom prst="rect">
            <a:avLst/>
          </a:prstGeom>
        </p:spPr>
      </p:pic>
    </p:spTree>
    <p:extLst>
      <p:ext uri="{BB962C8B-B14F-4D97-AF65-F5344CB8AC3E}">
        <p14:creationId xmlns:p14="http://schemas.microsoft.com/office/powerpoint/2010/main" val="7591758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7187" y="876300"/>
            <a:ext cx="11477625" cy="5105400"/>
          </a:xfrm>
          <a:prstGeom prst="rect">
            <a:avLst/>
          </a:prstGeom>
        </p:spPr>
      </p:pic>
      <p:sp>
        <p:nvSpPr>
          <p:cNvPr id="3" name="TextBox 2"/>
          <p:cNvSpPr txBox="1"/>
          <p:nvPr/>
        </p:nvSpPr>
        <p:spPr>
          <a:xfrm>
            <a:off x="1055077" y="4318782"/>
            <a:ext cx="10016197" cy="19082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002060"/>
                </a:solidFill>
                <a:effectLst/>
                <a:uLnTx/>
                <a:uFillTx/>
                <a:latin typeface="Garamond" panose="02020404030301010803" pitchFamily="18" charset="0"/>
              </a:rPr>
              <a:t>Enter Clerk initials; tab to New and put X; copy or input VIN, SEQ and TAX YEAR, hit enter verify owner name address, make, YR and model of vehicle.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2060"/>
              </a:solidFill>
              <a:effectLst/>
              <a:uLnTx/>
              <a:uFillTx/>
              <a:latin typeface="Garamond" panose="020204040303010108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002060"/>
                </a:solidFill>
                <a:effectLst/>
                <a:uLnTx/>
                <a:uFillTx/>
                <a:latin typeface="Garamond" panose="02020404030301010803" pitchFamily="18" charset="0"/>
              </a:rPr>
              <a:t>Enter County number, tax status, value override, override flag for PVA = 1, tax district, hit enter segment created.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pitchFamily="18" charset="0"/>
            </a:endParaRPr>
          </a:p>
        </p:txBody>
      </p:sp>
      <p:sp>
        <p:nvSpPr>
          <p:cNvPr id="4" name="Rectangle 3"/>
          <p:cNvSpPr/>
          <p:nvPr/>
        </p:nvSpPr>
        <p:spPr>
          <a:xfrm>
            <a:off x="478302" y="76081"/>
            <a:ext cx="10944664" cy="80021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white"/>
                </a:solidFill>
                <a:effectLst/>
                <a:uLnTx/>
                <a:uFillTx/>
                <a:latin typeface="Garamond" panose="02020404030301010803" pitchFamily="18" charset="0"/>
              </a:rPr>
              <a:t>F3 Property Tax Vehicle Update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Franklin Gothic Demi" panose="020B0703020102020204" pitchFamily="34" charset="0"/>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spTree>
    <p:extLst>
      <p:ext uri="{BB962C8B-B14F-4D97-AF65-F5344CB8AC3E}">
        <p14:creationId xmlns:p14="http://schemas.microsoft.com/office/powerpoint/2010/main" val="20736919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734292" y="429491"/>
            <a:ext cx="9943086" cy="6137564"/>
          </a:xfrm>
          <a:prstGeom prst="rect">
            <a:avLst/>
          </a:prstGeom>
          <a:effectLst>
            <a:outerShdw blurRad="63500" sx="102000" sy="102000" algn="ctr" rotWithShape="0">
              <a:prstClr val="black">
                <a:alpha val="40000"/>
              </a:prstClr>
            </a:outerShdw>
          </a:effec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spTree>
    <p:extLst>
      <p:ext uri="{BB962C8B-B14F-4D97-AF65-F5344CB8AC3E}">
        <p14:creationId xmlns:p14="http://schemas.microsoft.com/office/powerpoint/2010/main" val="24340205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6" name="Picture 5"/>
          <p:cNvPicPr/>
          <p:nvPr/>
        </p:nvPicPr>
        <p:blipFill>
          <a:blip r:embed="rId2"/>
          <a:stretch>
            <a:fillRect/>
          </a:stretch>
        </p:blipFill>
        <p:spPr>
          <a:xfrm>
            <a:off x="831274" y="318655"/>
            <a:ext cx="9803902" cy="6068289"/>
          </a:xfrm>
          <a:prstGeom prst="rect">
            <a:avLst/>
          </a:prstGeom>
          <a:effectLst>
            <a:outerShdw blurRad="63500" sx="102000" sy="102000" algn="ctr" rotWithShape="0">
              <a:prstClr val="black">
                <a:alpha val="40000"/>
              </a:prstClr>
            </a:outerShdw>
          </a:effec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spTree>
    <p:extLst>
      <p:ext uri="{BB962C8B-B14F-4D97-AF65-F5344CB8AC3E}">
        <p14:creationId xmlns:p14="http://schemas.microsoft.com/office/powerpoint/2010/main" val="29988031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sp>
        <p:nvSpPr>
          <p:cNvPr id="14" name="Rectangle 13"/>
          <p:cNvSpPr/>
          <p:nvPr/>
        </p:nvSpPr>
        <p:spPr>
          <a:xfrm>
            <a:off x="0" y="0"/>
            <a:ext cx="12192000" cy="1041830"/>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b="1" dirty="0" smtClean="0">
              <a:solidFill>
                <a:prstClr val="white"/>
              </a:solidFill>
            </a:endParaRPr>
          </a:p>
          <a:p>
            <a:pPr algn="ctr">
              <a:defRPr/>
            </a:pPr>
            <a:r>
              <a:rPr lang="en-US" sz="2800" b="1" dirty="0" smtClean="0">
                <a:solidFill>
                  <a:prstClr val="white"/>
                </a:solidFill>
                <a:latin typeface="Garamond" panose="02020404030301010803" pitchFamily="18" charset="0"/>
              </a:rPr>
              <a:t>JUSTIFICATION </a:t>
            </a:r>
            <a:r>
              <a:rPr lang="en-US" sz="2800" b="1" dirty="0">
                <a:solidFill>
                  <a:prstClr val="white"/>
                </a:solidFill>
                <a:latin typeface="Garamond" panose="02020404030301010803" pitchFamily="18" charset="0"/>
              </a:rPr>
              <a:t>AND BENEFITS TO ALL STAKEHOLDERS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Garamond" panose="02020404030301010803" pitchFamily="18" charset="0"/>
            </a:endParaRPr>
          </a:p>
        </p:txBody>
      </p:sp>
      <p:sp>
        <p:nvSpPr>
          <p:cNvPr id="15" name="Title 1"/>
          <p:cNvSpPr txBox="1">
            <a:spLocks/>
          </p:cNvSpPr>
          <p:nvPr/>
        </p:nvSpPr>
        <p:spPr>
          <a:xfrm>
            <a:off x="1" y="328481"/>
            <a:ext cx="12191999" cy="7595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Franklin Gothic Demi" panose="020B0703020102020204" pitchFamily="34" charset="0"/>
              <a:ea typeface="+mj-ea"/>
              <a:cs typeface="+mj-cs"/>
            </a:endParaRPr>
          </a:p>
        </p:txBody>
      </p:sp>
      <p:sp>
        <p:nvSpPr>
          <p:cNvPr id="8" name="Subtitle 2"/>
          <p:cNvSpPr txBox="1">
            <a:spLocks/>
          </p:cNvSpPr>
          <p:nvPr/>
        </p:nvSpPr>
        <p:spPr>
          <a:xfrm>
            <a:off x="723105" y="1236492"/>
            <a:ext cx="10356375" cy="48548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90000"/>
              </a:lnSpc>
              <a:spcBef>
                <a:spcPts val="500"/>
              </a:spcBef>
              <a:spcAft>
                <a:spcPts val="0"/>
              </a:spcAft>
              <a:buClrTx/>
              <a:buSzTx/>
              <a:buNone/>
              <a:tabLst/>
              <a:defRPr/>
            </a:pPr>
            <a:endParaRPr kumimoji="0" lang="en-US" sz="2700" b="0" i="0" u="none" strike="noStrike" kern="1200" cap="none" spc="0" normalizeH="0" baseline="0" noProof="0" dirty="0" smtClean="0">
              <a:ln>
                <a:noFill/>
              </a:ln>
              <a:solidFill>
                <a:prstClr val="black"/>
              </a:solidFill>
              <a:effectLst/>
              <a:uLnTx/>
              <a:uFillTx/>
              <a:latin typeface="Franklin Gothic Demi" panose="020B0703020102020204" pitchFamily="34" charset="0"/>
              <a:ea typeface="+mn-ea"/>
              <a:cs typeface="+mn-cs"/>
            </a:endParaRPr>
          </a:p>
        </p:txBody>
      </p:sp>
      <p:sp>
        <p:nvSpPr>
          <p:cNvPr id="9" name="Rectangle 8"/>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569884" y="1236492"/>
            <a:ext cx="11225876" cy="5993436"/>
          </a:xfrm>
          <a:prstGeom prst="rect">
            <a:avLst/>
          </a:prstGeom>
          <a:noFill/>
        </p:spPr>
        <p:txBody>
          <a:bodyPr wrap="square" rtlCol="0">
            <a:spAutoFit/>
          </a:bodyPr>
          <a:lstStyle/>
          <a:p>
            <a:pPr marL="338138" lvl="0" indent="-338138">
              <a:lnSpc>
                <a:spcPct val="90000"/>
              </a:lnSpc>
              <a:spcBef>
                <a:spcPts val="1000"/>
              </a:spcBef>
              <a:buFont typeface="Arial" panose="020B0604020202020204" pitchFamily="34" charset="0"/>
              <a:buChar char="•"/>
              <a:defRPr/>
            </a:pPr>
            <a:r>
              <a:rPr lang="en-US" sz="2800" dirty="0">
                <a:solidFill>
                  <a:prstClr val="black"/>
                </a:solidFill>
                <a:latin typeface="Garamond" panose="02020404030301010803" pitchFamily="18" charset="0"/>
              </a:rPr>
              <a:t>County Clerks and PVAs working together to get these transactions when the taxpayer (customer) makes application for title benefits everyone</a:t>
            </a:r>
            <a:r>
              <a:rPr lang="en-US" sz="2800" dirty="0" smtClean="0">
                <a:solidFill>
                  <a:prstClr val="black"/>
                </a:solidFill>
                <a:latin typeface="Garamond" panose="02020404030301010803" pitchFamily="18" charset="0"/>
              </a:rPr>
              <a:t>.</a:t>
            </a:r>
          </a:p>
          <a:p>
            <a:pPr marL="795338" lvl="1" indent="-338138">
              <a:lnSpc>
                <a:spcPct val="90000"/>
              </a:lnSpc>
              <a:spcBef>
                <a:spcPts val="1000"/>
              </a:spcBef>
              <a:buFont typeface="Arial" panose="020B0604020202020204" pitchFamily="34" charset="0"/>
              <a:buChar char="•"/>
              <a:defRPr/>
            </a:pPr>
            <a:r>
              <a:rPr lang="en-US" sz="2800" dirty="0">
                <a:solidFill>
                  <a:prstClr val="black"/>
                </a:solidFill>
                <a:latin typeface="Garamond" panose="02020404030301010803" pitchFamily="18" charset="0"/>
              </a:rPr>
              <a:t>Confuses taxpayers when they get a bill for a motor vehicle from the State</a:t>
            </a:r>
            <a:r>
              <a:rPr lang="en-US" sz="2800" dirty="0" smtClean="0">
                <a:solidFill>
                  <a:prstClr val="black"/>
                </a:solidFill>
                <a:latin typeface="Garamond" panose="02020404030301010803" pitchFamily="18" charset="0"/>
              </a:rPr>
              <a:t>.</a:t>
            </a:r>
          </a:p>
          <a:p>
            <a:pPr marL="795338" lvl="1" indent="-338138">
              <a:lnSpc>
                <a:spcPct val="90000"/>
              </a:lnSpc>
              <a:spcBef>
                <a:spcPts val="1000"/>
              </a:spcBef>
              <a:buFont typeface="Arial" panose="020B0604020202020204" pitchFamily="34" charset="0"/>
              <a:buChar char="•"/>
              <a:defRPr/>
            </a:pPr>
            <a:r>
              <a:rPr lang="en-US" sz="2800" dirty="0" smtClean="0">
                <a:solidFill>
                  <a:prstClr val="black"/>
                </a:solidFill>
                <a:latin typeface="Garamond" panose="02020404030301010803" pitchFamily="18" charset="0"/>
              </a:rPr>
              <a:t>State issued bills for motor vehicles are not included in projection reports.</a:t>
            </a:r>
          </a:p>
          <a:p>
            <a:pPr marL="795338" lvl="1" indent="-338138">
              <a:lnSpc>
                <a:spcPct val="90000"/>
              </a:lnSpc>
              <a:spcBef>
                <a:spcPts val="1000"/>
              </a:spcBef>
              <a:buFont typeface="Arial" panose="020B0604020202020204" pitchFamily="34" charset="0"/>
              <a:buChar char="•"/>
              <a:defRPr/>
            </a:pPr>
            <a:r>
              <a:rPr lang="en-US" sz="2800" dirty="0">
                <a:latin typeface="Garamond" panose="02020404030301010803" pitchFamily="18" charset="0"/>
              </a:rPr>
              <a:t>The correct vehicle can be assessed and any trade-ins can be removed, if applicable.</a:t>
            </a:r>
          </a:p>
          <a:p>
            <a:pPr marL="795338" lvl="1" indent="-338138">
              <a:lnSpc>
                <a:spcPct val="90000"/>
              </a:lnSpc>
              <a:spcBef>
                <a:spcPts val="1000"/>
              </a:spcBef>
              <a:buFont typeface="Arial" panose="020B0604020202020204" pitchFamily="34" charset="0"/>
              <a:buChar char="•"/>
              <a:defRPr/>
            </a:pPr>
            <a:r>
              <a:rPr lang="en-US" sz="2800" dirty="0" smtClean="0">
                <a:solidFill>
                  <a:prstClr val="black"/>
                </a:solidFill>
                <a:latin typeface="Garamond" panose="02020404030301010803" pitchFamily="18" charset="0"/>
              </a:rPr>
              <a:t>Enhanced </a:t>
            </a:r>
            <a:r>
              <a:rPr lang="en-US" sz="2800" dirty="0">
                <a:solidFill>
                  <a:prstClr val="black"/>
                </a:solidFill>
                <a:latin typeface="Garamond" panose="02020404030301010803" pitchFamily="18" charset="0"/>
              </a:rPr>
              <a:t>collection when locally done. Delinquent state motor vehicle bills do not stop taxpayer from renewing future </a:t>
            </a:r>
            <a:r>
              <a:rPr lang="en-US" sz="2800" dirty="0" smtClean="0">
                <a:solidFill>
                  <a:prstClr val="black"/>
                </a:solidFill>
                <a:latin typeface="Garamond" panose="02020404030301010803" pitchFamily="18" charset="0"/>
              </a:rPr>
              <a:t>vehicles </a:t>
            </a:r>
            <a:r>
              <a:rPr lang="en-US" sz="2800" dirty="0">
                <a:solidFill>
                  <a:prstClr val="black"/>
                </a:solidFill>
                <a:latin typeface="Garamond" panose="02020404030301010803" pitchFamily="18" charset="0"/>
              </a:rPr>
              <a:t>as local delinquent bills do</a:t>
            </a:r>
            <a:r>
              <a:rPr lang="en-US" sz="2800" dirty="0" smtClean="0">
                <a:solidFill>
                  <a:prstClr val="black"/>
                </a:solidFill>
                <a:latin typeface="Garamond" panose="02020404030301010803" pitchFamily="18" charset="0"/>
              </a:rPr>
              <a:t>.</a:t>
            </a:r>
          </a:p>
          <a:p>
            <a:pPr lvl="2">
              <a:lnSpc>
                <a:spcPct val="90000"/>
              </a:lnSpc>
              <a:spcBef>
                <a:spcPts val="1000"/>
              </a:spcBef>
              <a:defRPr/>
            </a:pPr>
            <a:endParaRPr lang="en-US" dirty="0">
              <a:solidFill>
                <a:prstClr val="black"/>
              </a:solidFill>
              <a:latin typeface="Franklin Gothic Demi" panose="020B0703020102020204" pitchFamily="34" charset="0"/>
            </a:endParaRPr>
          </a:p>
          <a:p>
            <a:pPr marL="795338" lvl="1" indent="-338138">
              <a:lnSpc>
                <a:spcPct val="90000"/>
              </a:lnSpc>
              <a:spcBef>
                <a:spcPts val="1000"/>
              </a:spcBef>
              <a:buFont typeface="Arial" panose="020B0604020202020204" pitchFamily="34" charset="0"/>
              <a:buChar char="•"/>
              <a:defRPr/>
            </a:pPr>
            <a:endParaRPr lang="en-US" dirty="0">
              <a:solidFill>
                <a:prstClr val="black"/>
              </a:solidFill>
              <a:latin typeface="Franklin Gothic Demi" panose="020B0703020102020204" pitchFamily="34" charset="0"/>
            </a:endParaRPr>
          </a:p>
          <a:p>
            <a:pPr marL="795338" lvl="1" indent="-338138">
              <a:lnSpc>
                <a:spcPct val="90000"/>
              </a:lnSpc>
              <a:spcBef>
                <a:spcPts val="1000"/>
              </a:spcBef>
              <a:buFont typeface="Arial" panose="020B0604020202020204" pitchFamily="34" charset="0"/>
              <a:buChar char="•"/>
              <a:defRPr/>
            </a:pPr>
            <a:endParaRPr lang="en-US" dirty="0">
              <a:solidFill>
                <a:prstClr val="black"/>
              </a:solidFill>
              <a:latin typeface="Franklin Gothic Demi" panose="020B0703020102020204" pitchFamily="34" charset="0"/>
            </a:endParaRPr>
          </a:p>
          <a:p>
            <a:pPr marL="795338" lvl="1" indent="-338138">
              <a:lnSpc>
                <a:spcPct val="90000"/>
              </a:lnSpc>
              <a:spcBef>
                <a:spcPts val="1000"/>
              </a:spcBef>
              <a:buFont typeface="Arial" panose="020B0604020202020204" pitchFamily="34" charset="0"/>
              <a:buChar char="•"/>
              <a:defRPr/>
            </a:pPr>
            <a:endParaRPr lang="en-US" dirty="0">
              <a:solidFill>
                <a:prstClr val="black"/>
              </a:solidFill>
              <a:latin typeface="Franklin Gothic Demi" panose="020B0703020102020204" pitchFamily="34" charset="0"/>
            </a:endParaRPr>
          </a:p>
        </p:txBody>
      </p:sp>
    </p:spTree>
    <p:extLst>
      <p:ext uri="{BB962C8B-B14F-4D97-AF65-F5344CB8AC3E}">
        <p14:creationId xmlns:p14="http://schemas.microsoft.com/office/powerpoint/2010/main" val="15380119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sp>
        <p:nvSpPr>
          <p:cNvPr id="14" name="Rectangle 13"/>
          <p:cNvSpPr/>
          <p:nvPr/>
        </p:nvSpPr>
        <p:spPr>
          <a:xfrm>
            <a:off x="0" y="0"/>
            <a:ext cx="12192000" cy="1041830"/>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white"/>
                </a:solidFill>
                <a:effectLst/>
                <a:uLnTx/>
                <a:uFillTx/>
                <a:latin typeface="Garamond" panose="02020404030301010803" pitchFamily="18" charset="0"/>
              </a:rPr>
              <a:t>JUSTIFICATION AND BENEFITS TO</a:t>
            </a:r>
            <a:r>
              <a:rPr kumimoji="0" lang="en-US" sz="2800" b="1" i="0" u="none" strike="noStrike" kern="1200" cap="none" spc="0" normalizeH="0" noProof="0" dirty="0" smtClean="0">
                <a:ln>
                  <a:noFill/>
                </a:ln>
                <a:solidFill>
                  <a:prstClr val="white"/>
                </a:solidFill>
                <a:effectLst/>
                <a:uLnTx/>
                <a:uFillTx/>
                <a:latin typeface="Garamond" panose="02020404030301010803" pitchFamily="18" charset="0"/>
              </a:rPr>
              <a:t> ALL STAKEHOLDERS</a:t>
            </a:r>
            <a:endParaRPr kumimoji="0" lang="en-US" sz="2800" b="1" i="0" u="none" strike="noStrike" kern="1200" cap="none" spc="0" normalizeH="0" baseline="0" noProof="0" dirty="0">
              <a:ln>
                <a:noFill/>
              </a:ln>
              <a:solidFill>
                <a:prstClr val="white"/>
              </a:solidFill>
              <a:effectLst/>
              <a:uLnTx/>
              <a:uFillTx/>
              <a:latin typeface="Garamond" panose="02020404030301010803" pitchFamily="18" charset="0"/>
            </a:endParaRPr>
          </a:p>
        </p:txBody>
      </p:sp>
      <p:sp>
        <p:nvSpPr>
          <p:cNvPr id="15" name="Title 1"/>
          <p:cNvSpPr txBox="1">
            <a:spLocks/>
          </p:cNvSpPr>
          <p:nvPr/>
        </p:nvSpPr>
        <p:spPr>
          <a:xfrm>
            <a:off x="1" y="328481"/>
            <a:ext cx="12191999" cy="7595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Franklin Gothic Demi" panose="020B0703020102020204" pitchFamily="34" charset="0"/>
              <a:ea typeface="+mj-ea"/>
              <a:cs typeface="+mj-cs"/>
            </a:endParaRPr>
          </a:p>
        </p:txBody>
      </p:sp>
      <p:sp>
        <p:nvSpPr>
          <p:cNvPr id="8" name="Subtitle 2"/>
          <p:cNvSpPr txBox="1">
            <a:spLocks/>
          </p:cNvSpPr>
          <p:nvPr/>
        </p:nvSpPr>
        <p:spPr>
          <a:xfrm>
            <a:off x="723105" y="1236492"/>
            <a:ext cx="10356375" cy="48548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90000"/>
              </a:lnSpc>
              <a:spcBef>
                <a:spcPts val="500"/>
              </a:spcBef>
              <a:spcAft>
                <a:spcPts val="0"/>
              </a:spcAft>
              <a:buClrTx/>
              <a:buSzTx/>
              <a:buNone/>
              <a:tabLst/>
              <a:defRPr/>
            </a:pPr>
            <a:endParaRPr kumimoji="0" lang="en-US" sz="2700" b="0" i="0" u="none" strike="noStrike" kern="1200" cap="none" spc="0" normalizeH="0" baseline="0" noProof="0" dirty="0" smtClean="0">
              <a:ln>
                <a:noFill/>
              </a:ln>
              <a:solidFill>
                <a:prstClr val="black"/>
              </a:solidFill>
              <a:effectLst/>
              <a:uLnTx/>
              <a:uFillTx/>
              <a:latin typeface="Franklin Gothic Demi" panose="020B0703020102020204" pitchFamily="34" charset="0"/>
              <a:ea typeface="+mn-ea"/>
              <a:cs typeface="+mn-cs"/>
            </a:endParaRPr>
          </a:p>
        </p:txBody>
      </p:sp>
      <p:sp>
        <p:nvSpPr>
          <p:cNvPr id="9" name="Rectangle 8"/>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498764" y="1296785"/>
            <a:ext cx="11080865" cy="1474250"/>
          </a:xfrm>
          <a:prstGeom prst="rect">
            <a:avLst/>
          </a:prstGeom>
          <a:noFill/>
        </p:spPr>
        <p:txBody>
          <a:bodyPr wrap="square" rtlCol="0">
            <a:spAutoFit/>
          </a:bodyPr>
          <a:lstStyle/>
          <a:p>
            <a:pPr lvl="2">
              <a:lnSpc>
                <a:spcPct val="90000"/>
              </a:lnSpc>
              <a:spcBef>
                <a:spcPts val="1000"/>
              </a:spcBef>
              <a:defRPr/>
            </a:pPr>
            <a:endParaRPr lang="en-US" dirty="0">
              <a:solidFill>
                <a:prstClr val="black"/>
              </a:solidFill>
              <a:latin typeface="Franklin Gothic Demi" panose="020B0703020102020204" pitchFamily="34" charset="0"/>
            </a:endParaRPr>
          </a:p>
          <a:p>
            <a:pPr marL="795338" lvl="1" indent="-338138">
              <a:lnSpc>
                <a:spcPct val="90000"/>
              </a:lnSpc>
              <a:spcBef>
                <a:spcPts val="1000"/>
              </a:spcBef>
              <a:buFont typeface="Arial" panose="020B0604020202020204" pitchFamily="34" charset="0"/>
              <a:buChar char="•"/>
              <a:defRPr/>
            </a:pPr>
            <a:endParaRPr lang="en-US" dirty="0">
              <a:solidFill>
                <a:prstClr val="black"/>
              </a:solidFill>
              <a:latin typeface="Franklin Gothic Demi" panose="020B0703020102020204" pitchFamily="34" charset="0"/>
            </a:endParaRPr>
          </a:p>
          <a:p>
            <a:pPr marL="795338" lvl="1" indent="-338138">
              <a:lnSpc>
                <a:spcPct val="90000"/>
              </a:lnSpc>
              <a:spcBef>
                <a:spcPts val="1000"/>
              </a:spcBef>
              <a:buFont typeface="Arial" panose="020B0604020202020204" pitchFamily="34" charset="0"/>
              <a:buChar char="•"/>
              <a:defRPr/>
            </a:pPr>
            <a:endParaRPr lang="en-US" dirty="0">
              <a:solidFill>
                <a:prstClr val="black"/>
              </a:solidFill>
              <a:latin typeface="Franklin Gothic Demi" panose="020B0703020102020204" pitchFamily="34" charset="0"/>
            </a:endParaRPr>
          </a:p>
          <a:p>
            <a:pPr marL="795338" lvl="1" indent="-338138">
              <a:lnSpc>
                <a:spcPct val="90000"/>
              </a:lnSpc>
              <a:spcBef>
                <a:spcPts val="1000"/>
              </a:spcBef>
              <a:buFont typeface="Arial" panose="020B0604020202020204" pitchFamily="34" charset="0"/>
              <a:buChar char="•"/>
              <a:defRPr/>
            </a:pPr>
            <a:endParaRPr lang="en-US" dirty="0">
              <a:solidFill>
                <a:prstClr val="black"/>
              </a:solidFill>
              <a:latin typeface="Franklin Gothic Demi" panose="020B0703020102020204" pitchFamily="34" charset="0"/>
            </a:endParaRPr>
          </a:p>
        </p:txBody>
      </p:sp>
      <p:sp>
        <p:nvSpPr>
          <p:cNvPr id="3" name="TextBox 2"/>
          <p:cNvSpPr txBox="1"/>
          <p:nvPr/>
        </p:nvSpPr>
        <p:spPr>
          <a:xfrm>
            <a:off x="315884" y="1296785"/>
            <a:ext cx="11529752" cy="3515321"/>
          </a:xfrm>
          <a:prstGeom prst="rect">
            <a:avLst/>
          </a:prstGeom>
          <a:noFill/>
        </p:spPr>
        <p:txBody>
          <a:bodyPr wrap="square" rtlCol="0">
            <a:spAutoFit/>
          </a:bodyPr>
          <a:lstStyle/>
          <a:p>
            <a:pPr marL="795338" lvl="1" indent="-338138">
              <a:lnSpc>
                <a:spcPct val="90000"/>
              </a:lnSpc>
              <a:spcBef>
                <a:spcPts val="1000"/>
              </a:spcBef>
              <a:buFont typeface="Arial" panose="020B0604020202020204" pitchFamily="34" charset="0"/>
              <a:buChar char="•"/>
              <a:defRPr/>
            </a:pPr>
            <a:r>
              <a:rPr lang="en-US" sz="2800" dirty="0" smtClean="0">
                <a:solidFill>
                  <a:prstClr val="black"/>
                </a:solidFill>
                <a:latin typeface="Garamond" panose="02020404030301010803" pitchFamily="18" charset="0"/>
              </a:rPr>
              <a:t>Will </a:t>
            </a:r>
            <a:r>
              <a:rPr lang="en-US" sz="2800" dirty="0">
                <a:solidFill>
                  <a:prstClr val="black"/>
                </a:solidFill>
                <a:latin typeface="Garamond" panose="02020404030301010803" pitchFamily="18" charset="0"/>
              </a:rPr>
              <a:t>be included on projection reports in segments added prior to April 30</a:t>
            </a:r>
            <a:r>
              <a:rPr lang="en-US" sz="2800" baseline="30000" dirty="0">
                <a:solidFill>
                  <a:prstClr val="black"/>
                </a:solidFill>
                <a:latin typeface="Garamond" panose="02020404030301010803" pitchFamily="18" charset="0"/>
              </a:rPr>
              <a:t>th</a:t>
            </a:r>
            <a:r>
              <a:rPr lang="en-US" sz="2800" dirty="0">
                <a:solidFill>
                  <a:prstClr val="black"/>
                </a:solidFill>
                <a:latin typeface="Garamond" panose="02020404030301010803" pitchFamily="18" charset="0"/>
              </a:rPr>
              <a:t>.</a:t>
            </a:r>
          </a:p>
          <a:p>
            <a:pPr marL="1252538" lvl="2" indent="-338138">
              <a:lnSpc>
                <a:spcPct val="90000"/>
              </a:lnSpc>
              <a:spcBef>
                <a:spcPts val="500"/>
              </a:spcBef>
              <a:buFont typeface="Arial" panose="020B0604020202020204" pitchFamily="34" charset="0"/>
              <a:buChar char="•"/>
              <a:defRPr/>
            </a:pPr>
            <a:r>
              <a:rPr lang="en-US" sz="2800" dirty="0">
                <a:solidFill>
                  <a:prstClr val="black"/>
                </a:solidFill>
                <a:latin typeface="Garamond" panose="02020404030301010803" pitchFamily="18" charset="0"/>
              </a:rPr>
              <a:t>Benefit to PVA since projection is part of County budget allocation.</a:t>
            </a:r>
          </a:p>
          <a:p>
            <a:pPr marL="1252538" lvl="2" indent="-338138">
              <a:lnSpc>
                <a:spcPct val="90000"/>
              </a:lnSpc>
              <a:spcBef>
                <a:spcPts val="500"/>
              </a:spcBef>
              <a:buFont typeface="Arial" panose="020B0604020202020204" pitchFamily="34" charset="0"/>
              <a:buChar char="•"/>
              <a:defRPr/>
            </a:pPr>
            <a:r>
              <a:rPr lang="en-US" sz="2800" dirty="0">
                <a:solidFill>
                  <a:prstClr val="black"/>
                </a:solidFill>
                <a:latin typeface="Garamond" panose="02020404030301010803" pitchFamily="18" charset="0"/>
              </a:rPr>
              <a:t>Benefit to local taxing jurisdictions for budgeting and tax rate setting process.</a:t>
            </a:r>
          </a:p>
          <a:p>
            <a:pPr marL="1252538" lvl="2" indent="-338138">
              <a:lnSpc>
                <a:spcPct val="90000"/>
              </a:lnSpc>
              <a:spcBef>
                <a:spcPts val="500"/>
              </a:spcBef>
              <a:buFont typeface="Arial" panose="020B0604020202020204" pitchFamily="34" charset="0"/>
              <a:buChar char="•"/>
              <a:defRPr/>
            </a:pPr>
            <a:r>
              <a:rPr lang="en-US" sz="2800" dirty="0">
                <a:solidFill>
                  <a:prstClr val="black"/>
                </a:solidFill>
                <a:latin typeface="Garamond" panose="02020404030301010803" pitchFamily="18" charset="0"/>
              </a:rPr>
              <a:t>Benefit to local taxing jurisdictions to include valuation since Apportioned Vehicle money is spread based on the projection </a:t>
            </a:r>
            <a:r>
              <a:rPr lang="en-US" sz="2800" dirty="0" smtClean="0">
                <a:solidFill>
                  <a:prstClr val="black"/>
                </a:solidFill>
                <a:latin typeface="Garamond" panose="02020404030301010803" pitchFamily="18" charset="0"/>
              </a:rPr>
              <a:t>report.</a:t>
            </a:r>
            <a:endParaRPr lang="en-US" sz="2800" dirty="0">
              <a:solidFill>
                <a:prstClr val="black"/>
              </a:solidFill>
              <a:latin typeface="Garamond" panose="02020404030301010803" pitchFamily="18" charset="0"/>
            </a:endParaRPr>
          </a:p>
          <a:p>
            <a:pPr marL="795338" lvl="1" indent="-338138">
              <a:lnSpc>
                <a:spcPct val="90000"/>
              </a:lnSpc>
              <a:spcBef>
                <a:spcPts val="500"/>
              </a:spcBef>
              <a:buFont typeface="Arial" panose="020B0604020202020204" pitchFamily="34" charset="0"/>
              <a:buChar char="•"/>
              <a:defRPr/>
            </a:pPr>
            <a:r>
              <a:rPr lang="en-US" sz="2800" dirty="0">
                <a:solidFill>
                  <a:prstClr val="black"/>
                </a:solidFill>
                <a:latin typeface="Garamond" panose="02020404030301010803" pitchFamily="18" charset="0"/>
              </a:rPr>
              <a:t>County Clerk will receive Commission for collection.</a:t>
            </a:r>
          </a:p>
          <a:p>
            <a:pPr lvl="2">
              <a:lnSpc>
                <a:spcPct val="90000"/>
              </a:lnSpc>
              <a:spcBef>
                <a:spcPts val="500"/>
              </a:spcBef>
              <a:defRPr/>
            </a:pPr>
            <a:endParaRPr lang="en-US" sz="2800" dirty="0" smtClean="0">
              <a:solidFill>
                <a:prstClr val="black"/>
              </a:solidFill>
              <a:latin typeface="Franklin Gothic Demi" panose="020B0703020102020204" pitchFamily="34" charset="0"/>
            </a:endParaRPr>
          </a:p>
        </p:txBody>
      </p:sp>
    </p:spTree>
    <p:extLst>
      <p:ext uri="{BB962C8B-B14F-4D97-AF65-F5344CB8AC3E}">
        <p14:creationId xmlns:p14="http://schemas.microsoft.com/office/powerpoint/2010/main" val="7353719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sp>
        <p:nvSpPr>
          <p:cNvPr id="14" name="Rectangle 13"/>
          <p:cNvSpPr/>
          <p:nvPr/>
        </p:nvSpPr>
        <p:spPr>
          <a:xfrm>
            <a:off x="0" y="-31679"/>
            <a:ext cx="12192000" cy="1041830"/>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white"/>
                </a:solidFill>
                <a:effectLst/>
                <a:uLnTx/>
                <a:uFillTx/>
                <a:latin typeface="Garamond" panose="02020404030301010803" pitchFamily="18" charset="0"/>
              </a:rPr>
              <a:t>FIRST QUARTER TRANSACTIONS</a:t>
            </a:r>
            <a:endParaRPr kumimoji="0" lang="en-US" sz="2800" b="1" i="0" u="none" strike="noStrike" kern="1200" cap="none" spc="0" normalizeH="0" baseline="0" noProof="0" dirty="0">
              <a:ln>
                <a:noFill/>
              </a:ln>
              <a:solidFill>
                <a:prstClr val="white"/>
              </a:solidFill>
              <a:effectLst/>
              <a:uLnTx/>
              <a:uFillTx/>
              <a:latin typeface="Garamond" panose="02020404030301010803" pitchFamily="18" charset="0"/>
            </a:endParaRPr>
          </a:p>
        </p:txBody>
      </p:sp>
      <p:sp>
        <p:nvSpPr>
          <p:cNvPr id="15" name="Title 1"/>
          <p:cNvSpPr txBox="1">
            <a:spLocks/>
          </p:cNvSpPr>
          <p:nvPr/>
        </p:nvSpPr>
        <p:spPr>
          <a:xfrm>
            <a:off x="1" y="328481"/>
            <a:ext cx="12191999" cy="7595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Franklin Gothic Demi" panose="020B0703020102020204" pitchFamily="34" charset="0"/>
              <a:ea typeface="+mj-ea"/>
              <a:cs typeface="+mj-cs"/>
            </a:endParaRPr>
          </a:p>
        </p:txBody>
      </p:sp>
      <p:sp>
        <p:nvSpPr>
          <p:cNvPr id="8" name="Subtitle 2"/>
          <p:cNvSpPr txBox="1">
            <a:spLocks/>
          </p:cNvSpPr>
          <p:nvPr/>
        </p:nvSpPr>
        <p:spPr>
          <a:xfrm>
            <a:off x="723105" y="1448226"/>
            <a:ext cx="5541059" cy="438501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8138" marR="0" lvl="0" indent="-3381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Garamond" panose="02020404030301010803" pitchFamily="18" charset="0"/>
              </a:rPr>
              <a:t>Transactions with birth months in January and February.</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2800" b="0" i="0" u="none" strike="noStrike" kern="1200" cap="none" spc="0" normalizeH="0" baseline="0" noProof="0" dirty="0" smtClean="0">
              <a:ln>
                <a:noFill/>
              </a:ln>
              <a:solidFill>
                <a:prstClr val="black"/>
              </a:solidFill>
              <a:effectLst/>
              <a:uLnTx/>
              <a:uFillTx/>
              <a:latin typeface="Garamond" panose="02020404030301010803" pitchFamily="18" charset="0"/>
            </a:endParaRPr>
          </a:p>
          <a:p>
            <a:pPr marL="795338" marR="0" lvl="1" indent="-33813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Garamond" panose="02020404030301010803" pitchFamily="18" charset="0"/>
              </a:rPr>
              <a:t>DOR can create a special segments with an alternative date for collection the first year which will revert to birth month the following year.</a:t>
            </a:r>
          </a:p>
          <a:p>
            <a:pPr marL="457200" marR="0" lvl="1" indent="0" algn="l" defTabSz="914400" rtl="0" eaLnBrk="1" fontAlgn="auto" latinLnBrk="0" hangingPunct="1">
              <a:lnSpc>
                <a:spcPct val="90000"/>
              </a:lnSpc>
              <a:spcBef>
                <a:spcPts val="500"/>
              </a:spcBef>
              <a:spcAft>
                <a:spcPts val="0"/>
              </a:spcAft>
              <a:buClrTx/>
              <a:buSzTx/>
              <a:buNone/>
              <a:tabLst/>
              <a:defRPr/>
            </a:pPr>
            <a:endParaRPr kumimoji="0" lang="en-US" sz="2800" b="0" i="0" u="none" strike="noStrike" kern="1200" cap="none" spc="0" normalizeH="0" baseline="0" noProof="0" dirty="0" smtClean="0">
              <a:ln>
                <a:noFill/>
              </a:ln>
              <a:solidFill>
                <a:prstClr val="black"/>
              </a:solidFill>
              <a:effectLst/>
              <a:uLnTx/>
              <a:uFillTx/>
              <a:latin typeface="Garamond" panose="02020404030301010803" pitchFamily="18" charset="0"/>
            </a:endParaRPr>
          </a:p>
          <a:p>
            <a:pPr marL="795338" marR="0" lvl="1" indent="-33813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Garamond" panose="02020404030301010803" pitchFamily="18" charset="0"/>
              </a:rPr>
              <a:t>PVA can fax to DOR and we can handle these.</a:t>
            </a:r>
          </a:p>
        </p:txBody>
      </p:sp>
      <p:sp>
        <p:nvSpPr>
          <p:cNvPr id="9" name="Rectangle 8"/>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p:cNvPicPr>
            <a:picLocks noChangeAspect="1"/>
          </p:cNvPicPr>
          <p:nvPr/>
        </p:nvPicPr>
        <p:blipFill rotWithShape="1">
          <a:blip r:embed="rId4"/>
          <a:srcRect l="4619" t="10620" r="6271"/>
          <a:stretch/>
        </p:blipFill>
        <p:spPr>
          <a:xfrm>
            <a:off x="7020910" y="1808303"/>
            <a:ext cx="3384330" cy="3622486"/>
          </a:xfrm>
          <a:prstGeom prst="flowChartProcess">
            <a:avLst/>
          </a:prstGeom>
        </p:spPr>
      </p:pic>
      <p:sp>
        <p:nvSpPr>
          <p:cNvPr id="3" name="TextBox 2"/>
          <p:cNvSpPr txBox="1"/>
          <p:nvPr/>
        </p:nvSpPr>
        <p:spPr>
          <a:xfrm>
            <a:off x="7472855" y="2496019"/>
            <a:ext cx="2774731" cy="369332"/>
          </a:xfrm>
          <a:prstGeom prst="rect">
            <a:avLst/>
          </a:prstGeom>
          <a:noFill/>
        </p:spPr>
        <p:txBody>
          <a:bodyPr wrap="square" rtlCol="0">
            <a:spAutoFit/>
          </a:bodyPr>
          <a:lstStyle/>
          <a:p>
            <a:pPr algn="ctr"/>
            <a:r>
              <a:rPr lang="en-US" b="1" dirty="0" smtClean="0"/>
              <a:t>January and February</a:t>
            </a:r>
            <a:endParaRPr lang="en-US" b="1" dirty="0"/>
          </a:p>
        </p:txBody>
      </p:sp>
    </p:spTree>
    <p:extLst>
      <p:ext uri="{BB962C8B-B14F-4D97-AF65-F5344CB8AC3E}">
        <p14:creationId xmlns:p14="http://schemas.microsoft.com/office/powerpoint/2010/main" val="42918311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0291" y="0"/>
            <a:ext cx="5504567" cy="6858000"/>
          </a:xfrm>
          <a:prstGeom prst="rect">
            <a:avLst/>
          </a:prstGeom>
        </p:spPr>
      </p:pic>
      <p:sp>
        <p:nvSpPr>
          <p:cNvPr id="2" name="TextBox 1"/>
          <p:cNvSpPr txBox="1"/>
          <p:nvPr/>
        </p:nvSpPr>
        <p:spPr>
          <a:xfrm>
            <a:off x="6784956" y="156501"/>
            <a:ext cx="5248101" cy="3416320"/>
          </a:xfrm>
          <a:prstGeom prst="rect">
            <a:avLst/>
          </a:prstGeom>
          <a:solidFill>
            <a:srgbClr val="002060"/>
          </a:solidFill>
          <a:ln>
            <a:solidFill>
              <a:schemeClr val="bg1"/>
            </a:solidFill>
          </a:ln>
        </p:spPr>
        <p:txBody>
          <a:bodyPr wrap="square" rtlCol="0">
            <a:spAutoFit/>
          </a:bodyPr>
          <a:lstStyle/>
          <a:p>
            <a:r>
              <a:rPr lang="en-US" b="1" dirty="0">
                <a:solidFill>
                  <a:schemeClr val="bg1"/>
                </a:solidFill>
                <a:latin typeface="Garamond" panose="02020404030301010803" pitchFamily="18" charset="0"/>
              </a:rPr>
              <a:t>62A645 End of Year Motor Vehicle Transfers not Titled until next year.</a:t>
            </a:r>
          </a:p>
          <a:p>
            <a:endParaRPr lang="en-US" b="1" dirty="0">
              <a:solidFill>
                <a:schemeClr val="bg1"/>
              </a:solidFill>
              <a:latin typeface="Garamond" panose="02020404030301010803" pitchFamily="18" charset="0"/>
            </a:endParaRPr>
          </a:p>
          <a:p>
            <a:r>
              <a:rPr lang="en-US" b="1" dirty="0">
                <a:solidFill>
                  <a:schemeClr val="bg1"/>
                </a:solidFill>
                <a:latin typeface="Garamond" panose="02020404030301010803" pitchFamily="18" charset="0"/>
              </a:rPr>
              <a:t>Can copy title from mainframe system directly into PDF fillable </a:t>
            </a:r>
            <a:r>
              <a:rPr lang="en-US" b="1" dirty="0" smtClean="0">
                <a:solidFill>
                  <a:schemeClr val="bg1"/>
                </a:solidFill>
                <a:latin typeface="Garamond" panose="02020404030301010803" pitchFamily="18" charset="0"/>
              </a:rPr>
              <a:t>form.</a:t>
            </a:r>
            <a:endParaRPr lang="en-US" b="1" dirty="0">
              <a:solidFill>
                <a:schemeClr val="bg1"/>
              </a:solidFill>
              <a:latin typeface="Garamond" panose="02020404030301010803" pitchFamily="18" charset="0"/>
            </a:endParaRPr>
          </a:p>
          <a:p>
            <a:endParaRPr lang="en-US" b="1" dirty="0">
              <a:solidFill>
                <a:schemeClr val="bg1"/>
              </a:solidFill>
              <a:latin typeface="Garamond" panose="02020404030301010803" pitchFamily="18" charset="0"/>
            </a:endParaRPr>
          </a:p>
          <a:p>
            <a:r>
              <a:rPr lang="en-US" b="1" dirty="0">
                <a:solidFill>
                  <a:schemeClr val="bg1"/>
                </a:solidFill>
                <a:latin typeface="Garamond" panose="02020404030301010803" pitchFamily="18" charset="0"/>
              </a:rPr>
              <a:t>Share with PVA who </a:t>
            </a:r>
            <a:r>
              <a:rPr lang="en-US" b="1" dirty="0" smtClean="0">
                <a:solidFill>
                  <a:schemeClr val="bg1"/>
                </a:solidFill>
                <a:latin typeface="Garamond" panose="02020404030301010803" pitchFamily="18" charset="0"/>
              </a:rPr>
              <a:t>can look up title in PODD and </a:t>
            </a:r>
            <a:r>
              <a:rPr lang="en-US" b="1" dirty="0">
                <a:solidFill>
                  <a:schemeClr val="bg1"/>
                </a:solidFill>
                <a:latin typeface="Garamond" panose="02020404030301010803" pitchFamily="18" charset="0"/>
              </a:rPr>
              <a:t>create current year segments.</a:t>
            </a:r>
          </a:p>
          <a:p>
            <a:endParaRPr lang="en-US" b="1" dirty="0">
              <a:solidFill>
                <a:schemeClr val="bg1"/>
              </a:solidFill>
              <a:latin typeface="Garamond" panose="02020404030301010803" pitchFamily="18" charset="0"/>
            </a:endParaRPr>
          </a:p>
          <a:p>
            <a:r>
              <a:rPr lang="en-US" b="1" dirty="0">
                <a:solidFill>
                  <a:schemeClr val="bg1"/>
                </a:solidFill>
                <a:latin typeface="Garamond" panose="02020404030301010803" pitchFamily="18" charset="0"/>
              </a:rPr>
              <a:t>Can take out </a:t>
            </a:r>
            <a:r>
              <a:rPr lang="en-US" b="1" dirty="0" smtClean="0">
                <a:solidFill>
                  <a:schemeClr val="bg1"/>
                </a:solidFill>
                <a:latin typeface="Garamond" panose="02020404030301010803" pitchFamily="18" charset="0"/>
              </a:rPr>
              <a:t>trade-ins if applicable.</a:t>
            </a:r>
            <a:endParaRPr lang="en-US" b="1" dirty="0">
              <a:solidFill>
                <a:schemeClr val="bg1"/>
              </a:solidFill>
              <a:latin typeface="Garamond" panose="02020404030301010803" pitchFamily="18" charset="0"/>
            </a:endParaRPr>
          </a:p>
          <a:p>
            <a:endParaRPr lang="en-US" b="1" dirty="0">
              <a:solidFill>
                <a:schemeClr val="bg1"/>
              </a:solidFill>
              <a:latin typeface="Garamond" panose="02020404030301010803" pitchFamily="18" charset="0"/>
            </a:endParaRPr>
          </a:p>
          <a:p>
            <a:r>
              <a:rPr lang="en-US" b="1" dirty="0">
                <a:solidFill>
                  <a:schemeClr val="bg1"/>
                </a:solidFill>
                <a:latin typeface="Garamond" panose="02020404030301010803" pitchFamily="18" charset="0"/>
                <a:hlinkClick r:id="rId3"/>
              </a:rPr>
              <a:t>https://revenue.ky.gov/Pages/index.aspx</a:t>
            </a:r>
            <a:endParaRPr lang="en-US" b="1" dirty="0">
              <a:solidFill>
                <a:schemeClr val="bg1"/>
              </a:solidFill>
              <a:latin typeface="Garamond" panose="02020404030301010803" pitchFamily="18" charset="0"/>
            </a:endParaRPr>
          </a:p>
        </p:txBody>
      </p:sp>
      <p:pic>
        <p:nvPicPr>
          <p:cNvPr id="9" name="Picture 8"/>
          <p:cNvPicPr>
            <a:picLocks noChangeAspect="1"/>
          </p:cNvPicPr>
          <p:nvPr/>
        </p:nvPicPr>
        <p:blipFill>
          <a:blip r:embed="rId4"/>
          <a:stretch>
            <a:fillRect/>
          </a:stretch>
        </p:blipFill>
        <p:spPr>
          <a:xfrm>
            <a:off x="6784956" y="3966007"/>
            <a:ext cx="4360985" cy="2272868"/>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93593" y="5480128"/>
            <a:ext cx="1512013" cy="1517493"/>
          </a:xfrm>
          <a:prstGeom prst="rect">
            <a:avLst/>
          </a:prstGeom>
        </p:spPr>
      </p:pic>
      <p:sp>
        <p:nvSpPr>
          <p:cNvPr id="11" name="Left-Up Arrow 10"/>
          <p:cNvSpPr/>
          <p:nvPr/>
        </p:nvSpPr>
        <p:spPr>
          <a:xfrm>
            <a:off x="10324848" y="3572821"/>
            <a:ext cx="635841" cy="2718978"/>
          </a:xfrm>
          <a:prstGeom prst="leftUpArrow">
            <a:avLst>
              <a:gd name="adj1" fmla="val 25000"/>
              <a:gd name="adj2" fmla="val 33095"/>
              <a:gd name="adj3" fmla="val 25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599345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sp>
        <p:nvSpPr>
          <p:cNvPr id="14" name="Rectangle 13"/>
          <p:cNvSpPr/>
          <p:nvPr/>
        </p:nvSpPr>
        <p:spPr>
          <a:xfrm>
            <a:off x="0" y="-31679"/>
            <a:ext cx="12192000" cy="1041830"/>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white"/>
                </a:solidFill>
                <a:effectLst/>
                <a:uLnTx/>
                <a:uFillTx/>
                <a:latin typeface="Garamond" panose="02020404030301010803" pitchFamily="18" charset="0"/>
              </a:rPr>
              <a:t>PVA Offices Having Any Issues or Problems</a:t>
            </a:r>
            <a:endParaRPr kumimoji="0" lang="en-US" sz="2800" b="1" i="0" u="none" strike="noStrike" kern="1200" cap="none" spc="0" normalizeH="0" baseline="0" noProof="0" dirty="0">
              <a:ln>
                <a:noFill/>
              </a:ln>
              <a:solidFill>
                <a:prstClr val="white"/>
              </a:solidFill>
              <a:effectLst/>
              <a:uLnTx/>
              <a:uFillTx/>
              <a:latin typeface="Garamond" panose="02020404030301010803" pitchFamily="18" charset="0"/>
            </a:endParaRPr>
          </a:p>
        </p:txBody>
      </p:sp>
      <p:sp>
        <p:nvSpPr>
          <p:cNvPr id="15" name="Title 1"/>
          <p:cNvSpPr txBox="1">
            <a:spLocks/>
          </p:cNvSpPr>
          <p:nvPr/>
        </p:nvSpPr>
        <p:spPr>
          <a:xfrm>
            <a:off x="1" y="328481"/>
            <a:ext cx="12191999" cy="7595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Franklin Gothic Demi" panose="020B0703020102020204" pitchFamily="34" charset="0"/>
              <a:ea typeface="+mj-ea"/>
              <a:cs typeface="+mj-cs"/>
            </a:endParaRPr>
          </a:p>
        </p:txBody>
      </p:sp>
      <p:sp>
        <p:nvSpPr>
          <p:cNvPr id="8" name="Subtitle 2"/>
          <p:cNvSpPr txBox="1">
            <a:spLocks/>
          </p:cNvSpPr>
          <p:nvPr/>
        </p:nvSpPr>
        <p:spPr>
          <a:xfrm>
            <a:off x="723105" y="1448226"/>
            <a:ext cx="10356375" cy="43850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None/>
              <a:tabLst/>
              <a:defRPr/>
            </a:pPr>
            <a:r>
              <a:rPr kumimoji="0" lang="en-US" sz="2800" b="0" i="0" u="none" strike="noStrike" kern="1200" cap="none" spc="0" normalizeH="0" baseline="0" noProof="0" dirty="0" smtClean="0">
                <a:ln>
                  <a:noFill/>
                </a:ln>
                <a:solidFill>
                  <a:prstClr val="black"/>
                </a:solidFill>
                <a:effectLst/>
                <a:uLnTx/>
                <a:uFillTx/>
                <a:latin typeface="Garamond" panose="02020404030301010803" pitchFamily="18" charset="0"/>
              </a:rPr>
              <a:t>Any issues</a:t>
            </a:r>
            <a:r>
              <a:rPr kumimoji="0" lang="en-US" sz="2800" b="0" i="0" u="none" strike="noStrike" kern="1200" cap="none" spc="0" normalizeH="0" noProof="0" dirty="0" smtClean="0">
                <a:ln>
                  <a:noFill/>
                </a:ln>
                <a:solidFill>
                  <a:prstClr val="black"/>
                </a:solidFill>
                <a:effectLst/>
                <a:uLnTx/>
                <a:uFillTx/>
                <a:latin typeface="Garamond" panose="02020404030301010803" pitchFamily="18" charset="0"/>
              </a:rPr>
              <a:t> let me know</a:t>
            </a:r>
          </a:p>
          <a:p>
            <a:pPr marL="457200" lvl="1" indent="0" algn="ctr">
              <a:spcBef>
                <a:spcPts val="1000"/>
              </a:spcBef>
              <a:buNone/>
              <a:defRPr/>
            </a:pPr>
            <a:r>
              <a:rPr lang="en-US" noProof="0" dirty="0" smtClean="0">
                <a:solidFill>
                  <a:prstClr val="black"/>
                </a:solidFill>
                <a:latin typeface="Garamond" panose="02020404030301010803" pitchFamily="18" charset="0"/>
              </a:rPr>
              <a:t>Cathy Thompson</a:t>
            </a:r>
          </a:p>
          <a:p>
            <a:pPr marL="457200" lvl="1" indent="0" algn="ctr">
              <a:spcBef>
                <a:spcPts val="1000"/>
              </a:spcBef>
              <a:buNone/>
              <a:defRPr/>
            </a:pPr>
            <a:r>
              <a:rPr lang="en-US" noProof="0" dirty="0" smtClean="0">
                <a:solidFill>
                  <a:prstClr val="black"/>
                </a:solidFill>
                <a:latin typeface="Garamond" panose="02020404030301010803" pitchFamily="18" charset="0"/>
              </a:rPr>
              <a:t>	cathy.thompson@ky.gov</a:t>
            </a:r>
          </a:p>
          <a:p>
            <a:pPr marL="457200" lvl="1" indent="0" algn="ctr">
              <a:spcBef>
                <a:spcPts val="1000"/>
              </a:spcBef>
              <a:buNone/>
              <a:defRPr/>
            </a:pPr>
            <a:r>
              <a:rPr lang="en-US" noProof="0" dirty="0" smtClean="0">
                <a:solidFill>
                  <a:prstClr val="black"/>
                </a:solidFill>
                <a:latin typeface="Garamond" panose="02020404030301010803" pitchFamily="18" charset="0"/>
              </a:rPr>
              <a:t>	502-564-5117</a:t>
            </a:r>
          </a:p>
          <a:p>
            <a:pPr marL="457200" lvl="1" indent="0">
              <a:spcBef>
                <a:spcPts val="1000"/>
              </a:spcBef>
              <a:buNone/>
              <a:defRPr/>
            </a:pPr>
            <a:endParaRPr lang="en-US" dirty="0">
              <a:solidFill>
                <a:prstClr val="black"/>
              </a:solidFill>
              <a:latin typeface="Garamond" panose="02020404030301010803" pitchFamily="18" charset="0"/>
            </a:endParaRPr>
          </a:p>
          <a:p>
            <a:pPr marL="457200" lvl="1" indent="0">
              <a:spcBef>
                <a:spcPts val="1000"/>
              </a:spcBef>
              <a:buNone/>
              <a:defRPr/>
            </a:pPr>
            <a:r>
              <a:rPr lang="en-US" noProof="0" dirty="0" smtClean="0">
                <a:solidFill>
                  <a:prstClr val="black"/>
                </a:solidFill>
                <a:latin typeface="Garamond" panose="02020404030301010803" pitchFamily="18" charset="0"/>
              </a:rPr>
              <a:t>We maybe able to offer some on-site assistance depending on the issue and or problem. </a:t>
            </a:r>
          </a:p>
          <a:p>
            <a:pPr marL="457200" lvl="1" indent="0">
              <a:spcBef>
                <a:spcPts val="1000"/>
              </a:spcBef>
              <a:buNone/>
              <a:defRPr/>
            </a:pPr>
            <a:endParaRPr lang="en-US" dirty="0">
              <a:solidFill>
                <a:prstClr val="black"/>
              </a:solidFill>
              <a:latin typeface="Garamond" panose="02020404030301010803" pitchFamily="18" charset="0"/>
            </a:endParaRPr>
          </a:p>
          <a:p>
            <a:pPr marL="457200" lvl="1" indent="0">
              <a:spcBef>
                <a:spcPts val="1000"/>
              </a:spcBef>
              <a:buNone/>
              <a:defRPr/>
            </a:pPr>
            <a:endParaRPr lang="en-US" noProof="0" dirty="0" smtClean="0">
              <a:solidFill>
                <a:prstClr val="black"/>
              </a:solidFill>
              <a:latin typeface="Garamond" panose="02020404030301010803" pitchFamily="18" charset="0"/>
            </a:endParaRPr>
          </a:p>
          <a:p>
            <a:pPr marL="457200" lvl="1" indent="0">
              <a:spcBef>
                <a:spcPts val="1000"/>
              </a:spcBef>
              <a:buNone/>
              <a:defRPr/>
            </a:pPr>
            <a:endParaRPr kumimoji="0" lang="en-US" b="0" i="0" u="none" strike="noStrike" kern="1200" cap="none" spc="0" normalizeH="0" baseline="0" noProof="0" dirty="0" smtClean="0">
              <a:ln>
                <a:noFill/>
              </a:ln>
              <a:solidFill>
                <a:prstClr val="black"/>
              </a:solidFill>
              <a:effectLst/>
              <a:uLnTx/>
              <a:uFillTx/>
              <a:latin typeface="Garamond" panose="02020404030301010803" pitchFamily="18" charset="0"/>
            </a:endParaRPr>
          </a:p>
        </p:txBody>
      </p:sp>
      <p:sp>
        <p:nvSpPr>
          <p:cNvPr id="9" name="Rectangle 8"/>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p:cNvSpPr txBox="1"/>
          <p:nvPr/>
        </p:nvSpPr>
        <p:spPr>
          <a:xfrm>
            <a:off x="4295492" y="2389268"/>
            <a:ext cx="407963" cy="369332"/>
          </a:xfrm>
          <a:prstGeom prst="rect">
            <a:avLst/>
          </a:prstGeom>
          <a:blipFill>
            <a:blip r:embed="rId4"/>
            <a:stretch>
              <a:fillRect/>
            </a:stretch>
          </a:blip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12" name="TextBox 11"/>
          <p:cNvSpPr txBox="1"/>
          <p:nvPr/>
        </p:nvSpPr>
        <p:spPr>
          <a:xfrm>
            <a:off x="4295492" y="2934094"/>
            <a:ext cx="407963" cy="369332"/>
          </a:xfrm>
          <a:prstGeom prst="rect">
            <a:avLst/>
          </a:prstGeom>
          <a:blipFill>
            <a:blip r:embed="rId5"/>
            <a:stretch>
              <a:fillRect/>
            </a:stretch>
          </a:blip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pic>
        <p:nvPicPr>
          <p:cNvPr id="2" name="Picture 1"/>
          <p:cNvPicPr>
            <a:picLocks noChangeAspect="1"/>
          </p:cNvPicPr>
          <p:nvPr/>
        </p:nvPicPr>
        <p:blipFill>
          <a:blip r:embed="rId6"/>
          <a:stretch>
            <a:fillRect/>
          </a:stretch>
        </p:blipFill>
        <p:spPr>
          <a:xfrm>
            <a:off x="3668110" y="4322849"/>
            <a:ext cx="4267200" cy="2390775"/>
          </a:xfrm>
          <a:prstGeom prst="rect">
            <a:avLst/>
          </a:prstGeom>
        </p:spPr>
      </p:pic>
    </p:spTree>
    <p:extLst>
      <p:ext uri="{BB962C8B-B14F-4D97-AF65-F5344CB8AC3E}">
        <p14:creationId xmlns:p14="http://schemas.microsoft.com/office/powerpoint/2010/main" val="8924917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7225" y="485775"/>
            <a:ext cx="10801350" cy="5786438"/>
          </a:xfrm>
          <a:prstGeom prst="rect">
            <a:avLst/>
          </a:prstGeom>
        </p:spPr>
      </p:pic>
      <p:cxnSp>
        <p:nvCxnSpPr>
          <p:cNvPr id="4" name="Straight Arrow Connector 3"/>
          <p:cNvCxnSpPr/>
          <p:nvPr/>
        </p:nvCxnSpPr>
        <p:spPr>
          <a:xfrm flipH="1" flipV="1">
            <a:off x="1589650" y="3378994"/>
            <a:ext cx="2658793" cy="17012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248443" y="4895557"/>
            <a:ext cx="566928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Garamond" panose="02020404030301010803"/>
                <a:ea typeface="+mn-ea"/>
                <a:cs typeface="+mn-cs"/>
              </a:rPr>
              <a:t>Select folders</a:t>
            </a: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0866" y="5340507"/>
            <a:ext cx="1512013" cy="1517493"/>
          </a:xfrm>
          <a:prstGeom prst="rect">
            <a:avLst/>
          </a:prstGeom>
        </p:spPr>
      </p:pic>
    </p:spTree>
    <p:extLst>
      <p:ext uri="{BB962C8B-B14F-4D97-AF65-F5344CB8AC3E}">
        <p14:creationId xmlns:p14="http://schemas.microsoft.com/office/powerpoint/2010/main" val="29544170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3593" y="5480128"/>
            <a:ext cx="1512013" cy="1517493"/>
          </a:xfrm>
          <a:prstGeom prst="rect">
            <a:avLst/>
          </a:prstGeom>
        </p:spPr>
      </p:pic>
      <p:pic>
        <p:nvPicPr>
          <p:cNvPr id="7" name="Picture 6"/>
          <p:cNvPicPr>
            <a:picLocks noChangeAspect="1"/>
          </p:cNvPicPr>
          <p:nvPr/>
        </p:nvPicPr>
        <p:blipFill>
          <a:blip r:embed="rId3"/>
          <a:stretch>
            <a:fillRect/>
          </a:stretch>
        </p:blipFill>
        <p:spPr>
          <a:xfrm>
            <a:off x="183804" y="184721"/>
            <a:ext cx="5603300" cy="6432209"/>
          </a:xfrm>
          <a:prstGeom prst="rect">
            <a:avLst/>
          </a:prstGeom>
        </p:spPr>
      </p:pic>
      <p:sp>
        <p:nvSpPr>
          <p:cNvPr id="3" name="TextBox 2"/>
          <p:cNvSpPr txBox="1"/>
          <p:nvPr/>
        </p:nvSpPr>
        <p:spPr>
          <a:xfrm>
            <a:off x="6334298" y="423949"/>
            <a:ext cx="5644342" cy="5847755"/>
          </a:xfrm>
          <a:prstGeom prst="rect">
            <a:avLst/>
          </a:prstGeom>
          <a:noFill/>
        </p:spPr>
        <p:txBody>
          <a:bodyPr wrap="square" rtlCol="0">
            <a:spAutoFit/>
          </a:bodyPr>
          <a:lstStyle/>
          <a:p>
            <a:pPr marL="285750" indent="-285750">
              <a:buFont typeface="Arial" panose="020B0604020202020204" pitchFamily="34" charset="0"/>
              <a:buChar char="•"/>
            </a:pPr>
            <a:r>
              <a:rPr lang="en-US" sz="2200" dirty="0">
                <a:solidFill>
                  <a:schemeClr val="bg1"/>
                </a:solidFill>
                <a:latin typeface="Garamond" panose="02020404030301010803" pitchFamily="18" charset="0"/>
              </a:rPr>
              <a:t>A good way to think of an affidavit is as a sort of written court testimony. Where, in a court of law, you’d have to place your hand on a Bible and swear that you’re telling the truth and nothing but the truth, on an affidavit, you simply do this in writing. You’re under oath, but you’re on paper</a:t>
            </a:r>
            <a:r>
              <a:rPr lang="en-US" sz="2200" dirty="0" smtClean="0">
                <a:solidFill>
                  <a:schemeClr val="bg1"/>
                </a:solidFill>
                <a:latin typeface="Garamond" panose="02020404030301010803" pitchFamily="18" charset="0"/>
              </a:rPr>
              <a:t>.</a:t>
            </a:r>
          </a:p>
          <a:p>
            <a:pPr marL="285750" indent="-285750">
              <a:buFont typeface="Arial" panose="020B0604020202020204" pitchFamily="34" charset="0"/>
              <a:buChar char="•"/>
            </a:pPr>
            <a:r>
              <a:rPr lang="en-US" sz="2200" dirty="0" smtClean="0">
                <a:solidFill>
                  <a:schemeClr val="bg1"/>
                </a:solidFill>
                <a:latin typeface="Garamond" panose="02020404030301010803" pitchFamily="18" charset="0"/>
              </a:rPr>
              <a:t>It is permissible to allow an affidavit to be signed without documentation.</a:t>
            </a:r>
          </a:p>
          <a:p>
            <a:pPr marL="285750" indent="-285750">
              <a:buFont typeface="Arial" panose="020B0604020202020204" pitchFamily="34" charset="0"/>
              <a:buChar char="•"/>
            </a:pPr>
            <a:r>
              <a:rPr lang="en-US" sz="2200" u="sng" dirty="0" smtClean="0">
                <a:solidFill>
                  <a:schemeClr val="bg1"/>
                </a:solidFill>
                <a:latin typeface="Garamond" panose="02020404030301010803" pitchFamily="18" charset="0"/>
              </a:rPr>
              <a:t>Reasonable professional judgement </a:t>
            </a:r>
            <a:r>
              <a:rPr lang="en-US" sz="2200" dirty="0" smtClean="0">
                <a:solidFill>
                  <a:schemeClr val="bg1"/>
                </a:solidFill>
                <a:latin typeface="Garamond" panose="02020404030301010803" pitchFamily="18" charset="0"/>
              </a:rPr>
              <a:t>should be considered after consideration of the relevant facts and circumstances. </a:t>
            </a:r>
          </a:p>
          <a:p>
            <a:pPr marL="742950" lvl="1" indent="-285750">
              <a:buFont typeface="Arial" panose="020B0604020202020204" pitchFamily="34" charset="0"/>
              <a:buChar char="•"/>
            </a:pPr>
            <a:r>
              <a:rPr lang="en-US" sz="2200" dirty="0" smtClean="0">
                <a:solidFill>
                  <a:schemeClr val="bg1"/>
                </a:solidFill>
                <a:latin typeface="Garamond" panose="02020404030301010803" pitchFamily="18" charset="0"/>
              </a:rPr>
              <a:t>When was the last time it was registered for highway use?</a:t>
            </a:r>
          </a:p>
          <a:p>
            <a:pPr marL="742950" lvl="1" indent="-285750">
              <a:buFont typeface="Arial" panose="020B0604020202020204" pitchFamily="34" charset="0"/>
              <a:buChar char="•"/>
            </a:pPr>
            <a:r>
              <a:rPr lang="en-US" sz="2200" dirty="0" smtClean="0">
                <a:solidFill>
                  <a:schemeClr val="bg1"/>
                </a:solidFill>
                <a:latin typeface="Garamond" panose="02020404030301010803" pitchFamily="18" charset="0"/>
              </a:rPr>
              <a:t>Did it show back up at random?</a:t>
            </a:r>
          </a:p>
          <a:p>
            <a:pPr marL="742950" lvl="1" indent="-285750">
              <a:buFont typeface="Arial" panose="020B0604020202020204" pitchFamily="34" charset="0"/>
              <a:buChar char="•"/>
            </a:pPr>
            <a:r>
              <a:rPr lang="en-US" sz="2200" dirty="0" smtClean="0">
                <a:solidFill>
                  <a:schemeClr val="bg1"/>
                </a:solidFill>
                <a:latin typeface="Garamond" panose="02020404030301010803" pitchFamily="18" charset="0"/>
              </a:rPr>
              <a:t>Donated vehicles, wrecked vehicles, </a:t>
            </a:r>
          </a:p>
          <a:p>
            <a:pPr lvl="1"/>
            <a:r>
              <a:rPr lang="en-US" sz="2200" dirty="0">
                <a:solidFill>
                  <a:schemeClr val="bg1"/>
                </a:solidFill>
                <a:latin typeface="Garamond" panose="02020404030301010803" pitchFamily="18" charset="0"/>
              </a:rPr>
              <a:t>	</a:t>
            </a:r>
            <a:r>
              <a:rPr lang="en-US" sz="2200" dirty="0" smtClean="0">
                <a:solidFill>
                  <a:schemeClr val="bg1"/>
                </a:solidFill>
                <a:latin typeface="Garamond" panose="02020404030301010803" pitchFamily="18" charset="0"/>
              </a:rPr>
              <a:t>sold out of state.</a:t>
            </a:r>
            <a:endParaRPr lang="en-US" sz="22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39430807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9680" y="1026160"/>
            <a:ext cx="6705600" cy="4647075"/>
          </a:xfrm>
          <a:prstGeom prst="rect">
            <a:avLst/>
          </a:prstGeom>
        </p:spPr>
      </p:pic>
    </p:spTree>
    <p:extLst>
      <p:ext uri="{BB962C8B-B14F-4D97-AF65-F5344CB8AC3E}">
        <p14:creationId xmlns:p14="http://schemas.microsoft.com/office/powerpoint/2010/main" val="5843924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chemeClr val="tx1"/>
              </a:solidFill>
              <a:latin typeface="Franklin Gothic Demi" panose="020B0703020102020204" pitchFamily="34" charset="0"/>
            </a:endParaRPr>
          </a:p>
          <a:p>
            <a:endParaRPr lang="en-US" sz="2000" dirty="0" smtClean="0">
              <a:solidFill>
                <a:schemeClr val="tx1"/>
              </a:solidFill>
              <a:latin typeface="Franklin Gothic Demi" panose="020B0703020102020204" pitchFamily="34" charset="0"/>
            </a:endParaRPr>
          </a:p>
          <a:p>
            <a:r>
              <a:rPr lang="en-US" sz="2000" dirty="0" smtClean="0">
                <a:solidFill>
                  <a:schemeClr val="tx1"/>
                </a:solidFill>
                <a:latin typeface="Franklin Gothic Demi" panose="020B0703020102020204" pitchFamily="34" charset="0"/>
              </a:rPr>
              <a:t>				</a:t>
            </a:r>
            <a:endParaRPr lang="en-US" sz="2000" dirty="0">
              <a:solidFill>
                <a:schemeClr val="tx1"/>
              </a:solidFill>
              <a:latin typeface="Franklin Gothic Demi" panose="020B0703020102020204" pitchFamily="34"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sp>
        <p:nvSpPr>
          <p:cNvPr id="14" name="Rectangle 13"/>
          <p:cNvSpPr/>
          <p:nvPr/>
        </p:nvSpPr>
        <p:spPr>
          <a:xfrm>
            <a:off x="0" y="-31679"/>
            <a:ext cx="12192000" cy="1041830"/>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white"/>
                </a:solidFill>
                <a:effectLst/>
                <a:uLnTx/>
                <a:uFillTx/>
                <a:latin typeface="Garamond" panose="02020404030301010803" pitchFamily="18" charset="0"/>
              </a:rPr>
              <a:t>Disclaimer</a:t>
            </a:r>
            <a:endParaRPr kumimoji="0" lang="en-US" sz="2800" b="1" i="0" u="none" strike="noStrike" kern="1200" cap="none" spc="0" normalizeH="0" baseline="0" noProof="0" dirty="0">
              <a:ln>
                <a:noFill/>
              </a:ln>
              <a:solidFill>
                <a:prstClr val="white"/>
              </a:solidFill>
              <a:effectLst/>
              <a:uLnTx/>
              <a:uFillTx/>
              <a:latin typeface="Garamond" panose="02020404030301010803" pitchFamily="18" charset="0"/>
            </a:endParaRPr>
          </a:p>
        </p:txBody>
      </p:sp>
      <p:sp>
        <p:nvSpPr>
          <p:cNvPr id="15" name="Title 1"/>
          <p:cNvSpPr txBox="1">
            <a:spLocks/>
          </p:cNvSpPr>
          <p:nvPr/>
        </p:nvSpPr>
        <p:spPr>
          <a:xfrm>
            <a:off x="1" y="328481"/>
            <a:ext cx="12191999" cy="7595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Franklin Gothic Demi" panose="020B0703020102020204" pitchFamily="34" charset="0"/>
              <a:ea typeface="+mj-ea"/>
              <a:cs typeface="+mj-cs"/>
            </a:endParaRPr>
          </a:p>
        </p:txBody>
      </p:sp>
      <p:sp>
        <p:nvSpPr>
          <p:cNvPr id="8" name="Subtitle 2"/>
          <p:cNvSpPr txBox="1">
            <a:spLocks/>
          </p:cNvSpPr>
          <p:nvPr/>
        </p:nvSpPr>
        <p:spPr>
          <a:xfrm>
            <a:off x="723105" y="1448226"/>
            <a:ext cx="11227157" cy="43850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8138" marR="0" lvl="0" indent="-3381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smtClean="0">
              <a:ln>
                <a:noFill/>
              </a:ln>
              <a:solidFill>
                <a:prstClr val="black"/>
              </a:solidFill>
              <a:effectLst/>
              <a:uLnTx/>
              <a:uFillTx/>
              <a:latin typeface="Franklin Gothic Demi" panose="020B0703020102020204" pitchFamily="34" charset="0"/>
              <a:ea typeface="+mn-ea"/>
              <a:cs typeface="+mn-cs"/>
            </a:endParaRPr>
          </a:p>
        </p:txBody>
      </p:sp>
      <p:sp>
        <p:nvSpPr>
          <p:cNvPr id="9" name="Rectangle 8"/>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273269" y="1177159"/>
            <a:ext cx="11445765" cy="369332"/>
          </a:xfrm>
          <a:prstGeom prst="rect">
            <a:avLst/>
          </a:prstGeom>
          <a:noFill/>
        </p:spPr>
        <p:txBody>
          <a:bodyPr wrap="square" rtlCol="0">
            <a:spAutoFit/>
          </a:bodyPr>
          <a:lstStyle/>
          <a:p>
            <a:r>
              <a:rPr lang="en-US" dirty="0">
                <a:latin typeface="Franklin Gothic Demi" panose="020B0703020102020204" pitchFamily="34" charset="0"/>
              </a:rPr>
              <a:t>	</a:t>
            </a:r>
            <a:endParaRPr lang="en-US" dirty="0">
              <a:latin typeface="Garamond" panose="02020404030301010803" pitchFamily="18" charset="0"/>
            </a:endParaRPr>
          </a:p>
        </p:txBody>
      </p:sp>
      <p:sp>
        <p:nvSpPr>
          <p:cNvPr id="4" name="TextBox 3"/>
          <p:cNvSpPr txBox="1"/>
          <p:nvPr/>
        </p:nvSpPr>
        <p:spPr>
          <a:xfrm>
            <a:off x="620110" y="1448226"/>
            <a:ext cx="10678511" cy="2862322"/>
          </a:xfrm>
          <a:prstGeom prst="rect">
            <a:avLst/>
          </a:prstGeom>
          <a:noFill/>
        </p:spPr>
        <p:txBody>
          <a:bodyPr wrap="square" rtlCol="0">
            <a:spAutoFit/>
          </a:bodyPr>
          <a:lstStyle/>
          <a:p>
            <a:r>
              <a:rPr lang="en-US" dirty="0">
                <a:latin typeface="Garamond" panose="02020404030301010803" pitchFamily="18" charset="0"/>
              </a:rPr>
              <a:t>The information in this presentation is for educational and informational purposes only and does not constitute legal </a:t>
            </a:r>
            <a:r>
              <a:rPr lang="en-US" dirty="0" smtClean="0">
                <a:latin typeface="Garamond" panose="02020404030301010803" pitchFamily="18" charset="0"/>
              </a:rPr>
              <a:t>advice</a:t>
            </a:r>
            <a:r>
              <a:rPr lang="en-US" dirty="0">
                <a:latin typeface="Garamond" panose="02020404030301010803" pitchFamily="18" charset="0"/>
              </a:rPr>
              <a:t>. Information is presented as an overall review that is subject to law changes and may not apply to all states. </a:t>
            </a:r>
            <a:r>
              <a:rPr lang="en-US" dirty="0" smtClean="0">
                <a:latin typeface="Garamond" panose="02020404030301010803" pitchFamily="18" charset="0"/>
              </a:rPr>
              <a:t>For </a:t>
            </a:r>
            <a:r>
              <a:rPr lang="en-US" dirty="0">
                <a:latin typeface="Garamond" panose="02020404030301010803" pitchFamily="18" charset="0"/>
              </a:rPr>
              <a:t>accurate information on issues related to this presentation, please reference KRS 132.010, KRS 132.020 and </a:t>
            </a:r>
            <a:r>
              <a:rPr lang="en-US" dirty="0" smtClean="0">
                <a:latin typeface="Garamond" panose="02020404030301010803" pitchFamily="18" charset="0"/>
              </a:rPr>
              <a:t>KRS </a:t>
            </a:r>
            <a:r>
              <a:rPr lang="en-US" dirty="0">
                <a:latin typeface="Garamond" panose="02020404030301010803" pitchFamily="18" charset="0"/>
              </a:rPr>
              <a:t>132.220.</a:t>
            </a:r>
          </a:p>
          <a:p>
            <a:r>
              <a:rPr lang="en-US" dirty="0">
                <a:latin typeface="Garamond" panose="02020404030301010803" pitchFamily="18" charset="0"/>
              </a:rPr>
              <a:t> </a:t>
            </a:r>
          </a:p>
          <a:p>
            <a:r>
              <a:rPr lang="en-US" dirty="0">
                <a:latin typeface="Garamond" panose="02020404030301010803" pitchFamily="18" charset="0"/>
              </a:rPr>
              <a:t>	</a:t>
            </a:r>
            <a:endParaRPr lang="en-US" dirty="0" smtClean="0">
              <a:latin typeface="Garamond" panose="02020404030301010803" pitchFamily="18" charset="0"/>
            </a:endParaRPr>
          </a:p>
          <a:p>
            <a:r>
              <a:rPr lang="en-US" dirty="0" smtClean="0">
                <a:latin typeface="Garamond" panose="02020404030301010803" pitchFamily="18" charset="0"/>
              </a:rPr>
              <a:t>Information </a:t>
            </a:r>
            <a:r>
              <a:rPr lang="en-US" dirty="0">
                <a:latin typeface="Garamond" panose="02020404030301010803" pitchFamily="18" charset="0"/>
              </a:rPr>
              <a:t>in this presentation is believed to be accurate as of the date of publication. In the event that any </a:t>
            </a:r>
            <a:r>
              <a:rPr lang="en-US" dirty="0" smtClean="0">
                <a:latin typeface="Garamond" panose="02020404030301010803" pitchFamily="18" charset="0"/>
              </a:rPr>
              <a:t>information </a:t>
            </a:r>
            <a:r>
              <a:rPr lang="en-US" dirty="0">
                <a:latin typeface="Garamond" panose="02020404030301010803" pitchFamily="18" charset="0"/>
              </a:rPr>
              <a:t>in this presentation is later determined to be in error, this presentation cannot be used by taxpayers in </a:t>
            </a:r>
            <a:r>
              <a:rPr lang="en-US" dirty="0" smtClean="0">
                <a:latin typeface="Garamond" panose="02020404030301010803" pitchFamily="18" charset="0"/>
              </a:rPr>
              <a:t>supporting </a:t>
            </a:r>
            <a:r>
              <a:rPr lang="en-US" dirty="0">
                <a:latin typeface="Garamond" panose="02020404030301010803" pitchFamily="18" charset="0"/>
              </a:rPr>
              <a:t>a specific position or issue before the Department of Revenue, as it does not have the statutory or </a:t>
            </a:r>
            <a:r>
              <a:rPr lang="en-US" dirty="0" smtClean="0">
                <a:latin typeface="Garamond" panose="02020404030301010803" pitchFamily="18" charset="0"/>
              </a:rPr>
              <a:t>regulatory </a:t>
            </a:r>
            <a:r>
              <a:rPr lang="en-US" dirty="0">
                <a:latin typeface="Garamond" panose="02020404030301010803" pitchFamily="18" charset="0"/>
              </a:rPr>
              <a:t>authority.</a:t>
            </a:r>
            <a:endParaRPr lang="en-US" dirty="0"/>
          </a:p>
        </p:txBody>
      </p:sp>
      <p:sp>
        <p:nvSpPr>
          <p:cNvPr id="6" name="TextBox 5"/>
          <p:cNvSpPr txBox="1"/>
          <p:nvPr/>
        </p:nvSpPr>
        <p:spPr>
          <a:xfrm>
            <a:off x="2869324" y="4771697"/>
            <a:ext cx="6295697" cy="369332"/>
          </a:xfrm>
          <a:prstGeom prst="rect">
            <a:avLst/>
          </a:prstGeom>
          <a:noFill/>
        </p:spPr>
        <p:txBody>
          <a:bodyPr wrap="square" rtlCol="0">
            <a:spAutoFit/>
          </a:bodyPr>
          <a:lstStyle/>
          <a:p>
            <a:pPr algn="ctr"/>
            <a:r>
              <a:rPr lang="en-US" b="1" dirty="0" smtClean="0">
                <a:latin typeface="Garamond" panose="02020404030301010803" pitchFamily="18" charset="0"/>
              </a:rPr>
              <a:t>Presentation Date: December 4, 2019</a:t>
            </a:r>
            <a:endParaRPr lang="en-US" b="1" dirty="0">
              <a:latin typeface="Garamond" panose="02020404030301010803" pitchFamily="18" charset="0"/>
            </a:endParaRPr>
          </a:p>
        </p:txBody>
      </p:sp>
    </p:spTree>
    <p:extLst>
      <p:ext uri="{BB962C8B-B14F-4D97-AF65-F5344CB8AC3E}">
        <p14:creationId xmlns:p14="http://schemas.microsoft.com/office/powerpoint/2010/main" val="34354761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3852" y="644036"/>
            <a:ext cx="10868025" cy="1339509"/>
          </a:xfrm>
          <a:prstGeom prst="rect">
            <a:avLst/>
          </a:prstGeom>
        </p:spPr>
      </p:pic>
      <p:pic>
        <p:nvPicPr>
          <p:cNvPr id="3" name="Picture 2"/>
          <p:cNvPicPr>
            <a:picLocks noChangeAspect="1"/>
          </p:cNvPicPr>
          <p:nvPr/>
        </p:nvPicPr>
        <p:blipFill>
          <a:blip r:embed="rId3"/>
          <a:stretch>
            <a:fillRect/>
          </a:stretch>
        </p:blipFill>
        <p:spPr>
          <a:xfrm>
            <a:off x="633852" y="2189138"/>
            <a:ext cx="10667560" cy="1130837"/>
          </a:xfrm>
          <a:prstGeom prst="rect">
            <a:avLst/>
          </a:prstGeom>
        </p:spPr>
      </p:pic>
      <p:pic>
        <p:nvPicPr>
          <p:cNvPr id="4" name="Picture 3"/>
          <p:cNvPicPr>
            <a:picLocks noChangeAspect="1"/>
          </p:cNvPicPr>
          <p:nvPr/>
        </p:nvPicPr>
        <p:blipFill>
          <a:blip r:embed="rId4"/>
          <a:stretch>
            <a:fillRect/>
          </a:stretch>
        </p:blipFill>
        <p:spPr>
          <a:xfrm>
            <a:off x="633853" y="3319975"/>
            <a:ext cx="10639424" cy="1280160"/>
          </a:xfrm>
          <a:prstGeom prst="rect">
            <a:avLst/>
          </a:prstGeom>
        </p:spPr>
      </p:pic>
      <p:pic>
        <p:nvPicPr>
          <p:cNvPr id="5" name="Picture 4"/>
          <p:cNvPicPr>
            <a:picLocks noChangeAspect="1"/>
          </p:cNvPicPr>
          <p:nvPr/>
        </p:nvPicPr>
        <p:blipFill>
          <a:blip r:embed="rId5"/>
          <a:stretch>
            <a:fillRect/>
          </a:stretch>
        </p:blipFill>
        <p:spPr>
          <a:xfrm>
            <a:off x="614802" y="4729748"/>
            <a:ext cx="10658475" cy="1590675"/>
          </a:xfrm>
          <a:prstGeom prst="rect">
            <a:avLst/>
          </a:prstGeom>
        </p:spPr>
      </p:pic>
      <p:sp>
        <p:nvSpPr>
          <p:cNvPr id="6" name="TextBox 5"/>
          <p:cNvSpPr txBox="1"/>
          <p:nvPr/>
        </p:nvSpPr>
        <p:spPr>
          <a:xfrm>
            <a:off x="1636541" y="2948720"/>
            <a:ext cx="1420837" cy="411187"/>
          </a:xfrm>
          <a:prstGeom prst="rect">
            <a:avLst/>
          </a:prstGeom>
          <a:noFill/>
          <a:ln w="76200">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7" name="TextBox 6"/>
          <p:cNvSpPr txBox="1"/>
          <p:nvPr/>
        </p:nvSpPr>
        <p:spPr>
          <a:xfrm>
            <a:off x="2346959" y="1418126"/>
            <a:ext cx="1420837" cy="411187"/>
          </a:xfrm>
          <a:prstGeom prst="rect">
            <a:avLst/>
          </a:prstGeom>
          <a:noFill/>
          <a:ln w="76200">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8" name="TextBox 7"/>
          <p:cNvSpPr txBox="1"/>
          <p:nvPr/>
        </p:nvSpPr>
        <p:spPr>
          <a:xfrm>
            <a:off x="1786597" y="4197447"/>
            <a:ext cx="1420837" cy="411187"/>
          </a:xfrm>
          <a:prstGeom prst="rect">
            <a:avLst/>
          </a:prstGeom>
          <a:noFill/>
          <a:ln w="76200">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9" name="TextBox 8"/>
          <p:cNvSpPr txBox="1"/>
          <p:nvPr/>
        </p:nvSpPr>
        <p:spPr>
          <a:xfrm>
            <a:off x="2337579" y="5860584"/>
            <a:ext cx="1420837" cy="411187"/>
          </a:xfrm>
          <a:prstGeom prst="rect">
            <a:avLst/>
          </a:prstGeom>
          <a:noFill/>
          <a:ln w="76200">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90866" y="5340507"/>
            <a:ext cx="1512013" cy="1517493"/>
          </a:xfrm>
          <a:prstGeom prst="rect">
            <a:avLst/>
          </a:prstGeom>
        </p:spPr>
      </p:pic>
      <p:sp>
        <p:nvSpPr>
          <p:cNvPr id="11" name="TextBox 10"/>
          <p:cNvSpPr txBox="1"/>
          <p:nvPr/>
        </p:nvSpPr>
        <p:spPr>
          <a:xfrm>
            <a:off x="6456218" y="177898"/>
            <a:ext cx="4817059"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Garamond" panose="02020404030301010803"/>
                <a:ea typeface="+mn-ea"/>
                <a:cs typeface="+mn-cs"/>
              </a:rPr>
              <a:t>Select the folders in the black squares.</a:t>
            </a:r>
            <a:endParaRPr kumimoji="0" lang="en-US" sz="2000" b="1"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18549516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98380" y="1884651"/>
            <a:ext cx="10404764" cy="4169786"/>
          </a:xfrm>
          <a:prstGeom prst="rect">
            <a:avLst/>
          </a:prstGeom>
        </p:spPr>
      </p:pic>
      <p:sp>
        <p:nvSpPr>
          <p:cNvPr id="4" name="Up Arrow Callout 3"/>
          <p:cNvSpPr/>
          <p:nvPr/>
        </p:nvSpPr>
        <p:spPr>
          <a:xfrm>
            <a:off x="2937164" y="5223164"/>
            <a:ext cx="3532909" cy="831273"/>
          </a:xfrm>
          <a:prstGeom prst="upArrowCallou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Garamond" panose="02020404030301010803"/>
                <a:ea typeface="+mn-ea"/>
                <a:cs typeface="+mn-cs"/>
              </a:rPr>
              <a:t>Each PVA Office has 2 folders</a:t>
            </a: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5" name="Left Arrow Callout 4"/>
          <p:cNvSpPr/>
          <p:nvPr/>
        </p:nvSpPr>
        <p:spPr>
          <a:xfrm>
            <a:off x="6580909" y="2078182"/>
            <a:ext cx="4322618" cy="1011382"/>
          </a:xfrm>
          <a:prstGeom prst="leftArrowCallou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Garamond" panose="02020404030301010803"/>
                <a:ea typeface="+mn-ea"/>
                <a:cs typeface="+mn-cs"/>
              </a:rPr>
              <a:t>If you log in this is the path and the folders you would click on to get here.</a:t>
            </a: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0866" y="5340507"/>
            <a:ext cx="1512013" cy="1517493"/>
          </a:xfrm>
          <a:prstGeom prst="rect">
            <a:avLst/>
          </a:prstGeom>
        </p:spPr>
      </p:pic>
      <p:sp>
        <p:nvSpPr>
          <p:cNvPr id="7" name="TextBox 6"/>
          <p:cNvSpPr txBox="1"/>
          <p:nvPr/>
        </p:nvSpPr>
        <p:spPr>
          <a:xfrm>
            <a:off x="3282781" y="2378279"/>
            <a:ext cx="3298128" cy="411187"/>
          </a:xfrm>
          <a:prstGeom prst="rect">
            <a:avLst/>
          </a:prstGeom>
          <a:noFill/>
          <a:ln w="76200">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29940585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00087" y="932260"/>
            <a:ext cx="10736947" cy="5392339"/>
          </a:xfrm>
          <a:prstGeom prst="rect">
            <a:avLst/>
          </a:prstGeom>
        </p:spPr>
      </p:pic>
      <p:sp>
        <p:nvSpPr>
          <p:cNvPr id="3" name="TextBox 2"/>
          <p:cNvSpPr txBox="1"/>
          <p:nvPr/>
        </p:nvSpPr>
        <p:spPr>
          <a:xfrm>
            <a:off x="3137095" y="5401994"/>
            <a:ext cx="2335237" cy="422031"/>
          </a:xfrm>
          <a:prstGeom prst="rect">
            <a:avLst/>
          </a:prstGeom>
          <a:noFill/>
          <a:ln w="76200">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cxnSp>
        <p:nvCxnSpPr>
          <p:cNvPr id="5" name="Straight Arrow Connector 4"/>
          <p:cNvCxnSpPr/>
          <p:nvPr/>
        </p:nvCxnSpPr>
        <p:spPr>
          <a:xfrm flipH="1" flipV="1">
            <a:off x="3390314" y="5683348"/>
            <a:ext cx="661181" cy="464234"/>
          </a:xfrm>
          <a:prstGeom prst="straightConnector1">
            <a:avLst/>
          </a:prstGeom>
          <a:ln w="7620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8370277" y="5683348"/>
            <a:ext cx="2630658" cy="351692"/>
          </a:xfrm>
          <a:prstGeom prst="straightConnector1">
            <a:avLst/>
          </a:prstGeom>
          <a:ln w="7620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149970" y="6035040"/>
            <a:ext cx="153337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Garamond" panose="02020404030301010803"/>
                <a:ea typeface="+mn-ea"/>
                <a:cs typeface="+mn-cs"/>
              </a:rPr>
              <a:t>Check the box</a:t>
            </a: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10" name="TextBox 9"/>
          <p:cNvSpPr txBox="1"/>
          <p:nvPr/>
        </p:nvSpPr>
        <p:spPr>
          <a:xfrm>
            <a:off x="7216726" y="5824025"/>
            <a:ext cx="115355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rPr>
              <a:t>D</a:t>
            </a:r>
            <a:r>
              <a:rPr kumimoji="0" lang="en-US" sz="1800" b="0" i="0" u="none" strike="noStrike" kern="1200" cap="none" spc="0" normalizeH="0" baseline="0" noProof="0" dirty="0" smtClean="0">
                <a:ln>
                  <a:noFill/>
                </a:ln>
                <a:solidFill>
                  <a:prstClr val="black"/>
                </a:solidFill>
                <a:effectLst/>
                <a:uLnTx/>
                <a:uFillTx/>
                <a:latin typeface="Garamond" panose="02020404030301010803"/>
                <a:ea typeface="+mn-ea"/>
                <a:cs typeface="+mn-cs"/>
              </a:rPr>
              <a:t>ownload</a:t>
            </a: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pic>
        <p:nvPicPr>
          <p:cNvPr id="4" name="Picture 3"/>
          <p:cNvPicPr>
            <a:picLocks noChangeAspect="1"/>
          </p:cNvPicPr>
          <p:nvPr/>
        </p:nvPicPr>
        <p:blipFill>
          <a:blip r:embed="rId3"/>
          <a:stretch>
            <a:fillRect/>
          </a:stretch>
        </p:blipFill>
        <p:spPr>
          <a:xfrm>
            <a:off x="10737675" y="5683347"/>
            <a:ext cx="1263930" cy="1269027"/>
          </a:xfrm>
          <a:prstGeom prst="rect">
            <a:avLst/>
          </a:prstGeom>
        </p:spPr>
      </p:pic>
    </p:spTree>
    <p:extLst>
      <p:ext uri="{BB962C8B-B14F-4D97-AF65-F5344CB8AC3E}">
        <p14:creationId xmlns:p14="http://schemas.microsoft.com/office/powerpoint/2010/main" val="38353436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2708" y="513898"/>
            <a:ext cx="10691446" cy="5841267"/>
          </a:xfrm>
          <a:prstGeom prst="rect">
            <a:avLst/>
          </a:prstGeom>
        </p:spPr>
      </p:pic>
      <p:cxnSp>
        <p:nvCxnSpPr>
          <p:cNvPr id="4" name="Straight Arrow Connector 3"/>
          <p:cNvCxnSpPr/>
          <p:nvPr/>
        </p:nvCxnSpPr>
        <p:spPr>
          <a:xfrm flipH="1">
            <a:off x="1955409" y="5482968"/>
            <a:ext cx="2897945" cy="76308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08098" y="5289452"/>
            <a:ext cx="234930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Garamond" panose="02020404030301010803"/>
                <a:ea typeface="+mn-ea"/>
                <a:cs typeface="+mn-cs"/>
              </a:rPr>
              <a:t>File in right corner</a:t>
            </a: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pic>
        <p:nvPicPr>
          <p:cNvPr id="3" name="Picture 2"/>
          <p:cNvPicPr>
            <a:picLocks noChangeAspect="1"/>
          </p:cNvPicPr>
          <p:nvPr/>
        </p:nvPicPr>
        <p:blipFill>
          <a:blip r:embed="rId3"/>
          <a:stretch>
            <a:fillRect/>
          </a:stretch>
        </p:blipFill>
        <p:spPr>
          <a:xfrm>
            <a:off x="10575557" y="5289452"/>
            <a:ext cx="1511939" cy="1518036"/>
          </a:xfrm>
          <a:prstGeom prst="rect">
            <a:avLst/>
          </a:prstGeom>
        </p:spPr>
      </p:pic>
    </p:spTree>
    <p:extLst>
      <p:ext uri="{BB962C8B-B14F-4D97-AF65-F5344CB8AC3E}">
        <p14:creationId xmlns:p14="http://schemas.microsoft.com/office/powerpoint/2010/main" val="10983063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71588" y="670187"/>
            <a:ext cx="10215561" cy="5508705"/>
          </a:xfrm>
          <a:prstGeom prst="rect">
            <a:avLst/>
          </a:prstGeom>
        </p:spPr>
      </p:pic>
      <p:sp>
        <p:nvSpPr>
          <p:cNvPr id="3" name="TextBox 2"/>
          <p:cNvSpPr txBox="1"/>
          <p:nvPr/>
        </p:nvSpPr>
        <p:spPr>
          <a:xfrm>
            <a:off x="7215188" y="4886325"/>
            <a:ext cx="3786187"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Garamond" panose="02020404030301010803"/>
                <a:ea typeface="+mn-ea"/>
                <a:cs typeface="+mn-cs"/>
              </a:rPr>
              <a:t>To send a file to someone. For example your dataset file to bill generator.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Garamond" panose="02020404030301010803"/>
                <a:ea typeface="+mn-ea"/>
                <a:cs typeface="+mn-cs"/>
              </a:rPr>
              <a:t>Check the box for the file and click “Send”</a:t>
            </a: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cxnSp>
        <p:nvCxnSpPr>
          <p:cNvPr id="5" name="Straight Arrow Connector 4"/>
          <p:cNvCxnSpPr/>
          <p:nvPr/>
        </p:nvCxnSpPr>
        <p:spPr>
          <a:xfrm flipH="1" flipV="1">
            <a:off x="3843338" y="3971925"/>
            <a:ext cx="3186112" cy="1114425"/>
          </a:xfrm>
          <a:prstGeom prst="straightConnector1">
            <a:avLst/>
          </a:prstGeom>
          <a:ln w="7620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4943475" y="5114925"/>
            <a:ext cx="2085975" cy="94565"/>
          </a:xfrm>
          <a:prstGeom prst="straightConnector1">
            <a:avLst/>
          </a:prstGeom>
          <a:ln w="7620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0866" y="5340507"/>
            <a:ext cx="1512013" cy="1517493"/>
          </a:xfrm>
          <a:prstGeom prst="rect">
            <a:avLst/>
          </a:prstGeom>
        </p:spPr>
      </p:pic>
    </p:spTree>
    <p:extLst>
      <p:ext uri="{BB962C8B-B14F-4D97-AF65-F5344CB8AC3E}">
        <p14:creationId xmlns:p14="http://schemas.microsoft.com/office/powerpoint/2010/main" val="2407254935"/>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FF"/>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3448DCFCE4BFA3488C1231CEA6A8E0C6" ma:contentTypeVersion="2" ma:contentTypeDescription="Upload an image." ma:contentTypeScope="" ma:versionID="5e441dd2322e160830977874c3c7b326">
  <xsd:schema xmlns:xsd="http://www.w3.org/2001/XMLSchema" xmlns:xs="http://www.w3.org/2001/XMLSchema" xmlns:p="http://schemas.microsoft.com/office/2006/metadata/properties" xmlns:ns1="http://schemas.microsoft.com/sharepoint/v3" xmlns:ns2="042484EB-C38E-4712-B7FF-BE26DBBE11E5" xmlns:ns3="http://schemas.microsoft.com/sharepoint/v3/fields" xmlns:ns4="f94b9277-b0a3-4d91-bade-04ea91219630" targetNamespace="http://schemas.microsoft.com/office/2006/metadata/properties" ma:root="true" ma:fieldsID="fc2cf99d47012461a4653f2cfc4a1b6e" ns1:_="" ns2:_="" ns3:_="" ns4:_="">
    <xsd:import namespace="http://schemas.microsoft.com/sharepoint/v3"/>
    <xsd:import namespace="042484EB-C38E-4712-B7FF-BE26DBBE11E5"/>
    <xsd:import namespace="http://schemas.microsoft.com/sharepoint/v3/fields"/>
    <xsd:import namespace="f94b9277-b0a3-4d91-bade-04ea91219630"/>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2484EB-C38E-4712-B7FF-BE26DBBE11E5"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94b9277-b0a3-4d91-bade-04ea91219630"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mageCreateDate xmlns="042484EB-C38E-4712-B7FF-BE26DBBE11E5"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767A4659-9838-49CB-8F5E-EA35CC002475}"/>
</file>

<file path=customXml/itemProps2.xml><?xml version="1.0" encoding="utf-8"?>
<ds:datastoreItem xmlns:ds="http://schemas.openxmlformats.org/officeDocument/2006/customXml" ds:itemID="{F0254FF5-46DA-456D-9A89-41443EB70BEC}"/>
</file>

<file path=customXml/itemProps3.xml><?xml version="1.0" encoding="utf-8"?>
<ds:datastoreItem xmlns:ds="http://schemas.openxmlformats.org/officeDocument/2006/customXml" ds:itemID="{A0D5BD0D-F2B1-40FF-BC86-B66B64FB68FF}"/>
</file>

<file path=docProps/app.xml><?xml version="1.0" encoding="utf-8"?>
<Properties xmlns="http://schemas.openxmlformats.org/officeDocument/2006/extended-properties" xmlns:vt="http://schemas.openxmlformats.org/officeDocument/2006/docPropsVTypes">
  <TotalTime>1337</TotalTime>
  <Words>1697</Words>
  <Application>Microsoft Office PowerPoint</Application>
  <PresentationFormat>Widescreen</PresentationFormat>
  <Paragraphs>198</Paragraphs>
  <Slides>42</Slides>
  <Notes>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42</vt:i4>
      </vt:variant>
    </vt:vector>
  </HeadingPairs>
  <TitlesOfParts>
    <vt:vector size="51" baseType="lpstr">
      <vt:lpstr>Arial</vt:lpstr>
      <vt:lpstr>Calibri</vt:lpstr>
      <vt:lpstr>Calibri Light</vt:lpstr>
      <vt:lpstr>Franklin Gothic Demi</vt:lpstr>
      <vt:lpstr>Franklin Gothic Heavy</vt:lpstr>
      <vt:lpstr>Garamond</vt:lpstr>
      <vt:lpstr>Wingdings</vt:lpstr>
      <vt:lpstr>Office Theme</vt:lpstr>
      <vt:lpstr>Organic</vt:lpstr>
      <vt:lpstr>Move-it, Tax Roll  2020 Legislative Changes  End of Year Vehicle Transfers</vt:lpstr>
      <vt:lpstr>Move-it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PERSONAL PROPERTY TAX ROLLS</vt:lpstr>
      <vt:lpstr>BENEFITS of Move-it</vt:lpstr>
      <vt:lpstr>Request Preliminary Tax Roll</vt:lpstr>
      <vt:lpstr>PowerPoint Presentation</vt:lpstr>
      <vt:lpstr>PowerPoint Presentation</vt:lpstr>
      <vt:lpstr>Request to Close Tangible</vt:lpstr>
      <vt:lpstr>PowerPoint Presentation</vt:lpstr>
      <vt:lpstr>Certified by Division of Local Support</vt:lpstr>
      <vt:lpstr>PowerPoint Presentation</vt:lpstr>
      <vt:lpstr>Certified by Division of Local Support</vt:lpstr>
      <vt:lpstr>Tax Roll Retention Schedule</vt:lpstr>
      <vt:lpstr>Improve Tax Roll Process</vt:lpstr>
      <vt:lpstr>Improve Tax Roll Process</vt:lpstr>
      <vt:lpstr>Improve Tax Roll Process</vt:lpstr>
      <vt:lpstr>2019 Property Tax Legislative  Changes Effective 1/1/2020</vt:lpstr>
      <vt:lpstr>HB 354 Amends KRS 132.010 &amp; 132.020</vt:lpstr>
      <vt:lpstr>HB 354 Amends KRS 132.220</vt:lpstr>
      <vt:lpstr>VEHICLE TRANSACTIONS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Commonwealth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PROPERTY TAX ROLLS</dc:title>
  <dc:creator>Thompson, Cathy L (DOR)</dc:creator>
  <cp:keywords/>
  <dc:description/>
  <cp:lastModifiedBy>Thompson, Cathy L (DOR)</cp:lastModifiedBy>
  <cp:revision>35</cp:revision>
  <cp:lastPrinted>2019-11-18T14:15:58Z</cp:lastPrinted>
  <dcterms:created xsi:type="dcterms:W3CDTF">2019-11-07T15:15:47Z</dcterms:created>
  <dcterms:modified xsi:type="dcterms:W3CDTF">2019-11-21T22:40:50Z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0x0101009148F5A04DDD49CBA7127AADA5FB792B00AADE34325A8B49CDA8BB4DB53328F214003448DCFCE4BFA3488C1231CEA6A8E0C6</vt:lpwstr>
  </property>
</Properties>
</file>