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Masters/slideMaster1.xml" ContentType="application/vnd.openxmlformats-officedocument.presentationml.slideMaster+xml"/>
  <Override PartName="/ppt/slideLayouts/slideLayout9.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sldIdLst>
    <p:sldId id="265" r:id="rId2"/>
    <p:sldId id="268" r:id="rId3"/>
    <p:sldId id="318" r:id="rId4"/>
    <p:sldId id="333" r:id="rId5"/>
    <p:sldId id="334" r:id="rId6"/>
    <p:sldId id="335" r:id="rId7"/>
    <p:sldId id="336" r:id="rId8"/>
    <p:sldId id="337" r:id="rId9"/>
    <p:sldId id="319" r:id="rId10"/>
    <p:sldId id="325" r:id="rId11"/>
    <p:sldId id="328" r:id="rId12"/>
    <p:sldId id="329" r:id="rId13"/>
    <p:sldId id="330" r:id="rId14"/>
    <p:sldId id="320" r:id="rId15"/>
    <p:sldId id="331" r:id="rId16"/>
    <p:sldId id="264" r:id="rId17"/>
    <p:sldId id="332" r:id="rId18"/>
    <p:sldId id="317" r:id="rId19"/>
    <p:sldId id="266"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967B1"/>
    <a:srgbClr val="222E68"/>
    <a:srgbClr val="99B4DE"/>
    <a:srgbClr val="5EB3E4"/>
    <a:srgbClr val="DBE6FD"/>
    <a:srgbClr val="D3E1FD"/>
    <a:srgbClr val="ECF2FE"/>
    <a:srgbClr val="F2F2F2"/>
    <a:srgbClr val="FFFFFF"/>
    <a:srgbClr val="F6F7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9" autoAdjust="0"/>
    <p:restoredTop sz="94660"/>
  </p:normalViewPr>
  <p:slideViewPr>
    <p:cSldViewPr snapToGrid="0">
      <p:cViewPr varScale="1">
        <p:scale>
          <a:sx n="90" d="100"/>
          <a:sy n="90" d="100"/>
        </p:scale>
        <p:origin x="168" y="7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2.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 Id="rId27"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FB77C09-EBF0-45D2-8391-1127AE5AC634}" type="datetimeFigureOut">
              <a:rPr lang="en-US" smtClean="0"/>
              <a:t>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29EA3D-CDA4-4C15-B172-D4106F233F7D}" type="slidenum">
              <a:rPr lang="en-US" smtClean="0"/>
              <a:t>‹#›</a:t>
            </a:fld>
            <a:endParaRPr lang="en-US"/>
          </a:p>
        </p:txBody>
      </p:sp>
    </p:spTree>
    <p:extLst>
      <p:ext uri="{BB962C8B-B14F-4D97-AF65-F5344CB8AC3E}">
        <p14:creationId xmlns:p14="http://schemas.microsoft.com/office/powerpoint/2010/main" val="1034885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B77C09-EBF0-45D2-8391-1127AE5AC634}" type="datetimeFigureOut">
              <a:rPr lang="en-US" smtClean="0"/>
              <a:t>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29EA3D-CDA4-4C15-B172-D4106F233F7D}" type="slidenum">
              <a:rPr lang="en-US" smtClean="0"/>
              <a:t>‹#›</a:t>
            </a:fld>
            <a:endParaRPr lang="en-US"/>
          </a:p>
        </p:txBody>
      </p:sp>
    </p:spTree>
    <p:extLst>
      <p:ext uri="{BB962C8B-B14F-4D97-AF65-F5344CB8AC3E}">
        <p14:creationId xmlns:p14="http://schemas.microsoft.com/office/powerpoint/2010/main" val="16022501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FB77C09-EBF0-45D2-8391-1127AE5AC634}" type="datetimeFigureOut">
              <a:rPr lang="en-US" smtClean="0"/>
              <a:t>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29EA3D-CDA4-4C15-B172-D4106F233F7D}" type="slidenum">
              <a:rPr lang="en-US" smtClean="0"/>
              <a:t>‹#›</a:t>
            </a:fld>
            <a:endParaRPr lang="en-US"/>
          </a:p>
        </p:txBody>
      </p:sp>
    </p:spTree>
    <p:extLst>
      <p:ext uri="{BB962C8B-B14F-4D97-AF65-F5344CB8AC3E}">
        <p14:creationId xmlns:p14="http://schemas.microsoft.com/office/powerpoint/2010/main" val="36997090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FB77C09-EBF0-45D2-8391-1127AE5AC634}" type="datetimeFigureOut">
              <a:rPr lang="en-US" smtClean="0"/>
              <a:t>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29EA3D-CDA4-4C15-B172-D4106F233F7D}" type="slidenum">
              <a:rPr lang="en-US" smtClean="0"/>
              <a:t>‹#›</a:t>
            </a:fld>
            <a:endParaRPr lang="en-US"/>
          </a:p>
        </p:txBody>
      </p:sp>
    </p:spTree>
    <p:extLst>
      <p:ext uri="{BB962C8B-B14F-4D97-AF65-F5344CB8AC3E}">
        <p14:creationId xmlns:p14="http://schemas.microsoft.com/office/powerpoint/2010/main" val="778200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FB77C09-EBF0-45D2-8391-1127AE5AC634}" type="datetimeFigureOut">
              <a:rPr lang="en-US" smtClean="0"/>
              <a:t>12/2/2022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29EA3D-CDA4-4C15-B172-D4106F233F7D}" type="slidenum">
              <a:rPr lang="en-US" smtClean="0"/>
              <a:t>‹#›</a:t>
            </a:fld>
            <a:endParaRPr lang="en-US"/>
          </a:p>
        </p:txBody>
      </p:sp>
    </p:spTree>
    <p:extLst>
      <p:ext uri="{BB962C8B-B14F-4D97-AF65-F5344CB8AC3E}">
        <p14:creationId xmlns:p14="http://schemas.microsoft.com/office/powerpoint/2010/main" val="2764545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FB77C09-EBF0-45D2-8391-1127AE5AC634}" type="datetimeFigureOut">
              <a:rPr lang="en-US" smtClean="0"/>
              <a:t>12/2/2022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29EA3D-CDA4-4C15-B172-D4106F233F7D}" type="slidenum">
              <a:rPr lang="en-US" smtClean="0"/>
              <a:t>‹#›</a:t>
            </a:fld>
            <a:endParaRPr lang="en-US"/>
          </a:p>
        </p:txBody>
      </p:sp>
    </p:spTree>
    <p:extLst>
      <p:ext uri="{BB962C8B-B14F-4D97-AF65-F5344CB8AC3E}">
        <p14:creationId xmlns:p14="http://schemas.microsoft.com/office/powerpoint/2010/main" val="18516127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B77C09-EBF0-45D2-8391-1127AE5AC634}" type="datetimeFigureOut">
              <a:rPr lang="en-US" smtClean="0"/>
              <a:t>12/2/2022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29EA3D-CDA4-4C15-B172-D4106F233F7D}" type="slidenum">
              <a:rPr lang="en-US" smtClean="0"/>
              <a:t>‹#›</a:t>
            </a:fld>
            <a:endParaRPr lang="en-US"/>
          </a:p>
        </p:txBody>
      </p:sp>
    </p:spTree>
    <p:extLst>
      <p:ext uri="{BB962C8B-B14F-4D97-AF65-F5344CB8AC3E}">
        <p14:creationId xmlns:p14="http://schemas.microsoft.com/office/powerpoint/2010/main" val="2378615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FB77C09-EBF0-45D2-8391-1127AE5AC634}" type="datetimeFigureOut">
              <a:rPr lang="en-US" smtClean="0"/>
              <a:t>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29EA3D-CDA4-4C15-B172-D4106F233F7D}" type="slidenum">
              <a:rPr lang="en-US" smtClean="0"/>
              <a:t>‹#›</a:t>
            </a:fld>
            <a:endParaRPr lang="en-US"/>
          </a:p>
        </p:txBody>
      </p:sp>
    </p:spTree>
    <p:extLst>
      <p:ext uri="{BB962C8B-B14F-4D97-AF65-F5344CB8AC3E}">
        <p14:creationId xmlns:p14="http://schemas.microsoft.com/office/powerpoint/2010/main" val="815103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FB77C09-EBF0-45D2-8391-1127AE5AC634}" type="datetimeFigureOut">
              <a:rPr lang="en-US" smtClean="0"/>
              <a:t>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29EA3D-CDA4-4C15-B172-D4106F233F7D}" type="slidenum">
              <a:rPr lang="en-US" smtClean="0"/>
              <a:t>‹#›</a:t>
            </a:fld>
            <a:endParaRPr lang="en-US"/>
          </a:p>
        </p:txBody>
      </p:sp>
    </p:spTree>
    <p:extLst>
      <p:ext uri="{BB962C8B-B14F-4D97-AF65-F5344CB8AC3E}">
        <p14:creationId xmlns:p14="http://schemas.microsoft.com/office/powerpoint/2010/main" val="1813977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B77C09-EBF0-45D2-8391-1127AE5AC634}" type="datetimeFigureOut">
              <a:rPr lang="en-US" smtClean="0"/>
              <a:t>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29EA3D-CDA4-4C15-B172-D4106F233F7D}" type="slidenum">
              <a:rPr lang="en-US" smtClean="0"/>
              <a:t>‹#›</a:t>
            </a:fld>
            <a:endParaRPr lang="en-US"/>
          </a:p>
        </p:txBody>
      </p:sp>
    </p:spTree>
    <p:extLst>
      <p:ext uri="{BB962C8B-B14F-4D97-AF65-F5344CB8AC3E}">
        <p14:creationId xmlns:p14="http://schemas.microsoft.com/office/powerpoint/2010/main" val="2011018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B77C09-EBF0-45D2-8391-1127AE5AC634}" type="datetimeFigureOut">
              <a:rPr lang="en-US" smtClean="0"/>
              <a:t>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29EA3D-CDA4-4C15-B172-D4106F233F7D}" type="slidenum">
              <a:rPr lang="en-US" smtClean="0"/>
              <a:t>‹#›</a:t>
            </a:fld>
            <a:endParaRPr lang="en-US"/>
          </a:p>
        </p:txBody>
      </p:sp>
    </p:spTree>
    <p:extLst>
      <p:ext uri="{BB962C8B-B14F-4D97-AF65-F5344CB8AC3E}">
        <p14:creationId xmlns:p14="http://schemas.microsoft.com/office/powerpoint/2010/main" val="3345521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B77C09-EBF0-45D2-8391-1127AE5AC634}" type="datetimeFigureOut">
              <a:rPr lang="en-US" smtClean="0"/>
              <a:t>12/2/2022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29EA3D-CDA4-4C15-B172-D4106F233F7D}" type="slidenum">
              <a:rPr lang="en-US" smtClean="0"/>
              <a:t>‹#›</a:t>
            </a:fld>
            <a:endParaRPr lang="en-US"/>
          </a:p>
        </p:txBody>
      </p:sp>
    </p:spTree>
    <p:extLst>
      <p:ext uri="{BB962C8B-B14F-4D97-AF65-F5344CB8AC3E}">
        <p14:creationId xmlns:p14="http://schemas.microsoft.com/office/powerpoint/2010/main" val="3963481219"/>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7.emf"/><Relationship Id="rId4" Type="http://schemas.openxmlformats.org/officeDocument/2006/relationships/image" Target="../media/image6.emf"/></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3.emf"/><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www.revenue.ky.gov/" TargetMode="Externa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2702288"/>
            <a:ext cx="12192000" cy="1251291"/>
          </a:xfrm>
          <a:prstGeom prst="rect">
            <a:avLst/>
          </a:prstGeom>
          <a:solidFill>
            <a:srgbClr val="3967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083" y="1200833"/>
            <a:ext cx="12192000" cy="1333894"/>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656247" y="1153677"/>
            <a:ext cx="9537009" cy="1325086"/>
          </a:xfrm>
        </p:spPr>
        <p:txBody>
          <a:bodyPr>
            <a:normAutofit/>
          </a:bodyPr>
          <a:lstStyle/>
          <a:p>
            <a:pPr algn="l"/>
            <a:r>
              <a:rPr lang="en-US" sz="4000" i="1" cap="small" spc="300" dirty="0">
                <a:solidFill>
                  <a:schemeClr val="bg1"/>
                </a:solidFill>
                <a:latin typeface="Copperplate Gothic Bold" panose="020E0705020206020404" pitchFamily="34" charset="0"/>
              </a:rPr>
              <a:t>2021 Conference on</a:t>
            </a:r>
            <a:br>
              <a:rPr lang="en-US" sz="4000" i="1" cap="small" spc="300" dirty="0">
                <a:solidFill>
                  <a:schemeClr val="bg1"/>
                </a:solidFill>
                <a:latin typeface="Copperplate Gothic Bold" panose="020E0705020206020404" pitchFamily="34" charset="0"/>
              </a:rPr>
            </a:br>
            <a:r>
              <a:rPr lang="en-US" sz="4000" i="1" cap="small" spc="300" dirty="0">
                <a:solidFill>
                  <a:schemeClr val="bg1"/>
                </a:solidFill>
                <a:latin typeface="Copperplate Gothic Bold" panose="020E0705020206020404" pitchFamily="34" charset="0"/>
              </a:rPr>
              <a:t>Assessment Administration</a:t>
            </a:r>
          </a:p>
        </p:txBody>
      </p:sp>
      <p:sp>
        <p:nvSpPr>
          <p:cNvPr id="3" name="Subtitle 2"/>
          <p:cNvSpPr>
            <a:spLocks noGrp="1"/>
          </p:cNvSpPr>
          <p:nvPr>
            <p:ph type="subTitle" idx="1"/>
          </p:nvPr>
        </p:nvSpPr>
        <p:spPr>
          <a:xfrm>
            <a:off x="3154383" y="2645689"/>
            <a:ext cx="8871518" cy="1307890"/>
          </a:xfrm>
        </p:spPr>
        <p:txBody>
          <a:bodyPr>
            <a:normAutofit/>
          </a:bodyPr>
          <a:lstStyle/>
          <a:p>
            <a:pPr algn="l">
              <a:lnSpc>
                <a:spcPct val="100000"/>
              </a:lnSpc>
              <a:spcBef>
                <a:spcPts val="0"/>
              </a:spcBef>
            </a:pPr>
            <a:r>
              <a:rPr lang="en-US" sz="2800" dirty="0">
                <a:solidFill>
                  <a:schemeClr val="bg1"/>
                </a:solidFill>
                <a:latin typeface="Franklin Gothic Demi" panose="020B0703020102020204" pitchFamily="34" charset="0"/>
              </a:rPr>
              <a:t>Ratio Study Options, Recap Tips, LOA Calculations &amp; 2022 Recap Submission</a:t>
            </a:r>
          </a:p>
          <a:p>
            <a:pPr algn="l">
              <a:lnSpc>
                <a:spcPct val="100000"/>
              </a:lnSpc>
              <a:spcBef>
                <a:spcPts val="0"/>
              </a:spcBef>
            </a:pPr>
            <a:r>
              <a:rPr lang="en-US" sz="2000" dirty="0">
                <a:solidFill>
                  <a:schemeClr val="bg1"/>
                </a:solidFill>
                <a:latin typeface="Franklin Gothic Medium Cond" panose="020B0606030402020204" pitchFamily="34" charset="0"/>
              </a:rPr>
              <a:t>Presented by: Tom Crawford, Melissa Klink, Kim Holt &amp; Leslie Mayes</a:t>
            </a:r>
          </a:p>
        </p:txBody>
      </p:sp>
      <p:sp>
        <p:nvSpPr>
          <p:cNvPr id="13" name="Rectangle 12"/>
          <p:cNvSpPr/>
          <p:nvPr/>
        </p:nvSpPr>
        <p:spPr>
          <a:xfrm>
            <a:off x="0" y="6617368"/>
            <a:ext cx="12192000" cy="104264"/>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1" y="6136108"/>
            <a:ext cx="12192000" cy="369332"/>
          </a:xfrm>
          <a:prstGeom prst="rect">
            <a:avLst/>
          </a:prstGeom>
          <a:noFill/>
        </p:spPr>
        <p:txBody>
          <a:bodyPr wrap="square" rtlCol="0">
            <a:spAutoFit/>
          </a:bodyPr>
          <a:lstStyle/>
          <a:p>
            <a:pPr algn="ctr"/>
            <a:r>
              <a:rPr lang="en-US" dirty="0">
                <a:latin typeface="Franklin Gothic Demi" panose="020B0703020102020204" pitchFamily="34" charset="0"/>
              </a:rPr>
              <a:t>Kentucky Department of Revenue </a:t>
            </a:r>
            <a:r>
              <a:rPr lang="en-US" dirty="0">
                <a:latin typeface="Franklin Gothic Demi" panose="020B0703020102020204" pitchFamily="34" charset="0"/>
                <a:sym typeface="Wingdings" panose="05000000000000000000" pitchFamily="2" charset="2"/>
              </a:rPr>
              <a:t> 501 High Street  Frankfort, KY 40601  (502) 564-4581</a:t>
            </a:r>
            <a:endParaRPr lang="en-US" dirty="0">
              <a:latin typeface="Franklin Gothic Demi" panose="020B0703020102020204" pitchFamily="34" charset="0"/>
            </a:endParaRPr>
          </a:p>
        </p:txBody>
      </p:sp>
      <p:sp>
        <p:nvSpPr>
          <p:cNvPr id="15" name="Rectangle 14"/>
          <p:cNvSpPr/>
          <p:nvPr/>
        </p:nvSpPr>
        <p:spPr>
          <a:xfrm>
            <a:off x="0" y="6521373"/>
            <a:ext cx="12192000" cy="54864"/>
          </a:xfrm>
          <a:prstGeom prst="rect">
            <a:avLst/>
          </a:prstGeom>
          <a:solidFill>
            <a:srgbClr val="3967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32811" y="5094745"/>
            <a:ext cx="3123947" cy="959328"/>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1063" y="1528542"/>
            <a:ext cx="2127947" cy="212794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460805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 y="203198"/>
            <a:ext cx="12192000" cy="104183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latin typeface="Copperplate Gothic Bold" panose="020E0705020206020404" pitchFamily="34" charset="0"/>
              </a:rPr>
              <a:t>ASSESSMENT / SALE RATIO OPTIONS FOR 2022</a:t>
            </a:r>
            <a:endParaRPr lang="en-US" sz="2800" dirty="0">
              <a:latin typeface="Copperplate Gothic Bold" panose="020E0705020206020404" pitchFamily="34" charset="0"/>
            </a:endParaRPr>
          </a:p>
        </p:txBody>
      </p:sp>
      <p:sp>
        <p:nvSpPr>
          <p:cNvPr id="13" name="Rectangle 12"/>
          <p:cNvSpPr/>
          <p:nvPr/>
        </p:nvSpPr>
        <p:spPr>
          <a:xfrm>
            <a:off x="0" y="6713624"/>
            <a:ext cx="12192000" cy="4572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a:grpSpLocks noChangeAspect="1"/>
          </p:cNvGrpSpPr>
          <p:nvPr/>
        </p:nvGrpSpPr>
        <p:grpSpPr>
          <a:xfrm>
            <a:off x="9899216" y="6119012"/>
            <a:ext cx="2084948" cy="457200"/>
            <a:chOff x="4766776" y="6262420"/>
            <a:chExt cx="2414265" cy="527049"/>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66776" y="6262420"/>
              <a:ext cx="1670284" cy="512925"/>
            </a:xfrm>
            <a:prstGeom prst="rect">
              <a:avLst/>
            </a:prstGeom>
          </p:spPr>
        </p:pic>
        <p:grpSp>
          <p:nvGrpSpPr>
            <p:cNvPr id="9" name="Group 8"/>
            <p:cNvGrpSpPr/>
            <p:nvPr/>
          </p:nvGrpSpPr>
          <p:grpSpPr>
            <a:xfrm>
              <a:off x="6694938" y="6295182"/>
              <a:ext cx="486103" cy="480540"/>
              <a:chOff x="5869964" y="6290830"/>
              <a:chExt cx="506776" cy="500976"/>
            </a:xfrm>
          </p:grpSpPr>
          <p:sp>
            <p:nvSpPr>
              <p:cNvPr id="14" name="Oval 13"/>
              <p:cNvSpPr/>
              <p:nvPr/>
            </p:nvSpPr>
            <p:spPr>
              <a:xfrm>
                <a:off x="5869964" y="6290830"/>
                <a:ext cx="506776" cy="500976"/>
              </a:xfrm>
              <a:prstGeom prst="ellipse">
                <a:avLst/>
              </a:prstGeom>
              <a:solidFill>
                <a:srgbClr val="04256C"/>
              </a:solidFill>
              <a:ln>
                <a:solidFill>
                  <a:srgbClr val="0425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4256C"/>
                  </a:solidFill>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1042" y="6319087"/>
                <a:ext cx="446872" cy="446872"/>
              </a:xfrm>
              <a:prstGeom prst="rect">
                <a:avLst/>
              </a:prstGeom>
            </p:spPr>
          </p:pic>
        </p:grpSp>
        <p:cxnSp>
          <p:nvCxnSpPr>
            <p:cNvPr id="11" name="Straight Connector 10"/>
            <p:cNvCxnSpPr/>
            <p:nvPr/>
          </p:nvCxnSpPr>
          <p:spPr>
            <a:xfrm flipV="1">
              <a:off x="6577323" y="6276544"/>
              <a:ext cx="0" cy="512925"/>
            </a:xfrm>
            <a:prstGeom prst="line">
              <a:avLst/>
            </a:prstGeom>
            <a:ln w="12700">
              <a:solidFill>
                <a:srgbClr val="0A3C60"/>
              </a:solidFill>
            </a:ln>
          </p:spPr>
          <p:style>
            <a:lnRef idx="1">
              <a:schemeClr val="accent1"/>
            </a:lnRef>
            <a:fillRef idx="0">
              <a:schemeClr val="accent1"/>
            </a:fillRef>
            <a:effectRef idx="0">
              <a:schemeClr val="accent1"/>
            </a:effectRef>
            <a:fontRef idx="minor">
              <a:schemeClr val="tx1"/>
            </a:fontRef>
          </p:style>
        </p:cxnSp>
      </p:grpSp>
      <p:sp>
        <p:nvSpPr>
          <p:cNvPr id="2" name="Rectangle 1"/>
          <p:cNvSpPr/>
          <p:nvPr/>
        </p:nvSpPr>
        <p:spPr>
          <a:xfrm>
            <a:off x="128509" y="1272717"/>
            <a:ext cx="11997924" cy="5064656"/>
          </a:xfrm>
          <a:prstGeom prst="rect">
            <a:avLst/>
          </a:prstGeom>
        </p:spPr>
        <p:txBody>
          <a:bodyPr wrap="square">
            <a:spAutoFit/>
          </a:bodyPr>
          <a:lstStyle/>
          <a:p>
            <a:pPr>
              <a:lnSpc>
                <a:spcPct val="107000"/>
              </a:lnSpc>
            </a:pPr>
            <a:r>
              <a:rPr lang="en-US" dirty="0">
                <a:latin typeface="Book Antiqua" panose="02040602050305030304" pitchFamily="18" charset="0"/>
                <a:ea typeface="Calibri" panose="020F0502020204030204" pitchFamily="34" charset="0"/>
                <a:cs typeface="Times New Roman" panose="02020603050405020304" pitchFamily="18" charset="0"/>
              </a:rPr>
              <a:t>Typically, the starting point for the 2022 assessment year is the ratio based upon the 2020 sales that has been adjusted for the reassessment work completed in 2021.</a:t>
            </a:r>
            <a:endParaRPr lang="en-US" sz="1400" dirty="0">
              <a:latin typeface="Book Antiqua" panose="02040602050305030304" pitchFamily="18" charset="0"/>
              <a:ea typeface="Calibri" panose="020F0502020204030204" pitchFamily="34" charset="0"/>
              <a:cs typeface="Times New Roman" panose="02020603050405020304" pitchFamily="18" charset="0"/>
            </a:endParaRPr>
          </a:p>
          <a:p>
            <a:pPr>
              <a:lnSpc>
                <a:spcPct val="107000"/>
              </a:lnSpc>
            </a:pPr>
            <a:endParaRPr lang="en-US" sz="1400" dirty="0">
              <a:latin typeface="Book Antiqua" panose="02040602050305030304" pitchFamily="18" charset="0"/>
              <a:ea typeface="Calibri" panose="020F0502020204030204" pitchFamily="34" charset="0"/>
              <a:cs typeface="Times New Roman" panose="02020603050405020304" pitchFamily="18" charset="0"/>
            </a:endParaRPr>
          </a:p>
          <a:p>
            <a:pPr>
              <a:lnSpc>
                <a:spcPct val="107000"/>
              </a:lnSpc>
            </a:pPr>
            <a:r>
              <a:rPr lang="en-US" dirty="0">
                <a:latin typeface="Book Antiqua" panose="02040602050305030304" pitchFamily="18" charset="0"/>
                <a:ea typeface="Calibri" panose="020F0502020204030204" pitchFamily="34" charset="0"/>
                <a:cs typeface="Times New Roman" panose="02020603050405020304" pitchFamily="18" charset="0"/>
              </a:rPr>
              <a:t>Due to the extraordinarily strong real estate market that currently exists, additional ratio options will be calculated this year.</a:t>
            </a:r>
            <a:endParaRPr lang="en-US" sz="1400" dirty="0">
              <a:latin typeface="Book Antiqua" panose="02040602050305030304" pitchFamily="18" charset="0"/>
              <a:ea typeface="Calibri" panose="020F0502020204030204" pitchFamily="34" charset="0"/>
              <a:cs typeface="Times New Roman" panose="02020603050405020304" pitchFamily="18" charset="0"/>
            </a:endParaRPr>
          </a:p>
          <a:p>
            <a:pPr marL="1200150" lvl="2" indent="-285750">
              <a:lnSpc>
                <a:spcPct val="107000"/>
              </a:lnSpc>
              <a:buFont typeface="Arial" panose="020B0604020202020204" pitchFamily="34" charset="0"/>
              <a:buChar char="•"/>
            </a:pPr>
            <a:r>
              <a:rPr lang="en-US" dirty="0">
                <a:latin typeface="Book Antiqua" panose="02040602050305030304" pitchFamily="18" charset="0"/>
                <a:ea typeface="Calibri" panose="020F0502020204030204" pitchFamily="34" charset="0"/>
                <a:cs typeface="Times New Roman" panose="02020603050405020304" pitchFamily="18" charset="0"/>
              </a:rPr>
              <a:t>A two year average – using the 2019 and 2020 ratios;</a:t>
            </a:r>
            <a:endParaRPr lang="en-US" sz="1400" dirty="0">
              <a:latin typeface="Book Antiqua" panose="02040602050305030304" pitchFamily="18" charset="0"/>
              <a:ea typeface="Calibri" panose="020F0502020204030204" pitchFamily="34" charset="0"/>
              <a:cs typeface="Times New Roman" panose="02020603050405020304" pitchFamily="18" charset="0"/>
            </a:endParaRPr>
          </a:p>
          <a:p>
            <a:pPr marL="1200150" lvl="2" indent="-285750">
              <a:lnSpc>
                <a:spcPct val="107000"/>
              </a:lnSpc>
              <a:buFont typeface="Arial" panose="020B0604020202020204" pitchFamily="34" charset="0"/>
              <a:buChar char="•"/>
            </a:pPr>
            <a:r>
              <a:rPr lang="en-US" dirty="0">
                <a:latin typeface="Book Antiqua" panose="02040602050305030304" pitchFamily="18" charset="0"/>
                <a:ea typeface="Calibri" panose="020F0502020204030204" pitchFamily="34" charset="0"/>
                <a:cs typeface="Times New Roman" panose="02020603050405020304" pitchFamily="18" charset="0"/>
              </a:rPr>
              <a:t>A three year average – using he 2018, 2019 and 2020 ratios; and</a:t>
            </a:r>
            <a:endParaRPr lang="en-US" sz="1400" dirty="0">
              <a:latin typeface="Book Antiqua" panose="02040602050305030304" pitchFamily="18" charset="0"/>
              <a:ea typeface="Calibri" panose="020F0502020204030204" pitchFamily="34" charset="0"/>
              <a:cs typeface="Times New Roman" panose="02020603050405020304" pitchFamily="18" charset="0"/>
            </a:endParaRPr>
          </a:p>
          <a:p>
            <a:pPr marL="1200150" lvl="2" indent="-285750">
              <a:lnSpc>
                <a:spcPct val="107000"/>
              </a:lnSpc>
              <a:buFont typeface="Arial" panose="020B0604020202020204" pitchFamily="34" charset="0"/>
              <a:buChar char="•"/>
            </a:pPr>
            <a:r>
              <a:rPr lang="en-US" dirty="0">
                <a:latin typeface="Book Antiqua" panose="02040602050305030304" pitchFamily="18" charset="0"/>
                <a:ea typeface="Calibri" panose="020F0502020204030204" pitchFamily="34" charset="0"/>
                <a:cs typeface="Times New Roman" panose="02020603050405020304" pitchFamily="18" charset="0"/>
              </a:rPr>
              <a:t>A four year average – using the 2017, 2018, 2019 and 2020 ratios</a:t>
            </a:r>
            <a:endParaRPr lang="en-US" sz="1400" dirty="0">
              <a:latin typeface="Book Antiqua" panose="02040602050305030304" pitchFamily="18" charset="0"/>
              <a:ea typeface="Calibri" panose="020F0502020204030204" pitchFamily="34" charset="0"/>
              <a:cs typeface="Times New Roman" panose="02020603050405020304" pitchFamily="18" charset="0"/>
            </a:endParaRPr>
          </a:p>
          <a:p>
            <a:pPr>
              <a:lnSpc>
                <a:spcPct val="107000"/>
              </a:lnSpc>
            </a:pPr>
            <a:r>
              <a:rPr lang="en-US" dirty="0">
                <a:latin typeface="Book Antiqua" panose="02040602050305030304" pitchFamily="18" charset="0"/>
                <a:ea typeface="Calibri" panose="020F0502020204030204" pitchFamily="34" charset="0"/>
                <a:cs typeface="Times New Roman" panose="02020603050405020304" pitchFamily="18" charset="0"/>
              </a:rPr>
              <a:t> </a:t>
            </a:r>
            <a:endParaRPr lang="en-US" sz="1400" dirty="0">
              <a:latin typeface="Book Antiqua" panose="02040602050305030304" pitchFamily="18" charset="0"/>
              <a:ea typeface="Calibri" panose="020F0502020204030204" pitchFamily="34" charset="0"/>
              <a:cs typeface="Times New Roman" panose="02020603050405020304" pitchFamily="18" charset="0"/>
            </a:endParaRPr>
          </a:p>
          <a:p>
            <a:pPr>
              <a:lnSpc>
                <a:spcPct val="107000"/>
              </a:lnSpc>
            </a:pPr>
            <a:r>
              <a:rPr lang="en-US" dirty="0">
                <a:latin typeface="Book Antiqua" panose="02040602050305030304" pitchFamily="18" charset="0"/>
                <a:ea typeface="Calibri" panose="020F0502020204030204" pitchFamily="34" charset="0"/>
                <a:cs typeface="Times New Roman" panose="02020603050405020304" pitchFamily="18" charset="0"/>
              </a:rPr>
              <a:t>The highest ratio of the four options will be selected as the starting point for the 2022 assessment year. </a:t>
            </a:r>
            <a:endParaRPr lang="en-US" sz="1400" dirty="0">
              <a:latin typeface="Book Antiqua" panose="02040602050305030304" pitchFamily="18" charset="0"/>
              <a:ea typeface="Calibri" panose="020F0502020204030204" pitchFamily="34" charset="0"/>
              <a:cs typeface="Times New Roman" panose="02020603050405020304" pitchFamily="18" charset="0"/>
            </a:endParaRPr>
          </a:p>
          <a:p>
            <a:pPr>
              <a:lnSpc>
                <a:spcPct val="107000"/>
              </a:lnSpc>
            </a:pPr>
            <a:r>
              <a:rPr lang="en-US" dirty="0">
                <a:latin typeface="Book Antiqua" panose="02040602050305030304" pitchFamily="18" charset="0"/>
                <a:ea typeface="Calibri" panose="020F0502020204030204" pitchFamily="34" charset="0"/>
                <a:cs typeface="Times New Roman" panose="02020603050405020304" pitchFamily="18" charset="0"/>
              </a:rPr>
              <a:t> </a:t>
            </a:r>
            <a:endParaRPr lang="en-US" sz="1400" dirty="0">
              <a:latin typeface="Book Antiqua" panose="02040602050305030304" pitchFamily="18" charset="0"/>
              <a:ea typeface="Calibri" panose="020F0502020204030204" pitchFamily="34" charset="0"/>
              <a:cs typeface="Times New Roman" panose="02020603050405020304" pitchFamily="18" charset="0"/>
            </a:endParaRPr>
          </a:p>
          <a:p>
            <a:pPr>
              <a:lnSpc>
                <a:spcPct val="107000"/>
              </a:lnSpc>
            </a:pPr>
            <a:r>
              <a:rPr lang="en-US" dirty="0">
                <a:latin typeface="Book Antiqua" panose="02040602050305030304" pitchFamily="18" charset="0"/>
                <a:ea typeface="Calibri" panose="020F0502020204030204" pitchFamily="34" charset="0"/>
                <a:cs typeface="Times New Roman" panose="02020603050405020304" pitchFamily="18" charset="0"/>
              </a:rPr>
              <a:t>Using the ratio results from any of these options, the level of assessment requirements for the 2022 assessment year will be 95%.</a:t>
            </a:r>
            <a:endParaRPr lang="en-US" sz="1400" dirty="0">
              <a:latin typeface="Book Antiqua" panose="02040602050305030304" pitchFamily="18" charset="0"/>
              <a:ea typeface="Calibri" panose="020F0502020204030204" pitchFamily="34" charset="0"/>
              <a:cs typeface="Times New Roman" panose="02020603050405020304" pitchFamily="18" charset="0"/>
            </a:endParaRPr>
          </a:p>
          <a:p>
            <a:pPr>
              <a:lnSpc>
                <a:spcPct val="107000"/>
              </a:lnSpc>
            </a:pPr>
            <a:r>
              <a:rPr lang="en-US" dirty="0">
                <a:latin typeface="Book Antiqua" panose="02040602050305030304" pitchFamily="18" charset="0"/>
                <a:ea typeface="Calibri" panose="020F0502020204030204" pitchFamily="34" charset="0"/>
                <a:cs typeface="Times New Roman" panose="02020603050405020304" pitchFamily="18" charset="0"/>
              </a:rPr>
              <a:t> </a:t>
            </a:r>
            <a:endParaRPr lang="en-US" sz="1400" dirty="0">
              <a:latin typeface="Book Antiqua" panose="02040602050305030304" pitchFamily="18" charset="0"/>
              <a:ea typeface="Calibri" panose="020F0502020204030204" pitchFamily="34" charset="0"/>
              <a:cs typeface="Times New Roman" panose="02020603050405020304" pitchFamily="18" charset="0"/>
            </a:endParaRPr>
          </a:p>
          <a:p>
            <a:pPr>
              <a:lnSpc>
                <a:spcPct val="107000"/>
              </a:lnSpc>
            </a:pPr>
            <a:r>
              <a:rPr lang="en-US" dirty="0">
                <a:latin typeface="Book Antiqua" panose="02040602050305030304" pitchFamily="18" charset="0"/>
                <a:ea typeface="Calibri" panose="020F0502020204030204" pitchFamily="34" charset="0"/>
                <a:cs typeface="Times New Roman" panose="02020603050405020304" pitchFamily="18" charset="0"/>
              </a:rPr>
              <a:t>PVAs will also continue to have the option of using a ratio based upon the last six months of sales from 2021.  If the ratio based on sales from this timeframe is used, then the level of assessment requirement will be 90% since those sales go right up to the January 1, 2022 assessment date.</a:t>
            </a:r>
            <a:endParaRPr lang="en-US" sz="1400" dirty="0">
              <a:effectLst/>
              <a:latin typeface="Book Antiqua" panose="0204060205030503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64205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 y="203198"/>
            <a:ext cx="12192000" cy="104183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latin typeface="Copperplate Gothic Bold" panose="020E0705020206020404" pitchFamily="34" charset="0"/>
              </a:rPr>
              <a:t>ASSESSMENT / SALE RATIO OPTIONS FOR 2022</a:t>
            </a:r>
            <a:endParaRPr lang="en-US" sz="2800" dirty="0">
              <a:latin typeface="Copperplate Gothic Bold" panose="020E0705020206020404" pitchFamily="34" charset="0"/>
            </a:endParaRPr>
          </a:p>
        </p:txBody>
      </p:sp>
      <p:sp>
        <p:nvSpPr>
          <p:cNvPr id="13" name="Rectangle 12"/>
          <p:cNvSpPr/>
          <p:nvPr/>
        </p:nvSpPr>
        <p:spPr>
          <a:xfrm>
            <a:off x="0" y="6713624"/>
            <a:ext cx="12192000" cy="4572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a:grpSpLocks noChangeAspect="1"/>
          </p:cNvGrpSpPr>
          <p:nvPr/>
        </p:nvGrpSpPr>
        <p:grpSpPr>
          <a:xfrm>
            <a:off x="9899216" y="6119012"/>
            <a:ext cx="2084948" cy="457200"/>
            <a:chOff x="4766776" y="6262420"/>
            <a:chExt cx="2414265" cy="527049"/>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66776" y="6262420"/>
              <a:ext cx="1670284" cy="512925"/>
            </a:xfrm>
            <a:prstGeom prst="rect">
              <a:avLst/>
            </a:prstGeom>
          </p:spPr>
        </p:pic>
        <p:grpSp>
          <p:nvGrpSpPr>
            <p:cNvPr id="9" name="Group 8"/>
            <p:cNvGrpSpPr/>
            <p:nvPr/>
          </p:nvGrpSpPr>
          <p:grpSpPr>
            <a:xfrm>
              <a:off x="6694938" y="6295182"/>
              <a:ext cx="486103" cy="480540"/>
              <a:chOff x="5869964" y="6290830"/>
              <a:chExt cx="506776" cy="500976"/>
            </a:xfrm>
          </p:grpSpPr>
          <p:sp>
            <p:nvSpPr>
              <p:cNvPr id="14" name="Oval 13"/>
              <p:cNvSpPr/>
              <p:nvPr/>
            </p:nvSpPr>
            <p:spPr>
              <a:xfrm>
                <a:off x="5869964" y="6290830"/>
                <a:ext cx="506776" cy="500976"/>
              </a:xfrm>
              <a:prstGeom prst="ellipse">
                <a:avLst/>
              </a:prstGeom>
              <a:solidFill>
                <a:srgbClr val="04256C"/>
              </a:solidFill>
              <a:ln>
                <a:solidFill>
                  <a:srgbClr val="0425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4256C"/>
                  </a:solidFill>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1042" y="6319087"/>
                <a:ext cx="446872" cy="446872"/>
              </a:xfrm>
              <a:prstGeom prst="rect">
                <a:avLst/>
              </a:prstGeom>
            </p:spPr>
          </p:pic>
        </p:grpSp>
        <p:cxnSp>
          <p:nvCxnSpPr>
            <p:cNvPr id="11" name="Straight Connector 10"/>
            <p:cNvCxnSpPr/>
            <p:nvPr/>
          </p:nvCxnSpPr>
          <p:spPr>
            <a:xfrm flipV="1">
              <a:off x="6577323" y="6276544"/>
              <a:ext cx="0" cy="512925"/>
            </a:xfrm>
            <a:prstGeom prst="line">
              <a:avLst/>
            </a:prstGeom>
            <a:ln w="12700">
              <a:solidFill>
                <a:srgbClr val="0A3C60"/>
              </a:solidFill>
            </a:ln>
          </p:spPr>
          <p:style>
            <a:lnRef idx="1">
              <a:schemeClr val="accent1"/>
            </a:lnRef>
            <a:fillRef idx="0">
              <a:schemeClr val="accent1"/>
            </a:fillRef>
            <a:effectRef idx="0">
              <a:schemeClr val="accent1"/>
            </a:effectRef>
            <a:fontRef idx="minor">
              <a:schemeClr val="tx1"/>
            </a:fontRef>
          </p:style>
        </p:cxnSp>
      </p:grpSp>
      <p:pic>
        <p:nvPicPr>
          <p:cNvPr id="18" name="Picture 17" descr="Table&#10;&#10;Description automatically generated">
            <a:extLst>
              <a:ext uri="{FF2B5EF4-FFF2-40B4-BE49-F238E27FC236}">
                <a16:creationId xmlns:a16="http://schemas.microsoft.com/office/drawing/2014/main" id="{9AE33E3F-B536-40CE-91B2-39F0E078CF30}"/>
              </a:ext>
            </a:extLst>
          </p:cNvPr>
          <p:cNvPicPr>
            <a:picLocks noChangeAspect="1"/>
          </p:cNvPicPr>
          <p:nvPr/>
        </p:nvPicPr>
        <p:blipFill rotWithShape="1">
          <a:blip r:embed="rId4">
            <a:extLst>
              <a:ext uri="{28A0092B-C50C-407E-A947-70E740481C1C}">
                <a14:useLocalDpi xmlns:a14="http://schemas.microsoft.com/office/drawing/2010/main" val="0"/>
              </a:ext>
            </a:extLst>
          </a:blip>
          <a:srcRect t="6215" b="46126"/>
          <a:stretch/>
        </p:blipFill>
        <p:spPr>
          <a:xfrm>
            <a:off x="2372150" y="1286536"/>
            <a:ext cx="7068486" cy="4760196"/>
          </a:xfrm>
          <a:prstGeom prst="rect">
            <a:avLst/>
          </a:prstGeom>
        </p:spPr>
      </p:pic>
    </p:spTree>
    <p:extLst>
      <p:ext uri="{BB962C8B-B14F-4D97-AF65-F5344CB8AC3E}">
        <p14:creationId xmlns:p14="http://schemas.microsoft.com/office/powerpoint/2010/main" val="21756247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 y="203198"/>
            <a:ext cx="12192000" cy="104183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latin typeface="Copperplate Gothic Bold" panose="020E0705020206020404" pitchFamily="34" charset="0"/>
              </a:rPr>
              <a:t>ASSESSMENT / SALE RATIO OPTIONS FOR 2022</a:t>
            </a:r>
            <a:endParaRPr lang="en-US" sz="2800" dirty="0">
              <a:latin typeface="Copperplate Gothic Bold" panose="020E0705020206020404" pitchFamily="34" charset="0"/>
            </a:endParaRPr>
          </a:p>
        </p:txBody>
      </p:sp>
      <p:sp>
        <p:nvSpPr>
          <p:cNvPr id="13" name="Rectangle 12"/>
          <p:cNvSpPr/>
          <p:nvPr/>
        </p:nvSpPr>
        <p:spPr>
          <a:xfrm>
            <a:off x="0" y="6713624"/>
            <a:ext cx="12192000" cy="4572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a:grpSpLocks noChangeAspect="1"/>
          </p:cNvGrpSpPr>
          <p:nvPr/>
        </p:nvGrpSpPr>
        <p:grpSpPr>
          <a:xfrm>
            <a:off x="9899216" y="6119012"/>
            <a:ext cx="2084948" cy="457200"/>
            <a:chOff x="4766776" y="6262420"/>
            <a:chExt cx="2414265" cy="527049"/>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66776" y="6262420"/>
              <a:ext cx="1670284" cy="512925"/>
            </a:xfrm>
            <a:prstGeom prst="rect">
              <a:avLst/>
            </a:prstGeom>
          </p:spPr>
        </p:pic>
        <p:grpSp>
          <p:nvGrpSpPr>
            <p:cNvPr id="9" name="Group 8"/>
            <p:cNvGrpSpPr/>
            <p:nvPr/>
          </p:nvGrpSpPr>
          <p:grpSpPr>
            <a:xfrm>
              <a:off x="6694938" y="6295182"/>
              <a:ext cx="486103" cy="480540"/>
              <a:chOff x="5869964" y="6290830"/>
              <a:chExt cx="506776" cy="500976"/>
            </a:xfrm>
          </p:grpSpPr>
          <p:sp>
            <p:nvSpPr>
              <p:cNvPr id="14" name="Oval 13"/>
              <p:cNvSpPr/>
              <p:nvPr/>
            </p:nvSpPr>
            <p:spPr>
              <a:xfrm>
                <a:off x="5869964" y="6290830"/>
                <a:ext cx="506776" cy="500976"/>
              </a:xfrm>
              <a:prstGeom prst="ellipse">
                <a:avLst/>
              </a:prstGeom>
              <a:solidFill>
                <a:srgbClr val="04256C"/>
              </a:solidFill>
              <a:ln>
                <a:solidFill>
                  <a:srgbClr val="0425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4256C"/>
                  </a:solidFill>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1042" y="6319087"/>
                <a:ext cx="446872" cy="446872"/>
              </a:xfrm>
              <a:prstGeom prst="rect">
                <a:avLst/>
              </a:prstGeom>
            </p:spPr>
          </p:pic>
        </p:grpSp>
        <p:cxnSp>
          <p:nvCxnSpPr>
            <p:cNvPr id="11" name="Straight Connector 10"/>
            <p:cNvCxnSpPr/>
            <p:nvPr/>
          </p:nvCxnSpPr>
          <p:spPr>
            <a:xfrm flipV="1">
              <a:off x="6577323" y="6276544"/>
              <a:ext cx="0" cy="512925"/>
            </a:xfrm>
            <a:prstGeom prst="line">
              <a:avLst/>
            </a:prstGeom>
            <a:ln w="12700">
              <a:solidFill>
                <a:srgbClr val="0A3C60"/>
              </a:solidFill>
            </a:ln>
          </p:spPr>
          <p:style>
            <a:lnRef idx="1">
              <a:schemeClr val="accent1"/>
            </a:lnRef>
            <a:fillRef idx="0">
              <a:schemeClr val="accent1"/>
            </a:fillRef>
            <a:effectRef idx="0">
              <a:schemeClr val="accent1"/>
            </a:effectRef>
            <a:fontRef idx="minor">
              <a:schemeClr val="tx1"/>
            </a:fontRef>
          </p:style>
        </p:cxnSp>
      </p:grpSp>
      <p:pic>
        <p:nvPicPr>
          <p:cNvPr id="5" name="Picture 4"/>
          <p:cNvPicPr>
            <a:picLocks noChangeAspect="1"/>
          </p:cNvPicPr>
          <p:nvPr/>
        </p:nvPicPr>
        <p:blipFill>
          <a:blip r:embed="rId4"/>
          <a:stretch>
            <a:fillRect/>
          </a:stretch>
        </p:blipFill>
        <p:spPr>
          <a:xfrm>
            <a:off x="747938" y="3590318"/>
            <a:ext cx="10696123" cy="380153"/>
          </a:xfrm>
          <a:prstGeom prst="rect">
            <a:avLst/>
          </a:prstGeom>
        </p:spPr>
      </p:pic>
      <p:pic>
        <p:nvPicPr>
          <p:cNvPr id="16" name="Picture 15"/>
          <p:cNvPicPr>
            <a:picLocks noChangeAspect="1"/>
          </p:cNvPicPr>
          <p:nvPr/>
        </p:nvPicPr>
        <p:blipFill>
          <a:blip r:embed="rId5"/>
          <a:stretch>
            <a:fillRect/>
          </a:stretch>
        </p:blipFill>
        <p:spPr>
          <a:xfrm>
            <a:off x="750470" y="2905312"/>
            <a:ext cx="10696117" cy="725746"/>
          </a:xfrm>
          <a:prstGeom prst="rect">
            <a:avLst/>
          </a:prstGeom>
        </p:spPr>
      </p:pic>
    </p:spTree>
    <p:extLst>
      <p:ext uri="{BB962C8B-B14F-4D97-AF65-F5344CB8AC3E}">
        <p14:creationId xmlns:p14="http://schemas.microsoft.com/office/powerpoint/2010/main" val="1981404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 y="203198"/>
            <a:ext cx="12192000" cy="104183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latin typeface="Copperplate Gothic Bold" panose="020E0705020206020404" pitchFamily="34" charset="0"/>
              </a:rPr>
              <a:t>Calculation of ratios</a:t>
            </a:r>
          </a:p>
        </p:txBody>
      </p:sp>
      <p:sp>
        <p:nvSpPr>
          <p:cNvPr id="13" name="Rectangle 12"/>
          <p:cNvSpPr/>
          <p:nvPr/>
        </p:nvSpPr>
        <p:spPr>
          <a:xfrm>
            <a:off x="0" y="6713624"/>
            <a:ext cx="12192000" cy="4572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a:grpSpLocks noChangeAspect="1"/>
          </p:cNvGrpSpPr>
          <p:nvPr/>
        </p:nvGrpSpPr>
        <p:grpSpPr>
          <a:xfrm>
            <a:off x="9899216" y="6119012"/>
            <a:ext cx="2084948" cy="457200"/>
            <a:chOff x="4766776" y="6262420"/>
            <a:chExt cx="2414265" cy="527049"/>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66776" y="6262420"/>
              <a:ext cx="1670284" cy="512925"/>
            </a:xfrm>
            <a:prstGeom prst="rect">
              <a:avLst/>
            </a:prstGeom>
          </p:spPr>
        </p:pic>
        <p:grpSp>
          <p:nvGrpSpPr>
            <p:cNvPr id="9" name="Group 8"/>
            <p:cNvGrpSpPr/>
            <p:nvPr/>
          </p:nvGrpSpPr>
          <p:grpSpPr>
            <a:xfrm>
              <a:off x="6694938" y="6295182"/>
              <a:ext cx="486103" cy="480540"/>
              <a:chOff x="5869964" y="6290830"/>
              <a:chExt cx="506776" cy="500976"/>
            </a:xfrm>
          </p:grpSpPr>
          <p:sp>
            <p:nvSpPr>
              <p:cNvPr id="14" name="Oval 13"/>
              <p:cNvSpPr/>
              <p:nvPr/>
            </p:nvSpPr>
            <p:spPr>
              <a:xfrm>
                <a:off x="5869964" y="6290830"/>
                <a:ext cx="506776" cy="500976"/>
              </a:xfrm>
              <a:prstGeom prst="ellipse">
                <a:avLst/>
              </a:prstGeom>
              <a:solidFill>
                <a:srgbClr val="04256C"/>
              </a:solidFill>
              <a:ln>
                <a:solidFill>
                  <a:srgbClr val="0425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4256C"/>
                  </a:solidFill>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1042" y="6319087"/>
                <a:ext cx="446872" cy="446872"/>
              </a:xfrm>
              <a:prstGeom prst="rect">
                <a:avLst/>
              </a:prstGeom>
            </p:spPr>
          </p:pic>
        </p:grpSp>
        <p:cxnSp>
          <p:nvCxnSpPr>
            <p:cNvPr id="11" name="Straight Connector 10"/>
            <p:cNvCxnSpPr/>
            <p:nvPr/>
          </p:nvCxnSpPr>
          <p:spPr>
            <a:xfrm flipV="1">
              <a:off x="6577323" y="6276544"/>
              <a:ext cx="0" cy="512925"/>
            </a:xfrm>
            <a:prstGeom prst="line">
              <a:avLst/>
            </a:prstGeom>
            <a:ln w="12700">
              <a:solidFill>
                <a:srgbClr val="0A3C60"/>
              </a:solidFill>
            </a:ln>
          </p:spPr>
          <p:style>
            <a:lnRef idx="1">
              <a:schemeClr val="accent1"/>
            </a:lnRef>
            <a:fillRef idx="0">
              <a:schemeClr val="accent1"/>
            </a:fillRef>
            <a:effectRef idx="0">
              <a:schemeClr val="accent1"/>
            </a:effectRef>
            <a:fontRef idx="minor">
              <a:schemeClr val="tx1"/>
            </a:fontRef>
          </p:style>
        </p:cxnSp>
      </p:grpSp>
      <p:sp>
        <p:nvSpPr>
          <p:cNvPr id="2" name="Rectangle 1"/>
          <p:cNvSpPr/>
          <p:nvPr/>
        </p:nvSpPr>
        <p:spPr>
          <a:xfrm>
            <a:off x="382773" y="1519865"/>
            <a:ext cx="11654555" cy="4524315"/>
          </a:xfrm>
          <a:prstGeom prst="rect">
            <a:avLst/>
          </a:prstGeom>
        </p:spPr>
        <p:txBody>
          <a:bodyPr wrap="square">
            <a:spAutoFit/>
          </a:bodyPr>
          <a:lstStyle/>
          <a:p>
            <a:pPr marL="800100" lvl="1" indent="-342900">
              <a:buBlip>
                <a:blip r:embed="rId4"/>
              </a:buBlip>
            </a:pPr>
            <a:r>
              <a:rPr lang="en-US" altLang="en-US" sz="2400" dirty="0">
                <a:latin typeface="Book Antiqua" panose="02040602050305030304" pitchFamily="18" charset="0"/>
              </a:rPr>
              <a:t>A separate ratio is calculated for each class of property within the county</a:t>
            </a:r>
          </a:p>
          <a:p>
            <a:pPr lvl="1"/>
            <a:endParaRPr lang="en-US" altLang="en-US" sz="2400" dirty="0">
              <a:latin typeface="Book Antiqua" panose="02040602050305030304" pitchFamily="18" charset="0"/>
            </a:endParaRPr>
          </a:p>
          <a:p>
            <a:pPr marL="800100" lvl="1" indent="-342900">
              <a:buBlip>
                <a:blip r:embed="rId4"/>
              </a:buBlip>
            </a:pPr>
            <a:r>
              <a:rPr lang="en-US" altLang="en-US" sz="2400" dirty="0">
                <a:latin typeface="Book Antiqua" panose="02040602050305030304" pitchFamily="18" charset="0"/>
              </a:rPr>
              <a:t>DOR uses an in-house statistical software program to calculate the individual ratio of assessment to sale price for each sale</a:t>
            </a:r>
          </a:p>
          <a:p>
            <a:pPr marL="800100" lvl="1" indent="-342900">
              <a:buBlip>
                <a:blip r:embed="rId4"/>
              </a:buBlip>
            </a:pPr>
            <a:endParaRPr lang="en-US" altLang="en-US" sz="2400" dirty="0">
              <a:latin typeface="Book Antiqua" panose="02040602050305030304" pitchFamily="18" charset="0"/>
            </a:endParaRPr>
          </a:p>
          <a:p>
            <a:pPr marL="800100" lvl="1" indent="-342900">
              <a:buBlip>
                <a:blip r:embed="rId4"/>
              </a:buBlip>
            </a:pPr>
            <a:r>
              <a:rPr lang="en-US" altLang="en-US" sz="2400" dirty="0">
                <a:latin typeface="Book Antiqua" panose="02040602050305030304" pitchFamily="18" charset="0"/>
              </a:rPr>
              <a:t>Ratios are ranked from lowest to highest for each class of property and the median ratio is found</a:t>
            </a:r>
          </a:p>
          <a:p>
            <a:pPr marL="800100" lvl="1" indent="-342900">
              <a:buBlip>
                <a:blip r:embed="rId4"/>
              </a:buBlip>
            </a:pPr>
            <a:endParaRPr lang="en-US" altLang="en-US" sz="2400" dirty="0">
              <a:latin typeface="Book Antiqua" panose="02040602050305030304" pitchFamily="18" charset="0"/>
            </a:endParaRPr>
          </a:p>
          <a:p>
            <a:pPr marL="800100" lvl="1" indent="-342900">
              <a:buBlip>
                <a:blip r:embed="rId4"/>
              </a:buBlip>
            </a:pPr>
            <a:r>
              <a:rPr lang="en-US" altLang="en-US" sz="2400" dirty="0">
                <a:latin typeface="Book Antiqua" panose="02040602050305030304" pitchFamily="18" charset="0"/>
              </a:rPr>
              <a:t>The initial median ratio is provided to the PVA </a:t>
            </a:r>
          </a:p>
          <a:p>
            <a:pPr marL="800100" lvl="1" indent="-342900">
              <a:buBlip>
                <a:blip r:embed="rId4"/>
              </a:buBlip>
            </a:pPr>
            <a:endParaRPr lang="en-US" altLang="en-US" sz="2400" dirty="0">
              <a:latin typeface="Book Antiqua" panose="02040602050305030304" pitchFamily="18" charset="0"/>
            </a:endParaRPr>
          </a:p>
          <a:p>
            <a:pPr marL="800100" lvl="1" indent="-342900">
              <a:buBlip>
                <a:blip r:embed="rId4"/>
              </a:buBlip>
            </a:pPr>
            <a:r>
              <a:rPr lang="en-US" altLang="en-US" sz="2400" dirty="0">
                <a:latin typeface="Book Antiqua" panose="02040602050305030304" pitchFamily="18" charset="0"/>
              </a:rPr>
              <a:t>Upon certification you receive an assessment credit that is applied to your median ratio</a:t>
            </a:r>
          </a:p>
        </p:txBody>
      </p:sp>
    </p:spTree>
    <p:extLst>
      <p:ext uri="{BB962C8B-B14F-4D97-AF65-F5344CB8AC3E}">
        <p14:creationId xmlns:p14="http://schemas.microsoft.com/office/powerpoint/2010/main" val="643315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 y="203198"/>
            <a:ext cx="12192000" cy="104183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latin typeface="Copperplate Gothic Bold" panose="020E0705020206020404" pitchFamily="34" charset="0"/>
              </a:rPr>
              <a:t>Calculation of ratios</a:t>
            </a:r>
          </a:p>
        </p:txBody>
      </p:sp>
      <p:sp>
        <p:nvSpPr>
          <p:cNvPr id="13" name="Rectangle 12"/>
          <p:cNvSpPr/>
          <p:nvPr/>
        </p:nvSpPr>
        <p:spPr>
          <a:xfrm>
            <a:off x="0" y="6713624"/>
            <a:ext cx="12192000" cy="4572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a:grpSpLocks noChangeAspect="1"/>
          </p:cNvGrpSpPr>
          <p:nvPr/>
        </p:nvGrpSpPr>
        <p:grpSpPr>
          <a:xfrm>
            <a:off x="9899216" y="6119012"/>
            <a:ext cx="2084948" cy="457200"/>
            <a:chOff x="4766776" y="6262420"/>
            <a:chExt cx="2414265" cy="527049"/>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66776" y="6262420"/>
              <a:ext cx="1670284" cy="512925"/>
            </a:xfrm>
            <a:prstGeom prst="rect">
              <a:avLst/>
            </a:prstGeom>
          </p:spPr>
        </p:pic>
        <p:grpSp>
          <p:nvGrpSpPr>
            <p:cNvPr id="9" name="Group 8"/>
            <p:cNvGrpSpPr/>
            <p:nvPr/>
          </p:nvGrpSpPr>
          <p:grpSpPr>
            <a:xfrm>
              <a:off x="6694938" y="6295182"/>
              <a:ext cx="486103" cy="480540"/>
              <a:chOff x="5869964" y="6290830"/>
              <a:chExt cx="506776" cy="500976"/>
            </a:xfrm>
          </p:grpSpPr>
          <p:sp>
            <p:nvSpPr>
              <p:cNvPr id="14" name="Oval 13"/>
              <p:cNvSpPr/>
              <p:nvPr/>
            </p:nvSpPr>
            <p:spPr>
              <a:xfrm>
                <a:off x="5869964" y="6290830"/>
                <a:ext cx="506776" cy="500976"/>
              </a:xfrm>
              <a:prstGeom prst="ellipse">
                <a:avLst/>
              </a:prstGeom>
              <a:solidFill>
                <a:srgbClr val="04256C"/>
              </a:solidFill>
              <a:ln>
                <a:solidFill>
                  <a:srgbClr val="0425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4256C"/>
                  </a:solidFill>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1042" y="6319087"/>
                <a:ext cx="446872" cy="446872"/>
              </a:xfrm>
              <a:prstGeom prst="rect">
                <a:avLst/>
              </a:prstGeom>
            </p:spPr>
          </p:pic>
        </p:grpSp>
        <p:cxnSp>
          <p:nvCxnSpPr>
            <p:cNvPr id="11" name="Straight Connector 10"/>
            <p:cNvCxnSpPr/>
            <p:nvPr/>
          </p:nvCxnSpPr>
          <p:spPr>
            <a:xfrm flipV="1">
              <a:off x="6577323" y="6276544"/>
              <a:ext cx="0" cy="512925"/>
            </a:xfrm>
            <a:prstGeom prst="line">
              <a:avLst/>
            </a:prstGeom>
            <a:ln w="12700">
              <a:solidFill>
                <a:srgbClr val="0A3C60"/>
              </a:solidFill>
            </a:ln>
          </p:spPr>
          <p:style>
            <a:lnRef idx="1">
              <a:schemeClr val="accent1"/>
            </a:lnRef>
            <a:fillRef idx="0">
              <a:schemeClr val="accent1"/>
            </a:fillRef>
            <a:effectRef idx="0">
              <a:schemeClr val="accent1"/>
            </a:effectRef>
            <a:fontRef idx="minor">
              <a:schemeClr val="tx1"/>
            </a:fontRef>
          </p:style>
        </p:cxnSp>
      </p:grpSp>
      <p:sp>
        <p:nvSpPr>
          <p:cNvPr id="2" name="Rectangle 1"/>
          <p:cNvSpPr/>
          <p:nvPr/>
        </p:nvSpPr>
        <p:spPr>
          <a:xfrm>
            <a:off x="58480" y="1413663"/>
            <a:ext cx="11654555" cy="5170646"/>
          </a:xfrm>
          <a:prstGeom prst="rect">
            <a:avLst/>
          </a:prstGeom>
        </p:spPr>
        <p:txBody>
          <a:bodyPr wrap="square">
            <a:spAutoFit/>
          </a:bodyPr>
          <a:lstStyle/>
          <a:p>
            <a:pPr algn="ctr">
              <a:tabLst>
                <a:tab pos="2971800" algn="ctr"/>
                <a:tab pos="3657600" algn="l"/>
                <a:tab pos="5943600" algn="l"/>
              </a:tabLst>
              <a:defRPr/>
            </a:pPr>
            <a:r>
              <a:rPr lang="en-US" sz="2000" u="sng" dirty="0">
                <a:latin typeface="Book Antiqua" pitchFamily="18" charset="0"/>
                <a:ea typeface="Times New Roman" pitchFamily="18" charset="0"/>
              </a:rPr>
              <a:t>Basic Ratio Calculation</a:t>
            </a:r>
          </a:p>
          <a:p>
            <a:pPr algn="ctr">
              <a:tabLst>
                <a:tab pos="2971800" algn="ctr"/>
                <a:tab pos="3657600" algn="l"/>
                <a:tab pos="5943600" algn="l"/>
              </a:tabLst>
              <a:defRPr/>
            </a:pPr>
            <a:endParaRPr lang="en-US" sz="1400" u="sng" dirty="0">
              <a:latin typeface="Book Antiqua" pitchFamily="18" charset="0"/>
            </a:endParaRPr>
          </a:p>
          <a:p>
            <a:pPr algn="ctr">
              <a:tabLst>
                <a:tab pos="2971800" algn="ctr"/>
                <a:tab pos="3657600" algn="l"/>
                <a:tab pos="5943600" algn="l"/>
              </a:tabLst>
              <a:defRPr/>
            </a:pPr>
            <a:endParaRPr lang="en-US" sz="900" dirty="0">
              <a:latin typeface="Book Antiqua" pitchFamily="18" charset="0"/>
            </a:endParaRPr>
          </a:p>
          <a:p>
            <a:pPr algn="ctr">
              <a:tabLst>
                <a:tab pos="2971800" algn="ctr"/>
                <a:tab pos="3657600" algn="l"/>
                <a:tab pos="5943600" algn="l"/>
              </a:tabLst>
              <a:defRPr/>
            </a:pPr>
            <a:r>
              <a:rPr lang="en-US" u="sng" dirty="0">
                <a:latin typeface="Book Antiqua" pitchFamily="18" charset="0"/>
                <a:ea typeface="Times New Roman" pitchFamily="18" charset="0"/>
              </a:rPr>
              <a:t>Step 1</a:t>
            </a:r>
          </a:p>
          <a:p>
            <a:pPr algn="ctr">
              <a:tabLst>
                <a:tab pos="2971800" algn="ctr"/>
                <a:tab pos="3657600" algn="l"/>
                <a:tab pos="5943600" algn="l"/>
              </a:tabLst>
              <a:defRPr/>
            </a:pPr>
            <a:endParaRPr lang="en-US" u="sng" dirty="0">
              <a:latin typeface="Book Antiqua" pitchFamily="18" charset="0"/>
              <a:ea typeface="Times New Roman" pitchFamily="18" charset="0"/>
            </a:endParaRPr>
          </a:p>
          <a:p>
            <a:pPr algn="ctr">
              <a:tabLst>
                <a:tab pos="2971800" algn="ctr"/>
                <a:tab pos="3657600" algn="l"/>
                <a:tab pos="5943600" algn="l"/>
              </a:tabLst>
              <a:defRPr/>
            </a:pPr>
            <a:endParaRPr lang="en-US" u="sng" dirty="0">
              <a:latin typeface="Book Antiqua" pitchFamily="18" charset="0"/>
              <a:ea typeface="Times New Roman" pitchFamily="18" charset="0"/>
            </a:endParaRPr>
          </a:p>
          <a:p>
            <a:pPr algn="ctr">
              <a:tabLst>
                <a:tab pos="2971800" algn="ctr"/>
                <a:tab pos="3657600" algn="l"/>
                <a:tab pos="5943600" algn="l"/>
              </a:tabLst>
              <a:defRPr/>
            </a:pPr>
            <a:r>
              <a:rPr lang="en-US" dirty="0">
                <a:latin typeface="Book Antiqua" pitchFamily="18" charset="0"/>
                <a:ea typeface="Times New Roman" pitchFamily="18" charset="0"/>
              </a:rPr>
              <a:t>ASSESSED VALUE OF THE SAMPLE PROPERTY ....................................................................$90,000</a:t>
            </a:r>
          </a:p>
          <a:p>
            <a:pPr algn="ctr">
              <a:tabLst>
                <a:tab pos="2971800" algn="ctr"/>
                <a:tab pos="3657600" algn="l"/>
                <a:tab pos="5943600" algn="l"/>
              </a:tabLst>
              <a:defRPr/>
            </a:pPr>
            <a:endParaRPr lang="en-US" dirty="0">
              <a:latin typeface="Book Antiqua" pitchFamily="18" charset="0"/>
              <a:ea typeface="Times New Roman" pitchFamily="18" charset="0"/>
            </a:endParaRPr>
          </a:p>
          <a:p>
            <a:pPr algn="ctr">
              <a:tabLst>
                <a:tab pos="2971800" algn="ctr"/>
                <a:tab pos="3657600" algn="l"/>
                <a:tab pos="5943600" algn="l"/>
              </a:tabLst>
              <a:defRPr/>
            </a:pPr>
            <a:endParaRPr lang="en-US" dirty="0">
              <a:latin typeface="Book Antiqua" pitchFamily="18" charset="0"/>
              <a:ea typeface="Times New Roman" pitchFamily="18" charset="0"/>
            </a:endParaRPr>
          </a:p>
          <a:p>
            <a:pPr algn="ctr">
              <a:tabLst>
                <a:tab pos="2971800" algn="ctr"/>
                <a:tab pos="3657600" algn="l"/>
                <a:tab pos="5943600" algn="l"/>
              </a:tabLst>
              <a:defRPr/>
            </a:pPr>
            <a:r>
              <a:rPr lang="en-US" dirty="0">
                <a:latin typeface="Book Antiqua" pitchFamily="18" charset="0"/>
                <a:ea typeface="Times New Roman" pitchFamily="18" charset="0"/>
              </a:rPr>
              <a:t>SALE PRICE OF THE PROPERTY ...................................................................................$100,000    </a:t>
            </a:r>
          </a:p>
          <a:p>
            <a:pPr>
              <a:tabLst>
                <a:tab pos="2971800" algn="ctr"/>
                <a:tab pos="3657600" algn="l"/>
                <a:tab pos="5943600" algn="l"/>
              </a:tabLst>
              <a:defRPr/>
            </a:pPr>
            <a:endParaRPr lang="en-US" dirty="0">
              <a:latin typeface="Book Antiqua" pitchFamily="18" charset="0"/>
              <a:ea typeface="Times New Roman" pitchFamily="18" charset="0"/>
            </a:endParaRPr>
          </a:p>
          <a:p>
            <a:pPr>
              <a:tabLst>
                <a:tab pos="2971800" algn="ctr"/>
                <a:tab pos="3657600" algn="l"/>
                <a:tab pos="5943600" algn="l"/>
              </a:tabLst>
              <a:defRPr/>
            </a:pPr>
            <a:endParaRPr lang="en-US" dirty="0">
              <a:latin typeface="Book Antiqua" pitchFamily="18" charset="0"/>
              <a:ea typeface="Times New Roman" pitchFamily="18" charset="0"/>
            </a:endParaRPr>
          </a:p>
          <a:p>
            <a:pPr algn="ctr">
              <a:tabLst>
                <a:tab pos="2971800" algn="ctr"/>
                <a:tab pos="3657600" algn="l"/>
                <a:tab pos="5943600" algn="l"/>
              </a:tabLst>
              <a:defRPr/>
            </a:pPr>
            <a:r>
              <a:rPr lang="en-US" dirty="0">
                <a:latin typeface="Book Antiqua" pitchFamily="18" charset="0"/>
                <a:ea typeface="Times New Roman" pitchFamily="18" charset="0"/>
              </a:rPr>
              <a:t>THIS RATIO = 	</a:t>
            </a:r>
            <a:r>
              <a:rPr lang="en-US" u="sng" dirty="0">
                <a:latin typeface="Book Antiqua" pitchFamily="18" charset="0"/>
                <a:ea typeface="Times New Roman" pitchFamily="18" charset="0"/>
              </a:rPr>
              <a:t>$90,000</a:t>
            </a:r>
            <a:r>
              <a:rPr lang="en-US" dirty="0">
                <a:latin typeface="Book Antiqua" pitchFamily="18" charset="0"/>
                <a:ea typeface="Times New Roman" pitchFamily="18" charset="0"/>
              </a:rPr>
              <a:t> </a:t>
            </a:r>
          </a:p>
          <a:p>
            <a:pPr>
              <a:tabLst>
                <a:tab pos="2971800" algn="ctr"/>
                <a:tab pos="3657600" algn="l"/>
                <a:tab pos="5943600" algn="l"/>
              </a:tabLst>
              <a:defRPr/>
            </a:pPr>
            <a:r>
              <a:rPr lang="en-US" dirty="0">
                <a:latin typeface="Book Antiqua" pitchFamily="18" charset="0"/>
                <a:ea typeface="Times New Roman" pitchFamily="18" charset="0"/>
              </a:rPr>
              <a:t>				    $100,000 = .90 OR 90%</a:t>
            </a:r>
            <a:r>
              <a:rPr lang="en-US" dirty="0">
                <a:latin typeface="Book Antiqua" pitchFamily="18" charset="0"/>
              </a:rPr>
              <a:t> </a:t>
            </a:r>
          </a:p>
          <a:p>
            <a:pPr>
              <a:tabLst>
                <a:tab pos="2971800" algn="ctr"/>
                <a:tab pos="3657600" algn="l"/>
                <a:tab pos="5943600" algn="l"/>
              </a:tabLst>
              <a:defRPr/>
            </a:pPr>
            <a:endParaRPr lang="en-US" sz="500" dirty="0">
              <a:latin typeface="Book Antiqua" pitchFamily="18" charset="0"/>
            </a:endParaRPr>
          </a:p>
          <a:p>
            <a:pPr>
              <a:tabLst>
                <a:tab pos="2971800" algn="ctr"/>
                <a:tab pos="3657600" algn="l"/>
                <a:tab pos="5943600" algn="l"/>
              </a:tabLst>
              <a:defRPr/>
            </a:pPr>
            <a:endParaRPr lang="en-US" sz="1200" dirty="0">
              <a:latin typeface="Book Antiqua" pitchFamily="18" charset="0"/>
              <a:ea typeface="Times New Roman" pitchFamily="18" charset="0"/>
            </a:endParaRPr>
          </a:p>
          <a:p>
            <a:pPr>
              <a:tabLst>
                <a:tab pos="2971800" algn="ctr"/>
                <a:tab pos="3657600" algn="l"/>
                <a:tab pos="5943600" algn="l"/>
              </a:tabLst>
              <a:defRPr/>
            </a:pPr>
            <a:endParaRPr lang="en-US" sz="1200" dirty="0">
              <a:latin typeface="Book Antiqua" pitchFamily="18" charset="0"/>
              <a:ea typeface="Times New Roman" pitchFamily="18" charset="0"/>
            </a:endParaRPr>
          </a:p>
          <a:p>
            <a:pPr algn="ctr">
              <a:tabLst>
                <a:tab pos="2971800" algn="ctr"/>
                <a:tab pos="3657600" algn="l"/>
                <a:tab pos="5943600" algn="l"/>
              </a:tabLst>
              <a:defRPr/>
            </a:pPr>
            <a:endParaRPr lang="en-US" sz="1200" dirty="0">
              <a:latin typeface="Book Antiqua" pitchFamily="18" charset="0"/>
              <a:ea typeface="Times New Roman" pitchFamily="18" charset="0"/>
            </a:endParaRPr>
          </a:p>
          <a:p>
            <a:pPr algn="ctr">
              <a:tabLst>
                <a:tab pos="2971800" algn="ctr"/>
                <a:tab pos="3657600" algn="l"/>
                <a:tab pos="5943600" algn="l"/>
              </a:tabLst>
              <a:defRPr/>
            </a:pPr>
            <a:r>
              <a:rPr lang="en-US" dirty="0">
                <a:latin typeface="Book Antiqua" pitchFamily="18" charset="0"/>
                <a:ea typeface="Times New Roman" pitchFamily="18" charset="0"/>
              </a:rPr>
              <a:t>RATIO = </a:t>
            </a:r>
            <a:r>
              <a:rPr lang="en-US" b="1" u="sng" dirty="0">
                <a:latin typeface="Book Antiqua" pitchFamily="18" charset="0"/>
                <a:ea typeface="Times New Roman" pitchFamily="18" charset="0"/>
              </a:rPr>
              <a:t>A</a:t>
            </a:r>
            <a:r>
              <a:rPr lang="en-US" dirty="0">
                <a:latin typeface="Book Antiqua" pitchFamily="18" charset="0"/>
                <a:ea typeface="Times New Roman" pitchFamily="18" charset="0"/>
              </a:rPr>
              <a:t>SSESSED VALUE/</a:t>
            </a:r>
            <a:r>
              <a:rPr lang="en-US" b="1" u="sng" dirty="0">
                <a:latin typeface="Book Antiqua" pitchFamily="18" charset="0"/>
                <a:ea typeface="Times New Roman" pitchFamily="18" charset="0"/>
              </a:rPr>
              <a:t>S</a:t>
            </a:r>
            <a:r>
              <a:rPr lang="en-US" dirty="0">
                <a:latin typeface="Book Antiqua" pitchFamily="18" charset="0"/>
                <a:ea typeface="Times New Roman" pitchFamily="18" charset="0"/>
              </a:rPr>
              <a:t>ALE PRICE</a:t>
            </a:r>
            <a:endParaRPr lang="en-US" sz="800" dirty="0">
              <a:latin typeface="Book Antiqua" pitchFamily="18" charset="0"/>
            </a:endParaRPr>
          </a:p>
          <a:p>
            <a:pPr>
              <a:tabLst>
                <a:tab pos="2971800" algn="ctr"/>
                <a:tab pos="3657600" algn="l"/>
                <a:tab pos="5943600" algn="l"/>
              </a:tabLst>
              <a:defRPr/>
            </a:pPr>
            <a:endParaRPr lang="en-US" dirty="0">
              <a:latin typeface="Book Antiqua" pitchFamily="18" charset="0"/>
            </a:endParaRPr>
          </a:p>
        </p:txBody>
      </p:sp>
    </p:spTree>
    <p:extLst>
      <p:ext uri="{BB962C8B-B14F-4D97-AF65-F5344CB8AC3E}">
        <p14:creationId xmlns:p14="http://schemas.microsoft.com/office/powerpoint/2010/main" val="671143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 y="203198"/>
            <a:ext cx="12192000" cy="104183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latin typeface="Copperplate Gothic Bold" panose="020E0705020206020404" pitchFamily="34" charset="0"/>
              </a:rPr>
              <a:t>Calculation of ratios</a:t>
            </a:r>
          </a:p>
        </p:txBody>
      </p:sp>
      <p:sp>
        <p:nvSpPr>
          <p:cNvPr id="13" name="Rectangle 12"/>
          <p:cNvSpPr/>
          <p:nvPr/>
        </p:nvSpPr>
        <p:spPr>
          <a:xfrm>
            <a:off x="0" y="6713624"/>
            <a:ext cx="12192000" cy="4572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a:grpSpLocks noChangeAspect="1"/>
          </p:cNvGrpSpPr>
          <p:nvPr/>
        </p:nvGrpSpPr>
        <p:grpSpPr>
          <a:xfrm>
            <a:off x="9899216" y="6119012"/>
            <a:ext cx="2084948" cy="457200"/>
            <a:chOff x="4766776" y="6262420"/>
            <a:chExt cx="2414265" cy="527049"/>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66776" y="6262420"/>
              <a:ext cx="1670284" cy="512925"/>
            </a:xfrm>
            <a:prstGeom prst="rect">
              <a:avLst/>
            </a:prstGeom>
          </p:spPr>
        </p:pic>
        <p:grpSp>
          <p:nvGrpSpPr>
            <p:cNvPr id="9" name="Group 8"/>
            <p:cNvGrpSpPr/>
            <p:nvPr/>
          </p:nvGrpSpPr>
          <p:grpSpPr>
            <a:xfrm>
              <a:off x="6694938" y="6295182"/>
              <a:ext cx="486103" cy="480540"/>
              <a:chOff x="5869964" y="6290830"/>
              <a:chExt cx="506776" cy="500976"/>
            </a:xfrm>
          </p:grpSpPr>
          <p:sp>
            <p:nvSpPr>
              <p:cNvPr id="14" name="Oval 13"/>
              <p:cNvSpPr/>
              <p:nvPr/>
            </p:nvSpPr>
            <p:spPr>
              <a:xfrm>
                <a:off x="5869964" y="6290830"/>
                <a:ext cx="506776" cy="500976"/>
              </a:xfrm>
              <a:prstGeom prst="ellipse">
                <a:avLst/>
              </a:prstGeom>
              <a:solidFill>
                <a:srgbClr val="04256C"/>
              </a:solidFill>
              <a:ln>
                <a:solidFill>
                  <a:srgbClr val="0425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4256C"/>
                  </a:solidFill>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1042" y="6319087"/>
                <a:ext cx="446872" cy="446872"/>
              </a:xfrm>
              <a:prstGeom prst="rect">
                <a:avLst/>
              </a:prstGeom>
            </p:spPr>
          </p:pic>
        </p:grpSp>
        <p:cxnSp>
          <p:nvCxnSpPr>
            <p:cNvPr id="11" name="Straight Connector 10"/>
            <p:cNvCxnSpPr/>
            <p:nvPr/>
          </p:nvCxnSpPr>
          <p:spPr>
            <a:xfrm flipV="1">
              <a:off x="6577323" y="6276544"/>
              <a:ext cx="0" cy="512925"/>
            </a:xfrm>
            <a:prstGeom prst="line">
              <a:avLst/>
            </a:prstGeom>
            <a:ln w="12700">
              <a:solidFill>
                <a:srgbClr val="0A3C60"/>
              </a:solidFill>
            </a:ln>
          </p:spPr>
          <p:style>
            <a:lnRef idx="1">
              <a:schemeClr val="accent1"/>
            </a:lnRef>
            <a:fillRef idx="0">
              <a:schemeClr val="accent1"/>
            </a:fillRef>
            <a:effectRef idx="0">
              <a:schemeClr val="accent1"/>
            </a:effectRef>
            <a:fontRef idx="minor">
              <a:schemeClr val="tx1"/>
            </a:fontRef>
          </p:style>
        </p:cxnSp>
      </p:grpSp>
      <p:sp>
        <p:nvSpPr>
          <p:cNvPr id="2" name="Rectangle 1"/>
          <p:cNvSpPr/>
          <p:nvPr/>
        </p:nvSpPr>
        <p:spPr>
          <a:xfrm>
            <a:off x="58480" y="1286079"/>
            <a:ext cx="11654555" cy="5347618"/>
          </a:xfrm>
          <a:prstGeom prst="rect">
            <a:avLst/>
          </a:prstGeom>
        </p:spPr>
        <p:txBody>
          <a:bodyPr wrap="square">
            <a:spAutoFit/>
          </a:bodyPr>
          <a:lstStyle/>
          <a:p>
            <a:pPr algn="ctr">
              <a:spcBef>
                <a:spcPct val="0"/>
              </a:spcBef>
            </a:pPr>
            <a:r>
              <a:rPr lang="en-US" altLang="en-US" sz="1100" u="sng" dirty="0">
                <a:latin typeface="Arial" panose="020B0604020202020204" pitchFamily="34" charset="0"/>
                <a:cs typeface="Times New Roman" panose="02020603050405020304" pitchFamily="18" charset="0"/>
              </a:rPr>
              <a:t>COMPUTATION OF THE ASSESSMENT/SALES RATIO</a:t>
            </a:r>
            <a:endParaRPr lang="en-US" altLang="en-US" sz="700" dirty="0">
              <a:latin typeface="Arial" panose="020B0604020202020204" pitchFamily="34" charset="0"/>
              <a:cs typeface="Times New Roman" panose="02020603050405020304" pitchFamily="18" charset="0"/>
            </a:endParaRPr>
          </a:p>
          <a:p>
            <a:pPr algn="ctr">
              <a:spcBef>
                <a:spcPct val="0"/>
              </a:spcBef>
            </a:pPr>
            <a:r>
              <a:rPr lang="en-US" altLang="en-US" sz="1100" u="sng" dirty="0">
                <a:latin typeface="Arial" panose="020B0604020202020204" pitchFamily="34" charset="0"/>
                <a:cs typeface="Times New Roman" panose="02020603050405020304" pitchFamily="18" charset="0"/>
              </a:rPr>
              <a:t>Step 2</a:t>
            </a:r>
          </a:p>
          <a:p>
            <a:pPr algn="ctr">
              <a:spcBef>
                <a:spcPct val="0"/>
              </a:spcBef>
            </a:pPr>
            <a:endParaRPr lang="en-US" altLang="en-US" sz="1100" u="sng" dirty="0">
              <a:latin typeface="Arial" panose="020B0604020202020204" pitchFamily="34" charset="0"/>
            </a:endParaRPr>
          </a:p>
          <a:p>
            <a:pPr algn="ctr">
              <a:spcBef>
                <a:spcPct val="0"/>
              </a:spcBef>
            </a:pPr>
            <a:endParaRPr lang="en-US" altLang="en-US" sz="700" dirty="0">
              <a:latin typeface="Arial" panose="020B0604020202020204" pitchFamily="34" charset="0"/>
            </a:endParaRPr>
          </a:p>
          <a:p>
            <a:pPr algn="ctr">
              <a:lnSpc>
                <a:spcPct val="150000"/>
              </a:lnSpc>
              <a:spcBef>
                <a:spcPct val="0"/>
              </a:spcBef>
              <a:buClrTx/>
              <a:buSzTx/>
              <a:buFontTx/>
              <a:buNone/>
            </a:pPr>
            <a:r>
              <a:rPr lang="en-US" altLang="en-US" sz="1100" u="sng" dirty="0">
                <a:latin typeface="Arial" panose="020B0604020202020204" pitchFamily="34" charset="0"/>
                <a:cs typeface="Times New Roman" panose="02020603050405020304" pitchFamily="18" charset="0"/>
              </a:rPr>
              <a:t>PVA Assessment</a:t>
            </a:r>
            <a:r>
              <a:rPr lang="en-US" altLang="en-US" sz="1100" dirty="0">
                <a:latin typeface="Arial" panose="020B0604020202020204" pitchFamily="34" charset="0"/>
                <a:cs typeface="Times New Roman" panose="02020603050405020304" pitchFamily="18" charset="0"/>
              </a:rPr>
              <a:t>	</a:t>
            </a:r>
            <a:r>
              <a:rPr lang="en-US" altLang="en-US" sz="1100" u="sng" dirty="0">
                <a:latin typeface="Arial" panose="020B0604020202020204" pitchFamily="34" charset="0"/>
                <a:cs typeface="Times New Roman" panose="02020603050405020304" pitchFamily="18" charset="0"/>
              </a:rPr>
              <a:t>Sale Price</a:t>
            </a:r>
            <a:r>
              <a:rPr lang="en-US" altLang="en-US" sz="1100" dirty="0">
                <a:latin typeface="Arial" panose="020B0604020202020204" pitchFamily="34" charset="0"/>
                <a:cs typeface="Times New Roman" panose="02020603050405020304" pitchFamily="18" charset="0"/>
              </a:rPr>
              <a:t>		</a:t>
            </a:r>
            <a:r>
              <a:rPr lang="en-US" altLang="en-US" sz="1100" u="sng" dirty="0">
                <a:latin typeface="Arial" panose="020B0604020202020204" pitchFamily="34" charset="0"/>
                <a:cs typeface="Times New Roman" panose="02020603050405020304" pitchFamily="18" charset="0"/>
              </a:rPr>
              <a:t>Ratio</a:t>
            </a:r>
            <a:endParaRPr lang="en-US" altLang="en-US" sz="700" dirty="0">
              <a:latin typeface="Arial" panose="020B0604020202020204" pitchFamily="34" charset="0"/>
            </a:endParaRPr>
          </a:p>
          <a:p>
            <a:pPr algn="ctr">
              <a:lnSpc>
                <a:spcPct val="150000"/>
              </a:lnSpc>
              <a:spcBef>
                <a:spcPct val="0"/>
              </a:spcBef>
              <a:buClrTx/>
              <a:buSzTx/>
              <a:buFontTx/>
              <a:buNone/>
            </a:pPr>
            <a:r>
              <a:rPr lang="en-US" altLang="en-US" sz="1100" dirty="0">
                <a:latin typeface="Arial" panose="020B0604020202020204" pitchFamily="34" charset="0"/>
                <a:cs typeface="Times New Roman" panose="02020603050405020304" pitchFamily="18" charset="0"/>
              </a:rPr>
              <a:t>$  11,000	</a:t>
            </a:r>
            <a:r>
              <a:rPr lang="en-US" altLang="en-US" sz="1100" dirty="0">
                <a:latin typeface="Symbol" panose="05050102010706020507" pitchFamily="18" charset="2"/>
                <a:cs typeface="Times New Roman" panose="02020603050405020304" pitchFamily="18" charset="0"/>
              </a:rPr>
              <a:t>¸</a:t>
            </a:r>
            <a:r>
              <a:rPr lang="en-US" altLang="en-US" sz="1100" dirty="0">
                <a:latin typeface="Arial" panose="020B0604020202020204" pitchFamily="34" charset="0"/>
                <a:cs typeface="Times New Roman" panose="02020603050405020304" pitchFamily="18" charset="0"/>
              </a:rPr>
              <a:t>	$  20,000		0.55</a:t>
            </a:r>
            <a:endParaRPr lang="en-US" altLang="en-US" sz="700" dirty="0">
              <a:latin typeface="Arial" panose="020B0604020202020204" pitchFamily="34" charset="0"/>
            </a:endParaRPr>
          </a:p>
          <a:p>
            <a:pPr algn="ctr">
              <a:lnSpc>
                <a:spcPct val="150000"/>
              </a:lnSpc>
              <a:spcBef>
                <a:spcPct val="0"/>
              </a:spcBef>
              <a:buClrTx/>
              <a:buSzTx/>
              <a:buFontTx/>
              <a:buNone/>
            </a:pPr>
            <a:r>
              <a:rPr lang="en-US" altLang="en-US" sz="1100" dirty="0">
                <a:latin typeface="Arial" panose="020B0604020202020204" pitchFamily="34" charset="0"/>
                <a:cs typeface="Times New Roman" panose="02020603050405020304" pitchFamily="18" charset="0"/>
              </a:rPr>
              <a:t>$  64,000	</a:t>
            </a:r>
            <a:r>
              <a:rPr lang="en-US" altLang="en-US" sz="1100" dirty="0">
                <a:latin typeface="Symbol" panose="05050102010706020507" pitchFamily="18" charset="2"/>
                <a:cs typeface="Times New Roman" panose="02020603050405020304" pitchFamily="18" charset="0"/>
              </a:rPr>
              <a:t>¸</a:t>
            </a:r>
            <a:r>
              <a:rPr lang="en-US" altLang="en-US" sz="1100" dirty="0">
                <a:latin typeface="Arial" panose="020B0604020202020204" pitchFamily="34" charset="0"/>
                <a:cs typeface="Times New Roman" panose="02020603050405020304" pitchFamily="18" charset="0"/>
              </a:rPr>
              <a:t>	$  59,000		1.08</a:t>
            </a:r>
            <a:endParaRPr lang="en-US" altLang="en-US" sz="700" dirty="0">
              <a:latin typeface="Arial" panose="020B0604020202020204" pitchFamily="34" charset="0"/>
            </a:endParaRPr>
          </a:p>
          <a:p>
            <a:pPr algn="ctr">
              <a:lnSpc>
                <a:spcPct val="150000"/>
              </a:lnSpc>
              <a:spcBef>
                <a:spcPct val="0"/>
              </a:spcBef>
              <a:buClrTx/>
              <a:buSzTx/>
              <a:buFontTx/>
              <a:buNone/>
            </a:pPr>
            <a:r>
              <a:rPr lang="en-US" altLang="en-US" sz="1100" dirty="0">
                <a:latin typeface="Arial" panose="020B0604020202020204" pitchFamily="34" charset="0"/>
                <a:cs typeface="Times New Roman" panose="02020603050405020304" pitchFamily="18" charset="0"/>
              </a:rPr>
              <a:t>$  40,000	</a:t>
            </a:r>
            <a:r>
              <a:rPr lang="en-US" altLang="en-US" sz="1100" dirty="0">
                <a:latin typeface="Symbol" panose="05050102010706020507" pitchFamily="18" charset="2"/>
                <a:cs typeface="Times New Roman" panose="02020603050405020304" pitchFamily="18" charset="0"/>
              </a:rPr>
              <a:t>¸</a:t>
            </a:r>
            <a:r>
              <a:rPr lang="en-US" altLang="en-US" sz="1100" dirty="0">
                <a:latin typeface="Arial" panose="020B0604020202020204" pitchFamily="34" charset="0"/>
                <a:cs typeface="Times New Roman" panose="02020603050405020304" pitchFamily="18" charset="0"/>
              </a:rPr>
              <a:t>	$  40,000		1.00</a:t>
            </a:r>
            <a:endParaRPr lang="en-US" altLang="en-US" sz="700" dirty="0">
              <a:latin typeface="Arial" panose="020B0604020202020204" pitchFamily="34" charset="0"/>
            </a:endParaRPr>
          </a:p>
          <a:p>
            <a:pPr algn="ctr">
              <a:lnSpc>
                <a:spcPct val="150000"/>
              </a:lnSpc>
              <a:spcBef>
                <a:spcPct val="0"/>
              </a:spcBef>
              <a:buClrTx/>
              <a:buSzTx/>
              <a:buFontTx/>
              <a:buNone/>
            </a:pPr>
            <a:r>
              <a:rPr lang="en-US" altLang="en-US" sz="1100" dirty="0">
                <a:latin typeface="Arial" panose="020B0604020202020204" pitchFamily="34" charset="0"/>
                <a:cs typeface="Times New Roman" panose="02020603050405020304" pitchFamily="18" charset="0"/>
              </a:rPr>
              <a:t>$  38,000	</a:t>
            </a:r>
            <a:r>
              <a:rPr lang="en-US" altLang="en-US" sz="1100" dirty="0">
                <a:latin typeface="Symbol" panose="05050102010706020507" pitchFamily="18" charset="2"/>
                <a:cs typeface="Times New Roman" panose="02020603050405020304" pitchFamily="18" charset="0"/>
              </a:rPr>
              <a:t>¸</a:t>
            </a:r>
            <a:r>
              <a:rPr lang="en-US" altLang="en-US" sz="1100" dirty="0">
                <a:latin typeface="Arial" panose="020B0604020202020204" pitchFamily="34" charset="0"/>
                <a:cs typeface="Times New Roman" panose="02020603050405020304" pitchFamily="18" charset="0"/>
              </a:rPr>
              <a:t>	$  30,000		1.27</a:t>
            </a:r>
            <a:endParaRPr lang="en-US" altLang="en-US" sz="700" dirty="0">
              <a:latin typeface="Arial" panose="020B0604020202020204" pitchFamily="34" charset="0"/>
            </a:endParaRPr>
          </a:p>
          <a:p>
            <a:pPr algn="ctr">
              <a:lnSpc>
                <a:spcPct val="150000"/>
              </a:lnSpc>
              <a:spcBef>
                <a:spcPct val="0"/>
              </a:spcBef>
              <a:buClrTx/>
              <a:buSzTx/>
              <a:buFontTx/>
              <a:buNone/>
            </a:pPr>
            <a:r>
              <a:rPr lang="en-US" altLang="en-US" sz="1100" dirty="0">
                <a:latin typeface="Arial" panose="020B0604020202020204" pitchFamily="34" charset="0"/>
                <a:cs typeface="Times New Roman" panose="02020603050405020304" pitchFamily="18" charset="0"/>
              </a:rPr>
              <a:t>$  92,000	</a:t>
            </a:r>
            <a:r>
              <a:rPr lang="en-US" altLang="en-US" sz="1100" dirty="0">
                <a:latin typeface="Symbol" panose="05050102010706020507" pitchFamily="18" charset="2"/>
                <a:cs typeface="Times New Roman" panose="02020603050405020304" pitchFamily="18" charset="0"/>
              </a:rPr>
              <a:t>¸</a:t>
            </a:r>
            <a:r>
              <a:rPr lang="en-US" altLang="en-US" sz="1100" dirty="0">
                <a:latin typeface="Arial" panose="020B0604020202020204" pitchFamily="34" charset="0"/>
                <a:cs typeface="Times New Roman" panose="02020603050405020304" pitchFamily="18" charset="0"/>
              </a:rPr>
              <a:t>	$  88,000		1.05</a:t>
            </a:r>
            <a:endParaRPr lang="en-US" altLang="en-US" sz="700" dirty="0">
              <a:latin typeface="Arial" panose="020B0604020202020204" pitchFamily="34" charset="0"/>
            </a:endParaRPr>
          </a:p>
          <a:p>
            <a:pPr algn="ctr">
              <a:lnSpc>
                <a:spcPct val="150000"/>
              </a:lnSpc>
              <a:spcBef>
                <a:spcPct val="0"/>
              </a:spcBef>
              <a:buClrTx/>
              <a:buSzTx/>
              <a:buFontTx/>
              <a:buNone/>
            </a:pPr>
            <a:r>
              <a:rPr lang="en-US" altLang="en-US" sz="1100" dirty="0">
                <a:latin typeface="Arial" panose="020B0604020202020204" pitchFamily="34" charset="0"/>
                <a:cs typeface="Times New Roman" panose="02020603050405020304" pitchFamily="18" charset="0"/>
              </a:rPr>
              <a:t>$    6,000	</a:t>
            </a:r>
            <a:r>
              <a:rPr lang="en-US" altLang="en-US" sz="1100" dirty="0">
                <a:latin typeface="Symbol" panose="05050102010706020507" pitchFamily="18" charset="2"/>
                <a:cs typeface="Times New Roman" panose="02020603050405020304" pitchFamily="18" charset="0"/>
              </a:rPr>
              <a:t>¸</a:t>
            </a:r>
            <a:r>
              <a:rPr lang="en-US" altLang="en-US" sz="1100" dirty="0">
                <a:latin typeface="Arial" panose="020B0604020202020204" pitchFamily="34" charset="0"/>
                <a:cs typeface="Times New Roman" panose="02020603050405020304" pitchFamily="18" charset="0"/>
              </a:rPr>
              <a:t>	$  25,000		0.24</a:t>
            </a:r>
            <a:endParaRPr lang="en-US" altLang="en-US" sz="700" dirty="0">
              <a:latin typeface="Arial" panose="020B0604020202020204" pitchFamily="34" charset="0"/>
            </a:endParaRPr>
          </a:p>
          <a:p>
            <a:pPr algn="ctr">
              <a:lnSpc>
                <a:spcPct val="150000"/>
              </a:lnSpc>
              <a:spcBef>
                <a:spcPct val="0"/>
              </a:spcBef>
              <a:buClrTx/>
              <a:buSzTx/>
              <a:buFontTx/>
              <a:buNone/>
            </a:pPr>
            <a:r>
              <a:rPr lang="en-US" altLang="en-US" sz="1100" dirty="0">
                <a:latin typeface="Arial" panose="020B0604020202020204" pitchFamily="34" charset="0"/>
                <a:cs typeface="Times New Roman" panose="02020603050405020304" pitchFamily="18" charset="0"/>
              </a:rPr>
              <a:t>$122,000	</a:t>
            </a:r>
            <a:r>
              <a:rPr lang="en-US" altLang="en-US" sz="1100" dirty="0">
                <a:latin typeface="Symbol" panose="05050102010706020507" pitchFamily="18" charset="2"/>
                <a:cs typeface="Times New Roman" panose="02020603050405020304" pitchFamily="18" charset="0"/>
              </a:rPr>
              <a:t>¸</a:t>
            </a:r>
            <a:r>
              <a:rPr lang="en-US" altLang="en-US" sz="1100" dirty="0">
                <a:latin typeface="Arial" panose="020B0604020202020204" pitchFamily="34" charset="0"/>
                <a:cs typeface="Times New Roman" panose="02020603050405020304" pitchFamily="18" charset="0"/>
              </a:rPr>
              <a:t>	$250,000		0.49</a:t>
            </a:r>
            <a:endParaRPr lang="en-US" altLang="en-US" sz="700" dirty="0">
              <a:latin typeface="Arial" panose="020B0604020202020204" pitchFamily="34" charset="0"/>
            </a:endParaRPr>
          </a:p>
          <a:p>
            <a:pPr algn="ctr">
              <a:lnSpc>
                <a:spcPct val="150000"/>
              </a:lnSpc>
              <a:spcBef>
                <a:spcPct val="0"/>
              </a:spcBef>
              <a:buClrTx/>
              <a:buSzTx/>
              <a:buFontTx/>
              <a:buNone/>
            </a:pPr>
            <a:r>
              <a:rPr lang="en-US" altLang="en-US" sz="1100" dirty="0">
                <a:latin typeface="Arial" panose="020B0604020202020204" pitchFamily="34" charset="0"/>
                <a:cs typeface="Times New Roman" panose="02020603050405020304" pitchFamily="18" charset="0"/>
              </a:rPr>
              <a:t>$  65,000	</a:t>
            </a:r>
            <a:r>
              <a:rPr lang="en-US" altLang="en-US" sz="1100" dirty="0">
                <a:latin typeface="Symbol" panose="05050102010706020507" pitchFamily="18" charset="2"/>
                <a:cs typeface="Times New Roman" panose="02020603050405020304" pitchFamily="18" charset="0"/>
              </a:rPr>
              <a:t>¸</a:t>
            </a:r>
            <a:r>
              <a:rPr lang="en-US" altLang="en-US" sz="1100" dirty="0">
                <a:latin typeface="Arial" panose="020B0604020202020204" pitchFamily="34" charset="0"/>
                <a:cs typeface="Times New Roman" panose="02020603050405020304" pitchFamily="18" charset="0"/>
              </a:rPr>
              <a:t>	$  81,000		0.80</a:t>
            </a:r>
            <a:endParaRPr lang="en-US" altLang="en-US" sz="700" dirty="0">
              <a:latin typeface="Arial" panose="020B0604020202020204" pitchFamily="34" charset="0"/>
            </a:endParaRPr>
          </a:p>
          <a:p>
            <a:pPr algn="ctr">
              <a:lnSpc>
                <a:spcPct val="150000"/>
              </a:lnSpc>
              <a:spcBef>
                <a:spcPct val="0"/>
              </a:spcBef>
              <a:buClrTx/>
              <a:buSzTx/>
              <a:buFontTx/>
              <a:buNone/>
            </a:pPr>
            <a:r>
              <a:rPr lang="en-US" altLang="en-US" sz="1100" dirty="0">
                <a:latin typeface="Arial" panose="020B0604020202020204" pitchFamily="34" charset="0"/>
                <a:cs typeface="Times New Roman" panose="02020603050405020304" pitchFamily="18" charset="0"/>
              </a:rPr>
              <a:t>$  59,000	</a:t>
            </a:r>
            <a:r>
              <a:rPr lang="en-US" altLang="en-US" sz="1100" dirty="0">
                <a:latin typeface="Symbol" panose="05050102010706020507" pitchFamily="18" charset="2"/>
                <a:cs typeface="Times New Roman" panose="02020603050405020304" pitchFamily="18" charset="0"/>
              </a:rPr>
              <a:t>¸</a:t>
            </a:r>
            <a:r>
              <a:rPr lang="en-US" altLang="en-US" sz="1100" dirty="0">
                <a:latin typeface="Arial" panose="020B0604020202020204" pitchFamily="34" charset="0"/>
                <a:cs typeface="Times New Roman" panose="02020603050405020304" pitchFamily="18" charset="0"/>
              </a:rPr>
              <a:t>	$  66,000		0.89</a:t>
            </a:r>
            <a:endParaRPr lang="en-US" altLang="en-US" sz="700" dirty="0">
              <a:latin typeface="Arial" panose="020B0604020202020204" pitchFamily="34" charset="0"/>
            </a:endParaRPr>
          </a:p>
          <a:p>
            <a:pPr algn="ctr">
              <a:lnSpc>
                <a:spcPct val="150000"/>
              </a:lnSpc>
              <a:spcBef>
                <a:spcPct val="0"/>
              </a:spcBef>
              <a:buClrTx/>
              <a:buSzTx/>
              <a:buFontTx/>
              <a:buNone/>
            </a:pPr>
            <a:r>
              <a:rPr lang="en-US" altLang="en-US" sz="1100" dirty="0">
                <a:latin typeface="Arial" panose="020B0604020202020204" pitchFamily="34" charset="0"/>
                <a:cs typeface="Times New Roman" panose="02020603050405020304" pitchFamily="18" charset="0"/>
              </a:rPr>
              <a:t>$  50,000	</a:t>
            </a:r>
            <a:r>
              <a:rPr lang="en-US" altLang="en-US" sz="1100" dirty="0">
                <a:latin typeface="Symbol" panose="05050102010706020507" pitchFamily="18" charset="2"/>
                <a:cs typeface="Times New Roman" panose="02020603050405020304" pitchFamily="18" charset="0"/>
              </a:rPr>
              <a:t>¸</a:t>
            </a:r>
            <a:r>
              <a:rPr lang="en-US" altLang="en-US" sz="1100" dirty="0">
                <a:latin typeface="Arial" panose="020B0604020202020204" pitchFamily="34" charset="0"/>
                <a:cs typeface="Times New Roman" panose="02020603050405020304" pitchFamily="18" charset="0"/>
              </a:rPr>
              <a:t>	$  19,000		2.63</a:t>
            </a:r>
            <a:endParaRPr lang="en-US" altLang="en-US" sz="700" dirty="0">
              <a:latin typeface="Arial" panose="020B0604020202020204" pitchFamily="34" charset="0"/>
            </a:endParaRPr>
          </a:p>
          <a:p>
            <a:pPr algn="ctr">
              <a:lnSpc>
                <a:spcPct val="150000"/>
              </a:lnSpc>
              <a:spcBef>
                <a:spcPct val="0"/>
              </a:spcBef>
              <a:buClrTx/>
              <a:buSzTx/>
              <a:buFontTx/>
              <a:buNone/>
            </a:pPr>
            <a:r>
              <a:rPr lang="en-US" altLang="en-US" sz="1100" dirty="0">
                <a:latin typeface="Arial" panose="020B0604020202020204" pitchFamily="34" charset="0"/>
                <a:cs typeface="Times New Roman" panose="02020603050405020304" pitchFamily="18" charset="0"/>
              </a:rPr>
              <a:t>$  44,000	</a:t>
            </a:r>
            <a:r>
              <a:rPr lang="en-US" altLang="en-US" sz="1100" dirty="0">
                <a:latin typeface="Symbol" panose="05050102010706020507" pitchFamily="18" charset="2"/>
                <a:cs typeface="Times New Roman" panose="02020603050405020304" pitchFamily="18" charset="0"/>
              </a:rPr>
              <a:t>¸</a:t>
            </a:r>
            <a:r>
              <a:rPr lang="en-US" altLang="en-US" sz="1100" dirty="0">
                <a:latin typeface="Arial" panose="020B0604020202020204" pitchFamily="34" charset="0"/>
                <a:cs typeface="Times New Roman" panose="02020603050405020304" pitchFamily="18" charset="0"/>
              </a:rPr>
              <a:t>	$  50,000		0.88</a:t>
            </a:r>
            <a:endParaRPr lang="en-US" altLang="en-US" sz="700" dirty="0">
              <a:latin typeface="Arial" panose="020B0604020202020204" pitchFamily="34" charset="0"/>
            </a:endParaRPr>
          </a:p>
          <a:p>
            <a:pPr algn="ctr">
              <a:lnSpc>
                <a:spcPct val="150000"/>
              </a:lnSpc>
              <a:spcBef>
                <a:spcPct val="0"/>
              </a:spcBef>
              <a:buClrTx/>
              <a:buSzTx/>
              <a:buFontTx/>
              <a:buNone/>
            </a:pPr>
            <a:r>
              <a:rPr lang="en-US" altLang="en-US" sz="1100" dirty="0">
                <a:latin typeface="Arial" panose="020B0604020202020204" pitchFamily="34" charset="0"/>
                <a:cs typeface="Times New Roman" panose="02020603050405020304" pitchFamily="18" charset="0"/>
              </a:rPr>
              <a:t>$  66,000	</a:t>
            </a:r>
            <a:r>
              <a:rPr lang="en-US" altLang="en-US" sz="1100" dirty="0">
                <a:latin typeface="Symbol" panose="05050102010706020507" pitchFamily="18" charset="2"/>
                <a:cs typeface="Times New Roman" panose="02020603050405020304" pitchFamily="18" charset="0"/>
              </a:rPr>
              <a:t>¸</a:t>
            </a:r>
            <a:r>
              <a:rPr lang="en-US" altLang="en-US" sz="1100" dirty="0">
                <a:latin typeface="Arial" panose="020B0604020202020204" pitchFamily="34" charset="0"/>
                <a:cs typeface="Times New Roman" panose="02020603050405020304" pitchFamily="18" charset="0"/>
              </a:rPr>
              <a:t>	$  71,000		0.93</a:t>
            </a:r>
            <a:endParaRPr lang="en-US" altLang="en-US" sz="700" dirty="0">
              <a:latin typeface="Arial" panose="020B0604020202020204" pitchFamily="34" charset="0"/>
            </a:endParaRPr>
          </a:p>
          <a:p>
            <a:pPr algn="ctr">
              <a:lnSpc>
                <a:spcPct val="150000"/>
              </a:lnSpc>
              <a:spcBef>
                <a:spcPct val="0"/>
              </a:spcBef>
              <a:buClrTx/>
              <a:buSzTx/>
              <a:buFontTx/>
              <a:buNone/>
            </a:pPr>
            <a:r>
              <a:rPr lang="en-US" altLang="en-US" sz="1100" dirty="0">
                <a:latin typeface="Arial" panose="020B0604020202020204" pitchFamily="34" charset="0"/>
                <a:cs typeface="Times New Roman" panose="02020603050405020304" pitchFamily="18" charset="0"/>
              </a:rPr>
              <a:t>$  36,000	</a:t>
            </a:r>
            <a:r>
              <a:rPr lang="en-US" altLang="en-US" sz="1100" dirty="0">
                <a:latin typeface="Symbol" panose="05050102010706020507" pitchFamily="18" charset="2"/>
                <a:cs typeface="Times New Roman" panose="02020603050405020304" pitchFamily="18" charset="0"/>
              </a:rPr>
              <a:t>¸</a:t>
            </a:r>
            <a:r>
              <a:rPr lang="en-US" altLang="en-US" sz="1100" dirty="0">
                <a:latin typeface="Arial" panose="020B0604020202020204" pitchFamily="34" charset="0"/>
                <a:cs typeface="Times New Roman" panose="02020603050405020304" pitchFamily="18" charset="0"/>
              </a:rPr>
              <a:t>	$  48,000		0.75</a:t>
            </a:r>
            <a:endParaRPr lang="en-US" altLang="en-US" sz="700" dirty="0">
              <a:latin typeface="Arial" panose="020B0604020202020204" pitchFamily="34" charset="0"/>
            </a:endParaRPr>
          </a:p>
          <a:p>
            <a:pPr algn="ctr">
              <a:lnSpc>
                <a:spcPct val="150000"/>
              </a:lnSpc>
              <a:spcBef>
                <a:spcPct val="0"/>
              </a:spcBef>
              <a:buClrTx/>
              <a:buSzTx/>
              <a:buFontTx/>
              <a:buNone/>
            </a:pPr>
            <a:r>
              <a:rPr lang="en-US" altLang="en-US" sz="1100" dirty="0">
                <a:latin typeface="Arial" panose="020B0604020202020204" pitchFamily="34" charset="0"/>
                <a:cs typeface="Times New Roman" panose="02020603050405020304" pitchFamily="18" charset="0"/>
              </a:rPr>
              <a:t>$  35,000	</a:t>
            </a:r>
            <a:r>
              <a:rPr lang="en-US" altLang="en-US" sz="1100" dirty="0">
                <a:latin typeface="Symbol" panose="05050102010706020507" pitchFamily="18" charset="2"/>
                <a:cs typeface="Times New Roman" panose="02020603050405020304" pitchFamily="18" charset="0"/>
              </a:rPr>
              <a:t>¸</a:t>
            </a:r>
            <a:r>
              <a:rPr lang="en-US" altLang="en-US" sz="1100" dirty="0">
                <a:latin typeface="Arial" panose="020B0604020202020204" pitchFamily="34" charset="0"/>
                <a:cs typeface="Times New Roman" panose="02020603050405020304" pitchFamily="18" charset="0"/>
              </a:rPr>
              <a:t>	$  50,000		0.70</a:t>
            </a:r>
            <a:endParaRPr lang="en-US" altLang="en-US" sz="700" dirty="0">
              <a:latin typeface="Arial" panose="020B0604020202020204" pitchFamily="34" charset="0"/>
            </a:endParaRPr>
          </a:p>
          <a:p>
            <a:pPr algn="ctr">
              <a:lnSpc>
                <a:spcPct val="150000"/>
              </a:lnSpc>
              <a:spcBef>
                <a:spcPct val="0"/>
              </a:spcBef>
              <a:buClrTx/>
              <a:buSzTx/>
              <a:buFontTx/>
              <a:buNone/>
            </a:pPr>
            <a:r>
              <a:rPr lang="en-US" altLang="en-US" sz="1100" dirty="0">
                <a:latin typeface="Arial" panose="020B0604020202020204" pitchFamily="34" charset="0"/>
                <a:cs typeface="Times New Roman" panose="02020603050405020304" pitchFamily="18" charset="0"/>
              </a:rPr>
              <a:t>$  68,000	</a:t>
            </a:r>
            <a:r>
              <a:rPr lang="en-US" altLang="en-US" sz="1100" dirty="0">
                <a:latin typeface="Symbol" panose="05050102010706020507" pitchFamily="18" charset="2"/>
                <a:cs typeface="Times New Roman" panose="02020603050405020304" pitchFamily="18" charset="0"/>
              </a:rPr>
              <a:t>¸</a:t>
            </a:r>
            <a:r>
              <a:rPr lang="en-US" altLang="en-US" sz="1100" dirty="0">
                <a:latin typeface="Arial" panose="020B0604020202020204" pitchFamily="34" charset="0"/>
                <a:cs typeface="Times New Roman" panose="02020603050405020304" pitchFamily="18" charset="0"/>
              </a:rPr>
              <a:t>	$  80,000		0.85</a:t>
            </a:r>
          </a:p>
          <a:p>
            <a:pPr algn="ctr">
              <a:lnSpc>
                <a:spcPct val="150000"/>
              </a:lnSpc>
              <a:spcBef>
                <a:spcPct val="0"/>
              </a:spcBef>
              <a:buClrTx/>
              <a:buSzTx/>
              <a:buFontTx/>
              <a:buNone/>
            </a:pPr>
            <a:endParaRPr lang="en-US" altLang="en-US" sz="700" dirty="0">
              <a:latin typeface="Arial" panose="020B0604020202020204" pitchFamily="34" charset="0"/>
            </a:endParaRPr>
          </a:p>
          <a:p>
            <a:pPr algn="ctr">
              <a:lnSpc>
                <a:spcPct val="150000"/>
              </a:lnSpc>
              <a:spcBef>
                <a:spcPct val="0"/>
              </a:spcBef>
              <a:buClrTx/>
              <a:buSzTx/>
              <a:buFontTx/>
              <a:buNone/>
            </a:pPr>
            <a:r>
              <a:rPr lang="en-US" altLang="en-US" sz="1100" dirty="0">
                <a:latin typeface="Arial" panose="020B0604020202020204" pitchFamily="34" charset="0"/>
                <a:cs typeface="Times New Roman" panose="02020603050405020304" pitchFamily="18" charset="0"/>
              </a:rPr>
              <a:t>Total Number of Sales = </a:t>
            </a:r>
            <a:r>
              <a:rPr lang="en-US" altLang="en-US" sz="1100" u="sng" dirty="0">
                <a:latin typeface="Arial" panose="020B0604020202020204" pitchFamily="34" charset="0"/>
                <a:cs typeface="Times New Roman" panose="02020603050405020304" pitchFamily="18" charset="0"/>
              </a:rPr>
              <a:t>15</a:t>
            </a:r>
            <a:endParaRPr lang="en-US" altLang="en-US" sz="1600" dirty="0">
              <a:latin typeface="Arial" panose="020B0604020202020204" pitchFamily="34" charset="0"/>
            </a:endParaRPr>
          </a:p>
        </p:txBody>
      </p:sp>
    </p:spTree>
    <p:extLst>
      <p:ext uri="{BB962C8B-B14F-4D97-AF65-F5344CB8AC3E}">
        <p14:creationId xmlns:p14="http://schemas.microsoft.com/office/powerpoint/2010/main" val="576067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 y="203198"/>
            <a:ext cx="12192000" cy="104183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latin typeface="Copperplate Gothic Bold" panose="020E0705020206020404" pitchFamily="34" charset="0"/>
              </a:rPr>
              <a:t>Calculation of ratios</a:t>
            </a:r>
          </a:p>
        </p:txBody>
      </p:sp>
      <p:sp>
        <p:nvSpPr>
          <p:cNvPr id="13" name="Rectangle 12"/>
          <p:cNvSpPr/>
          <p:nvPr/>
        </p:nvSpPr>
        <p:spPr>
          <a:xfrm>
            <a:off x="0" y="6713624"/>
            <a:ext cx="12192000" cy="4572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a:grpSpLocks noChangeAspect="1"/>
          </p:cNvGrpSpPr>
          <p:nvPr/>
        </p:nvGrpSpPr>
        <p:grpSpPr>
          <a:xfrm>
            <a:off x="9899216" y="6119012"/>
            <a:ext cx="2084948" cy="457200"/>
            <a:chOff x="4766776" y="6262420"/>
            <a:chExt cx="2414265" cy="527049"/>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66776" y="6262420"/>
              <a:ext cx="1670284" cy="512925"/>
            </a:xfrm>
            <a:prstGeom prst="rect">
              <a:avLst/>
            </a:prstGeom>
          </p:spPr>
        </p:pic>
        <p:grpSp>
          <p:nvGrpSpPr>
            <p:cNvPr id="9" name="Group 8"/>
            <p:cNvGrpSpPr/>
            <p:nvPr/>
          </p:nvGrpSpPr>
          <p:grpSpPr>
            <a:xfrm>
              <a:off x="6694938" y="6295182"/>
              <a:ext cx="486103" cy="480540"/>
              <a:chOff x="5869964" y="6290830"/>
              <a:chExt cx="506776" cy="500976"/>
            </a:xfrm>
          </p:grpSpPr>
          <p:sp>
            <p:nvSpPr>
              <p:cNvPr id="14" name="Oval 13"/>
              <p:cNvSpPr/>
              <p:nvPr/>
            </p:nvSpPr>
            <p:spPr>
              <a:xfrm>
                <a:off x="5869964" y="6290830"/>
                <a:ext cx="506776" cy="500976"/>
              </a:xfrm>
              <a:prstGeom prst="ellipse">
                <a:avLst/>
              </a:prstGeom>
              <a:solidFill>
                <a:srgbClr val="04256C"/>
              </a:solidFill>
              <a:ln>
                <a:solidFill>
                  <a:srgbClr val="0425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4256C"/>
                  </a:solidFill>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1042" y="6319087"/>
                <a:ext cx="446872" cy="446872"/>
              </a:xfrm>
              <a:prstGeom prst="rect">
                <a:avLst/>
              </a:prstGeom>
            </p:spPr>
          </p:pic>
        </p:grpSp>
        <p:cxnSp>
          <p:nvCxnSpPr>
            <p:cNvPr id="11" name="Straight Connector 10"/>
            <p:cNvCxnSpPr/>
            <p:nvPr/>
          </p:nvCxnSpPr>
          <p:spPr>
            <a:xfrm flipV="1">
              <a:off x="6577323" y="6276544"/>
              <a:ext cx="0" cy="512925"/>
            </a:xfrm>
            <a:prstGeom prst="line">
              <a:avLst/>
            </a:prstGeom>
            <a:ln w="12700">
              <a:solidFill>
                <a:srgbClr val="0A3C60"/>
              </a:solidFill>
            </a:ln>
          </p:spPr>
          <p:style>
            <a:lnRef idx="1">
              <a:schemeClr val="accent1"/>
            </a:lnRef>
            <a:fillRef idx="0">
              <a:schemeClr val="accent1"/>
            </a:fillRef>
            <a:effectRef idx="0">
              <a:schemeClr val="accent1"/>
            </a:effectRef>
            <a:fontRef idx="minor">
              <a:schemeClr val="tx1"/>
            </a:fontRef>
          </p:style>
        </p:cxnSp>
      </p:grpSp>
      <p:sp>
        <p:nvSpPr>
          <p:cNvPr id="2" name="Rectangle 1"/>
          <p:cNvSpPr/>
          <p:nvPr/>
        </p:nvSpPr>
        <p:spPr>
          <a:xfrm>
            <a:off x="53164" y="1260036"/>
            <a:ext cx="11654555" cy="5093702"/>
          </a:xfrm>
          <a:prstGeom prst="rect">
            <a:avLst/>
          </a:prstGeom>
        </p:spPr>
        <p:txBody>
          <a:bodyPr wrap="square">
            <a:spAutoFit/>
          </a:bodyPr>
          <a:lstStyle/>
          <a:p>
            <a:pPr algn="ctr">
              <a:spcBef>
                <a:spcPct val="0"/>
              </a:spcBef>
              <a:buClrTx/>
              <a:buSzTx/>
              <a:buFontTx/>
              <a:buNone/>
            </a:pPr>
            <a:r>
              <a:rPr lang="en-US" altLang="en-US" sz="1000" u="sng" dirty="0">
                <a:latin typeface="Arial" panose="020B0604020202020204" pitchFamily="34" charset="0"/>
                <a:cs typeface="Times New Roman" panose="02020603050405020304" pitchFamily="18" charset="0"/>
              </a:rPr>
              <a:t> RANKING OF THE ASSESSMENT/SALES RATIO</a:t>
            </a:r>
            <a:endParaRPr lang="en-US" altLang="en-US" sz="1000" dirty="0">
              <a:latin typeface="Arial" panose="020B0604020202020204" pitchFamily="34" charset="0"/>
            </a:endParaRPr>
          </a:p>
          <a:p>
            <a:pPr algn="ctr">
              <a:spcBef>
                <a:spcPct val="0"/>
              </a:spcBef>
              <a:buClrTx/>
              <a:buSzTx/>
              <a:buFontTx/>
              <a:buNone/>
            </a:pPr>
            <a:r>
              <a:rPr lang="en-US" altLang="en-US" sz="1000" u="sng" dirty="0">
                <a:latin typeface="Arial" panose="020B0604020202020204" pitchFamily="34" charset="0"/>
                <a:cs typeface="Times New Roman" panose="02020603050405020304" pitchFamily="18" charset="0"/>
              </a:rPr>
              <a:t>Step 3</a:t>
            </a:r>
          </a:p>
          <a:p>
            <a:pPr algn="ctr">
              <a:spcBef>
                <a:spcPct val="0"/>
              </a:spcBef>
              <a:buClrTx/>
              <a:buSzTx/>
              <a:buFontTx/>
              <a:buNone/>
            </a:pPr>
            <a:endParaRPr lang="en-US" altLang="en-US" sz="1000" u="sng" dirty="0">
              <a:latin typeface="Arial" panose="020B0604020202020204" pitchFamily="34" charset="0"/>
            </a:endParaRPr>
          </a:p>
          <a:p>
            <a:pPr algn="ctr">
              <a:spcBef>
                <a:spcPct val="0"/>
              </a:spcBef>
              <a:buClrTx/>
              <a:buSzTx/>
              <a:buFontTx/>
              <a:buNone/>
            </a:pPr>
            <a:endParaRPr lang="en-US" altLang="en-US" sz="1000" dirty="0">
              <a:latin typeface="Arial" panose="020B0604020202020204" pitchFamily="34" charset="0"/>
            </a:endParaRPr>
          </a:p>
          <a:p>
            <a:pPr algn="ctr">
              <a:lnSpc>
                <a:spcPct val="150000"/>
              </a:lnSpc>
              <a:spcBef>
                <a:spcPct val="0"/>
              </a:spcBef>
              <a:buClrTx/>
              <a:buSzTx/>
              <a:buFontTx/>
              <a:buNone/>
            </a:pPr>
            <a:r>
              <a:rPr lang="en-US" altLang="en-US" sz="1000" u="sng" dirty="0">
                <a:latin typeface="Arial" panose="020B0604020202020204" pitchFamily="34" charset="0"/>
                <a:cs typeface="Times New Roman" panose="02020603050405020304" pitchFamily="18" charset="0"/>
              </a:rPr>
              <a:t>PVA Assessment</a:t>
            </a:r>
            <a:r>
              <a:rPr lang="en-US" altLang="en-US" sz="1000" dirty="0">
                <a:latin typeface="Arial" panose="020B0604020202020204" pitchFamily="34" charset="0"/>
                <a:cs typeface="Times New Roman" panose="02020603050405020304" pitchFamily="18" charset="0"/>
              </a:rPr>
              <a:t>	</a:t>
            </a:r>
            <a:r>
              <a:rPr lang="en-US" altLang="en-US" sz="1000" u="sng" dirty="0">
                <a:latin typeface="Arial" panose="020B0604020202020204" pitchFamily="34" charset="0"/>
                <a:cs typeface="Times New Roman" panose="02020603050405020304" pitchFamily="18" charset="0"/>
              </a:rPr>
              <a:t>Sale Price</a:t>
            </a:r>
            <a:r>
              <a:rPr lang="en-US" altLang="en-US" sz="1000" dirty="0">
                <a:latin typeface="Arial" panose="020B0604020202020204" pitchFamily="34" charset="0"/>
                <a:cs typeface="Times New Roman" panose="02020603050405020304" pitchFamily="18" charset="0"/>
              </a:rPr>
              <a:t>		</a:t>
            </a:r>
            <a:r>
              <a:rPr lang="en-US" altLang="en-US" sz="1000" u="sng" dirty="0">
                <a:latin typeface="Arial" panose="020B0604020202020204" pitchFamily="34" charset="0"/>
                <a:cs typeface="Times New Roman" panose="02020603050405020304" pitchFamily="18" charset="0"/>
              </a:rPr>
              <a:t>Ratio</a:t>
            </a:r>
            <a:endParaRPr lang="en-US" altLang="en-US" sz="1000" dirty="0">
              <a:latin typeface="Arial" panose="020B0604020202020204" pitchFamily="34" charset="0"/>
            </a:endParaRPr>
          </a:p>
          <a:p>
            <a:pPr algn="ctr">
              <a:lnSpc>
                <a:spcPct val="150000"/>
              </a:lnSpc>
              <a:spcBef>
                <a:spcPct val="0"/>
              </a:spcBef>
              <a:buClrTx/>
              <a:buSzTx/>
              <a:buFontTx/>
              <a:buNone/>
            </a:pPr>
            <a:r>
              <a:rPr lang="en-US" altLang="en-US" sz="1000" dirty="0">
                <a:latin typeface="Arial" panose="020B0604020202020204" pitchFamily="34" charset="0"/>
                <a:cs typeface="Times New Roman" panose="02020603050405020304" pitchFamily="18" charset="0"/>
              </a:rPr>
              <a:t>$    6,000	</a:t>
            </a:r>
            <a:r>
              <a:rPr lang="en-US" altLang="en-US" sz="1000" dirty="0">
                <a:latin typeface="Symbol" panose="05050102010706020507" pitchFamily="18" charset="2"/>
                <a:cs typeface="Times New Roman" panose="02020603050405020304" pitchFamily="18" charset="0"/>
              </a:rPr>
              <a:t>¸</a:t>
            </a:r>
            <a:r>
              <a:rPr lang="en-US" altLang="en-US" sz="1000" dirty="0">
                <a:latin typeface="Arial" panose="020B0604020202020204" pitchFamily="34" charset="0"/>
                <a:cs typeface="Times New Roman" panose="02020603050405020304" pitchFamily="18" charset="0"/>
              </a:rPr>
              <a:t>	$  25,000	=	  .24</a:t>
            </a:r>
            <a:endParaRPr lang="en-US" altLang="en-US" sz="1000" dirty="0">
              <a:latin typeface="Arial" panose="020B0604020202020204" pitchFamily="34" charset="0"/>
            </a:endParaRPr>
          </a:p>
          <a:p>
            <a:pPr algn="ctr">
              <a:lnSpc>
                <a:spcPct val="150000"/>
              </a:lnSpc>
              <a:spcBef>
                <a:spcPct val="0"/>
              </a:spcBef>
              <a:buClrTx/>
              <a:buSzTx/>
              <a:buFontTx/>
              <a:buNone/>
            </a:pPr>
            <a:r>
              <a:rPr lang="en-US" altLang="en-US" sz="1000" dirty="0">
                <a:latin typeface="Arial" panose="020B0604020202020204" pitchFamily="34" charset="0"/>
                <a:cs typeface="Times New Roman" panose="02020603050405020304" pitchFamily="18" charset="0"/>
              </a:rPr>
              <a:t>$122,000	</a:t>
            </a:r>
            <a:r>
              <a:rPr lang="en-US" altLang="en-US" sz="1000" dirty="0">
                <a:latin typeface="Symbol" panose="05050102010706020507" pitchFamily="18" charset="2"/>
                <a:cs typeface="Times New Roman" panose="02020603050405020304" pitchFamily="18" charset="0"/>
              </a:rPr>
              <a:t>¸</a:t>
            </a:r>
            <a:r>
              <a:rPr lang="en-US" altLang="en-US" sz="1000" dirty="0">
                <a:latin typeface="Arial" panose="020B0604020202020204" pitchFamily="34" charset="0"/>
                <a:cs typeface="Times New Roman" panose="02020603050405020304" pitchFamily="18" charset="0"/>
              </a:rPr>
              <a:t>	$250,000	=	  .49</a:t>
            </a:r>
            <a:endParaRPr lang="en-US" altLang="en-US" sz="1000" dirty="0">
              <a:latin typeface="Arial" panose="020B0604020202020204" pitchFamily="34" charset="0"/>
            </a:endParaRPr>
          </a:p>
          <a:p>
            <a:pPr algn="ctr">
              <a:lnSpc>
                <a:spcPct val="150000"/>
              </a:lnSpc>
              <a:spcBef>
                <a:spcPct val="0"/>
              </a:spcBef>
              <a:buClrTx/>
              <a:buSzTx/>
              <a:buFontTx/>
              <a:buNone/>
            </a:pPr>
            <a:r>
              <a:rPr lang="en-US" altLang="en-US" sz="1000" dirty="0">
                <a:latin typeface="Arial" panose="020B0604020202020204" pitchFamily="34" charset="0"/>
                <a:cs typeface="Times New Roman" panose="02020603050405020304" pitchFamily="18" charset="0"/>
              </a:rPr>
              <a:t>$  11,000	</a:t>
            </a:r>
            <a:r>
              <a:rPr lang="en-US" altLang="en-US" sz="1000" dirty="0">
                <a:latin typeface="Symbol" panose="05050102010706020507" pitchFamily="18" charset="2"/>
                <a:cs typeface="Times New Roman" panose="02020603050405020304" pitchFamily="18" charset="0"/>
              </a:rPr>
              <a:t>¸</a:t>
            </a:r>
            <a:r>
              <a:rPr lang="en-US" altLang="en-US" sz="1000" dirty="0">
                <a:latin typeface="Arial" panose="020B0604020202020204" pitchFamily="34" charset="0"/>
                <a:cs typeface="Times New Roman" panose="02020603050405020304" pitchFamily="18" charset="0"/>
              </a:rPr>
              <a:t>	$  20,000	=	  .55</a:t>
            </a:r>
            <a:endParaRPr lang="en-US" altLang="en-US" sz="1000" dirty="0">
              <a:latin typeface="Arial" panose="020B0604020202020204" pitchFamily="34" charset="0"/>
            </a:endParaRPr>
          </a:p>
          <a:p>
            <a:pPr algn="ctr">
              <a:lnSpc>
                <a:spcPct val="150000"/>
              </a:lnSpc>
              <a:spcBef>
                <a:spcPct val="0"/>
              </a:spcBef>
              <a:buClrTx/>
              <a:buSzTx/>
              <a:buFontTx/>
              <a:buNone/>
            </a:pPr>
            <a:r>
              <a:rPr lang="en-US" altLang="en-US" sz="1000" dirty="0">
                <a:latin typeface="Arial" panose="020B0604020202020204" pitchFamily="34" charset="0"/>
                <a:cs typeface="Times New Roman" panose="02020603050405020304" pitchFamily="18" charset="0"/>
              </a:rPr>
              <a:t>$  35,000	</a:t>
            </a:r>
            <a:r>
              <a:rPr lang="en-US" altLang="en-US" sz="1000" dirty="0">
                <a:latin typeface="Symbol" panose="05050102010706020507" pitchFamily="18" charset="2"/>
                <a:cs typeface="Times New Roman" panose="02020603050405020304" pitchFamily="18" charset="0"/>
              </a:rPr>
              <a:t>¸</a:t>
            </a:r>
            <a:r>
              <a:rPr lang="en-US" altLang="en-US" sz="1000" dirty="0">
                <a:latin typeface="Arial" panose="020B0604020202020204" pitchFamily="34" charset="0"/>
                <a:cs typeface="Times New Roman" panose="02020603050405020304" pitchFamily="18" charset="0"/>
              </a:rPr>
              <a:t>	$  50,000	=	  .70</a:t>
            </a:r>
            <a:endParaRPr lang="en-US" altLang="en-US" sz="1000" dirty="0">
              <a:latin typeface="Arial" panose="020B0604020202020204" pitchFamily="34" charset="0"/>
            </a:endParaRPr>
          </a:p>
          <a:p>
            <a:pPr algn="ctr">
              <a:lnSpc>
                <a:spcPct val="150000"/>
              </a:lnSpc>
              <a:spcBef>
                <a:spcPct val="0"/>
              </a:spcBef>
              <a:buClrTx/>
              <a:buSzTx/>
              <a:buFontTx/>
              <a:buNone/>
            </a:pPr>
            <a:r>
              <a:rPr lang="en-US" altLang="en-US" sz="1000" dirty="0">
                <a:latin typeface="Arial" panose="020B0604020202020204" pitchFamily="34" charset="0"/>
                <a:cs typeface="Times New Roman" panose="02020603050405020304" pitchFamily="18" charset="0"/>
              </a:rPr>
              <a:t>$  36,000	</a:t>
            </a:r>
            <a:r>
              <a:rPr lang="en-US" altLang="en-US" sz="1000" dirty="0">
                <a:latin typeface="Symbol" panose="05050102010706020507" pitchFamily="18" charset="2"/>
                <a:cs typeface="Times New Roman" panose="02020603050405020304" pitchFamily="18" charset="0"/>
              </a:rPr>
              <a:t>¸</a:t>
            </a:r>
            <a:r>
              <a:rPr lang="en-US" altLang="en-US" sz="1000" dirty="0">
                <a:latin typeface="Arial" panose="020B0604020202020204" pitchFamily="34" charset="0"/>
                <a:cs typeface="Times New Roman" panose="02020603050405020304" pitchFamily="18" charset="0"/>
              </a:rPr>
              <a:t>	$  48,000	=	  .75</a:t>
            </a:r>
            <a:endParaRPr lang="en-US" altLang="en-US" sz="1000" dirty="0">
              <a:latin typeface="Arial" panose="020B0604020202020204" pitchFamily="34" charset="0"/>
            </a:endParaRPr>
          </a:p>
          <a:p>
            <a:pPr algn="ctr">
              <a:lnSpc>
                <a:spcPct val="150000"/>
              </a:lnSpc>
              <a:spcBef>
                <a:spcPct val="0"/>
              </a:spcBef>
              <a:buClrTx/>
              <a:buSzTx/>
              <a:buFontTx/>
              <a:buNone/>
            </a:pPr>
            <a:r>
              <a:rPr lang="en-US" altLang="en-US" sz="1000" dirty="0">
                <a:latin typeface="Arial" panose="020B0604020202020204" pitchFamily="34" charset="0"/>
                <a:cs typeface="Times New Roman" panose="02020603050405020304" pitchFamily="18" charset="0"/>
              </a:rPr>
              <a:t>$  65,000	</a:t>
            </a:r>
            <a:r>
              <a:rPr lang="en-US" altLang="en-US" sz="1000" dirty="0">
                <a:latin typeface="Symbol" panose="05050102010706020507" pitchFamily="18" charset="2"/>
                <a:cs typeface="Times New Roman" panose="02020603050405020304" pitchFamily="18" charset="0"/>
              </a:rPr>
              <a:t>¸</a:t>
            </a:r>
            <a:r>
              <a:rPr lang="en-US" altLang="en-US" sz="1000" dirty="0">
                <a:latin typeface="Arial" panose="020B0604020202020204" pitchFamily="34" charset="0"/>
                <a:cs typeface="Times New Roman" panose="02020603050405020304" pitchFamily="18" charset="0"/>
              </a:rPr>
              <a:t>	$  81,000	=	  .80</a:t>
            </a:r>
            <a:endParaRPr lang="en-US" altLang="en-US" sz="1000" dirty="0">
              <a:latin typeface="Arial" panose="020B0604020202020204" pitchFamily="34" charset="0"/>
            </a:endParaRPr>
          </a:p>
          <a:p>
            <a:pPr algn="ctr">
              <a:lnSpc>
                <a:spcPct val="150000"/>
              </a:lnSpc>
              <a:spcBef>
                <a:spcPct val="0"/>
              </a:spcBef>
              <a:buClrTx/>
              <a:buSzTx/>
              <a:buFontTx/>
              <a:buNone/>
            </a:pPr>
            <a:r>
              <a:rPr lang="en-US" altLang="en-US" sz="1000" dirty="0">
                <a:latin typeface="Arial" panose="020B0604020202020204" pitchFamily="34" charset="0"/>
                <a:cs typeface="Times New Roman" panose="02020603050405020304" pitchFamily="18" charset="0"/>
              </a:rPr>
              <a:t>$  68,000	</a:t>
            </a:r>
            <a:r>
              <a:rPr lang="en-US" altLang="en-US" sz="1000" dirty="0">
                <a:latin typeface="Symbol" panose="05050102010706020507" pitchFamily="18" charset="2"/>
                <a:cs typeface="Times New Roman" panose="02020603050405020304" pitchFamily="18" charset="0"/>
              </a:rPr>
              <a:t>¸</a:t>
            </a:r>
            <a:r>
              <a:rPr lang="en-US" altLang="en-US" sz="1000" dirty="0">
                <a:latin typeface="Arial" panose="020B0604020202020204" pitchFamily="34" charset="0"/>
                <a:cs typeface="Times New Roman" panose="02020603050405020304" pitchFamily="18" charset="0"/>
              </a:rPr>
              <a:t>	$  80,000	=	  .85</a:t>
            </a:r>
            <a:endParaRPr lang="en-US" altLang="en-US" sz="1000" dirty="0">
              <a:latin typeface="Arial" panose="020B0604020202020204" pitchFamily="34" charset="0"/>
            </a:endParaRPr>
          </a:p>
          <a:p>
            <a:pPr algn="ctr">
              <a:lnSpc>
                <a:spcPct val="150000"/>
              </a:lnSpc>
              <a:spcBef>
                <a:spcPct val="0"/>
              </a:spcBef>
              <a:buClrTx/>
              <a:buSzTx/>
              <a:buFontTx/>
              <a:buNone/>
            </a:pPr>
            <a:r>
              <a:rPr lang="en-US" altLang="en-US" sz="1000" dirty="0">
                <a:latin typeface="Arial" panose="020B0604020202020204" pitchFamily="34" charset="0"/>
                <a:cs typeface="Times New Roman" panose="02020603050405020304" pitchFamily="18" charset="0"/>
              </a:rPr>
              <a:t>$  44,000	</a:t>
            </a:r>
            <a:r>
              <a:rPr lang="en-US" altLang="en-US" sz="1000" dirty="0">
                <a:latin typeface="Symbol" panose="05050102010706020507" pitchFamily="18" charset="2"/>
                <a:cs typeface="Times New Roman" panose="02020603050405020304" pitchFamily="18" charset="0"/>
              </a:rPr>
              <a:t>¸	</a:t>
            </a:r>
            <a:r>
              <a:rPr lang="en-US" altLang="en-US" sz="1000" dirty="0">
                <a:latin typeface="Arial" panose="020B0604020202020204" pitchFamily="34" charset="0"/>
                <a:cs typeface="Times New Roman" panose="02020603050405020304" pitchFamily="18" charset="0"/>
              </a:rPr>
              <a:t>$  50,000	=	  .88 - MEDIAN</a:t>
            </a:r>
            <a:endParaRPr lang="en-US" altLang="en-US" sz="1000" dirty="0">
              <a:latin typeface="Arial" panose="020B0604020202020204" pitchFamily="34" charset="0"/>
            </a:endParaRPr>
          </a:p>
          <a:p>
            <a:pPr algn="ctr">
              <a:lnSpc>
                <a:spcPct val="150000"/>
              </a:lnSpc>
              <a:spcBef>
                <a:spcPct val="0"/>
              </a:spcBef>
              <a:buClrTx/>
              <a:buSzTx/>
              <a:buFontTx/>
              <a:buNone/>
            </a:pPr>
            <a:r>
              <a:rPr lang="en-US" altLang="en-US" sz="1000" dirty="0">
                <a:latin typeface="Arial" panose="020B0604020202020204" pitchFamily="34" charset="0"/>
                <a:cs typeface="Times New Roman" panose="02020603050405020304" pitchFamily="18" charset="0"/>
              </a:rPr>
              <a:t>$  59,000	</a:t>
            </a:r>
            <a:r>
              <a:rPr lang="en-US" altLang="en-US" sz="1000" dirty="0">
                <a:latin typeface="Symbol" panose="05050102010706020507" pitchFamily="18" charset="2"/>
                <a:cs typeface="Times New Roman" panose="02020603050405020304" pitchFamily="18" charset="0"/>
              </a:rPr>
              <a:t>¸</a:t>
            </a:r>
            <a:r>
              <a:rPr lang="en-US" altLang="en-US" sz="1000" dirty="0">
                <a:latin typeface="Arial" panose="020B0604020202020204" pitchFamily="34" charset="0"/>
                <a:cs typeface="Times New Roman" panose="02020603050405020304" pitchFamily="18" charset="0"/>
              </a:rPr>
              <a:t>	$  66,000	=	  .89</a:t>
            </a:r>
            <a:endParaRPr lang="en-US" altLang="en-US" sz="1000" dirty="0">
              <a:latin typeface="Arial" panose="020B0604020202020204" pitchFamily="34" charset="0"/>
            </a:endParaRPr>
          </a:p>
          <a:p>
            <a:pPr algn="ctr">
              <a:lnSpc>
                <a:spcPct val="150000"/>
              </a:lnSpc>
              <a:spcBef>
                <a:spcPct val="0"/>
              </a:spcBef>
              <a:buClrTx/>
              <a:buSzTx/>
              <a:buFontTx/>
              <a:buNone/>
            </a:pPr>
            <a:r>
              <a:rPr lang="en-US" altLang="en-US" sz="1000" dirty="0">
                <a:latin typeface="Arial" panose="020B0604020202020204" pitchFamily="34" charset="0"/>
                <a:cs typeface="Times New Roman" panose="02020603050405020304" pitchFamily="18" charset="0"/>
              </a:rPr>
              <a:t>$  66,000	</a:t>
            </a:r>
            <a:r>
              <a:rPr lang="en-US" altLang="en-US" sz="1000" dirty="0">
                <a:latin typeface="Symbol" panose="05050102010706020507" pitchFamily="18" charset="2"/>
                <a:cs typeface="Times New Roman" panose="02020603050405020304" pitchFamily="18" charset="0"/>
              </a:rPr>
              <a:t>¸</a:t>
            </a:r>
            <a:r>
              <a:rPr lang="en-US" altLang="en-US" sz="1000" dirty="0">
                <a:latin typeface="Arial" panose="020B0604020202020204" pitchFamily="34" charset="0"/>
                <a:cs typeface="Times New Roman" panose="02020603050405020304" pitchFamily="18" charset="0"/>
              </a:rPr>
              <a:t>	$  71,000	=	  .93</a:t>
            </a:r>
            <a:endParaRPr lang="en-US" altLang="en-US" sz="1000" dirty="0">
              <a:latin typeface="Arial" panose="020B0604020202020204" pitchFamily="34" charset="0"/>
            </a:endParaRPr>
          </a:p>
          <a:p>
            <a:pPr algn="ctr">
              <a:lnSpc>
                <a:spcPct val="150000"/>
              </a:lnSpc>
              <a:spcBef>
                <a:spcPct val="0"/>
              </a:spcBef>
              <a:buClrTx/>
              <a:buSzTx/>
              <a:buFontTx/>
              <a:buNone/>
            </a:pPr>
            <a:r>
              <a:rPr lang="en-US" altLang="en-US" sz="1000" dirty="0">
                <a:latin typeface="Arial" panose="020B0604020202020204" pitchFamily="34" charset="0"/>
                <a:cs typeface="Times New Roman" panose="02020603050405020304" pitchFamily="18" charset="0"/>
              </a:rPr>
              <a:t>$  40,000	</a:t>
            </a:r>
            <a:r>
              <a:rPr lang="en-US" altLang="en-US" sz="1000" dirty="0">
                <a:latin typeface="Symbol" panose="05050102010706020507" pitchFamily="18" charset="2"/>
                <a:cs typeface="Times New Roman" panose="02020603050405020304" pitchFamily="18" charset="0"/>
              </a:rPr>
              <a:t>¸</a:t>
            </a:r>
            <a:r>
              <a:rPr lang="en-US" altLang="en-US" sz="1000" dirty="0">
                <a:latin typeface="Arial" panose="020B0604020202020204" pitchFamily="34" charset="0"/>
                <a:cs typeface="Times New Roman" panose="02020603050405020304" pitchFamily="18" charset="0"/>
              </a:rPr>
              <a:t>	$  40,000	=	1.00</a:t>
            </a:r>
            <a:endParaRPr lang="en-US" altLang="en-US" sz="1000" dirty="0">
              <a:latin typeface="Arial" panose="020B0604020202020204" pitchFamily="34" charset="0"/>
            </a:endParaRPr>
          </a:p>
          <a:p>
            <a:pPr algn="ctr">
              <a:lnSpc>
                <a:spcPct val="150000"/>
              </a:lnSpc>
              <a:spcBef>
                <a:spcPct val="0"/>
              </a:spcBef>
              <a:buClrTx/>
              <a:buSzTx/>
              <a:buFontTx/>
              <a:buNone/>
            </a:pPr>
            <a:r>
              <a:rPr lang="en-US" altLang="en-US" sz="1000" dirty="0">
                <a:latin typeface="Arial" panose="020B0604020202020204" pitchFamily="34" charset="0"/>
                <a:cs typeface="Times New Roman" panose="02020603050405020304" pitchFamily="18" charset="0"/>
              </a:rPr>
              <a:t>$  92,000	</a:t>
            </a:r>
            <a:r>
              <a:rPr lang="en-US" altLang="en-US" sz="1000" dirty="0">
                <a:latin typeface="Symbol" panose="05050102010706020507" pitchFamily="18" charset="2"/>
                <a:cs typeface="Times New Roman" panose="02020603050405020304" pitchFamily="18" charset="0"/>
              </a:rPr>
              <a:t>¸</a:t>
            </a:r>
            <a:r>
              <a:rPr lang="en-US" altLang="en-US" sz="1000" dirty="0">
                <a:latin typeface="Arial" panose="020B0604020202020204" pitchFamily="34" charset="0"/>
                <a:cs typeface="Times New Roman" panose="02020603050405020304" pitchFamily="18" charset="0"/>
              </a:rPr>
              <a:t>	$  88,000	=	1.05</a:t>
            </a:r>
            <a:endParaRPr lang="en-US" altLang="en-US" sz="1000" dirty="0">
              <a:latin typeface="Arial" panose="020B0604020202020204" pitchFamily="34" charset="0"/>
            </a:endParaRPr>
          </a:p>
          <a:p>
            <a:pPr algn="ctr">
              <a:lnSpc>
                <a:spcPct val="150000"/>
              </a:lnSpc>
              <a:spcBef>
                <a:spcPct val="0"/>
              </a:spcBef>
              <a:buClrTx/>
              <a:buSzTx/>
              <a:buFontTx/>
              <a:buNone/>
            </a:pPr>
            <a:r>
              <a:rPr lang="en-US" altLang="en-US" sz="1000" dirty="0">
                <a:latin typeface="Arial" panose="020B0604020202020204" pitchFamily="34" charset="0"/>
                <a:cs typeface="Times New Roman" panose="02020603050405020304" pitchFamily="18" charset="0"/>
              </a:rPr>
              <a:t>$  64,000	</a:t>
            </a:r>
            <a:r>
              <a:rPr lang="en-US" altLang="en-US" sz="1000" dirty="0">
                <a:latin typeface="Symbol" panose="05050102010706020507" pitchFamily="18" charset="2"/>
                <a:cs typeface="Times New Roman" panose="02020603050405020304" pitchFamily="18" charset="0"/>
              </a:rPr>
              <a:t>¸</a:t>
            </a:r>
            <a:r>
              <a:rPr lang="en-US" altLang="en-US" sz="1000" dirty="0">
                <a:latin typeface="Arial" panose="020B0604020202020204" pitchFamily="34" charset="0"/>
                <a:cs typeface="Times New Roman" panose="02020603050405020304" pitchFamily="18" charset="0"/>
              </a:rPr>
              <a:t>	$  59,000	=	1.08</a:t>
            </a:r>
            <a:endParaRPr lang="en-US" altLang="en-US" sz="1000" dirty="0">
              <a:latin typeface="Arial" panose="020B0604020202020204" pitchFamily="34" charset="0"/>
            </a:endParaRPr>
          </a:p>
          <a:p>
            <a:pPr algn="ctr">
              <a:lnSpc>
                <a:spcPct val="150000"/>
              </a:lnSpc>
              <a:spcBef>
                <a:spcPct val="0"/>
              </a:spcBef>
              <a:buClrTx/>
              <a:buSzTx/>
              <a:buFontTx/>
              <a:buNone/>
            </a:pPr>
            <a:r>
              <a:rPr lang="en-US" altLang="en-US" sz="1000" dirty="0">
                <a:latin typeface="Arial" panose="020B0604020202020204" pitchFamily="34" charset="0"/>
                <a:cs typeface="Times New Roman" panose="02020603050405020304" pitchFamily="18" charset="0"/>
              </a:rPr>
              <a:t>$  38,000	</a:t>
            </a:r>
            <a:r>
              <a:rPr lang="en-US" altLang="en-US" sz="1000" dirty="0">
                <a:latin typeface="Symbol" panose="05050102010706020507" pitchFamily="18" charset="2"/>
                <a:cs typeface="Times New Roman" panose="02020603050405020304" pitchFamily="18" charset="0"/>
              </a:rPr>
              <a:t>¸</a:t>
            </a:r>
            <a:r>
              <a:rPr lang="en-US" altLang="en-US" sz="1000" dirty="0">
                <a:latin typeface="Arial" panose="020B0604020202020204" pitchFamily="34" charset="0"/>
                <a:cs typeface="Times New Roman" panose="02020603050405020304" pitchFamily="18" charset="0"/>
              </a:rPr>
              <a:t>	$  30,000	=	1.27</a:t>
            </a:r>
            <a:endParaRPr lang="en-US" altLang="en-US" sz="1000" dirty="0">
              <a:latin typeface="Arial" panose="020B0604020202020204" pitchFamily="34" charset="0"/>
            </a:endParaRPr>
          </a:p>
          <a:p>
            <a:pPr algn="ctr">
              <a:spcBef>
                <a:spcPct val="0"/>
              </a:spcBef>
              <a:buClrTx/>
              <a:buSzTx/>
              <a:buFontTx/>
              <a:buNone/>
            </a:pPr>
            <a:r>
              <a:rPr lang="en-US" altLang="en-US" sz="1000" dirty="0">
                <a:latin typeface="Arial" panose="020B0604020202020204" pitchFamily="34" charset="0"/>
                <a:cs typeface="Times New Roman" panose="02020603050405020304" pitchFamily="18" charset="0"/>
              </a:rPr>
              <a:t>$  50,000	</a:t>
            </a:r>
            <a:r>
              <a:rPr lang="en-US" altLang="en-US" sz="1000" dirty="0">
                <a:latin typeface="Symbol" panose="05050102010706020507" pitchFamily="18" charset="2"/>
                <a:cs typeface="Times New Roman" panose="02020603050405020304" pitchFamily="18" charset="0"/>
              </a:rPr>
              <a:t>¸</a:t>
            </a:r>
            <a:r>
              <a:rPr lang="en-US" altLang="en-US" sz="1000" dirty="0">
                <a:latin typeface="Arial" panose="020B0604020202020204" pitchFamily="34" charset="0"/>
                <a:cs typeface="Times New Roman" panose="02020603050405020304" pitchFamily="18" charset="0"/>
              </a:rPr>
              <a:t>	$  19,000	=	2.63</a:t>
            </a:r>
          </a:p>
          <a:p>
            <a:pPr algn="ctr">
              <a:spcBef>
                <a:spcPct val="0"/>
              </a:spcBef>
              <a:buClrTx/>
              <a:buSzTx/>
              <a:buFontTx/>
              <a:buNone/>
            </a:pPr>
            <a:endParaRPr lang="en-US" altLang="en-US" sz="1000" dirty="0">
              <a:latin typeface="Arial" panose="020B0604020202020204" pitchFamily="34" charset="0"/>
              <a:cs typeface="Times New Roman" panose="02020603050405020304" pitchFamily="18" charset="0"/>
            </a:endParaRPr>
          </a:p>
          <a:p>
            <a:pPr algn="ctr">
              <a:spcBef>
                <a:spcPct val="0"/>
              </a:spcBef>
              <a:buClrTx/>
              <a:buSzTx/>
              <a:buFontTx/>
              <a:buNone/>
            </a:pPr>
            <a:r>
              <a:rPr lang="en-US" altLang="en-US" sz="1000" dirty="0">
                <a:latin typeface="Arial" panose="020B0604020202020204" pitchFamily="34" charset="0"/>
                <a:cs typeface="Times New Roman" panose="02020603050405020304" pitchFamily="18" charset="0"/>
              </a:rPr>
              <a:t>The MEDIAN is the middle value of a set of ranked numbers.  </a:t>
            </a:r>
          </a:p>
          <a:p>
            <a:pPr algn="ctr">
              <a:spcBef>
                <a:spcPct val="0"/>
              </a:spcBef>
              <a:buClrTx/>
              <a:buSzTx/>
              <a:buFontTx/>
              <a:buNone/>
            </a:pPr>
            <a:r>
              <a:rPr lang="en-US" altLang="en-US" sz="1000" dirty="0">
                <a:latin typeface="Arial" panose="020B0604020202020204" pitchFamily="34" charset="0"/>
                <a:cs typeface="Times New Roman" panose="02020603050405020304" pitchFamily="18" charset="0"/>
              </a:rPr>
              <a:t>In this example there are fifteen numbers (ratios). </a:t>
            </a:r>
          </a:p>
          <a:p>
            <a:pPr algn="ctr">
              <a:spcBef>
                <a:spcPct val="0"/>
              </a:spcBef>
              <a:buClrTx/>
              <a:buSzTx/>
              <a:buFontTx/>
              <a:buNone/>
            </a:pPr>
            <a:r>
              <a:rPr lang="en-US" altLang="en-US" sz="1000" dirty="0">
                <a:latin typeface="Arial" panose="020B0604020202020204" pitchFamily="34" charset="0"/>
                <a:cs typeface="Times New Roman" panose="02020603050405020304" pitchFamily="18" charset="0"/>
              </a:rPr>
              <a:t>The MEDIAN is the eighth position or at the halfway point.</a:t>
            </a:r>
          </a:p>
          <a:p>
            <a:pPr algn="ctr">
              <a:spcBef>
                <a:spcPct val="0"/>
              </a:spcBef>
              <a:buClrTx/>
              <a:buSzTx/>
              <a:buFontTx/>
              <a:buNone/>
            </a:pPr>
            <a:r>
              <a:rPr lang="en-US" altLang="en-US" sz="1000" dirty="0">
                <a:latin typeface="Arial" panose="020B0604020202020204" pitchFamily="34" charset="0"/>
                <a:cs typeface="Times New Roman" panose="02020603050405020304" pitchFamily="18" charset="0"/>
              </a:rPr>
              <a:t>There are seven numbers above it and seven numbers below it.</a:t>
            </a:r>
            <a:endParaRPr lang="en-US" altLang="en-US" sz="1000" dirty="0">
              <a:latin typeface="Arial" panose="020B0604020202020204" pitchFamily="34" charset="0"/>
            </a:endParaRPr>
          </a:p>
        </p:txBody>
      </p:sp>
      <p:sp>
        <p:nvSpPr>
          <p:cNvPr id="3" name="Rectangle 2"/>
          <p:cNvSpPr/>
          <p:nvPr/>
        </p:nvSpPr>
        <p:spPr>
          <a:xfrm>
            <a:off x="3508744" y="3750724"/>
            <a:ext cx="5029200" cy="228601"/>
          </a:xfrm>
          <a:prstGeom prst="rect">
            <a:avLst/>
          </a:prstGeom>
          <a:noFill/>
          <a:ln w="28575">
            <a:solidFill>
              <a:srgbClr val="222E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55033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 y="203198"/>
            <a:ext cx="12192000" cy="104183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latin typeface="Copperplate Gothic Bold" panose="020E0705020206020404" pitchFamily="34" charset="0"/>
              </a:rPr>
              <a:t>Level of Assessment</a:t>
            </a:r>
          </a:p>
        </p:txBody>
      </p:sp>
      <p:sp>
        <p:nvSpPr>
          <p:cNvPr id="13" name="Rectangle 12"/>
          <p:cNvSpPr/>
          <p:nvPr/>
        </p:nvSpPr>
        <p:spPr>
          <a:xfrm>
            <a:off x="0" y="6713624"/>
            <a:ext cx="12192000" cy="4572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a:grpSpLocks noChangeAspect="1"/>
          </p:cNvGrpSpPr>
          <p:nvPr/>
        </p:nvGrpSpPr>
        <p:grpSpPr>
          <a:xfrm>
            <a:off x="9899216" y="6119012"/>
            <a:ext cx="2084948" cy="457200"/>
            <a:chOff x="4766776" y="6262420"/>
            <a:chExt cx="2414265" cy="527049"/>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66776" y="6262420"/>
              <a:ext cx="1670284" cy="512925"/>
            </a:xfrm>
            <a:prstGeom prst="rect">
              <a:avLst/>
            </a:prstGeom>
          </p:spPr>
        </p:pic>
        <p:grpSp>
          <p:nvGrpSpPr>
            <p:cNvPr id="9" name="Group 8"/>
            <p:cNvGrpSpPr/>
            <p:nvPr/>
          </p:nvGrpSpPr>
          <p:grpSpPr>
            <a:xfrm>
              <a:off x="6694938" y="6295182"/>
              <a:ext cx="486103" cy="480540"/>
              <a:chOff x="5869964" y="6290830"/>
              <a:chExt cx="506776" cy="500976"/>
            </a:xfrm>
          </p:grpSpPr>
          <p:sp>
            <p:nvSpPr>
              <p:cNvPr id="14" name="Oval 13"/>
              <p:cNvSpPr/>
              <p:nvPr/>
            </p:nvSpPr>
            <p:spPr>
              <a:xfrm>
                <a:off x="5869964" y="6290830"/>
                <a:ext cx="506776" cy="500976"/>
              </a:xfrm>
              <a:prstGeom prst="ellipse">
                <a:avLst/>
              </a:prstGeom>
              <a:solidFill>
                <a:srgbClr val="04256C"/>
              </a:solidFill>
              <a:ln>
                <a:solidFill>
                  <a:srgbClr val="0425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4256C"/>
                  </a:solidFill>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1042" y="6319087"/>
                <a:ext cx="446872" cy="446872"/>
              </a:xfrm>
              <a:prstGeom prst="rect">
                <a:avLst/>
              </a:prstGeom>
            </p:spPr>
          </p:pic>
        </p:grpSp>
        <p:cxnSp>
          <p:nvCxnSpPr>
            <p:cNvPr id="11" name="Straight Connector 10"/>
            <p:cNvCxnSpPr/>
            <p:nvPr/>
          </p:nvCxnSpPr>
          <p:spPr>
            <a:xfrm flipV="1">
              <a:off x="6577323" y="6276544"/>
              <a:ext cx="0" cy="512925"/>
            </a:xfrm>
            <a:prstGeom prst="line">
              <a:avLst/>
            </a:prstGeom>
            <a:ln w="12700">
              <a:solidFill>
                <a:srgbClr val="0A3C60"/>
              </a:solidFill>
            </a:ln>
          </p:spPr>
          <p:style>
            <a:lnRef idx="1">
              <a:schemeClr val="accent1"/>
            </a:lnRef>
            <a:fillRef idx="0">
              <a:schemeClr val="accent1"/>
            </a:fillRef>
            <a:effectRef idx="0">
              <a:schemeClr val="accent1"/>
            </a:effectRef>
            <a:fontRef idx="minor">
              <a:schemeClr val="tx1"/>
            </a:fontRef>
          </p:style>
        </p:cxnSp>
      </p:grpSp>
      <p:sp>
        <p:nvSpPr>
          <p:cNvPr id="2" name="Rectangle 1"/>
          <p:cNvSpPr/>
          <p:nvPr/>
        </p:nvSpPr>
        <p:spPr>
          <a:xfrm>
            <a:off x="398721" y="1983548"/>
            <a:ext cx="11654555" cy="1785104"/>
          </a:xfrm>
          <a:prstGeom prst="rect">
            <a:avLst/>
          </a:prstGeom>
        </p:spPr>
        <p:txBody>
          <a:bodyPr wrap="square">
            <a:spAutoFit/>
          </a:bodyPr>
          <a:lstStyle/>
          <a:p>
            <a:pPr marL="457200" indent="-457200">
              <a:buBlip>
                <a:blip r:embed="rId4"/>
              </a:buBlip>
            </a:pPr>
            <a:r>
              <a:rPr lang="en-US" sz="2800" dirty="0">
                <a:latin typeface="Book Antiqua" panose="02040602050305030304" pitchFamily="18" charset="0"/>
              </a:rPr>
              <a:t>Level of Assessment is the calculation used to certify your recapitulation each year.</a:t>
            </a:r>
          </a:p>
          <a:p>
            <a:endParaRPr lang="en-US" sz="2800" dirty="0">
              <a:latin typeface="Book Antiqua" panose="02040602050305030304" pitchFamily="18" charset="0"/>
            </a:endParaRPr>
          </a:p>
          <a:p>
            <a:pPr marL="914400" lvl="1" indent="-457200">
              <a:buClr>
                <a:srgbClr val="222E68"/>
              </a:buClr>
              <a:buSzPct val="150000"/>
              <a:buFont typeface="Wingdings" panose="05000000000000000000" pitchFamily="2" charset="2"/>
              <a:buChar char="§"/>
            </a:pPr>
            <a:r>
              <a:rPr lang="en-US" sz="2600" dirty="0">
                <a:latin typeface="Book Antiqua" panose="02040602050305030304" pitchFamily="18" charset="0"/>
              </a:rPr>
              <a:t>The Ratio is used in the calculation of the Level of Assessment</a:t>
            </a:r>
          </a:p>
        </p:txBody>
      </p:sp>
    </p:spTree>
    <p:extLst>
      <p:ext uri="{BB962C8B-B14F-4D97-AF65-F5344CB8AC3E}">
        <p14:creationId xmlns:p14="http://schemas.microsoft.com/office/powerpoint/2010/main" val="37173410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 y="203198"/>
            <a:ext cx="12192000" cy="104183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latin typeface="Copperplate Gothic Bold" panose="020E0705020206020404" pitchFamily="34" charset="0"/>
              </a:rPr>
              <a:t>Level of Assessment and Certification Procedures</a:t>
            </a:r>
          </a:p>
        </p:txBody>
      </p:sp>
      <p:sp>
        <p:nvSpPr>
          <p:cNvPr id="13" name="Rectangle 12"/>
          <p:cNvSpPr/>
          <p:nvPr/>
        </p:nvSpPr>
        <p:spPr>
          <a:xfrm>
            <a:off x="0" y="6713624"/>
            <a:ext cx="12192000" cy="4572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a:grpSpLocks noChangeAspect="1"/>
          </p:cNvGrpSpPr>
          <p:nvPr/>
        </p:nvGrpSpPr>
        <p:grpSpPr>
          <a:xfrm>
            <a:off x="9899216" y="6119012"/>
            <a:ext cx="2084948" cy="457200"/>
            <a:chOff x="4766776" y="6262420"/>
            <a:chExt cx="2414265" cy="527049"/>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66776" y="6262420"/>
              <a:ext cx="1670284" cy="512925"/>
            </a:xfrm>
            <a:prstGeom prst="rect">
              <a:avLst/>
            </a:prstGeom>
          </p:spPr>
        </p:pic>
        <p:grpSp>
          <p:nvGrpSpPr>
            <p:cNvPr id="9" name="Group 8"/>
            <p:cNvGrpSpPr/>
            <p:nvPr/>
          </p:nvGrpSpPr>
          <p:grpSpPr>
            <a:xfrm>
              <a:off x="6694938" y="6295182"/>
              <a:ext cx="486103" cy="480540"/>
              <a:chOff x="5869964" y="6290830"/>
              <a:chExt cx="506776" cy="500976"/>
            </a:xfrm>
          </p:grpSpPr>
          <p:sp>
            <p:nvSpPr>
              <p:cNvPr id="14" name="Oval 13"/>
              <p:cNvSpPr/>
              <p:nvPr/>
            </p:nvSpPr>
            <p:spPr>
              <a:xfrm>
                <a:off x="5869964" y="6290830"/>
                <a:ext cx="506776" cy="500976"/>
              </a:xfrm>
              <a:prstGeom prst="ellipse">
                <a:avLst/>
              </a:prstGeom>
              <a:solidFill>
                <a:srgbClr val="04256C"/>
              </a:solidFill>
              <a:ln>
                <a:solidFill>
                  <a:srgbClr val="0425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4256C"/>
                  </a:solidFill>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1042" y="6319087"/>
                <a:ext cx="446872" cy="446872"/>
              </a:xfrm>
              <a:prstGeom prst="rect">
                <a:avLst/>
              </a:prstGeom>
            </p:spPr>
          </p:pic>
        </p:grpSp>
        <p:cxnSp>
          <p:nvCxnSpPr>
            <p:cNvPr id="11" name="Straight Connector 10"/>
            <p:cNvCxnSpPr/>
            <p:nvPr/>
          </p:nvCxnSpPr>
          <p:spPr>
            <a:xfrm flipV="1">
              <a:off x="6577323" y="6276544"/>
              <a:ext cx="0" cy="512925"/>
            </a:xfrm>
            <a:prstGeom prst="line">
              <a:avLst/>
            </a:prstGeom>
            <a:ln w="12700">
              <a:solidFill>
                <a:srgbClr val="0A3C60"/>
              </a:solidFill>
            </a:ln>
          </p:spPr>
          <p:style>
            <a:lnRef idx="1">
              <a:schemeClr val="accent1"/>
            </a:lnRef>
            <a:fillRef idx="0">
              <a:schemeClr val="accent1"/>
            </a:fillRef>
            <a:effectRef idx="0">
              <a:schemeClr val="accent1"/>
            </a:effectRef>
            <a:fontRef idx="minor">
              <a:schemeClr val="tx1"/>
            </a:fontRef>
          </p:style>
        </p:cxnSp>
      </p:grpSp>
      <p:sp>
        <p:nvSpPr>
          <p:cNvPr id="2" name="Rectangle 1"/>
          <p:cNvSpPr/>
          <p:nvPr/>
        </p:nvSpPr>
        <p:spPr>
          <a:xfrm>
            <a:off x="305731" y="2232246"/>
            <a:ext cx="11654555" cy="2677656"/>
          </a:xfrm>
          <a:prstGeom prst="rect">
            <a:avLst/>
          </a:prstGeom>
        </p:spPr>
        <p:txBody>
          <a:bodyPr wrap="square">
            <a:spAutoFit/>
          </a:bodyPr>
          <a:lstStyle/>
          <a:p>
            <a:pPr lvl="1"/>
            <a:r>
              <a:rPr lang="en-US" altLang="en-US" sz="2400" b="1" u="sng" dirty="0">
                <a:latin typeface="Book Antiqua" panose="02040602050305030304" pitchFamily="18" charset="0"/>
              </a:rPr>
              <a:t>Level of Assessment</a:t>
            </a:r>
          </a:p>
          <a:p>
            <a:pPr lvl="1"/>
            <a:endParaRPr lang="en-US" altLang="en-US" sz="2400" dirty="0">
              <a:latin typeface="Book Antiqua" panose="02040602050305030304" pitchFamily="18" charset="0"/>
            </a:endParaRPr>
          </a:p>
          <a:p>
            <a:pPr marL="800100" lvl="1" indent="-342900">
              <a:buBlip>
                <a:blip r:embed="rId4"/>
              </a:buBlip>
            </a:pPr>
            <a:r>
              <a:rPr lang="en-US" altLang="en-US" sz="2400" dirty="0">
                <a:latin typeface="Book Antiqua" panose="02040602050305030304" pitchFamily="18" charset="0"/>
              </a:rPr>
              <a:t>The extent to which the PVA has achieved the statutory requirement of 100% fair cash value for all classes of property during a particular year.</a:t>
            </a:r>
          </a:p>
          <a:p>
            <a:pPr lvl="1"/>
            <a:endParaRPr lang="en-US" altLang="en-US" sz="2400" dirty="0">
              <a:latin typeface="Book Antiqua" panose="02040602050305030304" pitchFamily="18" charset="0"/>
            </a:endParaRPr>
          </a:p>
          <a:p>
            <a:pPr marL="800100" lvl="1" indent="-342900">
              <a:buBlip>
                <a:blip r:embed="rId4"/>
              </a:buBlip>
            </a:pPr>
            <a:r>
              <a:rPr lang="en-US" altLang="en-US" sz="2400" dirty="0">
                <a:latin typeface="Book Antiqua" panose="02040602050305030304" pitchFamily="18" charset="0"/>
              </a:rPr>
              <a:t> The median ratio is used to set a level of assessment requirement for each property class: Residential, Farm &amp; Commercial.</a:t>
            </a:r>
          </a:p>
        </p:txBody>
      </p:sp>
    </p:spTree>
    <p:extLst>
      <p:ext uri="{BB962C8B-B14F-4D97-AF65-F5344CB8AC3E}">
        <p14:creationId xmlns:p14="http://schemas.microsoft.com/office/powerpoint/2010/main" val="1487476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 y="0"/>
            <a:ext cx="12192000" cy="6932428"/>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dirty="0">
              <a:latin typeface="Copperplate Gothic Bold" panose="020E0705020206020404" pitchFamily="34" charset="0"/>
            </a:endParaRPr>
          </a:p>
        </p:txBody>
      </p:sp>
      <p:sp>
        <p:nvSpPr>
          <p:cNvPr id="13" name="Rectangle 12"/>
          <p:cNvSpPr/>
          <p:nvPr/>
        </p:nvSpPr>
        <p:spPr>
          <a:xfrm>
            <a:off x="0" y="6713624"/>
            <a:ext cx="12192000" cy="4572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265821" y="1857663"/>
            <a:ext cx="3124200" cy="2586038"/>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defTabSz="914400">
              <a:defRPr/>
            </a:pPr>
            <a:r>
              <a:rPr lang="en-US" sz="2400" dirty="0">
                <a:solidFill>
                  <a:prstClr val="black"/>
                </a:solidFill>
                <a:latin typeface="Gill Sans MT"/>
              </a:rPr>
              <a:t>Full Value Target = Previous Net </a:t>
            </a:r>
            <a:r>
              <a:rPr lang="en-US" sz="2400" dirty="0" err="1">
                <a:solidFill>
                  <a:prstClr val="black"/>
                </a:solidFill>
                <a:latin typeface="Gill Sans MT"/>
              </a:rPr>
              <a:t>Assmt</a:t>
            </a:r>
            <a:r>
              <a:rPr lang="en-US" sz="2400" dirty="0">
                <a:solidFill>
                  <a:prstClr val="black"/>
                </a:solidFill>
                <a:latin typeface="Gill Sans MT"/>
              </a:rPr>
              <a:t>/ Current Ratio</a:t>
            </a:r>
          </a:p>
          <a:p>
            <a:pPr algn="ctr" defTabSz="914400">
              <a:defRPr/>
            </a:pPr>
            <a:endParaRPr lang="en-US" dirty="0">
              <a:solidFill>
                <a:prstClr val="black"/>
              </a:solidFill>
              <a:latin typeface="Gill Sans MT"/>
            </a:endParaRPr>
          </a:p>
          <a:p>
            <a:pPr algn="ctr" defTabSz="914400">
              <a:defRPr/>
            </a:pPr>
            <a:r>
              <a:rPr lang="en-US" sz="2400" dirty="0">
                <a:solidFill>
                  <a:prstClr val="black"/>
                </a:solidFill>
                <a:latin typeface="Gill Sans MT"/>
              </a:rPr>
              <a:t>Level of </a:t>
            </a:r>
            <a:r>
              <a:rPr lang="en-US" sz="2400" dirty="0" err="1">
                <a:solidFill>
                  <a:prstClr val="black"/>
                </a:solidFill>
                <a:latin typeface="Gill Sans MT"/>
              </a:rPr>
              <a:t>Assmt</a:t>
            </a:r>
            <a:r>
              <a:rPr lang="en-US" sz="2400" dirty="0">
                <a:solidFill>
                  <a:prstClr val="black"/>
                </a:solidFill>
                <a:latin typeface="Gill Sans MT"/>
              </a:rPr>
              <a:t> = Current </a:t>
            </a:r>
            <a:r>
              <a:rPr lang="en-US" sz="2400" dirty="0" err="1">
                <a:solidFill>
                  <a:prstClr val="black"/>
                </a:solidFill>
                <a:latin typeface="Gill Sans MT"/>
              </a:rPr>
              <a:t>Assmt</a:t>
            </a:r>
            <a:r>
              <a:rPr lang="en-US" sz="2400" dirty="0">
                <a:solidFill>
                  <a:prstClr val="black"/>
                </a:solidFill>
                <a:latin typeface="Gill Sans MT"/>
              </a:rPr>
              <a:t>/ </a:t>
            </a:r>
          </a:p>
          <a:p>
            <a:pPr algn="ctr" defTabSz="914400">
              <a:defRPr/>
            </a:pPr>
            <a:r>
              <a:rPr lang="en-US" sz="2400" dirty="0">
                <a:solidFill>
                  <a:prstClr val="black"/>
                </a:solidFill>
                <a:latin typeface="Gill Sans MT"/>
              </a:rPr>
              <a:t>Full Value Target</a:t>
            </a:r>
          </a:p>
        </p:txBody>
      </p:sp>
      <p:pic>
        <p:nvPicPr>
          <p:cNvPr id="6" name="Picture 5" descr="Graphical user interface, table&#10;&#10;Description automatically generated">
            <a:extLst>
              <a:ext uri="{FF2B5EF4-FFF2-40B4-BE49-F238E27FC236}">
                <a16:creationId xmlns:a16="http://schemas.microsoft.com/office/drawing/2014/main" id="{BD0B2C37-6DBF-4E2B-BE0E-E2D5B2B49001}"/>
              </a:ext>
            </a:extLst>
          </p:cNvPr>
          <p:cNvPicPr>
            <a:picLocks noChangeAspect="1"/>
          </p:cNvPicPr>
          <p:nvPr/>
        </p:nvPicPr>
        <p:blipFill rotWithShape="1">
          <a:blip r:embed="rId2">
            <a:extLst>
              <a:ext uri="{28A0092B-C50C-407E-A947-70E740481C1C}">
                <a14:useLocalDpi xmlns:a14="http://schemas.microsoft.com/office/drawing/2010/main" val="0"/>
              </a:ext>
            </a:extLst>
          </a:blip>
          <a:srcRect t="3613" b="11472"/>
          <a:stretch/>
        </p:blipFill>
        <p:spPr>
          <a:xfrm>
            <a:off x="3669323" y="88245"/>
            <a:ext cx="5612900" cy="6734819"/>
          </a:xfrm>
          <a:prstGeom prst="rect">
            <a:avLst/>
          </a:prstGeom>
        </p:spPr>
      </p:pic>
    </p:spTree>
    <p:extLst>
      <p:ext uri="{BB962C8B-B14F-4D97-AF65-F5344CB8AC3E}">
        <p14:creationId xmlns:p14="http://schemas.microsoft.com/office/powerpoint/2010/main" val="34313798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 y="0"/>
            <a:ext cx="12192000" cy="6932428"/>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dirty="0">
              <a:latin typeface="Copperplate Gothic Bold" panose="020E0705020206020404" pitchFamily="34" charset="0"/>
            </a:endParaRPr>
          </a:p>
        </p:txBody>
      </p:sp>
      <p:sp>
        <p:nvSpPr>
          <p:cNvPr id="13" name="Rectangle 12"/>
          <p:cNvSpPr/>
          <p:nvPr/>
        </p:nvSpPr>
        <p:spPr>
          <a:xfrm>
            <a:off x="0" y="6713624"/>
            <a:ext cx="12192000" cy="4572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b="11318"/>
          <a:stretch/>
        </p:blipFill>
        <p:spPr>
          <a:xfrm>
            <a:off x="3075858" y="0"/>
            <a:ext cx="6040284" cy="6932428"/>
          </a:xfrm>
          <a:prstGeom prst="rect">
            <a:avLst/>
          </a:prstGeom>
        </p:spPr>
      </p:pic>
    </p:spTree>
    <p:extLst>
      <p:ext uri="{BB962C8B-B14F-4D97-AF65-F5344CB8AC3E}">
        <p14:creationId xmlns:p14="http://schemas.microsoft.com/office/powerpoint/2010/main" val="32614677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 y="203198"/>
            <a:ext cx="12192000" cy="104183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latin typeface="Copperplate Gothic Bold" panose="020E0705020206020404" pitchFamily="34" charset="0"/>
              </a:rPr>
              <a:t>Level of Assessment and Certification Procedures</a:t>
            </a:r>
          </a:p>
        </p:txBody>
      </p:sp>
      <p:sp>
        <p:nvSpPr>
          <p:cNvPr id="13" name="Rectangle 12"/>
          <p:cNvSpPr/>
          <p:nvPr/>
        </p:nvSpPr>
        <p:spPr>
          <a:xfrm>
            <a:off x="0" y="6713624"/>
            <a:ext cx="12192000" cy="4572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a:grpSpLocks noChangeAspect="1"/>
          </p:cNvGrpSpPr>
          <p:nvPr/>
        </p:nvGrpSpPr>
        <p:grpSpPr>
          <a:xfrm>
            <a:off x="9899216" y="6119012"/>
            <a:ext cx="2084948" cy="457200"/>
            <a:chOff x="4766776" y="6262420"/>
            <a:chExt cx="2414265" cy="527049"/>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66776" y="6262420"/>
              <a:ext cx="1670284" cy="512925"/>
            </a:xfrm>
            <a:prstGeom prst="rect">
              <a:avLst/>
            </a:prstGeom>
          </p:spPr>
        </p:pic>
        <p:grpSp>
          <p:nvGrpSpPr>
            <p:cNvPr id="9" name="Group 8"/>
            <p:cNvGrpSpPr/>
            <p:nvPr/>
          </p:nvGrpSpPr>
          <p:grpSpPr>
            <a:xfrm>
              <a:off x="6694938" y="6295182"/>
              <a:ext cx="486103" cy="480540"/>
              <a:chOff x="5869964" y="6290830"/>
              <a:chExt cx="506776" cy="500976"/>
            </a:xfrm>
          </p:grpSpPr>
          <p:sp>
            <p:nvSpPr>
              <p:cNvPr id="14" name="Oval 13"/>
              <p:cNvSpPr/>
              <p:nvPr/>
            </p:nvSpPr>
            <p:spPr>
              <a:xfrm>
                <a:off x="5869964" y="6290830"/>
                <a:ext cx="506776" cy="500976"/>
              </a:xfrm>
              <a:prstGeom prst="ellipse">
                <a:avLst/>
              </a:prstGeom>
              <a:solidFill>
                <a:srgbClr val="04256C"/>
              </a:solidFill>
              <a:ln>
                <a:solidFill>
                  <a:srgbClr val="0425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4256C"/>
                  </a:solidFill>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1042" y="6319087"/>
                <a:ext cx="446872" cy="446872"/>
              </a:xfrm>
              <a:prstGeom prst="rect">
                <a:avLst/>
              </a:prstGeom>
            </p:spPr>
          </p:pic>
        </p:grpSp>
        <p:cxnSp>
          <p:nvCxnSpPr>
            <p:cNvPr id="11" name="Straight Connector 10"/>
            <p:cNvCxnSpPr/>
            <p:nvPr/>
          </p:nvCxnSpPr>
          <p:spPr>
            <a:xfrm flipV="1">
              <a:off x="6577323" y="6276544"/>
              <a:ext cx="0" cy="512925"/>
            </a:xfrm>
            <a:prstGeom prst="line">
              <a:avLst/>
            </a:prstGeom>
            <a:ln w="12700">
              <a:solidFill>
                <a:srgbClr val="0A3C60"/>
              </a:solidFill>
            </a:ln>
          </p:spPr>
          <p:style>
            <a:lnRef idx="1">
              <a:schemeClr val="accent1"/>
            </a:lnRef>
            <a:fillRef idx="0">
              <a:schemeClr val="accent1"/>
            </a:fillRef>
            <a:effectRef idx="0">
              <a:schemeClr val="accent1"/>
            </a:effectRef>
            <a:fontRef idx="minor">
              <a:schemeClr val="tx1"/>
            </a:fontRef>
          </p:style>
        </p:cxnSp>
      </p:grpSp>
      <p:sp>
        <p:nvSpPr>
          <p:cNvPr id="2" name="Rectangle 1"/>
          <p:cNvSpPr/>
          <p:nvPr/>
        </p:nvSpPr>
        <p:spPr>
          <a:xfrm>
            <a:off x="39917" y="1626190"/>
            <a:ext cx="11654555" cy="3754874"/>
          </a:xfrm>
          <a:prstGeom prst="rect">
            <a:avLst/>
          </a:prstGeom>
        </p:spPr>
        <p:txBody>
          <a:bodyPr wrap="square">
            <a:spAutoFit/>
          </a:bodyPr>
          <a:lstStyle/>
          <a:p>
            <a:pPr lvl="1"/>
            <a:r>
              <a:rPr lang="en-US" altLang="en-US" sz="2400" b="1" u="sng" dirty="0">
                <a:latin typeface="Book Antiqua" panose="02040602050305030304" pitchFamily="18" charset="0"/>
              </a:rPr>
              <a:t>Certification Procedures</a:t>
            </a:r>
          </a:p>
          <a:p>
            <a:pPr lvl="1"/>
            <a:endParaRPr lang="en-US" altLang="en-US" sz="2400" dirty="0">
              <a:latin typeface="Book Antiqua" panose="02040602050305030304" pitchFamily="18" charset="0"/>
            </a:endParaRPr>
          </a:p>
          <a:p>
            <a:pPr marL="800100" lvl="1" indent="-342900">
              <a:buBlip>
                <a:blip r:embed="rId4"/>
              </a:buBlip>
            </a:pPr>
            <a:r>
              <a:rPr lang="en-US" altLang="en-US" dirty="0">
                <a:latin typeface="Book Antiqua" panose="02040602050305030304" pitchFamily="18" charset="0"/>
              </a:rPr>
              <a:t>For the 2022 assessment year, DOR will use the most favorable ratio from the 4 options that were presented at the beginning of the workshop.    </a:t>
            </a:r>
          </a:p>
          <a:p>
            <a:pPr marL="1200150" lvl="2" indent="-285750">
              <a:buClr>
                <a:srgbClr val="222E68"/>
              </a:buClr>
              <a:buSzPct val="150000"/>
              <a:buFont typeface="Wingdings" panose="05000000000000000000" pitchFamily="2" charset="2"/>
              <a:buChar char="§"/>
            </a:pPr>
            <a:r>
              <a:rPr lang="en-US" altLang="en-US" sz="1600" dirty="0">
                <a:latin typeface="Book Antiqua" panose="02040602050305030304" pitchFamily="18" charset="0"/>
              </a:rPr>
              <a:t>Using this ratio the acceptable range of the level of assessment will be 95%-105% for the 2022 tax year.</a:t>
            </a:r>
            <a:endParaRPr lang="en-US" altLang="en-US" sz="2400" dirty="0">
              <a:latin typeface="Book Antiqua" panose="02040602050305030304" pitchFamily="18" charset="0"/>
            </a:endParaRPr>
          </a:p>
          <a:p>
            <a:pPr lvl="1"/>
            <a:endParaRPr lang="en-US" altLang="en-US" sz="2400" dirty="0">
              <a:latin typeface="Book Antiqua" panose="02040602050305030304" pitchFamily="18" charset="0"/>
            </a:endParaRPr>
          </a:p>
          <a:p>
            <a:pPr marL="800100" lvl="1" indent="-342900">
              <a:buBlip>
                <a:blip r:embed="rId4"/>
              </a:buBlip>
            </a:pPr>
            <a:r>
              <a:rPr lang="en-US" altLang="en-US" dirty="0">
                <a:latin typeface="Book Antiqua" panose="02040602050305030304" pitchFamily="18" charset="0"/>
              </a:rPr>
              <a:t> If the level of assessment is below 95% then there are two options:</a:t>
            </a:r>
          </a:p>
          <a:p>
            <a:pPr marL="1371600" lvl="2" indent="-457200">
              <a:buFont typeface="+mj-lt"/>
              <a:buAutoNum type="arabicPeriod"/>
            </a:pPr>
            <a:r>
              <a:rPr lang="en-US" altLang="en-US" sz="1600" dirty="0">
                <a:latin typeface="Book Antiqua" panose="02040602050305030304" pitchFamily="18" charset="0"/>
              </a:rPr>
              <a:t>The last six months of 2021 can be submitted and a new ratio will be calculated.  Since sales from a more recent time period are being used, the acceptable range for the level of assessment can be expanded to 90%-110%.</a:t>
            </a:r>
          </a:p>
          <a:p>
            <a:pPr marL="1371600" lvl="2" indent="-457200">
              <a:buFont typeface="+mj-lt"/>
              <a:buAutoNum type="arabicPeriod"/>
            </a:pPr>
            <a:endParaRPr lang="en-US" altLang="en-US" sz="1600" dirty="0">
              <a:latin typeface="Book Antiqua" panose="02040602050305030304" pitchFamily="18" charset="0"/>
            </a:endParaRPr>
          </a:p>
          <a:p>
            <a:pPr marL="1371600" lvl="2" indent="-457200">
              <a:buFont typeface="+mj-lt"/>
              <a:buAutoNum type="arabicPeriod"/>
            </a:pPr>
            <a:r>
              <a:rPr lang="en-US" altLang="en-US" sz="1600" dirty="0">
                <a:latin typeface="Book Antiqua" panose="02040602050305030304" pitchFamily="18" charset="0"/>
              </a:rPr>
              <a:t>To continue to base the acceptance of the recapitulation on the ratio study results that utilized the 2020 sales.  This option would require the PVA to reassess property so that the level of assessment would fall in the 95%-105% range.</a:t>
            </a:r>
          </a:p>
        </p:txBody>
      </p:sp>
    </p:spTree>
    <p:extLst>
      <p:ext uri="{BB962C8B-B14F-4D97-AF65-F5344CB8AC3E}">
        <p14:creationId xmlns:p14="http://schemas.microsoft.com/office/powerpoint/2010/main" val="6410813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 y="203198"/>
            <a:ext cx="12192000" cy="104183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latin typeface="Copperplate Gothic Bold" panose="020E0705020206020404" pitchFamily="34" charset="0"/>
              </a:rPr>
              <a:t>Check Your Assessment Level Tool</a:t>
            </a:r>
            <a:endParaRPr lang="en-US" sz="2800" dirty="0">
              <a:latin typeface="Copperplate Gothic Bold" panose="020E0705020206020404" pitchFamily="34" charset="0"/>
            </a:endParaRPr>
          </a:p>
        </p:txBody>
      </p:sp>
      <p:sp>
        <p:nvSpPr>
          <p:cNvPr id="13" name="Rectangle 12"/>
          <p:cNvSpPr/>
          <p:nvPr/>
        </p:nvSpPr>
        <p:spPr>
          <a:xfrm>
            <a:off x="0" y="6713624"/>
            <a:ext cx="12192000" cy="4572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a:grpSpLocks noChangeAspect="1"/>
          </p:cNvGrpSpPr>
          <p:nvPr/>
        </p:nvGrpSpPr>
        <p:grpSpPr>
          <a:xfrm>
            <a:off x="9899216" y="6119012"/>
            <a:ext cx="2084948" cy="457200"/>
            <a:chOff x="4766776" y="6262420"/>
            <a:chExt cx="2414265" cy="527049"/>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66776" y="6262420"/>
              <a:ext cx="1670284" cy="512925"/>
            </a:xfrm>
            <a:prstGeom prst="rect">
              <a:avLst/>
            </a:prstGeom>
          </p:spPr>
        </p:pic>
        <p:grpSp>
          <p:nvGrpSpPr>
            <p:cNvPr id="9" name="Group 8"/>
            <p:cNvGrpSpPr/>
            <p:nvPr/>
          </p:nvGrpSpPr>
          <p:grpSpPr>
            <a:xfrm>
              <a:off x="6694938" y="6295182"/>
              <a:ext cx="486103" cy="480540"/>
              <a:chOff x="5869964" y="6290830"/>
              <a:chExt cx="506776" cy="500976"/>
            </a:xfrm>
          </p:grpSpPr>
          <p:sp>
            <p:nvSpPr>
              <p:cNvPr id="14" name="Oval 13"/>
              <p:cNvSpPr/>
              <p:nvPr/>
            </p:nvSpPr>
            <p:spPr>
              <a:xfrm>
                <a:off x="5869964" y="6290830"/>
                <a:ext cx="506776" cy="500976"/>
              </a:xfrm>
              <a:prstGeom prst="ellipse">
                <a:avLst/>
              </a:prstGeom>
              <a:solidFill>
                <a:srgbClr val="04256C"/>
              </a:solidFill>
              <a:ln>
                <a:solidFill>
                  <a:srgbClr val="0425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4256C"/>
                  </a:solidFill>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1042" y="6319087"/>
                <a:ext cx="446872" cy="446872"/>
              </a:xfrm>
              <a:prstGeom prst="rect">
                <a:avLst/>
              </a:prstGeom>
            </p:spPr>
          </p:pic>
        </p:grpSp>
        <p:cxnSp>
          <p:nvCxnSpPr>
            <p:cNvPr id="11" name="Straight Connector 10"/>
            <p:cNvCxnSpPr/>
            <p:nvPr/>
          </p:nvCxnSpPr>
          <p:spPr>
            <a:xfrm flipV="1">
              <a:off x="6577323" y="6276544"/>
              <a:ext cx="0" cy="512925"/>
            </a:xfrm>
            <a:prstGeom prst="line">
              <a:avLst/>
            </a:prstGeom>
            <a:ln w="12700">
              <a:solidFill>
                <a:srgbClr val="0A3C60"/>
              </a:solidFill>
            </a:ln>
          </p:spPr>
          <p:style>
            <a:lnRef idx="1">
              <a:schemeClr val="accent1"/>
            </a:lnRef>
            <a:fillRef idx="0">
              <a:schemeClr val="accent1"/>
            </a:fillRef>
            <a:effectRef idx="0">
              <a:schemeClr val="accent1"/>
            </a:effectRef>
            <a:fontRef idx="minor">
              <a:schemeClr val="tx1"/>
            </a:fontRef>
          </p:style>
        </p:cxnSp>
      </p:grpSp>
      <p:pic>
        <p:nvPicPr>
          <p:cNvPr id="5" name="Picture 4"/>
          <p:cNvPicPr>
            <a:picLocks noChangeAspect="1"/>
          </p:cNvPicPr>
          <p:nvPr/>
        </p:nvPicPr>
        <p:blipFill rotWithShape="1">
          <a:blip r:embed="rId4"/>
          <a:srcRect l="-1" t="7956" r="70574" b="29784"/>
          <a:stretch/>
        </p:blipFill>
        <p:spPr>
          <a:xfrm>
            <a:off x="254874" y="1297279"/>
            <a:ext cx="9512906" cy="5367278"/>
          </a:xfrm>
          <a:prstGeom prst="rect">
            <a:avLst/>
          </a:prstGeom>
        </p:spPr>
      </p:pic>
      <p:sp>
        <p:nvSpPr>
          <p:cNvPr id="6" name="Right Arrow 5"/>
          <p:cNvSpPr/>
          <p:nvPr/>
        </p:nvSpPr>
        <p:spPr>
          <a:xfrm rot="10268106">
            <a:off x="2564331" y="4844323"/>
            <a:ext cx="1493908" cy="333154"/>
          </a:xfrm>
          <a:prstGeom prst="right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3322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 y="203198"/>
            <a:ext cx="12192000" cy="104183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latin typeface="Copperplate Gothic Bold" panose="020E0705020206020404" pitchFamily="34" charset="0"/>
              </a:rPr>
              <a:t>Check Your Assessment Level Tool</a:t>
            </a:r>
            <a:endParaRPr lang="en-US" sz="2800" dirty="0">
              <a:latin typeface="Copperplate Gothic Bold" panose="020E0705020206020404" pitchFamily="34" charset="0"/>
            </a:endParaRPr>
          </a:p>
        </p:txBody>
      </p:sp>
      <p:sp>
        <p:nvSpPr>
          <p:cNvPr id="13" name="Rectangle 12"/>
          <p:cNvSpPr/>
          <p:nvPr/>
        </p:nvSpPr>
        <p:spPr>
          <a:xfrm>
            <a:off x="0" y="6713624"/>
            <a:ext cx="12192000" cy="4572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a:grpSpLocks noChangeAspect="1"/>
          </p:cNvGrpSpPr>
          <p:nvPr/>
        </p:nvGrpSpPr>
        <p:grpSpPr>
          <a:xfrm>
            <a:off x="9899216" y="6119012"/>
            <a:ext cx="2084948" cy="457200"/>
            <a:chOff x="4766776" y="6262420"/>
            <a:chExt cx="2414265" cy="527049"/>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66776" y="6262420"/>
              <a:ext cx="1670284" cy="512925"/>
            </a:xfrm>
            <a:prstGeom prst="rect">
              <a:avLst/>
            </a:prstGeom>
          </p:spPr>
        </p:pic>
        <p:grpSp>
          <p:nvGrpSpPr>
            <p:cNvPr id="9" name="Group 8"/>
            <p:cNvGrpSpPr/>
            <p:nvPr/>
          </p:nvGrpSpPr>
          <p:grpSpPr>
            <a:xfrm>
              <a:off x="6694938" y="6295182"/>
              <a:ext cx="486103" cy="480540"/>
              <a:chOff x="5869964" y="6290830"/>
              <a:chExt cx="506776" cy="500976"/>
            </a:xfrm>
          </p:grpSpPr>
          <p:sp>
            <p:nvSpPr>
              <p:cNvPr id="14" name="Oval 13"/>
              <p:cNvSpPr/>
              <p:nvPr/>
            </p:nvSpPr>
            <p:spPr>
              <a:xfrm>
                <a:off x="5869964" y="6290830"/>
                <a:ext cx="506776" cy="500976"/>
              </a:xfrm>
              <a:prstGeom prst="ellipse">
                <a:avLst/>
              </a:prstGeom>
              <a:solidFill>
                <a:srgbClr val="04256C"/>
              </a:solidFill>
              <a:ln>
                <a:solidFill>
                  <a:srgbClr val="0425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4256C"/>
                  </a:solidFill>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1042" y="6319087"/>
                <a:ext cx="446872" cy="446872"/>
              </a:xfrm>
              <a:prstGeom prst="rect">
                <a:avLst/>
              </a:prstGeom>
            </p:spPr>
          </p:pic>
        </p:grpSp>
        <p:cxnSp>
          <p:nvCxnSpPr>
            <p:cNvPr id="11" name="Straight Connector 10"/>
            <p:cNvCxnSpPr/>
            <p:nvPr/>
          </p:nvCxnSpPr>
          <p:spPr>
            <a:xfrm flipV="1">
              <a:off x="6577323" y="6276544"/>
              <a:ext cx="0" cy="512925"/>
            </a:xfrm>
            <a:prstGeom prst="line">
              <a:avLst/>
            </a:prstGeom>
            <a:ln w="12700">
              <a:solidFill>
                <a:srgbClr val="0A3C60"/>
              </a:solidFill>
            </a:ln>
          </p:spPr>
          <p:style>
            <a:lnRef idx="1">
              <a:schemeClr val="accent1"/>
            </a:lnRef>
            <a:fillRef idx="0">
              <a:schemeClr val="accent1"/>
            </a:fillRef>
            <a:effectRef idx="0">
              <a:schemeClr val="accent1"/>
            </a:effectRef>
            <a:fontRef idx="minor">
              <a:schemeClr val="tx1"/>
            </a:fontRef>
          </p:style>
        </p:cxnSp>
      </p:grpSp>
      <p:graphicFrame>
        <p:nvGraphicFramePr>
          <p:cNvPr id="4" name="Table 3"/>
          <p:cNvGraphicFramePr>
            <a:graphicFrameLocks noGrp="1"/>
          </p:cNvGraphicFramePr>
          <p:nvPr>
            <p:extLst>
              <p:ext uri="{D42A27DB-BD31-4B8C-83A1-F6EECF244321}">
                <p14:modId xmlns:p14="http://schemas.microsoft.com/office/powerpoint/2010/main" val="1218256138"/>
              </p:ext>
            </p:extLst>
          </p:nvPr>
        </p:nvGraphicFramePr>
        <p:xfrm>
          <a:off x="3824534" y="1307272"/>
          <a:ext cx="4546834" cy="5327432"/>
        </p:xfrm>
        <a:graphic>
          <a:graphicData uri="http://schemas.openxmlformats.org/drawingml/2006/table">
            <a:tbl>
              <a:tblPr/>
              <a:tblGrid>
                <a:gridCol w="1769298">
                  <a:extLst>
                    <a:ext uri="{9D8B030D-6E8A-4147-A177-3AD203B41FA5}">
                      <a16:colId xmlns:a16="http://schemas.microsoft.com/office/drawing/2014/main" val="2899889761"/>
                    </a:ext>
                  </a:extLst>
                </a:gridCol>
                <a:gridCol w="416305">
                  <a:extLst>
                    <a:ext uri="{9D8B030D-6E8A-4147-A177-3AD203B41FA5}">
                      <a16:colId xmlns:a16="http://schemas.microsoft.com/office/drawing/2014/main" val="3224334273"/>
                    </a:ext>
                  </a:extLst>
                </a:gridCol>
                <a:gridCol w="416305">
                  <a:extLst>
                    <a:ext uri="{9D8B030D-6E8A-4147-A177-3AD203B41FA5}">
                      <a16:colId xmlns:a16="http://schemas.microsoft.com/office/drawing/2014/main" val="957371876"/>
                    </a:ext>
                  </a:extLst>
                </a:gridCol>
                <a:gridCol w="1112316">
                  <a:extLst>
                    <a:ext uri="{9D8B030D-6E8A-4147-A177-3AD203B41FA5}">
                      <a16:colId xmlns:a16="http://schemas.microsoft.com/office/drawing/2014/main" val="2061580790"/>
                    </a:ext>
                  </a:extLst>
                </a:gridCol>
                <a:gridCol w="416305">
                  <a:extLst>
                    <a:ext uri="{9D8B030D-6E8A-4147-A177-3AD203B41FA5}">
                      <a16:colId xmlns:a16="http://schemas.microsoft.com/office/drawing/2014/main" val="3461344002"/>
                    </a:ext>
                  </a:extLst>
                </a:gridCol>
                <a:gridCol w="416305">
                  <a:extLst>
                    <a:ext uri="{9D8B030D-6E8A-4147-A177-3AD203B41FA5}">
                      <a16:colId xmlns:a16="http://schemas.microsoft.com/office/drawing/2014/main" val="1996065199"/>
                    </a:ext>
                  </a:extLst>
                </a:gridCol>
              </a:tblGrid>
              <a:tr h="182253">
                <a:tc gridSpan="6">
                  <a:txBody>
                    <a:bodyPr/>
                    <a:lstStyle/>
                    <a:p>
                      <a:pPr algn="ctr" fontAlgn="b"/>
                      <a:r>
                        <a:rPr lang="en-US" sz="1100" b="1" i="0" u="none" strike="noStrike">
                          <a:effectLst/>
                          <a:latin typeface="Arial" panose="020B0604020202020204" pitchFamily="34" charset="0"/>
                        </a:rPr>
                        <a:t>Assessment Level</a:t>
                      </a:r>
                    </a:p>
                  </a:txBody>
                  <a:tcPr marL="4339" marR="4339" marT="4339"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96029999"/>
                  </a:ext>
                </a:extLst>
              </a:tr>
              <a:tr h="162003">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539860983"/>
                  </a:ext>
                </a:extLst>
              </a:tr>
              <a:tr h="168752">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3882284692"/>
                  </a:ext>
                </a:extLst>
              </a:tr>
              <a:tr h="168752">
                <a:tc>
                  <a:txBody>
                    <a:bodyPr/>
                    <a:lstStyle/>
                    <a:p>
                      <a:pPr algn="l" fontAlgn="b"/>
                      <a:r>
                        <a:rPr lang="en-US" sz="900" b="1" i="0" u="none" strike="noStrike">
                          <a:effectLst/>
                          <a:latin typeface="Arial" panose="020B0604020202020204" pitchFamily="34" charset="0"/>
                        </a:rPr>
                        <a:t>2020 Taxable</a:t>
                      </a: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1" i="0" u="none" strike="noStrike">
                          <a:effectLst/>
                          <a:latin typeface="Arial" panose="020B0604020202020204" pitchFamily="34" charset="0"/>
                        </a:rPr>
                        <a:t> </a:t>
                      </a:r>
                    </a:p>
                  </a:txBody>
                  <a:tcPr marL="4339" marR="4339" marT="43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618738600"/>
                  </a:ext>
                </a:extLst>
              </a:tr>
              <a:tr h="168752">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1212842073"/>
                  </a:ext>
                </a:extLst>
              </a:tr>
              <a:tr h="168752">
                <a:tc>
                  <a:txBody>
                    <a:bodyPr/>
                    <a:lstStyle/>
                    <a:p>
                      <a:pPr algn="l" fontAlgn="b"/>
                      <a:r>
                        <a:rPr lang="en-US" sz="800" b="1" i="0" u="none" strike="noStrike">
                          <a:effectLst/>
                          <a:latin typeface="Arial" panose="020B0604020202020204" pitchFamily="34" charset="0"/>
                        </a:rPr>
                        <a:t>Plus 2020 HEX</a:t>
                      </a: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1" i="0" u="none" strike="noStrike">
                          <a:effectLst/>
                          <a:latin typeface="Arial" panose="020B0604020202020204" pitchFamily="34" charset="0"/>
                        </a:rPr>
                        <a:t> </a:t>
                      </a:r>
                    </a:p>
                  </a:txBody>
                  <a:tcPr marL="4339" marR="4339" marT="43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2742719452"/>
                  </a:ext>
                </a:extLst>
              </a:tr>
              <a:tr h="168752">
                <a:tc>
                  <a:txBody>
                    <a:bodyPr/>
                    <a:lstStyle/>
                    <a:p>
                      <a:pPr algn="l" fontAlgn="b"/>
                      <a:endParaRPr lang="en-US" sz="700" b="1"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2640050573"/>
                  </a:ext>
                </a:extLst>
              </a:tr>
              <a:tr h="161807">
                <a:tc>
                  <a:txBody>
                    <a:bodyPr/>
                    <a:lstStyle/>
                    <a:p>
                      <a:pPr algn="l" fontAlgn="b"/>
                      <a:r>
                        <a:rPr lang="en-US" sz="800" b="1" i="0" u="none" strike="noStrike">
                          <a:effectLst/>
                          <a:latin typeface="Arial" panose="020B0604020202020204" pitchFamily="34" charset="0"/>
                        </a:rPr>
                        <a:t>Total FCV</a:t>
                      </a:r>
                    </a:p>
                  </a:txBody>
                  <a:tcPr marL="52063"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1" i="0" u="none" strike="noStrike">
                          <a:effectLst/>
                          <a:latin typeface="Arial" panose="020B0604020202020204" pitchFamily="34" charset="0"/>
                        </a:rPr>
                        <a:t>                            -   </a:t>
                      </a:r>
                    </a:p>
                  </a:txBody>
                  <a:tcPr marL="4339" marR="4339" marT="43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592035125"/>
                  </a:ext>
                </a:extLst>
              </a:tr>
              <a:tr h="168752">
                <a:tc>
                  <a:txBody>
                    <a:bodyPr/>
                    <a:lstStyle/>
                    <a:p>
                      <a:pPr algn="l" fontAlgn="b"/>
                      <a:endParaRPr lang="en-US" sz="800" b="1" i="0" u="none" strike="noStrike">
                        <a:effectLst/>
                        <a:latin typeface="Arial" panose="020B0604020202020204" pitchFamily="34" charset="0"/>
                      </a:endParaRPr>
                    </a:p>
                  </a:txBody>
                  <a:tcPr marL="52063"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3292415893"/>
                  </a:ext>
                </a:extLst>
              </a:tr>
              <a:tr h="168752">
                <a:tc>
                  <a:txBody>
                    <a:bodyPr/>
                    <a:lstStyle/>
                    <a:p>
                      <a:pPr algn="l" fontAlgn="b"/>
                      <a:r>
                        <a:rPr lang="en-US" sz="800" b="1" i="0" u="none" strike="noStrike">
                          <a:effectLst/>
                          <a:latin typeface="Arial" panose="020B0604020202020204" pitchFamily="34" charset="0"/>
                        </a:rPr>
                        <a:t>Less 2021 Deletions</a:t>
                      </a: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1" i="0" u="none" strike="noStrike">
                          <a:effectLst/>
                          <a:latin typeface="Arial" panose="020B0604020202020204" pitchFamily="34" charset="0"/>
                        </a:rPr>
                        <a:t> </a:t>
                      </a:r>
                    </a:p>
                  </a:txBody>
                  <a:tcPr marL="4339" marR="4339" marT="43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3578562085"/>
                  </a:ext>
                </a:extLst>
              </a:tr>
              <a:tr h="168752">
                <a:tc>
                  <a:txBody>
                    <a:bodyPr/>
                    <a:lstStyle/>
                    <a:p>
                      <a:pPr algn="l" fontAlgn="b"/>
                      <a:endParaRPr lang="en-US" sz="700" b="1"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961878552"/>
                  </a:ext>
                </a:extLst>
              </a:tr>
              <a:tr h="168752">
                <a:tc>
                  <a:txBody>
                    <a:bodyPr/>
                    <a:lstStyle/>
                    <a:p>
                      <a:pPr algn="l" fontAlgn="b"/>
                      <a:r>
                        <a:rPr lang="en-US" sz="900" b="1" i="0" u="none" strike="noStrike">
                          <a:effectLst/>
                          <a:latin typeface="Arial" panose="020B0604020202020204" pitchFamily="34" charset="0"/>
                        </a:rPr>
                        <a:t>2020 Net Assessment</a:t>
                      </a: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1" i="0" u="none" strike="noStrike">
                          <a:effectLst/>
                          <a:latin typeface="Arial" panose="020B0604020202020204" pitchFamily="34" charset="0"/>
                        </a:rPr>
                        <a:t>                            -   </a:t>
                      </a:r>
                    </a:p>
                  </a:txBody>
                  <a:tcPr marL="4339" marR="4339" marT="43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2499279044"/>
                  </a:ext>
                </a:extLst>
              </a:tr>
              <a:tr h="168752">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1242631168"/>
                  </a:ext>
                </a:extLst>
              </a:tr>
              <a:tr h="168752">
                <a:tc>
                  <a:txBody>
                    <a:bodyPr/>
                    <a:lstStyle/>
                    <a:p>
                      <a:pPr algn="l" fontAlgn="b"/>
                      <a:r>
                        <a:rPr lang="en-US" sz="900" b="1" i="0" u="none" strike="noStrike">
                          <a:effectLst/>
                          <a:latin typeface="Arial" panose="020B0604020202020204" pitchFamily="34" charset="0"/>
                        </a:rPr>
                        <a:t>2020 Ratio</a:t>
                      </a: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1" i="0" u="none" strike="noStrike">
                          <a:effectLst/>
                          <a:latin typeface="Arial" panose="020B0604020202020204" pitchFamily="34" charset="0"/>
                        </a:rPr>
                        <a:t> </a:t>
                      </a:r>
                    </a:p>
                  </a:txBody>
                  <a:tcPr marL="4339" marR="4339" marT="43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324714532"/>
                  </a:ext>
                </a:extLst>
              </a:tr>
              <a:tr h="168752">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721191927"/>
                  </a:ext>
                </a:extLst>
              </a:tr>
              <a:tr h="168752">
                <a:tc>
                  <a:txBody>
                    <a:bodyPr/>
                    <a:lstStyle/>
                    <a:p>
                      <a:pPr algn="l" fontAlgn="b"/>
                      <a:r>
                        <a:rPr lang="en-US" sz="900" b="1" i="0" u="none" strike="noStrike">
                          <a:effectLst/>
                          <a:latin typeface="Arial" panose="020B0604020202020204" pitchFamily="34" charset="0"/>
                        </a:rPr>
                        <a:t>Full Value</a:t>
                      </a: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1" i="0" u="none" strike="noStrike">
                          <a:effectLst/>
                          <a:latin typeface="Arial" panose="020B0604020202020204" pitchFamily="34" charset="0"/>
                        </a:rPr>
                        <a:t> 0 </a:t>
                      </a:r>
                    </a:p>
                  </a:txBody>
                  <a:tcPr marL="4339" marR="4339" marT="43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734208538"/>
                  </a:ext>
                </a:extLst>
              </a:tr>
              <a:tr h="162003">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4111129591"/>
                  </a:ext>
                </a:extLst>
              </a:tr>
              <a:tr h="162003">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4227747528"/>
                  </a:ext>
                </a:extLst>
              </a:tr>
              <a:tr h="168752">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854050947"/>
                  </a:ext>
                </a:extLst>
              </a:tr>
              <a:tr h="168752">
                <a:tc>
                  <a:txBody>
                    <a:bodyPr/>
                    <a:lstStyle/>
                    <a:p>
                      <a:pPr algn="l" fontAlgn="b"/>
                      <a:r>
                        <a:rPr lang="en-US" sz="900" b="1" i="0" u="none" strike="noStrike">
                          <a:effectLst/>
                          <a:latin typeface="Arial" panose="020B0604020202020204" pitchFamily="34" charset="0"/>
                        </a:rPr>
                        <a:t>2021 Taxable</a:t>
                      </a: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1" i="0" u="none" strike="noStrike">
                          <a:effectLst/>
                          <a:latin typeface="Arial" panose="020B0604020202020204" pitchFamily="34" charset="0"/>
                        </a:rPr>
                        <a:t> </a:t>
                      </a:r>
                    </a:p>
                  </a:txBody>
                  <a:tcPr marL="4339" marR="4339" marT="43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821059309"/>
                  </a:ext>
                </a:extLst>
              </a:tr>
              <a:tr h="168752">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3302032331"/>
                  </a:ext>
                </a:extLst>
              </a:tr>
              <a:tr h="168752">
                <a:tc>
                  <a:txBody>
                    <a:bodyPr/>
                    <a:lstStyle/>
                    <a:p>
                      <a:pPr algn="l" fontAlgn="b"/>
                      <a:r>
                        <a:rPr lang="en-US" sz="800" b="1" i="0" u="none" strike="noStrike">
                          <a:effectLst/>
                          <a:latin typeface="Arial" panose="020B0604020202020204" pitchFamily="34" charset="0"/>
                        </a:rPr>
                        <a:t>Plus 2021 HEX</a:t>
                      </a: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1" i="0" u="none" strike="noStrike">
                          <a:effectLst/>
                          <a:latin typeface="Arial" panose="020B0604020202020204" pitchFamily="34" charset="0"/>
                        </a:rPr>
                        <a:t> </a:t>
                      </a:r>
                    </a:p>
                  </a:txBody>
                  <a:tcPr marL="4339" marR="4339" marT="43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804985341"/>
                  </a:ext>
                </a:extLst>
              </a:tr>
              <a:tr h="168752">
                <a:tc>
                  <a:txBody>
                    <a:bodyPr/>
                    <a:lstStyle/>
                    <a:p>
                      <a:pPr algn="l" fontAlgn="b"/>
                      <a:endParaRPr lang="en-US" sz="800" b="1"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950090571"/>
                  </a:ext>
                </a:extLst>
              </a:tr>
              <a:tr h="168752">
                <a:tc>
                  <a:txBody>
                    <a:bodyPr/>
                    <a:lstStyle/>
                    <a:p>
                      <a:pPr algn="l" fontAlgn="b"/>
                      <a:r>
                        <a:rPr lang="en-US" sz="800" b="1" i="0" u="none" strike="noStrike">
                          <a:effectLst/>
                          <a:latin typeface="Arial" panose="020B0604020202020204" pitchFamily="34" charset="0"/>
                        </a:rPr>
                        <a:t>   Total FCV</a:t>
                      </a: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1" i="0" u="none" strike="noStrike">
                          <a:effectLst/>
                          <a:latin typeface="Arial" panose="020B0604020202020204" pitchFamily="34" charset="0"/>
                        </a:rPr>
                        <a:t>                            -   </a:t>
                      </a:r>
                    </a:p>
                  </a:txBody>
                  <a:tcPr marL="4339" marR="4339" marT="43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2796721572"/>
                  </a:ext>
                </a:extLst>
              </a:tr>
              <a:tr h="168752">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978395074"/>
                  </a:ext>
                </a:extLst>
              </a:tr>
              <a:tr h="168752">
                <a:tc>
                  <a:txBody>
                    <a:bodyPr/>
                    <a:lstStyle/>
                    <a:p>
                      <a:pPr algn="l" fontAlgn="b"/>
                      <a:r>
                        <a:rPr lang="en-US" sz="800" b="1" i="0" u="none" strike="noStrike">
                          <a:effectLst/>
                          <a:latin typeface="Arial" panose="020B0604020202020204" pitchFamily="34" charset="0"/>
                        </a:rPr>
                        <a:t>Less 2021 Additions</a:t>
                      </a: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1" i="0" u="none" strike="noStrike">
                          <a:effectLst/>
                          <a:latin typeface="Arial" panose="020B0604020202020204" pitchFamily="34" charset="0"/>
                        </a:rPr>
                        <a:t> </a:t>
                      </a:r>
                    </a:p>
                  </a:txBody>
                  <a:tcPr marL="4339" marR="4339" marT="43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3908721342"/>
                  </a:ext>
                </a:extLst>
              </a:tr>
              <a:tr h="168752">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4040595527"/>
                  </a:ext>
                </a:extLst>
              </a:tr>
              <a:tr h="168752">
                <a:tc>
                  <a:txBody>
                    <a:bodyPr/>
                    <a:lstStyle/>
                    <a:p>
                      <a:pPr algn="l" fontAlgn="b"/>
                      <a:r>
                        <a:rPr lang="en-US" sz="900" b="1" i="0" u="none" strike="noStrike">
                          <a:effectLst/>
                          <a:latin typeface="Arial" panose="020B0604020202020204" pitchFamily="34" charset="0"/>
                        </a:rPr>
                        <a:t>2021 Net Assessment</a:t>
                      </a: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1" i="0" u="none" strike="noStrike">
                          <a:effectLst/>
                          <a:latin typeface="Arial" panose="020B0604020202020204" pitchFamily="34" charset="0"/>
                        </a:rPr>
                        <a:t>                            -   </a:t>
                      </a:r>
                    </a:p>
                  </a:txBody>
                  <a:tcPr marL="4339" marR="4339" marT="43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2226294512"/>
                  </a:ext>
                </a:extLst>
              </a:tr>
              <a:tr h="168752">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1633521427"/>
                  </a:ext>
                </a:extLst>
              </a:tr>
              <a:tr h="168752">
                <a:tc>
                  <a:txBody>
                    <a:bodyPr/>
                    <a:lstStyle/>
                    <a:p>
                      <a:pPr algn="l" fontAlgn="b"/>
                      <a:r>
                        <a:rPr lang="en-US" sz="900" b="1" i="0" u="none" strike="noStrike">
                          <a:effectLst/>
                          <a:latin typeface="Arial" panose="020B0604020202020204" pitchFamily="34" charset="0"/>
                        </a:rPr>
                        <a:t>Assessment Measurement</a:t>
                      </a: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effectLst/>
                          <a:latin typeface="Arial" panose="020B0604020202020204" pitchFamily="34" charset="0"/>
                        </a:rPr>
                        <a:t>#DIV/0!</a:t>
                      </a:r>
                    </a:p>
                  </a:txBody>
                  <a:tcPr marL="4339" marR="4339" marT="43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4016737979"/>
                  </a:ext>
                </a:extLst>
              </a:tr>
              <a:tr h="162003">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4017672057"/>
                  </a:ext>
                </a:extLst>
              </a:tr>
              <a:tr h="116560">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dirty="0">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448249989"/>
                  </a:ext>
                </a:extLst>
              </a:tr>
            </a:tbl>
          </a:graphicData>
        </a:graphic>
      </p:graphicFrame>
    </p:spTree>
    <p:extLst>
      <p:ext uri="{BB962C8B-B14F-4D97-AF65-F5344CB8AC3E}">
        <p14:creationId xmlns:p14="http://schemas.microsoft.com/office/powerpoint/2010/main" val="21671134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1035" b="1012"/>
          <a:stretch/>
        </p:blipFill>
        <p:spPr>
          <a:xfrm>
            <a:off x="-31316" y="0"/>
            <a:ext cx="1781068" cy="6858000"/>
          </a:xfrm>
          <a:prstGeom prst="rect">
            <a:avLst/>
          </a:prstGeom>
        </p:spPr>
      </p:pic>
      <p:grpSp>
        <p:nvGrpSpPr>
          <p:cNvPr id="7" name="Group 6"/>
          <p:cNvGrpSpPr>
            <a:grpSpLocks noChangeAspect="1"/>
          </p:cNvGrpSpPr>
          <p:nvPr/>
        </p:nvGrpSpPr>
        <p:grpSpPr>
          <a:xfrm>
            <a:off x="9812132" y="6220610"/>
            <a:ext cx="2084948" cy="457200"/>
            <a:chOff x="4766776" y="6262420"/>
            <a:chExt cx="2414265" cy="527049"/>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66776" y="6262420"/>
              <a:ext cx="1670284" cy="512925"/>
            </a:xfrm>
            <a:prstGeom prst="rect">
              <a:avLst/>
            </a:prstGeom>
          </p:spPr>
        </p:pic>
        <p:grpSp>
          <p:nvGrpSpPr>
            <p:cNvPr id="9" name="Group 8"/>
            <p:cNvGrpSpPr/>
            <p:nvPr/>
          </p:nvGrpSpPr>
          <p:grpSpPr>
            <a:xfrm>
              <a:off x="6694938" y="6295182"/>
              <a:ext cx="486103" cy="480540"/>
              <a:chOff x="5869964" y="6290830"/>
              <a:chExt cx="506776" cy="500976"/>
            </a:xfrm>
          </p:grpSpPr>
          <p:sp>
            <p:nvSpPr>
              <p:cNvPr id="14" name="Oval 13"/>
              <p:cNvSpPr/>
              <p:nvPr/>
            </p:nvSpPr>
            <p:spPr>
              <a:xfrm>
                <a:off x="5869964" y="6290830"/>
                <a:ext cx="506776" cy="500976"/>
              </a:xfrm>
              <a:prstGeom prst="ellipse">
                <a:avLst/>
              </a:prstGeom>
              <a:solidFill>
                <a:srgbClr val="04256C"/>
              </a:solidFill>
              <a:ln>
                <a:solidFill>
                  <a:srgbClr val="0425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4256C"/>
                  </a:solidFill>
                </a:endParaRPr>
              </a:p>
            </p:txBody>
          </p:sp>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01042" y="6319087"/>
                <a:ext cx="446872" cy="446872"/>
              </a:xfrm>
              <a:prstGeom prst="rect">
                <a:avLst/>
              </a:prstGeom>
            </p:spPr>
          </p:pic>
        </p:grpSp>
        <p:cxnSp>
          <p:nvCxnSpPr>
            <p:cNvPr id="12" name="Straight Connector 11"/>
            <p:cNvCxnSpPr/>
            <p:nvPr/>
          </p:nvCxnSpPr>
          <p:spPr>
            <a:xfrm flipV="1">
              <a:off x="6577323" y="6276544"/>
              <a:ext cx="0" cy="512925"/>
            </a:xfrm>
            <a:prstGeom prst="line">
              <a:avLst/>
            </a:prstGeom>
            <a:ln w="12700">
              <a:solidFill>
                <a:srgbClr val="0A3C60"/>
              </a:solidFill>
            </a:ln>
          </p:spPr>
          <p:style>
            <a:lnRef idx="1">
              <a:schemeClr val="accent1"/>
            </a:lnRef>
            <a:fillRef idx="0">
              <a:schemeClr val="accent1"/>
            </a:fillRef>
            <a:effectRef idx="0">
              <a:schemeClr val="accent1"/>
            </a:effectRef>
            <a:fontRef idx="minor">
              <a:schemeClr val="tx1"/>
            </a:fontRef>
          </p:style>
        </p:cxnSp>
      </p:grpSp>
      <p:sp>
        <p:nvSpPr>
          <p:cNvPr id="4" name="Title 3"/>
          <p:cNvSpPr>
            <a:spLocks noGrp="1"/>
          </p:cNvSpPr>
          <p:nvPr>
            <p:ph type="title"/>
          </p:nvPr>
        </p:nvSpPr>
        <p:spPr>
          <a:xfrm>
            <a:off x="-31316" y="124121"/>
            <a:ext cx="12207363" cy="627247"/>
          </a:xfrm>
        </p:spPr>
        <p:txBody>
          <a:bodyPr>
            <a:normAutofit fontScale="90000"/>
          </a:bodyPr>
          <a:lstStyle/>
          <a:p>
            <a:pPr algn="ctr"/>
            <a:r>
              <a:rPr lang="en-US" b="1" dirty="0">
                <a:latin typeface="Copperplate Gothic Bold" panose="020E0705020206020404" pitchFamily="34" charset="0"/>
              </a:rPr>
              <a:t>Recap Checklist</a:t>
            </a:r>
            <a:endParaRPr lang="en-US" dirty="0">
              <a:latin typeface="Copperplate Gothic Bold" panose="020E0705020206020404" pitchFamily="34" charset="0"/>
            </a:endParaRPr>
          </a:p>
        </p:txBody>
      </p:sp>
      <p:pic>
        <p:nvPicPr>
          <p:cNvPr id="13" name="Picture 12"/>
          <p:cNvPicPr>
            <a:picLocks noChangeAspect="1"/>
          </p:cNvPicPr>
          <p:nvPr/>
        </p:nvPicPr>
        <p:blipFill rotWithShape="1">
          <a:blip r:embed="rId5"/>
          <a:srcRect t="12858" r="1912" b="10237"/>
          <a:stretch/>
        </p:blipFill>
        <p:spPr>
          <a:xfrm>
            <a:off x="2884965" y="657290"/>
            <a:ext cx="6374800" cy="6115647"/>
          </a:xfrm>
          <a:prstGeom prst="rect">
            <a:avLst/>
          </a:prstGeom>
        </p:spPr>
      </p:pic>
      <p:sp>
        <p:nvSpPr>
          <p:cNvPr id="5" name="Right Arrow 4"/>
          <p:cNvSpPr/>
          <p:nvPr/>
        </p:nvSpPr>
        <p:spPr>
          <a:xfrm rot="10291599">
            <a:off x="7563129" y="6368042"/>
            <a:ext cx="1743740" cy="311889"/>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94400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1035" b="1012"/>
          <a:stretch/>
        </p:blipFill>
        <p:spPr>
          <a:xfrm>
            <a:off x="-31316" y="0"/>
            <a:ext cx="1781068" cy="6858000"/>
          </a:xfrm>
          <a:prstGeom prst="rect">
            <a:avLst/>
          </a:prstGeom>
        </p:spPr>
      </p:pic>
      <p:grpSp>
        <p:nvGrpSpPr>
          <p:cNvPr id="7" name="Group 6"/>
          <p:cNvGrpSpPr>
            <a:grpSpLocks noChangeAspect="1"/>
          </p:cNvGrpSpPr>
          <p:nvPr/>
        </p:nvGrpSpPr>
        <p:grpSpPr>
          <a:xfrm>
            <a:off x="9812132" y="6220610"/>
            <a:ext cx="2084948" cy="457200"/>
            <a:chOff x="4766776" y="6262420"/>
            <a:chExt cx="2414265" cy="527049"/>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66776" y="6262420"/>
              <a:ext cx="1670284" cy="512925"/>
            </a:xfrm>
            <a:prstGeom prst="rect">
              <a:avLst/>
            </a:prstGeom>
          </p:spPr>
        </p:pic>
        <p:grpSp>
          <p:nvGrpSpPr>
            <p:cNvPr id="9" name="Group 8"/>
            <p:cNvGrpSpPr/>
            <p:nvPr/>
          </p:nvGrpSpPr>
          <p:grpSpPr>
            <a:xfrm>
              <a:off x="6694938" y="6295182"/>
              <a:ext cx="486103" cy="480540"/>
              <a:chOff x="5869964" y="6290830"/>
              <a:chExt cx="506776" cy="500976"/>
            </a:xfrm>
          </p:grpSpPr>
          <p:sp>
            <p:nvSpPr>
              <p:cNvPr id="14" name="Oval 13"/>
              <p:cNvSpPr/>
              <p:nvPr/>
            </p:nvSpPr>
            <p:spPr>
              <a:xfrm>
                <a:off x="5869964" y="6290830"/>
                <a:ext cx="506776" cy="500976"/>
              </a:xfrm>
              <a:prstGeom prst="ellipse">
                <a:avLst/>
              </a:prstGeom>
              <a:solidFill>
                <a:srgbClr val="04256C"/>
              </a:solidFill>
              <a:ln>
                <a:solidFill>
                  <a:srgbClr val="0425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4256C"/>
                  </a:solidFill>
                </a:endParaRPr>
              </a:p>
            </p:txBody>
          </p:sp>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01042" y="6319087"/>
                <a:ext cx="446872" cy="446872"/>
              </a:xfrm>
              <a:prstGeom prst="rect">
                <a:avLst/>
              </a:prstGeom>
            </p:spPr>
          </p:pic>
        </p:grpSp>
        <p:cxnSp>
          <p:nvCxnSpPr>
            <p:cNvPr id="12" name="Straight Connector 11"/>
            <p:cNvCxnSpPr/>
            <p:nvPr/>
          </p:nvCxnSpPr>
          <p:spPr>
            <a:xfrm flipV="1">
              <a:off x="6577323" y="6276544"/>
              <a:ext cx="0" cy="512925"/>
            </a:xfrm>
            <a:prstGeom prst="line">
              <a:avLst/>
            </a:prstGeom>
            <a:ln w="12700">
              <a:solidFill>
                <a:srgbClr val="0A3C60"/>
              </a:solidFill>
            </a:ln>
          </p:spPr>
          <p:style>
            <a:lnRef idx="1">
              <a:schemeClr val="accent1"/>
            </a:lnRef>
            <a:fillRef idx="0">
              <a:schemeClr val="accent1"/>
            </a:fillRef>
            <a:effectRef idx="0">
              <a:schemeClr val="accent1"/>
            </a:effectRef>
            <a:fontRef idx="minor">
              <a:schemeClr val="tx1"/>
            </a:fontRef>
          </p:style>
        </p:cxnSp>
      </p:grpSp>
      <p:sp>
        <p:nvSpPr>
          <p:cNvPr id="4" name="Title 3"/>
          <p:cNvSpPr>
            <a:spLocks noGrp="1"/>
          </p:cNvSpPr>
          <p:nvPr>
            <p:ph type="title"/>
          </p:nvPr>
        </p:nvSpPr>
        <p:spPr>
          <a:xfrm>
            <a:off x="1660447" y="365125"/>
            <a:ext cx="10515600" cy="1325563"/>
          </a:xfrm>
        </p:spPr>
        <p:txBody>
          <a:bodyPr>
            <a:normAutofit/>
          </a:bodyPr>
          <a:lstStyle/>
          <a:p>
            <a:r>
              <a:rPr lang="en-US" b="1" dirty="0">
                <a:latin typeface="Copperplate Gothic Bold" panose="020E0705020206020404" pitchFamily="34" charset="0"/>
              </a:rPr>
              <a:t>New Email Address for Recaps</a:t>
            </a:r>
            <a:br>
              <a:rPr lang="en-US" dirty="0">
                <a:latin typeface="Copperplate Gothic Bold" panose="020E0705020206020404" pitchFamily="34" charset="0"/>
              </a:rPr>
            </a:br>
            <a:endParaRPr lang="en-US" dirty="0"/>
          </a:p>
        </p:txBody>
      </p:sp>
      <p:sp>
        <p:nvSpPr>
          <p:cNvPr id="11" name="TextBox 10"/>
          <p:cNvSpPr txBox="1"/>
          <p:nvPr/>
        </p:nvSpPr>
        <p:spPr>
          <a:xfrm>
            <a:off x="2962939" y="2849524"/>
            <a:ext cx="6351181" cy="1015663"/>
          </a:xfrm>
          <a:prstGeom prst="rect">
            <a:avLst/>
          </a:prstGeom>
          <a:noFill/>
        </p:spPr>
        <p:txBody>
          <a:bodyPr wrap="square" rtlCol="0">
            <a:spAutoFit/>
          </a:bodyPr>
          <a:lstStyle/>
          <a:p>
            <a:r>
              <a:rPr lang="en-US" sz="6000" u="sng" dirty="0">
                <a:solidFill>
                  <a:srgbClr val="3967B1"/>
                </a:solidFill>
              </a:rPr>
              <a:t>OPVRecaps@ky.gov</a:t>
            </a:r>
          </a:p>
        </p:txBody>
      </p:sp>
    </p:spTree>
    <p:extLst>
      <p:ext uri="{BB962C8B-B14F-4D97-AF65-F5344CB8AC3E}">
        <p14:creationId xmlns:p14="http://schemas.microsoft.com/office/powerpoint/2010/main" val="9596681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6462" y="0"/>
            <a:ext cx="12192000" cy="6858000"/>
          </a:xfrm>
          <a:prstGeom prst="rect">
            <a:avLst/>
          </a:prstGeom>
          <a:gradFill flip="none" rotWithShape="1">
            <a:gsLst>
              <a:gs pos="20000">
                <a:schemeClr val="accent1">
                  <a:lumMod val="0"/>
                  <a:lumOff val="100000"/>
                </a:schemeClr>
              </a:gs>
              <a:gs pos="58400">
                <a:schemeClr val="bg1">
                  <a:lumMod val="95000"/>
                </a:schemeClr>
              </a:gs>
              <a:gs pos="100000">
                <a:srgbClr val="ECF2FE"/>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71170" y="365125"/>
            <a:ext cx="9282630" cy="1325563"/>
          </a:xfrm>
        </p:spPr>
        <p:txBody>
          <a:bodyPr/>
          <a:lstStyle/>
          <a:p>
            <a:r>
              <a:rPr lang="en-US" dirty="0">
                <a:solidFill>
                  <a:srgbClr val="222E68"/>
                </a:solidFill>
                <a:latin typeface="Franklin Gothic Medium" panose="020B0603020102020204" pitchFamily="34" charset="0"/>
              </a:rPr>
              <a:t>CONTACT INFORMATION</a:t>
            </a:r>
          </a:p>
        </p:txBody>
      </p:sp>
      <p:sp>
        <p:nvSpPr>
          <p:cNvPr id="10" name="Content Placeholder 9"/>
          <p:cNvSpPr>
            <a:spLocks noGrp="1"/>
          </p:cNvSpPr>
          <p:nvPr>
            <p:ph idx="1"/>
          </p:nvPr>
        </p:nvSpPr>
        <p:spPr>
          <a:xfrm>
            <a:off x="2071170" y="1825624"/>
            <a:ext cx="9282629" cy="4793539"/>
          </a:xfrm>
        </p:spPr>
        <p:txBody>
          <a:bodyPr>
            <a:normAutofit/>
          </a:bodyPr>
          <a:lstStyle/>
          <a:p>
            <a:pPr marL="0" indent="0">
              <a:lnSpc>
                <a:spcPct val="100000"/>
              </a:lnSpc>
              <a:spcBef>
                <a:spcPts val="0"/>
              </a:spcBef>
              <a:buNone/>
            </a:pPr>
            <a:r>
              <a:rPr lang="en-US" dirty="0">
                <a:latin typeface="Franklin Gothic Medium" panose="020B0603020102020204" pitchFamily="34" charset="0"/>
              </a:rPr>
              <a:t>For more information go to the </a:t>
            </a:r>
          </a:p>
          <a:p>
            <a:pPr marL="0" indent="0">
              <a:lnSpc>
                <a:spcPct val="100000"/>
              </a:lnSpc>
              <a:spcBef>
                <a:spcPts val="0"/>
              </a:spcBef>
              <a:buNone/>
            </a:pPr>
            <a:r>
              <a:rPr lang="en-US" dirty="0">
                <a:latin typeface="Franklin Gothic Medium" panose="020B0603020102020204" pitchFamily="34" charset="0"/>
              </a:rPr>
              <a:t>Kentucky Department of Revenue website: </a:t>
            </a:r>
            <a:r>
              <a:rPr lang="en-US" dirty="0">
                <a:latin typeface="Franklin Gothic Medium" panose="020B0603020102020204" pitchFamily="34" charset="0"/>
                <a:hlinkClick r:id="rId2"/>
              </a:rPr>
              <a:t>http://www.revenue.ky.gov</a:t>
            </a:r>
            <a:endParaRPr lang="en-US" dirty="0">
              <a:latin typeface="Franklin Gothic Medium" panose="020B0603020102020204" pitchFamily="34" charset="0"/>
            </a:endParaRPr>
          </a:p>
          <a:p>
            <a:pPr marL="0" indent="0">
              <a:lnSpc>
                <a:spcPct val="100000"/>
              </a:lnSpc>
              <a:spcBef>
                <a:spcPts val="0"/>
              </a:spcBef>
              <a:buNone/>
            </a:pPr>
            <a:endParaRPr lang="en-US" dirty="0">
              <a:latin typeface="Franklin Gothic Medium" panose="020B0603020102020204" pitchFamily="34" charset="0"/>
            </a:endParaRPr>
          </a:p>
          <a:p>
            <a:pPr marL="0" indent="0">
              <a:lnSpc>
                <a:spcPct val="100000"/>
              </a:lnSpc>
              <a:spcBef>
                <a:spcPts val="0"/>
              </a:spcBef>
              <a:buNone/>
            </a:pPr>
            <a:endParaRPr lang="en-US" dirty="0">
              <a:latin typeface="Franklin Gothic Medium" panose="020B0603020102020204" pitchFamily="34" charset="0"/>
            </a:endParaRPr>
          </a:p>
          <a:p>
            <a:pPr marL="0" indent="0" algn="ctr">
              <a:lnSpc>
                <a:spcPct val="100000"/>
              </a:lnSpc>
              <a:spcBef>
                <a:spcPts val="0"/>
              </a:spcBef>
              <a:buNone/>
            </a:pPr>
            <a:r>
              <a:rPr lang="en-US" b="1" u="sng" dirty="0">
                <a:latin typeface="Franklin Gothic Medium" panose="020B0603020102020204" pitchFamily="34" charset="0"/>
              </a:rPr>
              <a:t>or Contact:</a:t>
            </a:r>
          </a:p>
          <a:p>
            <a:pPr marL="0" indent="0" algn="ctr">
              <a:lnSpc>
                <a:spcPct val="100000"/>
              </a:lnSpc>
              <a:spcBef>
                <a:spcPts val="0"/>
              </a:spcBef>
              <a:buNone/>
            </a:pPr>
            <a:r>
              <a:rPr lang="en-US" dirty="0">
                <a:latin typeface="Franklin Gothic Medium" panose="020B0603020102020204" pitchFamily="34" charset="0"/>
              </a:rPr>
              <a:t>Tom Crawford at 502-564-7179</a:t>
            </a:r>
          </a:p>
          <a:p>
            <a:pPr marL="0" indent="0" algn="ctr">
              <a:lnSpc>
                <a:spcPct val="100000"/>
              </a:lnSpc>
              <a:spcBef>
                <a:spcPts val="0"/>
              </a:spcBef>
              <a:buNone/>
            </a:pPr>
            <a:r>
              <a:rPr lang="en-US" dirty="0">
                <a:latin typeface="Franklin Gothic Medium" panose="020B0603020102020204" pitchFamily="34" charset="0"/>
              </a:rPr>
              <a:t>Melissa Klink at 502-564-7191</a:t>
            </a:r>
          </a:p>
          <a:p>
            <a:pPr marL="0" indent="0" algn="ctr">
              <a:lnSpc>
                <a:spcPct val="100000"/>
              </a:lnSpc>
              <a:spcBef>
                <a:spcPts val="0"/>
              </a:spcBef>
              <a:buNone/>
            </a:pPr>
            <a:r>
              <a:rPr lang="en-US" dirty="0">
                <a:latin typeface="Franklin Gothic Medium" panose="020B0603020102020204" pitchFamily="34" charset="0"/>
              </a:rPr>
              <a:t>Kim Holt at 502-564-7198</a:t>
            </a:r>
          </a:p>
          <a:p>
            <a:pPr marL="0" indent="0" algn="ctr">
              <a:lnSpc>
                <a:spcPct val="100000"/>
              </a:lnSpc>
              <a:spcBef>
                <a:spcPts val="0"/>
              </a:spcBef>
              <a:buNone/>
            </a:pPr>
            <a:r>
              <a:rPr lang="en-US" dirty="0">
                <a:latin typeface="Franklin Gothic Medium" panose="020B0603020102020204" pitchFamily="34" charset="0"/>
              </a:rPr>
              <a:t>Leslie Mayes at 502-564-1258</a:t>
            </a:r>
          </a:p>
          <a:p>
            <a:pPr marL="0" indent="0">
              <a:buNone/>
            </a:pPr>
            <a:endParaRPr lang="en-US" dirty="0">
              <a:latin typeface="Franklin Gothic Medium" panose="020B0603020102020204" pitchFamily="34" charset="0"/>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1035" b="1012"/>
          <a:stretch/>
        </p:blipFill>
        <p:spPr>
          <a:xfrm>
            <a:off x="-31316" y="0"/>
            <a:ext cx="1781068" cy="6858000"/>
          </a:xfrm>
          <a:prstGeom prst="rect">
            <a:avLst/>
          </a:prstGeom>
        </p:spPr>
      </p:pic>
      <p:grpSp>
        <p:nvGrpSpPr>
          <p:cNvPr id="7" name="Group 6"/>
          <p:cNvGrpSpPr>
            <a:grpSpLocks noChangeAspect="1"/>
          </p:cNvGrpSpPr>
          <p:nvPr/>
        </p:nvGrpSpPr>
        <p:grpSpPr>
          <a:xfrm>
            <a:off x="9812132" y="6220610"/>
            <a:ext cx="2084948" cy="457200"/>
            <a:chOff x="4766776" y="6262420"/>
            <a:chExt cx="2414265" cy="527049"/>
          </a:xfrm>
        </p:grpSpPr>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66776" y="6262420"/>
              <a:ext cx="1670284" cy="512925"/>
            </a:xfrm>
            <a:prstGeom prst="rect">
              <a:avLst/>
            </a:prstGeom>
          </p:spPr>
        </p:pic>
        <p:grpSp>
          <p:nvGrpSpPr>
            <p:cNvPr id="9" name="Group 8"/>
            <p:cNvGrpSpPr/>
            <p:nvPr/>
          </p:nvGrpSpPr>
          <p:grpSpPr>
            <a:xfrm>
              <a:off x="6694938" y="6295182"/>
              <a:ext cx="486103" cy="480540"/>
              <a:chOff x="5869964" y="6290830"/>
              <a:chExt cx="506776" cy="500976"/>
            </a:xfrm>
          </p:grpSpPr>
          <p:sp>
            <p:nvSpPr>
              <p:cNvPr id="14" name="Oval 13"/>
              <p:cNvSpPr/>
              <p:nvPr/>
            </p:nvSpPr>
            <p:spPr>
              <a:xfrm>
                <a:off x="5869964" y="6290830"/>
                <a:ext cx="506776" cy="500976"/>
              </a:xfrm>
              <a:prstGeom prst="ellipse">
                <a:avLst/>
              </a:prstGeom>
              <a:solidFill>
                <a:srgbClr val="04256C"/>
              </a:solidFill>
              <a:ln>
                <a:solidFill>
                  <a:srgbClr val="0425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4256C"/>
                  </a:solidFill>
                </a:endParaRPr>
              </a:p>
            </p:txBody>
          </p:sp>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01042" y="6319087"/>
                <a:ext cx="446872" cy="446872"/>
              </a:xfrm>
              <a:prstGeom prst="rect">
                <a:avLst/>
              </a:prstGeom>
            </p:spPr>
          </p:pic>
        </p:grpSp>
        <p:cxnSp>
          <p:nvCxnSpPr>
            <p:cNvPr id="12" name="Straight Connector 11"/>
            <p:cNvCxnSpPr/>
            <p:nvPr/>
          </p:nvCxnSpPr>
          <p:spPr>
            <a:xfrm flipV="1">
              <a:off x="6577323" y="6276544"/>
              <a:ext cx="0" cy="512925"/>
            </a:xfrm>
            <a:prstGeom prst="line">
              <a:avLst/>
            </a:prstGeom>
            <a:ln w="12700">
              <a:solidFill>
                <a:srgbClr val="0A3C6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267923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1"/>
            <a:ext cx="12192000" cy="6858001"/>
          </a:xfrm>
          <a:prstGeom prst="rect">
            <a:avLst/>
          </a:prstGeom>
          <a:gradFill flip="none" rotWithShape="1">
            <a:gsLst>
              <a:gs pos="20000">
                <a:schemeClr val="accent1">
                  <a:lumMod val="0"/>
                  <a:lumOff val="100000"/>
                </a:schemeClr>
              </a:gs>
              <a:gs pos="58400">
                <a:schemeClr val="bg1">
                  <a:lumMod val="95000"/>
                </a:schemeClr>
              </a:gs>
              <a:gs pos="100000">
                <a:srgbClr val="ECF2FE"/>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62549" y="177208"/>
            <a:ext cx="9540260" cy="1105574"/>
          </a:xfrm>
        </p:spPr>
        <p:txBody>
          <a:bodyPr>
            <a:normAutofit fontScale="90000"/>
          </a:bodyPr>
          <a:lstStyle/>
          <a:p>
            <a:pPr>
              <a:lnSpc>
                <a:spcPct val="100000"/>
              </a:lnSpc>
              <a:spcBef>
                <a:spcPts val="0"/>
              </a:spcBef>
            </a:pPr>
            <a:r>
              <a:rPr lang="en-US" dirty="0">
                <a:solidFill>
                  <a:srgbClr val="3967B1"/>
                </a:solidFill>
                <a:latin typeface="Franklin Gothic Demi" panose="020B0703020102020204" pitchFamily="34" charset="0"/>
              </a:rPr>
              <a:t>Ratio Study Options, Recap Tips, LOA Calculations &amp; 2022 Recap Submission</a:t>
            </a:r>
          </a:p>
        </p:txBody>
      </p:sp>
      <p:sp>
        <p:nvSpPr>
          <p:cNvPr id="10" name="Content Placeholder 9"/>
          <p:cNvSpPr>
            <a:spLocks noGrp="1"/>
          </p:cNvSpPr>
          <p:nvPr>
            <p:ph idx="1"/>
          </p:nvPr>
        </p:nvSpPr>
        <p:spPr>
          <a:xfrm>
            <a:off x="2071170" y="1475360"/>
            <a:ext cx="9540260" cy="1334365"/>
          </a:xfrm>
        </p:spPr>
        <p:txBody>
          <a:bodyPr/>
          <a:lstStyle/>
          <a:p>
            <a:pPr marL="0" indent="0" algn="ctr">
              <a:spcAft>
                <a:spcPts val="400"/>
              </a:spcAft>
              <a:buNone/>
            </a:pPr>
            <a:r>
              <a:rPr lang="en-US" dirty="0">
                <a:solidFill>
                  <a:srgbClr val="222E68"/>
                </a:solidFill>
                <a:latin typeface="Franklin Gothic Medium" panose="020B0603020102020204" pitchFamily="34" charset="0"/>
              </a:rPr>
              <a:t>Tom Crawford</a:t>
            </a:r>
          </a:p>
          <a:p>
            <a:pPr marL="0" indent="0" algn="ctr">
              <a:lnSpc>
                <a:spcPts val="2600"/>
              </a:lnSpc>
              <a:spcBef>
                <a:spcPts val="0"/>
              </a:spcBef>
              <a:buNone/>
              <a:tabLst>
                <a:tab pos="517525" algn="l"/>
              </a:tabLst>
            </a:pPr>
            <a:r>
              <a:rPr lang="en-US" sz="2000" dirty="0">
                <a:solidFill>
                  <a:srgbClr val="222E68"/>
                </a:solidFill>
                <a:latin typeface="Franklin Gothic Medium" panose="020B0603020102020204" pitchFamily="34" charset="0"/>
                <a:sym typeface="Wingdings" panose="05000000000000000000" pitchFamily="2" charset="2"/>
              </a:rPr>
              <a:t>	Tom.Crawford@ky.gov</a:t>
            </a:r>
            <a:endParaRPr lang="en-US" sz="2000" dirty="0">
              <a:solidFill>
                <a:srgbClr val="222E68"/>
              </a:solidFill>
              <a:latin typeface="Franklin Gothic Medium" panose="020B0603020102020204" pitchFamily="34" charset="0"/>
            </a:endParaRPr>
          </a:p>
          <a:p>
            <a:pPr marL="0" indent="0" algn="ctr">
              <a:lnSpc>
                <a:spcPts val="2600"/>
              </a:lnSpc>
              <a:spcBef>
                <a:spcPts val="0"/>
              </a:spcBef>
              <a:buNone/>
              <a:tabLst>
                <a:tab pos="517525" algn="l"/>
              </a:tabLst>
            </a:pPr>
            <a:r>
              <a:rPr lang="en-US" sz="2000" dirty="0">
                <a:solidFill>
                  <a:srgbClr val="222E68"/>
                </a:solidFill>
                <a:latin typeface="Franklin Gothic Medium" panose="020B0603020102020204" pitchFamily="34" charset="0"/>
                <a:sym typeface="Wingdings" panose="05000000000000000000" pitchFamily="2" charset="2"/>
              </a:rPr>
              <a:t>	(502) 564-7179</a:t>
            </a:r>
            <a:endParaRPr lang="en-US" sz="2000" dirty="0">
              <a:solidFill>
                <a:srgbClr val="222E68"/>
              </a:solidFill>
              <a:latin typeface="Franklin Gothic Medium" panose="020B0603020102020204" pitchFamily="34" charset="0"/>
            </a:endParaRP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1035" b="1012"/>
          <a:stretch/>
        </p:blipFill>
        <p:spPr>
          <a:xfrm>
            <a:off x="-22034" y="-1"/>
            <a:ext cx="1781068" cy="6880035"/>
          </a:xfrm>
          <a:prstGeom prst="rect">
            <a:avLst/>
          </a:prstGeom>
        </p:spPr>
      </p:pic>
      <p:sp>
        <p:nvSpPr>
          <p:cNvPr id="7" name="Rectangle 6"/>
          <p:cNvSpPr/>
          <p:nvPr/>
        </p:nvSpPr>
        <p:spPr>
          <a:xfrm>
            <a:off x="2269299" y="1330486"/>
            <a:ext cx="9144000" cy="45720"/>
          </a:xfrm>
          <a:prstGeom prst="rect">
            <a:avLst/>
          </a:prstGeom>
          <a:solidFill>
            <a:srgbClr val="0E26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2071169" y="3067588"/>
            <a:ext cx="9540260" cy="1487587"/>
          </a:xfrm>
          <a:prstGeom prst="rect">
            <a:avLst/>
          </a:prstGeom>
          <a:solidFill>
            <a:srgbClr val="DBE6FD">
              <a:alpha val="45882"/>
            </a:srgbClr>
          </a:solidFill>
        </p:spPr>
        <p:txBody>
          <a:bodyPr wrap="square" rtlCol="0">
            <a:spAutoFit/>
          </a:bodyPr>
          <a:lstStyle/>
          <a:p>
            <a:pPr>
              <a:spcAft>
                <a:spcPts val="800"/>
              </a:spcAft>
            </a:pPr>
            <a:r>
              <a:rPr lang="en-US" sz="1400" dirty="0">
                <a:latin typeface="Franklin Gothic Book" panose="020B0503020102020204" pitchFamily="34" charset="0"/>
              </a:rPr>
              <a:t>The information in this presentation is for educational and informational purposes only and does not constitute legal advice. Information is presented as an overall review that is subject to law changes and may not apply to all states. For accurate information on issues related to [</a:t>
            </a:r>
            <a:r>
              <a:rPr lang="en-US" sz="1400" u="sng" dirty="0">
                <a:latin typeface="Franklin Gothic Book" panose="020B0503020102020204" pitchFamily="34" charset="0"/>
              </a:rPr>
              <a:t>topic covered by training materials</a:t>
            </a:r>
            <a:r>
              <a:rPr lang="en-US" sz="1400" dirty="0">
                <a:latin typeface="Franklin Gothic Book" panose="020B0503020102020204" pitchFamily="34" charset="0"/>
              </a:rPr>
              <a:t>], please reference [</a:t>
            </a:r>
            <a:r>
              <a:rPr lang="en-US" sz="1400" u="sng" dirty="0">
                <a:latin typeface="Franklin Gothic Book" panose="020B0503020102020204" pitchFamily="34" charset="0"/>
              </a:rPr>
              <a:t>list sources of laws, regulations, </a:t>
            </a:r>
            <a:r>
              <a:rPr lang="en-US" sz="1400" u="sng" dirty="0" err="1">
                <a:latin typeface="Franklin Gothic Book" panose="020B0503020102020204" pitchFamily="34" charset="0"/>
              </a:rPr>
              <a:t>etc</a:t>
            </a:r>
            <a:r>
              <a:rPr lang="en-US" sz="1400" dirty="0">
                <a:latin typeface="Franklin Gothic Book" panose="020B0503020102020204" pitchFamily="34" charset="0"/>
              </a:rPr>
              <a:t>].</a:t>
            </a:r>
          </a:p>
          <a:p>
            <a:r>
              <a:rPr lang="en-US" sz="1400" dirty="0">
                <a:latin typeface="Franklin Gothic Book" panose="020B0503020102020204" pitchFamily="34" charset="0"/>
              </a:rPr>
              <a:t>Information in this presentation is believed to be accurate as of the date of publication. In the event that any information in this presentation is later determined to be in error, this presentation cannot be used by taxpayers in supporting a specific position or issue before the Department of Revenue, as it does not have the statutory or regulatory authority.</a:t>
            </a:r>
          </a:p>
        </p:txBody>
      </p:sp>
      <p:sp>
        <p:nvSpPr>
          <p:cNvPr id="19" name="TextBox 18"/>
          <p:cNvSpPr txBox="1"/>
          <p:nvPr/>
        </p:nvSpPr>
        <p:spPr>
          <a:xfrm>
            <a:off x="2071169" y="6368333"/>
            <a:ext cx="9540260" cy="369332"/>
          </a:xfrm>
          <a:prstGeom prst="rect">
            <a:avLst/>
          </a:prstGeom>
          <a:noFill/>
        </p:spPr>
        <p:txBody>
          <a:bodyPr wrap="square" rtlCol="0">
            <a:spAutoFit/>
          </a:bodyPr>
          <a:lstStyle/>
          <a:p>
            <a:pPr algn="ctr"/>
            <a:r>
              <a:rPr lang="en-US" dirty="0">
                <a:solidFill>
                  <a:srgbClr val="222E68"/>
                </a:solidFill>
                <a:latin typeface="Franklin Gothic Demi" panose="020B0703020102020204" pitchFamily="34" charset="0"/>
              </a:rPr>
              <a:t>Kentucky Department of Revenue </a:t>
            </a:r>
            <a:r>
              <a:rPr lang="en-US" dirty="0">
                <a:solidFill>
                  <a:srgbClr val="222E68"/>
                </a:solidFill>
                <a:latin typeface="Franklin Gothic Demi" panose="020B0703020102020204" pitchFamily="34" charset="0"/>
                <a:sym typeface="Wingdings" panose="05000000000000000000" pitchFamily="2" charset="2"/>
              </a:rPr>
              <a:t> 501 High Street  Frankfort, KY 40601  (502) 564-4581</a:t>
            </a:r>
            <a:endParaRPr lang="en-US" dirty="0">
              <a:solidFill>
                <a:srgbClr val="222E68"/>
              </a:solidFill>
              <a:latin typeface="Franklin Gothic Demi" panose="020B0703020102020204" pitchFamily="34" charset="0"/>
            </a:endParaRPr>
          </a:p>
        </p:txBody>
      </p:sp>
      <p:grpSp>
        <p:nvGrpSpPr>
          <p:cNvPr id="21" name="Group 20"/>
          <p:cNvGrpSpPr>
            <a:grpSpLocks noChangeAspect="1"/>
          </p:cNvGrpSpPr>
          <p:nvPr/>
        </p:nvGrpSpPr>
        <p:grpSpPr>
          <a:xfrm>
            <a:off x="4756353" y="5222266"/>
            <a:ext cx="4169892" cy="914400"/>
            <a:chOff x="4766776" y="6262420"/>
            <a:chExt cx="2414265" cy="527049"/>
          </a:xfrm>
        </p:grpSpPr>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66776" y="6262420"/>
              <a:ext cx="1670284" cy="512925"/>
            </a:xfrm>
            <a:prstGeom prst="rect">
              <a:avLst/>
            </a:prstGeom>
          </p:spPr>
        </p:pic>
        <p:grpSp>
          <p:nvGrpSpPr>
            <p:cNvPr id="23" name="Group 22"/>
            <p:cNvGrpSpPr/>
            <p:nvPr/>
          </p:nvGrpSpPr>
          <p:grpSpPr>
            <a:xfrm>
              <a:off x="6694938" y="6295182"/>
              <a:ext cx="486103" cy="480540"/>
              <a:chOff x="5869964" y="6290830"/>
              <a:chExt cx="506776" cy="500976"/>
            </a:xfrm>
          </p:grpSpPr>
          <p:sp>
            <p:nvSpPr>
              <p:cNvPr id="25" name="Oval 24"/>
              <p:cNvSpPr/>
              <p:nvPr/>
            </p:nvSpPr>
            <p:spPr>
              <a:xfrm>
                <a:off x="5869964" y="6290830"/>
                <a:ext cx="506776" cy="500976"/>
              </a:xfrm>
              <a:prstGeom prst="ellipse">
                <a:avLst/>
              </a:prstGeom>
              <a:solidFill>
                <a:srgbClr val="04256C"/>
              </a:solidFill>
              <a:ln>
                <a:solidFill>
                  <a:srgbClr val="0425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4256C"/>
                  </a:solidFill>
                </a:endParaRPr>
              </a:p>
            </p:txBody>
          </p:sp>
          <p:pic>
            <p:nvPicPr>
              <p:cNvPr id="26" name="Picture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01042" y="6319087"/>
                <a:ext cx="446872" cy="446872"/>
              </a:xfrm>
              <a:prstGeom prst="rect">
                <a:avLst/>
              </a:prstGeom>
            </p:spPr>
          </p:pic>
        </p:grpSp>
        <p:cxnSp>
          <p:nvCxnSpPr>
            <p:cNvPr id="24" name="Straight Connector 23"/>
            <p:cNvCxnSpPr/>
            <p:nvPr/>
          </p:nvCxnSpPr>
          <p:spPr>
            <a:xfrm flipV="1">
              <a:off x="6577323" y="6276544"/>
              <a:ext cx="0" cy="512925"/>
            </a:xfrm>
            <a:prstGeom prst="line">
              <a:avLst/>
            </a:prstGeom>
            <a:ln w="12700">
              <a:solidFill>
                <a:srgbClr val="0A3C6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969189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3448DCFCE4BFA3488C1231CEA6A8E0C6" ma:contentTypeVersion="2" ma:contentTypeDescription="Upload an image." ma:contentTypeScope="" ma:versionID="d29b9c78b930da46c3d54d4653f86213">
  <xsd:schema xmlns:xsd="http://www.w3.org/2001/XMLSchema" xmlns:xs="http://www.w3.org/2001/XMLSchema" xmlns:p="http://schemas.microsoft.com/office/2006/metadata/properties" xmlns:ns1="http://schemas.microsoft.com/sharepoint/v3" xmlns:ns2="042484EB-C38E-4712-B7FF-BE26DBBE11E5" xmlns:ns3="http://schemas.microsoft.com/sharepoint/v3/fields" xmlns:ns4="f94b9277-b0a3-4d91-bade-04ea91219630" targetNamespace="http://schemas.microsoft.com/office/2006/metadata/properties" ma:root="true" ma:fieldsID="1eb38e92bf348c2418f4146d19abb98d" ns1:_="" ns2:_="" ns3:_="" ns4:_="">
    <xsd:import namespace="http://schemas.microsoft.com/sharepoint/v3"/>
    <xsd:import namespace="042484EB-C38E-4712-B7FF-BE26DBBE11E5"/>
    <xsd:import namespace="http://schemas.microsoft.com/sharepoint/v3/fields"/>
    <xsd:import namespace="f94b9277-b0a3-4d91-bade-04ea91219630"/>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1:PublishingStartDate" minOccurs="0"/>
                <xsd:element ref="ns1:PublishingExpirationDate" minOccurs="0"/>
                <xsd:element ref="ns4: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element name="PublishingStartDate" ma:index="27" nillable="true" ma:displayName="Scheduling Start Date" ma:description="" ma:hidden="true" ma:internalName="PublishingStartDate">
      <xsd:simpleType>
        <xsd:restriction base="dms:Unknown"/>
      </xsd:simpleType>
    </xsd:element>
    <xsd:element name="PublishingExpirationDate" ma:index="28"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42484EB-C38E-4712-B7FF-BE26DBBE11E5"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94b9277-b0a3-4d91-bade-04ea91219630"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ImageCreateDate xmlns="042484EB-C38E-4712-B7FF-BE26DBBE11E5" xsi:nil="true"/>
    <PublishingExpirationDate xmlns="http://schemas.microsoft.com/sharepoint/v3" xsi:nil="true"/>
    <PublishingStartDate xmlns="http://schemas.microsoft.com/sharepoint/v3" xsi:nil="true"/>
    <wic_System_Copyright xmlns="http://schemas.microsoft.com/sharepoint/v3/fields" xsi:nil="true"/>
  </documentManagement>
</p:properties>
</file>

<file path=customXml/itemProps1.xml><?xml version="1.0" encoding="utf-8"?>
<ds:datastoreItem xmlns:ds="http://schemas.openxmlformats.org/officeDocument/2006/customXml" ds:itemID="{C0B82217-C65B-4641-A62A-85D89A3756CB}"/>
</file>

<file path=customXml/itemProps2.xml><?xml version="1.0" encoding="utf-8"?>
<ds:datastoreItem xmlns:ds="http://schemas.openxmlformats.org/officeDocument/2006/customXml" ds:itemID="{976C0482-2461-42F0-8278-5B73DFBD3E49}"/>
</file>

<file path=customXml/itemProps3.xml><?xml version="1.0" encoding="utf-8"?>
<ds:datastoreItem xmlns:ds="http://schemas.openxmlformats.org/officeDocument/2006/customXml" ds:itemID="{912785C2-4136-422B-B23D-3635AC09FF69}"/>
</file>

<file path=docProps/app.xml><?xml version="1.0" encoding="utf-8"?>
<Properties xmlns="http://schemas.openxmlformats.org/officeDocument/2006/extended-properties" xmlns:vt="http://schemas.openxmlformats.org/officeDocument/2006/docPropsVTypes">
  <Template>TM03457515[[fn=View]]</Template>
  <TotalTime>6825</TotalTime>
  <Words>1402</Words>
  <Application>Microsoft Office PowerPoint</Application>
  <PresentationFormat>Widescreen</PresentationFormat>
  <Paragraphs>171</Paragraphs>
  <Slides>19</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19</vt:i4>
      </vt:variant>
    </vt:vector>
  </HeadingPairs>
  <TitlesOfParts>
    <vt:vector size="32" baseType="lpstr">
      <vt:lpstr>Arial</vt:lpstr>
      <vt:lpstr>Book Antiqua</vt:lpstr>
      <vt:lpstr>Calibri</vt:lpstr>
      <vt:lpstr>Calibri Light</vt:lpstr>
      <vt:lpstr>Copperplate Gothic Bold</vt:lpstr>
      <vt:lpstr>Franklin Gothic Book</vt:lpstr>
      <vt:lpstr>Franklin Gothic Demi</vt:lpstr>
      <vt:lpstr>Franklin Gothic Medium</vt:lpstr>
      <vt:lpstr>Franklin Gothic Medium Cond</vt:lpstr>
      <vt:lpstr>Gill Sans MT</vt:lpstr>
      <vt:lpstr>Symbol</vt:lpstr>
      <vt:lpstr>Wingdings</vt:lpstr>
      <vt:lpstr>Office Theme</vt:lpstr>
      <vt:lpstr>2021 Conference on Assessment Administration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Recap Checklist</vt:lpstr>
      <vt:lpstr>New Email Address for Recaps </vt:lpstr>
      <vt:lpstr>CONTACT INFORMATION</vt:lpstr>
      <vt:lpstr>Ratio Study Options, Recap Tips, LOA Calculations &amp; 2022 Recap Submission</vt:lpstr>
    </vt:vector>
  </TitlesOfParts>
  <Company>Commonwealth of Kentucky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Neasham, Audrey (DOR)</dc:creator>
  <cp:keywords/>
  <dc:description/>
  <cp:lastModifiedBy>Klink, Melissa R (DOR)</cp:lastModifiedBy>
  <cp:revision>114</cp:revision>
  <dcterms:created xsi:type="dcterms:W3CDTF">2018-07-23T13:55:37Z</dcterms:created>
  <dcterms:modified xsi:type="dcterms:W3CDTF">2022-12-02T15:44:23Z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0x0101009148F5A04DDD49CBA7127AADA5FB792B00AADE34325A8B49CDA8BB4DB53328F214003448DCFCE4BFA3488C1231CEA6A8E0C6</vt:lpwstr>
  </property>
</Properties>
</file>