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authors.xml" ContentType="application/vnd.ms-powerpoi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4" r:id="rId3"/>
    <p:sldId id="265" r:id="rId4"/>
    <p:sldId id="267" r:id="rId5"/>
    <p:sldId id="268" r:id="rId6"/>
    <p:sldId id="269" r:id="rId7"/>
    <p:sldId id="259" r:id="rId8"/>
    <p:sldId id="257" r:id="rId9"/>
    <p:sldId id="274" r:id="rId10"/>
    <p:sldId id="273" r:id="rId11"/>
    <p:sldId id="278" r:id="rId12"/>
    <p:sldId id="279" r:id="rId13"/>
    <p:sldId id="263" r:id="rId14"/>
    <p:sldId id="275" r:id="rId15"/>
    <p:sldId id="276" r:id="rId16"/>
    <p:sldId id="277" r:id="rId17"/>
    <p:sldId id="258" r:id="rId18"/>
    <p:sldId id="262" r:id="rId19"/>
    <p:sldId id="270" r:id="rId20"/>
    <p:sldId id="271" r:id="rId21"/>
    <p:sldId id="272" r:id="rId2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D1DAB0A-74C6-C630-D65A-D18E79B77030}" name="Hardesty, John L (PPC)" initials="HJL(" userId="S::john.hardesty@ky.gov::1694d300-fe4d-4a94-93fa-acb35a8d3768"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6" d="100"/>
          <a:sy n="86" d="100"/>
        </p:scale>
        <p:origin x="41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4449ABF8-78A0-43ED-BF1C-AE62EABD66B8}" type="datetimeFigureOut">
              <a:rPr lang="en-US" smtClean="0"/>
              <a:t>11/30/2022</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0F345AC0-F7A0-425C-9742-7F33ED8D3775}" type="slidenum">
              <a:rPr lang="en-US" smtClean="0"/>
              <a:t>‹#›</a:t>
            </a:fld>
            <a:endParaRPr lang="en-US"/>
          </a:p>
        </p:txBody>
      </p:sp>
    </p:spTree>
    <p:extLst>
      <p:ext uri="{BB962C8B-B14F-4D97-AF65-F5344CB8AC3E}">
        <p14:creationId xmlns:p14="http://schemas.microsoft.com/office/powerpoint/2010/main" val="2866122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1A2D8-CD3F-4F6C-84E3-01A5F6FEDC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17200E-28B5-4124-813A-A17F02D392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FFCDEF-3678-4C24-AAB8-C219B2813B24}"/>
              </a:ext>
            </a:extLst>
          </p:cNvPr>
          <p:cNvSpPr>
            <a:spLocks noGrp="1"/>
          </p:cNvSpPr>
          <p:nvPr>
            <p:ph type="dt" sz="half" idx="10"/>
          </p:nvPr>
        </p:nvSpPr>
        <p:spPr/>
        <p:txBody>
          <a:bodyPr/>
          <a:lstStyle/>
          <a:p>
            <a:fld id="{85157281-3662-4680-BAB0-97DA187F3C92}" type="datetime1">
              <a:rPr lang="en-US" smtClean="0"/>
              <a:t>11/30/2022</a:t>
            </a:fld>
            <a:endParaRPr lang="en-US"/>
          </a:p>
        </p:txBody>
      </p:sp>
      <p:sp>
        <p:nvSpPr>
          <p:cNvPr id="5" name="Footer Placeholder 4">
            <a:extLst>
              <a:ext uri="{FF2B5EF4-FFF2-40B4-BE49-F238E27FC236}">
                <a16:creationId xmlns:a16="http://schemas.microsoft.com/office/drawing/2014/main" id="{3BFA7735-76B4-4CF1-9681-84EFAEF645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D2FD6F-8928-456A-A7A6-87351D7AD283}"/>
              </a:ext>
            </a:extLst>
          </p:cNvPr>
          <p:cNvSpPr>
            <a:spLocks noGrp="1"/>
          </p:cNvSpPr>
          <p:nvPr>
            <p:ph type="sldNum" sz="quarter" idx="12"/>
          </p:nvPr>
        </p:nvSpPr>
        <p:spPr/>
        <p:txBody>
          <a:bodyPr/>
          <a:lstStyle/>
          <a:p>
            <a:fld id="{1D7DFDB2-048B-454C-999E-D3ACACA054B9}" type="slidenum">
              <a:rPr lang="en-US" smtClean="0"/>
              <a:t>‹#›</a:t>
            </a:fld>
            <a:endParaRPr lang="en-US"/>
          </a:p>
        </p:txBody>
      </p:sp>
    </p:spTree>
    <p:extLst>
      <p:ext uri="{BB962C8B-B14F-4D97-AF65-F5344CB8AC3E}">
        <p14:creationId xmlns:p14="http://schemas.microsoft.com/office/powerpoint/2010/main" val="3142944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E8A38-892F-4E8C-9C7F-CF71F669DC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C5E9890-6ABD-4C60-B265-346246DD36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CEF814-7516-4657-A27C-F266F73C08FD}"/>
              </a:ext>
            </a:extLst>
          </p:cNvPr>
          <p:cNvSpPr>
            <a:spLocks noGrp="1"/>
          </p:cNvSpPr>
          <p:nvPr>
            <p:ph type="dt" sz="half" idx="10"/>
          </p:nvPr>
        </p:nvSpPr>
        <p:spPr/>
        <p:txBody>
          <a:bodyPr/>
          <a:lstStyle/>
          <a:p>
            <a:fld id="{2D925515-104A-4DF0-A2BA-7C7B751D7C3E}" type="datetime1">
              <a:rPr lang="en-US" smtClean="0"/>
              <a:t>11/30/2022</a:t>
            </a:fld>
            <a:endParaRPr lang="en-US"/>
          </a:p>
        </p:txBody>
      </p:sp>
      <p:sp>
        <p:nvSpPr>
          <p:cNvPr id="5" name="Footer Placeholder 4">
            <a:extLst>
              <a:ext uri="{FF2B5EF4-FFF2-40B4-BE49-F238E27FC236}">
                <a16:creationId xmlns:a16="http://schemas.microsoft.com/office/drawing/2014/main" id="{4DCDCD76-32C4-4B04-A4E5-880D6E4F3A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3596EC-0FFD-44B4-85D9-5A0D23A3F54B}"/>
              </a:ext>
            </a:extLst>
          </p:cNvPr>
          <p:cNvSpPr>
            <a:spLocks noGrp="1"/>
          </p:cNvSpPr>
          <p:nvPr>
            <p:ph type="sldNum" sz="quarter" idx="12"/>
          </p:nvPr>
        </p:nvSpPr>
        <p:spPr/>
        <p:txBody>
          <a:bodyPr/>
          <a:lstStyle/>
          <a:p>
            <a:fld id="{1D7DFDB2-048B-454C-999E-D3ACACA054B9}" type="slidenum">
              <a:rPr lang="en-US" smtClean="0"/>
              <a:t>‹#›</a:t>
            </a:fld>
            <a:endParaRPr lang="en-US"/>
          </a:p>
        </p:txBody>
      </p:sp>
    </p:spTree>
    <p:extLst>
      <p:ext uri="{BB962C8B-B14F-4D97-AF65-F5344CB8AC3E}">
        <p14:creationId xmlns:p14="http://schemas.microsoft.com/office/powerpoint/2010/main" val="3741593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78422-D76D-4131-B679-87391DD0F9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200222-4527-491D-9D40-6004B5FB262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6304FC-26DD-4F08-B25D-6C64953EF061}"/>
              </a:ext>
            </a:extLst>
          </p:cNvPr>
          <p:cNvSpPr>
            <a:spLocks noGrp="1"/>
          </p:cNvSpPr>
          <p:nvPr>
            <p:ph type="dt" sz="half" idx="10"/>
          </p:nvPr>
        </p:nvSpPr>
        <p:spPr/>
        <p:txBody>
          <a:bodyPr/>
          <a:lstStyle/>
          <a:p>
            <a:fld id="{704DAADC-96BC-4FD4-AD76-1267110B4026}" type="datetime1">
              <a:rPr lang="en-US" smtClean="0"/>
              <a:t>11/30/2022</a:t>
            </a:fld>
            <a:endParaRPr lang="en-US"/>
          </a:p>
        </p:txBody>
      </p:sp>
      <p:sp>
        <p:nvSpPr>
          <p:cNvPr id="5" name="Footer Placeholder 4">
            <a:extLst>
              <a:ext uri="{FF2B5EF4-FFF2-40B4-BE49-F238E27FC236}">
                <a16:creationId xmlns:a16="http://schemas.microsoft.com/office/drawing/2014/main" id="{55E66457-EFC7-4FBB-8FA2-CA6A7A058B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B8D214-C42E-458B-ABC6-0387F410633B}"/>
              </a:ext>
            </a:extLst>
          </p:cNvPr>
          <p:cNvSpPr>
            <a:spLocks noGrp="1"/>
          </p:cNvSpPr>
          <p:nvPr>
            <p:ph type="sldNum" sz="quarter" idx="12"/>
          </p:nvPr>
        </p:nvSpPr>
        <p:spPr/>
        <p:txBody>
          <a:bodyPr/>
          <a:lstStyle/>
          <a:p>
            <a:fld id="{1D7DFDB2-048B-454C-999E-D3ACACA054B9}" type="slidenum">
              <a:rPr lang="en-US" smtClean="0"/>
              <a:t>‹#›</a:t>
            </a:fld>
            <a:endParaRPr lang="en-US"/>
          </a:p>
        </p:txBody>
      </p:sp>
    </p:spTree>
    <p:extLst>
      <p:ext uri="{BB962C8B-B14F-4D97-AF65-F5344CB8AC3E}">
        <p14:creationId xmlns:p14="http://schemas.microsoft.com/office/powerpoint/2010/main" val="2191544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D3365-2E1F-43E7-BB26-B208E991BB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2ABD32-5905-4A1D-8DDC-6CB931D854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B25E5F-B1AD-445B-AB25-D3018599D219}"/>
              </a:ext>
            </a:extLst>
          </p:cNvPr>
          <p:cNvSpPr>
            <a:spLocks noGrp="1"/>
          </p:cNvSpPr>
          <p:nvPr>
            <p:ph type="dt" sz="half" idx="10"/>
          </p:nvPr>
        </p:nvSpPr>
        <p:spPr/>
        <p:txBody>
          <a:bodyPr/>
          <a:lstStyle/>
          <a:p>
            <a:fld id="{8AE3DD4A-B4D7-4BE6-BE94-3FF01E8F7D08}" type="datetime1">
              <a:rPr lang="en-US" smtClean="0"/>
              <a:t>11/30/2022</a:t>
            </a:fld>
            <a:endParaRPr lang="en-US"/>
          </a:p>
        </p:txBody>
      </p:sp>
      <p:sp>
        <p:nvSpPr>
          <p:cNvPr id="5" name="Footer Placeholder 4">
            <a:extLst>
              <a:ext uri="{FF2B5EF4-FFF2-40B4-BE49-F238E27FC236}">
                <a16:creationId xmlns:a16="http://schemas.microsoft.com/office/drawing/2014/main" id="{D39C2EF7-7035-4737-9A19-E9A7276188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F97CFC-8D55-4761-A5AF-F4470854581E}"/>
              </a:ext>
            </a:extLst>
          </p:cNvPr>
          <p:cNvSpPr>
            <a:spLocks noGrp="1"/>
          </p:cNvSpPr>
          <p:nvPr>
            <p:ph type="sldNum" sz="quarter" idx="12"/>
          </p:nvPr>
        </p:nvSpPr>
        <p:spPr/>
        <p:txBody>
          <a:bodyPr/>
          <a:lstStyle/>
          <a:p>
            <a:fld id="{1D7DFDB2-048B-454C-999E-D3ACACA054B9}" type="slidenum">
              <a:rPr lang="en-US" smtClean="0"/>
              <a:t>‹#›</a:t>
            </a:fld>
            <a:endParaRPr lang="en-US"/>
          </a:p>
        </p:txBody>
      </p:sp>
    </p:spTree>
    <p:extLst>
      <p:ext uri="{BB962C8B-B14F-4D97-AF65-F5344CB8AC3E}">
        <p14:creationId xmlns:p14="http://schemas.microsoft.com/office/powerpoint/2010/main" val="331154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8E2AD-60EA-412A-A5E3-7E8840EDE6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AF0C219-1BEB-4C84-B499-131A6092CC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0991D3-8E9C-4E82-BF13-C49291104E9D}"/>
              </a:ext>
            </a:extLst>
          </p:cNvPr>
          <p:cNvSpPr>
            <a:spLocks noGrp="1"/>
          </p:cNvSpPr>
          <p:nvPr>
            <p:ph type="dt" sz="half" idx="10"/>
          </p:nvPr>
        </p:nvSpPr>
        <p:spPr/>
        <p:txBody>
          <a:bodyPr/>
          <a:lstStyle/>
          <a:p>
            <a:fld id="{F24D6AE3-674E-4DD4-97C7-77A7F5AF29C5}" type="datetime1">
              <a:rPr lang="en-US" smtClean="0"/>
              <a:t>11/30/2022</a:t>
            </a:fld>
            <a:endParaRPr lang="en-US"/>
          </a:p>
        </p:txBody>
      </p:sp>
      <p:sp>
        <p:nvSpPr>
          <p:cNvPr id="5" name="Footer Placeholder 4">
            <a:extLst>
              <a:ext uri="{FF2B5EF4-FFF2-40B4-BE49-F238E27FC236}">
                <a16:creationId xmlns:a16="http://schemas.microsoft.com/office/drawing/2014/main" id="{FA23BC34-055D-4D8F-9424-CEB1459F89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A412D3-E5C8-4034-B9D1-D022B138AEEC}"/>
              </a:ext>
            </a:extLst>
          </p:cNvPr>
          <p:cNvSpPr>
            <a:spLocks noGrp="1"/>
          </p:cNvSpPr>
          <p:nvPr>
            <p:ph type="sldNum" sz="quarter" idx="12"/>
          </p:nvPr>
        </p:nvSpPr>
        <p:spPr/>
        <p:txBody>
          <a:bodyPr/>
          <a:lstStyle/>
          <a:p>
            <a:fld id="{1D7DFDB2-048B-454C-999E-D3ACACA054B9}" type="slidenum">
              <a:rPr lang="en-US" smtClean="0"/>
              <a:t>‹#›</a:t>
            </a:fld>
            <a:endParaRPr lang="en-US"/>
          </a:p>
        </p:txBody>
      </p:sp>
    </p:spTree>
    <p:extLst>
      <p:ext uri="{BB962C8B-B14F-4D97-AF65-F5344CB8AC3E}">
        <p14:creationId xmlns:p14="http://schemas.microsoft.com/office/powerpoint/2010/main" val="1599157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5DD37-B0FD-4962-A38A-F47C6AD8E4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CCF2A9-1DC8-464E-8438-EABB878721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C43E5C-4765-476A-B072-30E26DA805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57F133-8070-4D25-80A4-4A74A5ED82FA}"/>
              </a:ext>
            </a:extLst>
          </p:cNvPr>
          <p:cNvSpPr>
            <a:spLocks noGrp="1"/>
          </p:cNvSpPr>
          <p:nvPr>
            <p:ph type="dt" sz="half" idx="10"/>
          </p:nvPr>
        </p:nvSpPr>
        <p:spPr/>
        <p:txBody>
          <a:bodyPr/>
          <a:lstStyle/>
          <a:p>
            <a:fld id="{22EA6730-2A3D-4AF5-9113-AF877BBD626E}" type="datetime1">
              <a:rPr lang="en-US" smtClean="0"/>
              <a:t>11/30/2022</a:t>
            </a:fld>
            <a:endParaRPr lang="en-US"/>
          </a:p>
        </p:txBody>
      </p:sp>
      <p:sp>
        <p:nvSpPr>
          <p:cNvPr id="6" name="Footer Placeholder 5">
            <a:extLst>
              <a:ext uri="{FF2B5EF4-FFF2-40B4-BE49-F238E27FC236}">
                <a16:creationId xmlns:a16="http://schemas.microsoft.com/office/drawing/2014/main" id="{E72DBC97-FF25-43C7-ACA2-59970A1ABF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31E04F-94A2-4288-961B-17524621CD75}"/>
              </a:ext>
            </a:extLst>
          </p:cNvPr>
          <p:cNvSpPr>
            <a:spLocks noGrp="1"/>
          </p:cNvSpPr>
          <p:nvPr>
            <p:ph type="sldNum" sz="quarter" idx="12"/>
          </p:nvPr>
        </p:nvSpPr>
        <p:spPr/>
        <p:txBody>
          <a:bodyPr/>
          <a:lstStyle/>
          <a:p>
            <a:fld id="{1D7DFDB2-048B-454C-999E-D3ACACA054B9}" type="slidenum">
              <a:rPr lang="en-US" smtClean="0"/>
              <a:t>‹#›</a:t>
            </a:fld>
            <a:endParaRPr lang="en-US"/>
          </a:p>
        </p:txBody>
      </p:sp>
    </p:spTree>
    <p:extLst>
      <p:ext uri="{BB962C8B-B14F-4D97-AF65-F5344CB8AC3E}">
        <p14:creationId xmlns:p14="http://schemas.microsoft.com/office/powerpoint/2010/main" val="459400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787B8-71A7-42B1-A67F-83FF172909A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3E29894-0CB9-4FE1-AC3B-8C6CC37AFE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E08827-2B29-4FCC-8993-D485D628D5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D38B12-6377-419D-8889-BAE2900439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88B9BC3-F067-4E9D-95EB-3BC3082D9AD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61E0A1-0462-4784-ABF0-43E33C68277E}"/>
              </a:ext>
            </a:extLst>
          </p:cNvPr>
          <p:cNvSpPr>
            <a:spLocks noGrp="1"/>
          </p:cNvSpPr>
          <p:nvPr>
            <p:ph type="dt" sz="half" idx="10"/>
          </p:nvPr>
        </p:nvSpPr>
        <p:spPr/>
        <p:txBody>
          <a:bodyPr/>
          <a:lstStyle/>
          <a:p>
            <a:fld id="{17FF00F0-61C0-4B28-9EFA-51F9CCACE4B0}" type="datetime1">
              <a:rPr lang="en-US" smtClean="0"/>
              <a:t>11/30/2022</a:t>
            </a:fld>
            <a:endParaRPr lang="en-US"/>
          </a:p>
        </p:txBody>
      </p:sp>
      <p:sp>
        <p:nvSpPr>
          <p:cNvPr id="8" name="Footer Placeholder 7">
            <a:extLst>
              <a:ext uri="{FF2B5EF4-FFF2-40B4-BE49-F238E27FC236}">
                <a16:creationId xmlns:a16="http://schemas.microsoft.com/office/drawing/2014/main" id="{E2F02987-00DC-42FF-9579-ED796AF0895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A02D47-C9CE-4CDC-B764-E214FBF30108}"/>
              </a:ext>
            </a:extLst>
          </p:cNvPr>
          <p:cNvSpPr>
            <a:spLocks noGrp="1"/>
          </p:cNvSpPr>
          <p:nvPr>
            <p:ph type="sldNum" sz="quarter" idx="12"/>
          </p:nvPr>
        </p:nvSpPr>
        <p:spPr/>
        <p:txBody>
          <a:bodyPr/>
          <a:lstStyle/>
          <a:p>
            <a:fld id="{1D7DFDB2-048B-454C-999E-D3ACACA054B9}" type="slidenum">
              <a:rPr lang="en-US" smtClean="0"/>
              <a:t>‹#›</a:t>
            </a:fld>
            <a:endParaRPr lang="en-US"/>
          </a:p>
        </p:txBody>
      </p:sp>
    </p:spTree>
    <p:extLst>
      <p:ext uri="{BB962C8B-B14F-4D97-AF65-F5344CB8AC3E}">
        <p14:creationId xmlns:p14="http://schemas.microsoft.com/office/powerpoint/2010/main" val="1559882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B1E62-A71A-4577-B1EB-6B39C648AD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BE92FA-BC97-49EC-A89E-0EDA1636CA09}"/>
              </a:ext>
            </a:extLst>
          </p:cNvPr>
          <p:cNvSpPr>
            <a:spLocks noGrp="1"/>
          </p:cNvSpPr>
          <p:nvPr>
            <p:ph type="dt" sz="half" idx="10"/>
          </p:nvPr>
        </p:nvSpPr>
        <p:spPr/>
        <p:txBody>
          <a:bodyPr/>
          <a:lstStyle/>
          <a:p>
            <a:fld id="{F1E3594B-3641-4DB2-8E8A-FA9817606172}" type="datetime1">
              <a:rPr lang="en-US" smtClean="0"/>
              <a:t>11/30/2022</a:t>
            </a:fld>
            <a:endParaRPr lang="en-US"/>
          </a:p>
        </p:txBody>
      </p:sp>
      <p:sp>
        <p:nvSpPr>
          <p:cNvPr id="4" name="Footer Placeholder 3">
            <a:extLst>
              <a:ext uri="{FF2B5EF4-FFF2-40B4-BE49-F238E27FC236}">
                <a16:creationId xmlns:a16="http://schemas.microsoft.com/office/drawing/2014/main" id="{C124EEC5-61CF-4C7D-BCF3-E351438DDD0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7F3CC7-083D-48B9-99D3-ECF513AA8560}"/>
              </a:ext>
            </a:extLst>
          </p:cNvPr>
          <p:cNvSpPr>
            <a:spLocks noGrp="1"/>
          </p:cNvSpPr>
          <p:nvPr>
            <p:ph type="sldNum" sz="quarter" idx="12"/>
          </p:nvPr>
        </p:nvSpPr>
        <p:spPr/>
        <p:txBody>
          <a:bodyPr/>
          <a:lstStyle/>
          <a:p>
            <a:fld id="{1D7DFDB2-048B-454C-999E-D3ACACA054B9}" type="slidenum">
              <a:rPr lang="en-US" smtClean="0"/>
              <a:t>‹#›</a:t>
            </a:fld>
            <a:endParaRPr lang="en-US"/>
          </a:p>
        </p:txBody>
      </p:sp>
    </p:spTree>
    <p:extLst>
      <p:ext uri="{BB962C8B-B14F-4D97-AF65-F5344CB8AC3E}">
        <p14:creationId xmlns:p14="http://schemas.microsoft.com/office/powerpoint/2010/main" val="3541329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191361-B135-4888-A041-841659434339}"/>
              </a:ext>
            </a:extLst>
          </p:cNvPr>
          <p:cNvSpPr>
            <a:spLocks noGrp="1"/>
          </p:cNvSpPr>
          <p:nvPr>
            <p:ph type="dt" sz="half" idx="10"/>
          </p:nvPr>
        </p:nvSpPr>
        <p:spPr/>
        <p:txBody>
          <a:bodyPr/>
          <a:lstStyle/>
          <a:p>
            <a:fld id="{2999D3D4-2A22-4F60-BD2F-8D7A02071BFA}" type="datetime1">
              <a:rPr lang="en-US" smtClean="0"/>
              <a:t>11/30/2022</a:t>
            </a:fld>
            <a:endParaRPr lang="en-US"/>
          </a:p>
        </p:txBody>
      </p:sp>
      <p:sp>
        <p:nvSpPr>
          <p:cNvPr id="3" name="Footer Placeholder 2">
            <a:extLst>
              <a:ext uri="{FF2B5EF4-FFF2-40B4-BE49-F238E27FC236}">
                <a16:creationId xmlns:a16="http://schemas.microsoft.com/office/drawing/2014/main" id="{ACC03643-76B6-4E61-AEFC-D0055D1533F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756BDE-B88A-47F4-B780-0027C8724261}"/>
              </a:ext>
            </a:extLst>
          </p:cNvPr>
          <p:cNvSpPr>
            <a:spLocks noGrp="1"/>
          </p:cNvSpPr>
          <p:nvPr>
            <p:ph type="sldNum" sz="quarter" idx="12"/>
          </p:nvPr>
        </p:nvSpPr>
        <p:spPr/>
        <p:txBody>
          <a:bodyPr/>
          <a:lstStyle/>
          <a:p>
            <a:fld id="{1D7DFDB2-048B-454C-999E-D3ACACA054B9}" type="slidenum">
              <a:rPr lang="en-US" smtClean="0"/>
              <a:t>‹#›</a:t>
            </a:fld>
            <a:endParaRPr lang="en-US"/>
          </a:p>
        </p:txBody>
      </p:sp>
    </p:spTree>
    <p:extLst>
      <p:ext uri="{BB962C8B-B14F-4D97-AF65-F5344CB8AC3E}">
        <p14:creationId xmlns:p14="http://schemas.microsoft.com/office/powerpoint/2010/main" val="4161992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0A23B-DBD4-4FD9-9B4B-AF98182AA3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18F1F9-2903-48CB-B24B-2DD3EFC22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BA10F9-66C8-4945-9FD7-BE36FEAC34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7406AE-750D-4B18-8E79-0D216385316D}"/>
              </a:ext>
            </a:extLst>
          </p:cNvPr>
          <p:cNvSpPr>
            <a:spLocks noGrp="1"/>
          </p:cNvSpPr>
          <p:nvPr>
            <p:ph type="dt" sz="half" idx="10"/>
          </p:nvPr>
        </p:nvSpPr>
        <p:spPr/>
        <p:txBody>
          <a:bodyPr/>
          <a:lstStyle/>
          <a:p>
            <a:fld id="{FE5C107F-8BAB-482A-A93F-CA87DE8D9720}" type="datetime1">
              <a:rPr lang="en-US" smtClean="0"/>
              <a:t>11/30/2022</a:t>
            </a:fld>
            <a:endParaRPr lang="en-US"/>
          </a:p>
        </p:txBody>
      </p:sp>
      <p:sp>
        <p:nvSpPr>
          <p:cNvPr id="6" name="Footer Placeholder 5">
            <a:extLst>
              <a:ext uri="{FF2B5EF4-FFF2-40B4-BE49-F238E27FC236}">
                <a16:creationId xmlns:a16="http://schemas.microsoft.com/office/drawing/2014/main" id="{E8AD19A0-2C93-4D4D-BF9F-C9690231FE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9DB199-AC4B-4684-A00D-50DBFE590803}"/>
              </a:ext>
            </a:extLst>
          </p:cNvPr>
          <p:cNvSpPr>
            <a:spLocks noGrp="1"/>
          </p:cNvSpPr>
          <p:nvPr>
            <p:ph type="sldNum" sz="quarter" idx="12"/>
          </p:nvPr>
        </p:nvSpPr>
        <p:spPr/>
        <p:txBody>
          <a:bodyPr/>
          <a:lstStyle/>
          <a:p>
            <a:fld id="{1D7DFDB2-048B-454C-999E-D3ACACA054B9}" type="slidenum">
              <a:rPr lang="en-US" smtClean="0"/>
              <a:t>‹#›</a:t>
            </a:fld>
            <a:endParaRPr lang="en-US"/>
          </a:p>
        </p:txBody>
      </p:sp>
    </p:spTree>
    <p:extLst>
      <p:ext uri="{BB962C8B-B14F-4D97-AF65-F5344CB8AC3E}">
        <p14:creationId xmlns:p14="http://schemas.microsoft.com/office/powerpoint/2010/main" val="1035889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0F3FA-89D0-4A90-AF89-367EFE550C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D3D8B5-AF79-4DD9-9F57-CB5E7A901F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C668F3-F99B-464F-ADD6-216CF14145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EBD040-C660-40B3-B377-3F52676558FD}"/>
              </a:ext>
            </a:extLst>
          </p:cNvPr>
          <p:cNvSpPr>
            <a:spLocks noGrp="1"/>
          </p:cNvSpPr>
          <p:nvPr>
            <p:ph type="dt" sz="half" idx="10"/>
          </p:nvPr>
        </p:nvSpPr>
        <p:spPr/>
        <p:txBody>
          <a:bodyPr/>
          <a:lstStyle/>
          <a:p>
            <a:fld id="{2BEFD723-16B4-4FA4-AF97-659105495DCA}" type="datetime1">
              <a:rPr lang="en-US" smtClean="0"/>
              <a:t>11/30/2022</a:t>
            </a:fld>
            <a:endParaRPr lang="en-US"/>
          </a:p>
        </p:txBody>
      </p:sp>
      <p:sp>
        <p:nvSpPr>
          <p:cNvPr id="6" name="Footer Placeholder 5">
            <a:extLst>
              <a:ext uri="{FF2B5EF4-FFF2-40B4-BE49-F238E27FC236}">
                <a16:creationId xmlns:a16="http://schemas.microsoft.com/office/drawing/2014/main" id="{89102771-EBD9-4BFE-A1DF-4D3741EA74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6FD5D2-378B-40C5-9100-CC98DF79AE43}"/>
              </a:ext>
            </a:extLst>
          </p:cNvPr>
          <p:cNvSpPr>
            <a:spLocks noGrp="1"/>
          </p:cNvSpPr>
          <p:nvPr>
            <p:ph type="sldNum" sz="quarter" idx="12"/>
          </p:nvPr>
        </p:nvSpPr>
        <p:spPr/>
        <p:txBody>
          <a:bodyPr/>
          <a:lstStyle/>
          <a:p>
            <a:fld id="{1D7DFDB2-048B-454C-999E-D3ACACA054B9}" type="slidenum">
              <a:rPr lang="en-US" smtClean="0"/>
              <a:t>‹#›</a:t>
            </a:fld>
            <a:endParaRPr lang="en-US"/>
          </a:p>
        </p:txBody>
      </p:sp>
    </p:spTree>
    <p:extLst>
      <p:ext uri="{BB962C8B-B14F-4D97-AF65-F5344CB8AC3E}">
        <p14:creationId xmlns:p14="http://schemas.microsoft.com/office/powerpoint/2010/main" val="3837837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41F863-868D-428B-B9D5-8B5C16E409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F172FD-C695-46B5-961B-F0C7E84BB3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405643-E6EC-446D-9651-ED8D5614C1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A7944C-1D8B-40E1-BD33-EF0C7DFBB92C}" type="datetime1">
              <a:rPr lang="en-US" smtClean="0"/>
              <a:t>11/30/2022</a:t>
            </a:fld>
            <a:endParaRPr lang="en-US"/>
          </a:p>
        </p:txBody>
      </p:sp>
      <p:sp>
        <p:nvSpPr>
          <p:cNvPr id="5" name="Footer Placeholder 4">
            <a:extLst>
              <a:ext uri="{FF2B5EF4-FFF2-40B4-BE49-F238E27FC236}">
                <a16:creationId xmlns:a16="http://schemas.microsoft.com/office/drawing/2014/main" id="{B7D87CC8-8D94-44FD-9B46-7250B2695D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28E9E4-AC25-4B9C-ABE2-BC9523ECF5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DFDB2-048B-454C-999E-D3ACACA054B9}" type="slidenum">
              <a:rPr lang="en-US" smtClean="0"/>
              <a:t>‹#›</a:t>
            </a:fld>
            <a:endParaRPr lang="en-US"/>
          </a:p>
        </p:txBody>
      </p:sp>
    </p:spTree>
    <p:extLst>
      <p:ext uri="{BB962C8B-B14F-4D97-AF65-F5344CB8AC3E}">
        <p14:creationId xmlns:p14="http://schemas.microsoft.com/office/powerpoint/2010/main" val="4269180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TaxAppeals@ky.gov"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cid:image001.png@01D8F9BD.4B4025E0"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2643BE6C-86B7-4AB9-91E8-9B5DB45AC8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88" y="0"/>
            <a:ext cx="12188825" cy="4242816"/>
          </a:xfrm>
          <a:prstGeom prst="rect">
            <a:avLst/>
          </a:prstGeom>
          <a:solidFill>
            <a:srgbClr val="2645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176FF25-79D4-449F-8688-9A036579E90E}"/>
              </a:ext>
            </a:extLst>
          </p:cNvPr>
          <p:cNvSpPr>
            <a:spLocks noGrp="1"/>
          </p:cNvSpPr>
          <p:nvPr>
            <p:ph type="ctrTitle"/>
          </p:nvPr>
        </p:nvSpPr>
        <p:spPr>
          <a:xfrm>
            <a:off x="1293026" y="713195"/>
            <a:ext cx="9605948" cy="2318665"/>
          </a:xfrm>
        </p:spPr>
        <p:txBody>
          <a:bodyPr>
            <a:normAutofit/>
          </a:bodyPr>
          <a:lstStyle/>
          <a:p>
            <a:r>
              <a:rPr lang="en-US" sz="5400" dirty="0">
                <a:solidFill>
                  <a:srgbClr val="FFFFFF"/>
                </a:solidFill>
                <a:effectLst/>
                <a:latin typeface="Calibri" panose="020F0502020204030204" pitchFamily="34" charset="0"/>
                <a:ea typeface="Calibri" panose="020F0502020204030204" pitchFamily="34" charset="0"/>
              </a:rPr>
              <a:t>Kentucky Board of Tax Appeals – What Happens When </a:t>
            </a:r>
            <a:r>
              <a:rPr lang="en-US" sz="5400" dirty="0">
                <a:solidFill>
                  <a:srgbClr val="FFFFFF"/>
                </a:solidFill>
                <a:latin typeface="Calibri" panose="020F0502020204030204" pitchFamily="34" charset="0"/>
                <a:ea typeface="Calibri" panose="020F0502020204030204" pitchFamily="34" charset="0"/>
              </a:rPr>
              <a:t>the</a:t>
            </a:r>
            <a:r>
              <a:rPr lang="en-US" sz="5400" dirty="0">
                <a:solidFill>
                  <a:srgbClr val="FFFFFF"/>
                </a:solidFill>
                <a:effectLst/>
                <a:latin typeface="Calibri" panose="020F0502020204030204" pitchFamily="34" charset="0"/>
                <a:ea typeface="Calibri" panose="020F0502020204030204" pitchFamily="34" charset="0"/>
              </a:rPr>
              <a:t> Appeal Gets to Us.</a:t>
            </a:r>
            <a:endParaRPr lang="en-US" sz="5400" dirty="0">
              <a:solidFill>
                <a:srgbClr val="FFFFFF"/>
              </a:solidFill>
            </a:endParaRPr>
          </a:p>
        </p:txBody>
      </p:sp>
      <p:sp>
        <p:nvSpPr>
          <p:cNvPr id="3" name="Subtitle 2">
            <a:extLst>
              <a:ext uri="{FF2B5EF4-FFF2-40B4-BE49-F238E27FC236}">
                <a16:creationId xmlns:a16="http://schemas.microsoft.com/office/drawing/2014/main" id="{C0F5EAE4-A456-444B-B7D5-DE4DD81A1BFB}"/>
              </a:ext>
            </a:extLst>
          </p:cNvPr>
          <p:cNvSpPr>
            <a:spLocks noGrp="1"/>
          </p:cNvSpPr>
          <p:nvPr>
            <p:ph type="subTitle" idx="1"/>
          </p:nvPr>
        </p:nvSpPr>
        <p:spPr>
          <a:xfrm>
            <a:off x="1627240" y="3031860"/>
            <a:ext cx="8937522" cy="1059373"/>
          </a:xfrm>
        </p:spPr>
        <p:txBody>
          <a:bodyPr>
            <a:normAutofit/>
          </a:bodyPr>
          <a:lstStyle/>
          <a:p>
            <a:r>
              <a:rPr lang="en-US">
                <a:solidFill>
                  <a:srgbClr val="FFFFFF"/>
                </a:solidFill>
              </a:rPr>
              <a:t>Processes and Procedures </a:t>
            </a:r>
          </a:p>
        </p:txBody>
      </p:sp>
      <p:pic>
        <p:nvPicPr>
          <p:cNvPr id="4" name="Picture 3">
            <a:extLst>
              <a:ext uri="{FF2B5EF4-FFF2-40B4-BE49-F238E27FC236}">
                <a16:creationId xmlns:a16="http://schemas.microsoft.com/office/drawing/2014/main" id="{471918DD-798A-469D-B48C-7EC6A87BCA2B}"/>
              </a:ext>
            </a:extLst>
          </p:cNvPr>
          <p:cNvPicPr>
            <a:picLocks noChangeAspect="1"/>
          </p:cNvPicPr>
          <p:nvPr/>
        </p:nvPicPr>
        <p:blipFill>
          <a:blip r:embed="rId2"/>
          <a:stretch>
            <a:fillRect/>
          </a:stretch>
        </p:blipFill>
        <p:spPr>
          <a:xfrm>
            <a:off x="8551986" y="4535424"/>
            <a:ext cx="3348455" cy="2026057"/>
          </a:xfrm>
          <a:prstGeom prst="rect">
            <a:avLst/>
          </a:prstGeom>
        </p:spPr>
      </p:pic>
      <p:sp>
        <p:nvSpPr>
          <p:cNvPr id="5" name="Slide Number Placeholder 4">
            <a:extLst>
              <a:ext uri="{FF2B5EF4-FFF2-40B4-BE49-F238E27FC236}">
                <a16:creationId xmlns:a16="http://schemas.microsoft.com/office/drawing/2014/main" id="{B6C81A7E-E712-4C55-B11C-82B362E66791}"/>
              </a:ext>
            </a:extLst>
          </p:cNvPr>
          <p:cNvSpPr>
            <a:spLocks noGrp="1"/>
          </p:cNvSpPr>
          <p:nvPr>
            <p:ph type="sldNum" sz="quarter" idx="12"/>
          </p:nvPr>
        </p:nvSpPr>
        <p:spPr/>
        <p:txBody>
          <a:bodyPr/>
          <a:lstStyle/>
          <a:p>
            <a:fld id="{1D7DFDB2-048B-454C-999E-D3ACACA054B9}" type="slidenum">
              <a:rPr lang="en-US" smtClean="0"/>
              <a:t>1</a:t>
            </a:fld>
            <a:endParaRPr lang="en-US"/>
          </a:p>
        </p:txBody>
      </p:sp>
    </p:spTree>
    <p:extLst>
      <p:ext uri="{BB962C8B-B14F-4D97-AF65-F5344CB8AC3E}">
        <p14:creationId xmlns:p14="http://schemas.microsoft.com/office/powerpoint/2010/main" val="3027600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47FAD97-3ECB-43A6-B443-5246FD867C7D}"/>
              </a:ext>
            </a:extLst>
          </p:cNvPr>
          <p:cNvSpPr>
            <a:spLocks noGrp="1"/>
          </p:cNvSpPr>
          <p:nvPr>
            <p:ph type="title"/>
          </p:nvPr>
        </p:nvSpPr>
        <p:spPr>
          <a:xfrm>
            <a:off x="826396" y="586855"/>
            <a:ext cx="4230100" cy="3387497"/>
          </a:xfrm>
        </p:spPr>
        <p:txBody>
          <a:bodyPr anchor="b">
            <a:normAutofit/>
          </a:bodyPr>
          <a:lstStyle/>
          <a:p>
            <a:pPr algn="r"/>
            <a:r>
              <a:rPr lang="en-US" sz="4000" dirty="0">
                <a:solidFill>
                  <a:srgbClr val="FFFFFF"/>
                </a:solidFill>
              </a:rPr>
              <a:t>When are Hearing Officers assigned to cases and what is the process?</a:t>
            </a:r>
          </a:p>
        </p:txBody>
      </p:sp>
      <p:sp>
        <p:nvSpPr>
          <p:cNvPr id="3" name="Content Placeholder 2">
            <a:extLst>
              <a:ext uri="{FF2B5EF4-FFF2-40B4-BE49-F238E27FC236}">
                <a16:creationId xmlns:a16="http://schemas.microsoft.com/office/drawing/2014/main" id="{FF48D757-2C6E-4DD7-A890-3AD2E66417FC}"/>
              </a:ext>
            </a:extLst>
          </p:cNvPr>
          <p:cNvSpPr>
            <a:spLocks noGrp="1"/>
          </p:cNvSpPr>
          <p:nvPr>
            <p:ph idx="1"/>
          </p:nvPr>
        </p:nvSpPr>
        <p:spPr>
          <a:xfrm>
            <a:off x="5675971" y="312234"/>
            <a:ext cx="6389649" cy="6545763"/>
          </a:xfrm>
        </p:spPr>
        <p:txBody>
          <a:bodyPr anchor="ctr">
            <a:noAutofit/>
          </a:bodyPr>
          <a:lstStyle/>
          <a:p>
            <a:pPr marR="0">
              <a:spcBef>
                <a:spcPts val="0"/>
              </a:spcBef>
              <a:spcAft>
                <a:spcPts val="0"/>
              </a:spcAft>
            </a:pPr>
            <a:r>
              <a:rPr lang="en-US" sz="1600" dirty="0">
                <a:effectLst/>
                <a:ea typeface="Calibri" panose="020F0502020204030204" pitchFamily="34" charset="0"/>
                <a:cs typeface="Times New Roman" panose="02020603050405020304" pitchFamily="18" charset="0"/>
              </a:rPr>
              <a:t>Once an appeal has been perfected, it is assigned to a hearing officer who will manage the claim individually and issue a Recommended Order, or it will be heard by the BTA with the assistance of a hearing officer. </a:t>
            </a:r>
          </a:p>
          <a:p>
            <a:pPr>
              <a:spcBef>
                <a:spcPts val="0"/>
              </a:spcBef>
            </a:pPr>
            <a:endParaRPr lang="en-US" sz="1600" dirty="0">
              <a:effectLst/>
              <a:ea typeface="Calibri" panose="020F0502020204030204" pitchFamily="34" charset="0"/>
              <a:cs typeface="Times New Roman" panose="02020603050405020304" pitchFamily="18" charset="0"/>
            </a:endParaRPr>
          </a:p>
          <a:p>
            <a:pPr>
              <a:spcBef>
                <a:spcPts val="0"/>
              </a:spcBef>
            </a:pPr>
            <a:r>
              <a:rPr lang="en-US" sz="1600" dirty="0">
                <a:effectLst/>
                <a:ea typeface="Calibri" panose="020F0502020204030204" pitchFamily="34" charset="0"/>
                <a:cs typeface="Times New Roman" panose="02020603050405020304" pitchFamily="18" charset="0"/>
              </a:rPr>
              <a:t>The BTA recently adopted a policy where it delineated which types of appeals it wants to hear with the assistance of a hearing officer. </a:t>
            </a:r>
          </a:p>
          <a:p>
            <a:pPr>
              <a:spcBef>
                <a:spcPts val="0"/>
              </a:spcBef>
            </a:pPr>
            <a:endParaRPr lang="en-US" sz="1600" dirty="0">
              <a:effectLst/>
              <a:ea typeface="Calibri" panose="020F0502020204030204" pitchFamily="34" charset="0"/>
              <a:cs typeface="Times New Roman" panose="02020603050405020304" pitchFamily="18" charset="0"/>
            </a:endParaRPr>
          </a:p>
          <a:p>
            <a:pPr marR="0" lvl="0">
              <a:spcBef>
                <a:spcPts val="0"/>
              </a:spcBef>
              <a:spcAft>
                <a:spcPts val="0"/>
              </a:spcAft>
            </a:pPr>
            <a:r>
              <a:rPr lang="en-US" sz="1600" dirty="0">
                <a:effectLst/>
                <a:ea typeface="Calibri" panose="020F0502020204030204" pitchFamily="34" charset="0"/>
                <a:cs typeface="Times New Roman" panose="02020603050405020304" pitchFamily="18" charset="0"/>
              </a:rPr>
              <a:t>For individual, single-family homes, the assigned hearing officer will conduct the final hearing, then offer a Recommended Order for the BTA’s final decision. </a:t>
            </a:r>
          </a:p>
          <a:p>
            <a:pPr marR="0" lvl="0">
              <a:spcBef>
                <a:spcPts val="0"/>
              </a:spcBef>
              <a:spcAft>
                <a:spcPts val="0"/>
              </a:spcAft>
            </a:pPr>
            <a:endParaRPr lang="en-US" sz="1600" dirty="0">
              <a:effectLst/>
              <a:ea typeface="Calibri" panose="020F0502020204030204" pitchFamily="34" charset="0"/>
              <a:cs typeface="Times New Roman" panose="02020603050405020304" pitchFamily="18" charset="0"/>
            </a:endParaRPr>
          </a:p>
          <a:p>
            <a:pPr marR="0" lvl="0">
              <a:spcBef>
                <a:spcPts val="0"/>
              </a:spcBef>
              <a:spcAft>
                <a:spcPts val="0"/>
              </a:spcAft>
            </a:pPr>
            <a:r>
              <a:rPr lang="en-US" sz="1600" dirty="0">
                <a:effectLst/>
                <a:ea typeface="Calibri" panose="020F0502020204030204" pitchFamily="34" charset="0"/>
                <a:cs typeface="Times New Roman" panose="02020603050405020304" pitchFamily="18" charset="0"/>
              </a:rPr>
              <a:t>All appeals involving the Department of Revenue will be heard by the full BTA. </a:t>
            </a:r>
          </a:p>
          <a:p>
            <a:pPr marR="0" lvl="0">
              <a:spcBef>
                <a:spcPts val="0"/>
              </a:spcBef>
              <a:spcAft>
                <a:spcPts val="0"/>
              </a:spcAft>
            </a:pPr>
            <a:endParaRPr lang="en-US" sz="1600" dirty="0">
              <a:effectLst/>
              <a:ea typeface="Calibri" panose="020F0502020204030204" pitchFamily="34" charset="0"/>
              <a:cs typeface="Times New Roman" panose="02020603050405020304" pitchFamily="18" charset="0"/>
            </a:endParaRPr>
          </a:p>
          <a:p>
            <a:pPr marR="0" lvl="0">
              <a:spcBef>
                <a:spcPts val="0"/>
              </a:spcBef>
              <a:spcAft>
                <a:spcPts val="0"/>
              </a:spcAft>
            </a:pPr>
            <a:r>
              <a:rPr lang="en-US" sz="1600" dirty="0">
                <a:effectLst/>
                <a:ea typeface="Calibri" panose="020F0502020204030204" pitchFamily="34" charset="0"/>
                <a:cs typeface="Times New Roman" panose="02020603050405020304" pitchFamily="18" charset="0"/>
              </a:rPr>
              <a:t>For commercial, multi-family, or entity-owned properties where the amount in controversy is $1.5 million or less, the assigned hearing officer will conduct the final hearing and issue a Recommended Order. </a:t>
            </a:r>
          </a:p>
          <a:p>
            <a:pPr marR="0" lvl="0">
              <a:spcBef>
                <a:spcPts val="0"/>
              </a:spcBef>
              <a:spcAft>
                <a:spcPts val="0"/>
              </a:spcAft>
            </a:pPr>
            <a:endParaRPr lang="en-US" sz="1600" dirty="0">
              <a:effectLst/>
              <a:ea typeface="Calibri" panose="020F0502020204030204" pitchFamily="34" charset="0"/>
              <a:cs typeface="Times New Roman" panose="02020603050405020304" pitchFamily="18" charset="0"/>
            </a:endParaRPr>
          </a:p>
          <a:p>
            <a:pPr marR="0" lvl="0">
              <a:spcBef>
                <a:spcPts val="0"/>
              </a:spcBef>
              <a:spcAft>
                <a:spcPts val="0"/>
              </a:spcAft>
            </a:pPr>
            <a:r>
              <a:rPr lang="en-US" sz="1600" dirty="0">
                <a:effectLst/>
                <a:ea typeface="Calibri" panose="020F0502020204030204" pitchFamily="34" charset="0"/>
                <a:cs typeface="Times New Roman" panose="02020603050405020304" pitchFamily="18" charset="0"/>
              </a:rPr>
              <a:t>For commercial, multi-family, or entity-owned properties where the amount in controversy is between $1.5 and $4 million, the BTA will decide at its next available monthly meeting whether </a:t>
            </a:r>
            <a:r>
              <a:rPr lang="en-US" sz="1600" dirty="0">
                <a:ea typeface="Calibri" panose="020F0502020204030204" pitchFamily="34" charset="0"/>
                <a:cs typeface="Times New Roman" panose="02020603050405020304" pitchFamily="18" charset="0"/>
              </a:rPr>
              <a:t>to assign the case </a:t>
            </a:r>
            <a:r>
              <a:rPr lang="en-US" sz="1600" dirty="0">
                <a:effectLst/>
                <a:ea typeface="Calibri" panose="020F0502020204030204" pitchFamily="34" charset="0"/>
                <a:cs typeface="Times New Roman" panose="02020603050405020304" pitchFamily="18" charset="0"/>
              </a:rPr>
              <a:t>to a hearing officer or whether the BTA will hear it. </a:t>
            </a:r>
          </a:p>
          <a:p>
            <a:pPr marR="0" lvl="0">
              <a:spcBef>
                <a:spcPts val="0"/>
              </a:spcBef>
              <a:spcAft>
                <a:spcPts val="0"/>
              </a:spcAft>
            </a:pPr>
            <a:endParaRPr lang="en-US" sz="1600" dirty="0">
              <a:effectLst/>
              <a:ea typeface="Calibri" panose="020F0502020204030204" pitchFamily="34" charset="0"/>
              <a:cs typeface="Times New Roman" panose="02020603050405020304" pitchFamily="18" charset="0"/>
            </a:endParaRPr>
          </a:p>
          <a:p>
            <a:pPr marR="0" lvl="0">
              <a:spcBef>
                <a:spcPts val="0"/>
              </a:spcBef>
              <a:spcAft>
                <a:spcPts val="0"/>
              </a:spcAft>
            </a:pPr>
            <a:r>
              <a:rPr lang="en-US" sz="1600" dirty="0">
                <a:effectLst/>
                <a:ea typeface="Calibri" panose="020F0502020204030204" pitchFamily="34" charset="0"/>
                <a:cs typeface="Times New Roman" panose="02020603050405020304" pitchFamily="18" charset="0"/>
              </a:rPr>
              <a:t>Any commercial, multi-family, or entity-owned properties with an amount in controversy greater than $4 million will be heard by the BTA. </a:t>
            </a:r>
          </a:p>
          <a:p>
            <a:pPr marR="0" lvl="0">
              <a:spcBef>
                <a:spcPts val="0"/>
              </a:spcBef>
              <a:spcAft>
                <a:spcPts val="0"/>
              </a:spcAft>
            </a:pPr>
            <a:endParaRPr lang="en-US" sz="1600" dirty="0">
              <a:effectLst/>
              <a:ea typeface="Calibri" panose="020F0502020204030204" pitchFamily="34" charset="0"/>
              <a:cs typeface="Times New Roman" panose="02020603050405020304" pitchFamily="18" charset="0"/>
            </a:endParaRPr>
          </a:p>
          <a:p>
            <a:pPr marR="0" lvl="0">
              <a:spcBef>
                <a:spcPts val="0"/>
              </a:spcBef>
              <a:spcAft>
                <a:spcPts val="0"/>
              </a:spcAft>
            </a:pPr>
            <a:r>
              <a:rPr lang="en-US" sz="1600" dirty="0">
                <a:effectLst/>
                <a:ea typeface="Calibri" panose="020F0502020204030204" pitchFamily="34" charset="0"/>
                <a:cs typeface="Times New Roman" panose="02020603050405020304" pitchFamily="18" charset="0"/>
              </a:rPr>
              <a:t>However, any party may request to have the BTA hear their appeal. </a:t>
            </a:r>
          </a:p>
        </p:txBody>
      </p:sp>
      <p:sp>
        <p:nvSpPr>
          <p:cNvPr id="4" name="Slide Number Placeholder 3">
            <a:extLst>
              <a:ext uri="{FF2B5EF4-FFF2-40B4-BE49-F238E27FC236}">
                <a16:creationId xmlns:a16="http://schemas.microsoft.com/office/drawing/2014/main" id="{119D5FCB-09E0-4129-ADD8-A2F2A86B65B4}"/>
              </a:ext>
            </a:extLst>
          </p:cNvPr>
          <p:cNvSpPr>
            <a:spLocks noGrp="1"/>
          </p:cNvSpPr>
          <p:nvPr>
            <p:ph type="sldNum" sz="quarter" idx="12"/>
          </p:nvPr>
        </p:nvSpPr>
        <p:spPr/>
        <p:txBody>
          <a:bodyPr/>
          <a:lstStyle/>
          <a:p>
            <a:fld id="{1D7DFDB2-048B-454C-999E-D3ACACA054B9}" type="slidenum">
              <a:rPr lang="en-US" smtClean="0"/>
              <a:t>10</a:t>
            </a:fld>
            <a:endParaRPr lang="en-US"/>
          </a:p>
        </p:txBody>
      </p:sp>
    </p:spTree>
    <p:extLst>
      <p:ext uri="{BB962C8B-B14F-4D97-AF65-F5344CB8AC3E}">
        <p14:creationId xmlns:p14="http://schemas.microsoft.com/office/powerpoint/2010/main" val="3725240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26F8D3-60B2-48FD-958A-29F6E53FA628}"/>
              </a:ext>
            </a:extLst>
          </p:cNvPr>
          <p:cNvSpPr>
            <a:spLocks noGrp="1"/>
          </p:cNvSpPr>
          <p:nvPr>
            <p:ph type="title"/>
          </p:nvPr>
        </p:nvSpPr>
        <p:spPr>
          <a:xfrm>
            <a:off x="289932" y="586855"/>
            <a:ext cx="3378156" cy="3387497"/>
          </a:xfrm>
        </p:spPr>
        <p:txBody>
          <a:bodyPr anchor="b">
            <a:normAutofit/>
          </a:bodyPr>
          <a:lstStyle/>
          <a:p>
            <a:pPr algn="r"/>
            <a:r>
              <a:rPr lang="en-US" sz="4000" dirty="0">
                <a:solidFill>
                  <a:srgbClr val="FFFFFF"/>
                </a:solidFill>
              </a:rPr>
              <a:t>What happens before the Hearing?</a:t>
            </a:r>
          </a:p>
        </p:txBody>
      </p:sp>
      <p:sp>
        <p:nvSpPr>
          <p:cNvPr id="3" name="Content Placeholder 2">
            <a:extLst>
              <a:ext uri="{FF2B5EF4-FFF2-40B4-BE49-F238E27FC236}">
                <a16:creationId xmlns:a16="http://schemas.microsoft.com/office/drawing/2014/main" id="{378F6CDB-4F61-4EC5-8D09-E8BAA175FA11}"/>
              </a:ext>
            </a:extLst>
          </p:cNvPr>
          <p:cNvSpPr>
            <a:spLocks noGrp="1"/>
          </p:cNvSpPr>
          <p:nvPr>
            <p:ph idx="1"/>
          </p:nvPr>
        </p:nvSpPr>
        <p:spPr>
          <a:xfrm>
            <a:off x="4037827" y="10138"/>
            <a:ext cx="8151126" cy="6837724"/>
          </a:xfrm>
        </p:spPr>
        <p:txBody>
          <a:bodyPr anchor="ctr">
            <a:noAutofit/>
          </a:bodyPr>
          <a:lstStyle/>
          <a:p>
            <a:pPr marL="1314450" indent="-171450">
              <a:lnSpc>
                <a:spcPct val="107000"/>
              </a:lnSpc>
              <a:spcBef>
                <a:spcPts val="0"/>
              </a:spcBef>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sz="1800" dirty="0">
                <a:effectLst/>
                <a:latin typeface="Calibri" panose="020F0502020204030204" pitchFamily="34" charset="0"/>
                <a:ea typeface="Calibri" panose="020F0502020204030204" pitchFamily="34" charset="0"/>
                <a:cs typeface="Calibri" panose="020F0502020204030204" pitchFamily="34" charset="0"/>
              </a:rPr>
              <a:t>After a case is assigned to a hearing officer, the hearing officer will schedule an initial prehearing conference for the parties to meet, discuss the case, discuss the possibilities for settlement, and normally set deadlines for discovery, completion of appraisals, and expert testimony, and set a date for a hearing.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sz="1800" dirty="0">
                <a:effectLst/>
                <a:latin typeface="Calibri" panose="020F0502020204030204" pitchFamily="34" charset="0"/>
                <a:ea typeface="Calibri" panose="020F0502020204030204" pitchFamily="34" charset="0"/>
                <a:cs typeface="Calibri" panose="020F0502020204030204" pitchFamily="34" charset="0"/>
              </a:rPr>
              <a:t>In more complex cases, the hearing officer will first set a deadline for completion of appraisals and testimony of valuation experts.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lnSpc>
                <a:spcPct val="107000"/>
              </a:lnSpc>
              <a:spcBef>
                <a:spcPts val="0"/>
              </a:spcBef>
              <a:spcAft>
                <a:spcPts val="0"/>
              </a:spcAft>
              <a:buNone/>
            </a:pPr>
            <a:r>
              <a:rPr lang="en-US" sz="1800" b="1"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sz="1800" dirty="0">
                <a:effectLst/>
                <a:latin typeface="Calibri" panose="020F0502020204030204" pitchFamily="34" charset="0"/>
                <a:ea typeface="Calibri" panose="020F0502020204030204" pitchFamily="34" charset="0"/>
                <a:cs typeface="Calibri" panose="020F0502020204030204" pitchFamily="34" charset="0"/>
              </a:rPr>
              <a:t>In most cases, the hearing officer will set all deadlines and the final hearing date in a single scheduling order.  A scheduling order normally includes deadlines for the following: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spcBef>
                <a:spcPts val="0"/>
              </a:spcBef>
            </a:pPr>
            <a:r>
              <a:rPr lang="en-US" sz="1800" dirty="0">
                <a:effectLst/>
                <a:latin typeface="Calibri" panose="020F0502020204030204" pitchFamily="34" charset="0"/>
                <a:ea typeface="Calibri" panose="020F0502020204030204" pitchFamily="34" charset="0"/>
                <a:cs typeface="Calibri" panose="020F0502020204030204" pitchFamily="34" charset="0"/>
              </a:rPr>
              <a:t>The final hearing date;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spcBef>
                <a:spcPts val="0"/>
              </a:spcBef>
            </a:pPr>
            <a:r>
              <a:rPr lang="en-US" sz="1800" dirty="0">
                <a:effectLst/>
                <a:latin typeface="Calibri" panose="020F0502020204030204" pitchFamily="34" charset="0"/>
                <a:ea typeface="Calibri" panose="020F0502020204030204" pitchFamily="34" charset="0"/>
                <a:cs typeface="Calibri" panose="020F0502020204030204" pitchFamily="34" charset="0"/>
              </a:rPr>
              <a:t>Prehearing summary;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spcBef>
                <a:spcPts val="0"/>
              </a:spcBef>
            </a:pPr>
            <a:r>
              <a:rPr lang="en-US" sz="1800" dirty="0">
                <a:effectLst/>
                <a:latin typeface="Calibri" panose="020F0502020204030204" pitchFamily="34" charset="0"/>
                <a:ea typeface="Calibri" panose="020F0502020204030204" pitchFamily="34" charset="0"/>
                <a:cs typeface="Calibri" panose="020F0502020204030204" pitchFamily="34" charset="0"/>
              </a:rPr>
              <a:t>A list of name, addresses, and phone numbers of all witnesses a party may call;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spcBef>
                <a:spcPts val="0"/>
              </a:spcBef>
            </a:pPr>
            <a:r>
              <a:rPr lang="en-US" sz="1800" dirty="0">
                <a:effectLst/>
                <a:latin typeface="Calibri" panose="020F0502020204030204" pitchFamily="34" charset="0"/>
                <a:ea typeface="Calibri" panose="020F0502020204030204" pitchFamily="34" charset="0"/>
                <a:cs typeface="Calibri" panose="020F0502020204030204" pitchFamily="34" charset="0"/>
              </a:rPr>
              <a:t>Submission of all exhibits a party will use;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spcBef>
                <a:spcPts val="0"/>
              </a:spcBef>
            </a:pPr>
            <a:r>
              <a:rPr lang="en-US" sz="1800" dirty="0">
                <a:effectLst/>
                <a:latin typeface="Calibri" panose="020F0502020204030204" pitchFamily="34" charset="0"/>
                <a:ea typeface="Calibri" panose="020F0502020204030204" pitchFamily="34" charset="0"/>
                <a:cs typeface="Calibri" panose="020F0502020204030204" pitchFamily="34" charset="0"/>
              </a:rPr>
              <a:t>Expert witness and expert report disclosures; and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spcBef>
                <a:spcPts val="0"/>
              </a:spcBef>
            </a:pPr>
            <a:r>
              <a:rPr lang="en-US" sz="1800" dirty="0">
                <a:effectLst/>
                <a:latin typeface="Calibri" panose="020F0502020204030204" pitchFamily="34" charset="0"/>
                <a:ea typeface="Calibri" panose="020F0502020204030204" pitchFamily="34" charset="0"/>
                <a:cs typeface="Calibri" panose="020F0502020204030204" pitchFamily="34" charset="0"/>
              </a:rPr>
              <a:t>Requests for administrative subpoenas.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sz="1800" dirty="0">
                <a:effectLst/>
                <a:latin typeface="Calibri" panose="020F0502020204030204" pitchFamily="34" charset="0"/>
                <a:ea typeface="Calibri" panose="020F0502020204030204" pitchFamily="34" charset="0"/>
                <a:cs typeface="Calibri" panose="020F0502020204030204" pitchFamily="34" charset="0"/>
              </a:rPr>
              <a:t>Upon request, and at the discretion of the hearing officer, the parties may take other discovery, as necessary, including written requests and depositions.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14493E4-7DDD-4ED4-8D44-73BA1066FFCA}"/>
              </a:ext>
            </a:extLst>
          </p:cNvPr>
          <p:cNvSpPr>
            <a:spLocks noGrp="1"/>
          </p:cNvSpPr>
          <p:nvPr>
            <p:ph type="sldNum" sz="quarter" idx="12"/>
          </p:nvPr>
        </p:nvSpPr>
        <p:spPr/>
        <p:txBody>
          <a:bodyPr/>
          <a:lstStyle/>
          <a:p>
            <a:fld id="{1D7DFDB2-048B-454C-999E-D3ACACA054B9}" type="slidenum">
              <a:rPr lang="en-US" smtClean="0"/>
              <a:t>11</a:t>
            </a:fld>
            <a:endParaRPr lang="en-US"/>
          </a:p>
        </p:txBody>
      </p:sp>
    </p:spTree>
    <p:extLst>
      <p:ext uri="{BB962C8B-B14F-4D97-AF65-F5344CB8AC3E}">
        <p14:creationId xmlns:p14="http://schemas.microsoft.com/office/powerpoint/2010/main" val="219664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26F8D3-60B2-48FD-958A-29F6E53FA628}"/>
              </a:ext>
            </a:extLst>
          </p:cNvPr>
          <p:cNvSpPr>
            <a:spLocks noGrp="1"/>
          </p:cNvSpPr>
          <p:nvPr>
            <p:ph type="title"/>
          </p:nvPr>
        </p:nvSpPr>
        <p:spPr>
          <a:xfrm>
            <a:off x="289932" y="586855"/>
            <a:ext cx="3378156" cy="3387497"/>
          </a:xfrm>
        </p:spPr>
        <p:txBody>
          <a:bodyPr anchor="b">
            <a:normAutofit/>
          </a:bodyPr>
          <a:lstStyle/>
          <a:p>
            <a:pPr algn="r"/>
            <a:r>
              <a:rPr lang="en-US" sz="4000" dirty="0">
                <a:solidFill>
                  <a:srgbClr val="FFFFFF"/>
                </a:solidFill>
              </a:rPr>
              <a:t>What happens before the Hearing? (cont’d)</a:t>
            </a:r>
          </a:p>
        </p:txBody>
      </p:sp>
      <p:sp>
        <p:nvSpPr>
          <p:cNvPr id="3" name="Content Placeholder 2">
            <a:extLst>
              <a:ext uri="{FF2B5EF4-FFF2-40B4-BE49-F238E27FC236}">
                <a16:creationId xmlns:a16="http://schemas.microsoft.com/office/drawing/2014/main" id="{378F6CDB-4F61-4EC5-8D09-E8BAA175FA11}"/>
              </a:ext>
            </a:extLst>
          </p:cNvPr>
          <p:cNvSpPr>
            <a:spLocks noGrp="1"/>
          </p:cNvSpPr>
          <p:nvPr>
            <p:ph idx="1"/>
          </p:nvPr>
        </p:nvSpPr>
        <p:spPr>
          <a:xfrm>
            <a:off x="4037827" y="10138"/>
            <a:ext cx="8151126" cy="6837724"/>
          </a:xfrm>
        </p:spPr>
        <p:txBody>
          <a:bodyPr anchor="ctr">
            <a:noAutofit/>
          </a:bodyPr>
          <a:lstStyle/>
          <a:p>
            <a:pPr marL="685800" indent="0">
              <a:lnSpc>
                <a:spcPct val="107000"/>
              </a:lnSpc>
              <a:spcBef>
                <a:spcPts val="0"/>
              </a:spcBef>
              <a:buNone/>
            </a:pPr>
            <a:r>
              <a:rPr lang="en-US" sz="1200" b="1"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sz="1600" dirty="0">
                <a:effectLst/>
                <a:latin typeface="Calibri" panose="020F0502020204030204" pitchFamily="34" charset="0"/>
                <a:ea typeface="Calibri" panose="020F0502020204030204" pitchFamily="34" charset="0"/>
                <a:cs typeface="Calibri" panose="020F0502020204030204" pitchFamily="34" charset="0"/>
              </a:rPr>
              <a:t>The parties </a:t>
            </a:r>
            <a:r>
              <a:rPr lang="en-US" sz="1600" b="1" u="sng" dirty="0">
                <a:effectLst/>
                <a:latin typeface="Calibri" panose="020F0502020204030204" pitchFamily="34" charset="0"/>
                <a:ea typeface="Calibri" panose="020F0502020204030204" pitchFamily="34" charset="0"/>
                <a:cs typeface="Calibri" panose="020F0502020204030204" pitchFamily="34" charset="0"/>
              </a:rPr>
              <a:t>must </a:t>
            </a:r>
            <a:r>
              <a:rPr lang="en-US" sz="1600" dirty="0">
                <a:effectLst/>
                <a:latin typeface="Calibri" panose="020F0502020204030204" pitchFamily="34" charset="0"/>
                <a:ea typeface="Calibri" panose="020F0502020204030204" pitchFamily="34" charset="0"/>
                <a:cs typeface="Calibri" panose="020F0502020204030204" pitchFamily="34" charset="0"/>
              </a:rPr>
              <a:t>comply with the deadlines laid out in the scheduling order.  Failure to comply with a deadline may result in the party being prohibited from presenting certain evidence or receiving an adverse ruling.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sz="1600" dirty="0">
                <a:effectLst/>
                <a:latin typeface="Calibri" panose="020F0502020204030204" pitchFamily="34" charset="0"/>
                <a:ea typeface="Calibri" panose="020F0502020204030204" pitchFamily="34" charset="0"/>
                <a:cs typeface="Calibri" panose="020F0502020204030204" pitchFamily="34" charset="0"/>
              </a:rPr>
              <a:t>The deadlines laid out in these orders are tailored to ensure all parties submit their witnesses and evidence in enough time to give the other party an opportunity to review it, respond, and be prepared prior to the final hearing.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sz="1600" dirty="0">
                <a:effectLst/>
                <a:latin typeface="Calibri" panose="020F0502020204030204" pitchFamily="34" charset="0"/>
                <a:ea typeface="Calibri" panose="020F0502020204030204" pitchFamily="34" charset="0"/>
                <a:cs typeface="Calibri" panose="020F0502020204030204" pitchFamily="34" charset="0"/>
              </a:rPr>
              <a:t>Prior to the final hearing, the parties should discuss the opportunity for settlement.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spcBef>
                <a:spcPts val="0"/>
              </a:spcBef>
            </a:pPr>
            <a:r>
              <a:rPr lang="en-US" sz="1600" dirty="0">
                <a:effectLst/>
                <a:latin typeface="Calibri" panose="020F0502020204030204" pitchFamily="34" charset="0"/>
                <a:ea typeface="Calibri" panose="020F0502020204030204" pitchFamily="34" charset="0"/>
                <a:cs typeface="Calibri" panose="020F0502020204030204" pitchFamily="34" charset="0"/>
              </a:rPr>
              <a:t>Oftentimes, the time and cost of litigating a case through a final order, and possibly up through appeal courts, will outweigh the difference in tax revenue between the parties’ proposed valuations.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137160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spcBef>
                <a:spcPts val="0"/>
              </a:spcBef>
            </a:pPr>
            <a:r>
              <a:rPr lang="en-US" sz="1600" dirty="0">
                <a:effectLst/>
                <a:latin typeface="Calibri" panose="020F0502020204030204" pitchFamily="34" charset="0"/>
                <a:ea typeface="Calibri" panose="020F0502020204030204" pitchFamily="34" charset="0"/>
                <a:cs typeface="Calibri" panose="020F0502020204030204" pitchFamily="34" charset="0"/>
              </a:rPr>
              <a:t>Recent board precedent, including precedent establishing limits on whether parties can claim a valuation higher (PVA) or lower (taxpayer) than that claimed at the BAA, may prove instructive when parties consider settlement options.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indent="0">
              <a:lnSpc>
                <a:spcPct val="107000"/>
              </a:lnSpc>
              <a:spcBef>
                <a:spcPts val="0"/>
              </a:spcBef>
              <a:spcAft>
                <a:spcPts val="0"/>
              </a:spcAft>
              <a:buNone/>
            </a:pPr>
            <a:r>
              <a:rPr lang="en-US" sz="1600" dirty="0">
                <a:effectLst/>
                <a:latin typeface="Calibri" panose="020F0502020204030204" pitchFamily="34" charset="0"/>
                <a:ea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The current members of the BTA closely follow their previous precedent, so to the extent a party has a case similar to cases the BTA previously heard where it issued a final order, review of those orders will provide guidance on the how the BTA may rule in their case.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a:effectLst/>
                <a:latin typeface="Calibri" panose="020F0502020204030204" pitchFamily="34" charset="0"/>
                <a:ea typeface="Calibri" panose="020F0502020204030204" pitchFamily="34" charset="0"/>
              </a:rPr>
              <a:t>Caveat: Each case is fact specific and the BTA’s decision will be based on the facts of each individual case and application of the law to those facts.</a:t>
            </a:r>
            <a:endParaRPr lang="en-US" sz="1600" dirty="0"/>
          </a:p>
        </p:txBody>
      </p:sp>
      <p:sp>
        <p:nvSpPr>
          <p:cNvPr id="4" name="Slide Number Placeholder 3">
            <a:extLst>
              <a:ext uri="{FF2B5EF4-FFF2-40B4-BE49-F238E27FC236}">
                <a16:creationId xmlns:a16="http://schemas.microsoft.com/office/drawing/2014/main" id="{49987B13-5EFF-4540-9E2D-DA526E83B01E}"/>
              </a:ext>
            </a:extLst>
          </p:cNvPr>
          <p:cNvSpPr>
            <a:spLocks noGrp="1"/>
          </p:cNvSpPr>
          <p:nvPr>
            <p:ph type="sldNum" sz="quarter" idx="12"/>
          </p:nvPr>
        </p:nvSpPr>
        <p:spPr/>
        <p:txBody>
          <a:bodyPr/>
          <a:lstStyle/>
          <a:p>
            <a:fld id="{1D7DFDB2-048B-454C-999E-D3ACACA054B9}" type="slidenum">
              <a:rPr lang="en-US" smtClean="0"/>
              <a:t>12</a:t>
            </a:fld>
            <a:endParaRPr lang="en-US"/>
          </a:p>
        </p:txBody>
      </p:sp>
    </p:spTree>
    <p:extLst>
      <p:ext uri="{BB962C8B-B14F-4D97-AF65-F5344CB8AC3E}">
        <p14:creationId xmlns:p14="http://schemas.microsoft.com/office/powerpoint/2010/main" val="391007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2D3E94-7846-408D-BD9D-C5A498A60CDD}"/>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Final Hearings: What goes on?</a:t>
            </a:r>
          </a:p>
        </p:txBody>
      </p:sp>
      <p:sp>
        <p:nvSpPr>
          <p:cNvPr id="3" name="Content Placeholder 2">
            <a:extLst>
              <a:ext uri="{FF2B5EF4-FFF2-40B4-BE49-F238E27FC236}">
                <a16:creationId xmlns:a16="http://schemas.microsoft.com/office/drawing/2014/main" id="{77430137-69CE-4C8C-9C24-E34F72CCA8CE}"/>
              </a:ext>
            </a:extLst>
          </p:cNvPr>
          <p:cNvSpPr>
            <a:spLocks noGrp="1"/>
          </p:cNvSpPr>
          <p:nvPr>
            <p:ph idx="1"/>
          </p:nvPr>
        </p:nvSpPr>
        <p:spPr>
          <a:xfrm>
            <a:off x="1371599" y="1622745"/>
            <a:ext cx="10571357" cy="5529793"/>
          </a:xfrm>
        </p:spPr>
        <p:txBody>
          <a:bodyPr anchor="ctr">
            <a:normAutofit/>
          </a:bodyPr>
          <a:lstStyle/>
          <a:p>
            <a:pPr>
              <a:spcBef>
                <a:spcPts val="0"/>
              </a:spcBef>
            </a:pPr>
            <a:r>
              <a:rPr lang="en-US" sz="1800" dirty="0"/>
              <a:t>Full Board hearings and hearings before Hearing Officers are slightly different.</a:t>
            </a:r>
          </a:p>
          <a:p>
            <a:pPr>
              <a:spcBef>
                <a:spcPts val="0"/>
              </a:spcBef>
            </a:pPr>
            <a:endParaRPr lang="en-US" sz="1800" dirty="0"/>
          </a:p>
          <a:p>
            <a:pPr>
              <a:spcBef>
                <a:spcPts val="0"/>
              </a:spcBef>
            </a:pPr>
            <a:r>
              <a:rPr lang="en-US" sz="1800" dirty="0">
                <a:effectLst/>
                <a:ea typeface="Times New Roman" panose="02020603050405020304" pitchFamily="18" charset="0"/>
              </a:rPr>
              <a:t>All parties and counsel identify themselves and the hearing officer goes over basic process and rules.</a:t>
            </a:r>
          </a:p>
          <a:p>
            <a:pPr marL="0" indent="0">
              <a:spcBef>
                <a:spcPts val="0"/>
              </a:spcBef>
              <a:buNone/>
            </a:pPr>
            <a:endParaRPr lang="en-US" sz="1800" dirty="0">
              <a:effectLst/>
              <a:ea typeface="Times New Roman" panose="02020603050405020304" pitchFamily="18" charset="0"/>
            </a:endParaRPr>
          </a:p>
          <a:p>
            <a:pPr>
              <a:spcBef>
                <a:spcPts val="0"/>
              </a:spcBef>
            </a:pPr>
            <a:r>
              <a:rPr lang="en-US" sz="1800" dirty="0">
                <a:ea typeface="Times New Roman" panose="02020603050405020304" pitchFamily="18" charset="0"/>
              </a:rPr>
              <a:t>The parties may give opening statements, if they wish.</a:t>
            </a:r>
            <a:endParaRPr lang="en-US" sz="1800" dirty="0">
              <a:effectLst/>
              <a:ea typeface="Times New Roman" panose="02020603050405020304" pitchFamily="18" charset="0"/>
            </a:endParaRPr>
          </a:p>
          <a:p>
            <a:pPr>
              <a:spcBef>
                <a:spcPts val="0"/>
              </a:spcBef>
            </a:pPr>
            <a:endParaRPr lang="en-US" sz="1800" dirty="0">
              <a:effectLst/>
              <a:ea typeface="Calibri" panose="020F0502020204030204" pitchFamily="34" charset="0"/>
            </a:endParaRPr>
          </a:p>
          <a:p>
            <a:pPr>
              <a:spcBef>
                <a:spcPts val="0"/>
              </a:spcBef>
            </a:pPr>
            <a:r>
              <a:rPr lang="en-US" sz="1800" dirty="0">
                <a:effectLst/>
                <a:ea typeface="Times New Roman" panose="02020603050405020304" pitchFamily="18" charset="0"/>
              </a:rPr>
              <a:t>Appellant goes first. Witnesses are sworn in and testify. Exhibits are presented and entered into the record. The Appellee may cross examine the Appellant’s witnesses.</a:t>
            </a:r>
          </a:p>
          <a:p>
            <a:pPr lvl="1">
              <a:spcBef>
                <a:spcPts val="0"/>
              </a:spcBef>
            </a:pPr>
            <a:r>
              <a:rPr lang="en-US" sz="1800" dirty="0">
                <a:ea typeface="Times New Roman" panose="02020603050405020304" pitchFamily="18" charset="0"/>
              </a:rPr>
              <a:t>Generally speaking, the Kentucky Rules of Evidence and Civil Procedure apply unless preempted by the BTA’s statutes/regulations or KRS Chapter 13B.</a:t>
            </a:r>
            <a:endParaRPr lang="en-US" sz="1800" dirty="0">
              <a:effectLst/>
              <a:ea typeface="Times New Roman" panose="02020603050405020304" pitchFamily="18" charset="0"/>
            </a:endParaRPr>
          </a:p>
          <a:p>
            <a:pPr>
              <a:spcBef>
                <a:spcPts val="0"/>
              </a:spcBef>
            </a:pPr>
            <a:endParaRPr lang="en-US" sz="1800" dirty="0">
              <a:effectLst/>
              <a:ea typeface="Calibri" panose="020F0502020204030204" pitchFamily="34" charset="0"/>
            </a:endParaRPr>
          </a:p>
          <a:p>
            <a:pPr>
              <a:spcBef>
                <a:spcPts val="0"/>
              </a:spcBef>
            </a:pPr>
            <a:r>
              <a:rPr lang="en-US" sz="1800" dirty="0">
                <a:effectLst/>
                <a:ea typeface="Times New Roman" panose="02020603050405020304" pitchFamily="18" charset="0"/>
              </a:rPr>
              <a:t>Appellee goes second. Typically, the PVA is the appellee and is represented by a county attorney. Witnesses are sworn in and the county attorney leads the PVA and any other witnesses through their testimony. The Appellant may cross examine the Appellee’s witnesses. </a:t>
            </a:r>
          </a:p>
          <a:p>
            <a:pPr>
              <a:spcBef>
                <a:spcPts val="0"/>
              </a:spcBef>
            </a:pPr>
            <a:endParaRPr lang="en-US" sz="1800" dirty="0">
              <a:effectLst/>
              <a:ea typeface="Calibri" panose="020F0502020204030204" pitchFamily="34" charset="0"/>
            </a:endParaRPr>
          </a:p>
          <a:p>
            <a:pPr>
              <a:spcBef>
                <a:spcPts val="0"/>
              </a:spcBef>
            </a:pPr>
            <a:r>
              <a:rPr lang="en-US" sz="1800" dirty="0">
                <a:effectLst/>
                <a:ea typeface="Times New Roman" panose="02020603050405020304" pitchFamily="18" charset="0"/>
              </a:rPr>
              <a:t>The hearing officer (and if full board hearing, any member of the BTA) may ask questions of any witnesses.</a:t>
            </a:r>
          </a:p>
          <a:p>
            <a:pPr>
              <a:spcBef>
                <a:spcPts val="0"/>
              </a:spcBef>
            </a:pPr>
            <a:endParaRPr lang="en-US" sz="1800" dirty="0">
              <a:effectLst/>
              <a:ea typeface="Calibri" panose="020F0502020204030204" pitchFamily="34" charset="0"/>
            </a:endParaRPr>
          </a:p>
          <a:p>
            <a:pPr>
              <a:spcBef>
                <a:spcPts val="0"/>
              </a:spcBef>
            </a:pPr>
            <a:r>
              <a:rPr lang="en-US" sz="1800" dirty="0">
                <a:effectLst/>
                <a:ea typeface="Times New Roman" panose="02020603050405020304" pitchFamily="18" charset="0"/>
              </a:rPr>
              <a:t>Sometimes, the parties will give closing statements, and in some cases, the parties may file post-hearing briefs and/or suggested final orders for consideration by the hearing officer/BTA.</a:t>
            </a:r>
            <a:endParaRPr lang="en-US" sz="1800" dirty="0">
              <a:effectLst/>
              <a:ea typeface="Calibri" panose="020F0502020204030204" pitchFamily="34" charset="0"/>
            </a:endParaRPr>
          </a:p>
          <a:p>
            <a:endParaRPr lang="en-US" sz="3200" dirty="0">
              <a:highlight>
                <a:srgbClr val="FFFF00"/>
              </a:highlight>
            </a:endParaRPr>
          </a:p>
        </p:txBody>
      </p:sp>
      <p:sp>
        <p:nvSpPr>
          <p:cNvPr id="4" name="Slide Number Placeholder 3">
            <a:extLst>
              <a:ext uri="{FF2B5EF4-FFF2-40B4-BE49-F238E27FC236}">
                <a16:creationId xmlns:a16="http://schemas.microsoft.com/office/drawing/2014/main" id="{1196561D-BDF5-4C2C-AA6E-37168BE89EAC}"/>
              </a:ext>
            </a:extLst>
          </p:cNvPr>
          <p:cNvSpPr>
            <a:spLocks noGrp="1"/>
          </p:cNvSpPr>
          <p:nvPr>
            <p:ph type="sldNum" sz="quarter" idx="12"/>
          </p:nvPr>
        </p:nvSpPr>
        <p:spPr/>
        <p:txBody>
          <a:bodyPr/>
          <a:lstStyle/>
          <a:p>
            <a:fld id="{1D7DFDB2-048B-454C-999E-D3ACACA054B9}" type="slidenum">
              <a:rPr lang="en-US" smtClean="0"/>
              <a:t>13</a:t>
            </a:fld>
            <a:endParaRPr lang="en-US"/>
          </a:p>
        </p:txBody>
      </p:sp>
    </p:spTree>
    <p:extLst>
      <p:ext uri="{BB962C8B-B14F-4D97-AF65-F5344CB8AC3E}">
        <p14:creationId xmlns:p14="http://schemas.microsoft.com/office/powerpoint/2010/main" val="3473139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26F8D3-60B2-48FD-958A-29F6E53FA628}"/>
              </a:ext>
            </a:extLst>
          </p:cNvPr>
          <p:cNvSpPr>
            <a:spLocks noGrp="1"/>
          </p:cNvSpPr>
          <p:nvPr>
            <p:ph type="title"/>
          </p:nvPr>
        </p:nvSpPr>
        <p:spPr>
          <a:xfrm>
            <a:off x="289932" y="586855"/>
            <a:ext cx="3378156" cy="3387497"/>
          </a:xfrm>
        </p:spPr>
        <p:txBody>
          <a:bodyPr anchor="b">
            <a:normAutofit/>
          </a:bodyPr>
          <a:lstStyle/>
          <a:p>
            <a:pPr algn="r"/>
            <a:r>
              <a:rPr lang="en-US" sz="4000" dirty="0">
                <a:solidFill>
                  <a:srgbClr val="FFFFFF"/>
                </a:solidFill>
              </a:rPr>
              <a:t>Legal Considerations</a:t>
            </a:r>
          </a:p>
        </p:txBody>
      </p:sp>
      <p:sp>
        <p:nvSpPr>
          <p:cNvPr id="3" name="Content Placeholder 2">
            <a:extLst>
              <a:ext uri="{FF2B5EF4-FFF2-40B4-BE49-F238E27FC236}">
                <a16:creationId xmlns:a16="http://schemas.microsoft.com/office/drawing/2014/main" id="{378F6CDB-4F61-4EC5-8D09-E8BAA175FA11}"/>
              </a:ext>
            </a:extLst>
          </p:cNvPr>
          <p:cNvSpPr>
            <a:spLocks noGrp="1"/>
          </p:cNvSpPr>
          <p:nvPr>
            <p:ph idx="1"/>
          </p:nvPr>
        </p:nvSpPr>
        <p:spPr>
          <a:xfrm>
            <a:off x="4037827" y="10138"/>
            <a:ext cx="8151126" cy="6837724"/>
          </a:xfrm>
        </p:spPr>
        <p:txBody>
          <a:bodyPr anchor="ctr">
            <a:noAutofit/>
          </a:bodyPr>
          <a:lstStyle/>
          <a:p>
            <a:pPr marL="1143000" marR="0" indent="0">
              <a:lnSpc>
                <a:spcPct val="107000"/>
              </a:lnSpc>
              <a:spcBef>
                <a:spcPts val="0"/>
              </a:spcBef>
              <a:spcAft>
                <a:spcPts val="0"/>
              </a:spcAf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US" sz="1800" dirty="0">
                <a:effectLst/>
                <a:ea typeface="Calibri" panose="020F0502020204030204" pitchFamily="34" charset="0"/>
                <a:cs typeface="Times New Roman" panose="02020603050405020304" pitchFamily="18" charset="0"/>
              </a:rPr>
              <a:t>The taxpayer has the burden of proof in asserting that the PVA’s assessment is incorrect. </a:t>
            </a:r>
            <a:r>
              <a:rPr lang="en-US" sz="1800" i="1" dirty="0">
                <a:effectLst/>
                <a:ea typeface="Calibri" panose="020F0502020204030204" pitchFamily="34" charset="0"/>
                <a:cs typeface="Times New Roman" panose="02020603050405020304" pitchFamily="18" charset="0"/>
              </a:rPr>
              <a:t>See Revenue Cabinet v. </a:t>
            </a:r>
            <a:r>
              <a:rPr lang="en-US" sz="1800" i="1" dirty="0" err="1">
                <a:effectLst/>
                <a:ea typeface="Calibri" panose="020F0502020204030204" pitchFamily="34" charset="0"/>
                <a:cs typeface="Times New Roman" panose="02020603050405020304" pitchFamily="18" charset="0"/>
              </a:rPr>
              <a:t>Gillig</a:t>
            </a:r>
            <a:r>
              <a:rPr lang="en-US" sz="1800" dirty="0">
                <a:effectLst/>
                <a:ea typeface="Calibri" panose="020F0502020204030204" pitchFamily="34" charset="0"/>
                <a:cs typeface="Times New Roman" panose="02020603050405020304" pitchFamily="18" charset="0"/>
              </a:rPr>
              <a:t>, 957 S.W.2d 206 (Ky. 1997). </a:t>
            </a:r>
          </a:p>
          <a:p>
            <a:pPr>
              <a:spcBef>
                <a:spcPts val="0"/>
              </a:spcBef>
            </a:pPr>
            <a:endParaRPr lang="en-US" sz="1800" dirty="0">
              <a:effectLst/>
              <a:ea typeface="Calibri" panose="020F0502020204030204" pitchFamily="34" charset="0"/>
              <a:cs typeface="Times New Roman" panose="02020603050405020304" pitchFamily="18" charset="0"/>
            </a:endParaRPr>
          </a:p>
          <a:p>
            <a:pPr>
              <a:spcBef>
                <a:spcPts val="0"/>
              </a:spcBef>
            </a:pPr>
            <a:r>
              <a:rPr lang="en-US" sz="1800" dirty="0">
                <a:effectLst/>
                <a:ea typeface="Calibri" panose="020F0502020204030204" pitchFamily="34" charset="0"/>
                <a:cs typeface="Times New Roman" panose="02020603050405020304" pitchFamily="18" charset="0"/>
              </a:rPr>
              <a:t>There is a rebuttable presumption in favor of the PVA. This means that the PVA’s assessment is presumed to be correct  and operates as evidence of the value unless the taxpayer demonstrates otherwise. </a:t>
            </a:r>
            <a:r>
              <a:rPr lang="en-US" sz="1800" i="1" dirty="0" err="1">
                <a:effectLst/>
                <a:ea typeface="Calibri" panose="020F0502020204030204" pitchFamily="34" charset="0"/>
                <a:cs typeface="Times New Roman" panose="02020603050405020304" pitchFamily="18" charset="0"/>
              </a:rPr>
              <a:t>Gillig</a:t>
            </a:r>
            <a:r>
              <a:rPr lang="en-US" sz="1800" i="1" dirty="0">
                <a:effectLst/>
                <a:ea typeface="Calibri" panose="020F0502020204030204" pitchFamily="34" charset="0"/>
                <a:cs typeface="Times New Roman" panose="02020603050405020304" pitchFamily="18" charset="0"/>
              </a:rPr>
              <a:t> </a:t>
            </a:r>
            <a:r>
              <a:rPr lang="en-US" sz="1800" dirty="0">
                <a:effectLst/>
                <a:ea typeface="Calibri" panose="020F0502020204030204" pitchFamily="34" charset="0"/>
                <a:cs typeface="Times New Roman" panose="02020603050405020304" pitchFamily="18" charset="0"/>
              </a:rPr>
              <a:t>at 210. </a:t>
            </a:r>
          </a:p>
          <a:p>
            <a:pPr>
              <a:spcBef>
                <a:spcPts val="0"/>
              </a:spcBef>
            </a:pPr>
            <a:endParaRPr lang="en-US" sz="1800" dirty="0">
              <a:effectLst/>
              <a:ea typeface="Calibri" panose="020F0502020204030204" pitchFamily="34" charset="0"/>
              <a:cs typeface="Times New Roman" panose="02020603050405020304" pitchFamily="18" charset="0"/>
            </a:endParaRPr>
          </a:p>
          <a:p>
            <a:pPr>
              <a:spcBef>
                <a:spcPts val="0"/>
              </a:spcBef>
            </a:pPr>
            <a:r>
              <a:rPr lang="en-US" sz="1800" dirty="0">
                <a:effectLst/>
                <a:ea typeface="Calibri" panose="020F0502020204030204" pitchFamily="34" charset="0"/>
                <a:cs typeface="Times New Roman" panose="02020603050405020304" pitchFamily="18" charset="0"/>
              </a:rPr>
              <a:t>The taxpayer may offer evidence such as appraisal reports</a:t>
            </a:r>
            <a:r>
              <a:rPr lang="en-US" sz="1800" dirty="0">
                <a:ea typeface="Calibri" panose="020F0502020204030204" pitchFamily="34" charset="0"/>
                <a:cs typeface="Times New Roman" panose="02020603050405020304" pitchFamily="18" charset="0"/>
              </a:rPr>
              <a:t> </a:t>
            </a:r>
            <a:r>
              <a:rPr lang="en-US" sz="1800" dirty="0">
                <a:effectLst/>
                <a:ea typeface="Calibri" panose="020F0502020204030204" pitchFamily="34" charset="0"/>
                <a:cs typeface="Times New Roman" panose="02020603050405020304" pitchFamily="18" charset="0"/>
              </a:rPr>
              <a:t>and expert testimony.</a:t>
            </a:r>
          </a:p>
          <a:p>
            <a:pPr marL="0" indent="0">
              <a:spcBef>
                <a:spcPts val="0"/>
              </a:spcBef>
              <a:buNone/>
            </a:pPr>
            <a:r>
              <a:rPr lang="en-US" sz="1800" dirty="0">
                <a:effectLst/>
                <a:ea typeface="Calibri" panose="020F0502020204030204" pitchFamily="34" charset="0"/>
                <a:cs typeface="Times New Roman" panose="02020603050405020304" pitchFamily="18" charset="0"/>
              </a:rPr>
              <a:t> </a:t>
            </a:r>
          </a:p>
          <a:p>
            <a:pPr>
              <a:spcBef>
                <a:spcPts val="0"/>
              </a:spcBef>
            </a:pPr>
            <a:r>
              <a:rPr lang="en-US" sz="1800" dirty="0">
                <a:effectLst/>
                <a:ea typeface="Calibri" panose="020F0502020204030204" pitchFamily="34" charset="0"/>
                <a:cs typeface="Times New Roman" panose="02020603050405020304" pitchFamily="18" charset="0"/>
              </a:rPr>
              <a:t>In general, the BTA looks to appraisal reports, expert testimony, comparables, the BAA’s decision, purchase price of the properties, and leases to determine whether the presumption of correctness was met or overcome.</a:t>
            </a:r>
          </a:p>
          <a:p>
            <a:pPr lvl="1">
              <a:lnSpc>
                <a:spcPct val="107000"/>
              </a:lnSpc>
              <a:spcBef>
                <a:spcPts val="0"/>
              </a:spcBef>
            </a:pPr>
            <a:endParaRPr lang="en-US" sz="1800" dirty="0"/>
          </a:p>
        </p:txBody>
      </p:sp>
      <p:sp>
        <p:nvSpPr>
          <p:cNvPr id="4" name="Slide Number Placeholder 3">
            <a:extLst>
              <a:ext uri="{FF2B5EF4-FFF2-40B4-BE49-F238E27FC236}">
                <a16:creationId xmlns:a16="http://schemas.microsoft.com/office/drawing/2014/main" id="{A4631DAE-4D4F-4CC1-942C-AD9C02E3802C}"/>
              </a:ext>
            </a:extLst>
          </p:cNvPr>
          <p:cNvSpPr>
            <a:spLocks noGrp="1"/>
          </p:cNvSpPr>
          <p:nvPr>
            <p:ph type="sldNum" sz="quarter" idx="12"/>
          </p:nvPr>
        </p:nvSpPr>
        <p:spPr/>
        <p:txBody>
          <a:bodyPr/>
          <a:lstStyle/>
          <a:p>
            <a:fld id="{1D7DFDB2-048B-454C-999E-D3ACACA054B9}" type="slidenum">
              <a:rPr lang="en-US" smtClean="0"/>
              <a:t>14</a:t>
            </a:fld>
            <a:endParaRPr lang="en-US"/>
          </a:p>
        </p:txBody>
      </p:sp>
    </p:spTree>
    <p:extLst>
      <p:ext uri="{BB962C8B-B14F-4D97-AF65-F5344CB8AC3E}">
        <p14:creationId xmlns:p14="http://schemas.microsoft.com/office/powerpoint/2010/main" val="1339199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2D3E94-7846-408D-BD9D-C5A498A60CDD}"/>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Recommended Orders and Final Orders</a:t>
            </a:r>
          </a:p>
        </p:txBody>
      </p:sp>
      <p:sp>
        <p:nvSpPr>
          <p:cNvPr id="3" name="Content Placeholder 2">
            <a:extLst>
              <a:ext uri="{FF2B5EF4-FFF2-40B4-BE49-F238E27FC236}">
                <a16:creationId xmlns:a16="http://schemas.microsoft.com/office/drawing/2014/main" id="{77430137-69CE-4C8C-9C24-E34F72CCA8CE}"/>
              </a:ext>
            </a:extLst>
          </p:cNvPr>
          <p:cNvSpPr>
            <a:spLocks noGrp="1"/>
          </p:cNvSpPr>
          <p:nvPr>
            <p:ph idx="1"/>
          </p:nvPr>
        </p:nvSpPr>
        <p:spPr>
          <a:xfrm>
            <a:off x="95534" y="1622745"/>
            <a:ext cx="12096461" cy="5529792"/>
          </a:xfrm>
        </p:spPr>
        <p:txBody>
          <a:bodyPr anchor="ctr">
            <a:normAutofit/>
          </a:bodyPr>
          <a:lstStyle/>
          <a:p>
            <a:pPr marR="0" indent="0">
              <a:lnSpc>
                <a:spcPct val="107000"/>
              </a:lnSpc>
              <a:spcBef>
                <a:spcPts val="0"/>
              </a:spcBef>
              <a:spcAft>
                <a:spcPts val="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dirty="0">
                <a:effectLst/>
                <a:ea typeface="Calibri" panose="020F0502020204030204" pitchFamily="34" charset="0"/>
                <a:cs typeface="Times New Roman" panose="02020603050405020304" pitchFamily="18" charset="0"/>
              </a:rPr>
              <a:t>In appeals where the hearing officer independently hears the appeal, the hearing officer will write a Recommended Order after the final hearing and the parties’ submission of post-hearing briefs. The BTA can either accept and adopt the Recommended Order, modify it, or reject and remand it to the hearing officer for further proceedings. The BTA also has the option to write its own Final Order if it rejects the Recommended Order. </a:t>
            </a:r>
          </a:p>
          <a:p>
            <a:pPr marL="342900" marR="0" lvl="0" indent="-342900">
              <a:spcBef>
                <a:spcPts val="0"/>
              </a:spcBef>
              <a:spcAft>
                <a:spcPts val="0"/>
              </a:spcAft>
              <a:buFont typeface="Symbol" panose="05050102010706020507" pitchFamily="18" charset="2"/>
              <a:buChar char=""/>
            </a:pPr>
            <a:endParaRPr lang="en-US" sz="20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dirty="0">
                <a:effectLst/>
                <a:ea typeface="Calibri" panose="020F0502020204030204" pitchFamily="34" charset="0"/>
                <a:cs typeface="Times New Roman" panose="02020603050405020304" pitchFamily="18" charset="0"/>
              </a:rPr>
              <a:t>Once a Recommended Order is served, the parties have 15 days to file </a:t>
            </a:r>
            <a:r>
              <a:rPr lang="en-US" sz="2000" dirty="0">
                <a:ea typeface="Calibri" panose="020F0502020204030204" pitchFamily="34" charset="0"/>
                <a:cs typeface="Times New Roman" panose="02020603050405020304" pitchFamily="18" charset="0"/>
              </a:rPr>
              <a:t>E</a:t>
            </a:r>
            <a:r>
              <a:rPr lang="en-US" sz="2000" dirty="0">
                <a:effectLst/>
                <a:ea typeface="Calibri" panose="020F0502020204030204" pitchFamily="34" charset="0"/>
                <a:cs typeface="Times New Roman" panose="02020603050405020304" pitchFamily="18" charset="0"/>
              </a:rPr>
              <a:t>xceptions to the Recommended </a:t>
            </a:r>
            <a:r>
              <a:rPr lang="en-US" sz="2000" dirty="0">
                <a:ea typeface="Calibri" panose="020F0502020204030204" pitchFamily="34" charset="0"/>
                <a:cs typeface="Times New Roman" panose="02020603050405020304" pitchFamily="18" charset="0"/>
              </a:rPr>
              <a:t>O</a:t>
            </a:r>
            <a:r>
              <a:rPr lang="en-US" sz="2000" dirty="0">
                <a:effectLst/>
                <a:ea typeface="Calibri" panose="020F0502020204030204" pitchFamily="34" charset="0"/>
                <a:cs typeface="Times New Roman" panose="02020603050405020304" pitchFamily="18" charset="0"/>
              </a:rPr>
              <a:t>rder, stating reasons why they disagree with the order and the action the BTA should take.</a:t>
            </a:r>
          </a:p>
          <a:p>
            <a:pPr marL="342900" marR="0" lvl="0" indent="-342900">
              <a:spcBef>
                <a:spcPts val="0"/>
              </a:spcBef>
              <a:spcAft>
                <a:spcPts val="0"/>
              </a:spcAft>
              <a:buFont typeface="Symbol" panose="05050102010706020507" pitchFamily="18" charset="2"/>
              <a:buChar char=""/>
            </a:pPr>
            <a:endParaRPr lang="en-US" sz="20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dirty="0">
                <a:effectLst/>
                <a:ea typeface="Calibri" panose="020F0502020204030204" pitchFamily="34" charset="0"/>
                <a:cs typeface="Times New Roman" panose="02020603050405020304" pitchFamily="18" charset="0"/>
              </a:rPr>
              <a:t>After the 15-day </a:t>
            </a:r>
            <a:r>
              <a:rPr lang="en-US" sz="2000" dirty="0">
                <a:ea typeface="Calibri" panose="020F0502020204030204" pitchFamily="34" charset="0"/>
                <a:cs typeface="Times New Roman" panose="02020603050405020304" pitchFamily="18" charset="0"/>
              </a:rPr>
              <a:t>E</a:t>
            </a:r>
            <a:r>
              <a:rPr lang="en-US" sz="2000" dirty="0">
                <a:effectLst/>
                <a:ea typeface="Calibri" panose="020F0502020204030204" pitchFamily="34" charset="0"/>
                <a:cs typeface="Times New Roman" panose="02020603050405020304" pitchFamily="18" charset="0"/>
              </a:rPr>
              <a:t>xceptions period has passed, the Recommended Order and any Exceptions filed will be placed on the next available agenda to be considered by the BTA at its next monthly meeting. </a:t>
            </a:r>
          </a:p>
          <a:p>
            <a:pPr marL="342900" marR="0" lvl="0" indent="-342900">
              <a:spcBef>
                <a:spcPts val="0"/>
              </a:spcBef>
              <a:spcAft>
                <a:spcPts val="0"/>
              </a:spcAft>
              <a:buFont typeface="Symbol" panose="05050102010706020507" pitchFamily="18" charset="2"/>
              <a:buChar char=""/>
            </a:pPr>
            <a:endParaRPr lang="en-US" sz="20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dirty="0">
                <a:effectLst/>
                <a:ea typeface="Calibri" panose="020F0502020204030204" pitchFamily="34" charset="0"/>
                <a:cs typeface="Times New Roman" panose="02020603050405020304" pitchFamily="18" charset="0"/>
              </a:rPr>
              <a:t>In appeals where the BTA conducts the final hearing with the assistance of a hearing officer, the BTA will issue a Final </a:t>
            </a:r>
            <a:r>
              <a:rPr lang="en-US" sz="2000" dirty="0">
                <a:ea typeface="Calibri" panose="020F0502020204030204" pitchFamily="34" charset="0"/>
                <a:cs typeface="Times New Roman" panose="02020603050405020304" pitchFamily="18" charset="0"/>
              </a:rPr>
              <a:t>O</a:t>
            </a:r>
            <a:r>
              <a:rPr lang="en-US" sz="2000" dirty="0">
                <a:effectLst/>
                <a:ea typeface="Calibri" panose="020F0502020204030204" pitchFamily="34" charset="0"/>
                <a:cs typeface="Times New Roman" panose="02020603050405020304" pitchFamily="18" charset="0"/>
              </a:rPr>
              <a:t>rder that will be written either by the assisting hearing officer, one of the BTA’s staff attorneys, or a member of the BTA. </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0"/>
              </a:spcAft>
              <a:buNone/>
            </a:pPr>
            <a:r>
              <a:rPr lang="en-US" sz="2000" dirty="0">
                <a:effectLst/>
                <a:latin typeface="Calibri" panose="020F0502020204030204" pitchFamily="34" charset="0"/>
                <a:ea typeface="Calibri" panose="020F0502020204030204" pitchFamily="34"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200" dirty="0"/>
          </a:p>
        </p:txBody>
      </p:sp>
      <p:sp>
        <p:nvSpPr>
          <p:cNvPr id="4" name="Slide Number Placeholder 3">
            <a:extLst>
              <a:ext uri="{FF2B5EF4-FFF2-40B4-BE49-F238E27FC236}">
                <a16:creationId xmlns:a16="http://schemas.microsoft.com/office/drawing/2014/main" id="{97F3993E-F333-4845-99F8-0F5E3BE8E888}"/>
              </a:ext>
            </a:extLst>
          </p:cNvPr>
          <p:cNvSpPr>
            <a:spLocks noGrp="1"/>
          </p:cNvSpPr>
          <p:nvPr>
            <p:ph type="sldNum" sz="quarter" idx="12"/>
          </p:nvPr>
        </p:nvSpPr>
        <p:spPr/>
        <p:txBody>
          <a:bodyPr/>
          <a:lstStyle/>
          <a:p>
            <a:fld id="{1D7DFDB2-048B-454C-999E-D3ACACA054B9}" type="slidenum">
              <a:rPr lang="en-US" smtClean="0"/>
              <a:t>15</a:t>
            </a:fld>
            <a:endParaRPr lang="en-US"/>
          </a:p>
        </p:txBody>
      </p:sp>
    </p:spTree>
    <p:extLst>
      <p:ext uri="{BB962C8B-B14F-4D97-AF65-F5344CB8AC3E}">
        <p14:creationId xmlns:p14="http://schemas.microsoft.com/office/powerpoint/2010/main" val="2132390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26F8D3-60B2-48FD-958A-29F6E53FA628}"/>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Appeals to Circuit Court</a:t>
            </a:r>
          </a:p>
        </p:txBody>
      </p:sp>
      <p:sp>
        <p:nvSpPr>
          <p:cNvPr id="3" name="Content Placeholder 2">
            <a:extLst>
              <a:ext uri="{FF2B5EF4-FFF2-40B4-BE49-F238E27FC236}">
                <a16:creationId xmlns:a16="http://schemas.microsoft.com/office/drawing/2014/main" id="{378F6CDB-4F61-4EC5-8D09-E8BAA175FA11}"/>
              </a:ext>
            </a:extLst>
          </p:cNvPr>
          <p:cNvSpPr>
            <a:spLocks noGrp="1"/>
          </p:cNvSpPr>
          <p:nvPr>
            <p:ph idx="1"/>
          </p:nvPr>
        </p:nvSpPr>
        <p:spPr>
          <a:xfrm>
            <a:off x="4037827" y="10138"/>
            <a:ext cx="8151126" cy="6837724"/>
          </a:xfrm>
        </p:spPr>
        <p:txBody>
          <a:bodyPr anchor="ctr">
            <a:noAutofit/>
          </a:bodyPr>
          <a:lstStyle/>
          <a:p>
            <a:pPr marL="1143000" marR="0" indent="0">
              <a:lnSpc>
                <a:spcPct val="107000"/>
              </a:lnSpc>
              <a:spcBef>
                <a:spcPts val="0"/>
              </a:spcBef>
              <a:spcAft>
                <a:spcPts val="0"/>
              </a:spcAf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Calibri" panose="020F0502020204030204" pitchFamily="34" charset="0"/>
              </a:rPr>
              <a:t>Pursuant to KRS 49.250(1), a party aggrieved by the BTA’s Final Order may appeal to the circuit court in the county in which the appeal originates. </a:t>
            </a:r>
          </a:p>
          <a:p>
            <a:pPr marL="800100" lvl="1" indent="-342900">
              <a:spcBef>
                <a:spcPts val="0"/>
              </a:spcBef>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For example, if the assessment was conducted in Fayette County, then the aggrieved party may file a petition for judicial review in Fayette County. Note, however, that this only applies to appeals from a county Board of Assessment Appeals (BAA). </a:t>
            </a:r>
          </a:p>
          <a:p>
            <a:pPr marL="342900" marR="0" lvl="0" indent="-342900">
              <a:spcBef>
                <a:spcPts val="0"/>
              </a:spcBef>
              <a:spcAft>
                <a:spcPts val="0"/>
              </a:spcAft>
              <a:buFont typeface="Symbol" panose="05050102010706020507" pitchFamily="18" charset="2"/>
              <a:buChar char=""/>
            </a:pP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Calibri" panose="020F0502020204030204" pitchFamily="34" charset="0"/>
              </a:rPr>
              <a:t>Appeals other than those of a BAA decision can be brought in either Franklin Circuit or the circuit court in which the aggrieved party resides or conducts their place of business. </a:t>
            </a:r>
          </a:p>
          <a:p>
            <a:pPr marL="342900" marR="0" lvl="0" indent="-342900">
              <a:spcBef>
                <a:spcPts val="0"/>
              </a:spcBef>
              <a:spcAft>
                <a:spcPts val="0"/>
              </a:spcAft>
              <a:buFont typeface="Symbol" panose="05050102010706020507" pitchFamily="18" charset="2"/>
              <a:buChar char=""/>
            </a:pP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Calibri" panose="020F0502020204030204" pitchFamily="34" charset="0"/>
              </a:rPr>
              <a:t>A party only has 30 days from the date of service to file a petition for judicial review. </a:t>
            </a:r>
          </a:p>
          <a:p>
            <a:pPr marL="342900" marR="0" lvl="0" indent="-342900">
              <a:spcBef>
                <a:spcPts val="0"/>
              </a:spcBef>
              <a:spcAft>
                <a:spcPts val="0"/>
              </a:spcAft>
              <a:buFont typeface="Symbol" panose="05050102010706020507" pitchFamily="18" charset="2"/>
              <a:buChar char=""/>
            </a:pPr>
            <a:endParaRPr lang="en-US" sz="24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Calibri" panose="020F0502020204030204" pitchFamily="34" charset="0"/>
              </a:rPr>
              <a:t>The BTA has 30 days after being served with an appeal to Circuit Court to prepare and file a certified copy of the record with the court.</a:t>
            </a:r>
          </a:p>
          <a:p>
            <a:pPr lvl="1">
              <a:lnSpc>
                <a:spcPct val="107000"/>
              </a:lnSpc>
              <a:spcBef>
                <a:spcPts val="0"/>
              </a:spcBef>
            </a:pPr>
            <a:endParaRPr lang="en-US" sz="1800" dirty="0"/>
          </a:p>
        </p:txBody>
      </p:sp>
      <p:sp>
        <p:nvSpPr>
          <p:cNvPr id="4" name="Slide Number Placeholder 3">
            <a:extLst>
              <a:ext uri="{FF2B5EF4-FFF2-40B4-BE49-F238E27FC236}">
                <a16:creationId xmlns:a16="http://schemas.microsoft.com/office/drawing/2014/main" id="{FB753F95-BC50-4265-979D-370F844CBF89}"/>
              </a:ext>
            </a:extLst>
          </p:cNvPr>
          <p:cNvSpPr>
            <a:spLocks noGrp="1"/>
          </p:cNvSpPr>
          <p:nvPr>
            <p:ph type="sldNum" sz="quarter" idx="12"/>
          </p:nvPr>
        </p:nvSpPr>
        <p:spPr/>
        <p:txBody>
          <a:bodyPr/>
          <a:lstStyle/>
          <a:p>
            <a:fld id="{1D7DFDB2-048B-454C-999E-D3ACACA054B9}" type="slidenum">
              <a:rPr lang="en-US" smtClean="0"/>
              <a:t>16</a:t>
            </a:fld>
            <a:endParaRPr lang="en-US"/>
          </a:p>
        </p:txBody>
      </p:sp>
    </p:spTree>
    <p:extLst>
      <p:ext uri="{BB962C8B-B14F-4D97-AF65-F5344CB8AC3E}">
        <p14:creationId xmlns:p14="http://schemas.microsoft.com/office/powerpoint/2010/main" val="3290947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2D3E94-7846-408D-BD9D-C5A498A60CDD}"/>
              </a:ext>
            </a:extLst>
          </p:cNvPr>
          <p:cNvSpPr>
            <a:spLocks noGrp="1"/>
          </p:cNvSpPr>
          <p:nvPr>
            <p:ph type="title"/>
          </p:nvPr>
        </p:nvSpPr>
        <p:spPr>
          <a:xfrm>
            <a:off x="1371599" y="294538"/>
            <a:ext cx="9895951" cy="1033669"/>
          </a:xfrm>
        </p:spPr>
        <p:txBody>
          <a:bodyPr>
            <a:normAutofit fontScale="90000"/>
          </a:bodyPr>
          <a:lstStyle/>
          <a:p>
            <a:r>
              <a:rPr lang="en-US" sz="4000" dirty="0">
                <a:solidFill>
                  <a:srgbClr val="FFFFFF"/>
                </a:solidFill>
              </a:rPr>
              <a:t>How does the BTA track and document tax appeals?</a:t>
            </a:r>
          </a:p>
        </p:txBody>
      </p:sp>
      <p:sp>
        <p:nvSpPr>
          <p:cNvPr id="3" name="Content Placeholder 2">
            <a:extLst>
              <a:ext uri="{FF2B5EF4-FFF2-40B4-BE49-F238E27FC236}">
                <a16:creationId xmlns:a16="http://schemas.microsoft.com/office/drawing/2014/main" id="{77430137-69CE-4C8C-9C24-E34F72CCA8CE}"/>
              </a:ext>
            </a:extLst>
          </p:cNvPr>
          <p:cNvSpPr>
            <a:spLocks noGrp="1"/>
          </p:cNvSpPr>
          <p:nvPr>
            <p:ph idx="1"/>
          </p:nvPr>
        </p:nvSpPr>
        <p:spPr>
          <a:xfrm>
            <a:off x="1371599" y="2318197"/>
            <a:ext cx="9724031" cy="3683358"/>
          </a:xfrm>
        </p:spPr>
        <p:txBody>
          <a:bodyPr anchor="ctr">
            <a:normAutofit fontScale="70000" lnSpcReduction="20000"/>
          </a:bodyPr>
          <a:lstStyle/>
          <a:p>
            <a:r>
              <a:rPr lang="en-US" sz="3200" dirty="0"/>
              <a:t>All filings made by the Appellant (usually taxpayer) and the Respondent (usually PVAs) are e-mailed to </a:t>
            </a:r>
            <a:r>
              <a:rPr lang="en-US" sz="3200" dirty="0">
                <a:hlinkClick r:id="rId2"/>
              </a:rPr>
              <a:t>TaxAppeals@ky.gov</a:t>
            </a:r>
            <a:r>
              <a:rPr lang="en-US" sz="3200" dirty="0"/>
              <a:t>.</a:t>
            </a:r>
          </a:p>
          <a:p>
            <a:endParaRPr lang="en-US" sz="3200" dirty="0"/>
          </a:p>
          <a:p>
            <a:r>
              <a:rPr lang="en-US" sz="3200" dirty="0"/>
              <a:t>Each appeal is assigned a unique case number. When a new appeal is filed and perfected, the clerk serves the appeal on the appellee and assigns it to a hearing officer. </a:t>
            </a:r>
          </a:p>
          <a:p>
            <a:endParaRPr lang="en-US" sz="3200" dirty="0"/>
          </a:p>
          <a:p>
            <a:r>
              <a:rPr lang="en-US" sz="3200" dirty="0"/>
              <a:t>The BTA Clerk saves all documents into a database and a shared drive.</a:t>
            </a:r>
          </a:p>
          <a:p>
            <a:endParaRPr lang="en-US" sz="3200" dirty="0"/>
          </a:p>
          <a:p>
            <a:r>
              <a:rPr lang="en-US" sz="3200" dirty="0"/>
              <a:t>If requested by a board member or other person, reports can be run out of the database.</a:t>
            </a:r>
          </a:p>
        </p:txBody>
      </p:sp>
      <p:sp>
        <p:nvSpPr>
          <p:cNvPr id="4" name="Slide Number Placeholder 3">
            <a:extLst>
              <a:ext uri="{FF2B5EF4-FFF2-40B4-BE49-F238E27FC236}">
                <a16:creationId xmlns:a16="http://schemas.microsoft.com/office/drawing/2014/main" id="{382A87FF-A7EC-4549-A3DE-DDEBF35CC095}"/>
              </a:ext>
            </a:extLst>
          </p:cNvPr>
          <p:cNvSpPr>
            <a:spLocks noGrp="1"/>
          </p:cNvSpPr>
          <p:nvPr>
            <p:ph type="sldNum" sz="quarter" idx="12"/>
          </p:nvPr>
        </p:nvSpPr>
        <p:spPr/>
        <p:txBody>
          <a:bodyPr/>
          <a:lstStyle/>
          <a:p>
            <a:fld id="{1D7DFDB2-048B-454C-999E-D3ACACA054B9}" type="slidenum">
              <a:rPr lang="en-US" smtClean="0"/>
              <a:t>17</a:t>
            </a:fld>
            <a:endParaRPr lang="en-US"/>
          </a:p>
        </p:txBody>
      </p:sp>
    </p:spTree>
    <p:extLst>
      <p:ext uri="{BB962C8B-B14F-4D97-AF65-F5344CB8AC3E}">
        <p14:creationId xmlns:p14="http://schemas.microsoft.com/office/powerpoint/2010/main" val="3402912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26F8D3-60B2-48FD-958A-29F6E53FA628}"/>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Creating the BTA meeting agenda</a:t>
            </a:r>
          </a:p>
        </p:txBody>
      </p:sp>
      <p:sp>
        <p:nvSpPr>
          <p:cNvPr id="3" name="Content Placeholder 2">
            <a:extLst>
              <a:ext uri="{FF2B5EF4-FFF2-40B4-BE49-F238E27FC236}">
                <a16:creationId xmlns:a16="http://schemas.microsoft.com/office/drawing/2014/main" id="{378F6CDB-4F61-4EC5-8D09-E8BAA175FA11}"/>
              </a:ext>
            </a:extLst>
          </p:cNvPr>
          <p:cNvSpPr>
            <a:spLocks noGrp="1"/>
          </p:cNvSpPr>
          <p:nvPr>
            <p:ph idx="1"/>
          </p:nvPr>
        </p:nvSpPr>
        <p:spPr>
          <a:xfrm>
            <a:off x="4037827" y="10138"/>
            <a:ext cx="8151126" cy="6837724"/>
          </a:xfrm>
        </p:spPr>
        <p:txBody>
          <a:bodyPr anchor="ctr">
            <a:noAutofit/>
          </a:bodyPr>
          <a:lstStyle/>
          <a:p>
            <a:pPr marL="1143000" marR="0" indent="0">
              <a:lnSpc>
                <a:spcPct val="107000"/>
              </a:lnSpc>
              <a:spcBef>
                <a:spcPts val="0"/>
              </a:spcBef>
              <a:spcAft>
                <a:spcPts val="0"/>
              </a:spcAf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sz="1800" dirty="0">
                <a:effectLst/>
                <a:latin typeface="Calibri" panose="020F0502020204030204" pitchFamily="34" charset="0"/>
                <a:ea typeface="Calibri" panose="020F0502020204030204" pitchFamily="34" charset="0"/>
                <a:cs typeface="Calibri" panose="020F0502020204030204" pitchFamily="34" charset="0"/>
              </a:rPr>
              <a:t>Each month, approximately 2-3 weeks before the meeting, BTA’s clerk and staff attorney prepare the agenda for that month’s meeting. They add cases ripe for adjudication or needing action from the BTA. These include: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3">
              <a:lnSpc>
                <a:spcPct val="107000"/>
              </a:lnSpc>
              <a:spcBef>
                <a:spcPts val="0"/>
              </a:spcBef>
            </a:pPr>
            <a:r>
              <a:rPr lang="en-US" dirty="0">
                <a:effectLst/>
                <a:latin typeface="Calibri" panose="020F0502020204030204" pitchFamily="34" charset="0"/>
                <a:ea typeface="Calibri" panose="020F0502020204030204" pitchFamily="34" charset="0"/>
                <a:cs typeface="Calibri" panose="020F0502020204030204" pitchFamily="34" charset="0"/>
              </a:rPr>
              <a:t>Recommended Orders from Hearings Officers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3">
              <a:lnSpc>
                <a:spcPct val="107000"/>
              </a:lnSpc>
              <a:spcBef>
                <a:spcPts val="0"/>
              </a:spcBef>
            </a:pPr>
            <a:r>
              <a:rPr lang="en-US" dirty="0">
                <a:effectLst/>
                <a:latin typeface="Calibri" panose="020F0502020204030204" pitchFamily="34" charset="0"/>
                <a:ea typeface="Calibri" panose="020F0502020204030204" pitchFamily="34" charset="0"/>
                <a:cs typeface="Calibri" panose="020F0502020204030204" pitchFamily="34" charset="0"/>
              </a:rPr>
              <a:t>Agreed Orders of Dismissal or Settlement</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a:effectLst/>
                <a:latin typeface="Calibri" panose="020F0502020204030204" pitchFamily="34" charset="0"/>
                <a:ea typeface="Calibri" panose="020F0502020204030204" pitchFamily="34" charset="0"/>
                <a:cs typeface="Calibri" panose="020F0502020204030204" pitchFamily="34" charset="0"/>
              </a:rPr>
              <a:t>(These can be added to the agenda as late as one week before the meeting.)</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3">
              <a:lnSpc>
                <a:spcPct val="107000"/>
              </a:lnSpc>
              <a:spcBef>
                <a:spcPts val="0"/>
              </a:spcBef>
            </a:pPr>
            <a:r>
              <a:rPr lang="en-US" dirty="0">
                <a:effectLst/>
                <a:latin typeface="Calibri" panose="020F0502020204030204" pitchFamily="34" charset="0"/>
                <a:ea typeface="Calibri" panose="020F0502020204030204" pitchFamily="34" charset="0"/>
                <a:cs typeface="Calibri" panose="020F0502020204030204" pitchFamily="34" charset="0"/>
              </a:rPr>
              <a:t>Cases where the BTA must decide whether it will hear the case as a full board or assign to the hearing officer</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3">
              <a:lnSpc>
                <a:spcPct val="107000"/>
              </a:lnSpc>
              <a:spcBef>
                <a:spcPts val="0"/>
              </a:spcBef>
            </a:pPr>
            <a:r>
              <a:rPr lang="en-US" dirty="0">
                <a:effectLst/>
                <a:latin typeface="Calibri" panose="020F0502020204030204" pitchFamily="34" charset="0"/>
                <a:ea typeface="Calibri" panose="020F0502020204030204" pitchFamily="34" charset="0"/>
                <a:cs typeface="Calibri" panose="020F0502020204030204" pitchFamily="34" charset="0"/>
              </a:rPr>
              <a:t>Cases to be held in abeyance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3">
              <a:lnSpc>
                <a:spcPct val="107000"/>
              </a:lnSpc>
              <a:spcBef>
                <a:spcPts val="0"/>
              </a:spcBef>
            </a:pPr>
            <a:r>
              <a:rPr lang="en-US" dirty="0">
                <a:effectLst/>
                <a:latin typeface="Calibri" panose="020F0502020204030204" pitchFamily="34" charset="0"/>
                <a:ea typeface="Calibri" panose="020F0502020204030204" pitchFamily="34" charset="0"/>
                <a:cs typeface="Calibri" panose="020F0502020204030204" pitchFamily="34" charset="0"/>
              </a:rPr>
              <a:t>Adoption and issuance of final orders in cases heard by the full board</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3">
              <a:lnSpc>
                <a:spcPct val="107000"/>
              </a:lnSpc>
              <a:spcBef>
                <a:spcPts val="0"/>
              </a:spcBef>
            </a:pPr>
            <a:r>
              <a:rPr lang="en-US" dirty="0">
                <a:effectLst/>
                <a:latin typeface="Calibri" panose="020F0502020204030204" pitchFamily="34" charset="0"/>
                <a:ea typeface="Calibri" panose="020F0502020204030204" pitchFamily="34" charset="0"/>
                <a:cs typeface="Calibri" panose="020F0502020204030204" pitchFamily="34" charset="0"/>
              </a:rPr>
              <a:t>Cases ripe for deliberation by the BTA</a:t>
            </a:r>
          </a:p>
          <a:p>
            <a:pPr lvl="3">
              <a:lnSpc>
                <a:spcPct val="107000"/>
              </a:lnSpc>
              <a:spcBef>
                <a:spcPts val="0"/>
              </a:spcBef>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sz="1800" dirty="0">
                <a:latin typeface="Calibri" panose="020F0502020204030204" pitchFamily="34" charset="0"/>
                <a:cs typeface="Calibri" panose="020F0502020204030204" pitchFamily="34" charset="0"/>
              </a:rPr>
              <a:t> The proposed agenda is reviewed by the staff attorney and hearing officers to add and remove items, then it is reviewed by the BTA chair and OCA Executive Director for final approval before it is published.</a:t>
            </a:r>
          </a:p>
          <a:p>
            <a:pPr lvl="1">
              <a:lnSpc>
                <a:spcPct val="107000"/>
              </a:lnSpc>
              <a:spcBef>
                <a:spcPts val="0"/>
              </a:spcBef>
            </a:pPr>
            <a:endParaRPr lang="en-US" sz="1800" dirty="0"/>
          </a:p>
        </p:txBody>
      </p:sp>
      <p:sp>
        <p:nvSpPr>
          <p:cNvPr id="4" name="Slide Number Placeholder 3">
            <a:extLst>
              <a:ext uri="{FF2B5EF4-FFF2-40B4-BE49-F238E27FC236}">
                <a16:creationId xmlns:a16="http://schemas.microsoft.com/office/drawing/2014/main" id="{7F48D1F2-1E30-4E47-BF92-9F7037B5F82F}"/>
              </a:ext>
            </a:extLst>
          </p:cNvPr>
          <p:cNvSpPr>
            <a:spLocks noGrp="1"/>
          </p:cNvSpPr>
          <p:nvPr>
            <p:ph type="sldNum" sz="quarter" idx="12"/>
          </p:nvPr>
        </p:nvSpPr>
        <p:spPr/>
        <p:txBody>
          <a:bodyPr/>
          <a:lstStyle/>
          <a:p>
            <a:fld id="{1D7DFDB2-048B-454C-999E-D3ACACA054B9}" type="slidenum">
              <a:rPr lang="en-US" smtClean="0"/>
              <a:t>18</a:t>
            </a:fld>
            <a:endParaRPr lang="en-US"/>
          </a:p>
        </p:txBody>
      </p:sp>
    </p:spTree>
    <p:extLst>
      <p:ext uri="{BB962C8B-B14F-4D97-AF65-F5344CB8AC3E}">
        <p14:creationId xmlns:p14="http://schemas.microsoft.com/office/powerpoint/2010/main" val="3632584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2D3E94-7846-408D-BD9D-C5A498A60CDD}"/>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What happens at the monthly BTA meeting?</a:t>
            </a:r>
          </a:p>
        </p:txBody>
      </p:sp>
      <p:sp>
        <p:nvSpPr>
          <p:cNvPr id="3" name="Content Placeholder 2">
            <a:extLst>
              <a:ext uri="{FF2B5EF4-FFF2-40B4-BE49-F238E27FC236}">
                <a16:creationId xmlns:a16="http://schemas.microsoft.com/office/drawing/2014/main" id="{77430137-69CE-4C8C-9C24-E34F72CCA8CE}"/>
              </a:ext>
            </a:extLst>
          </p:cNvPr>
          <p:cNvSpPr>
            <a:spLocks noGrp="1"/>
          </p:cNvSpPr>
          <p:nvPr>
            <p:ph idx="1"/>
          </p:nvPr>
        </p:nvSpPr>
        <p:spPr>
          <a:xfrm>
            <a:off x="95534" y="1622745"/>
            <a:ext cx="12096461" cy="5529792"/>
          </a:xfrm>
        </p:spPr>
        <p:txBody>
          <a:bodyPr anchor="ctr">
            <a:normAutofit lnSpcReduction="10000"/>
          </a:bodyPr>
          <a:lstStyle/>
          <a:p>
            <a:pPr lvl="1">
              <a:lnSpc>
                <a:spcPct val="107000"/>
              </a:lnSpc>
              <a:spcBef>
                <a:spcPts val="0"/>
              </a:spcBef>
            </a:pP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lvl="1">
              <a:lnSpc>
                <a:spcPct val="107000"/>
              </a:lnSpc>
              <a:spcBef>
                <a:spcPts val="0"/>
              </a:spcBef>
            </a:pPr>
            <a:endParaRPr lang="en-US" sz="1600" dirty="0">
              <a:latin typeface="Calibri" panose="020F0502020204030204" pitchFamily="34" charset="0"/>
              <a:ea typeface="Calibri" panose="020F0502020204030204" pitchFamily="34" charset="0"/>
              <a:cs typeface="Calibri" panose="020F0502020204030204" pitchFamily="34" charset="0"/>
            </a:endParaRPr>
          </a:p>
          <a:p>
            <a:pPr marR="0" indent="0">
              <a:lnSpc>
                <a:spcPct val="107000"/>
              </a:lnSpc>
              <a:spcBef>
                <a:spcPts val="0"/>
              </a:spcBef>
              <a:spcAft>
                <a:spcPts val="0"/>
              </a:spcAft>
              <a:buNone/>
            </a:pPr>
            <a:r>
              <a:rPr lang="en-US" sz="1600" dirty="0">
                <a:effectLst/>
                <a:latin typeface="Calibri" panose="020F0502020204030204" pitchFamily="34" charset="0"/>
                <a:ea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sz="2000" dirty="0">
                <a:effectLst/>
                <a:latin typeface="Calibri" panose="020F0502020204030204" pitchFamily="34" charset="0"/>
                <a:ea typeface="Calibri" panose="020F0502020204030204" pitchFamily="34" charset="0"/>
                <a:cs typeface="Calibri" panose="020F0502020204030204" pitchFamily="34" charset="0"/>
              </a:rPr>
              <a:t>The notice of each BTA meeting is posted on BTA’s website, along with the Zoom link and the agenda, and on the first-floor front door of the Public Protection Cabinet’s building. </a:t>
            </a:r>
          </a:p>
          <a:p>
            <a:pPr lvl="1">
              <a:lnSpc>
                <a:spcPct val="107000"/>
              </a:lnSpc>
              <a:spcBef>
                <a:spcPts val="0"/>
              </a:spcBef>
            </a:pPr>
            <a:endParaRPr lang="en-US" sz="2000" dirty="0">
              <a:latin typeface="Calibri" panose="020F0502020204030204" pitchFamily="34" charset="0"/>
              <a:ea typeface="Calibri" panose="020F0502020204030204" pitchFamily="34" charset="0"/>
              <a:cs typeface="Calibri" panose="020F0502020204030204" pitchFamily="34" charset="0"/>
            </a:endParaRPr>
          </a:p>
          <a:p>
            <a:pPr lvl="1">
              <a:lnSpc>
                <a:spcPct val="107000"/>
              </a:lnSpc>
              <a:spcBef>
                <a:spcPts val="0"/>
              </a:spcBef>
            </a:pPr>
            <a:r>
              <a:rPr lang="en-US" sz="2000" dirty="0">
                <a:effectLst/>
                <a:latin typeface="Calibri" panose="020F0502020204030204" pitchFamily="34" charset="0"/>
                <a:ea typeface="Calibri" panose="020F0502020204030204" pitchFamily="34" charset="0"/>
                <a:cs typeface="Calibri" panose="020F0502020204030204" pitchFamily="34" charset="0"/>
              </a:rPr>
              <a:t>In order to ensure the BTA is prepared for each meeting, the clerk prepares and distributes a board book several weeks before the meeting that includes all relevant pleadings, motions, documents, attorney memoranda, and information the BTA needs to review before the meeting.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lnSpc>
                <a:spcPct val="107000"/>
              </a:lnSpc>
              <a:spcBef>
                <a:spcPts val="0"/>
              </a:spcBef>
              <a:spcAft>
                <a:spcPts val="0"/>
              </a:spcAft>
              <a:buNone/>
            </a:pPr>
            <a:r>
              <a:rPr lang="en-US" sz="2000" dirty="0">
                <a:effectLst/>
                <a:latin typeface="Calibri" panose="020F0502020204030204" pitchFamily="34" charset="0"/>
                <a:ea typeface="Calibri" panose="020F0502020204030204" pitchFamily="34"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sz="2000" dirty="0">
                <a:effectLst/>
                <a:latin typeface="Calibri" panose="020F0502020204030204" pitchFamily="34" charset="0"/>
                <a:ea typeface="Calibri" panose="020F0502020204030204" pitchFamily="34" charset="0"/>
                <a:cs typeface="Calibri" panose="020F0502020204030204" pitchFamily="34" charset="0"/>
              </a:rPr>
              <a:t>To begin the meeting, the chair will call it to order and the BTA will approve the prior month’s meeting minutes. The executive director will then give the monthly director’s report</a:t>
            </a:r>
            <a:r>
              <a:rPr lang="en-US" sz="2000" dirty="0">
                <a:latin typeface="Calibri" panose="020F0502020204030204" pitchFamily="34" charset="0"/>
                <a:ea typeface="Calibri" panose="020F0502020204030204" pitchFamily="34" charset="0"/>
                <a:cs typeface="Calibri" panose="020F0502020204030204" pitchFamily="34" charset="0"/>
              </a:rPr>
              <a:t>, i</a:t>
            </a:r>
            <a:r>
              <a:rPr lang="en-US" sz="2000" dirty="0">
                <a:effectLst/>
                <a:latin typeface="Calibri" panose="020F0502020204030204" pitchFamily="34" charset="0"/>
                <a:ea typeface="Calibri" panose="020F0502020204030204" pitchFamily="34" charset="0"/>
                <a:cs typeface="Calibri" panose="020F0502020204030204" pitchFamily="34" charset="0"/>
              </a:rPr>
              <a:t>ncluding statistics prepared by the clerk regarding number of open cases, open cases by category, and cases open by year.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lnSpc>
                <a:spcPct val="107000"/>
              </a:lnSpc>
              <a:spcBef>
                <a:spcPts val="0"/>
              </a:spcBef>
              <a:spcAft>
                <a:spcPts val="0"/>
              </a:spcAft>
              <a:buNone/>
            </a:pPr>
            <a:r>
              <a:rPr lang="en-US" sz="2000" dirty="0">
                <a:effectLst/>
                <a:latin typeface="Calibri" panose="020F0502020204030204" pitchFamily="34" charset="0"/>
                <a:ea typeface="Calibri" panose="020F0502020204030204" pitchFamily="34"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sz="2000" dirty="0">
                <a:effectLst/>
                <a:latin typeface="Calibri" panose="020F0502020204030204" pitchFamily="34" charset="0"/>
                <a:ea typeface="Calibri" panose="020F0502020204030204" pitchFamily="34" charset="0"/>
                <a:cs typeface="Calibri" panose="020F0502020204030204" pitchFamily="34" charset="0"/>
              </a:rPr>
              <a:t>Thereafter, the BTA will give parties in attendance an opportunity to be heard on their respective cases, if they so desire, before going into closed executive session to discuss the adjudication of the cases needing further discussion.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0"/>
              </a:spcAft>
              <a:buNone/>
            </a:pPr>
            <a:r>
              <a:rPr lang="en-US" sz="2000" dirty="0">
                <a:effectLst/>
                <a:latin typeface="Calibri" panose="020F0502020204030204" pitchFamily="34" charset="0"/>
                <a:ea typeface="Calibri" panose="020F0502020204030204" pitchFamily="34"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200" dirty="0"/>
          </a:p>
        </p:txBody>
      </p:sp>
      <p:sp>
        <p:nvSpPr>
          <p:cNvPr id="4" name="Slide Number Placeholder 3">
            <a:extLst>
              <a:ext uri="{FF2B5EF4-FFF2-40B4-BE49-F238E27FC236}">
                <a16:creationId xmlns:a16="http://schemas.microsoft.com/office/drawing/2014/main" id="{20E36EB0-D2BA-4E16-ACE5-D58EBE22D4FE}"/>
              </a:ext>
            </a:extLst>
          </p:cNvPr>
          <p:cNvSpPr>
            <a:spLocks noGrp="1"/>
          </p:cNvSpPr>
          <p:nvPr>
            <p:ph type="sldNum" sz="quarter" idx="12"/>
          </p:nvPr>
        </p:nvSpPr>
        <p:spPr/>
        <p:txBody>
          <a:bodyPr/>
          <a:lstStyle/>
          <a:p>
            <a:fld id="{1D7DFDB2-048B-454C-999E-D3ACACA054B9}" type="slidenum">
              <a:rPr lang="en-US" smtClean="0"/>
              <a:t>19</a:t>
            </a:fld>
            <a:endParaRPr lang="en-US"/>
          </a:p>
        </p:txBody>
      </p:sp>
    </p:spTree>
    <p:extLst>
      <p:ext uri="{BB962C8B-B14F-4D97-AF65-F5344CB8AC3E}">
        <p14:creationId xmlns:p14="http://schemas.microsoft.com/office/powerpoint/2010/main" val="780620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26F8D3-60B2-48FD-958A-29F6E53FA628}"/>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What is the Board of Tax Appeals and what does it do?</a:t>
            </a:r>
          </a:p>
        </p:txBody>
      </p:sp>
      <p:sp>
        <p:nvSpPr>
          <p:cNvPr id="3" name="Content Placeholder 2">
            <a:extLst>
              <a:ext uri="{FF2B5EF4-FFF2-40B4-BE49-F238E27FC236}">
                <a16:creationId xmlns:a16="http://schemas.microsoft.com/office/drawing/2014/main" id="{378F6CDB-4F61-4EC5-8D09-E8BAA175FA11}"/>
              </a:ext>
            </a:extLst>
          </p:cNvPr>
          <p:cNvSpPr>
            <a:spLocks noGrp="1"/>
          </p:cNvSpPr>
          <p:nvPr>
            <p:ph idx="1"/>
          </p:nvPr>
        </p:nvSpPr>
        <p:spPr>
          <a:xfrm>
            <a:off x="4810259" y="649480"/>
            <a:ext cx="6915019" cy="5546047"/>
          </a:xfrm>
        </p:spPr>
        <p:txBody>
          <a:bodyPr anchor="ctr">
            <a:noAutofit/>
          </a:bodyPr>
          <a:lstStyle/>
          <a:p>
            <a:pPr lvl="1">
              <a:lnSpc>
                <a:spcPct val="107000"/>
              </a:lnSpc>
              <a:spcBef>
                <a:spcPts val="0"/>
              </a:spcBef>
            </a:pPr>
            <a:r>
              <a:rPr lang="en-US" sz="1800" dirty="0">
                <a:effectLst/>
                <a:latin typeface="Calibri" panose="020F0502020204030204" pitchFamily="34" charset="0"/>
                <a:ea typeface="Calibri" panose="020F0502020204030204" pitchFamily="34" charset="0"/>
                <a:cs typeface="Times New Roman" panose="02020603050405020304" pitchFamily="18" charset="0"/>
              </a:rPr>
              <a:t>KRS 49.010(2) establishes the Board of Tax Appeals within the Office of Claims and Appeals, an agency within the Public Protection Cabinet.</a:t>
            </a:r>
          </a:p>
          <a:p>
            <a:pPr marL="68580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lvl="1">
              <a:lnSpc>
                <a:spcPct val="107000"/>
              </a:lnSpc>
              <a:spcBef>
                <a:spcPts val="0"/>
              </a:spcBef>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Board of Tax Appeals “shall have the power and authority to hear and determine appeals from final rulings, orders, and determinations of any revenue and taxation agency.”</a:t>
            </a:r>
          </a:p>
          <a:p>
            <a:pPr lvl="1">
              <a:lnSpc>
                <a:spcPct val="107000"/>
              </a:lnSpc>
              <a:spcBef>
                <a:spcPts val="0"/>
              </a:spcBef>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is a revenue and taxation agency? “Revenue and taxation agency” means and includes any agency of state or county government that issues final rulings, orders, or determinations affecting revenue and taxation. (KRS 49.020(1))</a:t>
            </a:r>
          </a:p>
          <a:p>
            <a:pPr marL="457200" lvl="1" indent="0">
              <a:lnSpc>
                <a:spcPct val="107000"/>
              </a:lnSpc>
              <a:spcBef>
                <a:spcPts val="0"/>
              </a:spcBef>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sz="1800" dirty="0">
                <a:effectLst/>
                <a:latin typeface="Calibri" panose="020F0502020204030204" pitchFamily="34" charset="0"/>
                <a:ea typeface="Calibri" panose="020F0502020204030204" pitchFamily="34" charset="0"/>
                <a:cs typeface="Times New Roman" panose="02020603050405020304" pitchFamily="18" charset="0"/>
              </a:rPr>
              <a:t>BTA only hears appeals of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final rulings</a:t>
            </a:r>
            <a:r>
              <a:rPr lang="en-US" sz="1800" dirty="0">
                <a:effectLst/>
                <a:latin typeface="Calibri" panose="020F0502020204030204" pitchFamily="34" charset="0"/>
                <a:ea typeface="Calibri" panose="020F0502020204030204" pitchFamily="34" charset="0"/>
                <a:cs typeface="Times New Roman" panose="02020603050405020304" pitchFamily="18" charset="0"/>
              </a:rPr>
              <a:t> from revenue and taxation agencies.  This means the person challenging a tax assessment must have exhausted all appeal rights at the lower level before appealing to BTA. </a:t>
            </a:r>
          </a:p>
          <a:p>
            <a:pPr lvl="1">
              <a:lnSpc>
                <a:spcPct val="107000"/>
              </a:lnSpc>
              <a:spcBef>
                <a:spcPts val="0"/>
              </a:spcBef>
            </a:pPr>
            <a:endParaRPr lang="en-US" sz="1800" dirty="0"/>
          </a:p>
        </p:txBody>
      </p:sp>
      <p:sp>
        <p:nvSpPr>
          <p:cNvPr id="4" name="Slide Number Placeholder 3">
            <a:extLst>
              <a:ext uri="{FF2B5EF4-FFF2-40B4-BE49-F238E27FC236}">
                <a16:creationId xmlns:a16="http://schemas.microsoft.com/office/drawing/2014/main" id="{40436C3B-6AA5-416F-AD46-8140111980A8}"/>
              </a:ext>
            </a:extLst>
          </p:cNvPr>
          <p:cNvSpPr>
            <a:spLocks noGrp="1"/>
          </p:cNvSpPr>
          <p:nvPr>
            <p:ph type="sldNum" sz="quarter" idx="12"/>
          </p:nvPr>
        </p:nvSpPr>
        <p:spPr/>
        <p:txBody>
          <a:bodyPr/>
          <a:lstStyle/>
          <a:p>
            <a:fld id="{1D7DFDB2-048B-454C-999E-D3ACACA054B9}" type="slidenum">
              <a:rPr lang="en-US" smtClean="0"/>
              <a:t>2</a:t>
            </a:fld>
            <a:endParaRPr lang="en-US"/>
          </a:p>
        </p:txBody>
      </p:sp>
    </p:spTree>
    <p:extLst>
      <p:ext uri="{BB962C8B-B14F-4D97-AF65-F5344CB8AC3E}">
        <p14:creationId xmlns:p14="http://schemas.microsoft.com/office/powerpoint/2010/main" val="27173959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2D3E94-7846-408D-BD9D-C5A498A60CDD}"/>
              </a:ext>
            </a:extLst>
          </p:cNvPr>
          <p:cNvSpPr>
            <a:spLocks noGrp="1"/>
          </p:cNvSpPr>
          <p:nvPr>
            <p:ph type="title"/>
          </p:nvPr>
        </p:nvSpPr>
        <p:spPr>
          <a:xfrm>
            <a:off x="1371599" y="294538"/>
            <a:ext cx="9895951" cy="1033669"/>
          </a:xfrm>
        </p:spPr>
        <p:txBody>
          <a:bodyPr>
            <a:normAutofit fontScale="90000"/>
          </a:bodyPr>
          <a:lstStyle/>
          <a:p>
            <a:r>
              <a:rPr lang="en-US" sz="4000" dirty="0">
                <a:solidFill>
                  <a:srgbClr val="FFFFFF"/>
                </a:solidFill>
              </a:rPr>
              <a:t>What happens at the monthly BTA meeting? (cont’d)</a:t>
            </a:r>
          </a:p>
        </p:txBody>
      </p:sp>
      <p:sp>
        <p:nvSpPr>
          <p:cNvPr id="3" name="Content Placeholder 2">
            <a:extLst>
              <a:ext uri="{FF2B5EF4-FFF2-40B4-BE49-F238E27FC236}">
                <a16:creationId xmlns:a16="http://schemas.microsoft.com/office/drawing/2014/main" id="{77430137-69CE-4C8C-9C24-E34F72CCA8CE}"/>
              </a:ext>
            </a:extLst>
          </p:cNvPr>
          <p:cNvSpPr>
            <a:spLocks noGrp="1"/>
          </p:cNvSpPr>
          <p:nvPr>
            <p:ph idx="1"/>
          </p:nvPr>
        </p:nvSpPr>
        <p:spPr>
          <a:xfrm>
            <a:off x="95534" y="1622745"/>
            <a:ext cx="12096461" cy="5529792"/>
          </a:xfrm>
        </p:spPr>
        <p:txBody>
          <a:bodyPr anchor="ctr">
            <a:normAutofit/>
          </a:bodyPr>
          <a:lstStyle/>
          <a:p>
            <a:pPr marR="0" indent="0">
              <a:lnSpc>
                <a:spcPct val="107000"/>
              </a:lnSpc>
              <a:spcBef>
                <a:spcPts val="0"/>
              </a:spcBef>
              <a:spcAft>
                <a:spcPts val="0"/>
              </a:spcAft>
              <a:buNone/>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dirty="0">
                <a:effectLst/>
                <a:latin typeface="Calibri" panose="020F0502020204030204" pitchFamily="34" charset="0"/>
                <a:ea typeface="Calibri" panose="020F0502020204030204" pitchFamily="34" charset="0"/>
                <a:cs typeface="Calibri" panose="020F0502020204030204" pitchFamily="34" charset="0"/>
              </a:rPr>
              <a:t>Once the BTA discusses all matters in executive session, it will then come back into the open portion of the meeting, make a motion to return to open session, and make motions or take action on any cases discussed in closed session. Sometimes, it will take no action on a case or pass it to the next month based on its discussions in closed session.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1371600" marR="0">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dirty="0">
                <a:effectLst/>
                <a:latin typeface="Calibri" panose="020F0502020204030204" pitchFamily="34" charset="0"/>
                <a:ea typeface="Calibri" panose="020F0502020204030204" pitchFamily="34" charset="0"/>
                <a:cs typeface="Calibri" panose="020F0502020204030204" pitchFamily="34" charset="0"/>
              </a:rPr>
              <a:t>BTA then adjourns meeting.</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dirty="0">
                <a:effectLst/>
                <a:latin typeface="Calibri" panose="020F0502020204030204" pitchFamily="34" charset="0"/>
                <a:ea typeface="Calibri" panose="020F0502020204030204" pitchFamily="34" charset="0"/>
                <a:cs typeface="Calibri" panose="020F0502020204030204" pitchFamily="34" charset="0"/>
              </a:rPr>
              <a:t>Following each BTA meeting, the clerk and staff attorney, in conjunction with the BTA chair, will prepare, sign, and issue all necessary orders and notices based on the BTA’s actions at the meeting.</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0"/>
              </a:spcAft>
              <a:buNone/>
            </a:pPr>
            <a:r>
              <a:rPr lang="en-US" sz="2400"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dirty="0">
                <a:effectLst/>
                <a:latin typeface="Calibri" panose="020F0502020204030204" pitchFamily="34" charset="0"/>
                <a:ea typeface="Calibri" panose="020F0502020204030204" pitchFamily="34" charset="0"/>
                <a:cs typeface="Calibri" panose="020F0502020204030204" pitchFamily="34" charset="0"/>
              </a:rPr>
              <a:t>All BTA meetings are open to the public. Public may attend either in person or via Zoom.</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200" dirty="0"/>
          </a:p>
        </p:txBody>
      </p:sp>
      <p:sp>
        <p:nvSpPr>
          <p:cNvPr id="4" name="Slide Number Placeholder 3">
            <a:extLst>
              <a:ext uri="{FF2B5EF4-FFF2-40B4-BE49-F238E27FC236}">
                <a16:creationId xmlns:a16="http://schemas.microsoft.com/office/drawing/2014/main" id="{ADF12757-8F2A-4FE8-B9A6-28F54ADC3794}"/>
              </a:ext>
            </a:extLst>
          </p:cNvPr>
          <p:cNvSpPr>
            <a:spLocks noGrp="1"/>
          </p:cNvSpPr>
          <p:nvPr>
            <p:ph type="sldNum" sz="quarter" idx="12"/>
          </p:nvPr>
        </p:nvSpPr>
        <p:spPr/>
        <p:txBody>
          <a:bodyPr/>
          <a:lstStyle/>
          <a:p>
            <a:fld id="{1D7DFDB2-048B-454C-999E-D3ACACA054B9}" type="slidenum">
              <a:rPr lang="en-US" smtClean="0"/>
              <a:t>20</a:t>
            </a:fld>
            <a:endParaRPr lang="en-US"/>
          </a:p>
        </p:txBody>
      </p:sp>
    </p:spTree>
    <p:extLst>
      <p:ext uri="{BB962C8B-B14F-4D97-AF65-F5344CB8AC3E}">
        <p14:creationId xmlns:p14="http://schemas.microsoft.com/office/powerpoint/2010/main" val="1154259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id="{75499194-9C9C-4315-9DD9-A5B8656095E1}"/>
              </a:ext>
            </a:extLst>
          </p:cNvPr>
          <p:cNvGraphicFramePr>
            <a:graphicFrameLocks noGrp="1"/>
          </p:cNvGraphicFramePr>
          <p:nvPr>
            <p:extLst>
              <p:ext uri="{D42A27DB-BD31-4B8C-83A1-F6EECF244321}">
                <p14:modId xmlns:p14="http://schemas.microsoft.com/office/powerpoint/2010/main" val="804247657"/>
              </p:ext>
            </p:extLst>
          </p:nvPr>
        </p:nvGraphicFramePr>
        <p:xfrm>
          <a:off x="1386865" y="800375"/>
          <a:ext cx="6094320" cy="1865394"/>
        </p:xfrm>
        <a:graphic>
          <a:graphicData uri="http://schemas.openxmlformats.org/drawingml/2006/table">
            <a:tbl>
              <a:tblPr firstRow="1" firstCol="1" bandRow="1">
                <a:tableStyleId>{5C22544A-7EE6-4342-B048-85BDC9FD1C3A}</a:tableStyleId>
              </a:tblPr>
              <a:tblGrid>
                <a:gridCol w="2375926">
                  <a:extLst>
                    <a:ext uri="{9D8B030D-6E8A-4147-A177-3AD203B41FA5}">
                      <a16:colId xmlns:a16="http://schemas.microsoft.com/office/drawing/2014/main" val="270733672"/>
                    </a:ext>
                  </a:extLst>
                </a:gridCol>
                <a:gridCol w="3718394">
                  <a:extLst>
                    <a:ext uri="{9D8B030D-6E8A-4147-A177-3AD203B41FA5}">
                      <a16:colId xmlns:a16="http://schemas.microsoft.com/office/drawing/2014/main" val="1702460163"/>
                    </a:ext>
                  </a:extLst>
                </a:gridCol>
              </a:tblGrid>
              <a:tr h="1865394">
                <a:tc>
                  <a:txBody>
                    <a:bodyPr/>
                    <a:lstStyle/>
                    <a:p>
                      <a:pPr marL="0" marR="0">
                        <a:lnSpc>
                          <a:spcPct val="105000"/>
                        </a:lnSpc>
                        <a:spcBef>
                          <a:spcPts val="0"/>
                        </a:spcBef>
                        <a:spcAft>
                          <a:spcPts val="0"/>
                        </a:spcAft>
                      </a:pPr>
                      <a:r>
                        <a:rPr lang="en-US" sz="750" dirty="0">
                          <a:effectLst/>
                        </a:rPr>
                        <a:t> </a:t>
                      </a:r>
                      <a:endParaRPr lang="en-US" sz="1100" dirty="0">
                        <a:effectLst/>
                      </a:endParaRPr>
                    </a:p>
                    <a:p>
                      <a:pPr marL="0" marR="0">
                        <a:spcBef>
                          <a:spcPts val="0"/>
                        </a:spcBef>
                        <a:spcAft>
                          <a:spcPts val="0"/>
                        </a:spcAft>
                      </a:pPr>
                      <a:r>
                        <a:rPr lang="en-US" sz="1100" dirty="0">
                          <a:effectLst/>
                        </a:rPr>
                        <a:t> </a:t>
                      </a:r>
                    </a:p>
                    <a:p>
                      <a:pPr marL="0" marR="0" algn="ctr">
                        <a:lnSpc>
                          <a:spcPct val="105000"/>
                        </a:lnSpc>
                        <a:spcBef>
                          <a:spcPts val="0"/>
                        </a:spcBef>
                        <a:spcAft>
                          <a:spcPts val="0"/>
                        </a:spcAft>
                      </a:pPr>
                      <a:r>
                        <a:rPr lang="en-US" sz="1000" dirty="0">
                          <a:effectLst/>
                        </a:rPr>
                        <a:t> </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ts val="1300"/>
                        </a:lnSpc>
                        <a:spcBef>
                          <a:spcPts val="0"/>
                        </a:spcBef>
                        <a:spcAft>
                          <a:spcPts val="0"/>
                        </a:spcAft>
                      </a:pPr>
                      <a:endParaRPr lang="en-US" sz="1100" dirty="0">
                        <a:effectLst/>
                      </a:endParaRPr>
                    </a:p>
                    <a:p>
                      <a:pPr marL="0" marR="0">
                        <a:lnSpc>
                          <a:spcPts val="1300"/>
                        </a:lnSpc>
                        <a:spcBef>
                          <a:spcPts val="0"/>
                        </a:spcBef>
                        <a:spcAft>
                          <a:spcPts val="0"/>
                        </a:spcAft>
                      </a:pPr>
                      <a:r>
                        <a:rPr lang="en-US" sz="1400" dirty="0">
                          <a:effectLst/>
                        </a:rPr>
                        <a:t>Natalie Lile (she/her)</a:t>
                      </a:r>
                      <a:br>
                        <a:rPr lang="en-US" sz="1400" dirty="0">
                          <a:effectLst/>
                        </a:rPr>
                      </a:br>
                      <a:r>
                        <a:rPr lang="en-US" sz="1400" cap="small" spc="130" dirty="0">
                          <a:effectLst/>
                        </a:rPr>
                        <a:t>staff Attorney</a:t>
                      </a:r>
                      <a:endParaRPr lang="en-US" sz="1400" dirty="0">
                        <a:effectLst/>
                      </a:endParaRPr>
                    </a:p>
                    <a:p>
                      <a:pPr marL="0" marR="0">
                        <a:lnSpc>
                          <a:spcPts val="1300"/>
                        </a:lnSpc>
                        <a:spcBef>
                          <a:spcPts val="0"/>
                        </a:spcBef>
                        <a:spcAft>
                          <a:spcPts val="0"/>
                        </a:spcAft>
                      </a:pPr>
                      <a:r>
                        <a:rPr lang="en-US" sz="1400" cap="small" spc="130" dirty="0">
                          <a:effectLst/>
                        </a:rPr>
                        <a:t>office of claims and appeals</a:t>
                      </a:r>
                      <a:endParaRPr lang="en-US" sz="1400" dirty="0">
                        <a:effectLst/>
                      </a:endParaRPr>
                    </a:p>
                    <a:p>
                      <a:pPr marL="0" marR="0">
                        <a:spcBef>
                          <a:spcPts val="0"/>
                        </a:spcBef>
                        <a:spcAft>
                          <a:spcPts val="0"/>
                        </a:spcAft>
                      </a:pPr>
                      <a:r>
                        <a:rPr lang="en-US" sz="1400" dirty="0">
                          <a:effectLst/>
                        </a:rPr>
                        <a:t> </a:t>
                      </a:r>
                    </a:p>
                    <a:p>
                      <a:pPr marL="0" marR="0">
                        <a:spcBef>
                          <a:spcPts val="0"/>
                        </a:spcBef>
                        <a:spcAft>
                          <a:spcPts val="1200"/>
                        </a:spcAft>
                      </a:pPr>
                      <a:r>
                        <a:rPr lang="en-US" sz="1400" dirty="0">
                          <a:effectLst/>
                        </a:rPr>
                        <a:t>Office of Claims and Appeals</a:t>
                      </a:r>
                      <a:br>
                        <a:rPr lang="en-US" sz="1400" dirty="0">
                          <a:effectLst/>
                        </a:rPr>
                      </a:br>
                      <a:r>
                        <a:rPr lang="en-US" sz="1400" dirty="0">
                          <a:effectLst/>
                        </a:rPr>
                        <a:t>500 Mero Street</a:t>
                      </a:r>
                      <a:br>
                        <a:rPr lang="en-US" sz="1400" dirty="0">
                          <a:effectLst/>
                        </a:rPr>
                      </a:br>
                      <a:r>
                        <a:rPr lang="en-US" sz="1400" dirty="0">
                          <a:effectLst/>
                        </a:rPr>
                        <a:t>Frankfort, Kentucky 40601</a:t>
                      </a:r>
                      <a:br>
                        <a:rPr lang="en-US" sz="1400" dirty="0">
                          <a:effectLst/>
                        </a:rPr>
                      </a:br>
                      <a:r>
                        <a:rPr lang="en-US" sz="1400" dirty="0">
                          <a:effectLst/>
                        </a:rPr>
                        <a:t>(502) 782-1015  OFFICE</a:t>
                      </a:r>
                      <a:endParaRPr lang="en-US" sz="14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971631712"/>
                  </a:ext>
                </a:extLst>
              </a:tr>
            </a:tbl>
          </a:graphicData>
        </a:graphic>
      </p:graphicFrame>
      <p:graphicFrame>
        <p:nvGraphicFramePr>
          <p:cNvPr id="6" name="Table 5">
            <a:extLst>
              <a:ext uri="{FF2B5EF4-FFF2-40B4-BE49-F238E27FC236}">
                <a16:creationId xmlns:a16="http://schemas.microsoft.com/office/drawing/2014/main" id="{1A4874F2-2950-4100-A178-C45329120AF7}"/>
              </a:ext>
            </a:extLst>
          </p:cNvPr>
          <p:cNvGraphicFramePr>
            <a:graphicFrameLocks noGrp="1"/>
          </p:cNvGraphicFramePr>
          <p:nvPr>
            <p:extLst>
              <p:ext uri="{D42A27DB-BD31-4B8C-83A1-F6EECF244321}">
                <p14:modId xmlns:p14="http://schemas.microsoft.com/office/powerpoint/2010/main" val="3248274697"/>
              </p:ext>
            </p:extLst>
          </p:nvPr>
        </p:nvGraphicFramePr>
        <p:xfrm>
          <a:off x="1403454" y="2698947"/>
          <a:ext cx="6061141" cy="1923853"/>
        </p:xfrm>
        <a:graphic>
          <a:graphicData uri="http://schemas.openxmlformats.org/drawingml/2006/table">
            <a:tbl>
              <a:tblPr firstRow="1" firstCol="1" bandRow="1">
                <a:tableStyleId>{5C22544A-7EE6-4342-B048-85BDC9FD1C3A}</a:tableStyleId>
              </a:tblPr>
              <a:tblGrid>
                <a:gridCol w="2362991">
                  <a:extLst>
                    <a:ext uri="{9D8B030D-6E8A-4147-A177-3AD203B41FA5}">
                      <a16:colId xmlns:a16="http://schemas.microsoft.com/office/drawing/2014/main" val="4216837265"/>
                    </a:ext>
                  </a:extLst>
                </a:gridCol>
                <a:gridCol w="3698150">
                  <a:extLst>
                    <a:ext uri="{9D8B030D-6E8A-4147-A177-3AD203B41FA5}">
                      <a16:colId xmlns:a16="http://schemas.microsoft.com/office/drawing/2014/main" val="2116775616"/>
                    </a:ext>
                  </a:extLst>
                </a:gridCol>
              </a:tblGrid>
              <a:tr h="1923853">
                <a:tc>
                  <a:txBody>
                    <a:bodyPr/>
                    <a:lstStyle/>
                    <a:p>
                      <a:pPr marL="0" marR="0" algn="ctr">
                        <a:lnSpc>
                          <a:spcPct val="105000"/>
                        </a:lnSpc>
                        <a:spcBef>
                          <a:spcPts val="0"/>
                        </a:spcBef>
                        <a:spcAft>
                          <a:spcPts val="0"/>
                        </a:spcAft>
                      </a:pPr>
                      <a:endParaRPr lang="en-US" sz="1000" dirty="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ts val="1300"/>
                        </a:lnSpc>
                        <a:spcBef>
                          <a:spcPts val="0"/>
                        </a:spcBef>
                        <a:spcAft>
                          <a:spcPts val="0"/>
                        </a:spcAft>
                      </a:pPr>
                      <a:endParaRPr lang="en-US" sz="1400" dirty="0">
                        <a:effectLst/>
                      </a:endParaRPr>
                    </a:p>
                    <a:p>
                      <a:pPr marL="0" marR="0">
                        <a:lnSpc>
                          <a:spcPts val="1300"/>
                        </a:lnSpc>
                        <a:spcBef>
                          <a:spcPts val="0"/>
                        </a:spcBef>
                        <a:spcAft>
                          <a:spcPts val="0"/>
                        </a:spcAft>
                      </a:pPr>
                      <a:r>
                        <a:rPr lang="en-US" sz="1400" dirty="0">
                          <a:effectLst/>
                        </a:rPr>
                        <a:t>Shelby Bevins-Sullivan (she/her)</a:t>
                      </a:r>
                      <a:br>
                        <a:rPr lang="en-US" sz="1400" dirty="0">
                          <a:effectLst/>
                        </a:rPr>
                      </a:br>
                      <a:r>
                        <a:rPr lang="en-US" sz="1400" cap="small" spc="130" dirty="0">
                          <a:effectLst/>
                        </a:rPr>
                        <a:t>staff attorney i</a:t>
                      </a:r>
                      <a:endParaRPr lang="en-US" sz="1400" dirty="0">
                        <a:effectLst/>
                      </a:endParaRPr>
                    </a:p>
                    <a:p>
                      <a:pPr marL="0" marR="0">
                        <a:spcBef>
                          <a:spcPts val="0"/>
                        </a:spcBef>
                        <a:spcAft>
                          <a:spcPts val="0"/>
                        </a:spcAft>
                      </a:pPr>
                      <a:r>
                        <a:rPr lang="en-US" sz="1400" dirty="0">
                          <a:effectLst/>
                        </a:rPr>
                        <a:t> </a:t>
                      </a:r>
                    </a:p>
                    <a:p>
                      <a:pPr marL="0" marR="0">
                        <a:spcBef>
                          <a:spcPts val="0"/>
                        </a:spcBef>
                        <a:spcAft>
                          <a:spcPts val="0"/>
                        </a:spcAft>
                      </a:pPr>
                      <a:r>
                        <a:rPr lang="en-US" sz="1400" dirty="0">
                          <a:effectLst/>
                        </a:rPr>
                        <a:t>Public </a:t>
                      </a:r>
                      <a:r>
                        <a:rPr lang="en-US" sz="1400" i="1" dirty="0">
                          <a:effectLst/>
                        </a:rPr>
                        <a:t>Protection Cabinet</a:t>
                      </a:r>
                    </a:p>
                    <a:p>
                      <a:pPr marL="0" marR="0">
                        <a:spcBef>
                          <a:spcPts val="0"/>
                        </a:spcBef>
                        <a:spcAft>
                          <a:spcPts val="1200"/>
                        </a:spcAft>
                      </a:pPr>
                      <a:r>
                        <a:rPr lang="en-US" sz="1400" i="1" dirty="0">
                          <a:effectLst/>
                        </a:rPr>
                        <a:t>Office of Claims and Appeals</a:t>
                      </a:r>
                      <a:br>
                        <a:rPr lang="en-US" sz="1400" i="1" dirty="0">
                          <a:effectLst/>
                        </a:rPr>
                      </a:br>
                      <a:r>
                        <a:rPr lang="en-US" sz="1400" i="1" dirty="0">
                          <a:effectLst/>
                        </a:rPr>
                        <a:t>500 Mero Street</a:t>
                      </a:r>
                      <a:r>
                        <a:rPr lang="en-US" sz="1400" dirty="0">
                          <a:effectLst/>
                        </a:rPr>
                        <a:t>, 2 SC 1</a:t>
                      </a:r>
                      <a:br>
                        <a:rPr lang="en-US" sz="1400" dirty="0">
                          <a:effectLst/>
                        </a:rPr>
                      </a:br>
                      <a:r>
                        <a:rPr lang="en-US" sz="1400" dirty="0">
                          <a:effectLst/>
                        </a:rPr>
                        <a:t>Frankfort, Kentucky 40601</a:t>
                      </a:r>
                      <a:br>
                        <a:rPr lang="en-US" sz="1400" dirty="0">
                          <a:effectLst/>
                        </a:rPr>
                      </a:br>
                      <a:r>
                        <a:rPr lang="en-US" sz="1400" dirty="0">
                          <a:effectLst/>
                        </a:rPr>
                        <a:t>(502) 782-3556  OFFICE</a:t>
                      </a:r>
                      <a:endParaRPr lang="en-US" sz="14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4070373910"/>
                  </a:ext>
                </a:extLst>
              </a:tr>
            </a:tbl>
          </a:graphicData>
        </a:graphic>
      </p:graphicFrame>
      <p:sp>
        <p:nvSpPr>
          <p:cNvPr id="7" name="Rectangle 4">
            <a:extLst>
              <a:ext uri="{FF2B5EF4-FFF2-40B4-BE49-F238E27FC236}">
                <a16:creationId xmlns:a16="http://schemas.microsoft.com/office/drawing/2014/main" id="{38F50B73-F587-4537-8802-02F6C3D7859C}"/>
              </a:ext>
            </a:extLst>
          </p:cNvPr>
          <p:cNvSpPr>
            <a:spLocks noChangeArrowheads="1"/>
          </p:cNvSpPr>
          <p:nvPr/>
        </p:nvSpPr>
        <p:spPr bwMode="auto">
          <a:xfrm>
            <a:off x="1553463" y="248855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16">
            <a:extLst>
              <a:ext uri="{FF2B5EF4-FFF2-40B4-BE49-F238E27FC236}">
                <a16:creationId xmlns:a16="http://schemas.microsoft.com/office/drawing/2014/main" id="{4450CB15-8F3B-471F-B6C5-16FDF1F03C43}"/>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736949" y="2958082"/>
            <a:ext cx="1685925" cy="10191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CFA86128-4629-4A27-833B-80A841575EB8}"/>
              </a:ext>
            </a:extLst>
          </p:cNvPr>
          <p:cNvPicPr>
            <a:picLocks noChangeAspect="1"/>
          </p:cNvPicPr>
          <p:nvPr/>
        </p:nvPicPr>
        <p:blipFill>
          <a:blip r:embed="rId4"/>
          <a:stretch>
            <a:fillRect/>
          </a:stretch>
        </p:blipFill>
        <p:spPr>
          <a:xfrm>
            <a:off x="1736949" y="1178046"/>
            <a:ext cx="1682642" cy="1018120"/>
          </a:xfrm>
          <a:prstGeom prst="rect">
            <a:avLst/>
          </a:prstGeom>
        </p:spPr>
      </p:pic>
      <p:sp>
        <p:nvSpPr>
          <p:cNvPr id="2" name="Slide Number Placeholder 1">
            <a:extLst>
              <a:ext uri="{FF2B5EF4-FFF2-40B4-BE49-F238E27FC236}">
                <a16:creationId xmlns:a16="http://schemas.microsoft.com/office/drawing/2014/main" id="{4293C733-5A1B-44BD-BE57-B9BD68D17AC3}"/>
              </a:ext>
            </a:extLst>
          </p:cNvPr>
          <p:cNvSpPr>
            <a:spLocks noGrp="1"/>
          </p:cNvSpPr>
          <p:nvPr>
            <p:ph type="sldNum" sz="quarter" idx="12"/>
          </p:nvPr>
        </p:nvSpPr>
        <p:spPr/>
        <p:txBody>
          <a:bodyPr/>
          <a:lstStyle/>
          <a:p>
            <a:fld id="{1D7DFDB2-048B-454C-999E-D3ACACA054B9}" type="slidenum">
              <a:rPr lang="en-US" smtClean="0"/>
              <a:t>21</a:t>
            </a:fld>
            <a:endParaRPr lang="en-US"/>
          </a:p>
        </p:txBody>
      </p:sp>
    </p:spTree>
    <p:extLst>
      <p:ext uri="{BB962C8B-B14F-4D97-AF65-F5344CB8AC3E}">
        <p14:creationId xmlns:p14="http://schemas.microsoft.com/office/powerpoint/2010/main" val="3257445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26F8D3-60B2-48FD-958A-29F6E53FA628}"/>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What is the Board of Tax Appeals and what does it do? (cont’d)</a:t>
            </a:r>
          </a:p>
        </p:txBody>
      </p:sp>
      <p:sp>
        <p:nvSpPr>
          <p:cNvPr id="3" name="Content Placeholder 2">
            <a:extLst>
              <a:ext uri="{FF2B5EF4-FFF2-40B4-BE49-F238E27FC236}">
                <a16:creationId xmlns:a16="http://schemas.microsoft.com/office/drawing/2014/main" id="{378F6CDB-4F61-4EC5-8D09-E8BAA175FA11}"/>
              </a:ext>
            </a:extLst>
          </p:cNvPr>
          <p:cNvSpPr>
            <a:spLocks noGrp="1"/>
          </p:cNvSpPr>
          <p:nvPr>
            <p:ph idx="1"/>
          </p:nvPr>
        </p:nvSpPr>
        <p:spPr>
          <a:xfrm>
            <a:off x="4134811" y="245660"/>
            <a:ext cx="8057190" cy="6602202"/>
          </a:xfrm>
        </p:spPr>
        <p:txBody>
          <a:bodyPr anchor="ctr">
            <a:noAutofit/>
          </a:bodyPr>
          <a:lstStyle/>
          <a:p>
            <a:pPr marL="1143000" marR="0" indent="0">
              <a:lnSpc>
                <a:spcPct val="107000"/>
              </a:lnSpc>
              <a:spcBef>
                <a:spcPts val="0"/>
              </a:spcBef>
              <a:spcAft>
                <a:spcPts val="0"/>
              </a:spcAft>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The BTA consists of three members appointed by the Governor, subject to Senate Confirmation.  This means that while the Governor can appoint members, the Senate must confirm them or they cannot serve. (KRS 49.020(2)).</a:t>
            </a:r>
          </a:p>
          <a:p>
            <a:pPr marL="914400" lvl="2" indent="0">
              <a:lnSpc>
                <a:spcPct val="107000"/>
              </a:lnSpc>
              <a:spcBef>
                <a:spcPts val="0"/>
              </a:spcBef>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Current BTA Members</a:t>
            </a:r>
          </a:p>
          <a:p>
            <a:pPr lvl="2">
              <a:lnSpc>
                <a:spcPct val="107000"/>
              </a:lnSpc>
              <a:spcBef>
                <a:spcPts val="0"/>
              </a:spcBef>
            </a:pPr>
            <a:r>
              <a:rPr lang="en-US" sz="2400" dirty="0">
                <a:effectLst/>
                <a:latin typeface="Calibri" panose="020F0502020204030204" pitchFamily="34" charset="0"/>
                <a:ea typeface="Calibri" panose="020F0502020204030204" pitchFamily="34" charset="0"/>
                <a:cs typeface="Times New Roman" panose="02020603050405020304" pitchFamily="18" charset="0"/>
              </a:rPr>
              <a:t>Freddie Higdon </a:t>
            </a:r>
            <a:r>
              <a:rPr lang="en-US" sz="2400" dirty="0">
                <a:latin typeface="Calibri" panose="020F0502020204030204" pitchFamily="34" charset="0"/>
                <a:ea typeface="Calibri" panose="020F0502020204030204" pitchFamily="34" charset="0"/>
                <a:cs typeface="Times New Roman" panose="02020603050405020304" pitchFamily="18" charset="0"/>
              </a:rPr>
              <a:t>(Chair)</a:t>
            </a:r>
            <a:r>
              <a:rPr lang="en-US" sz="2400" dirty="0">
                <a:effectLst/>
                <a:latin typeface="Calibri" panose="020F0502020204030204" pitchFamily="34" charset="0"/>
                <a:ea typeface="Calibri" panose="020F0502020204030204" pitchFamily="34" charset="0"/>
                <a:cs typeface="Times New Roman" panose="02020603050405020304" pitchFamily="18" charset="0"/>
              </a:rPr>
              <a:t>: Attorney and CPA out of Lebanon, Kentucky.</a:t>
            </a:r>
          </a:p>
          <a:p>
            <a:pPr lvl="2">
              <a:lnSpc>
                <a:spcPct val="107000"/>
              </a:lnSpc>
              <a:spcBef>
                <a:spcPts val="0"/>
              </a:spcBef>
            </a:pPr>
            <a:r>
              <a:rPr lang="en-US" sz="2400" dirty="0">
                <a:effectLst/>
                <a:latin typeface="Calibri" panose="020F0502020204030204" pitchFamily="34" charset="0"/>
                <a:ea typeface="Calibri" panose="020F0502020204030204" pitchFamily="34" charset="0"/>
                <a:cs typeface="Times New Roman" panose="02020603050405020304" pitchFamily="18" charset="0"/>
              </a:rPr>
              <a:t>Lindy Karns: CPA out of Lexington, Kentucky.</a:t>
            </a:r>
          </a:p>
          <a:p>
            <a:pPr lvl="2">
              <a:lnSpc>
                <a:spcPct val="107000"/>
              </a:lnSpc>
              <a:spcBef>
                <a:spcPts val="0"/>
              </a:spcBef>
            </a:pPr>
            <a:r>
              <a:rPr lang="en-US" sz="2400" dirty="0">
                <a:effectLst/>
                <a:latin typeface="Calibri" panose="020F0502020204030204" pitchFamily="34" charset="0"/>
                <a:ea typeface="Calibri" panose="020F0502020204030204" pitchFamily="34" charset="0"/>
                <a:cs typeface="Times New Roman" panose="02020603050405020304" pitchFamily="18" charset="0"/>
              </a:rPr>
              <a:t>Tony Colyer: Attorney out of Louisville, Kentucky.</a:t>
            </a:r>
          </a:p>
          <a:p>
            <a:pPr marR="0" indent="0">
              <a:lnSpc>
                <a:spcPct val="107000"/>
              </a:lnSpc>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457200" lvl="1" indent="0">
              <a:lnSpc>
                <a:spcPct val="107000"/>
              </a:lnSpc>
              <a:spcBef>
                <a:spcPts val="0"/>
              </a:spcBef>
              <a:buNone/>
            </a:pPr>
            <a:endParaRPr lang="en-US" sz="1800" dirty="0"/>
          </a:p>
        </p:txBody>
      </p:sp>
      <p:sp>
        <p:nvSpPr>
          <p:cNvPr id="4" name="Slide Number Placeholder 3">
            <a:extLst>
              <a:ext uri="{FF2B5EF4-FFF2-40B4-BE49-F238E27FC236}">
                <a16:creationId xmlns:a16="http://schemas.microsoft.com/office/drawing/2014/main" id="{691C09AA-EEAB-4C8C-9134-0FF2D4A9CBC1}"/>
              </a:ext>
            </a:extLst>
          </p:cNvPr>
          <p:cNvSpPr>
            <a:spLocks noGrp="1"/>
          </p:cNvSpPr>
          <p:nvPr>
            <p:ph type="sldNum" sz="quarter" idx="12"/>
          </p:nvPr>
        </p:nvSpPr>
        <p:spPr/>
        <p:txBody>
          <a:bodyPr/>
          <a:lstStyle/>
          <a:p>
            <a:fld id="{1D7DFDB2-048B-454C-999E-D3ACACA054B9}" type="slidenum">
              <a:rPr lang="en-US" smtClean="0"/>
              <a:t>3</a:t>
            </a:fld>
            <a:endParaRPr lang="en-US"/>
          </a:p>
        </p:txBody>
      </p:sp>
    </p:spTree>
    <p:extLst>
      <p:ext uri="{BB962C8B-B14F-4D97-AF65-F5344CB8AC3E}">
        <p14:creationId xmlns:p14="http://schemas.microsoft.com/office/powerpoint/2010/main" val="1439974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47FAD97-3ECB-43A6-B443-5246FD867C7D}"/>
              </a:ext>
            </a:extLst>
          </p:cNvPr>
          <p:cNvSpPr>
            <a:spLocks noGrp="1"/>
          </p:cNvSpPr>
          <p:nvPr>
            <p:ph type="title"/>
          </p:nvPr>
        </p:nvSpPr>
        <p:spPr>
          <a:xfrm>
            <a:off x="826396" y="586855"/>
            <a:ext cx="4230100" cy="3387497"/>
          </a:xfrm>
        </p:spPr>
        <p:txBody>
          <a:bodyPr anchor="b">
            <a:normAutofit/>
          </a:bodyPr>
          <a:lstStyle/>
          <a:p>
            <a:pPr algn="r"/>
            <a:r>
              <a:rPr lang="en-US" sz="4000" dirty="0">
                <a:solidFill>
                  <a:srgbClr val="FFFFFF"/>
                </a:solidFill>
              </a:rPr>
              <a:t>What is the Office of Claims and Appeals?</a:t>
            </a:r>
          </a:p>
        </p:txBody>
      </p:sp>
      <p:sp>
        <p:nvSpPr>
          <p:cNvPr id="3" name="Content Placeholder 2">
            <a:extLst>
              <a:ext uri="{FF2B5EF4-FFF2-40B4-BE49-F238E27FC236}">
                <a16:creationId xmlns:a16="http://schemas.microsoft.com/office/drawing/2014/main" id="{FF48D757-2C6E-4DD7-A890-3AD2E66417FC}"/>
              </a:ext>
            </a:extLst>
          </p:cNvPr>
          <p:cNvSpPr>
            <a:spLocks noGrp="1"/>
          </p:cNvSpPr>
          <p:nvPr>
            <p:ph idx="1"/>
          </p:nvPr>
        </p:nvSpPr>
        <p:spPr>
          <a:xfrm>
            <a:off x="5528016" y="10141"/>
            <a:ext cx="6663219" cy="6718205"/>
          </a:xfrm>
        </p:spPr>
        <p:txBody>
          <a:bodyPr anchor="ctr">
            <a:normAutofit/>
          </a:bodyPr>
          <a:lstStyle/>
          <a:p>
            <a:pPr lvl="1">
              <a:lnSpc>
                <a:spcPct val="107000"/>
              </a:lnSpc>
              <a:spcBef>
                <a:spcPts val="0"/>
              </a:spcBef>
            </a:pPr>
            <a:r>
              <a:rPr lang="en-US" sz="2000" dirty="0">
                <a:effectLst/>
                <a:latin typeface="Calibri" panose="020F0502020204030204" pitchFamily="34" charset="0"/>
                <a:ea typeface="Calibri" panose="020F0502020204030204" pitchFamily="34" charset="0"/>
                <a:cs typeface="Times New Roman" panose="02020603050405020304" pitchFamily="18" charset="0"/>
              </a:rPr>
              <a:t>Prior to 2020, our agency was known as the Kentucky Claims Commission.</a:t>
            </a:r>
          </a:p>
          <a:p>
            <a:pPr marR="0" indent="0">
              <a:lnSpc>
                <a:spcPct val="107000"/>
              </a:lnSpc>
              <a:spcBef>
                <a:spcPts val="0"/>
              </a:spcBef>
              <a:spcAft>
                <a:spcPts val="0"/>
              </a:spcAf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sz="2000" dirty="0">
                <a:effectLst/>
                <a:latin typeface="Calibri" panose="020F0502020204030204" pitchFamily="34" charset="0"/>
                <a:ea typeface="Calibri" panose="020F0502020204030204" pitchFamily="34" charset="0"/>
                <a:cs typeface="Times New Roman" panose="02020603050405020304" pitchFamily="18" charset="0"/>
              </a:rPr>
              <a:t>In approximately 2016, the then-Governor abolished the three individual boards (CVCB, BOC, and BTA) and created one board – the Kentucky Claims Commission – to hear all negligence claims against the state, all crime victim compensation and sexual assault exam program claims, and all tax appeals.</a:t>
            </a:r>
          </a:p>
          <a:p>
            <a:pPr marL="457200" lvl="1" indent="0">
              <a:lnSpc>
                <a:spcPct val="107000"/>
              </a:lnSpc>
              <a:spcBef>
                <a:spcPts val="0"/>
              </a:spcBef>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sz="2000" dirty="0">
                <a:effectLst/>
                <a:latin typeface="Calibri" panose="020F0502020204030204" pitchFamily="34" charset="0"/>
                <a:ea typeface="Calibri" panose="020F0502020204030204" pitchFamily="34" charset="0"/>
                <a:cs typeface="Times New Roman" panose="02020603050405020304" pitchFamily="18" charset="0"/>
              </a:rPr>
              <a:t>In 2020, through Executive Order 2020-708, Governor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Beshear</a:t>
            </a:r>
            <a:r>
              <a:rPr lang="en-US" sz="2000" dirty="0">
                <a:effectLst/>
                <a:latin typeface="Calibri" panose="020F0502020204030204" pitchFamily="34" charset="0"/>
                <a:ea typeface="Calibri" panose="020F0502020204030204" pitchFamily="34" charset="0"/>
                <a:cs typeface="Times New Roman" panose="02020603050405020304" pitchFamily="18" charset="0"/>
              </a:rPr>
              <a:t> abolished the Kentucky Claims Commission and created the Office of Claims and Appeals (“OCA”) within the Public Protection Cabinet. The Crime Victims Compensation Board, Board of Claims, and Board of Tax Appeals are within OCA.</a:t>
            </a:r>
          </a:p>
          <a:p>
            <a:pPr marL="1371600" marR="0">
              <a:lnSpc>
                <a:spcPct val="107000"/>
              </a:lnSpc>
              <a:spcBef>
                <a:spcPts val="0"/>
              </a:spcBef>
              <a:spcAft>
                <a:spcPts val="0"/>
              </a:spcAft>
            </a:pP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306E65AB-2918-4D74-909C-49280C5ED188}"/>
              </a:ext>
            </a:extLst>
          </p:cNvPr>
          <p:cNvSpPr>
            <a:spLocks noGrp="1"/>
          </p:cNvSpPr>
          <p:nvPr>
            <p:ph type="sldNum" sz="quarter" idx="12"/>
          </p:nvPr>
        </p:nvSpPr>
        <p:spPr/>
        <p:txBody>
          <a:bodyPr/>
          <a:lstStyle/>
          <a:p>
            <a:fld id="{1D7DFDB2-048B-454C-999E-D3ACACA054B9}" type="slidenum">
              <a:rPr lang="en-US" smtClean="0"/>
              <a:t>4</a:t>
            </a:fld>
            <a:endParaRPr lang="en-US"/>
          </a:p>
        </p:txBody>
      </p:sp>
    </p:spTree>
    <p:extLst>
      <p:ext uri="{BB962C8B-B14F-4D97-AF65-F5344CB8AC3E}">
        <p14:creationId xmlns:p14="http://schemas.microsoft.com/office/powerpoint/2010/main" val="4003729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47FAD97-3ECB-43A6-B443-5246FD867C7D}"/>
              </a:ext>
            </a:extLst>
          </p:cNvPr>
          <p:cNvSpPr>
            <a:spLocks noGrp="1"/>
          </p:cNvSpPr>
          <p:nvPr>
            <p:ph type="title"/>
          </p:nvPr>
        </p:nvSpPr>
        <p:spPr>
          <a:xfrm>
            <a:off x="826396" y="586855"/>
            <a:ext cx="4230100" cy="3387497"/>
          </a:xfrm>
        </p:spPr>
        <p:txBody>
          <a:bodyPr anchor="b">
            <a:normAutofit/>
          </a:bodyPr>
          <a:lstStyle/>
          <a:p>
            <a:pPr algn="r"/>
            <a:r>
              <a:rPr lang="en-US" sz="4000" dirty="0">
                <a:solidFill>
                  <a:srgbClr val="FFFFFF"/>
                </a:solidFill>
              </a:rPr>
              <a:t>What is the Office of Claims and Appeals? (cont’d)</a:t>
            </a:r>
          </a:p>
        </p:txBody>
      </p:sp>
      <p:sp>
        <p:nvSpPr>
          <p:cNvPr id="3" name="Content Placeholder 2">
            <a:extLst>
              <a:ext uri="{FF2B5EF4-FFF2-40B4-BE49-F238E27FC236}">
                <a16:creationId xmlns:a16="http://schemas.microsoft.com/office/drawing/2014/main" id="{FF48D757-2C6E-4DD7-A890-3AD2E66417FC}"/>
              </a:ext>
            </a:extLst>
          </p:cNvPr>
          <p:cNvSpPr>
            <a:spLocks noGrp="1"/>
          </p:cNvSpPr>
          <p:nvPr>
            <p:ph idx="1"/>
          </p:nvPr>
        </p:nvSpPr>
        <p:spPr>
          <a:xfrm>
            <a:off x="5786651" y="122830"/>
            <a:ext cx="6413491" cy="6858000"/>
          </a:xfrm>
        </p:spPr>
        <p:txBody>
          <a:bodyPr anchor="ctr">
            <a:normAutofit/>
          </a:bodyPr>
          <a:lstStyle/>
          <a:p>
            <a:pPr marL="914400" marR="0">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KRS 49.010 establishes OCA within the Public Protection Cabinet and requires the secretary of the Public Protection Cabinet, with the approval of the Governor, to appoint the executive director of OCA.</a:t>
            </a:r>
          </a:p>
          <a:p>
            <a:pPr marL="457200" marR="0">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indent="0">
              <a:lnSpc>
                <a:spcPct val="107000"/>
              </a:lnSpc>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While OCA is housed in the Public Protection Cabinet for administrative purposes, it is an </a:t>
            </a:r>
            <a:r>
              <a:rPr lang="en-US" b="1" u="sng" dirty="0">
                <a:effectLst/>
                <a:latin typeface="Calibri" panose="020F0502020204030204" pitchFamily="34" charset="0"/>
                <a:ea typeface="Calibri" panose="020F0502020204030204" pitchFamily="34" charset="0"/>
                <a:cs typeface="Times New Roman" panose="02020603050405020304" pitchFamily="18" charset="0"/>
              </a:rPr>
              <a:t>independent agency</a:t>
            </a:r>
            <a:r>
              <a:rPr lang="en-US" dirty="0">
                <a:effectLst/>
                <a:latin typeface="Calibri" panose="020F0502020204030204" pitchFamily="34" charset="0"/>
                <a:ea typeface="Calibri" panose="020F0502020204030204" pitchFamily="34" charset="0"/>
                <a:cs typeface="Times New Roman" panose="02020603050405020304" pitchFamily="18" charset="0"/>
              </a:rPr>
              <a:t> of state government that maintains separation from all other cabinets and agencies, including PPC, given the nature of the cases it hears and adjudicates.</a:t>
            </a:r>
          </a:p>
        </p:txBody>
      </p:sp>
      <p:sp>
        <p:nvSpPr>
          <p:cNvPr id="4" name="Slide Number Placeholder 3">
            <a:extLst>
              <a:ext uri="{FF2B5EF4-FFF2-40B4-BE49-F238E27FC236}">
                <a16:creationId xmlns:a16="http://schemas.microsoft.com/office/drawing/2014/main" id="{12C3D5BD-2CBE-4ED4-9C13-7FFE775EC1E5}"/>
              </a:ext>
            </a:extLst>
          </p:cNvPr>
          <p:cNvSpPr>
            <a:spLocks noGrp="1"/>
          </p:cNvSpPr>
          <p:nvPr>
            <p:ph type="sldNum" sz="quarter" idx="12"/>
          </p:nvPr>
        </p:nvSpPr>
        <p:spPr/>
        <p:txBody>
          <a:bodyPr/>
          <a:lstStyle/>
          <a:p>
            <a:fld id="{1D7DFDB2-048B-454C-999E-D3ACACA054B9}" type="slidenum">
              <a:rPr lang="en-US" smtClean="0"/>
              <a:t>5</a:t>
            </a:fld>
            <a:endParaRPr lang="en-US"/>
          </a:p>
        </p:txBody>
      </p:sp>
    </p:spTree>
    <p:extLst>
      <p:ext uri="{BB962C8B-B14F-4D97-AF65-F5344CB8AC3E}">
        <p14:creationId xmlns:p14="http://schemas.microsoft.com/office/powerpoint/2010/main" val="3564545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47FAD97-3ECB-43A6-B443-5246FD867C7D}"/>
              </a:ext>
            </a:extLst>
          </p:cNvPr>
          <p:cNvSpPr>
            <a:spLocks noGrp="1"/>
          </p:cNvSpPr>
          <p:nvPr>
            <p:ph type="title"/>
          </p:nvPr>
        </p:nvSpPr>
        <p:spPr>
          <a:xfrm>
            <a:off x="826396" y="586855"/>
            <a:ext cx="4230100" cy="3387497"/>
          </a:xfrm>
        </p:spPr>
        <p:txBody>
          <a:bodyPr anchor="b">
            <a:normAutofit/>
          </a:bodyPr>
          <a:lstStyle/>
          <a:p>
            <a:pPr algn="r"/>
            <a:r>
              <a:rPr lang="en-US" sz="4000" dirty="0">
                <a:solidFill>
                  <a:srgbClr val="FFFFFF"/>
                </a:solidFill>
              </a:rPr>
              <a:t>What is the Office of Claims and Appeals? (cont’d)</a:t>
            </a:r>
          </a:p>
        </p:txBody>
      </p:sp>
      <p:sp>
        <p:nvSpPr>
          <p:cNvPr id="3" name="Content Placeholder 2">
            <a:extLst>
              <a:ext uri="{FF2B5EF4-FFF2-40B4-BE49-F238E27FC236}">
                <a16:creationId xmlns:a16="http://schemas.microsoft.com/office/drawing/2014/main" id="{FF48D757-2C6E-4DD7-A890-3AD2E66417FC}"/>
              </a:ext>
            </a:extLst>
          </p:cNvPr>
          <p:cNvSpPr>
            <a:spLocks noGrp="1"/>
          </p:cNvSpPr>
          <p:nvPr>
            <p:ph idx="1"/>
          </p:nvPr>
        </p:nvSpPr>
        <p:spPr>
          <a:xfrm>
            <a:off x="5786652" y="122830"/>
            <a:ext cx="6404584" cy="6858000"/>
          </a:xfrm>
        </p:spPr>
        <p:txBody>
          <a:bodyPr anchor="ctr">
            <a:normAutofit/>
          </a:bodyPr>
          <a:lstStyle/>
          <a:p>
            <a:pPr marL="91440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sz="2000" dirty="0">
                <a:effectLst/>
                <a:latin typeface="Calibri" panose="020F0502020204030204" pitchFamily="34" charset="0"/>
                <a:ea typeface="Calibri" panose="020F0502020204030204" pitchFamily="34" charset="0"/>
                <a:cs typeface="Times New Roman" panose="02020603050405020304" pitchFamily="18" charset="0"/>
              </a:rPr>
              <a:t>OCA has eleven staff members:</a:t>
            </a:r>
          </a:p>
          <a:p>
            <a:pPr lvl="2">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Executive Director</a:t>
            </a:r>
          </a:p>
          <a:p>
            <a:pPr lvl="2">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Two staff </a:t>
            </a:r>
            <a:r>
              <a:rPr lang="en-US" dirty="0">
                <a:latin typeface="Calibri" panose="020F0502020204030204" pitchFamily="34" charset="0"/>
                <a:ea typeface="Calibri" panose="020F0502020204030204" pitchFamily="34" charset="0"/>
                <a:cs typeface="Times New Roman" panose="02020603050405020304" pitchFamily="18" charset="0"/>
              </a:rPr>
              <a:t>a</a:t>
            </a:r>
            <a:r>
              <a:rPr lang="en-US" dirty="0">
                <a:effectLst/>
                <a:latin typeface="Calibri" panose="020F0502020204030204" pitchFamily="34" charset="0"/>
                <a:ea typeface="Calibri" panose="020F0502020204030204" pitchFamily="34" charset="0"/>
                <a:cs typeface="Times New Roman" panose="02020603050405020304" pitchFamily="18" charset="0"/>
              </a:rPr>
              <a:t>ttorneys</a:t>
            </a:r>
          </a:p>
          <a:p>
            <a:pPr lvl="2">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Three board clerks (CVCB, BOC, BTA)</a:t>
            </a:r>
          </a:p>
          <a:p>
            <a:pPr lvl="2">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Sexual Assault Examination Program </a:t>
            </a:r>
            <a:r>
              <a:rPr lang="en-US" dirty="0">
                <a:latin typeface="Calibri" panose="020F0502020204030204" pitchFamily="34" charset="0"/>
                <a:ea typeface="Calibri" panose="020F0502020204030204" pitchFamily="34" charset="0"/>
                <a:cs typeface="Times New Roman" panose="02020603050405020304" pitchFamily="18" charset="0"/>
              </a:rPr>
              <a:t>c</a:t>
            </a:r>
            <a:r>
              <a:rPr lang="en-US" dirty="0">
                <a:effectLst/>
                <a:latin typeface="Calibri" panose="020F0502020204030204" pitchFamily="34" charset="0"/>
                <a:ea typeface="Calibri" panose="020F0502020204030204" pitchFamily="34" charset="0"/>
                <a:cs typeface="Times New Roman" panose="02020603050405020304" pitchFamily="18" charset="0"/>
              </a:rPr>
              <a:t>oordinator</a:t>
            </a:r>
          </a:p>
          <a:p>
            <a:pPr lvl="2">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Two CVCB claim investigators</a:t>
            </a:r>
          </a:p>
          <a:p>
            <a:pPr lvl="2">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Restitution officer/HR manager</a:t>
            </a:r>
          </a:p>
          <a:p>
            <a:pPr lvl="2">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Administrative professional</a:t>
            </a:r>
          </a:p>
          <a:p>
            <a:pPr marL="91440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sz="2000" dirty="0">
                <a:effectLst/>
                <a:latin typeface="Calibri" panose="020F0502020204030204" pitchFamily="34" charset="0"/>
                <a:ea typeface="Calibri" panose="020F0502020204030204" pitchFamily="34" charset="0"/>
                <a:cs typeface="Times New Roman" panose="02020603050405020304" pitchFamily="18" charset="0"/>
              </a:rPr>
              <a:t>A separate agency within the Public Protection Cabinet – the Office of Administrative Hearings – assists OCA and its boards in hearing their cases. OAH has two hearing officers – Shawn Chapman and Eden Davis Stephens. Shawn and Eden hear the large majority of tax appeals and Board of Claims cases requiring hearings.</a:t>
            </a:r>
          </a:p>
          <a:p>
            <a:pPr marL="45720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137160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37160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E87B70E-9ECC-4729-B592-E9C2C91E18DA}"/>
              </a:ext>
            </a:extLst>
          </p:cNvPr>
          <p:cNvSpPr>
            <a:spLocks noGrp="1"/>
          </p:cNvSpPr>
          <p:nvPr>
            <p:ph type="sldNum" sz="quarter" idx="12"/>
          </p:nvPr>
        </p:nvSpPr>
        <p:spPr/>
        <p:txBody>
          <a:bodyPr/>
          <a:lstStyle/>
          <a:p>
            <a:fld id="{1D7DFDB2-048B-454C-999E-D3ACACA054B9}" type="slidenum">
              <a:rPr lang="en-US" smtClean="0"/>
              <a:t>6</a:t>
            </a:fld>
            <a:endParaRPr lang="en-US"/>
          </a:p>
        </p:txBody>
      </p:sp>
    </p:spTree>
    <p:extLst>
      <p:ext uri="{BB962C8B-B14F-4D97-AF65-F5344CB8AC3E}">
        <p14:creationId xmlns:p14="http://schemas.microsoft.com/office/powerpoint/2010/main" val="170466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47FAD97-3ECB-43A6-B443-5246FD867C7D}"/>
              </a:ext>
            </a:extLst>
          </p:cNvPr>
          <p:cNvSpPr>
            <a:spLocks noGrp="1"/>
          </p:cNvSpPr>
          <p:nvPr>
            <p:ph type="title"/>
          </p:nvPr>
        </p:nvSpPr>
        <p:spPr>
          <a:xfrm>
            <a:off x="826396" y="586855"/>
            <a:ext cx="4230100" cy="3387497"/>
          </a:xfrm>
        </p:spPr>
        <p:txBody>
          <a:bodyPr anchor="b">
            <a:normAutofit/>
          </a:bodyPr>
          <a:lstStyle/>
          <a:p>
            <a:pPr algn="r"/>
            <a:r>
              <a:rPr lang="en-US" sz="4000" dirty="0">
                <a:solidFill>
                  <a:srgbClr val="FFFFFF"/>
                </a:solidFill>
              </a:rPr>
              <a:t>What must be done BEFORE an assessment can be appealed to the BTA?</a:t>
            </a:r>
          </a:p>
        </p:txBody>
      </p:sp>
      <p:sp>
        <p:nvSpPr>
          <p:cNvPr id="3" name="Content Placeholder 2">
            <a:extLst>
              <a:ext uri="{FF2B5EF4-FFF2-40B4-BE49-F238E27FC236}">
                <a16:creationId xmlns:a16="http://schemas.microsoft.com/office/drawing/2014/main" id="{FF48D757-2C6E-4DD7-A890-3AD2E66417FC}"/>
              </a:ext>
            </a:extLst>
          </p:cNvPr>
          <p:cNvSpPr>
            <a:spLocks noGrp="1"/>
          </p:cNvSpPr>
          <p:nvPr>
            <p:ph idx="1"/>
          </p:nvPr>
        </p:nvSpPr>
        <p:spPr>
          <a:xfrm>
            <a:off x="6503158" y="649480"/>
            <a:ext cx="4862447" cy="5546047"/>
          </a:xfrm>
        </p:spPr>
        <p:txBody>
          <a:bodyPr anchor="ctr">
            <a:normAutofit/>
          </a:bodyPr>
          <a:lstStyle/>
          <a:p>
            <a:r>
              <a:rPr lang="en-US" sz="2000" dirty="0"/>
              <a:t>KRS 133.120 requires a taxpayer who is unhappy with a real estate tax assessment to first request a conference with the local PVA. </a:t>
            </a:r>
          </a:p>
          <a:p>
            <a:r>
              <a:rPr lang="en-US" sz="2000" dirty="0"/>
              <a:t>If, after the PVA conference, the taxpayer still is not satisfied with an assessment, the taxpayer may appeal to the local board of assessment appeals (“BAA”).</a:t>
            </a:r>
          </a:p>
          <a:p>
            <a:r>
              <a:rPr lang="en-US" sz="2000" dirty="0"/>
              <a:t>KRS 49.220(3) allows appeals to the BTA from “any ruling, order, or determination of any revenue and taxation agency . . . within thirty (30) days from the date of the mailing of the agency’s ruling, order, or determination.” </a:t>
            </a:r>
          </a:p>
        </p:txBody>
      </p:sp>
      <p:sp>
        <p:nvSpPr>
          <p:cNvPr id="4" name="Slide Number Placeholder 3">
            <a:extLst>
              <a:ext uri="{FF2B5EF4-FFF2-40B4-BE49-F238E27FC236}">
                <a16:creationId xmlns:a16="http://schemas.microsoft.com/office/drawing/2014/main" id="{80B76FD4-9333-4C07-825B-77F759A16FBD}"/>
              </a:ext>
            </a:extLst>
          </p:cNvPr>
          <p:cNvSpPr>
            <a:spLocks noGrp="1"/>
          </p:cNvSpPr>
          <p:nvPr>
            <p:ph type="sldNum" sz="quarter" idx="12"/>
          </p:nvPr>
        </p:nvSpPr>
        <p:spPr/>
        <p:txBody>
          <a:bodyPr/>
          <a:lstStyle/>
          <a:p>
            <a:fld id="{1D7DFDB2-048B-454C-999E-D3ACACA054B9}" type="slidenum">
              <a:rPr lang="en-US" smtClean="0"/>
              <a:t>7</a:t>
            </a:fld>
            <a:endParaRPr lang="en-US"/>
          </a:p>
        </p:txBody>
      </p:sp>
    </p:spTree>
    <p:extLst>
      <p:ext uri="{BB962C8B-B14F-4D97-AF65-F5344CB8AC3E}">
        <p14:creationId xmlns:p14="http://schemas.microsoft.com/office/powerpoint/2010/main" val="1518231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26F8D3-60B2-48FD-958A-29F6E53FA628}"/>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How to start an appeal to the BTA</a:t>
            </a:r>
          </a:p>
        </p:txBody>
      </p:sp>
      <p:sp>
        <p:nvSpPr>
          <p:cNvPr id="3" name="Content Placeholder 2">
            <a:extLst>
              <a:ext uri="{FF2B5EF4-FFF2-40B4-BE49-F238E27FC236}">
                <a16:creationId xmlns:a16="http://schemas.microsoft.com/office/drawing/2014/main" id="{378F6CDB-4F61-4EC5-8D09-E8BAA175FA11}"/>
              </a:ext>
            </a:extLst>
          </p:cNvPr>
          <p:cNvSpPr>
            <a:spLocks noGrp="1"/>
          </p:cNvSpPr>
          <p:nvPr>
            <p:ph idx="1"/>
          </p:nvPr>
        </p:nvSpPr>
        <p:spPr>
          <a:xfrm>
            <a:off x="4810259" y="649480"/>
            <a:ext cx="6915019" cy="5834447"/>
          </a:xfrm>
        </p:spPr>
        <p:txBody>
          <a:bodyPr anchor="ctr">
            <a:noAutofit/>
          </a:bodyPr>
          <a:lstStyle/>
          <a:p>
            <a:pPr lvl="1">
              <a:lnSpc>
                <a:spcPct val="107000"/>
              </a:lnSpc>
              <a:spcBef>
                <a:spcPts val="0"/>
              </a:spcBef>
            </a:pPr>
            <a:r>
              <a:rPr lang="en-US" sz="1600" dirty="0">
                <a:effectLst/>
                <a:latin typeface="Calibri" panose="020F0502020204030204" pitchFamily="34" charset="0"/>
                <a:ea typeface="Calibri" panose="020F0502020204030204" pitchFamily="34" charset="0"/>
                <a:cs typeface="Calibri" panose="020F0502020204030204" pitchFamily="34" charset="0"/>
              </a:rPr>
              <a:t>Within 30 days after the BAA mails its determination, the aggrieved party (taxpayer or PVA) must send a written appeal to the BTA (e-mail or snail mail).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mj-lt"/>
              <a:buAutoNum type="romanLcPeriod"/>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US" sz="1600" dirty="0">
                <a:effectLst/>
                <a:latin typeface="Calibri" panose="020F0502020204030204" pitchFamily="34" charset="0"/>
                <a:ea typeface="Calibri" panose="020F0502020204030204" pitchFamily="34" charset="0"/>
                <a:cs typeface="Calibri" panose="020F0502020204030204" pitchFamily="34" charset="0"/>
              </a:rPr>
              <a:t>The appeal must contain: </a:t>
            </a:r>
          </a:p>
          <a:p>
            <a:pPr marL="914400" lvl="2" indent="0">
              <a:lnSpc>
                <a:spcPct val="107000"/>
              </a:lnSpc>
              <a:spcBef>
                <a:spcPts val="0"/>
              </a:spcBef>
              <a:buNone/>
            </a:pPr>
            <a:r>
              <a:rPr lang="en-US" sz="1600" dirty="0">
                <a:effectLst/>
                <a:latin typeface="Calibri" panose="020F0502020204030204" pitchFamily="34" charset="0"/>
                <a:ea typeface="Calibri" panose="020F0502020204030204" pitchFamily="34" charset="0"/>
                <a:cs typeface="Calibri" panose="020F0502020204030204" pitchFamily="34" charset="0"/>
              </a:rPr>
              <a:t>(a) A statement of all relevant issues of fact and law; </a:t>
            </a:r>
          </a:p>
          <a:p>
            <a:pPr marL="914400" lvl="2" indent="0">
              <a:lnSpc>
                <a:spcPct val="107000"/>
              </a:lnSpc>
              <a:spcBef>
                <a:spcPts val="0"/>
              </a:spcBef>
              <a:buNone/>
            </a:pPr>
            <a:r>
              <a:rPr lang="en-US" sz="1600" dirty="0">
                <a:effectLst/>
                <a:latin typeface="Calibri" panose="020F0502020204030204" pitchFamily="34" charset="0"/>
                <a:ea typeface="Calibri" panose="020F0502020204030204" pitchFamily="34" charset="0"/>
                <a:cs typeface="Calibri" panose="020F0502020204030204" pitchFamily="34" charset="0"/>
              </a:rPr>
              <a:t>(b) A statement certifying that the information contained in the petition of appeal is true and correct to the best knowledge of the petitioner or counsel, if represented by an attorney; </a:t>
            </a:r>
          </a:p>
          <a:p>
            <a:pPr marL="914400" lvl="2" indent="0">
              <a:lnSpc>
                <a:spcPct val="107000"/>
              </a:lnSpc>
              <a:spcBef>
                <a:spcPts val="0"/>
              </a:spcBef>
              <a:buNone/>
            </a:pPr>
            <a:r>
              <a:rPr lang="en-US" sz="1600" dirty="0">
                <a:effectLst/>
                <a:latin typeface="Calibri" panose="020F0502020204030204" pitchFamily="34" charset="0"/>
                <a:ea typeface="Calibri" panose="020F0502020204030204" pitchFamily="34" charset="0"/>
                <a:cs typeface="Calibri" panose="020F0502020204030204" pitchFamily="34" charset="0"/>
              </a:rPr>
              <a:t>(c) The signature of the petitioner or the signature of counsel, if represented by an attorney; </a:t>
            </a:r>
          </a:p>
          <a:p>
            <a:pPr marL="914400" lvl="2" indent="0">
              <a:lnSpc>
                <a:spcPct val="107000"/>
              </a:lnSpc>
              <a:spcBef>
                <a:spcPts val="0"/>
              </a:spcBef>
              <a:buNone/>
            </a:pPr>
            <a:r>
              <a:rPr lang="en-US" sz="1600" dirty="0">
                <a:effectLst/>
                <a:latin typeface="Calibri" panose="020F0502020204030204" pitchFamily="34" charset="0"/>
                <a:ea typeface="Calibri" panose="020F0502020204030204" pitchFamily="34" charset="0"/>
                <a:cs typeface="Calibri" panose="020F0502020204030204" pitchFamily="34" charset="0"/>
              </a:rPr>
              <a:t>(d) The petitioner's mailing address, telephone number, and email address; </a:t>
            </a:r>
          </a:p>
          <a:p>
            <a:pPr marL="914400" lvl="2" indent="0">
              <a:lnSpc>
                <a:spcPct val="107000"/>
              </a:lnSpc>
              <a:spcBef>
                <a:spcPts val="0"/>
              </a:spcBef>
              <a:buNone/>
            </a:pPr>
            <a:r>
              <a:rPr lang="en-US" sz="1600" dirty="0">
                <a:effectLst/>
                <a:latin typeface="Calibri" panose="020F0502020204030204" pitchFamily="34" charset="0"/>
                <a:ea typeface="Calibri" panose="020F0502020204030204" pitchFamily="34" charset="0"/>
                <a:cs typeface="Calibri" panose="020F0502020204030204" pitchFamily="34" charset="0"/>
              </a:rPr>
              <a:t>(e) If represented by an attorney, the petitioner's attorney's name, mailing address, telephone number, and email address; and </a:t>
            </a:r>
          </a:p>
          <a:p>
            <a:pPr marL="914400" lvl="2" indent="0">
              <a:lnSpc>
                <a:spcPct val="107000"/>
              </a:lnSpc>
              <a:spcBef>
                <a:spcPts val="0"/>
              </a:spcBef>
              <a:buNone/>
            </a:pPr>
            <a:r>
              <a:rPr lang="en-US" sz="1600" dirty="0">
                <a:effectLst/>
                <a:latin typeface="Calibri" panose="020F0502020204030204" pitchFamily="34" charset="0"/>
                <a:ea typeface="Calibri" panose="020F0502020204030204" pitchFamily="34" charset="0"/>
                <a:cs typeface="Calibri" panose="020F0502020204030204" pitchFamily="34" charset="0"/>
              </a:rPr>
              <a:t>(f) A copy of the final ruling, order, or determination to be reviewed.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lvl="1">
              <a:lnSpc>
                <a:spcPct val="107000"/>
              </a:lnSpc>
              <a:spcBef>
                <a:spcPts val="0"/>
              </a:spcBef>
            </a:pPr>
            <a:r>
              <a:rPr lang="en-US" sz="1600" dirty="0">
                <a:effectLst/>
                <a:latin typeface="Calibri" panose="020F0502020204030204" pitchFamily="34" charset="0"/>
                <a:ea typeface="Calibri" panose="020F0502020204030204" pitchFamily="34" charset="0"/>
                <a:cs typeface="Calibri" panose="020F0502020204030204" pitchFamily="34" charset="0"/>
              </a:rPr>
              <a:t>If the appeal is timely filed, but deficient, the BTA, OCA, or hearing officer shall notify the petitioner of deficiencies and allow fifteen (15) business days to amend the petition.</a:t>
            </a:r>
          </a:p>
          <a:p>
            <a:pPr marL="457200" lvl="1" indent="0">
              <a:lnSpc>
                <a:spcPct val="107000"/>
              </a:lnSpc>
              <a:spcBef>
                <a:spcPts val="0"/>
              </a:spcBef>
              <a:buNone/>
            </a:pPr>
            <a:endParaRPr lang="en-US" sz="1800" dirty="0"/>
          </a:p>
        </p:txBody>
      </p:sp>
      <p:sp>
        <p:nvSpPr>
          <p:cNvPr id="4" name="Slide Number Placeholder 3">
            <a:extLst>
              <a:ext uri="{FF2B5EF4-FFF2-40B4-BE49-F238E27FC236}">
                <a16:creationId xmlns:a16="http://schemas.microsoft.com/office/drawing/2014/main" id="{9FB804A3-9FB1-4745-A136-F8BA739DDB41}"/>
              </a:ext>
            </a:extLst>
          </p:cNvPr>
          <p:cNvSpPr>
            <a:spLocks noGrp="1"/>
          </p:cNvSpPr>
          <p:nvPr>
            <p:ph type="sldNum" sz="quarter" idx="12"/>
          </p:nvPr>
        </p:nvSpPr>
        <p:spPr/>
        <p:txBody>
          <a:bodyPr/>
          <a:lstStyle/>
          <a:p>
            <a:fld id="{1D7DFDB2-048B-454C-999E-D3ACACA054B9}" type="slidenum">
              <a:rPr lang="en-US" smtClean="0"/>
              <a:t>8</a:t>
            </a:fld>
            <a:endParaRPr lang="en-US"/>
          </a:p>
        </p:txBody>
      </p:sp>
    </p:spTree>
    <p:extLst>
      <p:ext uri="{BB962C8B-B14F-4D97-AF65-F5344CB8AC3E}">
        <p14:creationId xmlns:p14="http://schemas.microsoft.com/office/powerpoint/2010/main" val="2353275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2D3E94-7846-408D-BD9D-C5A498A60CDD}"/>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Is it necessary to file an Answer to an Appeal?</a:t>
            </a:r>
          </a:p>
        </p:txBody>
      </p:sp>
      <p:sp>
        <p:nvSpPr>
          <p:cNvPr id="3" name="Content Placeholder 2">
            <a:extLst>
              <a:ext uri="{FF2B5EF4-FFF2-40B4-BE49-F238E27FC236}">
                <a16:creationId xmlns:a16="http://schemas.microsoft.com/office/drawing/2014/main" id="{77430137-69CE-4C8C-9C24-E34F72CCA8CE}"/>
              </a:ext>
            </a:extLst>
          </p:cNvPr>
          <p:cNvSpPr>
            <a:spLocks noGrp="1"/>
          </p:cNvSpPr>
          <p:nvPr>
            <p:ph idx="1"/>
          </p:nvPr>
        </p:nvSpPr>
        <p:spPr>
          <a:xfrm>
            <a:off x="1371599" y="2318197"/>
            <a:ext cx="9724031" cy="3683358"/>
          </a:xfrm>
        </p:spPr>
        <p:txBody>
          <a:bodyPr anchor="ctr">
            <a:normAutofit lnSpcReduction="10000"/>
          </a:bodyPr>
          <a:lstStyle/>
          <a:p>
            <a:pPr>
              <a:spcBef>
                <a:spcPts val="0"/>
              </a:spcBef>
            </a:pPr>
            <a:r>
              <a:rPr lang="en-US" sz="2400" dirty="0">
                <a:effectLst/>
                <a:latin typeface="Calibri" panose="020F0502020204030204" pitchFamily="34" charset="0"/>
                <a:ea typeface="Calibri" panose="020F0502020204030204" pitchFamily="34" charset="0"/>
                <a:cs typeface="Times New Roman" panose="02020603050405020304" pitchFamily="18" charset="0"/>
              </a:rPr>
              <a:t>Although it is not necessary, Respondents are permitted to file an Answer or response to an appeal. </a:t>
            </a:r>
          </a:p>
          <a:p>
            <a:pPr marL="0" indent="0">
              <a:spcBef>
                <a:spcPts val="0"/>
              </a:spcBef>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US" sz="2400" dirty="0">
                <a:effectLst/>
                <a:latin typeface="Calibri" panose="020F0502020204030204" pitchFamily="34" charset="0"/>
                <a:ea typeface="Calibri" panose="020F0502020204030204" pitchFamily="34" charset="0"/>
                <a:cs typeface="Times New Roman" panose="02020603050405020304" pitchFamily="18" charset="0"/>
              </a:rPr>
              <a:t>If filing a responsive </a:t>
            </a:r>
            <a:r>
              <a:rPr lang="en-US" sz="2400" dirty="0">
                <a:latin typeface="Calibri" panose="020F0502020204030204" pitchFamily="34" charset="0"/>
                <a:ea typeface="Calibri" panose="020F0502020204030204" pitchFamily="34" charset="0"/>
                <a:cs typeface="Times New Roman" panose="02020603050405020304" pitchFamily="18" charset="0"/>
              </a:rPr>
              <a:t>A</a:t>
            </a:r>
            <a:r>
              <a:rPr lang="en-US" sz="2400" dirty="0">
                <a:effectLst/>
                <a:latin typeface="Calibri" panose="020F0502020204030204" pitchFamily="34" charset="0"/>
                <a:ea typeface="Calibri" panose="020F0502020204030204" pitchFamily="34" charset="0"/>
                <a:cs typeface="Times New Roman" panose="02020603050405020304" pitchFamily="18" charset="0"/>
              </a:rPr>
              <a:t>nswer or pleading, be sure to bring up arguments/issues that you want to preserve at the final hearing. For example, if a PVA wishes to argue that the property value is higher than what was determined by the Board of Assessment Appeals, the PVA should file an Answer or pleading stating this with reasons why. This will also clarify the issues to be heard by the BTA. </a:t>
            </a:r>
          </a:p>
          <a:p>
            <a:pPr marL="0" indent="0">
              <a:spcBef>
                <a:spcPts val="0"/>
              </a:spcBef>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pPr>
            <a:r>
              <a:rPr lang="en-US" b="1" u="sng" dirty="0">
                <a:effectLst/>
                <a:latin typeface="Calibri" panose="020F0502020204030204" pitchFamily="34" charset="0"/>
                <a:ea typeface="Calibri" panose="020F0502020204030204" pitchFamily="34" charset="0"/>
                <a:cs typeface="Times New Roman" panose="02020603050405020304" pitchFamily="18" charset="0"/>
              </a:rPr>
              <a:t>Note</a:t>
            </a:r>
            <a:r>
              <a:rPr lang="en-US" dirty="0">
                <a:effectLst/>
                <a:latin typeface="Calibri" panose="020F0502020204030204" pitchFamily="34" charset="0"/>
                <a:ea typeface="Calibri" panose="020F0502020204030204" pitchFamily="34" charset="0"/>
                <a:cs typeface="Times New Roman" panose="02020603050405020304" pitchFamily="18" charset="0"/>
              </a:rPr>
              <a:t>: Preservation of issues through a responsive pleading does not mean the PVA will prevail on those issues at a final hearing.</a:t>
            </a:r>
            <a:endParaRPr lang="en-US" b="1" u="sng"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C4AD874-B255-42BB-B03E-207320BF99B8}"/>
              </a:ext>
            </a:extLst>
          </p:cNvPr>
          <p:cNvSpPr>
            <a:spLocks noGrp="1"/>
          </p:cNvSpPr>
          <p:nvPr>
            <p:ph type="sldNum" sz="quarter" idx="12"/>
          </p:nvPr>
        </p:nvSpPr>
        <p:spPr/>
        <p:txBody>
          <a:bodyPr/>
          <a:lstStyle/>
          <a:p>
            <a:fld id="{1D7DFDB2-048B-454C-999E-D3ACACA054B9}" type="slidenum">
              <a:rPr lang="en-US" smtClean="0"/>
              <a:t>9</a:t>
            </a:fld>
            <a:endParaRPr lang="en-US"/>
          </a:p>
        </p:txBody>
      </p:sp>
    </p:spTree>
    <p:extLst>
      <p:ext uri="{BB962C8B-B14F-4D97-AF65-F5344CB8AC3E}">
        <p14:creationId xmlns:p14="http://schemas.microsoft.com/office/powerpoint/2010/main" val="3644799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3448DCFCE4BFA3488C1231CEA6A8E0C6" ma:contentTypeVersion="1" ma:contentTypeDescription="Upload an image." ma:contentTypeScope="" ma:versionID="3dd297dca525510f3eede485c6436bf4">
  <xsd:schema xmlns:xsd="http://www.w3.org/2001/XMLSchema" xmlns:xs="http://www.w3.org/2001/XMLSchema" xmlns:p="http://schemas.microsoft.com/office/2006/metadata/properties" xmlns:ns1="http://schemas.microsoft.com/sharepoint/v3" xmlns:ns2="042484EB-C38E-4712-B7FF-BE26DBBE11E5" xmlns:ns3="http://schemas.microsoft.com/sharepoint/v3/fields" targetNamespace="http://schemas.microsoft.com/office/2006/metadata/properties" ma:root="true" ma:fieldsID="7dbaf0fdf7bf684ea7e650bbf3546fb7" ns1:_="" ns2:_="" ns3:_="">
    <xsd:import namespace="http://schemas.microsoft.com/sharepoint/v3"/>
    <xsd:import namespace="042484EB-C38E-4712-B7FF-BE26DBBE11E5"/>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description="" ma:hidden="true" ma:internalName="PublishingStartDate">
      <xsd:simpleType>
        <xsd:restriction base="dms:Unknown"/>
      </xsd:simpleType>
    </xsd:element>
    <xsd:element name="PublishingExpirationDate" ma:index="28"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42484EB-C38E-4712-B7FF-BE26DBBE11E5"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mageCreateDate xmlns="042484EB-C38E-4712-B7FF-BE26DBBE11E5" xsi:nil="true"/>
    <PublishingExpirationDate xmlns="http://schemas.microsoft.com/sharepoint/v3" xsi:nil="true"/>
    <PublishingStartDate xmlns="http://schemas.microsoft.com/sharepoint/v3" xsi:nil="true"/>
    <wic_System_Copyright xmlns="http://schemas.microsoft.com/sharepoint/v3/fields" xsi:nil="true"/>
  </documentManagement>
</p:properties>
</file>

<file path=customXml/itemProps1.xml><?xml version="1.0" encoding="utf-8"?>
<ds:datastoreItem xmlns:ds="http://schemas.openxmlformats.org/officeDocument/2006/customXml" ds:itemID="{70A9E651-30A0-4B57-8822-C60DA10BC35E}"/>
</file>

<file path=customXml/itemProps2.xml><?xml version="1.0" encoding="utf-8"?>
<ds:datastoreItem xmlns:ds="http://schemas.openxmlformats.org/officeDocument/2006/customXml" ds:itemID="{0A98E2C3-425D-48E5-A334-1FD8CD2392AA}"/>
</file>

<file path=customXml/itemProps3.xml><?xml version="1.0" encoding="utf-8"?>
<ds:datastoreItem xmlns:ds="http://schemas.openxmlformats.org/officeDocument/2006/customXml" ds:itemID="{D24F0AF9-4027-4E78-9E36-D3AEEA8B6970}"/>
</file>

<file path=docProps/app.xml><?xml version="1.0" encoding="utf-8"?>
<Properties xmlns="http://schemas.openxmlformats.org/officeDocument/2006/extended-properties" xmlns:vt="http://schemas.openxmlformats.org/officeDocument/2006/docPropsVTypes">
  <TotalTime>12639</TotalTime>
  <Words>3151</Words>
  <Application>Microsoft Office PowerPoint</Application>
  <PresentationFormat>Widescreen</PresentationFormat>
  <Paragraphs>230</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Symbol</vt:lpstr>
      <vt:lpstr>Office Theme</vt:lpstr>
      <vt:lpstr>Kentucky Board of Tax Appeals – What Happens When the Appeal Gets to Us.</vt:lpstr>
      <vt:lpstr>What is the Board of Tax Appeals and what does it do?</vt:lpstr>
      <vt:lpstr>What is the Board of Tax Appeals and what does it do? (cont’d)</vt:lpstr>
      <vt:lpstr>What is the Office of Claims and Appeals?</vt:lpstr>
      <vt:lpstr>What is the Office of Claims and Appeals? (cont’d)</vt:lpstr>
      <vt:lpstr>What is the Office of Claims and Appeals? (cont’d)</vt:lpstr>
      <vt:lpstr>What must be done BEFORE an assessment can be appealed to the BTA?</vt:lpstr>
      <vt:lpstr>How to start an appeal to the BTA</vt:lpstr>
      <vt:lpstr>Is it necessary to file an Answer to an Appeal?</vt:lpstr>
      <vt:lpstr>When are Hearing Officers assigned to cases and what is the process?</vt:lpstr>
      <vt:lpstr>What happens before the Hearing?</vt:lpstr>
      <vt:lpstr>What happens before the Hearing? (cont’d)</vt:lpstr>
      <vt:lpstr>Final Hearings: What goes on?</vt:lpstr>
      <vt:lpstr>Legal Considerations</vt:lpstr>
      <vt:lpstr>Recommended Orders and Final Orders</vt:lpstr>
      <vt:lpstr>Appeals to Circuit Court</vt:lpstr>
      <vt:lpstr>How does the BTA track and document tax appeals?</vt:lpstr>
      <vt:lpstr>Creating the BTA meeting agenda</vt:lpstr>
      <vt:lpstr>What happens at the monthly BTA meeting?</vt:lpstr>
      <vt:lpstr>What happens at the monthly BTA meeting? (cont’d)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Kentucky Board of Tax Appeals: What happens to your assessment after the BAA?</dc:title>
  <dc:creator>Lile, Natalie (PPC)</dc:creator>
  <cp:keywords/>
  <dc:description/>
  <cp:lastModifiedBy>Lile, Natalie (PPC)</cp:lastModifiedBy>
  <cp:revision>36</cp:revision>
  <cp:lastPrinted>2022-11-22T15:04:40Z</cp:lastPrinted>
  <dcterms:created xsi:type="dcterms:W3CDTF">2022-11-14T18:50:02Z</dcterms:created>
  <dcterms:modified xsi:type="dcterms:W3CDTF">2022-11-30T20:00:07Z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0x0101009148F5A04DDD49CBA7127AADA5FB792B00AADE34325A8B49CDA8BB4DB53328F214003448DCFCE4BFA3488C1231CEA6A8E0C6</vt:lpwstr>
  </property>
</Properties>
</file>