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6" r:id="rId2"/>
    <p:sldId id="272" r:id="rId3"/>
    <p:sldId id="280" r:id="rId4"/>
    <p:sldId id="281" r:id="rId5"/>
    <p:sldId id="277" r:id="rId6"/>
    <p:sldId id="278" r:id="rId7"/>
    <p:sldId id="282" r:id="rId8"/>
    <p:sldId id="275" r:id="rId9"/>
    <p:sldId id="279" r:id="rId10"/>
    <p:sldId id="276" r:id="rId11"/>
    <p:sldId id="274" r:id="rId12"/>
    <p:sldId id="283" r:id="rId13"/>
    <p:sldId id="271" r:id="rId14"/>
    <p:sldId id="284"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60"/>
  </p:normalViewPr>
  <p:slideViewPr>
    <p:cSldViewPr>
      <p:cViewPr varScale="1">
        <p:scale>
          <a:sx n="134" d="100"/>
          <a:sy n="134" d="100"/>
        </p:scale>
        <p:origin x="1230"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E94B74-3281-48A3-AA8C-3AB973E7BEB2}" type="datetimeFigureOut">
              <a:rPr lang="en-US" smtClean="0"/>
              <a:pPr/>
              <a:t>11/30/2022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B1A5F7-4908-439F-A442-786D43224E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B8298-EE7D-4828-829D-29FDD7A67498}" type="datetimeFigureOut">
              <a:rPr lang="en-US" smtClean="0"/>
              <a:pPr/>
              <a:t>11/30/2022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62B65-21EF-4745-8A9A-511910C965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52AA2F-17DA-4971-9137-74F062055768}" type="datetime1">
              <a:rPr lang="en-US" smtClean="0"/>
              <a:pPr/>
              <a:t>11/30/2022</a:t>
            </a:fld>
            <a:endParaRPr lang="en-US"/>
          </a:p>
        </p:txBody>
      </p:sp>
      <p:sp>
        <p:nvSpPr>
          <p:cNvPr id="5" name="Footer Placeholder 4"/>
          <p:cNvSpPr>
            <a:spLocks noGrp="1"/>
          </p:cNvSpPr>
          <p:nvPr>
            <p:ph type="ftr" sz="quarter" idx="11"/>
          </p:nvPr>
        </p:nvSpPr>
        <p:spPr/>
        <p:txBody>
          <a:bodyPr/>
          <a:lstStyle/>
          <a:p>
            <a:r>
              <a:rPr lang="en-US" smtClean="0"/>
              <a:t>Countable income is gross income minus medical expenses</a:t>
            </a:r>
            <a:endParaRPr lang="en-US"/>
          </a:p>
        </p:txBody>
      </p:sp>
      <p:sp>
        <p:nvSpPr>
          <p:cNvPr id="6" name="Slide Number Placeholder 5"/>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119601646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EF259-21FB-42B4-B6E6-3F21B2C00FC0}" type="datetime1">
              <a:rPr lang="en-US" smtClean="0"/>
              <a:pPr/>
              <a:t>11/30/2022</a:t>
            </a:fld>
            <a:endParaRPr lang="en-US"/>
          </a:p>
        </p:txBody>
      </p:sp>
      <p:sp>
        <p:nvSpPr>
          <p:cNvPr id="5" name="Footer Placeholder 4"/>
          <p:cNvSpPr>
            <a:spLocks noGrp="1"/>
          </p:cNvSpPr>
          <p:nvPr>
            <p:ph type="ftr" sz="quarter" idx="11"/>
          </p:nvPr>
        </p:nvSpPr>
        <p:spPr/>
        <p:txBody>
          <a:bodyPr/>
          <a:lstStyle/>
          <a:p>
            <a:r>
              <a:rPr lang="en-US" smtClean="0"/>
              <a:t>Countable income is gross income minus medical expenses</a:t>
            </a:r>
            <a:endParaRPr lang="en-US"/>
          </a:p>
        </p:txBody>
      </p:sp>
      <p:sp>
        <p:nvSpPr>
          <p:cNvPr id="6" name="Slide Number Placeholder 5"/>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1169915191"/>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B9D56-928E-483A-AB0E-EA5BC7D59288}" type="datetime1">
              <a:rPr lang="en-US" smtClean="0"/>
              <a:pPr/>
              <a:t>11/30/2022</a:t>
            </a:fld>
            <a:endParaRPr lang="en-US"/>
          </a:p>
        </p:txBody>
      </p:sp>
      <p:sp>
        <p:nvSpPr>
          <p:cNvPr id="5" name="Footer Placeholder 4"/>
          <p:cNvSpPr>
            <a:spLocks noGrp="1"/>
          </p:cNvSpPr>
          <p:nvPr>
            <p:ph type="ftr" sz="quarter" idx="11"/>
          </p:nvPr>
        </p:nvSpPr>
        <p:spPr/>
        <p:txBody>
          <a:bodyPr/>
          <a:lstStyle/>
          <a:p>
            <a:r>
              <a:rPr lang="en-US" smtClean="0"/>
              <a:t>Countable income is gross income minus medical expenses</a:t>
            </a:r>
            <a:endParaRPr lang="en-US"/>
          </a:p>
        </p:txBody>
      </p:sp>
      <p:sp>
        <p:nvSpPr>
          <p:cNvPr id="6" name="Slide Number Placeholder 5"/>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82493866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6A629-4A2B-42E9-9B72-F45CE39FB4FA}" type="datetime1">
              <a:rPr lang="en-US" smtClean="0"/>
              <a:pPr/>
              <a:t>11/30/2022</a:t>
            </a:fld>
            <a:endParaRPr lang="en-US"/>
          </a:p>
        </p:txBody>
      </p:sp>
      <p:sp>
        <p:nvSpPr>
          <p:cNvPr id="5" name="Footer Placeholder 4"/>
          <p:cNvSpPr>
            <a:spLocks noGrp="1"/>
          </p:cNvSpPr>
          <p:nvPr>
            <p:ph type="ftr" sz="quarter" idx="11"/>
          </p:nvPr>
        </p:nvSpPr>
        <p:spPr/>
        <p:txBody>
          <a:bodyPr/>
          <a:lstStyle/>
          <a:p>
            <a:r>
              <a:rPr lang="en-US" smtClean="0"/>
              <a:t>Countable income is gross income minus medical expenses</a:t>
            </a:r>
            <a:endParaRPr lang="en-US"/>
          </a:p>
        </p:txBody>
      </p:sp>
      <p:sp>
        <p:nvSpPr>
          <p:cNvPr id="6" name="Slide Number Placeholder 5"/>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30384963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CA73E7-279A-4C95-8959-8DC97E86206E}" type="datetime1">
              <a:rPr lang="en-US" smtClean="0"/>
              <a:pPr/>
              <a:t>11/30/2022</a:t>
            </a:fld>
            <a:endParaRPr lang="en-US"/>
          </a:p>
        </p:txBody>
      </p:sp>
      <p:sp>
        <p:nvSpPr>
          <p:cNvPr id="5" name="Footer Placeholder 4"/>
          <p:cNvSpPr>
            <a:spLocks noGrp="1"/>
          </p:cNvSpPr>
          <p:nvPr>
            <p:ph type="ftr" sz="quarter" idx="11"/>
          </p:nvPr>
        </p:nvSpPr>
        <p:spPr/>
        <p:txBody>
          <a:bodyPr/>
          <a:lstStyle/>
          <a:p>
            <a:r>
              <a:rPr lang="en-US" smtClean="0"/>
              <a:t>Countable income is gross income minus medical expenses</a:t>
            </a:r>
            <a:endParaRPr lang="en-US"/>
          </a:p>
        </p:txBody>
      </p:sp>
      <p:sp>
        <p:nvSpPr>
          <p:cNvPr id="6" name="Slide Number Placeholder 5"/>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3781226767"/>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CA33B-7225-4A2E-BCCC-1AB317DB110E}" type="datetime1">
              <a:rPr lang="en-US" smtClean="0"/>
              <a:pPr/>
              <a:t>11/30/2022</a:t>
            </a:fld>
            <a:endParaRPr lang="en-US"/>
          </a:p>
        </p:txBody>
      </p:sp>
      <p:sp>
        <p:nvSpPr>
          <p:cNvPr id="6" name="Footer Placeholder 5"/>
          <p:cNvSpPr>
            <a:spLocks noGrp="1"/>
          </p:cNvSpPr>
          <p:nvPr>
            <p:ph type="ftr" sz="quarter" idx="11"/>
          </p:nvPr>
        </p:nvSpPr>
        <p:spPr/>
        <p:txBody>
          <a:bodyPr/>
          <a:lstStyle/>
          <a:p>
            <a:r>
              <a:rPr lang="en-US" smtClean="0"/>
              <a:t>Countable income is gross income minus medical expenses</a:t>
            </a:r>
            <a:endParaRPr lang="en-US"/>
          </a:p>
        </p:txBody>
      </p:sp>
      <p:sp>
        <p:nvSpPr>
          <p:cNvPr id="7" name="Slide Number Placeholder 6"/>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369838355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25987-E3A5-4960-A478-931A92515329}" type="datetime1">
              <a:rPr lang="en-US" smtClean="0"/>
              <a:pPr/>
              <a:t>11/30/2022</a:t>
            </a:fld>
            <a:endParaRPr lang="en-US"/>
          </a:p>
        </p:txBody>
      </p:sp>
      <p:sp>
        <p:nvSpPr>
          <p:cNvPr id="8" name="Footer Placeholder 7"/>
          <p:cNvSpPr>
            <a:spLocks noGrp="1"/>
          </p:cNvSpPr>
          <p:nvPr>
            <p:ph type="ftr" sz="quarter" idx="11"/>
          </p:nvPr>
        </p:nvSpPr>
        <p:spPr/>
        <p:txBody>
          <a:bodyPr/>
          <a:lstStyle/>
          <a:p>
            <a:r>
              <a:rPr lang="en-US" smtClean="0"/>
              <a:t>Countable income is gross income minus medical expenses</a:t>
            </a:r>
            <a:endParaRPr lang="en-US"/>
          </a:p>
        </p:txBody>
      </p:sp>
      <p:sp>
        <p:nvSpPr>
          <p:cNvPr id="9" name="Slide Number Placeholder 8"/>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21374516"/>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E6337-8249-4A0A-A420-E990B129D585}" type="datetime1">
              <a:rPr lang="en-US" smtClean="0"/>
              <a:pPr/>
              <a:t>11/30/2022</a:t>
            </a:fld>
            <a:endParaRPr lang="en-US"/>
          </a:p>
        </p:txBody>
      </p:sp>
      <p:sp>
        <p:nvSpPr>
          <p:cNvPr id="4" name="Footer Placeholder 3"/>
          <p:cNvSpPr>
            <a:spLocks noGrp="1"/>
          </p:cNvSpPr>
          <p:nvPr>
            <p:ph type="ftr" sz="quarter" idx="11"/>
          </p:nvPr>
        </p:nvSpPr>
        <p:spPr/>
        <p:txBody>
          <a:bodyPr/>
          <a:lstStyle/>
          <a:p>
            <a:r>
              <a:rPr lang="en-US" smtClean="0"/>
              <a:t>Countable income is gross income minus medical expenses</a:t>
            </a:r>
            <a:endParaRPr lang="en-US"/>
          </a:p>
        </p:txBody>
      </p:sp>
      <p:sp>
        <p:nvSpPr>
          <p:cNvPr id="5" name="Slide Number Placeholder 4"/>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1920453929"/>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B8CB7-3392-48FB-ABA5-B5686CDFFE1B}" type="datetime1">
              <a:rPr lang="en-US" smtClean="0"/>
              <a:pPr/>
              <a:t>11/30/2022</a:t>
            </a:fld>
            <a:endParaRPr lang="en-US"/>
          </a:p>
        </p:txBody>
      </p:sp>
      <p:sp>
        <p:nvSpPr>
          <p:cNvPr id="3" name="Footer Placeholder 2"/>
          <p:cNvSpPr>
            <a:spLocks noGrp="1"/>
          </p:cNvSpPr>
          <p:nvPr>
            <p:ph type="ftr" sz="quarter" idx="11"/>
          </p:nvPr>
        </p:nvSpPr>
        <p:spPr/>
        <p:txBody>
          <a:bodyPr/>
          <a:lstStyle/>
          <a:p>
            <a:r>
              <a:rPr lang="en-US" smtClean="0"/>
              <a:t>Countable income is gross income minus medical expenses</a:t>
            </a:r>
            <a:endParaRPr lang="en-US"/>
          </a:p>
        </p:txBody>
      </p:sp>
      <p:sp>
        <p:nvSpPr>
          <p:cNvPr id="4" name="Slide Number Placeholder 3"/>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1585157024"/>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D78919-D9A9-47FF-84D9-4801181FFB33}" type="datetime1">
              <a:rPr lang="en-US" smtClean="0"/>
              <a:pPr/>
              <a:t>11/30/2022</a:t>
            </a:fld>
            <a:endParaRPr lang="en-US"/>
          </a:p>
        </p:txBody>
      </p:sp>
      <p:sp>
        <p:nvSpPr>
          <p:cNvPr id="6" name="Footer Placeholder 5"/>
          <p:cNvSpPr>
            <a:spLocks noGrp="1"/>
          </p:cNvSpPr>
          <p:nvPr>
            <p:ph type="ftr" sz="quarter" idx="11"/>
          </p:nvPr>
        </p:nvSpPr>
        <p:spPr/>
        <p:txBody>
          <a:bodyPr/>
          <a:lstStyle/>
          <a:p>
            <a:r>
              <a:rPr lang="en-US" smtClean="0"/>
              <a:t>Countable income is gross income minus medical expenses</a:t>
            </a:r>
            <a:endParaRPr lang="en-US"/>
          </a:p>
        </p:txBody>
      </p:sp>
      <p:sp>
        <p:nvSpPr>
          <p:cNvPr id="7" name="Slide Number Placeholder 6"/>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2890711159"/>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1CD0B64-4FD3-45A3-87DB-A8D534CC5C36}" type="datetime1">
              <a:rPr lang="en-US" smtClean="0"/>
              <a:pPr/>
              <a:t>11/30/2022</a:t>
            </a:fld>
            <a:endParaRPr lang="en-US"/>
          </a:p>
        </p:txBody>
      </p:sp>
      <p:sp>
        <p:nvSpPr>
          <p:cNvPr id="6" name="Footer Placeholder 5"/>
          <p:cNvSpPr>
            <a:spLocks noGrp="1"/>
          </p:cNvSpPr>
          <p:nvPr>
            <p:ph type="ftr" sz="quarter" idx="11"/>
          </p:nvPr>
        </p:nvSpPr>
        <p:spPr/>
        <p:txBody>
          <a:bodyPr/>
          <a:lstStyle/>
          <a:p>
            <a:r>
              <a:rPr lang="en-US" smtClean="0"/>
              <a:t>Countable income is gross income minus medical expenses</a:t>
            </a:r>
            <a:endParaRPr lang="en-US"/>
          </a:p>
        </p:txBody>
      </p:sp>
      <p:sp>
        <p:nvSpPr>
          <p:cNvPr id="7" name="Slide Number Placeholder 6"/>
          <p:cNvSpPr>
            <a:spLocks noGrp="1"/>
          </p:cNvSpPr>
          <p:nvPr>
            <p:ph type="sldNum" sz="quarter" idx="12"/>
          </p:nvPr>
        </p:nvSpPr>
        <p:spPr/>
        <p:txBody>
          <a:bodyPr/>
          <a:lstStyle/>
          <a:p>
            <a:fld id="{AC2F545E-E92C-46E8-9B48-9026B37BFEF9}" type="slidenum">
              <a:rPr lang="en-US" smtClean="0"/>
              <a:pPr/>
              <a:t>‹#›</a:t>
            </a:fld>
            <a:endParaRPr lang="en-US"/>
          </a:p>
        </p:txBody>
      </p:sp>
    </p:spTree>
    <p:extLst>
      <p:ext uri="{BB962C8B-B14F-4D97-AF65-F5344CB8AC3E}">
        <p14:creationId xmlns:p14="http://schemas.microsoft.com/office/powerpoint/2010/main" val="982341423"/>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7D4034-9AB8-42E2-B341-026F4F041545}" type="datetime1">
              <a:rPr lang="en-US" smtClean="0"/>
              <a:pPr/>
              <a:t>11/30/2022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Countable income is gross income minus medical expenses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F545E-E92C-46E8-9B48-9026B37BFEF9}" type="slidenum">
              <a:rPr lang="en-US" smtClean="0"/>
              <a:pPr/>
              <a:t>‹#›</a:t>
            </a:fld>
            <a:endParaRPr lang="en-US"/>
          </a:p>
        </p:txBody>
      </p:sp>
    </p:spTree>
    <p:extLst>
      <p:ext uri="{BB962C8B-B14F-4D97-AF65-F5344CB8AC3E}">
        <p14:creationId xmlns:p14="http://schemas.microsoft.com/office/powerpoint/2010/main" val="5963327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revenue.ky.gov/Forms/62A350.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revenue.ky.gov/Property/Residential-Farm-Commercial-Property/Pages/Homestead-Exemption.aspx" TargetMode="External"/><Relationship Id="rId2" Type="http://schemas.openxmlformats.org/officeDocument/2006/relationships/hyperlink" Target="https://revenue.ky.gov/Property/Residential-Farm-Commercial-Property/Pages/Homestead-Exemption.asp" TargetMode="External"/><Relationship Id="rId1" Type="http://schemas.openxmlformats.org/officeDocument/2006/relationships/slideLayout" Target="../slideLayouts/slideLayout2.xml"/><Relationship Id="rId4" Type="http://schemas.openxmlformats.org/officeDocument/2006/relationships/hyperlink" Target="https://revenue.ky.gov/Forms/62A350.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962400"/>
            <a:ext cx="6858000" cy="1011237"/>
          </a:xfrm>
        </p:spPr>
        <p:txBody>
          <a:bodyPr>
            <a:normAutofit/>
          </a:bodyPr>
          <a:lstStyle/>
          <a:p>
            <a:r>
              <a:rPr lang="en-US" sz="6600" dirty="0" smtClean="0">
                <a:latin typeface="Arial" panose="020B0604020202020204" pitchFamily="34" charset="0"/>
                <a:cs typeface="Arial" panose="020B0604020202020204" pitchFamily="34" charset="0"/>
              </a:rPr>
              <a:t>PVA Briefing</a:t>
            </a:r>
            <a:endParaRPr lang="en-US" sz="6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 y="1828800"/>
            <a:ext cx="8991600" cy="1981200"/>
          </a:xfrm>
        </p:spPr>
        <p:txBody>
          <a:bodyPr>
            <a:noAutofit/>
          </a:bodyPr>
          <a:lstStyle/>
          <a:p>
            <a:r>
              <a:rPr lang="en-US" sz="3600" b="1" dirty="0" smtClean="0">
                <a:latin typeface="Arial" panose="020B0604020202020204" pitchFamily="34" charset="0"/>
                <a:cs typeface="Arial" panose="020B0604020202020204" pitchFamily="34" charset="0"/>
              </a:rPr>
              <a:t>Kentucky Department of  Veteran Affairs</a:t>
            </a:r>
          </a:p>
          <a:p>
            <a:endParaRPr lang="en-US" sz="3600" b="1" dirty="0" smtClean="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Donald Walbert</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Black" panose="020B0A04020102020204" pitchFamily="34" charset="0"/>
              </a:rPr>
              <a:t>Individual Unemployablity</a:t>
            </a:r>
            <a:endParaRPr lang="en-US" sz="4000" dirty="0">
              <a:latin typeface="Arial Black" panose="020B0A04020102020204" pitchFamily="34" charset="0"/>
            </a:endParaRPr>
          </a:p>
        </p:txBody>
      </p:sp>
      <p:pic>
        <p:nvPicPr>
          <p:cNvPr id="21506" name="Picture 2"/>
          <p:cNvPicPr>
            <a:picLocks noChangeAspect="1" noChangeArrowheads="1"/>
          </p:cNvPicPr>
          <p:nvPr/>
        </p:nvPicPr>
        <p:blipFill>
          <a:blip r:embed="rId2" cstate="print"/>
          <a:srcRect/>
          <a:stretch>
            <a:fillRect/>
          </a:stretch>
        </p:blipFill>
        <p:spPr bwMode="auto">
          <a:xfrm>
            <a:off x="304800" y="1524000"/>
            <a:ext cx="3886200" cy="51054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343400" y="1524000"/>
            <a:ext cx="3886200" cy="5105400"/>
          </a:xfrm>
          <a:prstGeom prst="rect">
            <a:avLst/>
          </a:prstGeom>
          <a:noFill/>
          <a:ln w="9525">
            <a:noFill/>
            <a:miter lim="800000"/>
            <a:headEnd/>
            <a:tailEnd/>
          </a:ln>
        </p:spPr>
      </p:pic>
      <p:sp>
        <p:nvSpPr>
          <p:cNvPr id="5" name="Left Arrow 4"/>
          <p:cNvSpPr/>
          <p:nvPr/>
        </p:nvSpPr>
        <p:spPr>
          <a:xfrm rot="335470">
            <a:off x="6480048" y="5001258"/>
            <a:ext cx="996030" cy="111205"/>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7543800" y="4953000"/>
            <a:ext cx="1371600" cy="584775"/>
          </a:xfrm>
          <a:prstGeom prst="rect">
            <a:avLst/>
          </a:prstGeom>
          <a:solidFill>
            <a:schemeClr val="accent2"/>
          </a:solidFill>
        </p:spPr>
        <p:txBody>
          <a:bodyPr wrap="square" rtlCol="0">
            <a:spAutoFit/>
          </a:bodyPr>
          <a:lstStyle/>
          <a:p>
            <a:r>
              <a:rPr lang="en-US" sz="1600" dirty="0" smtClean="0"/>
              <a:t>100% entitlement</a:t>
            </a:r>
            <a:endParaRPr lang="en-US" sz="16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latin typeface="Arial Black" panose="020B0A04020102020204" pitchFamily="34" charset="0"/>
              </a:rPr>
              <a:t>VA Award Example Letter</a:t>
            </a:r>
            <a:endParaRPr lang="en-US" sz="4000" dirty="0">
              <a:latin typeface="Arial Black" panose="020B0A0402010202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990600" y="1600200"/>
            <a:ext cx="3885646" cy="4864278"/>
          </a:xfrm>
          <a:prstGeom prst="rect">
            <a:avLst/>
          </a:prstGeom>
          <a:noFill/>
          <a:ln w="9525">
            <a:noFill/>
            <a:miter lim="800000"/>
            <a:headEnd/>
            <a:tailEnd/>
          </a:ln>
        </p:spPr>
      </p:pic>
      <p:sp>
        <p:nvSpPr>
          <p:cNvPr id="5" name="Left Arrow 4"/>
          <p:cNvSpPr/>
          <p:nvPr/>
        </p:nvSpPr>
        <p:spPr>
          <a:xfrm rot="20131573">
            <a:off x="4488381" y="5804873"/>
            <a:ext cx="1219200" cy="228600"/>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5791200" y="5334000"/>
            <a:ext cx="1427955" cy="369332"/>
          </a:xfrm>
          <a:prstGeom prst="rect">
            <a:avLst/>
          </a:prstGeom>
          <a:solidFill>
            <a:schemeClr val="accent2"/>
          </a:solidFill>
        </p:spPr>
        <p:txBody>
          <a:bodyPr wrap="none" rtlCol="0">
            <a:spAutoFit/>
          </a:bodyPr>
          <a:lstStyle/>
          <a:p>
            <a:r>
              <a:rPr lang="en-US" dirty="0" smtClean="0"/>
              <a:t>VA Barcode</a:t>
            </a:r>
            <a:endParaRPr lang="en-US" dirty="0"/>
          </a:p>
        </p:txBody>
      </p:sp>
      <p:sp>
        <p:nvSpPr>
          <p:cNvPr id="7" name="Left Arrow 6"/>
          <p:cNvSpPr/>
          <p:nvPr/>
        </p:nvSpPr>
        <p:spPr>
          <a:xfrm>
            <a:off x="2590800" y="3886200"/>
            <a:ext cx="1219200" cy="228600"/>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3886200" y="3581400"/>
            <a:ext cx="2342501" cy="646331"/>
          </a:xfrm>
          <a:prstGeom prst="rect">
            <a:avLst/>
          </a:prstGeom>
          <a:solidFill>
            <a:schemeClr val="accent2"/>
          </a:solidFill>
          <a:ln>
            <a:noFill/>
          </a:ln>
        </p:spPr>
        <p:txBody>
          <a:bodyPr wrap="none" rtlCol="0">
            <a:spAutoFit/>
          </a:bodyPr>
          <a:lstStyle/>
          <a:p>
            <a:r>
              <a:rPr lang="en-US" dirty="0" smtClean="0"/>
              <a:t>Service Center </a:t>
            </a:r>
          </a:p>
          <a:p>
            <a:r>
              <a:rPr lang="en-US" dirty="0" smtClean="0"/>
              <a:t>Manager’s Signature</a:t>
            </a:r>
            <a:endParaRPr lang="en-US" dirty="0"/>
          </a:p>
        </p:txBody>
      </p:sp>
      <p:sp>
        <p:nvSpPr>
          <p:cNvPr id="9" name="Up Arrow 8"/>
          <p:cNvSpPr/>
          <p:nvPr/>
        </p:nvSpPr>
        <p:spPr>
          <a:xfrm>
            <a:off x="1752600" y="4343400"/>
            <a:ext cx="228600" cy="685800"/>
          </a:xfrm>
          <a:prstGeom prst="up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1143000" y="5105400"/>
            <a:ext cx="2092561" cy="369332"/>
          </a:xfrm>
          <a:prstGeom prst="rect">
            <a:avLst/>
          </a:prstGeom>
          <a:solidFill>
            <a:schemeClr val="accent2"/>
          </a:solidFill>
        </p:spPr>
        <p:txBody>
          <a:bodyPr wrap="none" rtlCol="0">
            <a:spAutoFit/>
          </a:bodyPr>
          <a:lstStyle/>
          <a:p>
            <a:r>
              <a:rPr lang="en-US" dirty="0" smtClean="0"/>
              <a:t>VA Email Address</a:t>
            </a:r>
            <a:endParaRPr lang="en-US" dirty="0"/>
          </a:p>
        </p:txBody>
      </p:sp>
      <p:sp>
        <p:nvSpPr>
          <p:cNvPr id="11" name="Left Arrow 10"/>
          <p:cNvSpPr/>
          <p:nvPr/>
        </p:nvSpPr>
        <p:spPr>
          <a:xfrm>
            <a:off x="3276600" y="2057400"/>
            <a:ext cx="1066800" cy="152400"/>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4495800" y="1981200"/>
            <a:ext cx="1653594" cy="369332"/>
          </a:xfrm>
          <a:prstGeom prst="rect">
            <a:avLst/>
          </a:prstGeom>
          <a:solidFill>
            <a:schemeClr val="accent2"/>
          </a:solidFill>
        </p:spPr>
        <p:txBody>
          <a:bodyPr wrap="none" rtlCol="0">
            <a:spAutoFit/>
          </a:bodyPr>
          <a:lstStyle/>
          <a:p>
            <a:r>
              <a:rPr lang="en-US" dirty="0" smtClean="0"/>
              <a:t>VA letterhead</a:t>
            </a:r>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Black" panose="020B0A04020102020204" pitchFamily="34" charset="0"/>
              </a:rPr>
              <a:t>Application for Exemption </a:t>
            </a:r>
            <a:endParaRPr lang="en-US" sz="4000" dirty="0">
              <a:latin typeface="Arial Black" panose="020B0A04020102020204" pitchFamily="34" charset="0"/>
            </a:endParaRPr>
          </a:p>
        </p:txBody>
      </p:sp>
      <p:sp>
        <p:nvSpPr>
          <p:cNvPr id="3" name="TextBox 2"/>
          <p:cNvSpPr txBox="1"/>
          <p:nvPr/>
        </p:nvSpPr>
        <p:spPr>
          <a:xfrm>
            <a:off x="838200" y="1828800"/>
            <a:ext cx="7696200" cy="2923877"/>
          </a:xfrm>
          <a:prstGeom prst="rect">
            <a:avLst/>
          </a:prstGeom>
          <a:noFill/>
        </p:spPr>
        <p:txBody>
          <a:bodyPr wrap="square" rtlCol="0">
            <a:spAutoFit/>
          </a:bodyPr>
          <a:lstStyle/>
          <a:p>
            <a:r>
              <a:rPr lang="en-US" sz="2400" dirty="0" smtClean="0"/>
              <a:t>•</a:t>
            </a:r>
          </a:p>
          <a:p>
            <a:r>
              <a:rPr lang="en-US" sz="4000" dirty="0" smtClean="0">
                <a:latin typeface="Arial" panose="020B0604020202020204" pitchFamily="34" charset="0"/>
                <a:cs typeface="Arial" panose="020B0604020202020204" pitchFamily="34" charset="0"/>
              </a:rPr>
              <a:t>Form </a:t>
            </a:r>
            <a:r>
              <a:rPr lang="en-US" sz="4000" dirty="0">
                <a:latin typeface="Arial" panose="020B0604020202020204" pitchFamily="34" charset="0"/>
                <a:cs typeface="Arial" panose="020B0604020202020204" pitchFamily="34" charset="0"/>
              </a:rPr>
              <a:t>62A350 (3-16</a:t>
            </a:r>
            <a:r>
              <a:rPr lang="en-US" sz="4000" dirty="0" smtClean="0">
                <a:latin typeface="Arial" panose="020B0604020202020204" pitchFamily="34" charset="0"/>
                <a:cs typeface="Arial" panose="020B0604020202020204" pitchFamily="34" charset="0"/>
              </a:rPr>
              <a:t>)</a:t>
            </a:r>
          </a:p>
          <a:p>
            <a:endParaRPr lang="en-US" sz="40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application form can be found at </a:t>
            </a:r>
            <a:r>
              <a:rPr lang="en-US" sz="4000" dirty="0">
                <a:latin typeface="Arial" panose="020B0604020202020204" pitchFamily="34" charset="0"/>
                <a:cs typeface="Arial" panose="020B0604020202020204" pitchFamily="34" charset="0"/>
                <a:hlinkClick r:id="rId2"/>
              </a:rPr>
              <a:t>62A350.pdf (ky.gov)</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43936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a:r>
              <a:rPr lang="en-US" sz="4800" dirty="0" smtClean="0">
                <a:latin typeface="Arial Black" panose="020B0A04020102020204" pitchFamily="34" charset="0"/>
              </a:rPr>
              <a:t>Helpful Links</a:t>
            </a:r>
            <a:endParaRPr lang="en-US" sz="4800" dirty="0">
              <a:latin typeface="Arial Black" panose="020B0A04020102020204" pitchFamily="34" charset="0"/>
            </a:endParaRPr>
          </a:p>
        </p:txBody>
      </p:sp>
      <p:sp>
        <p:nvSpPr>
          <p:cNvPr id="46083" name="Rectangle 3"/>
          <p:cNvSpPr>
            <a:spLocks noGrp="1" noChangeArrowheads="1"/>
          </p:cNvSpPr>
          <p:nvPr>
            <p:ph idx="1"/>
          </p:nvPr>
        </p:nvSpPr>
        <p:spPr>
          <a:xfrm>
            <a:off x="152400" y="1676399"/>
            <a:ext cx="8839200" cy="4419601"/>
          </a:xfrm>
        </p:spPr>
        <p:txBody>
          <a:bodyPr>
            <a:normAutofit lnSpcReduction="10000"/>
          </a:bodyPr>
          <a:lstStyle/>
          <a:p>
            <a:pPr>
              <a:lnSpc>
                <a:spcPct val="90000"/>
              </a:lnSpc>
              <a:buClr>
                <a:schemeClr val="tx1"/>
              </a:buClr>
              <a:buSzPct val="100000"/>
              <a:buFont typeface="Arial" pitchFamily="34" charset="0"/>
              <a:buChar char="•"/>
            </a:pPr>
            <a:r>
              <a:rPr lang="en-US" sz="3200" dirty="0" smtClean="0">
                <a:latin typeface="Arial" panose="020B0604020202020204" pitchFamily="34" charset="0"/>
                <a:cs typeface="Arial" panose="020B0604020202020204" pitchFamily="34" charset="0"/>
                <a:hlinkClick r:id="rId2"/>
              </a:rPr>
              <a:t>https://revenue.ky.gov/Property/Residential-Farm-Commercial-Property/Pages/Homestead-Exemption.asp</a:t>
            </a:r>
            <a:endParaRPr lang="en-US" sz="3200" dirty="0" smtClean="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endParaRPr lang="en-US" sz="3200" dirty="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r>
              <a:rPr lang="en-US" sz="3200" dirty="0">
                <a:latin typeface="Arial" panose="020B0604020202020204" pitchFamily="34" charset="0"/>
                <a:cs typeface="Arial" panose="020B0604020202020204" pitchFamily="34" charset="0"/>
                <a:hlinkClick r:id="rId3"/>
              </a:rPr>
              <a:t>• Homestead Exemption - Department of Revenue (ky.gov)</a:t>
            </a:r>
            <a:endParaRPr lang="en-US" sz="3200" dirty="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endParaRPr lang="en-US" sz="3200" dirty="0" smtClean="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endParaRPr lang="en-US" sz="3200" dirty="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r>
              <a:rPr lang="en-US" sz="3200" dirty="0">
                <a:latin typeface="Arial" panose="020B0604020202020204" pitchFamily="34" charset="0"/>
                <a:cs typeface="Arial" panose="020B0604020202020204" pitchFamily="34" charset="0"/>
                <a:hlinkClick r:id="rId4"/>
              </a:rPr>
              <a:t>62A350.pdf (ky.gov)</a:t>
            </a:r>
            <a:endParaRPr lang="en-US" sz="3200" dirty="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endParaRPr lang="en-US" sz="3000" dirty="0"/>
          </a:p>
          <a:p>
            <a:pPr>
              <a:lnSpc>
                <a:spcPct val="90000"/>
              </a:lnSpc>
              <a:buClr>
                <a:schemeClr val="tx1"/>
              </a:buClr>
              <a:buSzPct val="100000"/>
              <a:buNone/>
            </a:pPr>
            <a:endParaRPr lang="en-US" sz="3000" dirty="0" smtClean="0"/>
          </a:p>
          <a:p>
            <a:pPr>
              <a:lnSpc>
                <a:spcPct val="90000"/>
              </a:lnSpc>
            </a:pPr>
            <a:endParaRPr lang="en-US" dirty="0"/>
          </a:p>
          <a:p>
            <a:pPr>
              <a:lnSpc>
                <a:spcPct val="90000"/>
              </a:lnSpc>
            </a:pP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anose="020B0A04020102020204" pitchFamily="34" charset="0"/>
              </a:rPr>
              <a:t>Point of Contacts</a:t>
            </a:r>
            <a:endParaRPr lang="en-US" sz="6000" dirty="0">
              <a:latin typeface="Arial Black" panose="020B0A04020102020204" pitchFamily="34" charset="0"/>
            </a:endParaRPr>
          </a:p>
        </p:txBody>
      </p:sp>
      <p:sp>
        <p:nvSpPr>
          <p:cNvPr id="3" name="Content Placeholder 2"/>
          <p:cNvSpPr>
            <a:spLocks noGrp="1"/>
          </p:cNvSpPr>
          <p:nvPr>
            <p:ph idx="1"/>
          </p:nvPr>
        </p:nvSpPr>
        <p:spPr/>
        <p:txBody>
          <a:bodyPr/>
          <a:lstStyle/>
          <a:p>
            <a:pPr>
              <a:lnSpc>
                <a:spcPct val="90000"/>
              </a:lnSpc>
              <a:buClr>
                <a:schemeClr val="tx1"/>
              </a:buClr>
              <a:buSzPct val="100000"/>
              <a:buFont typeface="Arial" pitchFamily="34" charset="0"/>
              <a:buChar char="•"/>
            </a:pPr>
            <a:r>
              <a:rPr lang="en-US" sz="4400" dirty="0">
                <a:latin typeface="Arial" panose="020B0604020202020204" pitchFamily="34" charset="0"/>
                <a:cs typeface="Arial" panose="020B0604020202020204" pitchFamily="34" charset="0"/>
              </a:rPr>
              <a:t>www.veterans.ky.gov – KDVA</a:t>
            </a:r>
          </a:p>
          <a:p>
            <a:pPr>
              <a:lnSpc>
                <a:spcPct val="90000"/>
              </a:lnSpc>
              <a:buClr>
                <a:schemeClr val="tx1"/>
              </a:buClr>
              <a:buSzPct val="100000"/>
              <a:buNone/>
            </a:pPr>
            <a:endParaRPr lang="en-US" sz="4400" dirty="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r>
              <a:rPr lang="en-US" sz="4400" dirty="0">
                <a:latin typeface="Arial" panose="020B0604020202020204" pitchFamily="34" charset="0"/>
                <a:cs typeface="Arial" panose="020B0604020202020204" pitchFamily="34" charset="0"/>
              </a:rPr>
              <a:t>1-800-827-1000 – VA </a:t>
            </a:r>
            <a:r>
              <a:rPr lang="en-US" sz="4400" dirty="0" smtClean="0">
                <a:latin typeface="Arial" panose="020B0604020202020204" pitchFamily="34" charset="0"/>
                <a:cs typeface="Arial" panose="020B0604020202020204" pitchFamily="34" charset="0"/>
              </a:rPr>
              <a:t>Hotline</a:t>
            </a:r>
          </a:p>
          <a:p>
            <a:pPr>
              <a:lnSpc>
                <a:spcPct val="90000"/>
              </a:lnSpc>
              <a:buClr>
                <a:schemeClr val="tx1"/>
              </a:buClr>
              <a:buSzPct val="100000"/>
              <a:buFont typeface="Arial" pitchFamily="34" charset="0"/>
              <a:buChar char="•"/>
            </a:pPr>
            <a:endParaRPr lang="en-US" sz="4400" dirty="0" smtClean="0">
              <a:latin typeface="Arial" panose="020B0604020202020204" pitchFamily="34" charset="0"/>
              <a:cs typeface="Arial" panose="020B0604020202020204" pitchFamily="34" charset="0"/>
            </a:endParaRPr>
          </a:p>
          <a:p>
            <a:pPr>
              <a:lnSpc>
                <a:spcPct val="90000"/>
              </a:lnSpc>
              <a:buClr>
                <a:schemeClr val="tx1"/>
              </a:buClr>
              <a:buSzPct val="100000"/>
              <a:buFont typeface="Arial" pitchFamily="34" charset="0"/>
              <a:buChar char="•"/>
            </a:pPr>
            <a:r>
              <a:rPr lang="en-US" sz="4400" dirty="0">
                <a:latin typeface="Arial" panose="020B0604020202020204" pitchFamily="34" charset="0"/>
                <a:cs typeface="Arial" panose="020B0604020202020204" pitchFamily="34" charset="0"/>
              </a:rPr>
              <a:t>Email: Donald.walbert@ky.gov</a:t>
            </a:r>
          </a:p>
          <a:p>
            <a:pPr>
              <a:lnSpc>
                <a:spcPct val="90000"/>
              </a:lnSpc>
              <a:buClr>
                <a:schemeClr val="tx1"/>
              </a:buClr>
              <a:buSzPct val="100000"/>
              <a:buFont typeface="Arial" pitchFamily="34" charset="0"/>
              <a:buChar char="•"/>
            </a:pPr>
            <a:endParaRPr lang="en-US" dirty="0"/>
          </a:p>
          <a:p>
            <a:endParaRPr lang="en-US" dirty="0"/>
          </a:p>
        </p:txBody>
      </p:sp>
    </p:spTree>
    <p:extLst>
      <p:ext uri="{BB962C8B-B14F-4D97-AF65-F5344CB8AC3E}">
        <p14:creationId xmlns:p14="http://schemas.microsoft.com/office/powerpoint/2010/main" val="310069764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7886700" cy="1325563"/>
          </a:xfrm>
        </p:spPr>
        <p:txBody>
          <a:bodyPr>
            <a:normAutofit/>
          </a:bodyPr>
          <a:lstStyle/>
          <a:p>
            <a:pPr algn="ctr"/>
            <a:r>
              <a:rPr lang="en-US" sz="8000" dirty="0" smtClean="0">
                <a:latin typeface="Arial Black" panose="020B0A04020102020204" pitchFamily="34" charset="0"/>
              </a:rPr>
              <a:t>Questions?</a:t>
            </a:r>
            <a:endParaRPr lang="en-US" sz="8000" dirty="0">
              <a:latin typeface="Arial Black" panose="020B0A04020102020204" pitchFamily="34" charset="0"/>
            </a:endParaRPr>
          </a:p>
        </p:txBody>
      </p:sp>
    </p:spTree>
    <p:extLst>
      <p:ext uri="{BB962C8B-B14F-4D97-AF65-F5344CB8AC3E}">
        <p14:creationId xmlns:p14="http://schemas.microsoft.com/office/powerpoint/2010/main" val="697014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rial Black" panose="020B0A04020102020204" pitchFamily="34" charset="0"/>
              </a:rPr>
              <a:t>Disability Status</a:t>
            </a:r>
            <a:endParaRPr lang="en-US" sz="6000" b="1" dirty="0">
              <a:latin typeface="Arial Black" panose="020B0A04020102020204" pitchFamily="34" charset="0"/>
            </a:endParaRPr>
          </a:p>
        </p:txBody>
      </p:sp>
      <p:sp>
        <p:nvSpPr>
          <p:cNvPr id="4" name="TextBox 3"/>
          <p:cNvSpPr txBox="1"/>
          <p:nvPr/>
        </p:nvSpPr>
        <p:spPr>
          <a:xfrm>
            <a:off x="228600" y="1447800"/>
            <a:ext cx="8686800" cy="5693866"/>
          </a:xfrm>
          <a:prstGeom prst="rect">
            <a:avLst/>
          </a:prstGeom>
          <a:noFill/>
        </p:spPr>
        <p:txBody>
          <a:bodyPr wrap="square" rtlCol="0">
            <a:spAutoFit/>
          </a:bodyPr>
          <a:lstStyle/>
          <a:p>
            <a:endParaRPr lang="en-US" sz="2800" dirty="0" smtClean="0"/>
          </a:p>
          <a:p>
            <a:pPr algn="just">
              <a:buFont typeface="Arial" pitchFamily="34" charset="0"/>
              <a:buChar char="•"/>
            </a:pPr>
            <a:r>
              <a:rPr lang="en-US" sz="2800" dirty="0" smtClean="0">
                <a:latin typeface="Arial" panose="020B0604020202020204" pitchFamily="34" charset="0"/>
                <a:cs typeface="Arial" panose="020B0604020202020204" pitchFamily="34" charset="0"/>
                <a:sym typeface="Wingdings 2"/>
              </a:rPr>
              <a:t>PVA Requirements-</a:t>
            </a:r>
            <a:r>
              <a:rPr lang="en-US" sz="2800" dirty="0" smtClean="0">
                <a:latin typeface="Arial" panose="020B0604020202020204" pitchFamily="34" charset="0"/>
                <a:cs typeface="Arial" panose="020B0604020202020204" pitchFamily="34" charset="0"/>
              </a:rPr>
              <a:t>Individual must be age 65 or older or totally disabled in the year for which the application is made.</a:t>
            </a:r>
            <a:r>
              <a:rPr lang="en-US" sz="2800" dirty="0" smtClean="0">
                <a:latin typeface="Arial" panose="020B0604020202020204" pitchFamily="34" charset="0"/>
                <a:cs typeface="Arial" panose="020B0604020202020204" pitchFamily="34" charset="0"/>
                <a:sym typeface="Wingdings 2"/>
              </a:rPr>
              <a:t>  </a:t>
            </a:r>
          </a:p>
          <a:p>
            <a:pPr algn="just">
              <a:buFont typeface="Arial" pitchFamily="34" charset="0"/>
              <a:buChar char="•"/>
            </a:pPr>
            <a:endParaRPr lang="en-US" sz="2800" dirty="0" smtClean="0">
              <a:latin typeface="Arial" panose="020B0604020202020204" pitchFamily="34" charset="0"/>
              <a:cs typeface="Arial" panose="020B0604020202020204" pitchFamily="34" charset="0"/>
            </a:endParaRPr>
          </a:p>
          <a:p>
            <a:pPr algn="just">
              <a:buFont typeface="Arial" pitchFamily="34" charset="0"/>
              <a:buChar char="•"/>
            </a:pPr>
            <a:r>
              <a:rPr lang="en-US" sz="2800" dirty="0" smtClean="0">
                <a:latin typeface="Arial" panose="020B0604020202020204" pitchFamily="34" charset="0"/>
                <a:cs typeface="Arial" panose="020B0604020202020204" pitchFamily="34" charset="0"/>
              </a:rPr>
              <a:t>VA Definition-</a:t>
            </a:r>
          </a:p>
          <a:p>
            <a:pPr lvl="1" algn="just">
              <a:buFont typeface="Arial" pitchFamily="34" charset="0"/>
              <a:buChar char="•"/>
            </a:pPr>
            <a:r>
              <a:rPr lang="en-US" sz="2800" b="1" dirty="0" smtClean="0">
                <a:latin typeface="Arial" panose="020B0604020202020204" pitchFamily="34" charset="0"/>
                <a:cs typeface="Arial" panose="020B0604020202020204" pitchFamily="34" charset="0"/>
              </a:rPr>
              <a:t>100% Disability</a:t>
            </a:r>
            <a:r>
              <a:rPr lang="en-US" sz="2800" dirty="0" smtClean="0">
                <a:latin typeface="Arial" panose="020B0604020202020204" pitchFamily="34" charset="0"/>
                <a:cs typeface="Arial" panose="020B0604020202020204" pitchFamily="34" charset="0"/>
              </a:rPr>
              <a:t>-total disability evaluation assigned to an individual because of any service-connected impairment (or combination of impairments) of mind or body that that meets the criteria for a total disability rating under the Schedule for Rating Disabilities. </a:t>
            </a:r>
          </a:p>
          <a:p>
            <a:pPr lvl="1"/>
            <a:endParaRPr lang="en-US" sz="28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39150" cy="1325563"/>
          </a:xfrm>
        </p:spPr>
        <p:txBody>
          <a:bodyPr>
            <a:normAutofit/>
          </a:bodyPr>
          <a:lstStyle/>
          <a:p>
            <a:r>
              <a:rPr lang="en-US" sz="3600" b="1" dirty="0">
                <a:latin typeface="Arial Black" panose="020B0A04020102020204" pitchFamily="34" charset="0"/>
              </a:rPr>
              <a:t>Application Based on Disability</a:t>
            </a:r>
            <a:endParaRPr lang="en-US" sz="3600" dirty="0">
              <a:latin typeface="Arial Black" panose="020B0A04020102020204" pitchFamily="34" charset="0"/>
            </a:endParaRPr>
          </a:p>
        </p:txBody>
      </p:sp>
      <p:sp>
        <p:nvSpPr>
          <p:cNvPr id="4" name="TextBox 3"/>
          <p:cNvSpPr txBox="1"/>
          <p:nvPr/>
        </p:nvSpPr>
        <p:spPr>
          <a:xfrm>
            <a:off x="762000" y="1690689"/>
            <a:ext cx="8001000" cy="5693866"/>
          </a:xfrm>
          <a:prstGeom prst="rect">
            <a:avLst/>
          </a:prstGeom>
          <a:noFill/>
        </p:spPr>
        <p:txBody>
          <a:bodyPr wrap="square" rtlCol="0">
            <a:spAutoFit/>
          </a:bodyPr>
          <a:lstStyle/>
          <a:p>
            <a:pPr algn="just"/>
            <a:r>
              <a:rPr lang="en-US" sz="2400" dirty="0" smtClean="0"/>
              <a:t>• </a:t>
            </a:r>
            <a:r>
              <a:rPr lang="en-US" sz="2800" dirty="0" smtClean="0">
                <a:latin typeface="Arial" panose="020B0604020202020204" pitchFamily="34" charset="0"/>
                <a:cs typeface="Arial" panose="020B0604020202020204" pitchFamily="34" charset="0"/>
              </a:rPr>
              <a:t>If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application </a:t>
            </a:r>
            <a:r>
              <a:rPr lang="en-US" sz="2800" dirty="0">
                <a:latin typeface="Arial" panose="020B0604020202020204" pitchFamily="34" charset="0"/>
                <a:cs typeface="Arial" panose="020B0604020202020204" pitchFamily="34" charset="0"/>
              </a:rPr>
              <a:t>is based on the disability of the homeowner, then the homeowner must have been classified as totally disabled under a program authorized or administered by an agency of the United States government or any retirement system located within or outside of </a:t>
            </a:r>
            <a:r>
              <a:rPr lang="en-US" sz="2800" dirty="0" smtClean="0">
                <a:latin typeface="Arial" panose="020B0604020202020204" pitchFamily="34" charset="0"/>
                <a:cs typeface="Arial" panose="020B0604020202020204" pitchFamily="34" charset="0"/>
              </a:rPr>
              <a:t>Kentucky.</a:t>
            </a:r>
          </a:p>
          <a:p>
            <a:pPr algn="just"/>
            <a:endParaRPr lang="en-US" sz="2800"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 The </a:t>
            </a:r>
            <a:r>
              <a:rPr lang="en-US" sz="2800" dirty="0">
                <a:latin typeface="Arial" panose="020B0604020202020204" pitchFamily="34" charset="0"/>
                <a:cs typeface="Arial" panose="020B0604020202020204" pitchFamily="34" charset="0"/>
              </a:rPr>
              <a:t>homeowner must have been receiving payments pursuant to his or her disability for the entire assessment period.</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00096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Black" panose="020B0A04020102020204" pitchFamily="34" charset="0"/>
              </a:rPr>
              <a:t>Application Based on Disability</a:t>
            </a:r>
            <a:endParaRPr lang="en-US" dirty="0">
              <a:latin typeface="Arial Black" panose="020B0A04020102020204" pitchFamily="34" charset="0"/>
            </a:endParaRPr>
          </a:p>
        </p:txBody>
      </p:sp>
      <p:sp>
        <p:nvSpPr>
          <p:cNvPr id="4" name="TextBox 3"/>
          <p:cNvSpPr txBox="1"/>
          <p:nvPr/>
        </p:nvSpPr>
        <p:spPr>
          <a:xfrm>
            <a:off x="628650" y="1600200"/>
            <a:ext cx="8001000" cy="489364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homeowner must apply annually to con​tinue to receive the exemption based upon a total disability, unless</a:t>
            </a:r>
            <a:r>
              <a:rPr lang="en-US" sz="2400" b="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are a veteran of the United States Armed Forces and have a service connected disability;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have been determined to be totally and permanently disabled under the rules of the Social Security </a:t>
            </a:r>
            <a:r>
              <a:rPr lang="en-US" sz="2400" dirty="0" smtClean="0">
                <a:latin typeface="Arial" panose="020B0604020202020204" pitchFamily="34" charset="0"/>
                <a:cs typeface="Arial" panose="020B0604020202020204" pitchFamily="34" charset="0"/>
              </a:rPr>
              <a:t>Administration</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have been determined to be totally and permanently disabled under the rules of the Kentucky Retirement Systems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535624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Arial" panose="020B0604020202020204" pitchFamily="34" charset="0"/>
                <a:cs typeface="Arial" panose="020B0604020202020204" pitchFamily="34" charset="0"/>
              </a:rPr>
              <a:t>Qualifying as Totally Disabled</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600" dirty="0" smtClean="0">
                <a:latin typeface="Arial" panose="020B0604020202020204" pitchFamily="34" charset="0"/>
                <a:cs typeface="Arial" panose="020B0604020202020204" pitchFamily="34" charset="0"/>
              </a:rPr>
              <a:t>100% rating with a future exam</a:t>
            </a:r>
          </a:p>
          <a:p>
            <a:pPr lvl="1"/>
            <a:r>
              <a:rPr lang="en-US" sz="3600" dirty="0" smtClean="0">
                <a:latin typeface="Arial" panose="020B0604020202020204" pitchFamily="34" charset="0"/>
                <a:cs typeface="Arial" panose="020B0604020202020204" pitchFamily="34" charset="0"/>
              </a:rPr>
              <a:t>Qualifies as total disability for the calendar year it is awarded.</a:t>
            </a:r>
          </a:p>
          <a:p>
            <a:pPr lvl="1"/>
            <a:r>
              <a:rPr lang="en-US" sz="3600" dirty="0" smtClean="0">
                <a:latin typeface="Arial" panose="020B0604020202020204" pitchFamily="34" charset="0"/>
                <a:cs typeface="Arial" panose="020B0604020202020204" pitchFamily="34" charset="0"/>
              </a:rPr>
              <a:t>Future exams generally held 1-5 years later</a:t>
            </a:r>
          </a:p>
          <a:p>
            <a:pPr lvl="1"/>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100% Permanent and Total</a:t>
            </a:r>
          </a:p>
          <a:p>
            <a:pPr lvl="1"/>
            <a:r>
              <a:rPr lang="en-US" sz="3600" dirty="0" smtClean="0">
                <a:latin typeface="Arial" panose="020B0604020202020204" pitchFamily="34" charset="0"/>
                <a:cs typeface="Arial" panose="020B0604020202020204" pitchFamily="34" charset="0"/>
              </a:rPr>
              <a:t>Chapter 35 DEA benefits awarded</a:t>
            </a:r>
          </a:p>
          <a:p>
            <a:pPr lvl="1"/>
            <a:endParaRPr lang="en-US" dirty="0" smtClean="0"/>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Qualifying as Totally Disabled</a:t>
            </a:r>
            <a:endParaRPr lang="en-US" sz="3600" dirty="0">
              <a:latin typeface="Arial Black" panose="020B0A04020102020204" pitchFamily="34" charset="0"/>
            </a:endParaRPr>
          </a:p>
        </p:txBody>
      </p:sp>
      <p:sp>
        <p:nvSpPr>
          <p:cNvPr id="3" name="Content Placeholder 2"/>
          <p:cNvSpPr>
            <a:spLocks noGrp="1"/>
          </p:cNvSpPr>
          <p:nvPr>
            <p:ph idx="1"/>
          </p:nvPr>
        </p:nvSpPr>
        <p:spPr/>
        <p:txBody>
          <a:bodyPr>
            <a:noAutofit/>
          </a:bodyPr>
          <a:lstStyle/>
          <a:p>
            <a:pPr marL="0" indent="0">
              <a:buNone/>
            </a:pPr>
            <a:r>
              <a:rPr lang="en-US" sz="3200" b="1" dirty="0" smtClean="0">
                <a:latin typeface="Arial" panose="020B0604020202020204" pitchFamily="34" charset="0"/>
                <a:cs typeface="Arial" panose="020B0604020202020204" pitchFamily="34" charset="0"/>
              </a:rPr>
              <a:t>Individual </a:t>
            </a:r>
            <a:r>
              <a:rPr lang="en-US" sz="3200" b="1" dirty="0" err="1" smtClean="0">
                <a:latin typeface="Arial" panose="020B0604020202020204" pitchFamily="34" charset="0"/>
                <a:cs typeface="Arial" panose="020B0604020202020204" pitchFamily="34" charset="0"/>
              </a:rPr>
              <a:t>Unemployability</a:t>
            </a:r>
            <a:endParaRPr lang="en-US" sz="3200" b="1" dirty="0" smtClean="0">
              <a:latin typeface="Arial" panose="020B0604020202020204" pitchFamily="34" charset="0"/>
              <a:cs typeface="Arial" panose="020B0604020202020204" pitchFamily="34" charset="0"/>
            </a:endParaRPr>
          </a:p>
          <a:p>
            <a:pPr marL="411480" lvl="1" indent="0">
              <a:buNone/>
            </a:pPr>
            <a:r>
              <a:rPr lang="en-US" sz="3200" dirty="0" smtClean="0">
                <a:latin typeface="Arial" panose="020B0604020202020204" pitchFamily="34" charset="0"/>
                <a:cs typeface="Arial" panose="020B0604020202020204" pitchFamily="34" charset="0"/>
              </a:rPr>
              <a:t>• Total disability evaluation assigned to an individual because of any service-connected impairment (or combination of impairments) of mind or body that fails to meet the criteria for a total disability rating under the Schedule for Rating Disabilities but that nonetheless renders it impossible for that person to follow substantial gainful employment. </a:t>
            </a:r>
            <a:endParaRPr lang="en-US" sz="3200"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rial Black" panose="020B0A04020102020204" pitchFamily="34" charset="0"/>
                <a:cs typeface="Arial" panose="020B0604020202020204" pitchFamily="34" charset="0"/>
              </a:rPr>
              <a:t>Homestead Exemption Allowance for 2021-2022 </a:t>
            </a:r>
            <a:endParaRPr lang="en-US" sz="4400"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628650" y="2133600"/>
            <a:ext cx="7886700" cy="4351338"/>
          </a:xfrm>
        </p:spPr>
        <p:txBody>
          <a:bodyPr>
            <a:normAutofit/>
          </a:bodyPr>
          <a:lstStyle/>
          <a:p>
            <a:pPr marL="0" indent="0" algn="just">
              <a:buNone/>
            </a:pPr>
            <a:r>
              <a:rPr lang="en-US" dirty="0" smtClean="0"/>
              <a:t>• </a:t>
            </a:r>
            <a:r>
              <a:rPr lang="en-US" sz="2800" dirty="0" smtClean="0">
                <a:latin typeface="Arial" panose="020B0604020202020204" pitchFamily="34" charset="0"/>
                <a:cs typeface="Arial" panose="020B0604020202020204" pitchFamily="34" charset="0"/>
              </a:rPr>
              <a:t>KRS </a:t>
            </a:r>
            <a:r>
              <a:rPr lang="en-US" sz="2800" dirty="0">
                <a:latin typeface="Arial" panose="020B0604020202020204" pitchFamily="34" charset="0"/>
                <a:cs typeface="Arial" panose="020B0604020202020204" pitchFamily="34" charset="0"/>
              </a:rPr>
              <a:t>132.810 (</a:t>
            </a:r>
            <a:r>
              <a:rPr lang="en-US" sz="2800">
                <a:latin typeface="Arial" panose="020B0604020202020204" pitchFamily="34" charset="0"/>
                <a:cs typeface="Arial" panose="020B0604020202020204" pitchFamily="34" charset="0"/>
              </a:rPr>
              <a:t>2</a:t>
            </a:r>
            <a:r>
              <a:rPr lang="en-US" sz="2800" smtClean="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 provides that the homestead exemption shall be adjusted for inflation every two years. In accordance with this statutory requirement, the Office of Property Valuation has determined that the homestead exemption amount for the 2021 and 2022 tax years shall be $40,500. Please contact your computer programmer or computer service company to ensure the appropriate software updates are made.</a:t>
            </a:r>
          </a:p>
          <a:p>
            <a:endParaRPr lang="en-US" dirty="0"/>
          </a:p>
        </p:txBody>
      </p:sp>
    </p:spTree>
    <p:extLst>
      <p:ext uri="{BB962C8B-B14F-4D97-AF65-F5344CB8AC3E}">
        <p14:creationId xmlns:p14="http://schemas.microsoft.com/office/powerpoint/2010/main" val="360170262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Arial Black" panose="020B0A04020102020204" pitchFamily="34" charset="0"/>
              </a:rPr>
              <a:t>100% Notification Letter</a:t>
            </a:r>
            <a:endParaRPr lang="en-US" sz="4400" dirty="0">
              <a:latin typeface="Arial Black" panose="020B0A04020102020204"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381000" y="1524000"/>
            <a:ext cx="3937740" cy="51054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4419600" y="1523999"/>
            <a:ext cx="3962400" cy="5115773"/>
          </a:xfrm>
          <a:prstGeom prst="rect">
            <a:avLst/>
          </a:prstGeom>
          <a:noFill/>
          <a:ln w="9525">
            <a:noFill/>
            <a:miter lim="800000"/>
            <a:headEnd/>
            <a:tailEnd/>
          </a:ln>
        </p:spPr>
      </p:pic>
      <p:sp>
        <p:nvSpPr>
          <p:cNvPr id="5" name="Left Arrow 4"/>
          <p:cNvSpPr/>
          <p:nvPr/>
        </p:nvSpPr>
        <p:spPr>
          <a:xfrm rot="20692842">
            <a:off x="6712993" y="3593983"/>
            <a:ext cx="1295400" cy="228600"/>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7162800" y="2743200"/>
            <a:ext cx="1752599" cy="646331"/>
          </a:xfrm>
          <a:prstGeom prst="rect">
            <a:avLst/>
          </a:prstGeom>
          <a:solidFill>
            <a:schemeClr val="accent2"/>
          </a:solidFill>
        </p:spPr>
        <p:txBody>
          <a:bodyPr wrap="square" rtlCol="0">
            <a:spAutoFit/>
          </a:bodyPr>
          <a:lstStyle/>
          <a:p>
            <a:r>
              <a:rPr lang="en-US" dirty="0" smtClean="0"/>
              <a:t>Rating  percentage</a:t>
            </a:r>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610600" cy="1325563"/>
          </a:xfrm>
        </p:spPr>
        <p:txBody>
          <a:bodyPr>
            <a:noAutofit/>
          </a:bodyPr>
          <a:lstStyle/>
          <a:p>
            <a:r>
              <a:rPr lang="en-US" sz="3200" dirty="0" smtClean="0">
                <a:latin typeface="Arial Black" panose="020B0A04020102020204" pitchFamily="34" charset="0"/>
              </a:rPr>
              <a:t>100% Permanent Notification Letter</a:t>
            </a:r>
            <a:endParaRPr lang="en-US" sz="3200" dirty="0">
              <a:latin typeface="Arial Black" panose="020B0A04020102020204" pitchFamily="34" charset="0"/>
            </a:endParaRPr>
          </a:p>
        </p:txBody>
      </p:sp>
      <p:pic>
        <p:nvPicPr>
          <p:cNvPr id="23554" name="Picture 2"/>
          <p:cNvPicPr>
            <a:picLocks noGrp="1" noChangeAspect="1" noChangeArrowheads="1"/>
          </p:cNvPicPr>
          <p:nvPr>
            <p:ph idx="1"/>
          </p:nvPr>
        </p:nvPicPr>
        <p:blipFill>
          <a:blip r:embed="rId2" cstate="print"/>
          <a:srcRect/>
          <a:stretch>
            <a:fillRect/>
          </a:stretch>
        </p:blipFill>
        <p:spPr bwMode="auto">
          <a:xfrm>
            <a:off x="533400" y="1403440"/>
            <a:ext cx="4038600" cy="5214156"/>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48200" y="1415245"/>
            <a:ext cx="4038600" cy="5214155"/>
          </a:xfrm>
          <a:prstGeom prst="rect">
            <a:avLst/>
          </a:prstGeom>
          <a:noFill/>
          <a:ln w="9525">
            <a:noFill/>
            <a:miter lim="800000"/>
            <a:headEnd/>
            <a:tailEnd/>
          </a:ln>
        </p:spPr>
      </p:pic>
      <p:sp>
        <p:nvSpPr>
          <p:cNvPr id="6" name="Left Arrow 5"/>
          <p:cNvSpPr/>
          <p:nvPr/>
        </p:nvSpPr>
        <p:spPr>
          <a:xfrm rot="335470">
            <a:off x="7699248" y="5763256"/>
            <a:ext cx="996030" cy="111205"/>
          </a:xfrm>
          <a:prstGeom prst="lef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7010400" y="6019800"/>
            <a:ext cx="1752599" cy="646331"/>
          </a:xfrm>
          <a:prstGeom prst="rect">
            <a:avLst/>
          </a:prstGeom>
          <a:solidFill>
            <a:schemeClr val="accent2"/>
          </a:solidFill>
        </p:spPr>
        <p:txBody>
          <a:bodyPr wrap="square" rtlCol="0">
            <a:spAutoFit/>
          </a:bodyPr>
          <a:lstStyle/>
          <a:p>
            <a:r>
              <a:rPr lang="en-US" dirty="0" smtClean="0"/>
              <a:t>Permanent Rating</a:t>
            </a:r>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D4E2B75-E3E9-40E2-BFB0-77A43EBDA664}"/>
</file>

<file path=customXml/itemProps2.xml><?xml version="1.0" encoding="utf-8"?>
<ds:datastoreItem xmlns:ds="http://schemas.openxmlformats.org/officeDocument/2006/customXml" ds:itemID="{1EAABA5A-7C4E-4743-9BA0-1E6F6BE3E201}"/>
</file>

<file path=customXml/itemProps3.xml><?xml version="1.0" encoding="utf-8"?>
<ds:datastoreItem xmlns:ds="http://schemas.openxmlformats.org/officeDocument/2006/customXml" ds:itemID="{61C1D473-AC09-4F0C-AA28-FEC85EC11083}"/>
</file>

<file path=docProps/app.xml><?xml version="1.0" encoding="utf-8"?>
<Properties xmlns="http://schemas.openxmlformats.org/officeDocument/2006/extended-properties" xmlns:vt="http://schemas.openxmlformats.org/officeDocument/2006/docPropsVTypes">
  <Template/>
  <TotalTime>1531</TotalTime>
  <Words>495</Words>
  <Application>Microsoft Office PowerPoint</Application>
  <PresentationFormat>On-screen Show (4:3)</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Wingdings 2</vt:lpstr>
      <vt:lpstr>Office Theme</vt:lpstr>
      <vt:lpstr>PVA Briefing</vt:lpstr>
      <vt:lpstr>Disability Status</vt:lpstr>
      <vt:lpstr>Application Based on Disability</vt:lpstr>
      <vt:lpstr>Application Based on Disability</vt:lpstr>
      <vt:lpstr>Qualifying as Totally Disabled</vt:lpstr>
      <vt:lpstr>Qualifying as Totally Disabled</vt:lpstr>
      <vt:lpstr>Homestead Exemption Allowance for 2021-2022 </vt:lpstr>
      <vt:lpstr>100% Notification Letter</vt:lpstr>
      <vt:lpstr>100% Permanent Notification Letter</vt:lpstr>
      <vt:lpstr>Individual Unemployablity</vt:lpstr>
      <vt:lpstr>VA Award Example Letter</vt:lpstr>
      <vt:lpstr>Application for Exemption </vt:lpstr>
      <vt:lpstr>Helpful Links</vt:lpstr>
      <vt:lpstr>Point of 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PVA Briefing</dc:title>
  <dc:creator>timothy.carver</dc:creator>
  <cp:keywords/>
  <dc:description/>
  <cp:lastModifiedBy>Walbert, Donald W (KDVA)</cp:lastModifiedBy>
  <cp:revision>161</cp:revision>
  <dcterms:created xsi:type="dcterms:W3CDTF">2011-11-08T13:45:20Z</dcterms:created>
  <dcterms:modified xsi:type="dcterms:W3CDTF">2022-11-30T16:59:34Z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