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9"/>
  </p:handoutMasterIdLst>
  <p:sldIdLst>
    <p:sldId id="257" r:id="rId3"/>
    <p:sldId id="301" r:id="rId4"/>
    <p:sldId id="316" r:id="rId5"/>
    <p:sldId id="328" r:id="rId6"/>
    <p:sldId id="262" r:id="rId7"/>
    <p:sldId id="333" r:id="rId8"/>
    <p:sldId id="332" r:id="rId9"/>
    <p:sldId id="334" r:id="rId10"/>
    <p:sldId id="258" r:id="rId11"/>
    <p:sldId id="259" r:id="rId12"/>
    <p:sldId id="329" r:id="rId13"/>
    <p:sldId id="330" r:id="rId14"/>
    <p:sldId id="267" r:id="rId15"/>
    <p:sldId id="269" r:id="rId16"/>
    <p:sldId id="265" r:id="rId17"/>
    <p:sldId id="261"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072"/>
          </a:xfrm>
          <a:prstGeom prst="rect">
            <a:avLst/>
          </a:prstGeom>
        </p:spPr>
        <p:txBody>
          <a:bodyPr vert="horz" lIns="93324" tIns="46662" rIns="93324" bIns="46662" rtlCol="0"/>
          <a:lstStyle>
            <a:lvl1pPr algn="r">
              <a:defRPr sz="1200"/>
            </a:lvl1pPr>
          </a:lstStyle>
          <a:p>
            <a:fld id="{9BB4F376-BB9A-4926-9C7D-449A893756A7}" type="datetimeFigureOut">
              <a:rPr lang="en-US" smtClean="0"/>
              <a:t>12/27/2022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DE7CC97-CF74-4472-81D6-B4E0CD9795A5}" type="slidenum">
              <a:rPr lang="en-US" smtClean="0"/>
              <a:t>‹#›</a:t>
            </a:fld>
            <a:endParaRPr lang="en-US"/>
          </a:p>
        </p:txBody>
      </p:sp>
    </p:spTree>
    <p:extLst>
      <p:ext uri="{BB962C8B-B14F-4D97-AF65-F5344CB8AC3E}">
        <p14:creationId xmlns:p14="http://schemas.microsoft.com/office/powerpoint/2010/main" val="12765206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1784F2-3FE9-4994-8A4E-8CD8EA2A31C6}"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379655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784F2-3FE9-4994-8A4E-8CD8EA2A31C6}"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200847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784F2-3FE9-4994-8A4E-8CD8EA2A31C6}"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211107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56601E-A496-403D-A76A-94939611D2EC}"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176466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6601E-A496-403D-A76A-94939611D2EC}"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282253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56601E-A496-403D-A76A-94939611D2EC}"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393337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56601E-A496-403D-A76A-94939611D2EC}"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290865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56601E-A496-403D-A76A-94939611D2EC}" type="datetimeFigureOut">
              <a:rPr lang="en-US" smtClean="0"/>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421028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56601E-A496-403D-A76A-94939611D2EC}" type="datetimeFigureOut">
              <a:rPr lang="en-US" smtClean="0"/>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177629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6601E-A496-403D-A76A-94939611D2EC}" type="datetimeFigureOut">
              <a:rPr lang="en-US" smtClean="0"/>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18253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56601E-A496-403D-A76A-94939611D2EC}"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327594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784F2-3FE9-4994-8A4E-8CD8EA2A31C6}"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1290426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56601E-A496-403D-A76A-94939611D2EC}"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60145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6601E-A496-403D-A76A-94939611D2EC}"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3572856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6601E-A496-403D-A76A-94939611D2EC}"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FA14-5118-4C90-BE67-B6ED1174BFDF}" type="slidenum">
              <a:rPr lang="en-US" smtClean="0"/>
              <a:t>‹#›</a:t>
            </a:fld>
            <a:endParaRPr lang="en-US"/>
          </a:p>
        </p:txBody>
      </p:sp>
    </p:spTree>
    <p:extLst>
      <p:ext uri="{BB962C8B-B14F-4D97-AF65-F5344CB8AC3E}">
        <p14:creationId xmlns:p14="http://schemas.microsoft.com/office/powerpoint/2010/main" val="5797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1784F2-3FE9-4994-8A4E-8CD8EA2A31C6}"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207212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1784F2-3FE9-4994-8A4E-8CD8EA2A31C6}"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354681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1784F2-3FE9-4994-8A4E-8CD8EA2A31C6}" type="datetimeFigureOut">
              <a:rPr lang="en-US" smtClean="0"/>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92565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1784F2-3FE9-4994-8A4E-8CD8EA2A31C6}" type="datetimeFigureOut">
              <a:rPr lang="en-US" smtClean="0"/>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53231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784F2-3FE9-4994-8A4E-8CD8EA2A31C6}" type="datetimeFigureOut">
              <a:rPr lang="en-US" smtClean="0"/>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135931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1784F2-3FE9-4994-8A4E-8CD8EA2A31C6}"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21667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1784F2-3FE9-4994-8A4E-8CD8EA2A31C6}"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BDC5-52B5-4D11-94EE-04F99212A787}" type="slidenum">
              <a:rPr lang="en-US" smtClean="0"/>
              <a:t>‹#›</a:t>
            </a:fld>
            <a:endParaRPr lang="en-US"/>
          </a:p>
        </p:txBody>
      </p:sp>
    </p:spTree>
    <p:extLst>
      <p:ext uri="{BB962C8B-B14F-4D97-AF65-F5344CB8AC3E}">
        <p14:creationId xmlns:p14="http://schemas.microsoft.com/office/powerpoint/2010/main" val="364475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784F2-3FE9-4994-8A4E-8CD8EA2A31C6}" type="datetimeFigureOut">
              <a:rPr lang="en-US" smtClean="0"/>
              <a:t>12/27/2022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BDC5-52B5-4D11-94EE-04F99212A787}" type="slidenum">
              <a:rPr lang="en-US" smtClean="0"/>
              <a:t>‹#›</a:t>
            </a:fld>
            <a:endParaRPr lang="en-US"/>
          </a:p>
        </p:txBody>
      </p:sp>
    </p:spTree>
    <p:extLst>
      <p:ext uri="{BB962C8B-B14F-4D97-AF65-F5344CB8AC3E}">
        <p14:creationId xmlns:p14="http://schemas.microsoft.com/office/powerpoint/2010/main" val="199993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6601E-A496-403D-A76A-94939611D2EC}" type="datetimeFigureOut">
              <a:rPr lang="en-US" smtClean="0"/>
              <a:t>12/27/2022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5FA14-5118-4C90-BE67-B6ED1174BFDF}" type="slidenum">
              <a:rPr lang="en-US" smtClean="0"/>
              <a:t>‹#›</a:t>
            </a:fld>
            <a:endParaRPr lang="en-US"/>
          </a:p>
        </p:txBody>
      </p:sp>
    </p:spTree>
    <p:extLst>
      <p:ext uri="{BB962C8B-B14F-4D97-AF65-F5344CB8AC3E}">
        <p14:creationId xmlns:p14="http://schemas.microsoft.com/office/powerpoint/2010/main" val="2524277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exology.com/library/detail.aspx?g=404b2c6b-29ff-44ef-ae71-1be44db3349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ed.ky.gov/kyedc/pdfs/irb.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ed.ky.gov/kyedc/pdfs/keia.pdf?15" TargetMode="External"/><Relationship Id="rId2" Type="http://schemas.openxmlformats.org/officeDocument/2006/relationships/hyperlink" Target="https://ced.ky.gov/kyedc/pdfs/KBIFactSheet.pdf?15" TargetMode="Externa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hyperlink" Target="https://ced.ky.gov/kyedc/pdfs/irbprocedures.pdf?90" TargetMode="External"/><Relationship Id="rId4" Type="http://schemas.openxmlformats.org/officeDocument/2006/relationships/hyperlink" Target="https://ced.ky.gov/kyedc/pdfs/irb.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evenue.ky.gov/TaxProfessionals/Pages/Guidance-Library.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lumMod val="100000"/>
              </a:srgbClr>
            </a:gs>
            <a:gs pos="52000">
              <a:srgbClr val="0070C0">
                <a:lumMod val="100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20" y="3779520"/>
            <a:ext cx="11897360" cy="3078480"/>
          </a:xfrm>
          <a:noFill/>
          <a:effectLst/>
        </p:spPr>
        <p:txBody>
          <a:bodyPr>
            <a:normAutofit fontScale="92500" lnSpcReduction="10000"/>
          </a:bodyPr>
          <a:lstStyle/>
          <a:p>
            <a:r>
              <a:rPr lang="en-US" sz="10400" dirty="0">
                <a:ln w="9525">
                  <a:solidFill>
                    <a:schemeClr val="tx1">
                      <a:lumMod val="95000"/>
                      <a:lumOff val="5000"/>
                    </a:schemeClr>
                  </a:solidFill>
                </a:ln>
                <a:solidFill>
                  <a:srgbClr val="FF0000"/>
                </a:solidFill>
                <a:latin typeface="Stencil" panose="040409050D0802020404" pitchFamily="82" charset="0"/>
              </a:rPr>
              <a:t>REVIEW &amp; UPDATE</a:t>
            </a:r>
          </a:p>
          <a:p>
            <a:pPr algn="l"/>
            <a:endParaRPr lang="en-US" sz="4000" dirty="0"/>
          </a:p>
          <a:p>
            <a:pPr algn="l"/>
            <a:r>
              <a:rPr lang="en-US" sz="3900" i="1" dirty="0">
                <a:latin typeface="Constantia" panose="02030602050306030303" pitchFamily="18" charset="0"/>
              </a:rPr>
              <a:t>Office of Property Valuation                          </a:t>
            </a:r>
          </a:p>
          <a:p>
            <a:pPr algn="l"/>
            <a:r>
              <a:rPr lang="en-US" sz="3900" i="1" dirty="0">
                <a:latin typeface="Constantia" panose="02030602050306030303" pitchFamily="18" charset="0"/>
              </a:rPr>
              <a:t>Department of Revenue                                  December 8, 2022</a:t>
            </a:r>
          </a:p>
          <a:p>
            <a:pPr algn="l"/>
            <a:endParaRPr lang="en-US" sz="3900" dirty="0"/>
          </a:p>
        </p:txBody>
      </p:sp>
      <p:sp>
        <p:nvSpPr>
          <p:cNvPr id="2" name="Title 1"/>
          <p:cNvSpPr>
            <a:spLocks noGrp="1"/>
          </p:cNvSpPr>
          <p:nvPr>
            <p:ph type="ctrTitle"/>
          </p:nvPr>
        </p:nvSpPr>
        <p:spPr>
          <a:xfrm>
            <a:off x="584661" y="303876"/>
            <a:ext cx="11166763" cy="2964873"/>
          </a:xfrm>
          <a:noFill/>
          <a:ln>
            <a:noFill/>
          </a:ln>
          <a:effectLst>
            <a:glow rad="139700">
              <a:srgbClr val="FFC000">
                <a:alpha val="58000"/>
              </a:srgbClr>
            </a:glow>
            <a:outerShdw blurRad="50800" dist="76200" dir="5400000" algn="t" rotWithShape="0">
              <a:schemeClr val="bg1"/>
            </a:outerShdw>
            <a:softEdge rad="12700"/>
          </a:effectLst>
          <a:scene3d>
            <a:camera prst="orthographicFront"/>
            <a:lightRig rig="threePt" dir="t"/>
          </a:scene3d>
          <a:sp3d extrusionH="76200">
            <a:bevelT w="165100" prst="coolSlant"/>
            <a:bevelB w="165100" prst="coolSlant"/>
            <a:extrusionClr>
              <a:schemeClr val="bg1"/>
            </a:extrusionClr>
          </a:sp3d>
        </p:spPr>
        <p:txBody>
          <a:bodyPr>
            <a:noAutofit/>
          </a:bodyPr>
          <a:lstStyle/>
          <a:p>
            <a:r>
              <a:rPr lang="en-US" sz="8800" b="1" dirty="0">
                <a:latin typeface="Arial Black" panose="020B0A04020102020204" pitchFamily="34" charset="0"/>
              </a:rPr>
              <a:t>Utility Scale Solar</a:t>
            </a:r>
          </a:p>
        </p:txBody>
      </p:sp>
    </p:spTree>
    <p:extLst>
      <p:ext uri="{BB962C8B-B14F-4D97-AF65-F5344CB8AC3E}">
        <p14:creationId xmlns:p14="http://schemas.microsoft.com/office/powerpoint/2010/main" val="127667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39000">
              <a:schemeClr val="accent1">
                <a:lumMod val="45000"/>
                <a:lumOff val="55000"/>
              </a:schemeClr>
            </a:gs>
            <a:gs pos="64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4083"/>
            <a:ext cx="10515600" cy="2690648"/>
          </a:xfrm>
          <a:effectLst>
            <a:outerShdw blurRad="50800" dist="38100" dir="13500000" algn="br" rotWithShape="0">
              <a:schemeClr val="bg1">
                <a:alpha val="80000"/>
              </a:schemeClr>
            </a:outerShdw>
          </a:effectLst>
        </p:spPr>
        <p:txBody>
          <a:bodyPr>
            <a:normAutofit fontScale="90000"/>
          </a:bodyPr>
          <a:lstStyle/>
          <a:p>
            <a:pPr algn="ctr"/>
            <a:r>
              <a:rPr lang="en-US" sz="5400" b="1" dirty="0"/>
              <a:t>LEXOLOGY </a:t>
            </a:r>
            <a:br>
              <a:rPr lang="en-US" sz="5400" b="1" dirty="0"/>
            </a:br>
            <a:br>
              <a:rPr lang="en-US" sz="2000" b="1" dirty="0"/>
            </a:br>
            <a:r>
              <a:rPr lang="en-US" sz="2700" b="1" dirty="0"/>
              <a:t>Frost Brown Todd LLC – Mark F. </a:t>
            </a:r>
            <a:r>
              <a:rPr lang="en-US" sz="2700" b="1" dirty="0" err="1"/>
              <a:t>Sommer</a:t>
            </a:r>
            <a:r>
              <a:rPr lang="en-US" sz="2700" b="1" dirty="0"/>
              <a:t>, Daniel G. </a:t>
            </a:r>
            <a:r>
              <a:rPr lang="en-US" sz="2700" b="1" dirty="0" err="1"/>
              <a:t>Mudd</a:t>
            </a:r>
            <a:r>
              <a:rPr lang="en-US" sz="2700" b="1" dirty="0"/>
              <a:t> and Elizabeth D. Mosley</a:t>
            </a:r>
            <a:br>
              <a:rPr lang="en-US" sz="2700" b="1" dirty="0"/>
            </a:br>
            <a:br>
              <a:rPr lang="en-US" sz="2000" b="1" dirty="0"/>
            </a:br>
            <a:r>
              <a:rPr lang="en-US" sz="2700" b="1" dirty="0"/>
              <a:t>April 30, 2021</a:t>
            </a:r>
            <a:br>
              <a:rPr lang="en-US" sz="3200" b="1" dirty="0"/>
            </a:br>
            <a:endParaRPr lang="en-US" sz="5400" b="1" dirty="0"/>
          </a:p>
        </p:txBody>
      </p:sp>
      <p:sp>
        <p:nvSpPr>
          <p:cNvPr id="3" name="Content Placeholder 2"/>
          <p:cNvSpPr>
            <a:spLocks noGrp="1"/>
          </p:cNvSpPr>
          <p:nvPr>
            <p:ph idx="1"/>
          </p:nvPr>
        </p:nvSpPr>
        <p:spPr>
          <a:xfrm>
            <a:off x="838200" y="2774731"/>
            <a:ext cx="10515600" cy="3402232"/>
          </a:xfrm>
        </p:spPr>
        <p:txBody>
          <a:bodyPr/>
          <a:lstStyle/>
          <a:p>
            <a:r>
              <a:rPr lang="en-US" sz="3200" dirty="0"/>
              <a:t>Article summarizing TAM-21-01</a:t>
            </a:r>
          </a:p>
          <a:p>
            <a:r>
              <a:rPr lang="en-US" sz="3200" dirty="0"/>
              <a:t>Possible misinterpretation by Residential &amp; Commercial (private solar) Taxpayers</a:t>
            </a:r>
          </a:p>
          <a:p>
            <a:r>
              <a:rPr lang="en-US" sz="3200" dirty="0"/>
              <a:t>Reference article                                                                               </a:t>
            </a:r>
            <a:r>
              <a:rPr lang="en-US" sz="3200" dirty="0">
                <a:hlinkClick r:id="rId2"/>
              </a:rPr>
              <a:t>https://www.lexology.com/library/detail.aspx?g=404b2c6b-29ff-44ef-ae71-1be44db3349a</a:t>
            </a:r>
            <a:endParaRPr lang="en-US" sz="3200" dirty="0"/>
          </a:p>
        </p:txBody>
      </p:sp>
    </p:spTree>
    <p:extLst>
      <p:ext uri="{BB962C8B-B14F-4D97-AF65-F5344CB8AC3E}">
        <p14:creationId xmlns:p14="http://schemas.microsoft.com/office/powerpoint/2010/main" val="4144549162"/>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7000">
              <a:srgbClr val="BFD8EF"/>
            </a:gs>
            <a:gs pos="18000">
              <a:schemeClr val="accent1">
                <a:lumMod val="60000"/>
                <a:lumOff val="40000"/>
              </a:schemeClr>
            </a:gs>
            <a:gs pos="0">
              <a:schemeClr val="accent1"/>
            </a:gs>
            <a:gs pos="64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62"/>
            <a:ext cx="10515600" cy="1087120"/>
          </a:xfrm>
          <a:effectLst>
            <a:glow rad="76200">
              <a:schemeClr val="accent1">
                <a:alpha val="40000"/>
              </a:schemeClr>
            </a:glow>
            <a:outerShdw blurRad="38100" dist="76200" dir="5400000" algn="t" rotWithShape="0">
              <a:schemeClr val="bg1">
                <a:alpha val="40000"/>
              </a:schemeClr>
            </a:outerShdw>
            <a:softEdge rad="38100"/>
          </a:effectLst>
        </p:spPr>
        <p:txBody>
          <a:bodyPr>
            <a:normAutofit/>
          </a:bodyPr>
          <a:lstStyle/>
          <a:p>
            <a:pPr algn="ctr"/>
            <a:r>
              <a:rPr lang="en-US" sz="6000" b="1" dirty="0">
                <a:latin typeface="+mn-lt"/>
              </a:rPr>
              <a:t>Local Tax Incentives</a:t>
            </a:r>
          </a:p>
        </p:txBody>
      </p:sp>
      <p:sp>
        <p:nvSpPr>
          <p:cNvPr id="3" name="Content Placeholder 2"/>
          <p:cNvSpPr>
            <a:spLocks noGrp="1"/>
          </p:cNvSpPr>
          <p:nvPr>
            <p:ph idx="1"/>
          </p:nvPr>
        </p:nvSpPr>
        <p:spPr>
          <a:xfrm>
            <a:off x="223520" y="1300480"/>
            <a:ext cx="11802225" cy="5221942"/>
          </a:xfrm>
          <a:effectLst/>
        </p:spPr>
        <p:txBody>
          <a:bodyPr wrap="square" tIns="0" bIns="0">
            <a:spAutoFit/>
          </a:bodyPr>
          <a:lstStyle/>
          <a:p>
            <a:pPr>
              <a:buFont typeface="Wingdings" panose="05000000000000000000" pitchFamily="2" charset="2"/>
              <a:buChar char="Ø"/>
            </a:pPr>
            <a:r>
              <a:rPr lang="en-US" dirty="0"/>
              <a:t> </a:t>
            </a:r>
            <a:r>
              <a:rPr lang="en-US" sz="3200" dirty="0"/>
              <a:t>Excerpt from Cabinet for Economic Development fact sheet on IRBs:</a:t>
            </a:r>
          </a:p>
          <a:p>
            <a:pPr marL="0" indent="0">
              <a:buNone/>
            </a:pPr>
            <a:r>
              <a:rPr lang="en-US" dirty="0"/>
              <a:t>	</a:t>
            </a:r>
            <a:r>
              <a:rPr lang="en-US" i="1" dirty="0"/>
              <a:t>“Communities may negotiate for payments by industrial tenants to replace portions of local property taxes lost through public title to property. These agreements are commonly referred to as Payment in Lieu of Tax (PILOT) agreements.”</a:t>
            </a:r>
            <a:endParaRPr lang="en-US" dirty="0"/>
          </a:p>
          <a:p>
            <a:r>
              <a:rPr lang="en-US" dirty="0"/>
              <a:t>According to Commissioner Katie Smith of the Cabinet for Economic Development, local tax incentives can be granted without approval of the Cabinet. If a company wishes to receive State tax incentives or an IRB through the State, they must complete application and seek approval through the Cabinet.</a:t>
            </a:r>
          </a:p>
          <a:p>
            <a:pPr marL="0" indent="0">
              <a:buNone/>
            </a:pPr>
            <a:r>
              <a:rPr lang="en-US" dirty="0"/>
              <a:t>For the complete fact sheet on IRBs, see </a:t>
            </a:r>
            <a:r>
              <a:rPr lang="en-US" dirty="0">
                <a:hlinkClick r:id="rId2"/>
              </a:rPr>
              <a:t>https://ced.ky.gov/kyedc/pdfs/irb.pdf</a:t>
            </a:r>
            <a:endParaRPr lang="en-US" dirty="0"/>
          </a:p>
          <a:p>
            <a:pPr marL="0" indent="0">
              <a:buNone/>
            </a:pPr>
            <a:endParaRPr lang="en-US" dirty="0"/>
          </a:p>
        </p:txBody>
      </p:sp>
    </p:spTree>
    <p:extLst>
      <p:ext uri="{BB962C8B-B14F-4D97-AF65-F5344CB8AC3E}">
        <p14:creationId xmlns:p14="http://schemas.microsoft.com/office/powerpoint/2010/main" val="3096354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6000">
              <a:schemeClr val="accent1">
                <a:lumMod val="60000"/>
                <a:lumOff val="40000"/>
              </a:schemeClr>
            </a:gs>
            <a:gs pos="32000">
              <a:schemeClr val="accent1"/>
            </a:gs>
            <a:gs pos="99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2090724"/>
          </a:xfrm>
          <a:effectLst>
            <a:outerShdw blurRad="50800" dist="38100" dir="13500000" algn="br" rotWithShape="0">
              <a:schemeClr val="bg1">
                <a:alpha val="80000"/>
              </a:schemeClr>
            </a:outerShdw>
          </a:effectLst>
        </p:spPr>
        <p:txBody>
          <a:bodyPr>
            <a:noAutofit/>
          </a:bodyPr>
          <a:lstStyle/>
          <a:p>
            <a:pPr algn="ctr"/>
            <a:r>
              <a:rPr lang="en-US" sz="5400" b="1" dirty="0">
                <a:latin typeface="+mn-lt"/>
              </a:rPr>
              <a:t>Tax Exempt?</a:t>
            </a:r>
            <a:br>
              <a:rPr lang="en-US" sz="5400" b="1" dirty="0">
                <a:latin typeface="+mn-lt"/>
              </a:rPr>
            </a:br>
            <a:r>
              <a:rPr lang="en-US" sz="5400" b="1" dirty="0">
                <a:latin typeface="+mn-lt"/>
              </a:rPr>
              <a:t>Purchase vs. Lease?</a:t>
            </a:r>
          </a:p>
        </p:txBody>
      </p:sp>
      <p:sp>
        <p:nvSpPr>
          <p:cNvPr id="6" name="Content Placeholder 5"/>
          <p:cNvSpPr>
            <a:spLocks noGrp="1"/>
          </p:cNvSpPr>
          <p:nvPr>
            <p:ph idx="1"/>
          </p:nvPr>
        </p:nvSpPr>
        <p:spPr>
          <a:xfrm>
            <a:off x="0" y="2090724"/>
            <a:ext cx="12192000" cy="4468969"/>
          </a:xfrm>
          <a:gradFill>
            <a:gsLst>
              <a:gs pos="100000">
                <a:srgbClr val="FDFEFF"/>
              </a:gs>
              <a:gs pos="0">
                <a:schemeClr val="accent1"/>
              </a:gs>
              <a:gs pos="88000">
                <a:schemeClr val="accent1">
                  <a:lumMod val="5000"/>
                  <a:lumOff val="95000"/>
                </a:schemeClr>
              </a:gs>
            </a:gsLst>
            <a:lin ang="5400000" scaled="1"/>
          </a:gradFill>
        </p:spPr>
        <p:txBody>
          <a:bodyPr>
            <a:normAutofit/>
          </a:bodyPr>
          <a:lstStyle/>
          <a:p>
            <a:endParaRPr lang="en-US" dirty="0"/>
          </a:p>
          <a:p>
            <a:pPr algn="l"/>
            <a:endParaRPr lang="en-US" sz="1800" b="0" i="0" u="none" strike="noStrike" baseline="0" dirty="0">
              <a:solidFill>
                <a:srgbClr val="000000"/>
              </a:solidFill>
              <a:latin typeface="Times New Roman" panose="02020603050405020304" pitchFamily="18" charset="0"/>
            </a:endParaRPr>
          </a:p>
          <a:p>
            <a:pPr marL="0" indent="0">
              <a:buNone/>
            </a:pPr>
            <a:r>
              <a:rPr lang="en-US" sz="2700" b="1" i="0" u="none" strike="noStrike" baseline="0" dirty="0">
                <a:solidFill>
                  <a:srgbClr val="000000"/>
                </a:solidFill>
              </a:rPr>
              <a:t>103.285 Property acquired under KRS 103.200 to 103.280 exempt from taxation. </a:t>
            </a:r>
            <a:endParaRPr lang="en-US" sz="2700" b="0" i="0" u="none" strike="noStrike" baseline="0" dirty="0">
              <a:solidFill>
                <a:srgbClr val="000000"/>
              </a:solidFill>
            </a:endParaRPr>
          </a:p>
          <a:p>
            <a:pPr marL="0" indent="0">
              <a:buNone/>
            </a:pPr>
            <a:r>
              <a:rPr lang="en-US" sz="2700" b="0" i="0" u="none" strike="noStrike" baseline="0" dirty="0">
                <a:solidFill>
                  <a:srgbClr val="000000"/>
                </a:solidFill>
              </a:rPr>
              <a:t>All properties, both real and personal, which a city or county may acquire to be rented or leased to an industrial concern according to KRS 103.200 to 103.280, shall be exempt from taxation to the same extent as other public property used for public purposes, as long as the property is </a:t>
            </a:r>
            <a:r>
              <a:rPr lang="en-US" sz="2700" b="0" i="0" strike="noStrike" baseline="0" dirty="0">
                <a:solidFill>
                  <a:srgbClr val="000000"/>
                </a:solidFill>
              </a:rPr>
              <a:t>owned</a:t>
            </a:r>
            <a:r>
              <a:rPr lang="en-US" sz="2700" b="0" i="0" u="none" strike="noStrike" baseline="0" dirty="0">
                <a:solidFill>
                  <a:srgbClr val="000000"/>
                </a:solidFill>
              </a:rPr>
              <a:t> by the city or county. </a:t>
            </a:r>
          </a:p>
          <a:p>
            <a:pPr marL="0" indent="0">
              <a:buNone/>
            </a:pPr>
            <a:r>
              <a:rPr lang="en-US" sz="2700" b="1" i="0" u="none" strike="noStrike" baseline="0" dirty="0">
                <a:solidFill>
                  <a:srgbClr val="000000"/>
                </a:solidFill>
              </a:rPr>
              <a:t>History: </a:t>
            </a:r>
            <a:r>
              <a:rPr lang="en-US" sz="2700" b="0" i="0" u="none" strike="noStrike" baseline="0" dirty="0">
                <a:solidFill>
                  <a:srgbClr val="000000"/>
                </a:solidFill>
              </a:rPr>
              <a:t>Amended 1962 Ky. Acts </a:t>
            </a:r>
            <a:r>
              <a:rPr lang="en-US" sz="2700" b="0" i="0" u="none" strike="noStrike" baseline="0" dirty="0" err="1">
                <a:solidFill>
                  <a:srgbClr val="000000"/>
                </a:solidFill>
              </a:rPr>
              <a:t>ch.</a:t>
            </a:r>
            <a:r>
              <a:rPr lang="en-US" sz="2700" b="0" i="0" u="none" strike="noStrike" baseline="0" dirty="0">
                <a:solidFill>
                  <a:srgbClr val="000000"/>
                </a:solidFill>
              </a:rPr>
              <a:t> 268, sec. 9. -- Created 1960 Ky. Acts </a:t>
            </a:r>
            <a:r>
              <a:rPr lang="en-US" sz="2700" b="0" i="0" u="none" strike="noStrike" baseline="0" dirty="0" err="1">
                <a:solidFill>
                  <a:srgbClr val="000000"/>
                </a:solidFill>
              </a:rPr>
              <a:t>ch.</a:t>
            </a:r>
            <a:r>
              <a:rPr lang="en-US" sz="2700" b="0" i="0" u="none" strike="noStrike" baseline="0" dirty="0">
                <a:solidFill>
                  <a:srgbClr val="000000"/>
                </a:solidFill>
              </a:rPr>
              <a:t> 78, sec. 1. </a:t>
            </a:r>
            <a:endParaRPr kumimoji="0" lang="en-US" sz="2700" b="0" i="0" u="none" strike="noStrike" kern="1200" cap="none" spc="0" normalizeH="0" baseline="0" noProof="0" dirty="0">
              <a:ln>
                <a:noFill/>
              </a:ln>
              <a:solidFill>
                <a:srgbClr val="FF0000"/>
              </a:solidFill>
              <a:effectLst/>
              <a:uLnTx/>
              <a:uFillTx/>
              <a:ea typeface="+mn-ea"/>
              <a:cs typeface="+mn-cs"/>
            </a:endParaRPr>
          </a:p>
          <a:p>
            <a:pPr marL="0" indent="0">
              <a:buNone/>
            </a:pPr>
            <a:endParaRPr lang="en-US" sz="4000" b="1" dirty="0"/>
          </a:p>
        </p:txBody>
      </p:sp>
    </p:spTree>
    <p:extLst>
      <p:ext uri="{BB962C8B-B14F-4D97-AF65-F5344CB8AC3E}">
        <p14:creationId xmlns:p14="http://schemas.microsoft.com/office/powerpoint/2010/main" val="2952509639"/>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44000">
              <a:schemeClr val="accent1">
                <a:lumMod val="45000"/>
                <a:lumOff val="55000"/>
              </a:schemeClr>
            </a:gs>
            <a:gs pos="98000">
              <a:schemeClr val="bg1"/>
            </a:gs>
            <a:gs pos="8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4083"/>
            <a:ext cx="10515600" cy="1826604"/>
          </a:xfrm>
          <a:effectLst>
            <a:outerShdw blurRad="50800" dist="38100" dir="13500000" algn="br" rotWithShape="0">
              <a:schemeClr val="bg1">
                <a:alpha val="80000"/>
              </a:schemeClr>
            </a:outerShdw>
          </a:effectLst>
        </p:spPr>
        <p:txBody>
          <a:bodyPr>
            <a:normAutofit/>
          </a:bodyPr>
          <a:lstStyle/>
          <a:p>
            <a:pPr algn="ctr"/>
            <a:r>
              <a:rPr lang="en-US" sz="5400" b="1" dirty="0">
                <a:latin typeface="+mn-lt"/>
              </a:rPr>
              <a:t>Summary of References</a:t>
            </a:r>
            <a:endParaRPr lang="en-US" sz="5400" b="1" dirty="0"/>
          </a:p>
        </p:txBody>
      </p:sp>
      <p:sp>
        <p:nvSpPr>
          <p:cNvPr id="3" name="Content Placeholder 2"/>
          <p:cNvSpPr>
            <a:spLocks noGrp="1"/>
          </p:cNvSpPr>
          <p:nvPr>
            <p:ph idx="1"/>
          </p:nvPr>
        </p:nvSpPr>
        <p:spPr>
          <a:xfrm>
            <a:off x="838200" y="2774731"/>
            <a:ext cx="10515600" cy="3402232"/>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https://ced.ky.gov/kyedc/pdfs/KBIFactSheet.pdf?15</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https://ced.ky.gov/kyedc/pdfs/keia.pdf?15</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https://ced.ky.gov/kyedc/pdfs/irb.pdf</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https://ced.ky.gov/kyedc/pdfs/irbprocedures.pdf?90</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Also reference KRS 154.32-020 – Incentives to induce location of economic development projects in the Commonwealth.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6" action="ppaction://hlinksldjump"/>
              </a:rPr>
              <a:t>https://apps.legislature.ky.gov/law/statutes/statute.aspx?id=48552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3200" dirty="0"/>
          </a:p>
        </p:txBody>
      </p:sp>
    </p:spTree>
    <p:extLst>
      <p:ext uri="{BB962C8B-B14F-4D97-AF65-F5344CB8AC3E}">
        <p14:creationId xmlns:p14="http://schemas.microsoft.com/office/powerpoint/2010/main" val="2479557276"/>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6000">
              <a:schemeClr val="accent1">
                <a:lumMod val="60000"/>
                <a:lumOff val="40000"/>
              </a:schemeClr>
            </a:gs>
            <a:gs pos="32000">
              <a:schemeClr val="accent1"/>
            </a:gs>
            <a:gs pos="99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2090724"/>
          </a:xfrm>
          <a:effectLst>
            <a:outerShdw blurRad="50800" dist="38100" dir="13500000" algn="br" rotWithShape="0">
              <a:schemeClr val="bg1">
                <a:alpha val="80000"/>
              </a:schemeClr>
            </a:outerShdw>
          </a:effectLst>
        </p:spPr>
        <p:txBody>
          <a:bodyPr>
            <a:noAutofit/>
          </a:bodyPr>
          <a:lstStyle/>
          <a:p>
            <a:pPr algn="ctr"/>
            <a:r>
              <a:rPr lang="en-US" sz="5400" b="1" dirty="0">
                <a:latin typeface="+mn-lt"/>
              </a:rPr>
              <a:t>Questions of Interest</a:t>
            </a:r>
          </a:p>
        </p:txBody>
      </p:sp>
      <p:sp>
        <p:nvSpPr>
          <p:cNvPr id="6" name="Content Placeholder 5"/>
          <p:cNvSpPr>
            <a:spLocks noGrp="1"/>
          </p:cNvSpPr>
          <p:nvPr>
            <p:ph idx="1"/>
          </p:nvPr>
        </p:nvSpPr>
        <p:spPr>
          <a:xfrm>
            <a:off x="0" y="2090724"/>
            <a:ext cx="12192000" cy="4468969"/>
          </a:xfrm>
          <a:gradFill>
            <a:gsLst>
              <a:gs pos="100000">
                <a:srgbClr val="FDFEFF"/>
              </a:gs>
              <a:gs pos="26000">
                <a:schemeClr val="accent1"/>
              </a:gs>
              <a:gs pos="100000">
                <a:schemeClr val="accent1">
                  <a:lumMod val="5000"/>
                  <a:lumOff val="95000"/>
                </a:schemeClr>
              </a:gs>
            </a:gsLst>
            <a:lin ang="5400000" scaled="1"/>
          </a:gradFill>
        </p:spPr>
        <p:txBody>
          <a:bodyPr>
            <a:normAutofit fontScale="77500" lnSpcReduction="20000"/>
          </a:bodyPr>
          <a:lstStyle/>
          <a:p>
            <a:endParaRPr lang="en-US" dirty="0"/>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Can Utility Scale Solar companies receive state tax incentives and/or IRBs, and if so, what are the qualifications?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ANSWER:  YES, if qualifications are met.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startAt="2"/>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Can Utility Scale Solar companies receive local tax incentives and/or IRBs without approval from the Cabinet for Economic Development?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ANSWER:   YES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effectLst/>
                <a:uLnTx/>
                <a:uFillTx/>
                <a:latin typeface="Calibri" panose="020F0502020204030204"/>
                <a:ea typeface="+mn-ea"/>
                <a:cs typeface="+mn-cs"/>
              </a:rPr>
              <a:t>3</a:t>
            </a:r>
            <a:r>
              <a:rPr kumimoji="0" lang="en-US" sz="3600" b="0" i="0" u="none" strike="noStrike" kern="1200" cap="none" spc="0" normalizeH="0" baseline="0" noProof="0" dirty="0">
                <a:ln>
                  <a:noFill/>
                </a:ln>
                <a:effectLst/>
                <a:uLnTx/>
                <a:uFillTx/>
                <a:latin typeface="Calibri" panose="020F0502020204030204"/>
                <a:ea typeface="+mn-ea"/>
                <a:cs typeface="+mn-cs"/>
              </a:rPr>
              <a:t>.   </a:t>
            </a:r>
            <a:r>
              <a:rPr kumimoji="0" lang="en-US" sz="3200" b="0" i="0" u="none" strike="noStrike" kern="1200" cap="none" spc="0" normalizeH="0" baseline="0" noProof="0" dirty="0">
                <a:ln>
                  <a:noFill/>
                </a:ln>
                <a:effectLst/>
                <a:uLnTx/>
                <a:uFillTx/>
                <a:latin typeface="Calibri" panose="020F0502020204030204"/>
                <a:ea typeface="+mn-ea"/>
                <a:cs typeface="+mn-cs"/>
              </a:rPr>
              <a:t>Was the land purchased or leased?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solidFill>
                  <a:srgbClr val="FF0000"/>
                </a:solidFill>
                <a:latin typeface="Calibri" panose="020F0502020204030204"/>
              </a:rPr>
              <a:t>          </a:t>
            </a:r>
            <a:r>
              <a:rPr lang="en-US" sz="3200" b="1" dirty="0">
                <a:solidFill>
                  <a:srgbClr val="FF0000"/>
                </a:solidFill>
                <a:latin typeface="Calibri" panose="020F0502020204030204"/>
              </a:rPr>
              <a:t>ANSWER: Depending on how the land was acquired will impact 			valuation and IRB status</a:t>
            </a:r>
            <a:r>
              <a:rPr lang="en-US" sz="3200" dirty="0">
                <a:solidFill>
                  <a:srgbClr val="FF0000"/>
                </a:solidFill>
                <a:latin typeface="Calibri" panose="020F0502020204030204"/>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indent="0">
              <a:buNone/>
            </a:pPr>
            <a:endParaRPr lang="en-US" sz="4000" b="1" dirty="0"/>
          </a:p>
        </p:txBody>
      </p:sp>
    </p:spTree>
    <p:extLst>
      <p:ext uri="{BB962C8B-B14F-4D97-AF65-F5344CB8AC3E}">
        <p14:creationId xmlns:p14="http://schemas.microsoft.com/office/powerpoint/2010/main" val="3914858876"/>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78000">
              <a:schemeClr val="accent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114300" dir="7200000" algn="tr" rotWithShape="0">
              <a:schemeClr val="tx1"/>
            </a:outerShdw>
          </a:effectLst>
        </p:spPr>
        <p:txBody>
          <a:bodyPr>
            <a:noAutofit/>
          </a:bodyPr>
          <a:lstStyle/>
          <a:p>
            <a:pPr algn="ctr"/>
            <a:r>
              <a:rPr lang="en-US" sz="9600" b="1" i="1" dirty="0">
                <a:solidFill>
                  <a:schemeClr val="bg1"/>
                </a:solidFill>
              </a:rPr>
              <a:t>QUESTIONS </a:t>
            </a:r>
          </a:p>
        </p:txBody>
      </p:sp>
      <p:sp>
        <p:nvSpPr>
          <p:cNvPr id="3" name="Content Placeholder 2"/>
          <p:cNvSpPr>
            <a:spLocks noGrp="1"/>
          </p:cNvSpPr>
          <p:nvPr>
            <p:ph idx="1"/>
          </p:nvPr>
        </p:nvSpPr>
        <p:spPr>
          <a:xfrm>
            <a:off x="254524" y="1690688"/>
            <a:ext cx="11849492" cy="5002719"/>
          </a:xfrm>
          <a:effectLst>
            <a:outerShdw dist="38100" dir="8100000" algn="tr" rotWithShape="0">
              <a:schemeClr val="tx1">
                <a:alpha val="40000"/>
              </a:schemeClr>
            </a:outerShdw>
          </a:effectLst>
        </p:spPr>
        <p:txBody>
          <a:bodyPr>
            <a:normAutofit fontScale="92500" lnSpcReduction="10000"/>
          </a:bodyPr>
          <a:lstStyle/>
          <a:p>
            <a:pPr marL="0" indent="0">
              <a:buNone/>
            </a:pPr>
            <a:r>
              <a:rPr lang="en-US" sz="3900" dirty="0">
                <a:solidFill>
                  <a:schemeClr val="bg1"/>
                </a:solidFill>
              </a:rPr>
              <a:t>For additional questions or information, please call or email:</a:t>
            </a:r>
          </a:p>
          <a:p>
            <a:r>
              <a:rPr lang="en-US" sz="3500" dirty="0">
                <a:solidFill>
                  <a:schemeClr val="bg1"/>
                </a:solidFill>
              </a:rPr>
              <a:t>Robert Carbin,                                                                                                       </a:t>
            </a:r>
            <a:r>
              <a:rPr lang="en-US" sz="3200" dirty="0">
                <a:solidFill>
                  <a:schemeClr val="bg1"/>
                </a:solidFill>
              </a:rPr>
              <a:t>Business Appraiser Branch Manager, Office of Property Valuation             PH: (502) 564-7148   EMAIL: Robert.Carbin@ky.gov</a:t>
            </a:r>
          </a:p>
          <a:p>
            <a:r>
              <a:rPr lang="en-US" sz="3500" dirty="0">
                <a:solidFill>
                  <a:schemeClr val="bg1"/>
                </a:solidFill>
              </a:rPr>
              <a:t>David Best,                                                                                                         </a:t>
            </a:r>
            <a:r>
              <a:rPr lang="en-US" sz="3200" dirty="0">
                <a:solidFill>
                  <a:schemeClr val="bg1"/>
                </a:solidFill>
              </a:rPr>
              <a:t>Local Officials Compliance Branch Manager, Office of Property Valuation        PH: (502) 564-7139   EMAIL: David.Best@ky.gov </a:t>
            </a:r>
          </a:p>
          <a:p>
            <a:r>
              <a:rPr lang="en-US" sz="3200" dirty="0">
                <a:solidFill>
                  <a:schemeClr val="bg1"/>
                </a:solidFill>
              </a:rPr>
              <a:t>For companies with questions concerning State IRBs or tax incentives on solar projects, direct them to:</a:t>
            </a:r>
          </a:p>
          <a:p>
            <a:pPr lvl="1"/>
            <a:r>
              <a:rPr lang="en-US" sz="2800" dirty="0">
                <a:solidFill>
                  <a:schemeClr val="bg1"/>
                </a:solidFill>
              </a:rPr>
              <a:t>Andy </a:t>
            </a:r>
            <a:r>
              <a:rPr lang="en-US" sz="2800" dirty="0" err="1">
                <a:solidFill>
                  <a:schemeClr val="bg1"/>
                </a:solidFill>
              </a:rPr>
              <a:t>Luttner</a:t>
            </a:r>
            <a:r>
              <a:rPr lang="en-US" sz="2800" dirty="0">
                <a:solidFill>
                  <a:schemeClr val="bg1"/>
                </a:solidFill>
              </a:rPr>
              <a:t>, Business Development Specialist,                                                                        Kentucky Cabinet for Economic Development 	                                                Email</a:t>
            </a:r>
            <a:r>
              <a:rPr lang="en-US" sz="2800">
                <a:solidFill>
                  <a:schemeClr val="bg1"/>
                </a:solidFill>
              </a:rPr>
              <a:t>: andy.luttner@</a:t>
            </a:r>
            <a:r>
              <a:rPr lang="en-US" sz="2800" dirty="0">
                <a:solidFill>
                  <a:schemeClr val="bg1"/>
                </a:solidFill>
              </a:rPr>
              <a:t>ky.gov, PH: (502) 564-7670 –main phone line to C.E.D.</a:t>
            </a:r>
          </a:p>
        </p:txBody>
      </p:sp>
    </p:spTree>
    <p:extLst>
      <p:ext uri="{BB962C8B-B14F-4D97-AF65-F5344CB8AC3E}">
        <p14:creationId xmlns:p14="http://schemas.microsoft.com/office/powerpoint/2010/main" val="20792973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Disclaimer</a:t>
            </a:r>
          </a:p>
        </p:txBody>
      </p:sp>
      <p:sp>
        <p:nvSpPr>
          <p:cNvPr id="3" name="Content Placeholder 2"/>
          <p:cNvSpPr>
            <a:spLocks noGrp="1"/>
          </p:cNvSpPr>
          <p:nvPr>
            <p:ph idx="1"/>
          </p:nvPr>
        </p:nvSpPr>
        <p:spPr>
          <a:xfrm>
            <a:off x="838200" y="1825624"/>
            <a:ext cx="10515600" cy="4770247"/>
          </a:xfrm>
        </p:spPr>
        <p:txBody>
          <a:bodyPr>
            <a:noAutofit/>
          </a:bodyPr>
          <a:lstStyle/>
          <a:p>
            <a:pPr marL="0" indent="0">
              <a:buNone/>
            </a:pPr>
            <a:r>
              <a:rPr lang="en-US" sz="2600" dirty="0"/>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this presentation, please reference KRS 136.120.                </a:t>
            </a:r>
          </a:p>
          <a:p>
            <a:pPr marL="0" indent="0">
              <a:buNone/>
            </a:pPr>
            <a:r>
              <a:rPr lang="en-US" sz="2600" dirty="0"/>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not have the statutory or regulatory authority.</a:t>
            </a:r>
          </a:p>
          <a:p>
            <a:pPr marL="0" indent="0">
              <a:buNone/>
            </a:pPr>
            <a:r>
              <a:rPr lang="en-US" sz="2600" dirty="0"/>
              <a:t> </a:t>
            </a:r>
          </a:p>
          <a:p>
            <a:pPr marL="0" indent="0" algn="ctr">
              <a:buNone/>
            </a:pPr>
            <a:r>
              <a:rPr lang="en-US" sz="2600" b="1" dirty="0"/>
              <a:t>Presentation Date: December 08, 2022</a:t>
            </a:r>
            <a:endParaRPr lang="en-US" sz="2600" dirty="0"/>
          </a:p>
          <a:p>
            <a:endParaRPr lang="en-US" sz="2600" dirty="0"/>
          </a:p>
        </p:txBody>
      </p:sp>
    </p:spTree>
    <p:extLst>
      <p:ext uri="{BB962C8B-B14F-4D97-AF65-F5344CB8AC3E}">
        <p14:creationId xmlns:p14="http://schemas.microsoft.com/office/powerpoint/2010/main" val="393555139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98323"/>
            <a:ext cx="10515600" cy="98323"/>
          </a:xfrm>
        </p:spPr>
        <p:txBody>
          <a:bodyPr>
            <a:normAutofit fontScale="90000"/>
          </a:bodyPr>
          <a:lstStyle/>
          <a:p>
            <a:endParaRPr lang="en-US" dirty="0"/>
          </a:p>
        </p:txBody>
      </p:sp>
      <p:sp>
        <p:nvSpPr>
          <p:cNvPr id="9" name="Content Placeholder 8"/>
          <p:cNvSpPr>
            <a:spLocks noGrp="1"/>
          </p:cNvSpPr>
          <p:nvPr>
            <p:ph idx="1"/>
          </p:nvPr>
        </p:nvSpPr>
        <p:spPr>
          <a:xfrm>
            <a:off x="838200" y="0"/>
            <a:ext cx="11353800" cy="6858000"/>
          </a:xfrm>
        </p:spPr>
        <p:txBody>
          <a:bodyPr>
            <a:normAutofit lnSpcReduction="10000"/>
          </a:bodyPr>
          <a:lstStyle/>
          <a:p>
            <a:pPr marL="0" indent="0" algn="ctr">
              <a:buNone/>
            </a:pPr>
            <a:r>
              <a:rPr lang="en-US" sz="7200" b="1" dirty="0"/>
              <a:t>        </a:t>
            </a:r>
            <a:r>
              <a:rPr lang="en-US" sz="7200" b="1" dirty="0">
                <a:solidFill>
                  <a:srgbClr val="0070C0"/>
                </a:solidFill>
                <a:effectLst>
                  <a:outerShdw blurRad="38100" dist="38100" dir="2700000" algn="tl">
                    <a:srgbClr val="000000">
                      <a:alpha val="43137"/>
                    </a:srgbClr>
                  </a:outerShdw>
                </a:effectLst>
              </a:rPr>
              <a:t>The new challenges faced with…</a:t>
            </a:r>
          </a:p>
          <a:p>
            <a:pPr marL="0" indent="0" algn="ctr">
              <a:buNone/>
            </a:pPr>
            <a:endParaRPr lang="en-US" sz="8000" b="1" dirty="0">
              <a:effectLst>
                <a:outerShdw blurRad="38100" dist="38100" dir="2700000" algn="tl">
                  <a:srgbClr val="000000">
                    <a:alpha val="43137"/>
                  </a:srgbClr>
                </a:outerShdw>
              </a:effectLst>
            </a:endParaRPr>
          </a:p>
          <a:p>
            <a:pPr marL="0" indent="0" algn="ctr">
              <a:buNone/>
            </a:pPr>
            <a:r>
              <a:rPr lang="en-US" sz="8000" b="1" dirty="0">
                <a:solidFill>
                  <a:srgbClr val="0070C0"/>
                </a:solidFill>
                <a:effectLst>
                  <a:outerShdw blurRad="38100" dist="38100" dir="2700000" algn="tl">
                    <a:srgbClr val="000000">
                      <a:alpha val="43137"/>
                    </a:srgbClr>
                  </a:outerShdw>
                </a:effectLst>
              </a:rPr>
              <a:t>UTILITY-SCALE SOLAR PROPERTY</a:t>
            </a:r>
          </a:p>
          <a:p>
            <a:pPr marL="0" indent="0" algn="ctr">
              <a:buNone/>
            </a:pPr>
            <a:r>
              <a:rPr lang="en-US" sz="9600" b="1" i="1" dirty="0">
                <a:solidFill>
                  <a:srgbClr val="C00000"/>
                </a:solidFill>
                <a:effectLst>
                  <a:outerShdw blurRad="38100" dist="38100" dir="2700000" algn="tl">
                    <a:srgbClr val="000000">
                      <a:alpha val="43137"/>
                    </a:srgbClr>
                  </a:outerShdw>
                </a:effectLst>
              </a:rPr>
              <a:t>ASSESSMENTS ??</a:t>
            </a:r>
          </a:p>
          <a:p>
            <a:pPr marL="0" indent="0" algn="ctr">
              <a:buNone/>
            </a:pPr>
            <a:endParaRPr lang="en-US" sz="9600" b="1" dirty="0"/>
          </a:p>
        </p:txBody>
      </p:sp>
      <p:pic>
        <p:nvPicPr>
          <p:cNvPr id="10" name="Picture 9"/>
          <p:cNvPicPr>
            <a:picLocks noChangeAspect="1"/>
          </p:cNvPicPr>
          <p:nvPr/>
        </p:nvPicPr>
        <p:blipFill>
          <a:blip r:embed="rId2"/>
          <a:stretch>
            <a:fillRect/>
          </a:stretch>
        </p:blipFill>
        <p:spPr>
          <a:xfrm>
            <a:off x="68827" y="2"/>
            <a:ext cx="3264308" cy="2920180"/>
          </a:xfrm>
          <a:prstGeom prst="rect">
            <a:avLst/>
          </a:prstGeom>
        </p:spPr>
      </p:pic>
    </p:spTree>
    <p:extLst>
      <p:ext uri="{BB962C8B-B14F-4D97-AF65-F5344CB8AC3E}">
        <p14:creationId xmlns:p14="http://schemas.microsoft.com/office/powerpoint/2010/main" val="24768684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0"/>
              </a:schemeClr>
            </a:gs>
            <a:gs pos="94000">
              <a:schemeClr val="accent1">
                <a:lumMod val="60000"/>
                <a:lumOff val="40000"/>
              </a:schemeClr>
            </a:gs>
            <a:gs pos="66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P.V.A.’s Role – Commercial Solar</a:t>
            </a:r>
          </a:p>
        </p:txBody>
      </p:sp>
      <p:sp>
        <p:nvSpPr>
          <p:cNvPr id="6" name="Content Placeholder 5"/>
          <p:cNvSpPr>
            <a:spLocks noGrp="1"/>
          </p:cNvSpPr>
          <p:nvPr>
            <p:ph idx="1"/>
          </p:nvPr>
        </p:nvSpPr>
        <p:spPr>
          <a:xfrm>
            <a:off x="235974" y="1494503"/>
            <a:ext cx="11818374" cy="5142271"/>
          </a:xfrm>
        </p:spPr>
        <p:txBody>
          <a:bodyPr>
            <a:normAutofit/>
          </a:bodyPr>
          <a:lstStyle/>
          <a:p>
            <a:r>
              <a:rPr lang="en-US" sz="3600" dirty="0">
                <a:solidFill>
                  <a:schemeClr val="bg1"/>
                </a:solidFill>
                <a:effectLst>
                  <a:outerShdw blurRad="38100" dist="38100" dir="2700000" algn="tl">
                    <a:srgbClr val="000000">
                      <a:alpha val="43137"/>
                    </a:srgbClr>
                  </a:outerShdw>
                </a:effectLst>
              </a:rPr>
              <a:t>Once construction begins, land classification changes from Agricultural to Commercial</a:t>
            </a:r>
          </a:p>
          <a:p>
            <a:r>
              <a:rPr lang="en-US" sz="3600" dirty="0">
                <a:solidFill>
                  <a:schemeClr val="bg1"/>
                </a:solidFill>
                <a:effectLst>
                  <a:outerShdw blurRad="38100" dist="38100" dir="2700000" algn="tl">
                    <a:srgbClr val="000000">
                      <a:alpha val="43137"/>
                    </a:srgbClr>
                  </a:outerShdw>
                </a:effectLst>
              </a:rPr>
              <a:t>Assess all property associated with the project: land, fences, buildings, driveways, etc.</a:t>
            </a:r>
          </a:p>
          <a:p>
            <a:r>
              <a:rPr lang="en-US" sz="3600" dirty="0">
                <a:solidFill>
                  <a:schemeClr val="bg1"/>
                </a:solidFill>
                <a:effectLst>
                  <a:outerShdw blurRad="38100" dist="38100" dir="2700000" algn="tl">
                    <a:srgbClr val="000000">
                      <a:alpha val="43137"/>
                    </a:srgbClr>
                  </a:outerShdw>
                </a:effectLst>
              </a:rPr>
              <a:t>Company must file Tangible Personal Property Return form 62A500 while in construction                                    </a:t>
            </a:r>
          </a:p>
          <a:p>
            <a:pPr marL="0" indent="0">
              <a:buNone/>
            </a:pPr>
            <a:endParaRPr lang="en-US" sz="3600" dirty="0">
              <a:ln>
                <a:solidFill>
                  <a:srgbClr val="2C70AE"/>
                </a:solidFill>
              </a:ln>
              <a:solidFill>
                <a:schemeClr val="bg1"/>
              </a:solidFill>
              <a:effectLst>
                <a:outerShdw blurRad="38100" dist="38100" dir="2700000" algn="tl">
                  <a:srgbClr val="000000">
                    <a:alpha val="43137"/>
                  </a:srgbClr>
                </a:outerShdw>
              </a:effectLst>
            </a:endParaRPr>
          </a:p>
          <a:p>
            <a:pPr marL="0" indent="0">
              <a:buNone/>
            </a:pPr>
            <a:endParaRPr lang="en-US" sz="3600" dirty="0">
              <a:solidFill>
                <a:schemeClr val="bg1"/>
              </a:solidFill>
              <a:effectLst>
                <a:outerShdw blurRad="38100" dist="38100" dir="2700000" algn="tl">
                  <a:srgbClr val="000000">
                    <a:alpha val="43137"/>
                  </a:srgbClr>
                </a:outerShdw>
              </a:effectLst>
            </a:endParaRPr>
          </a:p>
          <a:p>
            <a:pPr marL="0" indent="0">
              <a:buNone/>
            </a:pPr>
            <a:endParaRPr lang="en-US" sz="3600"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1881187" y="5620512"/>
            <a:ext cx="8429625" cy="849114"/>
          </a:xfrm>
          <a:prstGeom prst="rect">
            <a:avLst/>
          </a:prstGeom>
        </p:spPr>
      </p:pic>
      <p:pic>
        <p:nvPicPr>
          <p:cNvPr id="3" name="Picture 2"/>
          <p:cNvPicPr>
            <a:picLocks noChangeAspect="1"/>
          </p:cNvPicPr>
          <p:nvPr/>
        </p:nvPicPr>
        <p:blipFill>
          <a:blip r:embed="rId3"/>
          <a:stretch>
            <a:fillRect/>
          </a:stretch>
        </p:blipFill>
        <p:spPr>
          <a:xfrm>
            <a:off x="3695700" y="4815840"/>
            <a:ext cx="4800600" cy="719328"/>
          </a:xfrm>
          <a:prstGeom prst="rect">
            <a:avLst/>
          </a:prstGeom>
        </p:spPr>
      </p:pic>
    </p:spTree>
    <p:extLst>
      <p:ext uri="{BB962C8B-B14F-4D97-AF65-F5344CB8AC3E}">
        <p14:creationId xmlns:p14="http://schemas.microsoft.com/office/powerpoint/2010/main" val="3344916430"/>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0"/>
              </a:schemeClr>
            </a:gs>
            <a:gs pos="96000">
              <a:schemeClr val="accent1">
                <a:lumMod val="60000"/>
                <a:lumOff val="40000"/>
              </a:schemeClr>
            </a:gs>
            <a:gs pos="75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P.V.A.’s Role – Commercial Solar…</a:t>
            </a:r>
            <a:r>
              <a:rPr lang="en-US" sz="3600" b="1" i="1" dirty="0">
                <a:solidFill>
                  <a:schemeClr val="bg1"/>
                </a:solidFill>
                <a:effectLst>
                  <a:outerShdw blurRad="38100" dist="38100" dir="2700000" algn="tl">
                    <a:srgbClr val="000000">
                      <a:alpha val="43137"/>
                    </a:srgbClr>
                  </a:outerShdw>
                </a:effectLst>
              </a:rPr>
              <a:t>continued</a:t>
            </a:r>
          </a:p>
        </p:txBody>
      </p:sp>
      <p:sp>
        <p:nvSpPr>
          <p:cNvPr id="6" name="Content Placeholder 5"/>
          <p:cNvSpPr>
            <a:spLocks noGrp="1"/>
          </p:cNvSpPr>
          <p:nvPr>
            <p:ph idx="1"/>
          </p:nvPr>
        </p:nvSpPr>
        <p:spPr>
          <a:xfrm>
            <a:off x="235974" y="1494503"/>
            <a:ext cx="11818374" cy="4975123"/>
          </a:xfrm>
        </p:spPr>
        <p:txBody>
          <a:bodyPr>
            <a:normAutofit/>
          </a:bodyPr>
          <a:lstStyle/>
          <a:p>
            <a:r>
              <a:rPr lang="en-US" sz="3600" dirty="0">
                <a:solidFill>
                  <a:schemeClr val="bg1"/>
                </a:solidFill>
                <a:effectLst>
                  <a:outerShdw blurRad="38100" dist="38100" dir="2700000" algn="tl">
                    <a:srgbClr val="000000">
                      <a:alpha val="43137"/>
                    </a:srgbClr>
                  </a:outerShdw>
                </a:effectLst>
              </a:rPr>
              <a:t>Each project must be reviewed on an individual basis</a:t>
            </a:r>
          </a:p>
          <a:p>
            <a:r>
              <a:rPr lang="en-US" sz="3600" dirty="0">
                <a:solidFill>
                  <a:schemeClr val="bg1"/>
                </a:solidFill>
                <a:effectLst>
                  <a:outerShdw blurRad="38100" dist="38100" dir="2700000" algn="tl">
                    <a:srgbClr val="000000">
                      <a:alpha val="43137"/>
                    </a:srgbClr>
                  </a:outerShdw>
                </a:effectLst>
              </a:rPr>
              <a:t>Obtain copy of Leases per solar project</a:t>
            </a:r>
          </a:p>
          <a:p>
            <a:r>
              <a:rPr lang="en-US" sz="3600" dirty="0">
                <a:solidFill>
                  <a:schemeClr val="bg1"/>
                </a:solidFill>
                <a:effectLst>
                  <a:outerShdw blurRad="38100" dist="38100" dir="2700000" algn="tl">
                    <a:srgbClr val="000000">
                      <a:alpha val="43137"/>
                    </a:srgbClr>
                  </a:outerShdw>
                </a:effectLst>
              </a:rPr>
              <a:t>In the event of an IRB, the project may be treated differently</a:t>
            </a:r>
          </a:p>
          <a:p>
            <a:r>
              <a:rPr lang="en-US" sz="3600" dirty="0">
                <a:solidFill>
                  <a:schemeClr val="bg1"/>
                </a:solidFill>
                <a:effectLst>
                  <a:outerShdw blurRad="38100" dist="38100" dir="2700000" algn="tl">
                    <a:srgbClr val="000000">
                      <a:alpha val="43137"/>
                    </a:srgbClr>
                  </a:outerShdw>
                </a:effectLst>
              </a:rPr>
              <a:t>When the Solar Farm (Company) goes online and selling electricity, the property MUST BE IDENTIFIED on the Tax Roll as (</a:t>
            </a:r>
            <a:r>
              <a:rPr lang="en-US" sz="3600" dirty="0" err="1">
                <a:solidFill>
                  <a:schemeClr val="bg1"/>
                </a:solidFill>
                <a:effectLst>
                  <a:outerShdw blurRad="38100" dist="38100" dir="2700000" algn="tl">
                    <a:srgbClr val="000000">
                      <a:alpha val="43137"/>
                    </a:srgbClr>
                  </a:outerShdw>
                </a:effectLst>
              </a:rPr>
              <a:t>ie</a:t>
            </a:r>
            <a:r>
              <a:rPr lang="en-US" sz="3600" dirty="0">
                <a:solidFill>
                  <a:schemeClr val="bg1"/>
                </a:solidFill>
                <a:effectLst>
                  <a:outerShdw blurRad="38100" dist="38100" dir="2700000" algn="tl">
                    <a:srgbClr val="000000">
                      <a:alpha val="43137"/>
                    </a:srgbClr>
                  </a:outerShdw>
                </a:effectLst>
              </a:rPr>
              <a:t>. Franchise, Exempt Other, etc.).  Property will then be centrally assessed as a Public Service Company  </a:t>
            </a:r>
          </a:p>
          <a:p>
            <a:pPr marL="0" indent="0">
              <a:buNone/>
            </a:pP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54181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2EF3F1-0037-3318-DE48-57B349B4CA70}"/>
              </a:ext>
            </a:extLst>
          </p:cNvPr>
          <p:cNvPicPr>
            <a:picLocks noChangeAspect="1"/>
          </p:cNvPicPr>
          <p:nvPr/>
        </p:nvPicPr>
        <p:blipFill>
          <a:blip r:embed="rId2"/>
          <a:stretch>
            <a:fillRect/>
          </a:stretch>
        </p:blipFill>
        <p:spPr>
          <a:xfrm>
            <a:off x="218365" y="-1"/>
            <a:ext cx="11818960" cy="6714699"/>
          </a:xfrm>
          <a:prstGeom prst="rect">
            <a:avLst/>
          </a:prstGeom>
        </p:spPr>
      </p:pic>
    </p:spTree>
    <p:extLst>
      <p:ext uri="{BB962C8B-B14F-4D97-AF65-F5344CB8AC3E}">
        <p14:creationId xmlns:p14="http://schemas.microsoft.com/office/powerpoint/2010/main" val="18026903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2750">
              <a:srgbClr val="FDFEFF"/>
            </a:gs>
            <a:gs pos="14000">
              <a:schemeClr val="accent1"/>
            </a:gs>
            <a:gs pos="96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8677" y="0"/>
            <a:ext cx="11824138" cy="970961"/>
          </a:xfrm>
          <a:effectLst>
            <a:outerShdw blurRad="50800" dist="38100" dir="13500000" algn="br" rotWithShape="0">
              <a:schemeClr val="bg1">
                <a:alpha val="80000"/>
              </a:schemeClr>
            </a:outerShdw>
          </a:effectLst>
        </p:spPr>
        <p:txBody>
          <a:bodyPr>
            <a:noAutofit/>
          </a:bodyPr>
          <a:lstStyle/>
          <a:p>
            <a:pPr algn="ctr"/>
            <a:r>
              <a:rPr lang="en-US" sz="3200" b="1" dirty="0"/>
              <a:t>Turkey Creek Solar Farm-Carolina Solar Energy</a:t>
            </a:r>
            <a:br>
              <a:rPr lang="en-US" sz="3200" b="1" dirty="0"/>
            </a:br>
            <a:r>
              <a:rPr lang="en-US" sz="3200" b="1" dirty="0"/>
              <a:t>Lancaster, Kentucky – Garrard County</a:t>
            </a:r>
          </a:p>
        </p:txBody>
      </p:sp>
      <p:sp>
        <p:nvSpPr>
          <p:cNvPr id="6" name="Content Placeholder 5"/>
          <p:cNvSpPr>
            <a:spLocks noGrp="1"/>
          </p:cNvSpPr>
          <p:nvPr>
            <p:ph idx="1"/>
          </p:nvPr>
        </p:nvSpPr>
        <p:spPr>
          <a:xfrm>
            <a:off x="178677" y="886120"/>
            <a:ext cx="11824138" cy="5971880"/>
          </a:xfrm>
        </p:spPr>
        <p:txBody>
          <a:bodyPr>
            <a:normAutofit/>
          </a:bodyPr>
          <a:lstStyle/>
          <a:p>
            <a:endParaRPr lang="en-US" dirty="0"/>
          </a:p>
          <a:p>
            <a:pPr marL="0" indent="0">
              <a:buNone/>
            </a:pPr>
            <a:r>
              <a:rPr lang="en-US" sz="3600" b="1" dirty="0"/>
              <a:t>	</a:t>
            </a:r>
          </a:p>
          <a:p>
            <a:pPr marL="0" indent="0">
              <a:buNone/>
            </a:pPr>
            <a:r>
              <a:rPr lang="en-US" sz="4000" b="1" dirty="0"/>
              <a:t>    </a:t>
            </a:r>
          </a:p>
        </p:txBody>
      </p:sp>
      <p:pic>
        <p:nvPicPr>
          <p:cNvPr id="3" name="Picture 2" descr="Map&#10;&#10;Description automatically generated">
            <a:extLst>
              <a:ext uri="{FF2B5EF4-FFF2-40B4-BE49-F238E27FC236}">
                <a16:creationId xmlns:a16="http://schemas.microsoft.com/office/drawing/2014/main" id="{1C008DDA-96DC-8E9D-5829-35F81618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615" y="970960"/>
            <a:ext cx="7778188" cy="5779259"/>
          </a:xfrm>
          <a:prstGeom prst="rect">
            <a:avLst/>
          </a:prstGeom>
        </p:spPr>
      </p:pic>
    </p:spTree>
    <p:extLst>
      <p:ext uri="{BB962C8B-B14F-4D97-AF65-F5344CB8AC3E}">
        <p14:creationId xmlns:p14="http://schemas.microsoft.com/office/powerpoint/2010/main" val="3449251482"/>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2750">
              <a:srgbClr val="FDFEFF"/>
            </a:gs>
            <a:gs pos="14000">
              <a:schemeClr val="accent1"/>
            </a:gs>
            <a:gs pos="96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8677" y="0"/>
            <a:ext cx="11824138" cy="970961"/>
          </a:xfrm>
          <a:effectLst>
            <a:outerShdw blurRad="50800" dist="38100" dir="13500000" algn="br" rotWithShape="0">
              <a:schemeClr val="bg1">
                <a:alpha val="80000"/>
              </a:schemeClr>
            </a:outerShdw>
          </a:effectLst>
        </p:spPr>
        <p:txBody>
          <a:bodyPr>
            <a:noAutofit/>
          </a:bodyPr>
          <a:lstStyle/>
          <a:p>
            <a:pPr algn="ctr"/>
            <a:r>
              <a:rPr lang="en-US" sz="3200" b="1" dirty="0"/>
              <a:t>Turkey Creek Solar Farm-Carolina Solar Energy</a:t>
            </a:r>
            <a:br>
              <a:rPr lang="en-US" sz="3200" b="1" dirty="0"/>
            </a:br>
            <a:r>
              <a:rPr lang="en-US" sz="3200" b="1" dirty="0"/>
              <a:t>Lancaster, Kentucky – Garrard County (Beginning Construction)</a:t>
            </a:r>
          </a:p>
        </p:txBody>
      </p:sp>
      <p:sp>
        <p:nvSpPr>
          <p:cNvPr id="6" name="Content Placeholder 5"/>
          <p:cNvSpPr>
            <a:spLocks noGrp="1"/>
          </p:cNvSpPr>
          <p:nvPr>
            <p:ph idx="1"/>
          </p:nvPr>
        </p:nvSpPr>
        <p:spPr>
          <a:xfrm>
            <a:off x="178677" y="886120"/>
            <a:ext cx="11824138" cy="5971880"/>
          </a:xfrm>
        </p:spPr>
        <p:txBody>
          <a:bodyPr>
            <a:normAutofit/>
          </a:bodyPr>
          <a:lstStyle/>
          <a:p>
            <a:endParaRPr lang="en-US" dirty="0"/>
          </a:p>
          <a:p>
            <a:pPr marL="0" indent="0">
              <a:buNone/>
            </a:pPr>
            <a:r>
              <a:rPr lang="en-US" sz="3600" b="1" dirty="0"/>
              <a:t>	</a:t>
            </a:r>
            <a:r>
              <a:rPr lang="en-US" sz="4000" b="1" dirty="0"/>
              <a:t>  </a:t>
            </a:r>
          </a:p>
        </p:txBody>
      </p:sp>
      <p:pic>
        <p:nvPicPr>
          <p:cNvPr id="7" name="Picture 6" descr="A high angle view of a river&#10;&#10;Description automatically generated with low confidence">
            <a:extLst>
              <a:ext uri="{FF2B5EF4-FFF2-40B4-BE49-F238E27FC236}">
                <a16:creationId xmlns:a16="http://schemas.microsoft.com/office/drawing/2014/main" id="{43D51D3D-9DA3-3F8F-EC10-7AED4BC63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746" y="970960"/>
            <a:ext cx="9144000" cy="5774149"/>
          </a:xfrm>
          <a:prstGeom prst="rect">
            <a:avLst/>
          </a:prstGeom>
        </p:spPr>
      </p:pic>
    </p:spTree>
    <p:extLst>
      <p:ext uri="{BB962C8B-B14F-4D97-AF65-F5344CB8AC3E}">
        <p14:creationId xmlns:p14="http://schemas.microsoft.com/office/powerpoint/2010/main" val="239524148"/>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2750">
              <a:srgbClr val="FDFEFF"/>
            </a:gs>
            <a:gs pos="14000">
              <a:schemeClr val="accent1"/>
            </a:gs>
            <a:gs pos="96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0142" y="1"/>
            <a:ext cx="12292142" cy="1158240"/>
          </a:xfrm>
          <a:effectLst>
            <a:outerShdw blurRad="50800" dist="38100" dir="13500000" algn="br" rotWithShape="0">
              <a:schemeClr val="bg1">
                <a:alpha val="80000"/>
              </a:schemeClr>
            </a:outerShdw>
          </a:effectLst>
        </p:spPr>
        <p:txBody>
          <a:bodyPr>
            <a:noAutofit/>
          </a:bodyPr>
          <a:lstStyle/>
          <a:p>
            <a:pPr algn="ctr"/>
            <a:r>
              <a:rPr lang="en-US" sz="3200" b="1" dirty="0"/>
              <a:t>Turkey Creek Solar Farm-Carolina Solar Energy</a:t>
            </a:r>
            <a:br>
              <a:rPr lang="en-US" sz="3200" b="1" dirty="0"/>
            </a:br>
            <a:r>
              <a:rPr lang="en-US" sz="3200" b="1" dirty="0"/>
              <a:t>Lancaster, Kentucky – Garrard County</a:t>
            </a:r>
          </a:p>
        </p:txBody>
      </p:sp>
      <p:sp>
        <p:nvSpPr>
          <p:cNvPr id="6" name="Content Placeholder 5"/>
          <p:cNvSpPr>
            <a:spLocks noGrp="1"/>
          </p:cNvSpPr>
          <p:nvPr>
            <p:ph idx="1"/>
          </p:nvPr>
        </p:nvSpPr>
        <p:spPr>
          <a:xfrm>
            <a:off x="178677" y="886120"/>
            <a:ext cx="11824138" cy="5971880"/>
          </a:xfrm>
        </p:spPr>
        <p:txBody>
          <a:bodyPr>
            <a:normAutofit/>
          </a:bodyPr>
          <a:lstStyle/>
          <a:p>
            <a:endParaRPr lang="en-US" dirty="0"/>
          </a:p>
          <a:p>
            <a:pPr marL="0" indent="0">
              <a:buNone/>
            </a:pPr>
            <a:r>
              <a:rPr lang="en-US" sz="3600" b="1" dirty="0"/>
              <a:t>	</a:t>
            </a:r>
          </a:p>
          <a:p>
            <a:pPr marL="0" indent="0">
              <a:buNone/>
            </a:pPr>
            <a:r>
              <a:rPr lang="en-US" sz="4000" b="1" dirty="0"/>
              <a:t>    </a:t>
            </a:r>
          </a:p>
        </p:txBody>
      </p:sp>
      <p:pic>
        <p:nvPicPr>
          <p:cNvPr id="4" name="Picture 3" descr="A high angle view of a building&#10;&#10;Description automatically generated with low confidence">
            <a:extLst>
              <a:ext uri="{FF2B5EF4-FFF2-40B4-BE49-F238E27FC236}">
                <a16:creationId xmlns:a16="http://schemas.microsoft.com/office/drawing/2014/main" id="{406BF9F2-9976-BC44-7545-A3AEE79E8E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1" y="1158241"/>
            <a:ext cx="12188389" cy="6858000"/>
          </a:xfrm>
          <a:prstGeom prst="rect">
            <a:avLst/>
          </a:prstGeom>
        </p:spPr>
      </p:pic>
    </p:spTree>
    <p:extLst>
      <p:ext uri="{BB962C8B-B14F-4D97-AF65-F5344CB8AC3E}">
        <p14:creationId xmlns:p14="http://schemas.microsoft.com/office/powerpoint/2010/main" val="1383502173"/>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2750">
              <a:srgbClr val="FDFEFF"/>
            </a:gs>
            <a:gs pos="14000">
              <a:schemeClr val="accent1"/>
            </a:gs>
            <a:gs pos="96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8677" y="0"/>
            <a:ext cx="11824138" cy="2382592"/>
          </a:xfrm>
          <a:effectLst>
            <a:outerShdw blurRad="50800" dist="38100" dir="13500000" algn="br" rotWithShape="0">
              <a:schemeClr val="bg1">
                <a:alpha val="80000"/>
              </a:schemeClr>
            </a:outerShdw>
          </a:effectLst>
        </p:spPr>
        <p:txBody>
          <a:bodyPr>
            <a:noAutofit/>
          </a:bodyPr>
          <a:lstStyle/>
          <a:p>
            <a:pPr algn="ctr"/>
            <a:r>
              <a:rPr lang="en-US" sz="5400" b="1" dirty="0"/>
              <a:t>Kentucky Technical Advice Memorandum</a:t>
            </a:r>
            <a:br>
              <a:rPr lang="en-US" sz="5400" b="1" dirty="0"/>
            </a:br>
            <a:br>
              <a:rPr lang="en-US" sz="5400" b="1" dirty="0"/>
            </a:br>
            <a:r>
              <a:rPr lang="en-US" b="1" dirty="0"/>
              <a:t>April 22,2021</a:t>
            </a:r>
            <a:endParaRPr lang="en-US" sz="5400" b="1" dirty="0"/>
          </a:p>
        </p:txBody>
      </p:sp>
      <p:sp>
        <p:nvSpPr>
          <p:cNvPr id="6" name="Content Placeholder 5"/>
          <p:cNvSpPr>
            <a:spLocks noGrp="1"/>
          </p:cNvSpPr>
          <p:nvPr>
            <p:ph idx="1"/>
          </p:nvPr>
        </p:nvSpPr>
        <p:spPr>
          <a:xfrm>
            <a:off x="178677" y="2125014"/>
            <a:ext cx="11824138" cy="4468969"/>
          </a:xfrm>
        </p:spPr>
        <p:txBody>
          <a:bodyPr>
            <a:normAutofit fontScale="92500" lnSpcReduction="10000"/>
          </a:bodyPr>
          <a:lstStyle/>
          <a:p>
            <a:endParaRPr lang="en-US" dirty="0"/>
          </a:p>
          <a:p>
            <a:r>
              <a:rPr lang="en-US" sz="3600" dirty="0"/>
              <a:t> </a:t>
            </a:r>
            <a:r>
              <a:rPr lang="en-US" sz="4000" b="1" dirty="0"/>
              <a:t>KY-TAM-21-01 </a:t>
            </a:r>
          </a:p>
          <a:p>
            <a:pPr marL="1200150" lvl="1" indent="-742950">
              <a:buFont typeface="+mj-lt"/>
              <a:buAutoNum type="arabicPeriod"/>
            </a:pPr>
            <a:r>
              <a:rPr lang="en-US" sz="3200" b="1" dirty="0"/>
              <a:t>How does Kentucky ad valorem tax apply to solar power companies and common machinery and other equipment used in generating solar power?</a:t>
            </a:r>
          </a:p>
          <a:p>
            <a:pPr marL="1200150" lvl="1" indent="-742950">
              <a:buFont typeface="+mj-lt"/>
              <a:buAutoNum type="arabicPeriod"/>
            </a:pPr>
            <a:r>
              <a:rPr lang="en-US" sz="3200" b="1" dirty="0"/>
              <a:t>How does Kentucky sales and use tax apply to common machinery and other equipment used in generating solar power</a:t>
            </a:r>
          </a:p>
          <a:p>
            <a:r>
              <a:rPr lang="en-US" sz="3600" b="1" dirty="0"/>
              <a:t>     </a:t>
            </a:r>
            <a:r>
              <a:rPr lang="en-US" sz="3200" u="sng" dirty="0">
                <a:hlinkClick r:id="rId2"/>
              </a:rPr>
              <a:t>https://revenue.ky.gov/TaxProfessionals/Pages/Guidance-Library.aspx</a:t>
            </a:r>
            <a:r>
              <a:rPr lang="en-US" sz="3600" b="1" dirty="0"/>
              <a:t>	</a:t>
            </a:r>
          </a:p>
          <a:p>
            <a:pPr marL="0" indent="0">
              <a:buNone/>
            </a:pPr>
            <a:r>
              <a:rPr lang="en-US" sz="4000" b="1" dirty="0"/>
              <a:t>    </a:t>
            </a:r>
          </a:p>
        </p:txBody>
      </p:sp>
    </p:spTree>
    <p:extLst>
      <p:ext uri="{BB962C8B-B14F-4D97-AF65-F5344CB8AC3E}">
        <p14:creationId xmlns:p14="http://schemas.microsoft.com/office/powerpoint/2010/main" val="900216956"/>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00563E3A-ABFF-40EA-AF22-63087412F184}"/>
</file>

<file path=customXml/itemProps2.xml><?xml version="1.0" encoding="utf-8"?>
<ds:datastoreItem xmlns:ds="http://schemas.openxmlformats.org/officeDocument/2006/customXml" ds:itemID="{BEA89754-5157-46C5-8C70-D471B86C1CC9}"/>
</file>

<file path=customXml/itemProps3.xml><?xml version="1.0" encoding="utf-8"?>
<ds:datastoreItem xmlns:ds="http://schemas.openxmlformats.org/officeDocument/2006/customXml" ds:itemID="{0B437CB9-D603-4F9E-B53B-89849D10E913}"/>
</file>

<file path=docProps/app.xml><?xml version="1.0" encoding="utf-8"?>
<Properties xmlns="http://schemas.openxmlformats.org/officeDocument/2006/extended-properties" xmlns:vt="http://schemas.openxmlformats.org/officeDocument/2006/docPropsVTypes">
  <TotalTime>1298</TotalTime>
  <Words>1044</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Arial Black</vt:lpstr>
      <vt:lpstr>Calibri</vt:lpstr>
      <vt:lpstr>Calibri Light</vt:lpstr>
      <vt:lpstr>Constantia</vt:lpstr>
      <vt:lpstr>Stencil</vt:lpstr>
      <vt:lpstr>Times New Roman</vt:lpstr>
      <vt:lpstr>Wingdings</vt:lpstr>
      <vt:lpstr>Office Theme</vt:lpstr>
      <vt:lpstr>1_Office Theme</vt:lpstr>
      <vt:lpstr>Utility Scale Solar</vt:lpstr>
      <vt:lpstr>PowerPoint Presentation</vt:lpstr>
      <vt:lpstr>P.V.A.’s Role – Commercial Solar</vt:lpstr>
      <vt:lpstr>P.V.A.’s Role – Commercial Solar…continued</vt:lpstr>
      <vt:lpstr>PowerPoint Presentation</vt:lpstr>
      <vt:lpstr>Turkey Creek Solar Farm-Carolina Solar Energy Lancaster, Kentucky – Garrard County</vt:lpstr>
      <vt:lpstr>Turkey Creek Solar Farm-Carolina Solar Energy Lancaster, Kentucky – Garrard County (Beginning Construction)</vt:lpstr>
      <vt:lpstr>Turkey Creek Solar Farm-Carolina Solar Energy Lancaster, Kentucky – Garrard County</vt:lpstr>
      <vt:lpstr>Kentucky Technical Advice Memorandum  April 22,2021</vt:lpstr>
      <vt:lpstr>LEXOLOGY   Frost Brown Todd LLC – Mark F. Sommer, Daniel G. Mudd and Elizabeth D. Mosley  April 30, 2021 </vt:lpstr>
      <vt:lpstr>Local Tax Incentives</vt:lpstr>
      <vt:lpstr>Tax Exempt? Purchase vs. Lease?</vt:lpstr>
      <vt:lpstr>Summary of References</vt:lpstr>
      <vt:lpstr>Questions of Interest</vt:lpstr>
      <vt:lpstr>QUESTIONS </vt:lpstr>
      <vt:lpstr>Disclaimer</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Scale Solar</dc:title>
  <dc:creator>Best, David L (DOR)</dc:creator>
  <cp:keywords/>
  <dc:description/>
  <cp:lastModifiedBy>Best, David L (DOR)</cp:lastModifiedBy>
  <cp:revision>33</cp:revision>
  <cp:lastPrinted>2021-05-26T16:28:04Z</cp:lastPrinted>
  <dcterms:created xsi:type="dcterms:W3CDTF">2021-05-19T19:11:57Z</dcterms:created>
  <dcterms:modified xsi:type="dcterms:W3CDTF">2022-12-27T17:10:15Z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