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8" r:id="rId5"/>
    <p:sldId id="286" r:id="rId6"/>
    <p:sldId id="299" r:id="rId7"/>
    <p:sldId id="298" r:id="rId8"/>
    <p:sldId id="297" r:id="rId9"/>
    <p:sldId id="288" r:id="rId10"/>
    <p:sldId id="29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593B"/>
    <a:srgbClr val="B606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60732F-878D-E404-18A3-9D69718F0F68}" v="5" dt="2023-06-06T18:22:40.104"/>
    <p1510:client id="{9125CCC7-A076-4C10-99C3-D70D2E59A805}" v="32" dt="2023-06-07T19:17:45.267"/>
    <p1510:client id="{93082AFE-D7F0-4746-8FBC-2CEFF1ED9299}" v="21" dt="2023-06-08T15:45:40.5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ylor, Krista R (KYTC)" userId="S::krista.taylor@ky.gov::ef8c8943-c822-42db-948e-9c5be7aa6593" providerId="AD" clId="Web-{9125CCC7-A076-4C10-99C3-D70D2E59A805}"/>
    <pc:docChg chg="modSld">
      <pc:chgData name="Taylor, Krista R (KYTC)" userId="S::krista.taylor@ky.gov::ef8c8943-c822-42db-948e-9c5be7aa6593" providerId="AD" clId="Web-{9125CCC7-A076-4C10-99C3-D70D2E59A805}" dt="2023-06-07T19:17:45.267" v="31" actId="20577"/>
      <pc:docMkLst>
        <pc:docMk/>
      </pc:docMkLst>
      <pc:sldChg chg="modSp">
        <pc:chgData name="Taylor, Krista R (KYTC)" userId="S::krista.taylor@ky.gov::ef8c8943-c822-42db-948e-9c5be7aa6593" providerId="AD" clId="Web-{9125CCC7-A076-4C10-99C3-D70D2E59A805}" dt="2023-06-07T19:17:45.267" v="31" actId="20577"/>
        <pc:sldMkLst>
          <pc:docMk/>
          <pc:sldMk cId="3804134288" sldId="298"/>
        </pc:sldMkLst>
        <pc:spChg chg="mod">
          <ac:chgData name="Taylor, Krista R (KYTC)" userId="S::krista.taylor@ky.gov::ef8c8943-c822-42db-948e-9c5be7aa6593" providerId="AD" clId="Web-{9125CCC7-A076-4C10-99C3-D70D2E59A805}" dt="2023-06-07T19:17:45.267" v="31" actId="20577"/>
          <ac:spMkLst>
            <pc:docMk/>
            <pc:sldMk cId="3804134288" sldId="298"/>
            <ac:spMk id="2" creationId="{D312DCA3-7742-B4B1-F151-4FA6CF58589C}"/>
          </ac:spMkLst>
        </pc:spChg>
      </pc:sldChg>
    </pc:docChg>
  </pc:docChgLst>
  <pc:docChgLst>
    <pc:chgData name="Eiler, John (KYTC)" userId="S::john.eiler@ky.gov::0acfe95d-c59b-418a-bd21-e60c3248be64" providerId="AD" clId="Web-{5160732F-878D-E404-18A3-9D69718F0F68}"/>
    <pc:docChg chg="addSld delSld modSld">
      <pc:chgData name="Eiler, John (KYTC)" userId="S::john.eiler@ky.gov::0acfe95d-c59b-418a-bd21-e60c3248be64" providerId="AD" clId="Web-{5160732F-878D-E404-18A3-9D69718F0F68}" dt="2023-06-06T18:22:40.104" v="4" actId="1076"/>
      <pc:docMkLst>
        <pc:docMk/>
      </pc:docMkLst>
      <pc:sldChg chg="del">
        <pc:chgData name="Eiler, John (KYTC)" userId="S::john.eiler@ky.gov::0acfe95d-c59b-418a-bd21-e60c3248be64" providerId="AD" clId="Web-{5160732F-878D-E404-18A3-9D69718F0F68}" dt="2023-06-06T18:22:18.291" v="2"/>
        <pc:sldMkLst>
          <pc:docMk/>
          <pc:sldMk cId="1784846597" sldId="294"/>
        </pc:sldMkLst>
      </pc:sldChg>
      <pc:sldChg chg="modSp add">
        <pc:chgData name="Eiler, John (KYTC)" userId="S::john.eiler@ky.gov::0acfe95d-c59b-418a-bd21-e60c3248be64" providerId="AD" clId="Web-{5160732F-878D-E404-18A3-9D69718F0F68}" dt="2023-06-06T18:22:40.104" v="4" actId="1076"/>
        <pc:sldMkLst>
          <pc:docMk/>
          <pc:sldMk cId="2892886150" sldId="299"/>
        </pc:sldMkLst>
        <pc:spChg chg="mod">
          <ac:chgData name="Eiler, John (KYTC)" userId="S::john.eiler@ky.gov::0acfe95d-c59b-418a-bd21-e60c3248be64" providerId="AD" clId="Web-{5160732F-878D-E404-18A3-9D69718F0F68}" dt="2023-06-06T18:22:33.432" v="3" actId="1076"/>
          <ac:spMkLst>
            <pc:docMk/>
            <pc:sldMk cId="2892886150" sldId="299"/>
            <ac:spMk id="113" creationId="{3C491A3D-35B0-FF18-882D-098AF3620350}"/>
          </ac:spMkLst>
        </pc:spChg>
        <pc:spChg chg="mod">
          <ac:chgData name="Eiler, John (KYTC)" userId="S::john.eiler@ky.gov::0acfe95d-c59b-418a-bd21-e60c3248be64" providerId="AD" clId="Web-{5160732F-878D-E404-18A3-9D69718F0F68}" dt="2023-06-06T18:22:40.104" v="4" actId="1076"/>
          <ac:spMkLst>
            <pc:docMk/>
            <pc:sldMk cId="2892886150" sldId="299"/>
            <ac:spMk id="114" creationId="{EF6822B6-7FDE-DE89-79A1-D59492FDE6FD}"/>
          </ac:spMkLst>
        </pc:spChg>
        <pc:cxnChg chg="mod">
          <ac:chgData name="Eiler, John (KYTC)" userId="S::john.eiler@ky.gov::0acfe95d-c59b-418a-bd21-e60c3248be64" providerId="AD" clId="Web-{5160732F-878D-E404-18A3-9D69718F0F68}" dt="2023-06-06T18:22:13.354" v="1" actId="1076"/>
          <ac:cxnSpMkLst>
            <pc:docMk/>
            <pc:sldMk cId="2892886150" sldId="299"/>
            <ac:cxnSpMk id="8" creationId="{793FE121-4B88-9595-D2C3-61E4337CAD99}"/>
          </ac:cxnSpMkLst>
        </pc:cxnChg>
      </pc:sldChg>
      <pc:sldMasterChg chg="addSldLayout">
        <pc:chgData name="Eiler, John (KYTC)" userId="S::john.eiler@ky.gov::0acfe95d-c59b-418a-bd21-e60c3248be64" providerId="AD" clId="Web-{5160732F-878D-E404-18A3-9D69718F0F68}" dt="2023-06-06T18:21:08.400" v="0"/>
        <pc:sldMasterMkLst>
          <pc:docMk/>
          <pc:sldMasterMk cId="1859513661" sldId="2147483648"/>
        </pc:sldMasterMkLst>
        <pc:sldLayoutChg chg="add">
          <pc:chgData name="Eiler, John (KYTC)" userId="S::john.eiler@ky.gov::0acfe95d-c59b-418a-bd21-e60c3248be64" providerId="AD" clId="Web-{5160732F-878D-E404-18A3-9D69718F0F68}" dt="2023-06-06T18:21:08.400" v="0"/>
          <pc:sldLayoutMkLst>
            <pc:docMk/>
            <pc:sldMasterMk cId="1859513661" sldId="2147483648"/>
            <pc:sldLayoutMk cId="321520990" sldId="2147483658"/>
          </pc:sldLayoutMkLst>
        </pc:sldLayoutChg>
      </pc:sldMasterChg>
    </pc:docChg>
  </pc:docChgLst>
  <pc:docChgLst>
    <pc:chgData name="Taylor, Krista R (KYTC)" userId="S::krista.taylor@ky.gov::ef8c8943-c822-42db-948e-9c5be7aa6593" providerId="AD" clId="Web-{93082AFE-D7F0-4746-8FBC-2CEFF1ED9299}"/>
    <pc:docChg chg="modSld">
      <pc:chgData name="Taylor, Krista R (KYTC)" userId="S::krista.taylor@ky.gov::ef8c8943-c822-42db-948e-9c5be7aa6593" providerId="AD" clId="Web-{93082AFE-D7F0-4746-8FBC-2CEFF1ED9299}" dt="2023-06-08T15:45:40.544" v="20" actId="20577"/>
      <pc:docMkLst>
        <pc:docMk/>
      </pc:docMkLst>
      <pc:sldChg chg="modSp">
        <pc:chgData name="Taylor, Krista R (KYTC)" userId="S::krista.taylor@ky.gov::ef8c8943-c822-42db-948e-9c5be7aa6593" providerId="AD" clId="Web-{93082AFE-D7F0-4746-8FBC-2CEFF1ED9299}" dt="2023-06-08T15:44:33.324" v="7" actId="20577"/>
        <pc:sldMkLst>
          <pc:docMk/>
          <pc:sldMk cId="2433135277" sldId="286"/>
        </pc:sldMkLst>
        <pc:spChg chg="mod">
          <ac:chgData name="Taylor, Krista R (KYTC)" userId="S::krista.taylor@ky.gov::ef8c8943-c822-42db-948e-9c5be7aa6593" providerId="AD" clId="Web-{93082AFE-D7F0-4746-8FBC-2CEFF1ED9299}" dt="2023-06-08T15:44:33.324" v="7" actId="20577"/>
          <ac:spMkLst>
            <pc:docMk/>
            <pc:sldMk cId="2433135277" sldId="286"/>
            <ac:spMk id="2" creationId="{CC120DC2-482E-4FE0-BAA6-3A86040D1C73}"/>
          </ac:spMkLst>
        </pc:spChg>
      </pc:sldChg>
      <pc:sldChg chg="modSp">
        <pc:chgData name="Taylor, Krista R (KYTC)" userId="S::krista.taylor@ky.gov::ef8c8943-c822-42db-948e-9c5be7aa6593" providerId="AD" clId="Web-{93082AFE-D7F0-4746-8FBC-2CEFF1ED9299}" dt="2023-06-08T15:45:40.544" v="20" actId="20577"/>
        <pc:sldMkLst>
          <pc:docMk/>
          <pc:sldMk cId="3804134288" sldId="298"/>
        </pc:sldMkLst>
        <pc:spChg chg="mod">
          <ac:chgData name="Taylor, Krista R (KYTC)" userId="S::krista.taylor@ky.gov::ef8c8943-c822-42db-948e-9c5be7aa6593" providerId="AD" clId="Web-{93082AFE-D7F0-4746-8FBC-2CEFF1ED9299}" dt="2023-06-08T15:45:40.544" v="20" actId="20577"/>
          <ac:spMkLst>
            <pc:docMk/>
            <pc:sldMk cId="3804134288" sldId="298"/>
            <ac:spMk id="2" creationId="{D312DCA3-7742-B4B1-F151-4FA6CF58589C}"/>
          </ac:spMkLst>
        </pc:spChg>
        <pc:spChg chg="mod">
          <ac:chgData name="Taylor, Krista R (KYTC)" userId="S::krista.taylor@ky.gov::ef8c8943-c822-42db-948e-9c5be7aa6593" providerId="AD" clId="Web-{93082AFE-D7F0-4746-8FBC-2CEFF1ED9299}" dt="2023-06-08T15:44:46.059" v="9" actId="20577"/>
          <ac:spMkLst>
            <pc:docMk/>
            <pc:sldMk cId="3804134288" sldId="298"/>
            <ac:spMk id="3" creationId="{4983F793-D4C3-000A-625F-4AC9EDAEB69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255F7-6BAA-4279-AC8F-FABD39B5B09E}" type="datetimeFigureOut">
              <a:t>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2A43D-2065-4213-87AA-21BD58F2C9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4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Phased rollout-</a:t>
            </a:r>
          </a:p>
          <a:p>
            <a:r>
              <a:rPr lang="en-US" dirty="0"/>
              <a:t>Week of go-live:</a:t>
            </a:r>
          </a:p>
          <a:p>
            <a:endParaRPr lang="en-US" dirty="0"/>
          </a:p>
          <a:p>
            <a:r>
              <a:rPr lang="en-US" dirty="0"/>
              <a:t>All counties will be closed for all, some or none of the week based on their appetite for adoption.</a:t>
            </a:r>
          </a:p>
          <a:p>
            <a:endParaRPr lang="en-US" dirty="0"/>
          </a:p>
          <a:p>
            <a:r>
              <a:rPr lang="en-US" dirty="0"/>
              <a:t>Mail In Pilot: Process Mail in work on Saturday/Sunday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wave: Controlled group opens on Monday.  This is Jefferson County offices.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Wave: 10-20 offices open on Tuesday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Wave: 20-50 offices open on Wednesday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wave: 20-30 offices open on Thursday</a:t>
            </a:r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wave: remaining offices open on Friday</a:t>
            </a:r>
          </a:p>
          <a:p>
            <a:endParaRPr lang="en-US" dirty="0"/>
          </a:p>
          <a:p>
            <a:r>
              <a:rPr lang="en-US" dirty="0"/>
              <a:t>Details grouping will be based on feedback from clerks regarding their adoption plan (Early/Late adopters)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A465D-6199-4D8E-B8A2-516CBA3321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86224" y="1447481"/>
            <a:ext cx="7191375" cy="1042987"/>
          </a:xfrm>
        </p:spPr>
        <p:txBody>
          <a:bodyPr tIns="0" anchor="t">
            <a:normAutofit/>
          </a:bodyPr>
          <a:lstStyle>
            <a:lvl1pPr algn="l"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SLIDE: NAME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2575" y="2490468"/>
            <a:ext cx="7185025" cy="2043432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Speaker information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67125" y="1604961"/>
            <a:ext cx="85725" cy="282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67126" y="1004341"/>
            <a:ext cx="107706" cy="4441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4779" y="1004341"/>
            <a:ext cx="6729533" cy="459879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dirty="0"/>
              <a:t>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with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4300"/>
          </a:xfrm>
          <a:solidFill>
            <a:schemeClr val="accent2"/>
          </a:solidFill>
        </p:spPr>
        <p:txBody>
          <a:bodyPr lIns="548640" anchor="b" anchorCtr="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7754" y="1354492"/>
            <a:ext cx="12209753" cy="155888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2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8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62475" y="0"/>
            <a:ext cx="76295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3467101" cy="1114425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758" y="390525"/>
            <a:ext cx="7007392" cy="615315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876" y="1990726"/>
            <a:ext cx="3467100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479925" y="1"/>
            <a:ext cx="125414" cy="6858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0150" y="6331506"/>
            <a:ext cx="447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KENTUCKY</a:t>
            </a:r>
            <a:r>
              <a:rPr lang="en-US" b="1" baseline="0" dirty="0">
                <a:solidFill>
                  <a:schemeClr val="bg1"/>
                </a:solidFill>
              </a:rPr>
              <a:t> TRANSPORTATION CABINET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1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931399" y="0"/>
            <a:ext cx="2120900" cy="6189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723312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22751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22751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2400" y="1681163"/>
            <a:ext cx="43307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2400" y="2505075"/>
            <a:ext cx="43307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931399" y="1"/>
            <a:ext cx="21209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9931399" y="1690688"/>
            <a:ext cx="2120900" cy="5176836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01600" y="1604168"/>
            <a:ext cx="11825802" cy="86519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897" y="365125"/>
            <a:ext cx="1850456" cy="10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7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0596" y="2323306"/>
            <a:ext cx="5826035" cy="2899623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Information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0" y="3371680"/>
            <a:ext cx="380063" cy="38006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089708" y="2840199"/>
            <a:ext cx="131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KYTC</a:t>
            </a:r>
          </a:p>
        </p:txBody>
      </p:sp>
      <p:sp>
        <p:nvSpPr>
          <p:cNvPr id="10" name="Rectangle 9"/>
          <p:cNvSpPr/>
          <p:nvPr userDrawn="1"/>
        </p:nvSpPr>
        <p:spPr>
          <a:xfrm flipH="1">
            <a:off x="3525396" y="1257300"/>
            <a:ext cx="96390" cy="3965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80" y="1257300"/>
            <a:ext cx="2465097" cy="139894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22789" y="4853595"/>
            <a:ext cx="25935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 dirty="0"/>
              <a:t>transportation.ky.gov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54870" y="1257300"/>
            <a:ext cx="7191375" cy="1042987"/>
          </a:xfrm>
        </p:spPr>
        <p:txBody>
          <a:bodyPr tIns="0" anchor="t">
            <a:noAutofit/>
          </a:bodyPr>
          <a:lstStyle>
            <a:lvl1pPr algn="l">
              <a:defRPr sz="4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89708" y="3350046"/>
            <a:ext cx="1426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@kytc120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89708" y="385989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89708" y="434216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3" y="4375341"/>
            <a:ext cx="375616" cy="263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7" y="2873887"/>
            <a:ext cx="375148" cy="375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5" y="3857035"/>
            <a:ext cx="368733" cy="36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1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Section Titl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29184"/>
            <a:ext cx="8759952" cy="886968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 cap="all" baseline="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SECTION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1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2" r:id="rId5"/>
    <p:sldLayoutId id="2147483657" r:id="rId6"/>
    <p:sldLayoutId id="2147483653" r:id="rId7"/>
    <p:sldLayoutId id="2147483655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KAVIS@ky.gov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1F4D7-A766-4D4F-B858-F302D876F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8159" y="1779990"/>
            <a:ext cx="7191375" cy="1042987"/>
          </a:xfrm>
        </p:spPr>
        <p:txBody>
          <a:bodyPr>
            <a:normAutofit fontScale="90000"/>
          </a:bodyPr>
          <a:lstStyle/>
          <a:p>
            <a:r>
              <a:rPr lang="en-US" dirty="0"/>
              <a:t>KAVIS Training and Engagement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EF6BA8-E87D-4C7E-B456-DE7958C6A2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By: Krista Taylor </a:t>
            </a:r>
          </a:p>
        </p:txBody>
      </p:sp>
    </p:spTree>
    <p:extLst>
      <p:ext uri="{BB962C8B-B14F-4D97-AF65-F5344CB8AC3E}">
        <p14:creationId xmlns:p14="http://schemas.microsoft.com/office/powerpoint/2010/main" val="12392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120DC2-482E-4FE0-BAA6-3A86040D1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4903" y="1893803"/>
            <a:ext cx="4975969" cy="288601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b="1" u="sng" dirty="0">
                <a:ea typeface="Cambria" panose="02040503050406030204" pitchFamily="18" charset="0"/>
              </a:rPr>
              <a:t>Agenda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ea typeface="Cambria"/>
                <a:cs typeface="Arial"/>
              </a:rPr>
              <a:t>KAVIS Project Update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ea typeface="Cambria"/>
                <a:cs typeface="Arial"/>
              </a:rPr>
              <a:t>What does PVA/DOR training look like?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ea typeface="Cambria"/>
                <a:cs typeface="Arial"/>
              </a:rPr>
              <a:t>Overview of what we will cover in PVA/DOR training </a:t>
            </a:r>
            <a:endParaRPr lang="en-US" sz="2800" dirty="0">
              <a:ea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Cambria" panose="02040503050406030204" pitchFamily="18" charset="0"/>
              </a:rPr>
              <a:t>Training Timeline/Dates</a:t>
            </a:r>
          </a:p>
        </p:txBody>
      </p:sp>
    </p:spTree>
    <p:extLst>
      <p:ext uri="{BB962C8B-B14F-4D97-AF65-F5344CB8AC3E}">
        <p14:creationId xmlns:p14="http://schemas.microsoft.com/office/powerpoint/2010/main" val="243313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93FE121-4B88-9595-D2C3-61E4337CAD99}"/>
              </a:ext>
            </a:extLst>
          </p:cNvPr>
          <p:cNvCxnSpPr>
            <a:cxnSpLocks/>
          </p:cNvCxnSpPr>
          <p:nvPr/>
        </p:nvCxnSpPr>
        <p:spPr>
          <a:xfrm>
            <a:off x="3498605" y="1419225"/>
            <a:ext cx="0" cy="543759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Kavis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CA93AB-A80C-4DD9-A19D-610B34BDC5DF}"/>
              </a:ext>
            </a:extLst>
          </p:cNvPr>
          <p:cNvSpPr txBox="1"/>
          <p:nvPr/>
        </p:nvSpPr>
        <p:spPr>
          <a:xfrm>
            <a:off x="1008293" y="972979"/>
            <a:ext cx="578666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Project Timeline</a:t>
            </a:r>
          </a:p>
        </p:txBody>
      </p:sp>
      <p:grpSp>
        <p:nvGrpSpPr>
          <p:cNvPr id="3" name="Group 2" descr="Year 2">
            <a:extLst>
              <a:ext uri="{FF2B5EF4-FFF2-40B4-BE49-F238E27FC236}">
                <a16:creationId xmlns:a16="http://schemas.microsoft.com/office/drawing/2014/main" id="{30D3D4FB-C05F-0B16-B3EB-DC20F72BCF83}"/>
              </a:ext>
            </a:extLst>
          </p:cNvPr>
          <p:cNvGrpSpPr/>
          <p:nvPr/>
        </p:nvGrpSpPr>
        <p:grpSpPr>
          <a:xfrm>
            <a:off x="-624401" y="4974721"/>
            <a:ext cx="2953753" cy="3210709"/>
            <a:chOff x="5407151" y="5868019"/>
            <a:chExt cx="630936" cy="76048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4F322C1-93D1-C383-2006-0FAA4EDA4567}"/>
                </a:ext>
              </a:extLst>
            </p:cNvPr>
            <p:cNvSpPr/>
            <p:nvPr/>
          </p:nvSpPr>
          <p:spPr>
            <a:xfrm>
              <a:off x="5585704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" name="Straight Connector 5" title="q lines">
              <a:extLst>
                <a:ext uri="{FF2B5EF4-FFF2-40B4-BE49-F238E27FC236}">
                  <a16:creationId xmlns:a16="http://schemas.microsoft.com/office/drawing/2014/main" id="{A48532FE-76F4-DCF3-97EA-2A0F9D20AE0A}"/>
                </a:ext>
              </a:extLst>
            </p:cNvPr>
            <p:cNvCxnSpPr>
              <a:cxnSpLocks/>
            </p:cNvCxnSpPr>
            <p:nvPr/>
          </p:nvCxnSpPr>
          <p:spPr>
            <a:xfrm>
              <a:off x="5711466" y="5868019"/>
              <a:ext cx="0" cy="153018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419D63E-E3FD-8C53-D03D-6CE78B5A0978}"/>
                </a:ext>
              </a:extLst>
            </p:cNvPr>
            <p:cNvSpPr txBox="1"/>
            <p:nvPr/>
          </p:nvSpPr>
          <p:spPr>
            <a:xfrm>
              <a:off x="5407151" y="6357307"/>
              <a:ext cx="630936" cy="2712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endParaRPr lang="en-US" sz="9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5A9C72C-2743-421E-8092-D6448F808A84}"/>
                </a:ext>
              </a:extLst>
            </p:cNvPr>
            <p:cNvSpPr txBox="1"/>
            <p:nvPr/>
          </p:nvSpPr>
          <p:spPr>
            <a:xfrm>
              <a:off x="56065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April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1" name="Group 10" descr="Year 2">
            <a:extLst>
              <a:ext uri="{FF2B5EF4-FFF2-40B4-BE49-F238E27FC236}">
                <a16:creationId xmlns:a16="http://schemas.microsoft.com/office/drawing/2014/main" id="{06890C50-CCA4-6218-88FD-116D9516D5EF}"/>
              </a:ext>
            </a:extLst>
          </p:cNvPr>
          <p:cNvGrpSpPr/>
          <p:nvPr/>
        </p:nvGrpSpPr>
        <p:grpSpPr>
          <a:xfrm>
            <a:off x="935333" y="4980124"/>
            <a:ext cx="9855762" cy="2338485"/>
            <a:chOff x="3487676" y="6020878"/>
            <a:chExt cx="2354042" cy="57322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2422890-3DF1-C390-F3CB-4805611A493B}"/>
                </a:ext>
              </a:extLst>
            </p:cNvPr>
            <p:cNvSpPr/>
            <p:nvPr/>
          </p:nvSpPr>
          <p:spPr>
            <a:xfrm>
              <a:off x="5585704" y="613091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ACD7823-2774-905F-C149-597E411956E5}"/>
                </a:ext>
              </a:extLst>
            </p:cNvPr>
            <p:cNvSpPr/>
            <p:nvPr/>
          </p:nvSpPr>
          <p:spPr>
            <a:xfrm>
              <a:off x="4936679" y="6139587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2D9F245-542C-6003-3317-6EAEBE664115}"/>
                </a:ext>
              </a:extLst>
            </p:cNvPr>
            <p:cNvSpPr/>
            <p:nvPr/>
          </p:nvSpPr>
          <p:spPr>
            <a:xfrm>
              <a:off x="4300157" y="6139587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E51406A-D9FC-C247-91FB-90A51A1404D8}"/>
                </a:ext>
              </a:extLst>
            </p:cNvPr>
            <p:cNvSpPr/>
            <p:nvPr/>
          </p:nvSpPr>
          <p:spPr>
            <a:xfrm>
              <a:off x="3642967" y="6139587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 title="q lines">
              <a:extLst>
                <a:ext uri="{FF2B5EF4-FFF2-40B4-BE49-F238E27FC236}">
                  <a16:creationId xmlns:a16="http://schemas.microsoft.com/office/drawing/2014/main" id="{91EFC234-19E3-6D2F-9170-CCAABB9C4673}"/>
                </a:ext>
              </a:extLst>
            </p:cNvPr>
            <p:cNvCxnSpPr>
              <a:cxnSpLocks/>
            </p:cNvCxnSpPr>
            <p:nvPr/>
          </p:nvCxnSpPr>
          <p:spPr>
            <a:xfrm>
              <a:off x="4416902" y="6041494"/>
              <a:ext cx="0" cy="84216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 title="q lines">
              <a:extLst>
                <a:ext uri="{FF2B5EF4-FFF2-40B4-BE49-F238E27FC236}">
                  <a16:creationId xmlns:a16="http://schemas.microsoft.com/office/drawing/2014/main" id="{BC03C60C-C31C-ED1F-951F-AAF0DC1B94B6}"/>
                </a:ext>
              </a:extLst>
            </p:cNvPr>
            <p:cNvCxnSpPr>
              <a:cxnSpLocks/>
            </p:cNvCxnSpPr>
            <p:nvPr/>
          </p:nvCxnSpPr>
          <p:spPr>
            <a:xfrm>
              <a:off x="5063139" y="6020878"/>
              <a:ext cx="1044" cy="104833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 title="q lines">
              <a:extLst>
                <a:ext uri="{FF2B5EF4-FFF2-40B4-BE49-F238E27FC236}">
                  <a16:creationId xmlns:a16="http://schemas.microsoft.com/office/drawing/2014/main" id="{BA5E4943-545D-3477-8849-B43B4A65EB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11466" y="6029433"/>
              <a:ext cx="2245" cy="96274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A6C6EC1-CACE-BA4F-49B9-7B50BCA5CA61}"/>
                </a:ext>
              </a:extLst>
            </p:cNvPr>
            <p:cNvSpPr txBox="1"/>
            <p:nvPr/>
          </p:nvSpPr>
          <p:spPr>
            <a:xfrm>
              <a:off x="3487676" y="6358370"/>
              <a:ext cx="56901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endParaRPr lang="en-US" sz="16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C0A975E-C1F8-7341-55E4-5860467E2048}"/>
                </a:ext>
              </a:extLst>
            </p:cNvPr>
            <p:cNvSpPr txBox="1"/>
            <p:nvPr/>
          </p:nvSpPr>
          <p:spPr>
            <a:xfrm>
              <a:off x="3664181" y="6195645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May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89C8A73-5709-CA87-858E-B5A9610FD94B}"/>
                </a:ext>
              </a:extLst>
            </p:cNvPr>
            <p:cNvSpPr txBox="1"/>
            <p:nvPr/>
          </p:nvSpPr>
          <p:spPr>
            <a:xfrm>
              <a:off x="4311631" y="6195645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July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522329B-A3B2-E15C-6BFC-0B7A8B5F60AC}"/>
                </a:ext>
              </a:extLst>
            </p:cNvPr>
            <p:cNvSpPr txBox="1"/>
            <p:nvPr/>
          </p:nvSpPr>
          <p:spPr>
            <a:xfrm>
              <a:off x="4959081" y="6195645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September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EDF54F-5938-2BD4-AA66-4FEB39A2977E}"/>
                </a:ext>
              </a:extLst>
            </p:cNvPr>
            <p:cNvSpPr txBox="1"/>
            <p:nvPr/>
          </p:nvSpPr>
          <p:spPr>
            <a:xfrm>
              <a:off x="5606531" y="6191307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November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24" name="Straight Connector 23" title="q lines">
              <a:extLst>
                <a:ext uri="{FF2B5EF4-FFF2-40B4-BE49-F238E27FC236}">
                  <a16:creationId xmlns:a16="http://schemas.microsoft.com/office/drawing/2014/main" id="{27556664-74AD-FAB4-4715-E13A939691D0}"/>
                </a:ext>
              </a:extLst>
            </p:cNvPr>
            <p:cNvCxnSpPr>
              <a:cxnSpLocks/>
            </p:cNvCxnSpPr>
            <p:nvPr/>
          </p:nvCxnSpPr>
          <p:spPr>
            <a:xfrm>
              <a:off x="3769620" y="6041494"/>
              <a:ext cx="0" cy="84216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 title="Milestone">
            <a:extLst>
              <a:ext uri="{FF2B5EF4-FFF2-40B4-BE49-F238E27FC236}">
                <a16:creationId xmlns:a16="http://schemas.microsoft.com/office/drawing/2014/main" id="{5C848913-03D1-569B-CA2F-C1AD06FC0889}"/>
              </a:ext>
            </a:extLst>
          </p:cNvPr>
          <p:cNvGrpSpPr/>
          <p:nvPr/>
        </p:nvGrpSpPr>
        <p:grpSpPr>
          <a:xfrm>
            <a:off x="277454" y="3987142"/>
            <a:ext cx="10393134" cy="934826"/>
            <a:chOff x="11167286" y="1483616"/>
            <a:chExt cx="4940252" cy="934826"/>
          </a:xfrm>
        </p:grpSpPr>
        <p:grpSp>
          <p:nvGrpSpPr>
            <p:cNvPr id="26" name="Group 25" title="Milestone Text">
              <a:extLst>
                <a:ext uri="{FF2B5EF4-FFF2-40B4-BE49-F238E27FC236}">
                  <a16:creationId xmlns:a16="http://schemas.microsoft.com/office/drawing/2014/main" id="{58DBAF07-505A-8E30-357A-700156BD5774}"/>
                </a:ext>
              </a:extLst>
            </p:cNvPr>
            <p:cNvGrpSpPr/>
            <p:nvPr/>
          </p:nvGrpSpPr>
          <p:grpSpPr>
            <a:xfrm>
              <a:off x="11205620" y="1483616"/>
              <a:ext cx="3923858" cy="722274"/>
              <a:chOff x="11538178" y="3216677"/>
              <a:chExt cx="3923858" cy="722274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AC6C2D9-9A75-AEE7-62E6-033589B2B61B}"/>
                  </a:ext>
                </a:extLst>
              </p:cNvPr>
              <p:cNvSpPr txBox="1"/>
              <p:nvPr/>
            </p:nvSpPr>
            <p:spPr>
              <a:xfrm>
                <a:off x="11550715" y="3216677"/>
                <a:ext cx="278225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Development Effort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E2703C6-4F93-B325-93A5-0F8B05493C18}"/>
                  </a:ext>
                </a:extLst>
              </p:cNvPr>
              <p:cNvSpPr txBox="1"/>
              <p:nvPr/>
            </p:nvSpPr>
            <p:spPr>
              <a:xfrm>
                <a:off x="11538646" y="3530865"/>
                <a:ext cx="3923390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Analysis, Design, Develop, Deliver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08D1F77-CB76-2441-D7C5-587710502004}"/>
                  </a:ext>
                </a:extLst>
              </p:cNvPr>
              <p:cNvSpPr txBox="1"/>
              <p:nvPr/>
            </p:nvSpPr>
            <p:spPr>
              <a:xfrm>
                <a:off x="11538178" y="3705372"/>
                <a:ext cx="3651257" cy="2335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sz="1000" dirty="0"/>
                  <a:t>Incremental delivery for user acceptance and testing</a:t>
                </a:r>
              </a:p>
            </p:txBody>
          </p:sp>
        </p:grpSp>
        <p:sp>
          <p:nvSpPr>
            <p:cNvPr id="27" name="Rectangle: Rounded Corners 26" title="Milestone Graphic">
              <a:extLst>
                <a:ext uri="{FF2B5EF4-FFF2-40B4-BE49-F238E27FC236}">
                  <a16:creationId xmlns:a16="http://schemas.microsoft.com/office/drawing/2014/main" id="{ED0D0E8D-7F60-DF45-DF43-4A264EBF6244}"/>
                </a:ext>
              </a:extLst>
            </p:cNvPr>
            <p:cNvSpPr/>
            <p:nvPr/>
          </p:nvSpPr>
          <p:spPr>
            <a:xfrm>
              <a:off x="11167286" y="2217413"/>
              <a:ext cx="4940252" cy="201029"/>
            </a:xfrm>
            <a:prstGeom prst="roundRect">
              <a:avLst>
                <a:gd name="adj" fmla="val 5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 title="Milestone">
            <a:extLst>
              <a:ext uri="{FF2B5EF4-FFF2-40B4-BE49-F238E27FC236}">
                <a16:creationId xmlns:a16="http://schemas.microsoft.com/office/drawing/2014/main" id="{E6AF1646-A979-B5FC-B5DF-052265E00E8B}"/>
              </a:ext>
            </a:extLst>
          </p:cNvPr>
          <p:cNvGrpSpPr/>
          <p:nvPr/>
        </p:nvGrpSpPr>
        <p:grpSpPr>
          <a:xfrm>
            <a:off x="-2504057" y="1562595"/>
            <a:ext cx="5079872" cy="2986819"/>
            <a:chOff x="764700" y="1344640"/>
            <a:chExt cx="2950698" cy="2986819"/>
          </a:xfrm>
        </p:grpSpPr>
        <p:grpSp>
          <p:nvGrpSpPr>
            <p:cNvPr id="32" name="Group 31" title="Milestone Text">
              <a:extLst>
                <a:ext uri="{FF2B5EF4-FFF2-40B4-BE49-F238E27FC236}">
                  <a16:creationId xmlns:a16="http://schemas.microsoft.com/office/drawing/2014/main" id="{CA153597-E29E-E641-0F98-74BF75C164EB}"/>
                </a:ext>
              </a:extLst>
            </p:cNvPr>
            <p:cNvGrpSpPr/>
            <p:nvPr/>
          </p:nvGrpSpPr>
          <p:grpSpPr>
            <a:xfrm>
              <a:off x="2391104" y="1344640"/>
              <a:ext cx="1324294" cy="437146"/>
              <a:chOff x="2823197" y="1057984"/>
              <a:chExt cx="1324294" cy="437146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E2A614B-B90D-2717-E43B-6345D5B81127}"/>
                  </a:ext>
                </a:extLst>
              </p:cNvPr>
              <p:cNvSpPr txBox="1"/>
              <p:nvPr/>
            </p:nvSpPr>
            <p:spPr>
              <a:xfrm>
                <a:off x="2823197" y="1057984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Training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5191AFF-6475-1871-AF2A-CE9DEA704BB2}"/>
                  </a:ext>
                </a:extLst>
              </p:cNvPr>
              <p:cNvSpPr txBox="1"/>
              <p:nvPr/>
            </p:nvSpPr>
            <p:spPr>
              <a:xfrm>
                <a:off x="2852709" y="1341242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Clerk/User Training</a:t>
                </a: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9C7BE3B-C070-A6AD-E797-C698A817A442}"/>
                </a:ext>
              </a:extLst>
            </p:cNvPr>
            <p:cNvSpPr/>
            <p:nvPr/>
          </p:nvSpPr>
          <p:spPr>
            <a:xfrm>
              <a:off x="764700" y="405446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US" sz="1200" dirty="0"/>
            </a:p>
          </p:txBody>
        </p:sp>
      </p:grpSp>
      <p:grpSp>
        <p:nvGrpSpPr>
          <p:cNvPr id="36" name="Group 35" title="Milestone">
            <a:extLst>
              <a:ext uri="{FF2B5EF4-FFF2-40B4-BE49-F238E27FC236}">
                <a16:creationId xmlns:a16="http://schemas.microsoft.com/office/drawing/2014/main" id="{01A5B80B-4F06-7AA0-594C-90E702B814A8}"/>
              </a:ext>
            </a:extLst>
          </p:cNvPr>
          <p:cNvGrpSpPr/>
          <p:nvPr/>
        </p:nvGrpSpPr>
        <p:grpSpPr>
          <a:xfrm>
            <a:off x="10539136" y="3219546"/>
            <a:ext cx="1318328" cy="727511"/>
            <a:chOff x="6257081" y="3266164"/>
            <a:chExt cx="1318328" cy="727511"/>
          </a:xfrm>
        </p:grpSpPr>
        <p:grpSp>
          <p:nvGrpSpPr>
            <p:cNvPr id="37" name="Group 36" title="Milestone Text">
              <a:extLst>
                <a:ext uri="{FF2B5EF4-FFF2-40B4-BE49-F238E27FC236}">
                  <a16:creationId xmlns:a16="http://schemas.microsoft.com/office/drawing/2014/main" id="{91450695-7B73-3772-D328-B890854786A4}"/>
                </a:ext>
              </a:extLst>
            </p:cNvPr>
            <p:cNvGrpSpPr/>
            <p:nvPr/>
          </p:nvGrpSpPr>
          <p:grpSpPr>
            <a:xfrm>
              <a:off x="6280627" y="3266164"/>
              <a:ext cx="1294782" cy="727511"/>
              <a:chOff x="2110555" y="2319345"/>
              <a:chExt cx="1294782" cy="727511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0D3FB52-EDAF-D8FD-A8CF-83E7D65A9E7B}"/>
                  </a:ext>
                </a:extLst>
              </p:cNvPr>
              <p:cNvSpPr txBox="1"/>
              <p:nvPr/>
            </p:nvSpPr>
            <p:spPr>
              <a:xfrm>
                <a:off x="2110555" y="2319345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UAT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0528F4B-7A12-1108-BB1D-3E6E6296AEFB}"/>
                  </a:ext>
                </a:extLst>
              </p:cNvPr>
              <p:cNvSpPr txBox="1"/>
              <p:nvPr/>
            </p:nvSpPr>
            <p:spPr>
              <a:xfrm>
                <a:off x="2110555" y="2599225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Solution testing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71DB537-AC4C-E150-929B-FB6F6E976314}"/>
                  </a:ext>
                </a:extLst>
              </p:cNvPr>
              <p:cNvSpPr txBox="1"/>
              <p:nvPr/>
            </p:nvSpPr>
            <p:spPr>
              <a:xfrm>
                <a:off x="2110556" y="2811119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endParaRPr lang="en-US" sz="1000" dirty="0"/>
              </a:p>
            </p:txBody>
          </p:sp>
        </p:grpSp>
        <p:sp>
          <p:nvSpPr>
            <p:cNvPr id="38" name="Rectangle: Rounded Corners 37" title="Milestone Graphic">
              <a:extLst>
                <a:ext uri="{FF2B5EF4-FFF2-40B4-BE49-F238E27FC236}">
                  <a16:creationId xmlns:a16="http://schemas.microsoft.com/office/drawing/2014/main" id="{CC8A5768-1480-FC96-B24D-346ACF1AD610}"/>
                </a:ext>
              </a:extLst>
            </p:cNvPr>
            <p:cNvSpPr/>
            <p:nvPr/>
          </p:nvSpPr>
          <p:spPr>
            <a:xfrm>
              <a:off x="6257081" y="3747291"/>
              <a:ext cx="873222" cy="151121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 title="Milestone">
            <a:extLst>
              <a:ext uri="{FF2B5EF4-FFF2-40B4-BE49-F238E27FC236}">
                <a16:creationId xmlns:a16="http://schemas.microsoft.com/office/drawing/2014/main" id="{64D2FD4D-7A54-65A5-0081-E3E18BDAC99B}"/>
              </a:ext>
            </a:extLst>
          </p:cNvPr>
          <p:cNvGrpSpPr/>
          <p:nvPr/>
        </p:nvGrpSpPr>
        <p:grpSpPr>
          <a:xfrm>
            <a:off x="10665600" y="4057794"/>
            <a:ext cx="1447415" cy="837423"/>
            <a:chOff x="7192813" y="2582981"/>
            <a:chExt cx="1976813" cy="837423"/>
          </a:xfrm>
        </p:grpSpPr>
        <p:grpSp>
          <p:nvGrpSpPr>
            <p:cNvPr id="43" name="Group 42" title="Milestone Text">
              <a:extLst>
                <a:ext uri="{FF2B5EF4-FFF2-40B4-BE49-F238E27FC236}">
                  <a16:creationId xmlns:a16="http://schemas.microsoft.com/office/drawing/2014/main" id="{47662E23-2842-0DEC-D3F3-52DFEEDA0A5B}"/>
                </a:ext>
              </a:extLst>
            </p:cNvPr>
            <p:cNvGrpSpPr/>
            <p:nvPr/>
          </p:nvGrpSpPr>
          <p:grpSpPr>
            <a:xfrm>
              <a:off x="7589358" y="2582981"/>
              <a:ext cx="1294782" cy="727511"/>
              <a:chOff x="2110555" y="2162177"/>
              <a:chExt cx="1294782" cy="727511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C6A11EC-712B-3718-4DB6-1EF7166EBD37}"/>
                  </a:ext>
                </a:extLst>
              </p:cNvPr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Go-Live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EFE0904-6A6D-A8E1-E8DC-D8795F411292}"/>
                  </a:ext>
                </a:extLst>
              </p:cNvPr>
              <p:cNvSpPr txBox="1"/>
              <p:nvPr/>
            </p:nvSpPr>
            <p:spPr>
              <a:xfrm>
                <a:off x="2110555" y="2470633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Turn off AVIS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40D301B-61FC-8FAB-7237-BC2E5B814691}"/>
                  </a:ext>
                </a:extLst>
              </p:cNvPr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sz="1000" dirty="0"/>
                  <a:t>Dec 2023</a:t>
                </a:r>
              </a:p>
            </p:txBody>
          </p:sp>
        </p:grpSp>
        <p:sp>
          <p:nvSpPr>
            <p:cNvPr id="44" name="Rectangle: Rounded Corners 43" title="Milestone Graphic">
              <a:extLst>
                <a:ext uri="{FF2B5EF4-FFF2-40B4-BE49-F238E27FC236}">
                  <a16:creationId xmlns:a16="http://schemas.microsoft.com/office/drawing/2014/main" id="{A7F05B30-8F75-22F6-EB63-996D993C0F62}"/>
                </a:ext>
              </a:extLst>
            </p:cNvPr>
            <p:cNvSpPr/>
            <p:nvPr/>
          </p:nvSpPr>
          <p:spPr>
            <a:xfrm>
              <a:off x="8296404" y="3269283"/>
              <a:ext cx="873222" cy="151121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74BB493-EEF0-09B6-409B-D9C74E72EC1B}"/>
                </a:ext>
              </a:extLst>
            </p:cNvPr>
            <p:cNvSpPr/>
            <p:nvPr/>
          </p:nvSpPr>
          <p:spPr>
            <a:xfrm>
              <a:off x="7192813" y="2614590"/>
              <a:ext cx="34496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200" dirty="0"/>
            </a:p>
          </p:txBody>
        </p:sp>
      </p:grpSp>
      <p:grpSp>
        <p:nvGrpSpPr>
          <p:cNvPr id="49" name="Group 48" title="Milestone">
            <a:extLst>
              <a:ext uri="{FF2B5EF4-FFF2-40B4-BE49-F238E27FC236}">
                <a16:creationId xmlns:a16="http://schemas.microsoft.com/office/drawing/2014/main" id="{A6298F5F-3E42-A7FA-FC81-D030F9E4CEB4}"/>
              </a:ext>
            </a:extLst>
          </p:cNvPr>
          <p:cNvGrpSpPr/>
          <p:nvPr/>
        </p:nvGrpSpPr>
        <p:grpSpPr>
          <a:xfrm>
            <a:off x="7515573" y="3895141"/>
            <a:ext cx="6580519" cy="1235903"/>
            <a:chOff x="4363218" y="4013062"/>
            <a:chExt cx="6580519" cy="123590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8E3219A-DF67-FDD7-8EF7-CBDC07792C9F}"/>
                </a:ext>
              </a:extLst>
            </p:cNvPr>
            <p:cNvSpPr txBox="1"/>
            <p:nvPr/>
          </p:nvSpPr>
          <p:spPr>
            <a:xfrm>
              <a:off x="4366522" y="4013062"/>
              <a:ext cx="268362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Performance Testing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2B8C79C-D6E6-1186-E64D-474229EBD436}"/>
                </a:ext>
              </a:extLst>
            </p:cNvPr>
            <p:cNvSpPr txBox="1"/>
            <p:nvPr/>
          </p:nvSpPr>
          <p:spPr>
            <a:xfrm>
              <a:off x="4363218" y="4291196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000" dirty="0"/>
                <a:t>Load/Performance</a:t>
              </a:r>
            </a:p>
          </p:txBody>
        </p:sp>
        <p:sp>
          <p:nvSpPr>
            <p:cNvPr id="52" name="Rectangle: Rounded Corners 51" title="Milestone Graphic">
              <a:extLst>
                <a:ext uri="{FF2B5EF4-FFF2-40B4-BE49-F238E27FC236}">
                  <a16:creationId xmlns:a16="http://schemas.microsoft.com/office/drawing/2014/main" id="{F2852D75-2A26-5514-F1DE-A5A8C957D87E}"/>
                </a:ext>
              </a:extLst>
            </p:cNvPr>
            <p:cNvSpPr/>
            <p:nvPr/>
          </p:nvSpPr>
          <p:spPr>
            <a:xfrm>
              <a:off x="4366522" y="4614121"/>
              <a:ext cx="2163872" cy="162908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0E442C7C-3D69-78E9-DF4D-FA3439A523CC}"/>
                </a:ext>
              </a:extLst>
            </p:cNvPr>
            <p:cNvSpPr/>
            <p:nvPr/>
          </p:nvSpPr>
          <p:spPr>
            <a:xfrm>
              <a:off x="10598771" y="4971966"/>
              <a:ext cx="34496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200" dirty="0"/>
            </a:p>
          </p:txBody>
        </p:sp>
      </p:grpSp>
      <p:sp>
        <p:nvSpPr>
          <p:cNvPr id="55" name="Rectangle: Rounded Corners 54" title="Milestone Graphic">
            <a:extLst>
              <a:ext uri="{FF2B5EF4-FFF2-40B4-BE49-F238E27FC236}">
                <a16:creationId xmlns:a16="http://schemas.microsoft.com/office/drawing/2014/main" id="{7F84580C-93C1-DF8A-6C10-FC7FC5FA8D95}"/>
              </a:ext>
            </a:extLst>
          </p:cNvPr>
          <p:cNvSpPr/>
          <p:nvPr/>
        </p:nvSpPr>
        <p:spPr>
          <a:xfrm>
            <a:off x="277453" y="2068131"/>
            <a:ext cx="7642327" cy="10953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: Rounded Corners 55" title="Milestone Graphic">
            <a:extLst>
              <a:ext uri="{FF2B5EF4-FFF2-40B4-BE49-F238E27FC236}">
                <a16:creationId xmlns:a16="http://schemas.microsoft.com/office/drawing/2014/main" id="{049821E3-A70A-7BF5-5A19-75C2E7800FB4}"/>
              </a:ext>
            </a:extLst>
          </p:cNvPr>
          <p:cNvSpPr/>
          <p:nvPr/>
        </p:nvSpPr>
        <p:spPr>
          <a:xfrm>
            <a:off x="7970588" y="2069202"/>
            <a:ext cx="3840570" cy="116285"/>
          </a:xfrm>
          <a:prstGeom prst="roundRect">
            <a:avLst>
              <a:gd name="adj" fmla="val 50000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8878518-1113-1AA5-68FB-66CAC7AC8AE3}"/>
              </a:ext>
            </a:extLst>
          </p:cNvPr>
          <p:cNvSpPr txBox="1"/>
          <p:nvPr/>
        </p:nvSpPr>
        <p:spPr>
          <a:xfrm>
            <a:off x="7970587" y="1563686"/>
            <a:ext cx="384056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Continuous Education/Training</a:t>
            </a:r>
          </a:p>
        </p:txBody>
      </p:sp>
      <p:grpSp>
        <p:nvGrpSpPr>
          <p:cNvPr id="58" name="Group 57" descr="Year 2">
            <a:extLst>
              <a:ext uri="{FF2B5EF4-FFF2-40B4-BE49-F238E27FC236}">
                <a16:creationId xmlns:a16="http://schemas.microsoft.com/office/drawing/2014/main" id="{5A2BB34D-9B63-2008-BF5E-D4015628E29F}"/>
              </a:ext>
            </a:extLst>
          </p:cNvPr>
          <p:cNvGrpSpPr/>
          <p:nvPr/>
        </p:nvGrpSpPr>
        <p:grpSpPr>
          <a:xfrm>
            <a:off x="2275833" y="4936907"/>
            <a:ext cx="9752044" cy="3083810"/>
            <a:chOff x="3487676" y="5846767"/>
            <a:chExt cx="2354042" cy="747340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052B8EF-4D84-CC32-86B8-F31EFAE65AAE}"/>
                </a:ext>
              </a:extLst>
            </p:cNvPr>
            <p:cNvSpPr/>
            <p:nvPr/>
          </p:nvSpPr>
          <p:spPr>
            <a:xfrm>
              <a:off x="5585704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3A3419A-66AB-4ED3-1DB9-2B7E79AD9B6A}"/>
                </a:ext>
              </a:extLst>
            </p:cNvPr>
            <p:cNvSpPr/>
            <p:nvPr/>
          </p:nvSpPr>
          <p:spPr>
            <a:xfrm>
              <a:off x="4936679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5CEB7E9-FC9B-0760-0B71-ECE6307030C4}"/>
                </a:ext>
              </a:extLst>
            </p:cNvPr>
            <p:cNvSpPr/>
            <p:nvPr/>
          </p:nvSpPr>
          <p:spPr>
            <a:xfrm>
              <a:off x="4300157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AE17B6CA-15D5-CCA1-D6DF-B3552252308E}"/>
                </a:ext>
              </a:extLst>
            </p:cNvPr>
            <p:cNvSpPr/>
            <p:nvPr/>
          </p:nvSpPr>
          <p:spPr>
            <a:xfrm>
              <a:off x="3642967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 title="q lines">
              <a:extLst>
                <a:ext uri="{FF2B5EF4-FFF2-40B4-BE49-F238E27FC236}">
                  <a16:creationId xmlns:a16="http://schemas.microsoft.com/office/drawing/2014/main" id="{A9F3C371-4242-40D7-9471-80BA1568CC00}"/>
                </a:ext>
              </a:extLst>
            </p:cNvPr>
            <p:cNvCxnSpPr>
              <a:cxnSpLocks/>
            </p:cNvCxnSpPr>
            <p:nvPr/>
          </p:nvCxnSpPr>
          <p:spPr>
            <a:xfrm>
              <a:off x="4416902" y="5861653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 title="q lines">
              <a:extLst>
                <a:ext uri="{FF2B5EF4-FFF2-40B4-BE49-F238E27FC236}">
                  <a16:creationId xmlns:a16="http://schemas.microsoft.com/office/drawing/2014/main" id="{AE876365-7275-FDCA-D845-2B9CD3DF8C97}"/>
                </a:ext>
              </a:extLst>
            </p:cNvPr>
            <p:cNvCxnSpPr>
              <a:cxnSpLocks/>
            </p:cNvCxnSpPr>
            <p:nvPr/>
          </p:nvCxnSpPr>
          <p:spPr>
            <a:xfrm>
              <a:off x="5062989" y="5846767"/>
              <a:ext cx="1194" cy="180357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 title="q lines">
              <a:extLst>
                <a:ext uri="{FF2B5EF4-FFF2-40B4-BE49-F238E27FC236}">
                  <a16:creationId xmlns:a16="http://schemas.microsoft.com/office/drawing/2014/main" id="{9BEE496C-4067-A29E-CBDA-01EB665E9AFD}"/>
                </a:ext>
              </a:extLst>
            </p:cNvPr>
            <p:cNvCxnSpPr>
              <a:cxnSpLocks/>
            </p:cNvCxnSpPr>
            <p:nvPr/>
          </p:nvCxnSpPr>
          <p:spPr>
            <a:xfrm>
              <a:off x="5711466" y="5861648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673D77B-95AE-469E-BA3C-66CFC248876C}"/>
                </a:ext>
              </a:extLst>
            </p:cNvPr>
            <p:cNvSpPr txBox="1"/>
            <p:nvPr/>
          </p:nvSpPr>
          <p:spPr>
            <a:xfrm>
              <a:off x="3487676" y="6358370"/>
              <a:ext cx="56901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endParaRPr lang="en-US" sz="16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1CFF62D-B048-4A33-551B-9ED9A00D3E99}"/>
                </a:ext>
              </a:extLst>
            </p:cNvPr>
            <p:cNvSpPr txBox="1"/>
            <p:nvPr/>
          </p:nvSpPr>
          <p:spPr>
            <a:xfrm>
              <a:off x="366418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June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CBC9E78-D33C-6691-E202-701DDD95EF44}"/>
                </a:ext>
              </a:extLst>
            </p:cNvPr>
            <p:cNvSpPr txBox="1"/>
            <p:nvPr/>
          </p:nvSpPr>
          <p:spPr>
            <a:xfrm>
              <a:off x="43116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August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2B73607-0E96-0BA0-4C7A-B591BCC0964F}"/>
                </a:ext>
              </a:extLst>
            </p:cNvPr>
            <p:cNvSpPr txBox="1"/>
            <p:nvPr/>
          </p:nvSpPr>
          <p:spPr>
            <a:xfrm>
              <a:off x="495908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October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17DD90A-1C0C-E6A6-A3BC-BB2A31A83004}"/>
                </a:ext>
              </a:extLst>
            </p:cNvPr>
            <p:cNvSpPr txBox="1"/>
            <p:nvPr/>
          </p:nvSpPr>
          <p:spPr>
            <a:xfrm>
              <a:off x="56065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December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71" name="Straight Connector 70" title="q lines">
              <a:extLst>
                <a:ext uri="{FF2B5EF4-FFF2-40B4-BE49-F238E27FC236}">
                  <a16:creationId xmlns:a16="http://schemas.microsoft.com/office/drawing/2014/main" id="{3B515BC4-5B49-F10E-2425-AC9412B502BE}"/>
                </a:ext>
              </a:extLst>
            </p:cNvPr>
            <p:cNvCxnSpPr>
              <a:cxnSpLocks/>
            </p:cNvCxnSpPr>
            <p:nvPr/>
          </p:nvCxnSpPr>
          <p:spPr>
            <a:xfrm>
              <a:off x="3769620" y="5861653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 title="Milestone">
            <a:extLst>
              <a:ext uri="{FF2B5EF4-FFF2-40B4-BE49-F238E27FC236}">
                <a16:creationId xmlns:a16="http://schemas.microsoft.com/office/drawing/2014/main" id="{B2F64145-270E-0858-90E5-13666326E37D}"/>
              </a:ext>
            </a:extLst>
          </p:cNvPr>
          <p:cNvGrpSpPr/>
          <p:nvPr/>
        </p:nvGrpSpPr>
        <p:grpSpPr>
          <a:xfrm>
            <a:off x="309005" y="2210390"/>
            <a:ext cx="6580519" cy="1316298"/>
            <a:chOff x="4363218" y="4013062"/>
            <a:chExt cx="6580519" cy="123590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8FCAA79-0CF0-030A-1A42-CA97BCADD14B}"/>
                </a:ext>
              </a:extLst>
            </p:cNvPr>
            <p:cNvSpPr txBox="1"/>
            <p:nvPr/>
          </p:nvSpPr>
          <p:spPr>
            <a:xfrm>
              <a:off x="4366522" y="4013062"/>
              <a:ext cx="268362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NMVTIS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A087EB0-F8D0-5C9D-476B-340E8C1E68BD}"/>
                </a:ext>
              </a:extLst>
            </p:cNvPr>
            <p:cNvSpPr txBox="1"/>
            <p:nvPr/>
          </p:nvSpPr>
          <p:spPr>
            <a:xfrm>
              <a:off x="4363218" y="4291196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000" dirty="0"/>
                <a:t>Phase 1 Certification</a:t>
              </a:r>
            </a:p>
          </p:txBody>
        </p:sp>
        <p:sp>
          <p:nvSpPr>
            <p:cNvPr id="92" name="Rectangle: Rounded Corners 91" title="Milestone Graphic">
              <a:extLst>
                <a:ext uri="{FF2B5EF4-FFF2-40B4-BE49-F238E27FC236}">
                  <a16:creationId xmlns:a16="http://schemas.microsoft.com/office/drawing/2014/main" id="{E2D1F2A9-0023-7248-70D7-DB09929947DB}"/>
                </a:ext>
              </a:extLst>
            </p:cNvPr>
            <p:cNvSpPr/>
            <p:nvPr/>
          </p:nvSpPr>
          <p:spPr>
            <a:xfrm>
              <a:off x="4366521" y="4491031"/>
              <a:ext cx="5783691" cy="167466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59293C86-532F-9041-5713-71C85FD76994}"/>
                </a:ext>
              </a:extLst>
            </p:cNvPr>
            <p:cNvSpPr/>
            <p:nvPr/>
          </p:nvSpPr>
          <p:spPr>
            <a:xfrm>
              <a:off x="10598771" y="4971966"/>
              <a:ext cx="34496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200" dirty="0"/>
            </a:p>
          </p:txBody>
        </p:sp>
      </p:grpSp>
      <p:grpSp>
        <p:nvGrpSpPr>
          <p:cNvPr id="94" name="Group 93" title="Milestone">
            <a:extLst>
              <a:ext uri="{FF2B5EF4-FFF2-40B4-BE49-F238E27FC236}">
                <a16:creationId xmlns:a16="http://schemas.microsoft.com/office/drawing/2014/main" id="{89C26569-88A6-2F2D-33DE-953A91C45219}"/>
              </a:ext>
            </a:extLst>
          </p:cNvPr>
          <p:cNvGrpSpPr/>
          <p:nvPr/>
        </p:nvGrpSpPr>
        <p:grpSpPr>
          <a:xfrm>
            <a:off x="6128045" y="2222329"/>
            <a:ext cx="6580519" cy="1316298"/>
            <a:chOff x="4363218" y="4013062"/>
            <a:chExt cx="6580519" cy="123590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CC2FB9A-AD3F-41DA-0C95-AA3FE337A192}"/>
                </a:ext>
              </a:extLst>
            </p:cNvPr>
            <p:cNvSpPr txBox="1"/>
            <p:nvPr/>
          </p:nvSpPr>
          <p:spPr>
            <a:xfrm>
              <a:off x="4366522" y="4013062"/>
              <a:ext cx="268362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NMVTIS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60CABF3-D1FC-CC55-BE42-2DB5191B2DDA}"/>
                </a:ext>
              </a:extLst>
            </p:cNvPr>
            <p:cNvSpPr txBox="1"/>
            <p:nvPr/>
          </p:nvSpPr>
          <p:spPr>
            <a:xfrm>
              <a:off x="4363218" y="4291196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000" dirty="0"/>
                <a:t>Phase 2 Integration</a:t>
              </a:r>
            </a:p>
          </p:txBody>
        </p:sp>
        <p:sp>
          <p:nvSpPr>
            <p:cNvPr id="97" name="Rectangle: Rounded Corners 96" title="Milestone Graphic">
              <a:extLst>
                <a:ext uri="{FF2B5EF4-FFF2-40B4-BE49-F238E27FC236}">
                  <a16:creationId xmlns:a16="http://schemas.microsoft.com/office/drawing/2014/main" id="{E257CF4C-1646-CE50-2981-B5CF655E2192}"/>
                </a:ext>
              </a:extLst>
            </p:cNvPr>
            <p:cNvSpPr/>
            <p:nvPr/>
          </p:nvSpPr>
          <p:spPr>
            <a:xfrm>
              <a:off x="4366522" y="4491031"/>
              <a:ext cx="4340290" cy="150908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E4B2BE28-ABC5-1535-07DB-B80003E64673}"/>
                </a:ext>
              </a:extLst>
            </p:cNvPr>
            <p:cNvSpPr/>
            <p:nvPr/>
          </p:nvSpPr>
          <p:spPr>
            <a:xfrm>
              <a:off x="10598771" y="4971966"/>
              <a:ext cx="34496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200" dirty="0"/>
            </a:p>
          </p:txBody>
        </p:sp>
      </p:grpSp>
      <p:grpSp>
        <p:nvGrpSpPr>
          <p:cNvPr id="99" name="Group 98" title="Milestone">
            <a:extLst>
              <a:ext uri="{FF2B5EF4-FFF2-40B4-BE49-F238E27FC236}">
                <a16:creationId xmlns:a16="http://schemas.microsoft.com/office/drawing/2014/main" id="{A7F8586D-73AA-7A0D-5487-09264E89E0F4}"/>
              </a:ext>
            </a:extLst>
          </p:cNvPr>
          <p:cNvGrpSpPr/>
          <p:nvPr/>
        </p:nvGrpSpPr>
        <p:grpSpPr>
          <a:xfrm>
            <a:off x="6130634" y="2885674"/>
            <a:ext cx="6580519" cy="1316298"/>
            <a:chOff x="4363218" y="4013062"/>
            <a:chExt cx="6580519" cy="123590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729E07E-13DD-75D2-A5F1-795D90BA169D}"/>
                </a:ext>
              </a:extLst>
            </p:cNvPr>
            <p:cNvSpPr txBox="1"/>
            <p:nvPr/>
          </p:nvSpPr>
          <p:spPr>
            <a:xfrm>
              <a:off x="4366522" y="4013062"/>
              <a:ext cx="268362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NMVTIS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CC5F464-9464-8FA5-ABD2-D106E06BC7D8}"/>
                </a:ext>
              </a:extLst>
            </p:cNvPr>
            <p:cNvSpPr txBox="1"/>
            <p:nvPr/>
          </p:nvSpPr>
          <p:spPr>
            <a:xfrm>
              <a:off x="4363218" y="4291196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000" dirty="0"/>
                <a:t>AAMVA Testing</a:t>
              </a:r>
            </a:p>
          </p:txBody>
        </p:sp>
        <p:sp>
          <p:nvSpPr>
            <p:cNvPr id="102" name="Rectangle: Rounded Corners 101" title="Milestone Graphic">
              <a:extLst>
                <a:ext uri="{FF2B5EF4-FFF2-40B4-BE49-F238E27FC236}">
                  <a16:creationId xmlns:a16="http://schemas.microsoft.com/office/drawing/2014/main" id="{26B8D9BE-C961-34D0-98CA-D5F2782A012A}"/>
                </a:ext>
              </a:extLst>
            </p:cNvPr>
            <p:cNvSpPr/>
            <p:nvPr/>
          </p:nvSpPr>
          <p:spPr>
            <a:xfrm>
              <a:off x="4366522" y="4491032"/>
              <a:ext cx="1397450" cy="1265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DC2B8BF9-3380-E59D-2F0C-AC3E18091C58}"/>
                </a:ext>
              </a:extLst>
            </p:cNvPr>
            <p:cNvSpPr/>
            <p:nvPr/>
          </p:nvSpPr>
          <p:spPr>
            <a:xfrm>
              <a:off x="10598771" y="4971966"/>
              <a:ext cx="34496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200" dirty="0"/>
            </a:p>
          </p:txBody>
        </p:sp>
      </p:grpSp>
      <p:grpSp>
        <p:nvGrpSpPr>
          <p:cNvPr id="104" name="Group 103" title="Milestone">
            <a:extLst>
              <a:ext uri="{FF2B5EF4-FFF2-40B4-BE49-F238E27FC236}">
                <a16:creationId xmlns:a16="http://schemas.microsoft.com/office/drawing/2014/main" id="{03427FE8-CC0C-7BF8-ABEF-F36B5854451A}"/>
              </a:ext>
            </a:extLst>
          </p:cNvPr>
          <p:cNvGrpSpPr/>
          <p:nvPr/>
        </p:nvGrpSpPr>
        <p:grpSpPr>
          <a:xfrm>
            <a:off x="10539513" y="2352392"/>
            <a:ext cx="1635053" cy="727511"/>
            <a:chOff x="6257080" y="3266164"/>
            <a:chExt cx="1635053" cy="727511"/>
          </a:xfrm>
        </p:grpSpPr>
        <p:grpSp>
          <p:nvGrpSpPr>
            <p:cNvPr id="105" name="Group 104" title="Milestone Text">
              <a:extLst>
                <a:ext uri="{FF2B5EF4-FFF2-40B4-BE49-F238E27FC236}">
                  <a16:creationId xmlns:a16="http://schemas.microsoft.com/office/drawing/2014/main" id="{BD67F05C-2963-AA91-C872-987C96CCE299}"/>
                </a:ext>
              </a:extLst>
            </p:cNvPr>
            <p:cNvGrpSpPr/>
            <p:nvPr/>
          </p:nvGrpSpPr>
          <p:grpSpPr>
            <a:xfrm>
              <a:off x="6280627" y="3266164"/>
              <a:ext cx="1294782" cy="727511"/>
              <a:chOff x="2110555" y="2319345"/>
              <a:chExt cx="1294782" cy="727511"/>
            </a:xfrm>
          </p:grpSpPr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7B43C2A8-B259-BACD-3116-4094D187B9B4}"/>
                  </a:ext>
                </a:extLst>
              </p:cNvPr>
              <p:cNvSpPr txBox="1"/>
              <p:nvPr/>
            </p:nvSpPr>
            <p:spPr>
              <a:xfrm>
                <a:off x="2110555" y="2319345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Data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48E31757-0F1A-0D08-975C-A87713AB19B8}"/>
                  </a:ext>
                </a:extLst>
              </p:cNvPr>
              <p:cNvSpPr txBox="1"/>
              <p:nvPr/>
            </p:nvSpPr>
            <p:spPr>
              <a:xfrm>
                <a:off x="2110555" y="2599225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Data Migration</a:t>
                </a:r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052A511C-A880-1812-4B0C-846345DDEA6F}"/>
                  </a:ext>
                </a:extLst>
              </p:cNvPr>
              <p:cNvSpPr txBox="1"/>
              <p:nvPr/>
            </p:nvSpPr>
            <p:spPr>
              <a:xfrm>
                <a:off x="2110556" y="2811119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endParaRPr lang="en-US" sz="1000" dirty="0"/>
              </a:p>
            </p:txBody>
          </p:sp>
        </p:grpSp>
        <p:sp>
          <p:nvSpPr>
            <p:cNvPr id="106" name="Rectangle: Rounded Corners 105" title="Milestone Graphic">
              <a:extLst>
                <a:ext uri="{FF2B5EF4-FFF2-40B4-BE49-F238E27FC236}">
                  <a16:creationId xmlns:a16="http://schemas.microsoft.com/office/drawing/2014/main" id="{EF08157E-F54F-D528-6BCC-E0C6DCF62DD8}"/>
                </a:ext>
              </a:extLst>
            </p:cNvPr>
            <p:cNvSpPr/>
            <p:nvPr/>
          </p:nvSpPr>
          <p:spPr>
            <a:xfrm>
              <a:off x="6257080" y="3738503"/>
              <a:ext cx="1635053" cy="15112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0" name="Group 109" title="Milestone">
            <a:extLst>
              <a:ext uri="{FF2B5EF4-FFF2-40B4-BE49-F238E27FC236}">
                <a16:creationId xmlns:a16="http://schemas.microsoft.com/office/drawing/2014/main" id="{B202ADAE-EA8B-3D0D-2174-12126524E27C}"/>
              </a:ext>
            </a:extLst>
          </p:cNvPr>
          <p:cNvGrpSpPr/>
          <p:nvPr/>
        </p:nvGrpSpPr>
        <p:grpSpPr>
          <a:xfrm>
            <a:off x="3423443" y="3186878"/>
            <a:ext cx="1432628" cy="727511"/>
            <a:chOff x="6257081" y="3266164"/>
            <a:chExt cx="1432628" cy="727511"/>
          </a:xfrm>
        </p:grpSpPr>
        <p:grpSp>
          <p:nvGrpSpPr>
            <p:cNvPr id="111" name="Group 110" title="Milestone Text">
              <a:extLst>
                <a:ext uri="{FF2B5EF4-FFF2-40B4-BE49-F238E27FC236}">
                  <a16:creationId xmlns:a16="http://schemas.microsoft.com/office/drawing/2014/main" id="{9BC43F93-68CB-5589-54CE-52EC3955321D}"/>
                </a:ext>
              </a:extLst>
            </p:cNvPr>
            <p:cNvGrpSpPr/>
            <p:nvPr/>
          </p:nvGrpSpPr>
          <p:grpSpPr>
            <a:xfrm>
              <a:off x="6280628" y="3266164"/>
              <a:ext cx="1409081" cy="727511"/>
              <a:chOff x="2110556" y="2319345"/>
              <a:chExt cx="1409081" cy="727511"/>
            </a:xfrm>
          </p:grpSpPr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3C491A3D-35B0-FF18-882D-098AF3620350}"/>
                  </a:ext>
                </a:extLst>
              </p:cNvPr>
              <p:cNvSpPr txBox="1"/>
              <p:nvPr/>
            </p:nvSpPr>
            <p:spPr>
              <a:xfrm>
                <a:off x="2196280" y="2319345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Open Lab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EF6822B6-7FDE-DE89-79A1-D59492FDE6FD}"/>
                  </a:ext>
                </a:extLst>
              </p:cNvPr>
              <p:cNvSpPr txBox="1"/>
              <p:nvPr/>
            </p:nvSpPr>
            <p:spPr>
              <a:xfrm>
                <a:off x="2224855" y="2599225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Incremental testing</a:t>
                </a: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5C972FE7-1A9B-41E1-75E7-07B88210F9D4}"/>
                  </a:ext>
                </a:extLst>
              </p:cNvPr>
              <p:cNvSpPr txBox="1"/>
              <p:nvPr/>
            </p:nvSpPr>
            <p:spPr>
              <a:xfrm>
                <a:off x="2110556" y="2811119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endParaRPr lang="en-US" sz="1000" dirty="0"/>
              </a:p>
            </p:txBody>
          </p:sp>
        </p:grpSp>
        <p:sp>
          <p:nvSpPr>
            <p:cNvPr id="112" name="Rectangle: Rounded Corners 111" title="Milestone Graphic">
              <a:extLst>
                <a:ext uri="{FF2B5EF4-FFF2-40B4-BE49-F238E27FC236}">
                  <a16:creationId xmlns:a16="http://schemas.microsoft.com/office/drawing/2014/main" id="{42F375D2-E1B2-6FA1-DC74-0921CE7B49B8}"/>
                </a:ext>
              </a:extLst>
            </p:cNvPr>
            <p:cNvSpPr/>
            <p:nvPr/>
          </p:nvSpPr>
          <p:spPr>
            <a:xfrm>
              <a:off x="6257081" y="3747291"/>
              <a:ext cx="873222" cy="151121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6" name="Group 115" title="Milestone">
            <a:extLst>
              <a:ext uri="{FF2B5EF4-FFF2-40B4-BE49-F238E27FC236}">
                <a16:creationId xmlns:a16="http://schemas.microsoft.com/office/drawing/2014/main" id="{E77C1E20-E250-38A5-1D3B-D11AB89A6827}"/>
              </a:ext>
            </a:extLst>
          </p:cNvPr>
          <p:cNvGrpSpPr/>
          <p:nvPr/>
        </p:nvGrpSpPr>
        <p:grpSpPr>
          <a:xfrm>
            <a:off x="7547891" y="3161768"/>
            <a:ext cx="1318328" cy="727511"/>
            <a:chOff x="6257081" y="3266164"/>
            <a:chExt cx="1318328" cy="727511"/>
          </a:xfrm>
        </p:grpSpPr>
        <p:grpSp>
          <p:nvGrpSpPr>
            <p:cNvPr id="117" name="Group 116" title="Milestone Text">
              <a:extLst>
                <a:ext uri="{FF2B5EF4-FFF2-40B4-BE49-F238E27FC236}">
                  <a16:creationId xmlns:a16="http://schemas.microsoft.com/office/drawing/2014/main" id="{C38E58C2-722F-ACA5-43C7-DC9B4A2AEC91}"/>
                </a:ext>
              </a:extLst>
            </p:cNvPr>
            <p:cNvGrpSpPr/>
            <p:nvPr/>
          </p:nvGrpSpPr>
          <p:grpSpPr>
            <a:xfrm>
              <a:off x="6280627" y="3266164"/>
              <a:ext cx="1294782" cy="727511"/>
              <a:chOff x="2110555" y="2319345"/>
              <a:chExt cx="1294782" cy="727511"/>
            </a:xfrm>
          </p:grpSpPr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5BD51F10-A8B2-78AB-E89D-099C7A258A45}"/>
                  </a:ext>
                </a:extLst>
              </p:cNvPr>
              <p:cNvSpPr txBox="1"/>
              <p:nvPr/>
            </p:nvSpPr>
            <p:spPr>
              <a:xfrm>
                <a:off x="2110555" y="2319345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UAT</a:t>
                </a: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ED25956D-5C06-BDE9-64DD-56B9CF9FA09F}"/>
                  </a:ext>
                </a:extLst>
              </p:cNvPr>
              <p:cNvSpPr txBox="1"/>
              <p:nvPr/>
            </p:nvSpPr>
            <p:spPr>
              <a:xfrm>
                <a:off x="2110555" y="2599225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Incremental testing</a:t>
                </a: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324EC76F-A8AF-C874-55B7-5E5245FCE5C3}"/>
                  </a:ext>
                </a:extLst>
              </p:cNvPr>
              <p:cNvSpPr txBox="1"/>
              <p:nvPr/>
            </p:nvSpPr>
            <p:spPr>
              <a:xfrm>
                <a:off x="2110556" y="2811119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endParaRPr lang="en-US" sz="1000" dirty="0"/>
              </a:p>
            </p:txBody>
          </p:sp>
        </p:grpSp>
        <p:sp>
          <p:nvSpPr>
            <p:cNvPr id="118" name="Rectangle: Rounded Corners 117" title="Milestone Graphic">
              <a:extLst>
                <a:ext uri="{FF2B5EF4-FFF2-40B4-BE49-F238E27FC236}">
                  <a16:creationId xmlns:a16="http://schemas.microsoft.com/office/drawing/2014/main" id="{DF208B3F-A3E6-6E36-860E-69C44C0CEC51}"/>
                </a:ext>
              </a:extLst>
            </p:cNvPr>
            <p:cNvSpPr/>
            <p:nvPr/>
          </p:nvSpPr>
          <p:spPr>
            <a:xfrm>
              <a:off x="6257081" y="3747291"/>
              <a:ext cx="873222" cy="151121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88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12DCA3-7742-B4B1-F151-4FA6CF585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latin typeface="Arial"/>
                <a:cs typeface="Arial"/>
              </a:rPr>
              <a:t>We will offer a 3-hour virtual class on Microsoft Teams/Instructional Videos.</a:t>
            </a:r>
          </a:p>
          <a:p>
            <a:r>
              <a:rPr lang="en-US" sz="2400" dirty="0">
                <a:latin typeface="Arial"/>
                <a:cs typeface="Arial"/>
              </a:rPr>
              <a:t>Training will consist of KAVIS functionality that will be new to PVAs/DOR and is different from what is currently used for boats.</a:t>
            </a:r>
          </a:p>
          <a:p>
            <a:r>
              <a:rPr lang="en-US" sz="2400" dirty="0">
                <a:latin typeface="Arial"/>
                <a:cs typeface="Arial"/>
              </a:rPr>
              <a:t>The end of the class will be used to ensure that everyone has access to the KAVIS Test Environment which can be used for practice and open labs.</a:t>
            </a:r>
          </a:p>
          <a:p>
            <a:r>
              <a:rPr lang="en-US" sz="2400" dirty="0">
                <a:latin typeface="Arial"/>
                <a:cs typeface="Arial"/>
              </a:rPr>
              <a:t>We will offer practice scenarios, open labs, and a PVA/DOR –specific KAVIS manual.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83F793-D4C3-000A-625F-4AC9EDAEB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What Does PVA/DOR Training Look Like?</a:t>
            </a:r>
          </a:p>
        </p:txBody>
      </p:sp>
    </p:spTree>
    <p:extLst>
      <p:ext uri="{BB962C8B-B14F-4D97-AF65-F5344CB8AC3E}">
        <p14:creationId xmlns:p14="http://schemas.microsoft.com/office/powerpoint/2010/main" val="380413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E7C23C-6E64-B217-0B38-3BF0D0FA2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 Assignment Queue Overview.</a:t>
            </a:r>
          </a:p>
          <a:p>
            <a:r>
              <a:rPr lang="en-US" dirty="0"/>
              <a:t>Creating </a:t>
            </a:r>
            <a:r>
              <a:rPr lang="en-US"/>
              <a:t>Tax Segments</a:t>
            </a:r>
            <a:endParaRPr lang="en-US" dirty="0"/>
          </a:p>
          <a:p>
            <a:r>
              <a:rPr lang="en-US" dirty="0"/>
              <a:t>PVA Ad Valorem Actions</a:t>
            </a:r>
          </a:p>
          <a:p>
            <a:r>
              <a:rPr lang="en-US" dirty="0"/>
              <a:t>PVA Override Reports/All Other Reports.</a:t>
            </a:r>
          </a:p>
          <a:p>
            <a:pPr marL="0" indent="0" algn="r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FCCCF6-C20B-743B-8972-00B70ED4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Cover:</a:t>
            </a:r>
          </a:p>
        </p:txBody>
      </p:sp>
    </p:spTree>
    <p:extLst>
      <p:ext uri="{BB962C8B-B14F-4D97-AF65-F5344CB8AC3E}">
        <p14:creationId xmlns:p14="http://schemas.microsoft.com/office/powerpoint/2010/main" val="390196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1B4807-938C-4812-9D5C-4AC19B9E7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4300"/>
          </a:xfrm>
        </p:spPr>
        <p:txBody>
          <a:bodyPr anchor="b">
            <a:normAutofit/>
          </a:bodyPr>
          <a:lstStyle/>
          <a:p>
            <a:r>
              <a:rPr lang="en-US" dirty="0"/>
              <a:t>Training Timeline/Dates </a:t>
            </a:r>
            <a:r>
              <a:rPr lang="en-US"/>
              <a:t>(subject to change)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88169C-3AC5-A5E3-A219-A73EAC72B2E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4563" y="1642188"/>
            <a:ext cx="5665237" cy="4823926"/>
          </a:xfrm>
          <a:noFill/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3AB06CC-4036-FA2C-34D9-D8A2A264B2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49817" y="2301370"/>
            <a:ext cx="219475" cy="17070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9C060C5-A01B-9A5B-1620-02BBD9F25281}"/>
              </a:ext>
            </a:extLst>
          </p:cNvPr>
          <p:cNvSpPr txBox="1"/>
          <p:nvPr/>
        </p:nvSpPr>
        <p:spPr>
          <a:xfrm>
            <a:off x="7071919" y="1963024"/>
            <a:ext cx="46978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Virtual Training Class</a:t>
            </a:r>
          </a:p>
          <a:p>
            <a:endParaRPr lang="en-US" dirty="0"/>
          </a:p>
          <a:p>
            <a:r>
              <a:rPr lang="en-US" dirty="0"/>
              <a:t>PVA Open Lab Opportunities</a:t>
            </a:r>
          </a:p>
          <a:p>
            <a:endParaRPr lang="en-US" dirty="0"/>
          </a:p>
          <a:p>
            <a:r>
              <a:rPr lang="en-US" dirty="0"/>
              <a:t>PVA Manual Release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9BB31B6-9203-CE6C-4D71-7E8B5291DA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2341" y="2840187"/>
            <a:ext cx="213378" cy="2621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55308C8-A907-3976-E0B0-F10DB3B8DB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4898" y="3389142"/>
            <a:ext cx="286537" cy="2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336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40D1BF-548F-25DD-A882-D82C1DD19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650" y="1716965"/>
            <a:ext cx="7315200" cy="43572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Thank you for your time and patience as we get KAVIS ready to go live :)</a:t>
            </a:r>
          </a:p>
          <a:p>
            <a:endParaRPr lang="en-US" dirty="0"/>
          </a:p>
          <a:p>
            <a:r>
              <a:rPr lang="en-US" dirty="0"/>
              <a:t>Please reach out to </a:t>
            </a:r>
            <a:r>
              <a:rPr lang="en-US" dirty="0">
                <a:hlinkClick r:id="rId2"/>
              </a:rPr>
              <a:t>KAVIS@ky.gov</a:t>
            </a:r>
            <a:r>
              <a:rPr lang="en-US" dirty="0"/>
              <a:t> with any questions or concerns.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E777E7-AB13-128B-B89F-32A0E7F8C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17838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600"/>
      </a:accent1>
      <a:accent2>
        <a:srgbClr val="003764"/>
      </a:accent2>
      <a:accent3>
        <a:srgbClr val="5EB3E4"/>
      </a:accent3>
      <a:accent4>
        <a:srgbClr val="7F7F7F"/>
      </a:accent4>
      <a:accent5>
        <a:srgbClr val="3A3838"/>
      </a:accent5>
      <a:accent6>
        <a:srgbClr val="D8D9D7"/>
      </a:accent6>
      <a:hlink>
        <a:srgbClr val="2F5496"/>
      </a:hlink>
      <a:folHlink>
        <a:srgbClr val="833C0B"/>
      </a:folHlink>
    </a:clrScheme>
    <a:fontScheme name="KYT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YTCtemplate-TK-Main" id="{22726168-3B46-40B8-A768-46457C010A69}" vid="{A4A589BF-1008-4871-A046-32F5178A76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42484EB-C38E-4712-B7FF-BE26DBBE11E5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3448DCFCE4BFA3488C1231CEA6A8E0C6" ma:contentTypeVersion="1" ma:contentTypeDescription="Upload an image." ma:contentTypeScope="" ma:versionID="3dd297dca525510f3eede485c6436bf4">
  <xsd:schema xmlns:xsd="http://www.w3.org/2001/XMLSchema" xmlns:xs="http://www.w3.org/2001/XMLSchema" xmlns:p="http://schemas.microsoft.com/office/2006/metadata/properties" xmlns:ns1="http://schemas.microsoft.com/sharepoint/v3" xmlns:ns2="042484EB-C38E-4712-B7FF-BE26DBBE11E5" xmlns:ns3="http://schemas.microsoft.com/sharepoint/v3/fields" targetNamespace="http://schemas.microsoft.com/office/2006/metadata/properties" ma:root="true" ma:fieldsID="7dbaf0fdf7bf684ea7e650bbf3546fb7" ns1:_="" ns2:_="" ns3:_="">
    <xsd:import namespace="http://schemas.microsoft.com/sharepoint/v3"/>
    <xsd:import namespace="042484EB-C38E-4712-B7FF-BE26DBBE11E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2484EB-C38E-4712-B7FF-BE26DBBE11E5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426708-9BF1-44E3-979E-82F59981BDC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a9cb5dc-ad0b-4f4d-b7a4-05b6221d4e38"/>
    <ds:schemaRef ds:uri="fab2f6f1-0821-4b71-8c0e-6b042c9ddd41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84d95716-ba8e-4e48-9906-dde246373bcf"/>
    <ds:schemaRef ds:uri="e8c58ca5-9325-4f53-839f-04ff713652bf"/>
  </ds:schemaRefs>
</ds:datastoreItem>
</file>

<file path=customXml/itemProps2.xml><?xml version="1.0" encoding="utf-8"?>
<ds:datastoreItem xmlns:ds="http://schemas.openxmlformats.org/officeDocument/2006/customXml" ds:itemID="{B90EC3D7-E756-4517-9312-3AEC41EE58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48890F-E929-4258-B926-F2D72B172DAB}"/>
</file>

<file path=docProps/app.xml><?xml version="1.0" encoding="utf-8"?>
<Properties xmlns="http://schemas.openxmlformats.org/officeDocument/2006/extended-properties" xmlns:vt="http://schemas.openxmlformats.org/officeDocument/2006/docPropsVTypes">
  <Template>KYTCtemplate-TK-Main</Template>
  <TotalTime>35484</TotalTime>
  <Words>204</Words>
  <Application>Microsoft Office PowerPoint</Application>
  <PresentationFormat>Widescreen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KAVIS Training and Engagement Update</vt:lpstr>
      <vt:lpstr>PowerPoint Presentation</vt:lpstr>
      <vt:lpstr>Kavis</vt:lpstr>
      <vt:lpstr>What Does PVA/DOR Training Look Like?</vt:lpstr>
      <vt:lpstr>What We Will Cover:</vt:lpstr>
      <vt:lpstr>Training Timeline/Dates (subject to change)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KAVIS Program Update</dc:title>
  <dc:creator>Stout, Heather L (KYTC)</dc:creator>
  <cp:keywords/>
  <dc:description/>
  <cp:lastModifiedBy>Taylor, Krista R (KYTC)</cp:lastModifiedBy>
  <cp:revision>48</cp:revision>
  <dcterms:created xsi:type="dcterms:W3CDTF">2022-10-27T12:13:39Z</dcterms:created>
  <dcterms:modified xsi:type="dcterms:W3CDTF">2023-06-08T15:45:51Z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0x0101009148F5A04DDD49CBA7127AADA5FB792B00AADE34325A8B49CDA8BB4DB53328F214003448DCFCE4BFA3488C1231CEA6A8E0C6</vt:lpwstr>
  </property>
  <property fmtid="{D5CDD505-2E9C-101B-9397-08002B2CF9AE}" pid="3" name="MediaServiceImageTags">
    <vt:lpwstr/>
  </property>
</Properties>
</file>