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23.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17.xml" ContentType="application/vnd.openxmlformats-officedocument.presentationml.notesSlide+xml"/>
  <Override PartName="/ppt/notesSlides/notesSlide2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handoutMasters/handoutMaster1.xml" ContentType="application/vnd.openxmlformats-officedocument.presentationml.handoutMaster+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handoutMasterIdLst>
    <p:handoutMasterId r:id="rId28"/>
  </p:handoutMasterIdLst>
  <p:sldIdLst>
    <p:sldId id="256" r:id="rId2"/>
    <p:sldId id="257" r:id="rId3"/>
    <p:sldId id="258" r:id="rId4"/>
    <p:sldId id="259" r:id="rId5"/>
    <p:sldId id="267" r:id="rId6"/>
    <p:sldId id="272" r:id="rId7"/>
    <p:sldId id="269" r:id="rId8"/>
    <p:sldId id="271" r:id="rId9"/>
    <p:sldId id="265" r:id="rId10"/>
    <p:sldId id="274" r:id="rId11"/>
    <p:sldId id="278" r:id="rId12"/>
    <p:sldId id="266" r:id="rId13"/>
    <p:sldId id="273" r:id="rId14"/>
    <p:sldId id="277" r:id="rId15"/>
    <p:sldId id="261" r:id="rId16"/>
    <p:sldId id="262" r:id="rId17"/>
    <p:sldId id="263" r:id="rId18"/>
    <p:sldId id="264" r:id="rId19"/>
    <p:sldId id="268" r:id="rId20"/>
    <p:sldId id="282" r:id="rId21"/>
    <p:sldId id="260" r:id="rId22"/>
    <p:sldId id="281" r:id="rId23"/>
    <p:sldId id="279" r:id="rId24"/>
    <p:sldId id="275" r:id="rId25"/>
    <p:sldId id="276" r:id="rId26"/>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8545569C-3D51-4ACE-993D-9AB3E84B2570}" type="datetimeFigureOut">
              <a:rPr lang="en-US" smtClean="0"/>
              <a:t>12/5/2019</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9168B136-2AFF-4EEF-AAFA-CC5DDA7E0420}" type="slidenum">
              <a:rPr lang="en-US" smtClean="0"/>
              <a:t>‹#›</a:t>
            </a:fld>
            <a:endParaRPr lang="en-US"/>
          </a:p>
        </p:txBody>
      </p:sp>
    </p:spTree>
    <p:extLst>
      <p:ext uri="{BB962C8B-B14F-4D97-AF65-F5344CB8AC3E}">
        <p14:creationId xmlns:p14="http://schemas.microsoft.com/office/powerpoint/2010/main" val="14470947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1CDCEE76-DD0A-40C1-9719-195A0DA4991A}" type="datetimeFigureOut">
              <a:rPr lang="en-US" smtClean="0"/>
              <a:t>12/5/2019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B621C480-98B1-4DE3-A372-51399A1D2796}" type="slidenum">
              <a:rPr lang="en-US" smtClean="0"/>
              <a:t>‹#›</a:t>
            </a:fld>
            <a:endParaRPr lang="en-US"/>
          </a:p>
        </p:txBody>
      </p:sp>
    </p:spTree>
    <p:extLst>
      <p:ext uri="{BB962C8B-B14F-4D97-AF65-F5344CB8AC3E}">
        <p14:creationId xmlns:p14="http://schemas.microsoft.com/office/powerpoint/2010/main" val="6967073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a:t>
            </a:fld>
            <a:endParaRPr lang="en-US"/>
          </a:p>
        </p:txBody>
      </p:sp>
    </p:spTree>
    <p:extLst>
      <p:ext uri="{BB962C8B-B14F-4D97-AF65-F5344CB8AC3E}">
        <p14:creationId xmlns:p14="http://schemas.microsoft.com/office/powerpoint/2010/main" val="1730269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10</a:t>
            </a:fld>
            <a:endParaRPr lang="en-US"/>
          </a:p>
        </p:txBody>
      </p:sp>
    </p:spTree>
    <p:extLst>
      <p:ext uri="{BB962C8B-B14F-4D97-AF65-F5344CB8AC3E}">
        <p14:creationId xmlns:p14="http://schemas.microsoft.com/office/powerpoint/2010/main" val="2231007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11</a:t>
            </a:fld>
            <a:endParaRPr lang="en-US"/>
          </a:p>
        </p:txBody>
      </p:sp>
    </p:spTree>
    <p:extLst>
      <p:ext uri="{BB962C8B-B14F-4D97-AF65-F5344CB8AC3E}">
        <p14:creationId xmlns:p14="http://schemas.microsoft.com/office/powerpoint/2010/main" val="1011601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12</a:t>
            </a:fld>
            <a:endParaRPr lang="en-US"/>
          </a:p>
        </p:txBody>
      </p:sp>
    </p:spTree>
    <p:extLst>
      <p:ext uri="{BB962C8B-B14F-4D97-AF65-F5344CB8AC3E}">
        <p14:creationId xmlns:p14="http://schemas.microsoft.com/office/powerpoint/2010/main" val="214049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13</a:t>
            </a:fld>
            <a:endParaRPr lang="en-US"/>
          </a:p>
        </p:txBody>
      </p:sp>
    </p:spTree>
    <p:extLst>
      <p:ext uri="{BB962C8B-B14F-4D97-AF65-F5344CB8AC3E}">
        <p14:creationId xmlns:p14="http://schemas.microsoft.com/office/powerpoint/2010/main" val="1186424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14</a:t>
            </a:fld>
            <a:endParaRPr lang="en-US"/>
          </a:p>
        </p:txBody>
      </p:sp>
    </p:spTree>
    <p:extLst>
      <p:ext uri="{BB962C8B-B14F-4D97-AF65-F5344CB8AC3E}">
        <p14:creationId xmlns:p14="http://schemas.microsoft.com/office/powerpoint/2010/main" val="1980627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15</a:t>
            </a:fld>
            <a:endParaRPr lang="en-US"/>
          </a:p>
        </p:txBody>
      </p:sp>
    </p:spTree>
    <p:extLst>
      <p:ext uri="{BB962C8B-B14F-4D97-AF65-F5344CB8AC3E}">
        <p14:creationId xmlns:p14="http://schemas.microsoft.com/office/powerpoint/2010/main" val="3701943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16</a:t>
            </a:fld>
            <a:endParaRPr lang="en-US"/>
          </a:p>
        </p:txBody>
      </p:sp>
    </p:spTree>
    <p:extLst>
      <p:ext uri="{BB962C8B-B14F-4D97-AF65-F5344CB8AC3E}">
        <p14:creationId xmlns:p14="http://schemas.microsoft.com/office/powerpoint/2010/main" val="220903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17</a:t>
            </a:fld>
            <a:endParaRPr lang="en-US"/>
          </a:p>
        </p:txBody>
      </p:sp>
    </p:spTree>
    <p:extLst>
      <p:ext uri="{BB962C8B-B14F-4D97-AF65-F5344CB8AC3E}">
        <p14:creationId xmlns:p14="http://schemas.microsoft.com/office/powerpoint/2010/main" val="2961889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18</a:t>
            </a:fld>
            <a:endParaRPr lang="en-US"/>
          </a:p>
        </p:txBody>
      </p:sp>
    </p:spTree>
    <p:extLst>
      <p:ext uri="{BB962C8B-B14F-4D97-AF65-F5344CB8AC3E}">
        <p14:creationId xmlns:p14="http://schemas.microsoft.com/office/powerpoint/2010/main" val="15701222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19</a:t>
            </a:fld>
            <a:endParaRPr lang="en-US"/>
          </a:p>
        </p:txBody>
      </p:sp>
    </p:spTree>
    <p:extLst>
      <p:ext uri="{BB962C8B-B14F-4D97-AF65-F5344CB8AC3E}">
        <p14:creationId xmlns:p14="http://schemas.microsoft.com/office/powerpoint/2010/main" val="3374466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2</a:t>
            </a:fld>
            <a:endParaRPr lang="en-US"/>
          </a:p>
        </p:txBody>
      </p:sp>
    </p:spTree>
    <p:extLst>
      <p:ext uri="{BB962C8B-B14F-4D97-AF65-F5344CB8AC3E}">
        <p14:creationId xmlns:p14="http://schemas.microsoft.com/office/powerpoint/2010/main" val="14871229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20</a:t>
            </a:fld>
            <a:endParaRPr lang="en-US"/>
          </a:p>
        </p:txBody>
      </p:sp>
    </p:spTree>
    <p:extLst>
      <p:ext uri="{BB962C8B-B14F-4D97-AF65-F5344CB8AC3E}">
        <p14:creationId xmlns:p14="http://schemas.microsoft.com/office/powerpoint/2010/main" val="370446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21</a:t>
            </a:fld>
            <a:endParaRPr lang="en-US"/>
          </a:p>
        </p:txBody>
      </p:sp>
    </p:spTree>
    <p:extLst>
      <p:ext uri="{BB962C8B-B14F-4D97-AF65-F5344CB8AC3E}">
        <p14:creationId xmlns:p14="http://schemas.microsoft.com/office/powerpoint/2010/main" val="1389469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22</a:t>
            </a:fld>
            <a:endParaRPr lang="en-US"/>
          </a:p>
        </p:txBody>
      </p:sp>
    </p:spTree>
    <p:extLst>
      <p:ext uri="{BB962C8B-B14F-4D97-AF65-F5344CB8AC3E}">
        <p14:creationId xmlns:p14="http://schemas.microsoft.com/office/powerpoint/2010/main" val="33430671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23</a:t>
            </a:fld>
            <a:endParaRPr lang="en-US"/>
          </a:p>
        </p:txBody>
      </p:sp>
    </p:spTree>
    <p:extLst>
      <p:ext uri="{BB962C8B-B14F-4D97-AF65-F5344CB8AC3E}">
        <p14:creationId xmlns:p14="http://schemas.microsoft.com/office/powerpoint/2010/main" val="38719360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24</a:t>
            </a:fld>
            <a:endParaRPr lang="en-US"/>
          </a:p>
        </p:txBody>
      </p:sp>
    </p:spTree>
    <p:extLst>
      <p:ext uri="{BB962C8B-B14F-4D97-AF65-F5344CB8AC3E}">
        <p14:creationId xmlns:p14="http://schemas.microsoft.com/office/powerpoint/2010/main" val="34592964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25</a:t>
            </a:fld>
            <a:endParaRPr lang="en-US"/>
          </a:p>
        </p:txBody>
      </p:sp>
    </p:spTree>
    <p:extLst>
      <p:ext uri="{BB962C8B-B14F-4D97-AF65-F5344CB8AC3E}">
        <p14:creationId xmlns:p14="http://schemas.microsoft.com/office/powerpoint/2010/main" val="1033154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3</a:t>
            </a:fld>
            <a:endParaRPr lang="en-US"/>
          </a:p>
        </p:txBody>
      </p:sp>
    </p:spTree>
    <p:extLst>
      <p:ext uri="{BB962C8B-B14F-4D97-AF65-F5344CB8AC3E}">
        <p14:creationId xmlns:p14="http://schemas.microsoft.com/office/powerpoint/2010/main" val="4199650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4</a:t>
            </a:fld>
            <a:endParaRPr lang="en-US"/>
          </a:p>
        </p:txBody>
      </p:sp>
    </p:spTree>
    <p:extLst>
      <p:ext uri="{BB962C8B-B14F-4D97-AF65-F5344CB8AC3E}">
        <p14:creationId xmlns:p14="http://schemas.microsoft.com/office/powerpoint/2010/main" val="2080361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5</a:t>
            </a:fld>
            <a:endParaRPr lang="en-US"/>
          </a:p>
        </p:txBody>
      </p:sp>
    </p:spTree>
    <p:extLst>
      <p:ext uri="{BB962C8B-B14F-4D97-AF65-F5344CB8AC3E}">
        <p14:creationId xmlns:p14="http://schemas.microsoft.com/office/powerpoint/2010/main" val="968019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6</a:t>
            </a:fld>
            <a:endParaRPr lang="en-US"/>
          </a:p>
        </p:txBody>
      </p:sp>
    </p:spTree>
    <p:extLst>
      <p:ext uri="{BB962C8B-B14F-4D97-AF65-F5344CB8AC3E}">
        <p14:creationId xmlns:p14="http://schemas.microsoft.com/office/powerpoint/2010/main" val="35577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7</a:t>
            </a:fld>
            <a:endParaRPr lang="en-US"/>
          </a:p>
        </p:txBody>
      </p:sp>
    </p:spTree>
    <p:extLst>
      <p:ext uri="{BB962C8B-B14F-4D97-AF65-F5344CB8AC3E}">
        <p14:creationId xmlns:p14="http://schemas.microsoft.com/office/powerpoint/2010/main" val="738570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8</a:t>
            </a:fld>
            <a:endParaRPr lang="en-US"/>
          </a:p>
        </p:txBody>
      </p:sp>
    </p:spTree>
    <p:extLst>
      <p:ext uri="{BB962C8B-B14F-4D97-AF65-F5344CB8AC3E}">
        <p14:creationId xmlns:p14="http://schemas.microsoft.com/office/powerpoint/2010/main" val="1960581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1C480-98B1-4DE3-A372-51399A1D2796}" type="slidenum">
              <a:rPr lang="en-US" smtClean="0"/>
              <a:t>9</a:t>
            </a:fld>
            <a:endParaRPr lang="en-US"/>
          </a:p>
        </p:txBody>
      </p:sp>
    </p:spTree>
    <p:extLst>
      <p:ext uri="{BB962C8B-B14F-4D97-AF65-F5344CB8AC3E}">
        <p14:creationId xmlns:p14="http://schemas.microsoft.com/office/powerpoint/2010/main" val="7980047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60EDD2-9C14-4EF0-9D4C-9DA753B14E56}"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49FC8-D5D3-44C8-9D16-CA547CAFCC52}"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CBFDEA-1E6B-419D-9141-F9325F8D65A1}"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C177DE-2978-48A8-AE66-5C6844D94B65}"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CBAE8E-863D-4FF9-B8FD-A54E27816A7B}"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503F508-36DC-4F10-A5EC-C7DA1821A2DC}" type="datetime1">
              <a:rPr lang="en-US" smtClean="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DC886E2-E680-418C-BA4F-841AFD170D6D}" type="datetime1">
              <a:rPr lang="en-US" smtClean="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D54FC2-8289-4D61-A34E-59A3F9B6C432}"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5C12AB3-D984-47CE-8F36-3DB1D97864D9}" type="datetime1">
              <a:rPr lang="en-US" smtClean="0"/>
              <a:t>12/5/2019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CBF1A8-10BE-4027-9A40-AB92C9B98A20}"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D97450-34B5-416B-A07A-BCF842DE50DD}"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48DCD7-53ED-4213-B4F4-A703EFB3965C}"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64FE1FA-A4F2-401F-B736-67BE4ADBE1DC}" type="datetime1">
              <a:rPr lang="en-US" smtClean="0"/>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C44F95-B347-45C8-AB4E-90098B1D2D42}" type="datetime1">
              <a:rPr lang="en-US" smtClean="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CDEB091-525C-43EC-8288-24EC5D4FBB7B}" type="datetime1">
              <a:rPr lang="en-US" smtClean="0"/>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787424-1DED-4098-B530-DE5E045C2ABC}"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4802BA-DCE1-4716-851E-CA20CB610050}"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B538666-E68A-41B2-B4D8-8A38BDE987DD}" type="datetime1">
              <a:rPr lang="en-US" smtClean="0"/>
              <a:t>12/5/2019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ersonnel.ky.gov/Pages/learning-KHRIS-ESS.aspx"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hyperlink" Target="https://personnel.ky.gov/Pages/learning-KHRIS-MSS.asp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LatreseV.Bellamy@ky.gov" TargetMode="External"/><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mailto:CommonwealthServiceDesk@ky.gov"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5.xml"/><Relationship Id="rId1" Type="http://schemas.openxmlformats.org/officeDocument/2006/relationships/slideLayout" Target="../slideLayouts/slideLayout10.xm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dorpvaapprovals@ky.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ersonnel.ky.gov/"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PVA FALL CONFERENCE</a:t>
            </a:r>
            <a:endParaRPr lang="en-US" dirty="0"/>
          </a:p>
        </p:txBody>
      </p:sp>
      <p:sp>
        <p:nvSpPr>
          <p:cNvPr id="3" name="Subtitle 2"/>
          <p:cNvSpPr>
            <a:spLocks noGrp="1"/>
          </p:cNvSpPr>
          <p:nvPr>
            <p:ph type="subTitle" idx="1"/>
          </p:nvPr>
        </p:nvSpPr>
        <p:spPr/>
        <p:txBody>
          <a:bodyPr>
            <a:normAutofit lnSpcReduction="10000"/>
          </a:bodyPr>
          <a:lstStyle/>
          <a:p>
            <a:pPr algn="ctr"/>
            <a:r>
              <a:rPr lang="en-US" dirty="0" smtClean="0"/>
              <a:t>DECEMBER 3-6, 2019</a:t>
            </a:r>
          </a:p>
          <a:p>
            <a:pPr algn="ctr"/>
            <a:r>
              <a:rPr lang="en-US" dirty="0" smtClean="0"/>
              <a:t>EMBASSY SUITES</a:t>
            </a:r>
          </a:p>
          <a:p>
            <a:pPr algn="ctr"/>
            <a:r>
              <a:rPr lang="en-US" dirty="0" smtClean="0"/>
              <a:t>COVINGTON, KENTUCKY</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441534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Timesheet Reporting (Continued…)</a:t>
            </a:r>
          </a:p>
        </p:txBody>
      </p:sp>
      <p:pic>
        <p:nvPicPr>
          <p:cNvPr id="4" name="Content Placeholder 3"/>
          <p:cNvPicPr>
            <a:picLocks noGrp="1" noChangeAspect="1"/>
          </p:cNvPicPr>
          <p:nvPr>
            <p:ph idx="1"/>
          </p:nvPr>
        </p:nvPicPr>
        <p:blipFill>
          <a:blip r:embed="rId3"/>
          <a:stretch>
            <a:fillRect/>
          </a:stretch>
        </p:blipFill>
        <p:spPr>
          <a:xfrm>
            <a:off x="623876" y="2136398"/>
            <a:ext cx="10258612" cy="4267249"/>
          </a:xfrm>
          <a:prstGeom prst="rect">
            <a:avLst/>
          </a:prstGeom>
        </p:spPr>
      </p:pic>
      <p:sp>
        <p:nvSpPr>
          <p:cNvPr id="3" name="Slide Number Placeholder 2"/>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4017574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Timesheet Reporting (Continued…)</a:t>
            </a:r>
          </a:p>
        </p:txBody>
      </p:sp>
      <p:pic>
        <p:nvPicPr>
          <p:cNvPr id="4" name="Content Placeholder 3"/>
          <p:cNvPicPr>
            <a:picLocks noGrp="1" noChangeAspect="1"/>
          </p:cNvPicPr>
          <p:nvPr>
            <p:ph idx="1"/>
          </p:nvPr>
        </p:nvPicPr>
        <p:blipFill rotWithShape="1">
          <a:blip r:embed="rId3"/>
          <a:srcRect l="12553" t="33141" r="12970" b="33998"/>
          <a:stretch/>
        </p:blipFill>
        <p:spPr>
          <a:xfrm>
            <a:off x="238772" y="2590800"/>
            <a:ext cx="11789103" cy="3478530"/>
          </a:xfrm>
          <a:prstGeom prst="rect">
            <a:avLst/>
          </a:prstGeom>
        </p:spPr>
      </p:pic>
      <p:sp>
        <p:nvSpPr>
          <p:cNvPr id="3" name="Slide Number Placeholder 2"/>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4033481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Timesheet </a:t>
            </a:r>
            <a:r>
              <a:rPr lang="en-US" dirty="0" smtClean="0"/>
              <a:t>Reporting (Continued…)</a:t>
            </a:r>
            <a:endParaRPr lang="en-US" dirty="0"/>
          </a:p>
        </p:txBody>
      </p:sp>
      <p:sp>
        <p:nvSpPr>
          <p:cNvPr id="3" name="Content Placeholder 2"/>
          <p:cNvSpPr>
            <a:spLocks noGrp="1"/>
          </p:cNvSpPr>
          <p:nvPr>
            <p:ph idx="1"/>
          </p:nvPr>
        </p:nvSpPr>
        <p:spPr>
          <a:xfrm>
            <a:off x="680321" y="2336872"/>
            <a:ext cx="9613861" cy="3915337"/>
          </a:xfrm>
        </p:spPr>
        <p:txBody>
          <a:bodyPr>
            <a:normAutofit/>
          </a:bodyPr>
          <a:lstStyle/>
          <a:p>
            <a:pPr algn="just">
              <a:spcAft>
                <a:spcPts val="600"/>
              </a:spcAft>
            </a:pPr>
            <a:r>
              <a:rPr lang="en-US" dirty="0" smtClean="0"/>
              <a:t>If rejected or changed after approved, must include comment in notes. Resubmit for approval.</a:t>
            </a:r>
          </a:p>
          <a:p>
            <a:pPr algn="just">
              <a:spcAft>
                <a:spcPts val="600"/>
              </a:spcAft>
            </a:pPr>
            <a:r>
              <a:rPr lang="en-US" dirty="0" smtClean="0"/>
              <a:t>Deputies should notify approver if they have made changes after approval. Please contact DHR if changes are made during payroll.</a:t>
            </a:r>
          </a:p>
          <a:p>
            <a:pPr algn="just">
              <a:spcAft>
                <a:spcPts val="600"/>
              </a:spcAft>
            </a:pPr>
            <a:r>
              <a:rPr lang="en-US" dirty="0" smtClean="0"/>
              <a:t>For split workweeks, you will have to submit time from a previous period. (Will not be paid again for the previous period, therefore changes should not be made to timesheet).</a:t>
            </a:r>
          </a:p>
          <a:p>
            <a:pPr algn="just">
              <a:spcAft>
                <a:spcPts val="600"/>
              </a:spcAft>
            </a:pPr>
            <a:r>
              <a:rPr lang="en-US" dirty="0" smtClean="0"/>
              <a:t>Future time worked (1REG) is not allowed to be submitted. Only leave time can be submitted in advance.</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4119879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Timesheet Reporting (Continued…)</a:t>
            </a:r>
          </a:p>
        </p:txBody>
      </p:sp>
      <p:sp>
        <p:nvSpPr>
          <p:cNvPr id="3" name="Text Placeholder 2"/>
          <p:cNvSpPr>
            <a:spLocks noGrp="1"/>
          </p:cNvSpPr>
          <p:nvPr>
            <p:ph type="body" idx="1"/>
          </p:nvPr>
        </p:nvSpPr>
        <p:spPr>
          <a:xfrm>
            <a:off x="703148" y="2336873"/>
            <a:ext cx="4472327" cy="693135"/>
          </a:xfrm>
        </p:spPr>
        <p:txBody>
          <a:bodyPr>
            <a:normAutofit/>
          </a:bodyPr>
          <a:lstStyle/>
          <a:p>
            <a:pPr algn="ctr"/>
            <a:r>
              <a:rPr lang="en-US" dirty="0" smtClean="0"/>
              <a:t>Employee Self Service (ESS)</a:t>
            </a:r>
            <a:endParaRPr lang="en-US" dirty="0"/>
          </a:p>
        </p:txBody>
      </p:sp>
      <p:sp>
        <p:nvSpPr>
          <p:cNvPr id="4" name="Content Placeholder 3"/>
          <p:cNvSpPr>
            <a:spLocks noGrp="1"/>
          </p:cNvSpPr>
          <p:nvPr>
            <p:ph sz="half" idx="2"/>
          </p:nvPr>
        </p:nvSpPr>
        <p:spPr>
          <a:xfrm>
            <a:off x="316090" y="3233210"/>
            <a:ext cx="5062588" cy="2906179"/>
          </a:xfrm>
          <a:ln>
            <a:solidFill>
              <a:schemeClr val="accent1"/>
            </a:solidFill>
          </a:ln>
        </p:spPr>
        <p:txBody>
          <a:bodyPr/>
          <a:lstStyle/>
          <a:p>
            <a:pPr marL="0" indent="0" algn="ctr">
              <a:buNone/>
            </a:pPr>
            <a:r>
              <a:rPr lang="en-US" u="sng" dirty="0" smtClean="0"/>
              <a:t>Tutorials</a:t>
            </a:r>
          </a:p>
          <a:p>
            <a:pPr marL="0" indent="0" algn="ctr">
              <a:buNone/>
            </a:pPr>
            <a:endParaRPr lang="en-US" sz="600" u="sng" dirty="0" smtClean="0"/>
          </a:p>
          <a:p>
            <a:pPr algn="ctr"/>
            <a:r>
              <a:rPr lang="en-US" dirty="0" smtClean="0"/>
              <a:t>Time Recording Basics</a:t>
            </a:r>
          </a:p>
          <a:p>
            <a:pPr algn="ctr"/>
            <a:r>
              <a:rPr lang="en-US" dirty="0" smtClean="0"/>
              <a:t>Accurate Time Reporting</a:t>
            </a:r>
          </a:p>
          <a:p>
            <a:endParaRPr lang="en-US" dirty="0"/>
          </a:p>
          <a:p>
            <a:pPr marL="0" indent="0" algn="ctr">
              <a:buNone/>
            </a:pPr>
            <a:r>
              <a:rPr lang="en-US" sz="1400" b="1" dirty="0" smtClean="0">
                <a:latin typeface="Arial" panose="020B0604020202020204" pitchFamily="34" charset="0"/>
                <a:cs typeface="Arial" panose="020B0604020202020204" pitchFamily="34" charset="0"/>
              </a:rPr>
              <a:t>https</a:t>
            </a:r>
            <a:r>
              <a:rPr lang="en-US" sz="1400" b="1" dirty="0">
                <a:latin typeface="Arial" panose="020B0604020202020204" pitchFamily="34" charset="0"/>
                <a:cs typeface="Arial" panose="020B0604020202020204" pitchFamily="34" charset="0"/>
              </a:rPr>
              <a:t>://</a:t>
            </a:r>
            <a:r>
              <a:rPr lang="en-US" sz="1400" b="1" dirty="0">
                <a:latin typeface="Arial" panose="020B0604020202020204" pitchFamily="34" charset="0"/>
                <a:cs typeface="Arial" panose="020B0604020202020204" pitchFamily="34" charset="0"/>
                <a:hlinkClick r:id="rId3"/>
              </a:rPr>
              <a:t>personnel.ky.gov/Pages/learning-KHRIS-ESS.aspx</a:t>
            </a:r>
            <a:endParaRPr lang="en-US" sz="1400" b="1"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3"/>
          </p:nvPr>
        </p:nvSpPr>
        <p:spPr>
          <a:xfrm>
            <a:off x="5944333" y="2336873"/>
            <a:ext cx="4474028" cy="692076"/>
          </a:xfrm>
        </p:spPr>
        <p:txBody>
          <a:bodyPr>
            <a:normAutofit/>
          </a:bodyPr>
          <a:lstStyle/>
          <a:p>
            <a:pPr algn="ctr"/>
            <a:r>
              <a:rPr lang="en-US" dirty="0" smtClean="0"/>
              <a:t>Manager Self Service (MSS)</a:t>
            </a:r>
            <a:endParaRPr lang="en-US" dirty="0"/>
          </a:p>
        </p:txBody>
      </p:sp>
      <p:sp>
        <p:nvSpPr>
          <p:cNvPr id="6" name="Content Placeholder 5"/>
          <p:cNvSpPr>
            <a:spLocks noGrp="1"/>
          </p:cNvSpPr>
          <p:nvPr>
            <p:ph sz="quarter" idx="4"/>
          </p:nvPr>
        </p:nvSpPr>
        <p:spPr>
          <a:xfrm>
            <a:off x="5650568" y="3267077"/>
            <a:ext cx="5254499" cy="2906179"/>
          </a:xfrm>
          <a:ln>
            <a:solidFill>
              <a:schemeClr val="accent1"/>
            </a:solidFill>
          </a:ln>
        </p:spPr>
        <p:txBody>
          <a:bodyPr>
            <a:normAutofit/>
          </a:bodyPr>
          <a:lstStyle/>
          <a:p>
            <a:pPr marL="0" indent="0" algn="ctr">
              <a:buNone/>
            </a:pPr>
            <a:r>
              <a:rPr lang="en-US" u="sng" dirty="0" smtClean="0"/>
              <a:t>Tutorials</a:t>
            </a:r>
          </a:p>
          <a:p>
            <a:pPr algn="ctr"/>
            <a:endParaRPr lang="en-US" sz="600" dirty="0"/>
          </a:p>
          <a:p>
            <a:pPr algn="ctr"/>
            <a:r>
              <a:rPr lang="en-US" dirty="0" smtClean="0"/>
              <a:t>Time Approval Basics</a:t>
            </a:r>
          </a:p>
          <a:p>
            <a:pPr algn="ctr"/>
            <a:r>
              <a:rPr lang="en-US" dirty="0"/>
              <a:t>Accurate Time Reporting</a:t>
            </a:r>
          </a:p>
          <a:p>
            <a:pPr algn="ctr"/>
            <a:endParaRPr lang="en-US" dirty="0" smtClean="0"/>
          </a:p>
          <a:p>
            <a:pPr marL="0" indent="0" algn="ctr">
              <a:buNone/>
            </a:pPr>
            <a:r>
              <a:rPr lang="en-US" sz="1400" b="1" dirty="0" smtClean="0">
                <a:latin typeface="Arial" panose="020B0604020202020204" pitchFamily="34" charset="0"/>
                <a:cs typeface="Arial" panose="020B0604020202020204" pitchFamily="34" charset="0"/>
              </a:rPr>
              <a:t>https</a:t>
            </a:r>
            <a:r>
              <a:rPr lang="en-US" sz="1400" b="1" dirty="0">
                <a:latin typeface="Arial" panose="020B0604020202020204" pitchFamily="34" charset="0"/>
                <a:cs typeface="Arial" panose="020B0604020202020204" pitchFamily="34" charset="0"/>
              </a:rPr>
              <a:t>://</a:t>
            </a:r>
            <a:r>
              <a:rPr lang="en-US" sz="1400" b="1" dirty="0">
                <a:latin typeface="Arial" panose="020B0604020202020204" pitchFamily="34" charset="0"/>
                <a:cs typeface="Arial" panose="020B0604020202020204" pitchFamily="34" charset="0"/>
                <a:hlinkClick r:id="rId4"/>
              </a:rPr>
              <a:t>personnel.ky.gov/Pages/learning-KHRIS-MSS.aspx</a:t>
            </a:r>
            <a:endParaRPr lang="en-US" sz="1400" b="1" dirty="0">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3737054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Timesheet Reporting (Continued…)</a:t>
            </a:r>
          </a:p>
        </p:txBody>
      </p:sp>
      <p:sp>
        <p:nvSpPr>
          <p:cNvPr id="3" name="Content Placeholder 2"/>
          <p:cNvSpPr>
            <a:spLocks noGrp="1"/>
          </p:cNvSpPr>
          <p:nvPr>
            <p:ph idx="1"/>
          </p:nvPr>
        </p:nvSpPr>
        <p:spPr>
          <a:xfrm>
            <a:off x="680321" y="2077156"/>
            <a:ext cx="10744035" cy="4392224"/>
          </a:xfrm>
        </p:spPr>
        <p:txBody>
          <a:bodyPr>
            <a:normAutofit fontScale="92500"/>
          </a:bodyPr>
          <a:lstStyle/>
          <a:p>
            <a:pPr marL="0" indent="0">
              <a:buNone/>
            </a:pPr>
            <a:r>
              <a:rPr lang="en-US" dirty="0" smtClean="0"/>
              <a:t>NOTE:</a:t>
            </a:r>
          </a:p>
          <a:p>
            <a:endParaRPr lang="en-US" sz="1200" dirty="0" smtClean="0"/>
          </a:p>
          <a:p>
            <a:r>
              <a:rPr lang="en-US" dirty="0" smtClean="0"/>
              <a:t>If using the same computer to </a:t>
            </a:r>
            <a:r>
              <a:rPr lang="en-US" dirty="0" smtClean="0"/>
              <a:t>report</a:t>
            </a:r>
            <a:r>
              <a:rPr lang="en-US" dirty="0" smtClean="0"/>
              <a:t> </a:t>
            </a:r>
            <a:r>
              <a:rPr lang="en-US" dirty="0" smtClean="0"/>
              <a:t>time, you may need to wait 30 minutes before logging on. This could cause the previous user’s time to be changed.</a:t>
            </a:r>
          </a:p>
          <a:p>
            <a:endParaRPr lang="en-US" sz="1200" dirty="0"/>
          </a:p>
          <a:p>
            <a:r>
              <a:rPr lang="en-US" dirty="0" smtClean="0"/>
              <a:t>PLEASE…PLEASE…PLEASE…DO NOT MAKE CHANGES TO TIMESHEET IN PREVIOUS PERIODS WITHOUT NOTIFYING APPROVER.</a:t>
            </a:r>
          </a:p>
          <a:p>
            <a:endParaRPr lang="en-US" sz="1200" dirty="0" smtClean="0"/>
          </a:p>
          <a:p>
            <a:r>
              <a:rPr lang="en-US" dirty="0" smtClean="0"/>
              <a:t>Changes to timesheet after approval or during payroll could adversely affect payment.</a:t>
            </a:r>
          </a:p>
          <a:p>
            <a:endParaRPr lang="en-US" sz="1200" dirty="0" smtClean="0"/>
          </a:p>
          <a:p>
            <a:r>
              <a:rPr lang="en-US" dirty="0" smtClean="0"/>
              <a:t>Leave accrual, usage and balances can be viewed in KHRIS under Time Statement.</a:t>
            </a:r>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4099233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REEMPLOYMENT AFTER RETIREMENT (KRS)</a:t>
            </a:r>
            <a:endParaRPr lang="en-US" dirty="0"/>
          </a:p>
        </p:txBody>
      </p:sp>
      <p:sp>
        <p:nvSpPr>
          <p:cNvPr id="3" name="Text Placeholder 2"/>
          <p:cNvSpPr>
            <a:spLocks noGrp="1"/>
          </p:cNvSpPr>
          <p:nvPr>
            <p:ph type="body" idx="1"/>
          </p:nvPr>
        </p:nvSpPr>
        <p:spPr/>
        <p:txBody>
          <a:bodyPr/>
          <a:lstStyle/>
          <a:p>
            <a:pPr algn="ctr"/>
            <a:r>
              <a:rPr lang="en-US" b="1" u="sng" dirty="0" smtClean="0"/>
              <a:t>TIER 1	</a:t>
            </a:r>
            <a:endParaRPr lang="en-US" b="1" u="sng" dirty="0"/>
          </a:p>
        </p:txBody>
      </p:sp>
      <p:sp>
        <p:nvSpPr>
          <p:cNvPr id="4" name="Text Placeholder 3"/>
          <p:cNvSpPr>
            <a:spLocks noGrp="1"/>
          </p:cNvSpPr>
          <p:nvPr>
            <p:ph type="body" sz="half" idx="15"/>
          </p:nvPr>
        </p:nvSpPr>
        <p:spPr/>
        <p:txBody>
          <a:bodyPr/>
          <a:lstStyle/>
          <a:p>
            <a:endParaRPr lang="en-US" dirty="0"/>
          </a:p>
          <a:p>
            <a:pPr algn="ctr">
              <a:spcAft>
                <a:spcPts val="600"/>
              </a:spcAft>
            </a:pPr>
            <a:r>
              <a:rPr lang="en-US" sz="2000" dirty="0"/>
              <a:t> </a:t>
            </a:r>
            <a:r>
              <a:rPr lang="en-US" sz="2000" b="1" dirty="0"/>
              <a:t>Members </a:t>
            </a:r>
            <a:r>
              <a:rPr lang="en-US" sz="2000" b="1" dirty="0" smtClean="0"/>
              <a:t>participating</a:t>
            </a:r>
          </a:p>
          <a:p>
            <a:pPr algn="ctr">
              <a:spcAft>
                <a:spcPts val="600"/>
              </a:spcAft>
            </a:pPr>
            <a:r>
              <a:rPr lang="en-US" sz="2000" b="1" dirty="0" smtClean="0"/>
              <a:t> </a:t>
            </a:r>
            <a:r>
              <a:rPr lang="en-US" sz="2000" b="1" dirty="0"/>
              <a:t>before </a:t>
            </a:r>
          </a:p>
          <a:p>
            <a:pPr algn="ctr"/>
            <a:r>
              <a:rPr lang="en-US" sz="2000" b="1" dirty="0"/>
              <a:t>September 1, 2008 </a:t>
            </a:r>
          </a:p>
        </p:txBody>
      </p:sp>
      <p:sp>
        <p:nvSpPr>
          <p:cNvPr id="5" name="Text Placeholder 4"/>
          <p:cNvSpPr>
            <a:spLocks noGrp="1"/>
          </p:cNvSpPr>
          <p:nvPr>
            <p:ph type="body" sz="quarter" idx="3"/>
          </p:nvPr>
        </p:nvSpPr>
        <p:spPr/>
        <p:txBody>
          <a:bodyPr/>
          <a:lstStyle/>
          <a:p>
            <a:pPr algn="ctr"/>
            <a:r>
              <a:rPr lang="en-US" b="1" u="sng" dirty="0" smtClean="0"/>
              <a:t>TIER 2	</a:t>
            </a:r>
            <a:endParaRPr lang="en-US" b="1" u="sng" dirty="0"/>
          </a:p>
        </p:txBody>
      </p:sp>
      <p:sp>
        <p:nvSpPr>
          <p:cNvPr id="6" name="Text Placeholder 5"/>
          <p:cNvSpPr>
            <a:spLocks noGrp="1"/>
          </p:cNvSpPr>
          <p:nvPr>
            <p:ph type="body" sz="half" idx="16"/>
          </p:nvPr>
        </p:nvSpPr>
        <p:spPr/>
        <p:txBody>
          <a:bodyPr/>
          <a:lstStyle/>
          <a:p>
            <a:endParaRPr lang="en-US" dirty="0"/>
          </a:p>
          <a:p>
            <a:pPr algn="ctr"/>
            <a:r>
              <a:rPr lang="en-US" sz="2000" b="1" dirty="0" smtClean="0"/>
              <a:t>Members </a:t>
            </a:r>
            <a:r>
              <a:rPr lang="en-US" sz="2000" b="1" dirty="0"/>
              <a:t>participating </a:t>
            </a:r>
          </a:p>
          <a:p>
            <a:pPr algn="ctr"/>
            <a:r>
              <a:rPr lang="en-US" sz="2000" b="1" dirty="0"/>
              <a:t>on or after </a:t>
            </a:r>
          </a:p>
          <a:p>
            <a:pPr algn="ctr"/>
            <a:r>
              <a:rPr lang="en-US" sz="2000" b="1" dirty="0"/>
              <a:t>September 1, </a:t>
            </a:r>
            <a:r>
              <a:rPr lang="en-US" sz="2000" b="1" dirty="0" smtClean="0"/>
              <a:t>2008</a:t>
            </a:r>
          </a:p>
          <a:p>
            <a:pPr algn="ctr"/>
            <a:r>
              <a:rPr lang="en-US" sz="2000" b="1" dirty="0" smtClean="0"/>
              <a:t>through </a:t>
            </a:r>
            <a:endParaRPr lang="en-US" sz="2000" b="1" dirty="0"/>
          </a:p>
          <a:p>
            <a:pPr algn="ctr"/>
            <a:r>
              <a:rPr lang="en-US" sz="2000" b="1" dirty="0"/>
              <a:t>December 31, 2013 </a:t>
            </a:r>
          </a:p>
        </p:txBody>
      </p:sp>
      <p:sp>
        <p:nvSpPr>
          <p:cNvPr id="7" name="Text Placeholder 6"/>
          <p:cNvSpPr>
            <a:spLocks noGrp="1"/>
          </p:cNvSpPr>
          <p:nvPr>
            <p:ph type="body" sz="quarter" idx="13"/>
          </p:nvPr>
        </p:nvSpPr>
        <p:spPr/>
        <p:txBody>
          <a:bodyPr/>
          <a:lstStyle/>
          <a:p>
            <a:pPr algn="ctr"/>
            <a:r>
              <a:rPr lang="en-US" b="1" u="sng" dirty="0" smtClean="0"/>
              <a:t>TIER 3</a:t>
            </a:r>
            <a:endParaRPr lang="en-US" b="1" u="sng" dirty="0"/>
          </a:p>
        </p:txBody>
      </p:sp>
      <p:sp>
        <p:nvSpPr>
          <p:cNvPr id="8" name="Text Placeholder 7"/>
          <p:cNvSpPr>
            <a:spLocks noGrp="1"/>
          </p:cNvSpPr>
          <p:nvPr>
            <p:ph type="body" sz="half" idx="17"/>
          </p:nvPr>
        </p:nvSpPr>
        <p:spPr/>
        <p:txBody>
          <a:bodyPr/>
          <a:lstStyle/>
          <a:p>
            <a:endParaRPr lang="en-US" dirty="0"/>
          </a:p>
          <a:p>
            <a:pPr algn="ctr"/>
            <a:r>
              <a:rPr lang="en-US" sz="2000" b="1" dirty="0" smtClean="0"/>
              <a:t>Members </a:t>
            </a:r>
            <a:r>
              <a:rPr lang="en-US" sz="2000" b="1" dirty="0"/>
              <a:t>participating </a:t>
            </a:r>
            <a:endParaRPr lang="en-US" sz="2000" b="1" dirty="0" smtClean="0"/>
          </a:p>
          <a:p>
            <a:pPr algn="ctr"/>
            <a:r>
              <a:rPr lang="en-US" sz="2000" b="1" dirty="0" smtClean="0"/>
              <a:t>January </a:t>
            </a:r>
            <a:r>
              <a:rPr lang="en-US" sz="2000" b="1" dirty="0"/>
              <a:t>1, 2014 </a:t>
            </a:r>
          </a:p>
          <a:p>
            <a:pPr algn="ctr"/>
            <a:r>
              <a:rPr lang="en-US" sz="2000" b="1" dirty="0"/>
              <a:t>and after</a:t>
            </a:r>
          </a:p>
        </p:txBody>
      </p:sp>
      <p:sp>
        <p:nvSpPr>
          <p:cNvPr id="9" name="Slide Number Placeholder 8"/>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9905023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957" y="753228"/>
            <a:ext cx="10069688" cy="1080938"/>
          </a:xfrm>
        </p:spPr>
        <p:txBody>
          <a:bodyPr>
            <a:normAutofit/>
          </a:bodyPr>
          <a:lstStyle/>
          <a:p>
            <a:r>
              <a:rPr lang="en-US" dirty="0"/>
              <a:t>REEMPLOYMENT AFTER </a:t>
            </a:r>
            <a:r>
              <a:rPr lang="en-US" dirty="0" smtClean="0"/>
              <a:t>RETIREMENT…Continued </a:t>
            </a:r>
            <a:r>
              <a:rPr lang="en-US" dirty="0"/>
              <a:t>TWELVE (12) MONTH RULE</a:t>
            </a:r>
          </a:p>
        </p:txBody>
      </p:sp>
      <p:sp>
        <p:nvSpPr>
          <p:cNvPr id="3" name="Content Placeholder 2"/>
          <p:cNvSpPr>
            <a:spLocks noGrp="1"/>
          </p:cNvSpPr>
          <p:nvPr>
            <p:ph idx="1"/>
          </p:nvPr>
        </p:nvSpPr>
        <p:spPr>
          <a:xfrm>
            <a:off x="680321" y="2065936"/>
            <a:ext cx="9613861" cy="4425175"/>
          </a:xfrm>
        </p:spPr>
        <p:txBody>
          <a:bodyPr>
            <a:noAutofit/>
          </a:bodyPr>
          <a:lstStyle/>
          <a:p>
            <a:pPr marL="0" indent="0">
              <a:buNone/>
            </a:pPr>
            <a:r>
              <a:rPr lang="en-US" b="1" i="1" dirty="0">
                <a:solidFill>
                  <a:srgbClr val="FFC000"/>
                </a:solidFill>
              </a:rPr>
              <a:t>Within twelve (12) months of retirement: </a:t>
            </a:r>
            <a:endParaRPr lang="en-US" dirty="0">
              <a:solidFill>
                <a:srgbClr val="FFC000"/>
              </a:solidFill>
            </a:endParaRPr>
          </a:p>
          <a:p>
            <a:pPr algn="just"/>
            <a:r>
              <a:rPr lang="en-US" dirty="0"/>
              <a:t>If a retired member seeks employment or begins serving as a volunteer with a participating agency </a:t>
            </a:r>
            <a:r>
              <a:rPr lang="en-US" i="1" u="sng" dirty="0"/>
              <a:t>within</a:t>
            </a:r>
            <a:r>
              <a:rPr lang="en-US" i="1" dirty="0"/>
              <a:t> </a:t>
            </a:r>
            <a:r>
              <a:rPr lang="en-US" dirty="0"/>
              <a:t>twelve (12) months of his or her effective retirement date, both the member and participating agency must notify KRS by submitting the necessary forms. </a:t>
            </a:r>
            <a:r>
              <a:rPr lang="en-US" i="1" dirty="0" smtClean="0"/>
              <a:t>(</a:t>
            </a:r>
            <a:r>
              <a:rPr lang="en-US" i="1" u="sng" dirty="0" smtClean="0"/>
              <a:t>Please see handout for forms</a:t>
            </a:r>
            <a:r>
              <a:rPr lang="en-US" i="1" dirty="0" smtClean="0"/>
              <a:t>)</a:t>
            </a:r>
            <a:r>
              <a:rPr lang="en-US" dirty="0" smtClean="0"/>
              <a:t>.</a:t>
            </a:r>
            <a:endParaRPr lang="en-US" dirty="0"/>
          </a:p>
          <a:p>
            <a:pPr marL="0" indent="0">
              <a:buNone/>
            </a:pPr>
            <a:r>
              <a:rPr lang="en-US" b="1" i="1" dirty="0">
                <a:solidFill>
                  <a:srgbClr val="FFC000"/>
                </a:solidFill>
              </a:rPr>
              <a:t>After twelve (12) months of retirement: </a:t>
            </a:r>
            <a:endParaRPr lang="en-US" dirty="0">
              <a:solidFill>
                <a:srgbClr val="FFC000"/>
              </a:solidFill>
            </a:endParaRPr>
          </a:p>
          <a:p>
            <a:pPr algn="just"/>
            <a:r>
              <a:rPr lang="en-US" dirty="0"/>
              <a:t>Neither a retired member nor a participating agency are required to notify, seek a final determination, or submit forms to KRS related to any employment, independent contractor, leased employee or volunteering, accepted twelve (12) months </a:t>
            </a:r>
            <a:r>
              <a:rPr lang="en-US" i="1" u="sng" dirty="0"/>
              <a:t>after</a:t>
            </a:r>
            <a:r>
              <a:rPr lang="en-US" i="1" dirty="0"/>
              <a:t> </a:t>
            </a:r>
            <a:r>
              <a:rPr lang="en-US" dirty="0"/>
              <a:t>the member’s effective retirement date. </a:t>
            </a:r>
          </a:p>
        </p:txBody>
      </p:sp>
      <p:sp>
        <p:nvSpPr>
          <p:cNvPr id="4" name="Slide Number Placeholder 3"/>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2919677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REEMPLOYMENT AFTER RETIREMENT…Continued </a:t>
            </a:r>
            <a:r>
              <a:rPr lang="en-US" dirty="0" smtClean="0"/>
              <a:t/>
            </a:r>
            <a:br>
              <a:rPr lang="en-US" dirty="0" smtClean="0"/>
            </a:br>
            <a:r>
              <a:rPr lang="en-US" dirty="0" smtClean="0"/>
              <a:t>ELECTED OFFICIALS</a:t>
            </a:r>
            <a:endParaRPr lang="en-US" dirty="0"/>
          </a:p>
        </p:txBody>
      </p:sp>
      <p:sp>
        <p:nvSpPr>
          <p:cNvPr id="3" name="Content Placeholder 2"/>
          <p:cNvSpPr>
            <a:spLocks noGrp="1"/>
          </p:cNvSpPr>
          <p:nvPr>
            <p:ph idx="1"/>
          </p:nvPr>
        </p:nvSpPr>
        <p:spPr/>
        <p:txBody>
          <a:bodyPr/>
          <a:lstStyle/>
          <a:p>
            <a:pPr marL="0" indent="0" algn="just">
              <a:buNone/>
            </a:pPr>
            <a:r>
              <a:rPr lang="en-US" b="1" i="1" dirty="0"/>
              <a:t>Elected to the same office within twelve (12) months: </a:t>
            </a:r>
            <a:r>
              <a:rPr lang="en-US" dirty="0"/>
              <a:t>If an elected official participating in one of the systems administered by KRS retires and is elected to the same office within twelve (12) months of his or her retirement date, the member’s retirement will be voided, and the member will be required to repay all retirement benefits. </a:t>
            </a:r>
          </a:p>
        </p:txBody>
      </p:sp>
      <p:sp>
        <p:nvSpPr>
          <p:cNvPr id="4" name="Slide Number Placeholder 3"/>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4154097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REEMPLOYMENT AFTER </a:t>
            </a:r>
            <a:r>
              <a:rPr lang="en-US" dirty="0" smtClean="0"/>
              <a:t>RETIREMENT…Continued</a:t>
            </a:r>
            <a:br>
              <a:rPr lang="en-US" dirty="0" smtClean="0"/>
            </a:br>
            <a:r>
              <a:rPr lang="en-US" dirty="0" smtClean="0"/>
              <a:t>HEALTH INSURANCE</a:t>
            </a:r>
            <a:endParaRPr lang="en-US" dirty="0"/>
          </a:p>
        </p:txBody>
      </p:sp>
      <p:sp>
        <p:nvSpPr>
          <p:cNvPr id="3" name="Content Placeholder 2"/>
          <p:cNvSpPr>
            <a:spLocks noGrp="1"/>
          </p:cNvSpPr>
          <p:nvPr>
            <p:ph idx="1"/>
          </p:nvPr>
        </p:nvSpPr>
        <p:spPr/>
        <p:txBody>
          <a:bodyPr/>
          <a:lstStyle/>
          <a:p>
            <a:pPr marL="0" indent="0" algn="just">
              <a:buNone/>
            </a:pPr>
            <a:r>
              <a:rPr lang="en-US" dirty="0"/>
              <a:t>If a retired member with an initial participation date prior to September 1, 2008, has elected receipt of health insurance coverage through KRS but later reemploys with a participating agency in a regular full-time position, the agency is required to reimburse KRS for the single coverage health insurance contribution provided to the retiree. If a retired member with an initial participation date on or after September 1, 2008, reemploys with a participating agency in a regular, full-time position, the retired member will not be eligible for health insurance coverage from KRS during the period of reemployment. </a:t>
            </a:r>
          </a:p>
        </p:txBody>
      </p:sp>
      <p:sp>
        <p:nvSpPr>
          <p:cNvPr id="4" name="Slide Number Placeholder 3"/>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1353713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KY.GOV Email</a:t>
            </a:r>
            <a:endParaRPr lang="en-US" dirty="0"/>
          </a:p>
        </p:txBody>
      </p:sp>
      <p:sp>
        <p:nvSpPr>
          <p:cNvPr id="3" name="Content Placeholder 2"/>
          <p:cNvSpPr>
            <a:spLocks noGrp="1"/>
          </p:cNvSpPr>
          <p:nvPr>
            <p:ph idx="1"/>
          </p:nvPr>
        </p:nvSpPr>
        <p:spPr>
          <a:xfrm>
            <a:off x="680321" y="2051122"/>
            <a:ext cx="9743840" cy="4349677"/>
          </a:xfrm>
        </p:spPr>
        <p:txBody>
          <a:bodyPr>
            <a:normAutofit/>
          </a:bodyPr>
          <a:lstStyle/>
          <a:p>
            <a:r>
              <a:rPr lang="en-US" u="sng" dirty="0" smtClean="0"/>
              <a:t>All employees</a:t>
            </a:r>
            <a:r>
              <a:rPr lang="en-US" dirty="0" smtClean="0"/>
              <a:t> have a KY.GOV email address</a:t>
            </a:r>
          </a:p>
          <a:p>
            <a:endParaRPr lang="en-US" sz="1200" dirty="0" smtClean="0"/>
          </a:p>
          <a:p>
            <a:r>
              <a:rPr lang="en-US" dirty="0" smtClean="0"/>
              <a:t>PVAs and deputies should check their KY.GOV emails frequently. Important payroll/benefit information will be distributed to the KY.GOV. </a:t>
            </a:r>
          </a:p>
          <a:p>
            <a:endParaRPr lang="en-US" sz="1200" dirty="0"/>
          </a:p>
          <a:p>
            <a:r>
              <a:rPr lang="en-US" dirty="0" smtClean="0"/>
              <a:t>This is the preferred email communications (Please check at least once a week).</a:t>
            </a:r>
          </a:p>
          <a:p>
            <a:pPr marL="0" indent="0">
              <a:buNone/>
            </a:pPr>
            <a:endParaRPr lang="en-US" sz="1200" dirty="0" smtClean="0"/>
          </a:p>
          <a:p>
            <a:r>
              <a:rPr lang="en-US" dirty="0" smtClean="0"/>
              <a:t>Inactivity of use of KY.GOV email will cause your access to become disabled.</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4245268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DIVISION OF HUMAN RESOURCES (DHR)</a:t>
            </a:r>
            <a:endParaRPr lang="en-US" dirty="0"/>
          </a:p>
        </p:txBody>
      </p:sp>
      <p:sp>
        <p:nvSpPr>
          <p:cNvPr id="3" name="Content Placeholder 2"/>
          <p:cNvSpPr>
            <a:spLocks noGrp="1"/>
          </p:cNvSpPr>
          <p:nvPr>
            <p:ph idx="1"/>
          </p:nvPr>
        </p:nvSpPr>
        <p:spPr>
          <a:xfrm>
            <a:off x="680321" y="2957689"/>
            <a:ext cx="9613861" cy="2978500"/>
          </a:xfrm>
        </p:spPr>
        <p:txBody>
          <a:bodyPr>
            <a:normAutofit fontScale="92500" lnSpcReduction="10000"/>
          </a:bodyPr>
          <a:lstStyle/>
          <a:p>
            <a:r>
              <a:rPr lang="en-US" sz="3200" dirty="0" smtClean="0"/>
              <a:t>Cyndi Abrams</a:t>
            </a:r>
          </a:p>
          <a:p>
            <a:endParaRPr lang="en-US" sz="1800" dirty="0" smtClean="0"/>
          </a:p>
          <a:p>
            <a:endParaRPr lang="en-US" sz="3200" dirty="0"/>
          </a:p>
          <a:p>
            <a:pPr lvl="7"/>
            <a:r>
              <a:rPr lang="en-US" sz="3200" dirty="0" smtClean="0"/>
              <a:t>Latrese Bellamy</a:t>
            </a:r>
          </a:p>
          <a:p>
            <a:pPr lvl="4"/>
            <a:endParaRPr lang="en-US" sz="1800" dirty="0"/>
          </a:p>
          <a:p>
            <a:pPr lvl="4"/>
            <a:endParaRPr lang="en-US" sz="3200" dirty="0" smtClean="0"/>
          </a:p>
          <a:p>
            <a:pPr lvl="8" algn="r"/>
            <a:r>
              <a:rPr lang="en-US" sz="3200" dirty="0" smtClean="0"/>
              <a:t>Stacy Perry</a:t>
            </a:r>
          </a:p>
        </p:txBody>
      </p:sp>
      <p:sp>
        <p:nvSpPr>
          <p:cNvPr id="4" name="TextBox 3"/>
          <p:cNvSpPr txBox="1"/>
          <p:nvPr/>
        </p:nvSpPr>
        <p:spPr>
          <a:xfrm>
            <a:off x="3745914" y="1964263"/>
            <a:ext cx="3557320" cy="523220"/>
          </a:xfrm>
          <a:prstGeom prst="rect">
            <a:avLst/>
          </a:prstGeom>
          <a:noFill/>
        </p:spPr>
        <p:txBody>
          <a:bodyPr wrap="none" rtlCol="0">
            <a:spAutoFit/>
          </a:bodyPr>
          <a:lstStyle/>
          <a:p>
            <a:pPr algn="ctr"/>
            <a:r>
              <a:rPr lang="en-US" sz="2800" b="1" dirty="0" smtClean="0">
                <a:solidFill>
                  <a:srgbClr val="FFC000"/>
                </a:solidFill>
              </a:rPr>
              <a:t>WE WELCOME YOU!!</a:t>
            </a:r>
            <a:endParaRPr lang="en-US" sz="2800" b="1" dirty="0">
              <a:solidFill>
                <a:srgbClr val="FFC000"/>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906680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gtEl>
                                        <p:attrNameLst>
                                          <p:attrName>ppt_x</p:attrName>
                                          <p:attrName>ppt_y</p:attrName>
                                        </p:attrNameLst>
                                      </p:cBhvr>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Year-End Closeout</a:t>
            </a:r>
            <a:endParaRPr lang="en-US" dirty="0"/>
          </a:p>
        </p:txBody>
      </p:sp>
      <p:sp>
        <p:nvSpPr>
          <p:cNvPr id="3" name="Content Placeholder 2"/>
          <p:cNvSpPr>
            <a:spLocks noGrp="1"/>
          </p:cNvSpPr>
          <p:nvPr>
            <p:ph idx="1"/>
          </p:nvPr>
        </p:nvSpPr>
        <p:spPr>
          <a:xfrm>
            <a:off x="680321" y="2336872"/>
            <a:ext cx="10597279" cy="3984905"/>
          </a:xfrm>
        </p:spPr>
        <p:txBody>
          <a:bodyPr>
            <a:normAutofit/>
          </a:bodyPr>
          <a:lstStyle/>
          <a:p>
            <a:pPr marL="0" indent="0">
              <a:buNone/>
            </a:pPr>
            <a:r>
              <a:rPr lang="en-US" dirty="0" smtClean="0"/>
              <a:t>Please provide and/or update the following for year-end closeout:</a:t>
            </a:r>
          </a:p>
          <a:p>
            <a:pPr marL="0" indent="0">
              <a:buNone/>
            </a:pPr>
            <a:endParaRPr lang="en-US" sz="900" dirty="0" smtClean="0"/>
          </a:p>
          <a:p>
            <a:r>
              <a:rPr lang="en-US" dirty="0" smtClean="0"/>
              <a:t>Verify mailing address for W-2 distribution.</a:t>
            </a:r>
          </a:p>
          <a:p>
            <a:r>
              <a:rPr lang="en-US" dirty="0" smtClean="0"/>
              <a:t>Submit RPA for any name changes for W-2 update by December 18, 2019.</a:t>
            </a:r>
          </a:p>
          <a:p>
            <a:r>
              <a:rPr lang="en-US" dirty="0" smtClean="0"/>
              <a:t>Submit </a:t>
            </a:r>
            <a:r>
              <a:rPr lang="en-US" dirty="0"/>
              <a:t>fringe benefits by December 18, 2019.</a:t>
            </a:r>
          </a:p>
          <a:p>
            <a:r>
              <a:rPr lang="en-US" dirty="0" smtClean="0"/>
              <a:t>Vehicle Use Form (must include lease value). The preferred methods for submitting Office Vehicle Use form are as follow:</a:t>
            </a:r>
          </a:p>
          <a:p>
            <a:pPr lvl="1"/>
            <a:r>
              <a:rPr lang="en-US" dirty="0" smtClean="0"/>
              <a:t>Monthly</a:t>
            </a:r>
          </a:p>
          <a:p>
            <a:pPr lvl="1"/>
            <a:r>
              <a:rPr lang="en-US" dirty="0" smtClean="0"/>
              <a:t>Quarterly</a:t>
            </a:r>
          </a:p>
        </p:txBody>
      </p:sp>
      <p:sp>
        <p:nvSpPr>
          <p:cNvPr id="4" name="Slide Number Placeholder 3"/>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983570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a:t>
            </a:r>
            <a:endParaRPr lang="en-US" dirty="0"/>
          </a:p>
        </p:txBody>
      </p:sp>
      <p:sp>
        <p:nvSpPr>
          <p:cNvPr id="3" name="Text Placeholder 2"/>
          <p:cNvSpPr>
            <a:spLocks noGrp="1"/>
          </p:cNvSpPr>
          <p:nvPr>
            <p:ph type="body" idx="1"/>
          </p:nvPr>
        </p:nvSpPr>
        <p:spPr/>
        <p:txBody>
          <a:bodyPr/>
          <a:lstStyle/>
          <a:p>
            <a:pPr algn="ctr"/>
            <a:r>
              <a:rPr lang="en-US" dirty="0" smtClean="0"/>
              <a:t>Cyndi Abrams</a:t>
            </a:r>
            <a:endParaRPr lang="en-US" dirty="0"/>
          </a:p>
        </p:txBody>
      </p:sp>
      <p:sp>
        <p:nvSpPr>
          <p:cNvPr id="4" name="Text Placeholder 3"/>
          <p:cNvSpPr>
            <a:spLocks noGrp="1"/>
          </p:cNvSpPr>
          <p:nvPr>
            <p:ph type="body" sz="half" idx="15"/>
          </p:nvPr>
        </p:nvSpPr>
        <p:spPr>
          <a:xfrm>
            <a:off x="680322" y="3022673"/>
            <a:ext cx="3049702" cy="2271815"/>
          </a:xfrm>
        </p:spPr>
        <p:txBody>
          <a:bodyPr>
            <a:normAutofit/>
          </a:bodyPr>
          <a:lstStyle/>
          <a:p>
            <a:pPr algn="ctr">
              <a:spcBef>
                <a:spcPts val="0"/>
              </a:spcBef>
            </a:pPr>
            <a:endParaRPr lang="en-US" dirty="0" smtClean="0"/>
          </a:p>
          <a:p>
            <a:pPr algn="ctr">
              <a:spcBef>
                <a:spcPts val="0"/>
              </a:spcBef>
            </a:pPr>
            <a:r>
              <a:rPr lang="en-US" sz="2200" dirty="0" smtClean="0"/>
              <a:t>Adair- Knott </a:t>
            </a:r>
          </a:p>
          <a:p>
            <a:pPr algn="ctr">
              <a:spcBef>
                <a:spcPts val="0"/>
              </a:spcBef>
            </a:pPr>
            <a:r>
              <a:rPr lang="en-US" sz="2200" dirty="0" smtClean="0"/>
              <a:t>(excluding Jefferson)</a:t>
            </a:r>
          </a:p>
          <a:p>
            <a:pPr algn="ctr"/>
            <a:r>
              <a:rPr lang="en-US" sz="2200" dirty="0"/>
              <a:t>Phone: (502) </a:t>
            </a:r>
            <a:r>
              <a:rPr lang="en-US" sz="2200" dirty="0" smtClean="0"/>
              <a:t>564-6937</a:t>
            </a:r>
            <a:endParaRPr lang="en-US" sz="2200" dirty="0"/>
          </a:p>
          <a:p>
            <a:pPr algn="ctr"/>
            <a:r>
              <a:rPr lang="en-US" sz="2200" dirty="0"/>
              <a:t>Fax: (502) 564-2613</a:t>
            </a:r>
          </a:p>
          <a:p>
            <a:pPr algn="ctr"/>
            <a:r>
              <a:rPr lang="en-US" sz="2200" u="sng" dirty="0" smtClean="0">
                <a:hlinkClick r:id="rId3"/>
              </a:rPr>
              <a:t>Cyndi.Abrams@ky.gov</a:t>
            </a:r>
            <a:endParaRPr lang="en-US" sz="2200" dirty="0"/>
          </a:p>
          <a:p>
            <a:pPr algn="ctr">
              <a:spcBef>
                <a:spcPts val="0"/>
              </a:spcBef>
            </a:pPr>
            <a:endParaRPr lang="en-US" dirty="0"/>
          </a:p>
        </p:txBody>
      </p:sp>
      <p:sp>
        <p:nvSpPr>
          <p:cNvPr id="5" name="Text Placeholder 4"/>
          <p:cNvSpPr>
            <a:spLocks noGrp="1"/>
          </p:cNvSpPr>
          <p:nvPr>
            <p:ph type="body" sz="quarter" idx="3"/>
          </p:nvPr>
        </p:nvSpPr>
        <p:spPr>
          <a:xfrm>
            <a:off x="4091493" y="2336873"/>
            <a:ext cx="3063240" cy="576262"/>
          </a:xfrm>
        </p:spPr>
        <p:txBody>
          <a:bodyPr/>
          <a:lstStyle/>
          <a:p>
            <a:pPr algn="ctr"/>
            <a:r>
              <a:rPr lang="en-US" dirty="0" smtClean="0"/>
              <a:t>Latrese Bellamy</a:t>
            </a:r>
            <a:endParaRPr lang="en-US" dirty="0"/>
          </a:p>
        </p:txBody>
      </p:sp>
      <p:sp>
        <p:nvSpPr>
          <p:cNvPr id="6" name="Text Placeholder 5"/>
          <p:cNvSpPr>
            <a:spLocks noGrp="1"/>
          </p:cNvSpPr>
          <p:nvPr>
            <p:ph type="body" sz="half" idx="16"/>
          </p:nvPr>
        </p:nvSpPr>
        <p:spPr>
          <a:xfrm>
            <a:off x="3877736" y="3011384"/>
            <a:ext cx="3618086" cy="2395993"/>
          </a:xfrm>
        </p:spPr>
        <p:txBody>
          <a:bodyPr>
            <a:noAutofit/>
          </a:bodyPr>
          <a:lstStyle/>
          <a:p>
            <a:pPr algn="ctr">
              <a:spcBef>
                <a:spcPts val="0"/>
              </a:spcBef>
            </a:pPr>
            <a:endParaRPr lang="en-US" sz="1600" dirty="0" smtClean="0"/>
          </a:p>
          <a:p>
            <a:pPr algn="ctr">
              <a:spcBef>
                <a:spcPts val="0"/>
              </a:spcBef>
            </a:pPr>
            <a:r>
              <a:rPr lang="en-US" sz="2200" dirty="0" smtClean="0"/>
              <a:t>Knox-Woodford</a:t>
            </a:r>
          </a:p>
          <a:p>
            <a:pPr algn="ctr">
              <a:spcBef>
                <a:spcPts val="0"/>
              </a:spcBef>
            </a:pPr>
            <a:r>
              <a:rPr lang="en-US" sz="2200" dirty="0" smtClean="0"/>
              <a:t> (including Jefferson)</a:t>
            </a:r>
          </a:p>
          <a:p>
            <a:pPr algn="ctr"/>
            <a:r>
              <a:rPr lang="en-US" sz="2200" dirty="0" smtClean="0"/>
              <a:t>Phone</a:t>
            </a:r>
            <a:r>
              <a:rPr lang="en-US" sz="2200" dirty="0"/>
              <a:t>: (502) </a:t>
            </a:r>
            <a:r>
              <a:rPr lang="en-US" sz="2200" dirty="0" smtClean="0"/>
              <a:t>564-6938</a:t>
            </a:r>
          </a:p>
          <a:p>
            <a:pPr algn="ctr"/>
            <a:r>
              <a:rPr lang="en-US" sz="2200" dirty="0" smtClean="0"/>
              <a:t>Fax</a:t>
            </a:r>
            <a:r>
              <a:rPr lang="en-US" sz="2200" dirty="0"/>
              <a:t>: (502) 564-2613</a:t>
            </a:r>
          </a:p>
          <a:p>
            <a:pPr algn="ctr"/>
            <a:r>
              <a:rPr lang="en-US" sz="2200" u="sng" dirty="0">
                <a:hlinkClick r:id="rId3"/>
              </a:rPr>
              <a:t>LatreseV.Bellamy@ky.gov</a:t>
            </a:r>
            <a:endParaRPr lang="en-US" sz="2200" dirty="0"/>
          </a:p>
          <a:p>
            <a:endParaRPr lang="en-US" sz="1600" dirty="0"/>
          </a:p>
        </p:txBody>
      </p:sp>
      <p:sp>
        <p:nvSpPr>
          <p:cNvPr id="7" name="Text Placeholder 6"/>
          <p:cNvSpPr>
            <a:spLocks noGrp="1"/>
          </p:cNvSpPr>
          <p:nvPr>
            <p:ph type="body" sz="quarter" idx="13"/>
          </p:nvPr>
        </p:nvSpPr>
        <p:spPr>
          <a:xfrm>
            <a:off x="7404780" y="2336873"/>
            <a:ext cx="3070025" cy="576262"/>
          </a:xfrm>
        </p:spPr>
        <p:txBody>
          <a:bodyPr/>
          <a:lstStyle/>
          <a:p>
            <a:pPr algn="ctr"/>
            <a:r>
              <a:rPr lang="en-US" dirty="0" smtClean="0"/>
              <a:t>Stacy Perry</a:t>
            </a:r>
            <a:endParaRPr lang="en-US" dirty="0"/>
          </a:p>
        </p:txBody>
      </p:sp>
      <p:sp>
        <p:nvSpPr>
          <p:cNvPr id="8" name="Text Placeholder 7"/>
          <p:cNvSpPr>
            <a:spLocks noGrp="1"/>
          </p:cNvSpPr>
          <p:nvPr>
            <p:ph type="body" sz="half" idx="17"/>
          </p:nvPr>
        </p:nvSpPr>
        <p:spPr>
          <a:xfrm>
            <a:off x="7472514" y="3203297"/>
            <a:ext cx="3070025" cy="2271815"/>
          </a:xfrm>
        </p:spPr>
        <p:txBody>
          <a:bodyPr>
            <a:normAutofit/>
          </a:bodyPr>
          <a:lstStyle/>
          <a:p>
            <a:pPr algn="ctr"/>
            <a:endParaRPr lang="en-US" dirty="0" smtClean="0"/>
          </a:p>
          <a:p>
            <a:pPr algn="ctr"/>
            <a:r>
              <a:rPr lang="en-US" sz="2200" dirty="0" smtClean="0"/>
              <a:t>Division Director</a:t>
            </a:r>
            <a:endParaRPr lang="en-US" sz="2200" dirty="0"/>
          </a:p>
          <a:p>
            <a:pPr algn="ctr"/>
            <a:r>
              <a:rPr lang="en-US" sz="2200" dirty="0" smtClean="0"/>
              <a:t>Phone</a:t>
            </a:r>
            <a:r>
              <a:rPr lang="en-US" sz="2200" dirty="0"/>
              <a:t>: (502) </a:t>
            </a:r>
            <a:r>
              <a:rPr lang="en-US" sz="2200" dirty="0" smtClean="0"/>
              <a:t>564-0408</a:t>
            </a:r>
            <a:endParaRPr lang="en-US" sz="2200" dirty="0"/>
          </a:p>
          <a:p>
            <a:pPr algn="ctr"/>
            <a:r>
              <a:rPr lang="en-US" sz="2200" dirty="0"/>
              <a:t>Fax: (502) 564-2613</a:t>
            </a:r>
          </a:p>
          <a:p>
            <a:pPr algn="ctr"/>
            <a:r>
              <a:rPr lang="en-US" sz="2200" u="sng" dirty="0" smtClean="0">
                <a:hlinkClick r:id="rId3"/>
              </a:rPr>
              <a:t>StacyM.Perry@ky.gov</a:t>
            </a:r>
            <a:endParaRPr lang="en-US" sz="2200" dirty="0"/>
          </a:p>
        </p:txBody>
      </p:sp>
      <p:sp>
        <p:nvSpPr>
          <p:cNvPr id="9" name="TextBox 8"/>
          <p:cNvSpPr txBox="1"/>
          <p:nvPr/>
        </p:nvSpPr>
        <p:spPr>
          <a:xfrm>
            <a:off x="1738328" y="5712178"/>
            <a:ext cx="7920630" cy="461665"/>
          </a:xfrm>
          <a:prstGeom prst="rect">
            <a:avLst/>
          </a:prstGeom>
          <a:noFill/>
        </p:spPr>
        <p:txBody>
          <a:bodyPr wrap="none" rtlCol="0">
            <a:spAutoFit/>
          </a:bodyPr>
          <a:lstStyle/>
          <a:p>
            <a:pPr algn="ctr"/>
            <a:r>
              <a:rPr lang="en-US" sz="2400" dirty="0" smtClean="0"/>
              <a:t>Mailing Address: PO Box 1463, Frankfort, KY 40602-1463</a:t>
            </a:r>
            <a:endParaRPr lang="en-US" sz="2400" dirty="0"/>
          </a:p>
        </p:txBody>
      </p:sp>
      <p:sp>
        <p:nvSpPr>
          <p:cNvPr id="11" name="Slide Number Placeholder 10"/>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314147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2" y="4780196"/>
            <a:ext cx="9613859" cy="706204"/>
          </a:xfrm>
        </p:spPr>
        <p:txBody>
          <a:bodyPr>
            <a:normAutofit/>
          </a:bodyPr>
          <a:lstStyle/>
          <a:p>
            <a:pPr algn="ctr"/>
            <a:r>
              <a:rPr lang="en-US" sz="3200" dirty="0" smtClean="0"/>
              <a:t>What Do You Know?</a:t>
            </a:r>
            <a:endParaRPr lang="en-US" sz="3200" dirty="0"/>
          </a:p>
        </p:txBody>
      </p:sp>
      <p:pic>
        <p:nvPicPr>
          <p:cNvPr id="5" name="Picture Placeholder 4"/>
          <p:cNvPicPr>
            <a:picLocks noGrp="1" noChangeAspect="1"/>
          </p:cNvPicPr>
          <p:nvPr>
            <p:ph type="pic" idx="1"/>
          </p:nvPr>
        </p:nvPicPr>
        <p:blipFill>
          <a:blip r:embed="rId3">
            <a:extLst>
              <a:ext uri="{28A0092B-C50C-407E-A947-70E740481C1C}">
                <a14:useLocalDpi xmlns:a14="http://schemas.microsoft.com/office/drawing/2010/main" val="0"/>
              </a:ext>
            </a:extLst>
          </a:blip>
          <a:srcRect t="22345" b="22345"/>
          <a:stretch>
            <a:fillRect/>
          </a:stretch>
        </p:blipFill>
        <p:spPr>
          <a:xfrm rot="21329704">
            <a:off x="680322" y="462840"/>
            <a:ext cx="9613859" cy="3589575"/>
          </a:xfrm>
          <a:effectLst>
            <a:innerShdw blurRad="63500" dist="50800" dir="13500000">
              <a:prstClr val="black">
                <a:alpha val="50000"/>
              </a:prstClr>
            </a:innerShdw>
          </a:effectLst>
        </p:spPr>
      </p:pic>
      <p:sp>
        <p:nvSpPr>
          <p:cNvPr id="3" name="Slide Number Placeholder 2"/>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167206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after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YOUR KNOWLEDGE</a:t>
            </a:r>
            <a:endParaRPr lang="en-US" dirty="0"/>
          </a:p>
        </p:txBody>
      </p:sp>
      <p:sp>
        <p:nvSpPr>
          <p:cNvPr id="3" name="Content Placeholder 2"/>
          <p:cNvSpPr>
            <a:spLocks noGrp="1"/>
          </p:cNvSpPr>
          <p:nvPr>
            <p:ph idx="1"/>
          </p:nvPr>
        </p:nvSpPr>
        <p:spPr>
          <a:xfrm>
            <a:off x="680321" y="2336872"/>
            <a:ext cx="10086739" cy="4018207"/>
          </a:xfrm>
        </p:spPr>
        <p:txBody>
          <a:bodyPr/>
          <a:lstStyle/>
          <a:p>
            <a:pPr marL="0" indent="0">
              <a:buNone/>
            </a:pPr>
            <a:r>
              <a:rPr lang="en-US" dirty="0" smtClean="0"/>
              <a:t>Q. What to do if you see the error message that you are locked?</a:t>
            </a:r>
          </a:p>
          <a:p>
            <a:pPr marL="457200" indent="-457200">
              <a:buAutoNum type="alphaUcPeriod"/>
            </a:pPr>
            <a:r>
              <a:rPr lang="en-US" dirty="0" smtClean="0"/>
              <a:t>Employee &amp; Approver must log off, wait 30 min. retry.</a:t>
            </a:r>
          </a:p>
          <a:p>
            <a:pPr marL="0" indent="0">
              <a:buNone/>
            </a:pPr>
            <a:r>
              <a:rPr lang="en-US" dirty="0" smtClean="0"/>
              <a:t>Q. What must a deputy </a:t>
            </a:r>
            <a:r>
              <a:rPr lang="en-US" u="sng" dirty="0" smtClean="0"/>
              <a:t>enter</a:t>
            </a:r>
            <a:r>
              <a:rPr lang="en-US" dirty="0" smtClean="0"/>
              <a:t> if changes are made to timesheet after it has been approved or if timesheet has been rejected?</a:t>
            </a:r>
          </a:p>
          <a:p>
            <a:pPr marL="457200" indent="-457200">
              <a:buAutoNum type="alphaUcPeriod"/>
            </a:pPr>
            <a:r>
              <a:rPr lang="en-US" dirty="0" smtClean="0"/>
              <a:t>They must comment in notes and resubmit for approval.</a:t>
            </a:r>
          </a:p>
          <a:p>
            <a:pPr marL="0" indent="0">
              <a:buNone/>
            </a:pPr>
            <a:r>
              <a:rPr lang="en-US" dirty="0" smtClean="0"/>
              <a:t>Q. Who must you contact for password issues?</a:t>
            </a:r>
          </a:p>
          <a:p>
            <a:pPr marL="0" indent="0">
              <a:buNone/>
            </a:pPr>
            <a:r>
              <a:rPr lang="en-US" dirty="0" smtClean="0"/>
              <a:t>A.  </a:t>
            </a:r>
            <a:r>
              <a:rPr lang="en-US" dirty="0" smtClean="0">
                <a:hlinkClick r:id="rId3"/>
              </a:rPr>
              <a:t>CommonwealthServiceDesk@ky.gov</a:t>
            </a:r>
            <a:r>
              <a:rPr lang="en-US" dirty="0" smtClean="0"/>
              <a:t> or 800-372-7434 or 502-564-7576	</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338462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2" y="4789170"/>
            <a:ext cx="9613859" cy="651510"/>
          </a:xfrm>
        </p:spPr>
        <p:txBody>
          <a:bodyPr>
            <a:normAutofit/>
          </a:bodyPr>
          <a:lstStyle/>
          <a:p>
            <a:pPr algn="ctr"/>
            <a:r>
              <a:rPr lang="en-US" sz="3200" dirty="0" smtClean="0"/>
              <a:t>Are there any Questions or Comments?</a:t>
            </a:r>
            <a:endParaRPr lang="en-US" sz="3200" dirty="0"/>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940" y="14441"/>
            <a:ext cx="8723812" cy="4603279"/>
          </a:xfrm>
          <a:prstGeom prst="rect">
            <a:avLst/>
          </a:prstGeom>
        </p:spPr>
      </p:pic>
      <p:sp>
        <p:nvSpPr>
          <p:cNvPr id="3" name="Slide Number Placeholder 2"/>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37493492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Text Placeholder 3"/>
          <p:cNvSpPr>
            <a:spLocks noGrp="1"/>
          </p:cNvSpPr>
          <p:nvPr>
            <p:ph type="body" sz="half" idx="2"/>
          </p:nvPr>
        </p:nvSpPr>
        <p:spPr/>
        <p:txBody>
          <a:bodyPr/>
          <a:lstStyle/>
          <a:p>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6020" y="0"/>
            <a:ext cx="6903720" cy="4602480"/>
          </a:xfrm>
          <a:prstGeom prst="rect">
            <a:avLst/>
          </a:prstGeom>
        </p:spPr>
      </p:pic>
      <p:sp>
        <p:nvSpPr>
          <p:cNvPr id="7" name="TextBox 6"/>
          <p:cNvSpPr txBox="1"/>
          <p:nvPr/>
        </p:nvSpPr>
        <p:spPr>
          <a:xfrm>
            <a:off x="3703320" y="3680460"/>
            <a:ext cx="4446270" cy="769441"/>
          </a:xfrm>
          <a:prstGeom prst="rect">
            <a:avLst/>
          </a:prstGeom>
          <a:noFill/>
        </p:spPr>
        <p:txBody>
          <a:bodyPr wrap="square" rtlCol="0">
            <a:spAutoFit/>
          </a:bodyPr>
          <a:lstStyle/>
          <a:p>
            <a:pPr algn="ctr"/>
            <a:r>
              <a:rPr lang="en-US" sz="4400" dirty="0" smtClean="0">
                <a:latin typeface="Lucida Calligraphy" panose="03010101010101010101" pitchFamily="66" charset="0"/>
              </a:rPr>
              <a:t>Thank you !!!</a:t>
            </a:r>
            <a:endParaRPr lang="en-US" sz="4400" dirty="0">
              <a:latin typeface="Lucida Calligraphy" panose="03010101010101010101" pitchFamily="66" charset="0"/>
            </a:endParaRPr>
          </a:p>
        </p:txBody>
      </p:sp>
      <p:sp>
        <p:nvSpPr>
          <p:cNvPr id="3" name="Slide Number Placeholder 2"/>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202640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PERSONNEL PROCESSING</a:t>
            </a:r>
            <a:endParaRPr lang="en-US" dirty="0"/>
          </a:p>
        </p:txBody>
      </p:sp>
      <p:sp>
        <p:nvSpPr>
          <p:cNvPr id="3" name="Content Placeholder 2"/>
          <p:cNvSpPr>
            <a:spLocks noGrp="1"/>
          </p:cNvSpPr>
          <p:nvPr>
            <p:ph idx="1"/>
          </p:nvPr>
        </p:nvSpPr>
        <p:spPr>
          <a:xfrm>
            <a:off x="680321" y="2336873"/>
            <a:ext cx="9840923" cy="3599316"/>
          </a:xfrm>
        </p:spPr>
        <p:txBody>
          <a:bodyPr/>
          <a:lstStyle/>
          <a:p>
            <a:pPr>
              <a:spcAft>
                <a:spcPts val="600"/>
              </a:spcAft>
              <a:defRPr/>
            </a:pPr>
            <a:r>
              <a:rPr lang="en-US" altLang="en-US" dirty="0"/>
              <a:t>Completing the Request for Personnel Action (RPA) timely (15 days before the effective date) and with accuracy.</a:t>
            </a:r>
          </a:p>
          <a:p>
            <a:pPr>
              <a:spcAft>
                <a:spcPts val="600"/>
              </a:spcAft>
              <a:defRPr/>
            </a:pPr>
            <a:r>
              <a:rPr lang="en-US" altLang="en-US" dirty="0" smtClean="0"/>
              <a:t>Complete the state application (must meet minimum standards) with any college and/or work experiences. The experiences determines the candidate’s qualifications.  </a:t>
            </a:r>
          </a:p>
          <a:p>
            <a:r>
              <a:rPr lang="en-US" dirty="0" smtClean="0"/>
              <a:t>All forms on hiring checklist must be completed and/or signed. (Packet and updated forms can be obtain through the PVA Network).</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3542900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CERTIFICATION</a:t>
            </a:r>
            <a:endParaRPr lang="en-US" dirty="0"/>
          </a:p>
        </p:txBody>
      </p:sp>
      <p:sp>
        <p:nvSpPr>
          <p:cNvPr id="3" name="Content Placeholder 2"/>
          <p:cNvSpPr>
            <a:spLocks noGrp="1"/>
          </p:cNvSpPr>
          <p:nvPr>
            <p:ph idx="1"/>
          </p:nvPr>
        </p:nvSpPr>
        <p:spPr>
          <a:xfrm>
            <a:off x="680321" y="2336873"/>
            <a:ext cx="10461812" cy="3599316"/>
          </a:xfrm>
        </p:spPr>
        <p:txBody>
          <a:bodyPr/>
          <a:lstStyle/>
          <a:p>
            <a:pPr>
              <a:spcAft>
                <a:spcPts val="800"/>
              </a:spcAft>
            </a:pPr>
            <a:r>
              <a:rPr lang="en-US" sz="2800" dirty="0" smtClean="0"/>
              <a:t>Upon receipt of an application, DHR will certify the individuals’ </a:t>
            </a:r>
            <a:r>
              <a:rPr lang="en-US" sz="2800" u="sng" dirty="0" smtClean="0"/>
              <a:t>qualifications</a:t>
            </a:r>
            <a:r>
              <a:rPr lang="en-US" sz="2800" dirty="0" smtClean="0"/>
              <a:t>. </a:t>
            </a:r>
          </a:p>
          <a:p>
            <a:pPr>
              <a:spcAft>
                <a:spcPts val="800"/>
              </a:spcAft>
            </a:pPr>
            <a:r>
              <a:rPr lang="en-US" sz="2800" dirty="0" smtClean="0"/>
              <a:t>PVA must contact budget for available grade and approval.</a:t>
            </a:r>
          </a:p>
          <a:p>
            <a:pPr>
              <a:spcAft>
                <a:spcPts val="800"/>
              </a:spcAft>
            </a:pPr>
            <a:r>
              <a:rPr lang="en-US" sz="2800" dirty="0" smtClean="0"/>
              <a:t>RPAs are sent to </a:t>
            </a:r>
            <a:r>
              <a:rPr lang="en-US" sz="2800" u="sng" dirty="0" smtClean="0">
                <a:hlinkClick r:id="rId3"/>
              </a:rPr>
              <a:t>dorpvaapprovals@ky.gov</a:t>
            </a:r>
            <a:r>
              <a:rPr lang="en-US" sz="2800" dirty="0"/>
              <a:t> </a:t>
            </a:r>
            <a:r>
              <a:rPr lang="en-US" sz="2800" dirty="0" smtClean="0"/>
              <a:t>for budget approval.</a:t>
            </a:r>
            <a:endParaRPr lang="en-US" sz="2800" dirty="0"/>
          </a:p>
          <a:p>
            <a:pPr>
              <a:spcAft>
                <a:spcPts val="800"/>
              </a:spcAft>
            </a:pPr>
            <a:r>
              <a:rPr lang="en-US" sz="2800" dirty="0" smtClean="0"/>
              <a:t>Remaining hiring packet is to be sent to DHR not later than 15 days of appointment</a:t>
            </a:r>
            <a:r>
              <a:rPr lang="en-US" dirty="0" smtClean="0"/>
              <a:t>.</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449597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Onboarding (Appointments)</a:t>
            </a:r>
            <a:endParaRPr lang="en-US" dirty="0"/>
          </a:p>
        </p:txBody>
      </p:sp>
      <p:sp>
        <p:nvSpPr>
          <p:cNvPr id="3" name="Content Placeholder 2"/>
          <p:cNvSpPr>
            <a:spLocks noGrp="1"/>
          </p:cNvSpPr>
          <p:nvPr>
            <p:ph idx="1"/>
          </p:nvPr>
        </p:nvSpPr>
        <p:spPr>
          <a:xfrm>
            <a:off x="680321" y="2336873"/>
            <a:ext cx="9953812" cy="3599316"/>
          </a:xfrm>
        </p:spPr>
        <p:txBody>
          <a:bodyPr/>
          <a:lstStyle/>
          <a:p>
            <a:pPr marL="0" indent="0">
              <a:buNone/>
            </a:pPr>
            <a:r>
              <a:rPr lang="en-US" dirty="0"/>
              <a:t>To ensure proper actions for benefit purposes, it is imperative that </a:t>
            </a:r>
          </a:p>
          <a:p>
            <a:pPr marL="0" indent="0">
              <a:buNone/>
            </a:pPr>
            <a:r>
              <a:rPr lang="en-US" dirty="0"/>
              <a:t>DHR is notified prior to </a:t>
            </a:r>
            <a:r>
              <a:rPr lang="en-US" dirty="0" smtClean="0"/>
              <a:t>hiring. </a:t>
            </a:r>
            <a:endParaRPr lang="en-US" dirty="0"/>
          </a:p>
          <a:p>
            <a:pPr marL="0" indent="0">
              <a:buNone/>
            </a:pPr>
            <a:endParaRPr lang="en-US" dirty="0"/>
          </a:p>
          <a:p>
            <a:pPr>
              <a:spcAft>
                <a:spcPts val="600"/>
              </a:spcAft>
            </a:pPr>
            <a:r>
              <a:rPr lang="en-US" dirty="0" smtClean="0"/>
              <a:t>Please complete and submit all forms on the hiring checklist.</a:t>
            </a:r>
          </a:p>
          <a:p>
            <a:pPr>
              <a:spcAft>
                <a:spcPts val="600"/>
              </a:spcAft>
            </a:pPr>
            <a:r>
              <a:rPr lang="en-US" dirty="0" smtClean="0"/>
              <a:t>Please confirm with potential employee whether or not they have had previous state, county or teacher’s service (KERS, CERS or KTRS</a:t>
            </a:r>
            <a:r>
              <a:rPr lang="en-US" dirty="0" smtClean="0"/>
              <a:t>).</a:t>
            </a:r>
          </a:p>
          <a:p>
            <a:pPr>
              <a:spcAft>
                <a:spcPts val="600"/>
              </a:spcAft>
            </a:pPr>
            <a:r>
              <a:rPr lang="en-US" dirty="0" smtClean="0"/>
              <a:t>All new hires will be set-up for Deferred Comp for the minimum contribution. Can opt-out by submitting form </a:t>
            </a:r>
            <a:r>
              <a:rPr lang="en-US" smtClean="0"/>
              <a:t>to deferred comp. </a:t>
            </a:r>
            <a:endParaRPr lang="en-US" dirty="0" smtClean="0"/>
          </a:p>
          <a:p>
            <a:pPr>
              <a:spcAft>
                <a:spcPts val="600"/>
              </a:spcAft>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691524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Part-time, Seasonal &amp; Interim</a:t>
            </a:r>
            <a:endParaRPr lang="en-US" dirty="0"/>
          </a:p>
        </p:txBody>
      </p:sp>
      <p:sp>
        <p:nvSpPr>
          <p:cNvPr id="3" name="Content Placeholder 2"/>
          <p:cNvSpPr>
            <a:spLocks noGrp="1"/>
          </p:cNvSpPr>
          <p:nvPr>
            <p:ph idx="1"/>
          </p:nvPr>
        </p:nvSpPr>
        <p:spPr/>
        <p:txBody>
          <a:bodyPr/>
          <a:lstStyle/>
          <a:p>
            <a:pPr marL="0" indent="0">
              <a:buNone/>
            </a:pPr>
            <a:r>
              <a:rPr lang="en-US" dirty="0" smtClean="0"/>
              <a:t>Per KAR 1:140</a:t>
            </a:r>
          </a:p>
          <a:p>
            <a:pPr algn="just"/>
            <a:r>
              <a:rPr lang="en-US" dirty="0" smtClean="0"/>
              <a:t>An employer participating in KERS shall not classify an employee in more than one (1) non–participating position status during the fiscal year.</a:t>
            </a:r>
          </a:p>
          <a:p>
            <a:pPr algn="just"/>
            <a:r>
              <a:rPr lang="en-US" dirty="0" smtClean="0"/>
              <a:t>Employee cannot be in 2 non-participating status in the same fiscal year. If they work seasonal NP they must have a 3 month break before returning.</a:t>
            </a:r>
          </a:p>
          <a:p>
            <a:pPr algn="just"/>
            <a:r>
              <a:rPr lang="en-US" dirty="0" smtClean="0"/>
              <a:t>If employee does not observe 3 month break in service all omitted contributions will be billed.</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3492043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Exiting (Separations)	</a:t>
            </a:r>
            <a:endParaRPr lang="en-US" dirty="0"/>
          </a:p>
        </p:txBody>
      </p:sp>
      <p:sp>
        <p:nvSpPr>
          <p:cNvPr id="3" name="Content Placeholder 2"/>
          <p:cNvSpPr>
            <a:spLocks noGrp="1"/>
          </p:cNvSpPr>
          <p:nvPr>
            <p:ph idx="1"/>
          </p:nvPr>
        </p:nvSpPr>
        <p:spPr/>
        <p:txBody>
          <a:bodyPr/>
          <a:lstStyle/>
          <a:p>
            <a:pPr marL="0" indent="0">
              <a:buNone/>
            </a:pPr>
            <a:r>
              <a:rPr lang="en-US" dirty="0" smtClean="0"/>
              <a:t>To ensure proper actions for benefit purposes, it is imperative that </a:t>
            </a:r>
          </a:p>
          <a:p>
            <a:pPr marL="0" indent="0">
              <a:buNone/>
            </a:pPr>
            <a:r>
              <a:rPr lang="en-US" dirty="0" smtClean="0"/>
              <a:t>DHR is notified prior to exiting. </a:t>
            </a:r>
          </a:p>
          <a:p>
            <a:pPr marL="0" indent="0">
              <a:buNone/>
            </a:pPr>
            <a:endParaRPr lang="en-US" dirty="0"/>
          </a:p>
          <a:p>
            <a:pPr>
              <a:spcAft>
                <a:spcPts val="600"/>
              </a:spcAft>
            </a:pPr>
            <a:r>
              <a:rPr lang="en-US" dirty="0" smtClean="0"/>
              <a:t>Please submit RPA within 15 days if possible.</a:t>
            </a:r>
          </a:p>
          <a:p>
            <a:pPr>
              <a:spcAft>
                <a:spcPts val="600"/>
              </a:spcAft>
            </a:pPr>
            <a:r>
              <a:rPr lang="en-US" dirty="0" smtClean="0"/>
              <a:t>Please notify if taking on a position with a government entity </a:t>
            </a:r>
            <a:r>
              <a:rPr lang="en-US" dirty="0"/>
              <a:t>(KERS, CERS or KTRS).</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527736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Insurance Qualifying Events</a:t>
            </a:r>
            <a:endParaRPr lang="en-US" dirty="0"/>
          </a:p>
        </p:txBody>
      </p:sp>
      <p:sp>
        <p:nvSpPr>
          <p:cNvPr id="3" name="Text Placeholder 2"/>
          <p:cNvSpPr>
            <a:spLocks noGrp="1"/>
          </p:cNvSpPr>
          <p:nvPr>
            <p:ph type="body" idx="1"/>
          </p:nvPr>
        </p:nvSpPr>
        <p:spPr/>
        <p:txBody>
          <a:bodyPr/>
          <a:lstStyle/>
          <a:p>
            <a:pPr algn="ctr"/>
            <a:r>
              <a:rPr lang="en-US" sz="2800" u="sng" dirty="0"/>
              <a:t>Health</a:t>
            </a:r>
          </a:p>
        </p:txBody>
      </p:sp>
      <p:sp>
        <p:nvSpPr>
          <p:cNvPr id="4" name="Text Placeholder 3"/>
          <p:cNvSpPr>
            <a:spLocks noGrp="1"/>
          </p:cNvSpPr>
          <p:nvPr>
            <p:ph type="body" sz="half" idx="15"/>
          </p:nvPr>
        </p:nvSpPr>
        <p:spPr>
          <a:xfrm>
            <a:off x="519290" y="3022673"/>
            <a:ext cx="3211690" cy="2913513"/>
          </a:xfrm>
        </p:spPr>
        <p:txBody>
          <a:bodyPr>
            <a:normAutofit/>
          </a:bodyPr>
          <a:lstStyle/>
          <a:p>
            <a:pPr algn="just"/>
            <a:r>
              <a:rPr lang="en-US" sz="2000" dirty="0"/>
              <a:t>If you have experienced a life-changing (qualifying) event </a:t>
            </a:r>
            <a:r>
              <a:rPr lang="en-US" sz="2000" dirty="0" smtClean="0"/>
              <a:t>a </a:t>
            </a:r>
            <a:r>
              <a:rPr lang="en-US" sz="2000" dirty="0"/>
              <a:t>new child, </a:t>
            </a:r>
            <a:r>
              <a:rPr lang="en-US" sz="2000" dirty="0" smtClean="0"/>
              <a:t>divorce</a:t>
            </a:r>
            <a:r>
              <a:rPr lang="en-US" sz="2000" dirty="0"/>
              <a:t>, </a:t>
            </a:r>
            <a:r>
              <a:rPr lang="en-US" sz="2000" dirty="0" smtClean="0"/>
              <a:t>marriage</a:t>
            </a:r>
            <a:r>
              <a:rPr lang="en-US" sz="2000" dirty="0"/>
              <a:t>, </a:t>
            </a:r>
            <a:r>
              <a:rPr lang="en-US" sz="2000" dirty="0" smtClean="0"/>
              <a:t>loss of coverage, Medicare or Medicaid, etc. </a:t>
            </a:r>
            <a:r>
              <a:rPr lang="en-US" sz="2000" dirty="0"/>
              <a:t>– you can adjust your health benefit options to reflect your current needs and status. </a:t>
            </a:r>
          </a:p>
        </p:txBody>
      </p:sp>
      <p:sp>
        <p:nvSpPr>
          <p:cNvPr id="5" name="Text Placeholder 4"/>
          <p:cNvSpPr>
            <a:spLocks noGrp="1"/>
          </p:cNvSpPr>
          <p:nvPr>
            <p:ph type="body" sz="quarter" idx="3"/>
          </p:nvPr>
        </p:nvSpPr>
        <p:spPr>
          <a:xfrm>
            <a:off x="4317273" y="2336873"/>
            <a:ext cx="3063240" cy="576262"/>
          </a:xfrm>
        </p:spPr>
        <p:txBody>
          <a:bodyPr/>
          <a:lstStyle/>
          <a:p>
            <a:pPr algn="ctr"/>
            <a:r>
              <a:rPr lang="en-US" sz="2800" u="sng" dirty="0"/>
              <a:t>Life</a:t>
            </a:r>
          </a:p>
        </p:txBody>
      </p:sp>
      <p:sp>
        <p:nvSpPr>
          <p:cNvPr id="6" name="Text Placeholder 5"/>
          <p:cNvSpPr>
            <a:spLocks noGrp="1"/>
          </p:cNvSpPr>
          <p:nvPr>
            <p:ph type="body" sz="half" idx="16"/>
          </p:nvPr>
        </p:nvSpPr>
        <p:spPr>
          <a:xfrm>
            <a:off x="3990625" y="3022673"/>
            <a:ext cx="3945463" cy="2913513"/>
          </a:xfrm>
        </p:spPr>
        <p:txBody>
          <a:bodyPr>
            <a:normAutofit/>
          </a:bodyPr>
          <a:lstStyle/>
          <a:p>
            <a:pPr algn="just"/>
            <a:r>
              <a:rPr lang="en-US" sz="2000" dirty="0" smtClean="0"/>
              <a:t>Complete </a:t>
            </a:r>
            <a:r>
              <a:rPr lang="en-US" sz="2000" dirty="0"/>
              <a:t>an enrollment/change application and submit to your </a:t>
            </a:r>
            <a:r>
              <a:rPr lang="en-US" sz="2000" dirty="0" smtClean="0"/>
              <a:t>HR Liaison. </a:t>
            </a:r>
            <a:r>
              <a:rPr lang="en-US" sz="2000" u="sng" dirty="0"/>
              <a:t>You have 35 calendar days from the date of your qualifying event to submit your paperwork</a:t>
            </a:r>
            <a:r>
              <a:rPr lang="en-US" sz="2000" dirty="0"/>
              <a:t>. </a:t>
            </a:r>
          </a:p>
        </p:txBody>
      </p:sp>
      <p:sp>
        <p:nvSpPr>
          <p:cNvPr id="7" name="Text Placeholder 6"/>
          <p:cNvSpPr>
            <a:spLocks noGrp="1"/>
          </p:cNvSpPr>
          <p:nvPr>
            <p:ph type="body" sz="quarter" idx="13"/>
          </p:nvPr>
        </p:nvSpPr>
        <p:spPr>
          <a:xfrm>
            <a:off x="8172427" y="2336873"/>
            <a:ext cx="3070025" cy="576262"/>
          </a:xfrm>
        </p:spPr>
        <p:txBody>
          <a:bodyPr/>
          <a:lstStyle/>
          <a:p>
            <a:pPr algn="ctr"/>
            <a:r>
              <a:rPr lang="en-US" sz="2800" u="sng" dirty="0"/>
              <a:t>Dental &amp; Vision</a:t>
            </a:r>
          </a:p>
        </p:txBody>
      </p:sp>
      <p:sp>
        <p:nvSpPr>
          <p:cNvPr id="8" name="Text Placeholder 7"/>
          <p:cNvSpPr>
            <a:spLocks noGrp="1"/>
          </p:cNvSpPr>
          <p:nvPr>
            <p:ph type="body" sz="half" idx="17"/>
          </p:nvPr>
        </p:nvSpPr>
        <p:spPr>
          <a:xfrm>
            <a:off x="8195735" y="3022673"/>
            <a:ext cx="3046718" cy="2913513"/>
          </a:xfrm>
        </p:spPr>
        <p:txBody>
          <a:bodyPr>
            <a:normAutofit/>
          </a:bodyPr>
          <a:lstStyle/>
          <a:p>
            <a:pPr algn="just"/>
            <a:r>
              <a:rPr lang="en-US" sz="2000" dirty="0" smtClean="0">
                <a:ea typeface="Verdana" panose="020B0604030504040204" pitchFamily="34" charset="0"/>
              </a:rPr>
              <a:t>Please contact your HR Liaison </a:t>
            </a:r>
            <a:r>
              <a:rPr lang="en-US" sz="2000" dirty="0">
                <a:ea typeface="Verdana" panose="020B0604030504040204" pitchFamily="34" charset="0"/>
              </a:rPr>
              <a:t>for specifics. </a:t>
            </a:r>
          </a:p>
          <a:p>
            <a:pPr algn="just">
              <a:spcBef>
                <a:spcPts val="600"/>
              </a:spcBef>
            </a:pPr>
            <a:endParaRPr lang="en-US" sz="2000" dirty="0" smtClean="0">
              <a:ea typeface="Verdana" panose="020B0604030504040204" pitchFamily="34" charset="0"/>
            </a:endParaRPr>
          </a:p>
          <a:p>
            <a:pPr algn="just">
              <a:spcBef>
                <a:spcPts val="600"/>
              </a:spcBef>
            </a:pPr>
            <a:r>
              <a:rPr lang="en-US" sz="2000" dirty="0" smtClean="0">
                <a:ea typeface="Verdana" panose="020B0604030504040204" pitchFamily="34" charset="0"/>
              </a:rPr>
              <a:t>Forms can be found under Benefits</a:t>
            </a:r>
          </a:p>
          <a:p>
            <a:pPr algn="ctr">
              <a:spcBef>
                <a:spcPts val="600"/>
              </a:spcBef>
            </a:pPr>
            <a:endParaRPr lang="en-US" sz="2000" u="sng" dirty="0" smtClean="0"/>
          </a:p>
          <a:p>
            <a:pPr algn="ctr">
              <a:spcBef>
                <a:spcPts val="600"/>
              </a:spcBef>
            </a:pPr>
            <a:r>
              <a:rPr lang="en-US" sz="2000" u="sng" dirty="0" smtClean="0">
                <a:hlinkClick r:id="rId3"/>
              </a:rPr>
              <a:t>https</a:t>
            </a:r>
            <a:r>
              <a:rPr lang="en-US" sz="2000" u="sng" dirty="0">
                <a:hlinkClick r:id="rId3"/>
              </a:rPr>
              <a:t>://personnel.ky.gov</a:t>
            </a:r>
            <a:endParaRPr lang="en-US" sz="2000" u="sng" dirty="0"/>
          </a:p>
          <a:p>
            <a:endParaRPr lang="en-US" sz="1600" dirty="0"/>
          </a:p>
        </p:txBody>
      </p:sp>
      <p:sp>
        <p:nvSpPr>
          <p:cNvPr id="9" name="Slide Number Placeholder 8"/>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24218163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Timesheet Reporting</a:t>
            </a:r>
            <a:endParaRPr lang="en-US" dirty="0"/>
          </a:p>
        </p:txBody>
      </p:sp>
      <p:sp>
        <p:nvSpPr>
          <p:cNvPr id="3" name="Content Placeholder 2"/>
          <p:cNvSpPr>
            <a:spLocks noGrp="1"/>
          </p:cNvSpPr>
          <p:nvPr>
            <p:ph idx="1"/>
          </p:nvPr>
        </p:nvSpPr>
        <p:spPr>
          <a:xfrm>
            <a:off x="680321" y="2336873"/>
            <a:ext cx="9874790" cy="3599316"/>
          </a:xfrm>
        </p:spPr>
        <p:txBody>
          <a:bodyPr/>
          <a:lstStyle/>
          <a:p>
            <a:pPr>
              <a:spcAft>
                <a:spcPts val="600"/>
              </a:spcAft>
            </a:pPr>
            <a:r>
              <a:rPr lang="en-US" dirty="0" smtClean="0"/>
              <a:t>Please follow the calendar for submitting timesheets.</a:t>
            </a:r>
          </a:p>
          <a:p>
            <a:pPr>
              <a:spcAft>
                <a:spcPts val="600"/>
              </a:spcAft>
            </a:pPr>
            <a:r>
              <a:rPr lang="en-US" dirty="0"/>
              <a:t>The </a:t>
            </a:r>
            <a:r>
              <a:rPr lang="en-US" dirty="0" smtClean="0"/>
              <a:t>PVA </a:t>
            </a:r>
            <a:r>
              <a:rPr lang="en-US" dirty="0" smtClean="0"/>
              <a:t>should not </a:t>
            </a:r>
            <a:r>
              <a:rPr lang="en-US" dirty="0"/>
              <a:t>submit a timesheet for self.</a:t>
            </a:r>
          </a:p>
          <a:p>
            <a:pPr>
              <a:spcAft>
                <a:spcPts val="600"/>
              </a:spcAft>
            </a:pPr>
            <a:r>
              <a:rPr lang="en-US" dirty="0" smtClean="0"/>
              <a:t>Best practice is to submit (deputy) daily and approve (PVA) weekly.</a:t>
            </a:r>
          </a:p>
          <a:p>
            <a:pPr>
              <a:spcAft>
                <a:spcPts val="600"/>
              </a:spcAft>
            </a:pPr>
            <a:r>
              <a:rPr lang="en-US" dirty="0" smtClean="0"/>
              <a:t>If orange, then timesheet has not been submitted for approval.</a:t>
            </a:r>
          </a:p>
          <a:p>
            <a:pPr>
              <a:spcAft>
                <a:spcPts val="600"/>
              </a:spcAft>
            </a:pPr>
            <a:r>
              <a:rPr lang="en-US" dirty="0" smtClean="0"/>
              <a:t>Holidays are automatically populated for full-time employees.</a:t>
            </a:r>
          </a:p>
          <a:p>
            <a:pPr>
              <a:spcAft>
                <a:spcPts val="600"/>
              </a:spcAft>
            </a:pPr>
            <a:r>
              <a:rPr lang="en-US" dirty="0" smtClean="0"/>
              <a:t>Part-time employees must only enter their hours worked. If they are to be paid for holidays, then they must enter the code HOLP.</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845617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3448DCFCE4BFA3488C1231CEA6A8E0C6" ma:contentTypeVersion="1" ma:contentTypeDescription="Upload an image." ma:contentTypeScope="" ma:versionID="3dd297dca525510f3eede485c6436bf4">
  <xsd:schema xmlns:xsd="http://www.w3.org/2001/XMLSchema" xmlns:xs="http://www.w3.org/2001/XMLSchema" xmlns:p="http://schemas.microsoft.com/office/2006/metadata/properties" xmlns:ns1="http://schemas.microsoft.com/sharepoint/v3" xmlns:ns2="042484EB-C38E-4712-B7FF-BE26DBBE11E5" xmlns:ns3="http://schemas.microsoft.com/sharepoint/v3/fields" targetNamespace="http://schemas.microsoft.com/office/2006/metadata/properties" ma:root="true" ma:fieldsID="7dbaf0fdf7bf684ea7e650bbf3546fb7" ns1:_="" ns2:_="" ns3:_="">
    <xsd:import namespace="http://schemas.microsoft.com/sharepoint/v3"/>
    <xsd:import namespace="042484EB-C38E-4712-B7FF-BE26DBBE11E5"/>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42484EB-C38E-4712-B7FF-BE26DBBE11E5"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mageCreateDate xmlns="042484EB-C38E-4712-B7FF-BE26DBBE11E5" xsi:nil="true"/>
    <PublishingExpirationDate xmlns="http://schemas.microsoft.com/sharepoint/v3" xsi:nil="true"/>
    <PublishingStartDate xmlns="http://schemas.microsoft.com/sharepoint/v3" xsi:nil="true"/>
    <wic_System_Copyright xmlns="http://schemas.microsoft.com/sharepoint/v3/fields" xsi:nil="true"/>
  </documentManagement>
</p:properties>
</file>

<file path=customXml/itemProps1.xml><?xml version="1.0" encoding="utf-8"?>
<ds:datastoreItem xmlns:ds="http://schemas.openxmlformats.org/officeDocument/2006/customXml" ds:itemID="{063B44C9-710B-4F48-B402-904FB0E0E0A5}"/>
</file>

<file path=customXml/itemProps2.xml><?xml version="1.0" encoding="utf-8"?>
<ds:datastoreItem xmlns:ds="http://schemas.openxmlformats.org/officeDocument/2006/customXml" ds:itemID="{6235EB6B-EE49-4B6B-924B-8D790E8899E3}"/>
</file>

<file path=customXml/itemProps3.xml><?xml version="1.0" encoding="utf-8"?>
<ds:datastoreItem xmlns:ds="http://schemas.openxmlformats.org/officeDocument/2006/customXml" ds:itemID="{EC0176F7-F6B4-43E9-9C38-809E48B0FEE7}"/>
</file>

<file path=docProps/app.xml><?xml version="1.0" encoding="utf-8"?>
<Properties xmlns="http://schemas.openxmlformats.org/officeDocument/2006/extended-properties" xmlns:vt="http://schemas.openxmlformats.org/officeDocument/2006/docPropsVTypes">
  <Template>TM04033917[[fn=Berlin]]</Template>
  <TotalTime>4957</TotalTime>
  <Words>1436</Words>
  <Application>Microsoft Office PowerPoint</Application>
  <PresentationFormat>Widescreen</PresentationFormat>
  <Paragraphs>216</Paragraphs>
  <Slides>25</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Lucida Calligraphy</vt:lpstr>
      <vt:lpstr>Trebuchet MS</vt:lpstr>
      <vt:lpstr>Verdana</vt:lpstr>
      <vt:lpstr>Berlin</vt:lpstr>
      <vt:lpstr>PVA FALL CONFERENCE</vt:lpstr>
      <vt:lpstr>DIVISION OF HUMAN RESOURCES (DHR)</vt:lpstr>
      <vt:lpstr>PERSONNEL PROCESSING</vt:lpstr>
      <vt:lpstr>GRADE CERTIFICATION</vt:lpstr>
      <vt:lpstr>Onboarding (Appointments)</vt:lpstr>
      <vt:lpstr>Part-time, Seasonal &amp; Interim</vt:lpstr>
      <vt:lpstr>Exiting (Separations) </vt:lpstr>
      <vt:lpstr>Insurance Qualifying Events</vt:lpstr>
      <vt:lpstr>Timesheet Reporting</vt:lpstr>
      <vt:lpstr>Timesheet Reporting (Continued…)</vt:lpstr>
      <vt:lpstr>Timesheet Reporting (Continued…)</vt:lpstr>
      <vt:lpstr>Timesheet Reporting (Continued…)</vt:lpstr>
      <vt:lpstr>Timesheet Reporting (Continued…)</vt:lpstr>
      <vt:lpstr>Timesheet Reporting (Continued…)</vt:lpstr>
      <vt:lpstr>REEMPLOYMENT AFTER RETIREMENT (KRS)</vt:lpstr>
      <vt:lpstr>REEMPLOYMENT AFTER RETIREMENT…Continued TWELVE (12) MONTH RULE</vt:lpstr>
      <vt:lpstr>REEMPLOYMENT AFTER RETIREMENT…Continued  ELECTED OFFICIALS</vt:lpstr>
      <vt:lpstr>REEMPLOYMENT AFTER RETIREMENT…Continued HEALTH INSURANCE</vt:lpstr>
      <vt:lpstr>KY.GOV Email</vt:lpstr>
      <vt:lpstr>Year-End Closeout</vt:lpstr>
      <vt:lpstr>Contacts</vt:lpstr>
      <vt:lpstr>What Do You Know?</vt:lpstr>
      <vt:lpstr>TEST YOUR KNOWLEDGE</vt:lpstr>
      <vt:lpstr>Are there any Questions or Comments?</vt:lpstr>
      <vt:lpstr>PowerPoint Presentation</vt:lpstr>
    </vt:vector>
  </TitlesOfParts>
  <Company>COT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PVA FALL CONFERENCE</dc:title>
  <dc:creator>Bellamy, Latrese V (Finance)</dc:creator>
  <cp:keywords/>
  <dc:description/>
  <cp:lastModifiedBy>Perry, Stacy M (Finance OAS)</cp:lastModifiedBy>
  <cp:revision>71</cp:revision>
  <cp:lastPrinted>2019-12-04T16:53:29Z</cp:lastPrinted>
  <dcterms:created xsi:type="dcterms:W3CDTF">2019-11-18T15:35:16Z</dcterms:created>
  <dcterms:modified xsi:type="dcterms:W3CDTF">2019-12-05T14:09:55Z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0x0101009148F5A04DDD49CBA7127AADA5FB792B00AADE34325A8B49CDA8BB4DB53328F214003448DCFCE4BFA3488C1231CEA6A8E0C6</vt:lpwstr>
  </property>
</Properties>
</file>