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94" r:id="rId5"/>
    <p:sldId id="296" r:id="rId6"/>
    <p:sldId id="295" r:id="rId7"/>
    <p:sldId id="297" r:id="rId8"/>
    <p:sldId id="301" r:id="rId9"/>
    <p:sldId id="304" r:id="rId10"/>
    <p:sldId id="256" r:id="rId11"/>
    <p:sldId id="257" r:id="rId12"/>
    <p:sldId id="258" r:id="rId13"/>
    <p:sldId id="259" r:id="rId14"/>
    <p:sldId id="260" r:id="rId15"/>
    <p:sldId id="261" r:id="rId16"/>
    <p:sldId id="262" r:id="rId17"/>
    <p:sldId id="298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270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79" r:id="rId35"/>
    <p:sldId id="280" r:id="rId36"/>
    <p:sldId id="299" r:id="rId37"/>
    <p:sldId id="281" r:id="rId38"/>
    <p:sldId id="282" r:id="rId39"/>
    <p:sldId id="283" r:id="rId40"/>
    <p:sldId id="284" r:id="rId41"/>
    <p:sldId id="285" r:id="rId42"/>
    <p:sldId id="286" r:id="rId43"/>
    <p:sldId id="287" r:id="rId44"/>
    <p:sldId id="302" r:id="rId45"/>
    <p:sldId id="303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AFEDA-145B-4A5F-92FB-56D1B74FF0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1F2F96-429B-4F9B-A790-7BD5A5B03F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1E069A-10C6-4D58-8814-2564370A6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A91D3-5CD8-4F52-A7F0-102E23ABDC06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405B8A-FD16-44B5-AE2E-328CE885D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3DAA55-BFA4-4E7D-9036-A0EC01C21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29CFE-FEA0-4A5D-A442-E3F0B49B4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407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68211-7365-4132-86AB-AC920DAF8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1FF006-FD07-498A-8F67-F0F361ABAA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BEFEBE-3615-4780-B165-034EE90A9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A91D3-5CD8-4F52-A7F0-102E23ABDC06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A805AE-23B4-41B3-AE0D-7BD12B07F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8BFE0-BDDE-4C48-A1E8-48F7CC959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29CFE-FEA0-4A5D-A442-E3F0B49B4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940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CDDE5A-0A0E-4542-87D4-1057F11DD4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A1F618-3EA0-4564-A81B-93739E20C8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33817B-3DE9-4C1E-A430-435982622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A91D3-5CD8-4F52-A7F0-102E23ABDC06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FF87CC-B91B-4802-9475-2542912DE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12B8DA-591D-44CD-90A7-C32FDE82E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29CFE-FEA0-4A5D-A442-E3F0B49B4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541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0EC55-497E-4502-8D22-3E0CE9E1A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BD477F-3017-4661-99F4-E208284E6E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A7839F-51E4-4B88-80D9-D5464BB6C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A91D3-5CD8-4F52-A7F0-102E23ABDC06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6DABEC-0C0E-4EF9-AB23-77E4DC129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F98386-23C9-441D-9F66-D4C756922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29CFE-FEA0-4A5D-A442-E3F0B49B4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984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66594-7B44-4532-9807-DB53D44D0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ECF034-0616-4211-B704-42EBEA5A16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CA8CDF-C864-4BBC-85D6-3914DBE93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A91D3-5CD8-4F52-A7F0-102E23ABDC06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69B9A-4FB5-421E-BE6E-41EA13961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465E22-86B6-4736-8309-53B97AE28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29CFE-FEA0-4A5D-A442-E3F0B49B4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840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C83EB-24B9-45FC-92F9-47F97657A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791303-86B1-46D6-98EB-79128EE95A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98DB2A-D94A-4C77-88F0-06E1E26274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96F429-17D2-474D-B0A8-17F48CFF4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A91D3-5CD8-4F52-A7F0-102E23ABDC06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8750D3-F5B7-4DC2-89F8-C6B6CE02D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631356-F8DC-44D5-A211-5108CB99D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29CFE-FEA0-4A5D-A442-E3F0B49B4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231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6B521-8844-4426-9D2C-55E484B35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558562-0466-4BBC-A917-B8A421B1AC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891274-27E7-418E-9FF6-BB9371DF5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8381C6-4554-4386-9FA7-A9ECD70706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07DE69-2E65-4EC8-A5DC-1B61974786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7FC38B-3ABF-4DB3-966C-028FADF03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A91D3-5CD8-4F52-A7F0-102E23ABDC06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0DB6F9-FCAC-4DF8-AB35-A8292C331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DBB543-D3AF-444B-8FF4-464AF97F0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29CFE-FEA0-4A5D-A442-E3F0B49B4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564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7CEB5-C580-4884-99CA-46F124DB5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1C91BD-A13E-44CE-A85D-E66A949CF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A91D3-5CD8-4F52-A7F0-102E23ABDC06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F542B7-44EE-4F48-82ED-1F20216CD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B36C01-E7BB-4FA9-9FC0-34CA89F38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29CFE-FEA0-4A5D-A442-E3F0B49B4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008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7A7F15-F3FE-4B51-AEAC-B66A5BC97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A91D3-5CD8-4F52-A7F0-102E23ABDC06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8775A3-E609-46B0-9FFD-83CF2699E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467832-FE8C-423E-854B-AB740A9B5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29CFE-FEA0-4A5D-A442-E3F0B49B4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224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E4C93-1392-4CE3-9CFB-A1990916A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46C4F9-435A-489D-B9DA-06C2B27B29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C82DD2-6EEC-4397-A50A-836B2475A0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4D2827-E4B1-4B11-87EE-B5821D2F9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A91D3-5CD8-4F52-A7F0-102E23ABDC06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7254B8-C2D4-4CAF-A490-0C00973C7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801228-03EF-4A14-97F0-00CE0CC92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29CFE-FEA0-4A5D-A442-E3F0B49B4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060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55D44-F410-479E-8D5F-E9A2068CA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C500FA-54A7-4D0D-887A-1AFA355AFD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293C22-4849-43A3-8DCA-996977B3CB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6ADDA7-51D4-4948-A296-A63AA69F0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A91D3-5CD8-4F52-A7F0-102E23ABDC06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BF8038-EB0C-4FA3-8475-FB089F2F4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66571A-C47C-42F1-AC2B-6837FF5B4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29CFE-FEA0-4A5D-A442-E3F0B49B4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29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00E86C-0A18-47E0-A7D8-3417EB8A0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6902A3-1759-4468-B8F0-EEF5561D7F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593E6A-A157-4AC7-AF38-C3AFE8810D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1A91D3-5CD8-4F52-A7F0-102E23ABDC06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4EE866-632E-4AEE-BFC7-B3ED678705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5CCB1D-D803-4DBF-B7D4-B3F3D72EF7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C29CFE-FEA0-4A5D-A442-E3F0B49B4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764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10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package" Target="../embeddings/Microsoft_Word_Document.docx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3D0DC2CA-EA84-409B-8063-3AFF3ACB209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698" name="Picture 2">
            <a:extLst>
              <a:ext uri="{FF2B5EF4-FFF2-40B4-BE49-F238E27FC236}">
                <a16:creationId xmlns:a16="http://schemas.microsoft.com/office/drawing/2014/main" id="{B9B2E4B5-4412-4815-A183-3ED3303C3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152400"/>
            <a:ext cx="1327150" cy="47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699" name="Rectangle 3">
            <a:extLst>
              <a:ext uri="{FF2B5EF4-FFF2-40B4-BE49-F238E27FC236}">
                <a16:creationId xmlns:a16="http://schemas.microsoft.com/office/drawing/2014/main" id="{299A9CD7-8E22-49C5-97C7-A9FF6087BDB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74320" y="2468880"/>
            <a:ext cx="11654444" cy="2518756"/>
          </a:xfrm>
        </p:spPr>
        <p:txBody>
          <a:bodyPr>
            <a:normAutofit fontScale="55000" lnSpcReduction="20000"/>
          </a:bodyPr>
          <a:lstStyle/>
          <a:p>
            <a:r>
              <a:rPr lang="en-US" altLang="en-US" sz="11500" dirty="0">
                <a:latin typeface="Algerian" panose="04020705040A02060702" pitchFamily="82" charset="0"/>
              </a:rPr>
              <a:t>GIS &amp; </a:t>
            </a:r>
            <a:r>
              <a:rPr lang="en-US" altLang="en-US" sz="11500" dirty="0" err="1">
                <a:latin typeface="Algerian" panose="04020705040A02060702" pitchFamily="82" charset="0"/>
              </a:rPr>
              <a:t>AgValues</a:t>
            </a:r>
            <a:endParaRPr lang="en-US" altLang="en-US" sz="11500" dirty="0">
              <a:latin typeface="Algerian" panose="04020705040A02060702" pitchFamily="82" charset="0"/>
            </a:endParaRPr>
          </a:p>
          <a:p>
            <a:r>
              <a:rPr lang="en-US" altLang="en-US" sz="11500" dirty="0">
                <a:latin typeface="Algerian" panose="04020705040A02060702" pitchFamily="82" charset="0"/>
              </a:rPr>
              <a:t>Let’s save about 2-5 years </a:t>
            </a:r>
          </a:p>
          <a:p>
            <a:endParaRPr lang="en-US" altLang="en-US" sz="5400" dirty="0"/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1414D-BFC2-4991-AF42-1E3F7BAC4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map&#10;&#10;Description automatically generated">
            <a:extLst>
              <a:ext uri="{FF2B5EF4-FFF2-40B4-BE49-F238E27FC236}">
                <a16:creationId xmlns:a16="http://schemas.microsoft.com/office/drawing/2014/main" id="{99ECA074-2BFE-46BD-A80B-1114CA738C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87140" cy="6658495"/>
          </a:xfrm>
        </p:spPr>
      </p:pic>
      <p:pic>
        <p:nvPicPr>
          <p:cNvPr id="4" name="Graphic 3" descr="Arrow Straight">
            <a:extLst>
              <a:ext uri="{FF2B5EF4-FFF2-40B4-BE49-F238E27FC236}">
                <a16:creationId xmlns:a16="http://schemas.microsoft.com/office/drawing/2014/main" id="{0BAC4295-AF4C-4A9C-A215-AA5EB55A90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9952182" y="220518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4009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E5F88-DFAC-4DFD-921A-689004B1F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9B7E0709-145B-4A44-AA2D-4616A16A25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415" cy="6658495"/>
          </a:xfrm>
        </p:spPr>
      </p:pic>
      <p:pic>
        <p:nvPicPr>
          <p:cNvPr id="4" name="Graphic 3" descr="Arrow Straight">
            <a:extLst>
              <a:ext uri="{FF2B5EF4-FFF2-40B4-BE49-F238E27FC236}">
                <a16:creationId xmlns:a16="http://schemas.microsoft.com/office/drawing/2014/main" id="{E7CFCF2F-0825-44E4-963D-6C1FC346DE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7433364">
            <a:off x="5167746" y="456045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7748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8D5DD-9E23-40D0-A269-6AA03AE60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D4D01B63-CE48-4D5C-8F7B-9693806231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59246" cy="6650182"/>
          </a:xfrm>
        </p:spPr>
      </p:pic>
      <p:pic>
        <p:nvPicPr>
          <p:cNvPr id="4" name="Graphic 3" descr="Arrow Straight">
            <a:extLst>
              <a:ext uri="{FF2B5EF4-FFF2-40B4-BE49-F238E27FC236}">
                <a16:creationId xmlns:a16="http://schemas.microsoft.com/office/drawing/2014/main" id="{8D9CFCFD-F94E-4688-85C5-095558DC25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87309" y="85667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6958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B72ED-16DA-4B4D-8BBB-E15DEA76A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map&#10;&#10;Description automatically generated">
            <a:extLst>
              <a:ext uri="{FF2B5EF4-FFF2-40B4-BE49-F238E27FC236}">
                <a16:creationId xmlns:a16="http://schemas.microsoft.com/office/drawing/2014/main" id="{8DF15190-4E44-4F8E-958A-8464D9DCC6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78034" cy="6666807"/>
          </a:xfrm>
        </p:spPr>
      </p:pic>
      <p:pic>
        <p:nvPicPr>
          <p:cNvPr id="4" name="Graphic 3" descr="Arrow Straight">
            <a:extLst>
              <a:ext uri="{FF2B5EF4-FFF2-40B4-BE49-F238E27FC236}">
                <a16:creationId xmlns:a16="http://schemas.microsoft.com/office/drawing/2014/main" id="{F57AD05E-EA11-4B3F-96A2-7B78B79EEC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3618" y="66270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8939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B72ED-16DA-4B4D-8BBB-E15DEA76A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map&#10;&#10;Description automatically generated">
            <a:extLst>
              <a:ext uri="{FF2B5EF4-FFF2-40B4-BE49-F238E27FC236}">
                <a16:creationId xmlns:a16="http://schemas.microsoft.com/office/drawing/2014/main" id="{8DF15190-4E44-4F8E-958A-8464D9DCC6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6" y="0"/>
            <a:ext cx="12178034" cy="6666807"/>
          </a:xfrm>
        </p:spPr>
      </p:pic>
      <p:pic>
        <p:nvPicPr>
          <p:cNvPr id="6" name="Graphic 5" descr="Arrow Straight">
            <a:extLst>
              <a:ext uri="{FF2B5EF4-FFF2-40B4-BE49-F238E27FC236}">
                <a16:creationId xmlns:a16="http://schemas.microsoft.com/office/drawing/2014/main" id="{C975DC08-0B58-436D-B3DA-A7E25234FB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0873" y="4264891"/>
            <a:ext cx="914400" cy="9144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5F31379-1DBF-45D2-97B4-5814D09387D0}"/>
              </a:ext>
            </a:extLst>
          </p:cNvPr>
          <p:cNvSpPr/>
          <p:nvPr/>
        </p:nvSpPr>
        <p:spPr>
          <a:xfrm>
            <a:off x="274546" y="3798761"/>
            <a:ext cx="14053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Soil </a:t>
            </a:r>
          </a:p>
          <a:p>
            <a:pPr algn="ctr"/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Classification</a:t>
            </a:r>
          </a:p>
          <a:p>
            <a:pPr algn="ctr"/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tool</a:t>
            </a:r>
          </a:p>
        </p:txBody>
      </p:sp>
    </p:spTree>
    <p:extLst>
      <p:ext uri="{BB962C8B-B14F-4D97-AF65-F5344CB8AC3E}">
        <p14:creationId xmlns:p14="http://schemas.microsoft.com/office/powerpoint/2010/main" val="40269454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C52B4-0439-4828-B1FF-A6B5B0063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screenshot of a map&#10;&#10;Description automatically generated">
            <a:extLst>
              <a:ext uri="{FF2B5EF4-FFF2-40B4-BE49-F238E27FC236}">
                <a16:creationId xmlns:a16="http://schemas.microsoft.com/office/drawing/2014/main" id="{F62C2223-A427-4DA9-965D-63303C1693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6788" cy="6683433"/>
          </a:xfrm>
        </p:spPr>
      </p:pic>
      <p:pic>
        <p:nvPicPr>
          <p:cNvPr id="4" name="Graphic 3" descr="Arrow Straight">
            <a:extLst>
              <a:ext uri="{FF2B5EF4-FFF2-40B4-BE49-F238E27FC236}">
                <a16:creationId xmlns:a16="http://schemas.microsoft.com/office/drawing/2014/main" id="{86884CFB-D242-403F-8D4C-0E06EA1417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7624612">
            <a:off x="8732982" y="372985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8274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9AC0B-BC54-4BB8-A563-D528682CB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map&#10;&#10;Description automatically generated">
            <a:extLst>
              <a:ext uri="{FF2B5EF4-FFF2-40B4-BE49-F238E27FC236}">
                <a16:creationId xmlns:a16="http://schemas.microsoft.com/office/drawing/2014/main" id="{3C72F99B-825B-4D14-9B74-A71EF6D085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5751" cy="667512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5911E80-AFD4-417D-9055-C72BC3A0AD13}"/>
              </a:ext>
            </a:extLst>
          </p:cNvPr>
          <p:cNvSpPr/>
          <p:nvPr/>
        </p:nvSpPr>
        <p:spPr>
          <a:xfrm>
            <a:off x="1836314" y="797713"/>
            <a:ext cx="479528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At first, and the first minute</a:t>
            </a:r>
          </a:p>
        </p:txBody>
      </p:sp>
    </p:spTree>
    <p:extLst>
      <p:ext uri="{BB962C8B-B14F-4D97-AF65-F5344CB8AC3E}">
        <p14:creationId xmlns:p14="http://schemas.microsoft.com/office/powerpoint/2010/main" val="40999550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FF454-CBB4-467B-9285-27FEE3314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map&#10;&#10;Description automatically generated">
            <a:extLst>
              <a:ext uri="{FF2B5EF4-FFF2-40B4-BE49-F238E27FC236}">
                <a16:creationId xmlns:a16="http://schemas.microsoft.com/office/drawing/2014/main" id="{87E367D9-A05B-41AB-AB64-10F1AD6F79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" y="0"/>
            <a:ext cx="12191721" cy="6691745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FF62003-B0AB-44E1-BCA2-11CC7E1D5D55}"/>
              </a:ext>
            </a:extLst>
          </p:cNvPr>
          <p:cNvSpPr/>
          <p:nvPr/>
        </p:nvSpPr>
        <p:spPr>
          <a:xfrm>
            <a:off x="1828801" y="864215"/>
            <a:ext cx="389821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After about a minute</a:t>
            </a:r>
          </a:p>
        </p:txBody>
      </p:sp>
    </p:spTree>
    <p:extLst>
      <p:ext uri="{BB962C8B-B14F-4D97-AF65-F5344CB8AC3E}">
        <p14:creationId xmlns:p14="http://schemas.microsoft.com/office/powerpoint/2010/main" val="28259625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A85CB-C9A4-415C-9130-CCFCAEDE2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F3EA8A8-8571-47CD-997F-14083759F0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0732" cy="6666807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EE9FBE5-EA26-49A2-84C6-A4BA78C659C0}"/>
              </a:ext>
            </a:extLst>
          </p:cNvPr>
          <p:cNvSpPr/>
          <p:nvPr/>
        </p:nvSpPr>
        <p:spPr>
          <a:xfrm>
            <a:off x="2008462" y="735518"/>
            <a:ext cx="373608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After another minute</a:t>
            </a:r>
          </a:p>
        </p:txBody>
      </p:sp>
    </p:spTree>
    <p:extLst>
      <p:ext uri="{BB962C8B-B14F-4D97-AF65-F5344CB8AC3E}">
        <p14:creationId xmlns:p14="http://schemas.microsoft.com/office/powerpoint/2010/main" val="29136907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4B741-0CC6-46EE-9871-E98B66BC5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A screenshot of a map&#10;&#10;Description automatically generated">
            <a:extLst>
              <a:ext uri="{FF2B5EF4-FFF2-40B4-BE49-F238E27FC236}">
                <a16:creationId xmlns:a16="http://schemas.microsoft.com/office/drawing/2014/main" id="{A4DF81AA-9693-4980-BBAB-EFDED5EC13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5933" cy="6675120"/>
          </a:xfrm>
        </p:spPr>
      </p:pic>
      <p:pic>
        <p:nvPicPr>
          <p:cNvPr id="4" name="Graphic 3" descr="Arrow Straight">
            <a:extLst>
              <a:ext uri="{FF2B5EF4-FFF2-40B4-BE49-F238E27FC236}">
                <a16:creationId xmlns:a16="http://schemas.microsoft.com/office/drawing/2014/main" id="{C1070B5B-3E1F-46CC-A26B-E562293263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362338">
            <a:off x="7685580" y="4411748"/>
            <a:ext cx="914400" cy="9144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432AF26-FC1E-4016-9CA4-84E5F24C7412}"/>
              </a:ext>
            </a:extLst>
          </p:cNvPr>
          <p:cNvSpPr/>
          <p:nvPr/>
        </p:nvSpPr>
        <p:spPr>
          <a:xfrm>
            <a:off x="2885674" y="5885472"/>
            <a:ext cx="643458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Click on the Save Soil Assessment Box</a:t>
            </a:r>
          </a:p>
        </p:txBody>
      </p:sp>
    </p:spTree>
    <p:extLst>
      <p:ext uri="{BB962C8B-B14F-4D97-AF65-F5344CB8AC3E}">
        <p14:creationId xmlns:p14="http://schemas.microsoft.com/office/powerpoint/2010/main" val="5776858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C738C84B-A487-41CF-A800-390A5E7350E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506" name="Picture 2">
            <a:extLst>
              <a:ext uri="{FF2B5EF4-FFF2-40B4-BE49-F238E27FC236}">
                <a16:creationId xmlns:a16="http://schemas.microsoft.com/office/drawing/2014/main" id="{E2B515CB-1DC6-4565-B6FD-FDE86F9AD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152400"/>
            <a:ext cx="1327150" cy="47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:a16="http://schemas.microsoft.com/office/drawing/2014/main" id="{DF251136-92CB-45AC-8F36-148020E44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693015"/>
            <a:ext cx="7010400" cy="525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FA5FDED-3CEE-4E5D-9618-94D16800AC2F}"/>
              </a:ext>
            </a:extLst>
          </p:cNvPr>
          <p:cNvSpPr/>
          <p:nvPr/>
        </p:nvSpPr>
        <p:spPr>
          <a:xfrm>
            <a:off x="2294313" y="5879638"/>
            <a:ext cx="7464829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Until 1999, 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Parcel maps were only in three forms: </a:t>
            </a:r>
          </a:p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Black &amp; White aerial photos, mylar, or Blue Lines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41E3D-62C3-42BD-9DB0-BDF53B3FE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map&#10;&#10;Description automatically generated">
            <a:extLst>
              <a:ext uri="{FF2B5EF4-FFF2-40B4-BE49-F238E27FC236}">
                <a16:creationId xmlns:a16="http://schemas.microsoft.com/office/drawing/2014/main" id="{F235C686-15DF-43B0-935F-6452352B91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4" y="0"/>
            <a:ext cx="12169192" cy="6658495"/>
          </a:xfrm>
        </p:spPr>
      </p:pic>
      <p:pic>
        <p:nvPicPr>
          <p:cNvPr id="4" name="Graphic 3" descr="Arrow Straight">
            <a:extLst>
              <a:ext uri="{FF2B5EF4-FFF2-40B4-BE49-F238E27FC236}">
                <a16:creationId xmlns:a16="http://schemas.microsoft.com/office/drawing/2014/main" id="{BF5CB723-DE36-4744-A333-238DD65188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20029" y="2636737"/>
            <a:ext cx="914400" cy="914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3849094-87A5-4F5A-8ACB-1E7FE38D55C0}"/>
              </a:ext>
            </a:extLst>
          </p:cNvPr>
          <p:cNvSpPr/>
          <p:nvPr/>
        </p:nvSpPr>
        <p:spPr>
          <a:xfrm>
            <a:off x="4620030" y="2435630"/>
            <a:ext cx="359294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</a:t>
            </a:r>
            <a:r>
              <a:rPr lang="en-US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6496003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69C2E-1AF8-405F-B88F-995D39248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screenshot, map&#10;&#10;Description automatically generated">
            <a:extLst>
              <a:ext uri="{FF2B5EF4-FFF2-40B4-BE49-F238E27FC236}">
                <a16:creationId xmlns:a16="http://schemas.microsoft.com/office/drawing/2014/main" id="{7899054D-57FE-4B14-AC8D-DACE45D832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6860" cy="6675120"/>
          </a:xfrm>
        </p:spPr>
      </p:pic>
      <p:pic>
        <p:nvPicPr>
          <p:cNvPr id="4" name="Graphic 3" descr="Arrow Straight">
            <a:extLst>
              <a:ext uri="{FF2B5EF4-FFF2-40B4-BE49-F238E27FC236}">
                <a16:creationId xmlns:a16="http://schemas.microsoft.com/office/drawing/2014/main" id="{64034CA2-1BCC-4262-8AC4-D20FF874D9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261744">
            <a:off x="4993229" y="1814145"/>
            <a:ext cx="914400" cy="914400"/>
          </a:xfrm>
          <a:prstGeom prst="rect">
            <a:avLst/>
          </a:prstGeom>
        </p:spPr>
      </p:pic>
      <p:pic>
        <p:nvPicPr>
          <p:cNvPr id="6" name="Graphic 5" descr="Arrow Straight">
            <a:extLst>
              <a:ext uri="{FF2B5EF4-FFF2-40B4-BE49-F238E27FC236}">
                <a16:creationId xmlns:a16="http://schemas.microsoft.com/office/drawing/2014/main" id="{4912BE49-A553-45DF-BFAE-B136DAA49D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639670">
            <a:off x="4428836" y="283997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5390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1581F-5BE7-4574-8370-793F0E233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map, screenshot&#10;&#10;Description automatically generated">
            <a:extLst>
              <a:ext uri="{FF2B5EF4-FFF2-40B4-BE49-F238E27FC236}">
                <a16:creationId xmlns:a16="http://schemas.microsoft.com/office/drawing/2014/main" id="{D4411503-16C6-4705-A1BC-01052266EA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51278" cy="6658495"/>
          </a:xfrm>
        </p:spPr>
      </p:pic>
      <p:pic>
        <p:nvPicPr>
          <p:cNvPr id="4" name="Graphic 3" descr="Arrow Straight">
            <a:extLst>
              <a:ext uri="{FF2B5EF4-FFF2-40B4-BE49-F238E27FC236}">
                <a16:creationId xmlns:a16="http://schemas.microsoft.com/office/drawing/2014/main" id="{33BB086D-FEC4-4438-9F80-1D1B575C27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44473" y="241484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3508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AB4E4-64E0-448F-91F2-17BDB143B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map&#10;&#10;Description automatically generated">
            <a:extLst>
              <a:ext uri="{FF2B5EF4-FFF2-40B4-BE49-F238E27FC236}">
                <a16:creationId xmlns:a16="http://schemas.microsoft.com/office/drawing/2014/main" id="{76AAB293-8F7C-49A5-94C5-531F320ABE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74445" cy="6658495"/>
          </a:xfrm>
        </p:spPr>
      </p:pic>
      <p:pic>
        <p:nvPicPr>
          <p:cNvPr id="4" name="Graphic 3" descr="Arrow Straight">
            <a:extLst>
              <a:ext uri="{FF2B5EF4-FFF2-40B4-BE49-F238E27FC236}">
                <a16:creationId xmlns:a16="http://schemas.microsoft.com/office/drawing/2014/main" id="{D7979386-3E87-43BA-AA5A-31ECC90FFB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4273258">
            <a:off x="6283497" y="388620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7226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AAD00-7E4A-4C5F-93B9-5003DE003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D0A63B84-0600-4014-AEFB-7EA5CF9058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3219" cy="6675120"/>
          </a:xfrm>
        </p:spPr>
      </p:pic>
      <p:pic>
        <p:nvPicPr>
          <p:cNvPr id="4" name="Graphic 3" descr="Arrow Straight">
            <a:extLst>
              <a:ext uri="{FF2B5EF4-FFF2-40B4-BE49-F238E27FC236}">
                <a16:creationId xmlns:a16="http://schemas.microsoft.com/office/drawing/2014/main" id="{AD33DFAD-92E7-4D49-B3B2-5D3284C231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27018" y="273165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4235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FC421-D063-4FAE-9453-0CBEDD3D5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map&#10;&#10;Description automatically generated">
            <a:extLst>
              <a:ext uri="{FF2B5EF4-FFF2-40B4-BE49-F238E27FC236}">
                <a16:creationId xmlns:a16="http://schemas.microsoft.com/office/drawing/2014/main" id="{EFBA2399-6CCB-4EF4-AEF4-7D119ABA6E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78034" cy="6666807"/>
          </a:xfrm>
        </p:spPr>
      </p:pic>
      <p:pic>
        <p:nvPicPr>
          <p:cNvPr id="4" name="Graphic 3" descr="Arrow Straight">
            <a:extLst>
              <a:ext uri="{FF2B5EF4-FFF2-40B4-BE49-F238E27FC236}">
                <a16:creationId xmlns:a16="http://schemas.microsoft.com/office/drawing/2014/main" id="{396DDC4D-DF9A-4D3C-9E38-FB48DDF967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6961006">
            <a:off x="5429135" y="365529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4684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2D28A-563A-46A0-9A74-A356548DE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B757F8E2-AC60-4E70-87BC-A04E059945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57613" cy="6658495"/>
          </a:xfrm>
        </p:spPr>
      </p:pic>
      <p:pic>
        <p:nvPicPr>
          <p:cNvPr id="4" name="Graphic 3" descr="Arrow Straight">
            <a:extLst>
              <a:ext uri="{FF2B5EF4-FFF2-40B4-BE49-F238E27FC236}">
                <a16:creationId xmlns:a16="http://schemas.microsoft.com/office/drawing/2014/main" id="{83DFEC1D-63B3-4FEB-A704-F2740659D8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58000" y="207587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6981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EBFF4-5F0A-4DC6-B110-B44EE17F5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5A2A77CA-9D2A-46FE-A8AF-7876446301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68098" cy="6658495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2D8B505-3B08-4F8E-8076-3EC711E35368}"/>
              </a:ext>
            </a:extLst>
          </p:cNvPr>
          <p:cNvSpPr/>
          <p:nvPr/>
        </p:nvSpPr>
        <p:spPr>
          <a:xfrm>
            <a:off x="5837382" y="1690688"/>
            <a:ext cx="2032000" cy="1325563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6803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F2B08-870B-4D54-BCBF-24700FCA3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67489AAA-44FD-4EB3-BDB2-5BE9837F1A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79133" cy="6666807"/>
          </a:xfrm>
        </p:spPr>
      </p:pic>
      <p:pic>
        <p:nvPicPr>
          <p:cNvPr id="4" name="Graphic 3" descr="Arrow Straight">
            <a:extLst>
              <a:ext uri="{FF2B5EF4-FFF2-40B4-BE49-F238E27FC236}">
                <a16:creationId xmlns:a16="http://schemas.microsoft.com/office/drawing/2014/main" id="{0AEC42E6-9F4B-4F67-A4C3-29DD07E58A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118050">
            <a:off x="9721273" y="117712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2334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69565-6B0F-4E0F-9FB8-78D0331A5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1B5F7537-E402-4047-951F-92827AB828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84383" cy="6666807"/>
          </a:xfrm>
        </p:spPr>
      </p:pic>
      <p:pic>
        <p:nvPicPr>
          <p:cNvPr id="4" name="Graphic 3" descr="Arrow Straight">
            <a:extLst>
              <a:ext uri="{FF2B5EF4-FFF2-40B4-BE49-F238E27FC236}">
                <a16:creationId xmlns:a16="http://schemas.microsoft.com/office/drawing/2014/main" id="{1E6C9E55-5BAD-4ADF-93B9-8F578FD0F6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8593610">
            <a:off x="6950364" y="95460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7931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C3936A12-BDFA-4C23-BEF8-7CC2EA6C4C8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411" name="Rectangle 3">
            <a:extLst>
              <a:ext uri="{FF2B5EF4-FFF2-40B4-BE49-F238E27FC236}">
                <a16:creationId xmlns:a16="http://schemas.microsoft.com/office/drawing/2014/main" id="{2AF18BF2-F14C-4CA8-8C1E-84FD4533B6C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694267" y="5723465"/>
            <a:ext cx="10778066" cy="1066801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en-US" altLang="en-US" dirty="0"/>
              <a:t>Soils values are done with USDA GIS SURGO Soils instead of Dot Grid Maps &amp; a PLANIMETER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This process would take around two to five years.</a:t>
            </a:r>
          </a:p>
          <a:p>
            <a:pPr>
              <a:lnSpc>
                <a:spcPct val="90000"/>
              </a:lnSpc>
            </a:pPr>
            <a:endParaRPr lang="en-US" altLang="en-US" dirty="0"/>
          </a:p>
          <a:p>
            <a:pPr>
              <a:lnSpc>
                <a:spcPct val="90000"/>
              </a:lnSpc>
            </a:pPr>
            <a:endParaRPr lang="en-US" altLang="en-US" dirty="0"/>
          </a:p>
        </p:txBody>
      </p:sp>
      <p:pic>
        <p:nvPicPr>
          <p:cNvPr id="17414" name="Picture 6">
            <a:extLst>
              <a:ext uri="{FF2B5EF4-FFF2-40B4-BE49-F238E27FC236}">
                <a16:creationId xmlns:a16="http://schemas.microsoft.com/office/drawing/2014/main" id="{11EB209E-5389-402B-8E9B-43300F055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2321" y="-97791"/>
            <a:ext cx="7547187" cy="566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5" name="Picture 7">
            <a:extLst>
              <a:ext uri="{FF2B5EF4-FFF2-40B4-BE49-F238E27FC236}">
                <a16:creationId xmlns:a16="http://schemas.microsoft.com/office/drawing/2014/main" id="{CC956EF1-51CD-4894-A00E-830F0F861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417" y="67733"/>
            <a:ext cx="7450666" cy="55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A7016-26CD-443C-B97A-74C7F2EC7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F1AE43F5-EDF8-476F-A6D8-8E308DF796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61219" cy="6666807"/>
          </a:xfrm>
        </p:spPr>
      </p:pic>
      <p:pic>
        <p:nvPicPr>
          <p:cNvPr id="4" name="Graphic 3" descr="Arrow Straight">
            <a:extLst>
              <a:ext uri="{FF2B5EF4-FFF2-40B4-BE49-F238E27FC236}">
                <a16:creationId xmlns:a16="http://schemas.microsoft.com/office/drawing/2014/main" id="{E13E91D9-06B3-4375-ADC9-2F9814012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58000" y="2667000"/>
            <a:ext cx="914400" cy="914400"/>
          </a:xfrm>
          <a:prstGeom prst="rect">
            <a:avLst/>
          </a:prstGeom>
        </p:spPr>
      </p:pic>
      <p:pic>
        <p:nvPicPr>
          <p:cNvPr id="6" name="Graphic 5" descr="Arrow Straight">
            <a:extLst>
              <a:ext uri="{FF2B5EF4-FFF2-40B4-BE49-F238E27FC236}">
                <a16:creationId xmlns:a16="http://schemas.microsoft.com/office/drawing/2014/main" id="{D5BEECE2-86B5-4A0E-B82E-7CEF116E8E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4225636" y="3080327"/>
            <a:ext cx="914400" cy="914400"/>
          </a:xfrm>
          <a:prstGeom prst="rect">
            <a:avLst/>
          </a:prstGeom>
        </p:spPr>
      </p:pic>
      <p:pic>
        <p:nvPicPr>
          <p:cNvPr id="7" name="Graphic 6" descr="Arrow Straight">
            <a:extLst>
              <a:ext uri="{FF2B5EF4-FFF2-40B4-BE49-F238E27FC236}">
                <a16:creationId xmlns:a16="http://schemas.microsoft.com/office/drawing/2014/main" id="{02B751EF-13B8-4315-B1B4-4ACC321034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58000" y="3429000"/>
            <a:ext cx="914400" cy="914400"/>
          </a:xfrm>
          <a:prstGeom prst="rect">
            <a:avLst/>
          </a:prstGeom>
        </p:spPr>
      </p:pic>
      <p:pic>
        <p:nvPicPr>
          <p:cNvPr id="8" name="Graphic 7" descr="Arrow Straight">
            <a:extLst>
              <a:ext uri="{FF2B5EF4-FFF2-40B4-BE49-F238E27FC236}">
                <a16:creationId xmlns:a16="http://schemas.microsoft.com/office/drawing/2014/main" id="{3D4EACA3-1FCE-4528-A519-546F6993AD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8192524">
            <a:off x="4368597" y="408869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0621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B188B-0EA7-4D1E-A713-A7967B7F2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D8A74B05-C467-4883-94DE-21347FEEBF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75267" cy="6675120"/>
          </a:xfrm>
        </p:spPr>
      </p:pic>
      <p:pic>
        <p:nvPicPr>
          <p:cNvPr id="4" name="Graphic 3" descr="Arrow Straight">
            <a:extLst>
              <a:ext uri="{FF2B5EF4-FFF2-40B4-BE49-F238E27FC236}">
                <a16:creationId xmlns:a16="http://schemas.microsoft.com/office/drawing/2014/main" id="{6E6D6FA9-83F1-43FC-B0D2-9D9A4B7F79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2625203">
            <a:off x="5860473" y="420023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1948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23182-6EA2-4635-8C9E-3E0C0030E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39897750-12AE-40C6-902C-C6869047C6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6860" cy="6675120"/>
          </a:xfrm>
        </p:spPr>
      </p:pic>
      <p:pic>
        <p:nvPicPr>
          <p:cNvPr id="4" name="Graphic 3" descr="Arrow Straight">
            <a:extLst>
              <a:ext uri="{FF2B5EF4-FFF2-40B4-BE49-F238E27FC236}">
                <a16:creationId xmlns:a16="http://schemas.microsoft.com/office/drawing/2014/main" id="{AD3C08BD-3BB8-4947-A8B5-B416B95178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2347694">
            <a:off x="7116618" y="1926216"/>
            <a:ext cx="914400" cy="914400"/>
          </a:xfrm>
          <a:prstGeom prst="rect">
            <a:avLst/>
          </a:prstGeom>
        </p:spPr>
      </p:pic>
      <p:pic>
        <p:nvPicPr>
          <p:cNvPr id="7" name="Graphic 6" descr="Arrow Straight">
            <a:extLst>
              <a:ext uri="{FF2B5EF4-FFF2-40B4-BE49-F238E27FC236}">
                <a16:creationId xmlns:a16="http://schemas.microsoft.com/office/drawing/2014/main" id="{FA3FCBF3-28CA-4897-9779-02E4CB9ACA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1636" y="288036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838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23182-6EA2-4635-8C9E-3E0C0030E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39897750-12AE-40C6-902C-C6869047C6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6860" cy="6675120"/>
          </a:xfrm>
        </p:spPr>
      </p:pic>
      <p:pic>
        <p:nvPicPr>
          <p:cNvPr id="6" name="Graphic 5" descr="Arrow Straight">
            <a:extLst>
              <a:ext uri="{FF2B5EF4-FFF2-40B4-BE49-F238E27FC236}">
                <a16:creationId xmlns:a16="http://schemas.microsoft.com/office/drawing/2014/main" id="{E813EC96-3723-489E-B1E0-1D5091C799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9402410">
            <a:off x="9850582" y="87514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3461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45EEE-C141-4A02-8593-FBA2EF000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23CEA18A-E037-4EDF-88DA-91D975BC76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78034" cy="6666807"/>
          </a:xfrm>
        </p:spPr>
      </p:pic>
      <p:pic>
        <p:nvPicPr>
          <p:cNvPr id="4" name="Graphic 3" descr="Arrow Straight">
            <a:extLst>
              <a:ext uri="{FF2B5EF4-FFF2-40B4-BE49-F238E27FC236}">
                <a16:creationId xmlns:a16="http://schemas.microsoft.com/office/drawing/2014/main" id="{E96506A2-B315-4967-847E-76D82CBCC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9402410">
            <a:off x="9950335" y="99788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4525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EA087-3B68-4566-AF8F-EA4D32653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19F7A380-A427-497A-9500-F3B42927E6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74445" cy="6658495"/>
          </a:xfrm>
        </p:spPr>
      </p:pic>
      <p:pic>
        <p:nvPicPr>
          <p:cNvPr id="4" name="Graphic 3" descr="Arrow Straight">
            <a:extLst>
              <a:ext uri="{FF2B5EF4-FFF2-40B4-BE49-F238E27FC236}">
                <a16:creationId xmlns:a16="http://schemas.microsoft.com/office/drawing/2014/main" id="{BA6243EA-A99D-460D-AE83-E95B1553CE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9402410">
            <a:off x="10192328" y="109681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1107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95AD3-D06B-4BC2-8E8D-DF3693E8C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3F49C1F6-94F3-43A3-8AE8-13AA587EA5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54880" cy="6666807"/>
          </a:xfrm>
        </p:spPr>
      </p:pic>
      <p:pic>
        <p:nvPicPr>
          <p:cNvPr id="4" name="Graphic 3" descr="Arrow Straight">
            <a:extLst>
              <a:ext uri="{FF2B5EF4-FFF2-40B4-BE49-F238E27FC236}">
                <a16:creationId xmlns:a16="http://schemas.microsoft.com/office/drawing/2014/main" id="{DDF0D660-0E86-4B24-8F08-57A01A2D69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2708291">
            <a:off x="4561681" y="3193525"/>
            <a:ext cx="914400" cy="943231"/>
          </a:xfrm>
          <a:prstGeom prst="rect">
            <a:avLst/>
          </a:prstGeom>
        </p:spPr>
      </p:pic>
      <p:pic>
        <p:nvPicPr>
          <p:cNvPr id="6" name="Graphic 5" descr="Arrow Straight">
            <a:extLst>
              <a:ext uri="{FF2B5EF4-FFF2-40B4-BE49-F238E27FC236}">
                <a16:creationId xmlns:a16="http://schemas.microsoft.com/office/drawing/2014/main" id="{AC46493A-50D9-4982-ACA3-C84A6DF6F4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874341">
            <a:off x="159296" y="29718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7564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BDFFF-445A-4608-B751-86F41773A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ECFE8405-09F1-4659-A803-F24A4BDA43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0732" cy="6666807"/>
          </a:xfrm>
        </p:spPr>
      </p:pic>
      <p:pic>
        <p:nvPicPr>
          <p:cNvPr id="4" name="Graphic 3" descr="Arrow Straight">
            <a:extLst>
              <a:ext uri="{FF2B5EF4-FFF2-40B4-BE49-F238E27FC236}">
                <a16:creationId xmlns:a16="http://schemas.microsoft.com/office/drawing/2014/main" id="{257CA728-8998-4526-90A8-9C9606E222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9402410">
            <a:off x="9850582" y="875145"/>
            <a:ext cx="914400" cy="914400"/>
          </a:xfrm>
          <a:prstGeom prst="rect">
            <a:avLst/>
          </a:prstGeom>
        </p:spPr>
      </p:pic>
      <p:pic>
        <p:nvPicPr>
          <p:cNvPr id="6" name="Graphic 5" descr="Arrow Straight">
            <a:extLst>
              <a:ext uri="{FF2B5EF4-FFF2-40B4-BE49-F238E27FC236}">
                <a16:creationId xmlns:a16="http://schemas.microsoft.com/office/drawing/2014/main" id="{8C8DA448-6C30-4655-B212-1FEFA886B8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435986">
            <a:off x="11130922" y="111324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1717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35ADA-8132-417B-B176-7BD05E60F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24910691-41C1-4582-B573-B5CEA36D86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87140" cy="6658495"/>
          </a:xfrm>
        </p:spPr>
      </p:pic>
      <p:pic>
        <p:nvPicPr>
          <p:cNvPr id="4" name="Graphic 3" descr="Arrow Straight">
            <a:extLst>
              <a:ext uri="{FF2B5EF4-FFF2-40B4-BE49-F238E27FC236}">
                <a16:creationId xmlns:a16="http://schemas.microsoft.com/office/drawing/2014/main" id="{040922C5-0111-4633-A02F-E47BA9C9AB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9402410">
            <a:off x="10192327" y="106910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7582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C1A20-212D-4CD2-B1EB-D35A84141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13D6EF51-D4C6-4E3A-89E2-7D9C378ABD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5673" cy="6683433"/>
          </a:xfrm>
        </p:spPr>
      </p:pic>
      <p:pic>
        <p:nvPicPr>
          <p:cNvPr id="4" name="Graphic 3" descr="Arrow Straight">
            <a:extLst>
              <a:ext uri="{FF2B5EF4-FFF2-40B4-BE49-F238E27FC236}">
                <a16:creationId xmlns:a16="http://schemas.microsoft.com/office/drawing/2014/main" id="{798D2CAC-5A27-4F2D-AE23-0B0B954B98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9402410">
            <a:off x="3459020" y="4929908"/>
            <a:ext cx="914400" cy="914400"/>
          </a:xfrm>
          <a:prstGeom prst="rect">
            <a:avLst/>
          </a:prstGeom>
        </p:spPr>
      </p:pic>
      <p:pic>
        <p:nvPicPr>
          <p:cNvPr id="6" name="Graphic 5" descr="Arrow Straight">
            <a:extLst>
              <a:ext uri="{FF2B5EF4-FFF2-40B4-BE49-F238E27FC236}">
                <a16:creationId xmlns:a16="http://schemas.microsoft.com/office/drawing/2014/main" id="{5F7F0813-3F94-4703-8C03-EEC90CE0BB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946236">
            <a:off x="8077200" y="981748"/>
            <a:ext cx="914400" cy="914400"/>
          </a:xfrm>
          <a:prstGeom prst="rect">
            <a:avLst/>
          </a:prstGeom>
        </p:spPr>
      </p:pic>
      <p:pic>
        <p:nvPicPr>
          <p:cNvPr id="7" name="Graphic 6" descr="Arrow Straight">
            <a:extLst>
              <a:ext uri="{FF2B5EF4-FFF2-40B4-BE49-F238E27FC236}">
                <a16:creationId xmlns:a16="http://schemas.microsoft.com/office/drawing/2014/main" id="{D8AD5072-DC83-4EB8-9D9B-EE5A71DED6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77200" y="2884515"/>
            <a:ext cx="914400" cy="914400"/>
          </a:xfrm>
          <a:prstGeom prst="rect">
            <a:avLst/>
          </a:prstGeom>
        </p:spPr>
      </p:pic>
      <p:pic>
        <p:nvPicPr>
          <p:cNvPr id="8" name="Graphic 7" descr="Arrow Straight">
            <a:extLst>
              <a:ext uri="{FF2B5EF4-FFF2-40B4-BE49-F238E27FC236}">
                <a16:creationId xmlns:a16="http://schemas.microsoft.com/office/drawing/2014/main" id="{6D0C8351-E34D-49B8-A54A-9202B4B8AA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1137681">
            <a:off x="4632036" y="1781666"/>
            <a:ext cx="914400" cy="914400"/>
          </a:xfrm>
          <a:prstGeom prst="rect">
            <a:avLst/>
          </a:prstGeom>
        </p:spPr>
      </p:pic>
      <p:pic>
        <p:nvPicPr>
          <p:cNvPr id="9" name="Graphic 8" descr="Arrow Straight">
            <a:extLst>
              <a:ext uri="{FF2B5EF4-FFF2-40B4-BE49-F238E27FC236}">
                <a16:creationId xmlns:a16="http://schemas.microsoft.com/office/drawing/2014/main" id="{46257A77-7F8C-40B4-9C5C-8C7FE4F262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85679">
            <a:off x="7899111" y="4401810"/>
            <a:ext cx="914400" cy="914400"/>
          </a:xfrm>
          <a:prstGeom prst="rect">
            <a:avLst/>
          </a:prstGeom>
        </p:spPr>
      </p:pic>
      <p:pic>
        <p:nvPicPr>
          <p:cNvPr id="10" name="Graphic 9" descr="Arrow Straight">
            <a:extLst>
              <a:ext uri="{FF2B5EF4-FFF2-40B4-BE49-F238E27FC236}">
                <a16:creationId xmlns:a16="http://schemas.microsoft.com/office/drawing/2014/main" id="{7DF3031C-F87B-4165-BCAD-5AEF3C0023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2232053">
            <a:off x="4528775" y="3059005"/>
            <a:ext cx="914400" cy="914400"/>
          </a:xfrm>
          <a:prstGeom prst="rect">
            <a:avLst/>
          </a:prstGeom>
        </p:spPr>
      </p:pic>
      <p:pic>
        <p:nvPicPr>
          <p:cNvPr id="11" name="Graphic 10" descr="Arrow Straight">
            <a:extLst>
              <a:ext uri="{FF2B5EF4-FFF2-40B4-BE49-F238E27FC236}">
                <a16:creationId xmlns:a16="http://schemas.microsoft.com/office/drawing/2014/main" id="{C08DDFC2-127C-4670-963C-6559DC12BA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2778736">
            <a:off x="4764601" y="524177"/>
            <a:ext cx="914400" cy="914400"/>
          </a:xfrm>
          <a:prstGeom prst="rect">
            <a:avLst/>
          </a:prstGeom>
        </p:spPr>
      </p:pic>
      <p:pic>
        <p:nvPicPr>
          <p:cNvPr id="12" name="Graphic 11" descr="Arrow Straight">
            <a:extLst>
              <a:ext uri="{FF2B5EF4-FFF2-40B4-BE49-F238E27FC236}">
                <a16:creationId xmlns:a16="http://schemas.microsoft.com/office/drawing/2014/main" id="{54DA39E2-CEDC-4586-9E85-DBAB1DA9BE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5715381" y="549439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0505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F87AD1AB-38FF-4C63-9599-9ABD96BAEA9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482" name="Picture 2">
            <a:extLst>
              <a:ext uri="{FF2B5EF4-FFF2-40B4-BE49-F238E27FC236}">
                <a16:creationId xmlns:a16="http://schemas.microsoft.com/office/drawing/2014/main" id="{08DCDACD-08D2-4B42-8DA8-762280E5A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152400"/>
            <a:ext cx="1327150" cy="47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>
            <a:extLst>
              <a:ext uri="{FF2B5EF4-FFF2-40B4-BE49-F238E27FC236}">
                <a16:creationId xmlns:a16="http://schemas.microsoft.com/office/drawing/2014/main" id="{310282C9-F495-4559-B500-C71B473B2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415" y="630238"/>
            <a:ext cx="7239000" cy="542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DB1BFDD-BADC-4AB0-A36F-8EFA4CB0488B}"/>
              </a:ext>
            </a:extLst>
          </p:cNvPr>
          <p:cNvSpPr/>
          <p:nvPr/>
        </p:nvSpPr>
        <p:spPr>
          <a:xfrm>
            <a:off x="2589415" y="6059488"/>
            <a:ext cx="72390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Soil measurements would be transferred from maps to PVA cards and in tax roll system (TRIM)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EE548-E45E-4318-9E1D-6772205AA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F013E2E1-5C11-44CA-8367-6AD9617C51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37324" cy="6633556"/>
          </a:xfrm>
        </p:spPr>
      </p:pic>
      <p:pic>
        <p:nvPicPr>
          <p:cNvPr id="4" name="Graphic 3" descr="Arrow Straight">
            <a:extLst>
              <a:ext uri="{FF2B5EF4-FFF2-40B4-BE49-F238E27FC236}">
                <a16:creationId xmlns:a16="http://schemas.microsoft.com/office/drawing/2014/main" id="{BE23723F-B6FF-4177-8D1A-B4BD350100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79964" y="3091872"/>
            <a:ext cx="914400" cy="914400"/>
          </a:xfrm>
          <a:prstGeom prst="rect">
            <a:avLst/>
          </a:prstGeom>
        </p:spPr>
      </p:pic>
      <p:pic>
        <p:nvPicPr>
          <p:cNvPr id="6" name="Graphic 5" descr="Arrow Straight">
            <a:extLst>
              <a:ext uri="{FF2B5EF4-FFF2-40B4-BE49-F238E27FC236}">
                <a16:creationId xmlns:a16="http://schemas.microsoft.com/office/drawing/2014/main" id="{3767C605-1510-48CB-9154-5BDA001957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9769509">
            <a:off x="782782" y="2436744"/>
            <a:ext cx="914400" cy="9144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E534285-64C8-4268-86C5-AEAF53E10D2E}"/>
              </a:ext>
            </a:extLst>
          </p:cNvPr>
          <p:cNvSpPr/>
          <p:nvPr/>
        </p:nvSpPr>
        <p:spPr>
          <a:xfrm>
            <a:off x="1065180" y="2445541"/>
            <a:ext cx="66826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Right</a:t>
            </a:r>
          </a:p>
          <a:p>
            <a:pPr algn="ctr"/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Click</a:t>
            </a:r>
          </a:p>
        </p:txBody>
      </p:sp>
    </p:spTree>
    <p:extLst>
      <p:ext uri="{BB962C8B-B14F-4D97-AF65-F5344CB8AC3E}">
        <p14:creationId xmlns:p14="http://schemas.microsoft.com/office/powerpoint/2010/main" val="7872141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B5B7E935-F60A-45F0-9C86-C8F86ED52EF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2750437"/>
              </p:ext>
            </p:extLst>
          </p:nvPr>
        </p:nvGraphicFramePr>
        <p:xfrm>
          <a:off x="3683597" y="110366"/>
          <a:ext cx="4824805" cy="6637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942845" imgH="8176793" progId="Word.Document.12">
                  <p:embed/>
                </p:oleObj>
              </mc:Choice>
              <mc:Fallback>
                <p:oleObj name="Document" r:id="rId2" imgW="5942845" imgH="817679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683597" y="110366"/>
                        <a:ext cx="4824805" cy="66372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EB22C61B-E408-431D-8A68-CB8C951FE49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9083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A37A0-85C1-4E7F-ABB1-C24BAC802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509D4D-E868-4C9B-A5F5-EA9814BF94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7D65833C-234A-4A81-808B-98A32DB99D8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914F128-4633-4CD6-8727-3476F4AD3863}"/>
              </a:ext>
            </a:extLst>
          </p:cNvPr>
          <p:cNvSpPr/>
          <p:nvPr/>
        </p:nvSpPr>
        <p:spPr>
          <a:xfrm>
            <a:off x="4230255" y="2207490"/>
            <a:ext cx="36391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647192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3D0DC2CA-EA84-409B-8063-3AFF3ACB209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698" name="Picture 2">
            <a:extLst>
              <a:ext uri="{FF2B5EF4-FFF2-40B4-BE49-F238E27FC236}">
                <a16:creationId xmlns:a16="http://schemas.microsoft.com/office/drawing/2014/main" id="{B9B2E4B5-4412-4815-A183-3ED3303C3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152400"/>
            <a:ext cx="1327150" cy="47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699" name="Rectangle 3">
            <a:extLst>
              <a:ext uri="{FF2B5EF4-FFF2-40B4-BE49-F238E27FC236}">
                <a16:creationId xmlns:a16="http://schemas.microsoft.com/office/drawing/2014/main" id="{299A9CD7-8E22-49C5-97C7-A9FF6087BDB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74320" y="2468880"/>
            <a:ext cx="11654444" cy="2518756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sz="7800" dirty="0">
                <a:latin typeface="Algerian" panose="04020705040A02060702" pitchFamily="82" charset="0"/>
              </a:rPr>
              <a:t>GIS &amp; </a:t>
            </a:r>
            <a:r>
              <a:rPr lang="en-US" altLang="en-US" sz="7800" dirty="0" err="1">
                <a:latin typeface="Algerian" panose="04020705040A02060702" pitchFamily="82" charset="0"/>
              </a:rPr>
              <a:t>AgValues</a:t>
            </a:r>
            <a:endParaRPr lang="en-US" altLang="en-US" sz="7800" dirty="0">
              <a:latin typeface="Algerian" panose="04020705040A02060702" pitchFamily="82" charset="0"/>
            </a:endParaRPr>
          </a:p>
          <a:p>
            <a:r>
              <a:rPr lang="en-US" altLang="en-US" sz="3100" dirty="0">
                <a:latin typeface="Algerian" panose="04020705040A02060702" pitchFamily="82" charset="0"/>
              </a:rPr>
              <a:t>At first, GIS Could process most counties in under 2 hours</a:t>
            </a:r>
          </a:p>
          <a:p>
            <a:r>
              <a:rPr lang="en-US" altLang="en-US" sz="4800" dirty="0">
                <a:latin typeface="Algerian" panose="04020705040A02060702" pitchFamily="82" charset="0"/>
              </a:rPr>
              <a:t>GIS can now process soils in under        15 minutes</a:t>
            </a:r>
          </a:p>
          <a:p>
            <a:endParaRPr lang="en-US" altLang="en-US" sz="5400" dirty="0"/>
          </a:p>
        </p:txBody>
      </p:sp>
    </p:spTree>
    <p:extLst>
      <p:ext uri="{BB962C8B-B14F-4D97-AF65-F5344CB8AC3E}">
        <p14:creationId xmlns:p14="http://schemas.microsoft.com/office/powerpoint/2010/main" val="1279626979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1A9C0-39F3-4663-8CDC-FE6880CA8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map of kentucky state with different colored states&#10;&#10;Description automatically generated">
            <a:extLst>
              <a:ext uri="{FF2B5EF4-FFF2-40B4-BE49-F238E27FC236}">
                <a16:creationId xmlns:a16="http://schemas.microsoft.com/office/drawing/2014/main" id="{F7E3092B-338E-AAE6-72E0-DB563AE8EE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" y="0"/>
            <a:ext cx="11295528" cy="6858000"/>
          </a:xfrm>
        </p:spPr>
      </p:pic>
    </p:spTree>
    <p:extLst>
      <p:ext uri="{BB962C8B-B14F-4D97-AF65-F5344CB8AC3E}">
        <p14:creationId xmlns:p14="http://schemas.microsoft.com/office/powerpoint/2010/main" val="8445902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D318A-8934-4232-823E-A7D831C9FD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70DF11-31A1-4D46-8C54-5802729172F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76A1A12E-6EE7-4A25-B105-73BFFD4664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539"/>
            <a:ext cx="12192000" cy="6662922"/>
          </a:xfrm>
          <a:prstGeom prst="rect">
            <a:avLst/>
          </a:prstGeom>
        </p:spPr>
      </p:pic>
      <p:pic>
        <p:nvPicPr>
          <p:cNvPr id="6" name="Graphic 5" descr="Arrow Straight">
            <a:extLst>
              <a:ext uri="{FF2B5EF4-FFF2-40B4-BE49-F238E27FC236}">
                <a16:creationId xmlns:a16="http://schemas.microsoft.com/office/drawing/2014/main" id="{13CF4E5F-3D42-4C55-BB80-4C77709B89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784770">
            <a:off x="5521497" y="176828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4026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9BEBD-8085-4FFB-90E8-A2A8BC7F7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8151C351-C1A9-4705-AE35-55DE407D25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727"/>
            <a:ext cx="12188743" cy="6673273"/>
          </a:xfrm>
        </p:spPr>
      </p:pic>
      <p:pic>
        <p:nvPicPr>
          <p:cNvPr id="4" name="Graphic 3" descr="Arrow Straight">
            <a:extLst>
              <a:ext uri="{FF2B5EF4-FFF2-40B4-BE49-F238E27FC236}">
                <a16:creationId xmlns:a16="http://schemas.microsoft.com/office/drawing/2014/main" id="{B1835BCA-B96A-4DE0-8573-0BCDD46F6A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3044576">
            <a:off x="3329709" y="483035"/>
            <a:ext cx="914400" cy="914400"/>
          </a:xfrm>
          <a:prstGeom prst="rect">
            <a:avLst/>
          </a:prstGeom>
        </p:spPr>
      </p:pic>
      <p:pic>
        <p:nvPicPr>
          <p:cNvPr id="6" name="Graphic 5" descr="Arrow Straight">
            <a:extLst>
              <a:ext uri="{FF2B5EF4-FFF2-40B4-BE49-F238E27FC236}">
                <a16:creationId xmlns:a16="http://schemas.microsoft.com/office/drawing/2014/main" id="{FFE8E496-660F-49B8-B0FD-651BD50AF8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3860866">
            <a:off x="9887527" y="575778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3630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EBF13-2602-4DE6-8593-41D7612F8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map&#10;&#10;Description automatically generated">
            <a:extLst>
              <a:ext uri="{FF2B5EF4-FFF2-40B4-BE49-F238E27FC236}">
                <a16:creationId xmlns:a16="http://schemas.microsoft.com/office/drawing/2014/main" id="{E982A54B-71F6-4929-BD3C-E3E7658D47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87" y="74815"/>
            <a:ext cx="12150378" cy="6641869"/>
          </a:xfrm>
        </p:spPr>
      </p:pic>
      <p:pic>
        <p:nvPicPr>
          <p:cNvPr id="4" name="Graphic 3" descr="Arrow Straight">
            <a:extLst>
              <a:ext uri="{FF2B5EF4-FFF2-40B4-BE49-F238E27FC236}">
                <a16:creationId xmlns:a16="http://schemas.microsoft.com/office/drawing/2014/main" id="{A56AB87F-3F8B-460E-A631-899052E830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981597">
            <a:off x="9739744" y="20045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2407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Tax_x0020_Type xmlns="f94b9277-b0a3-4d91-bade-04ea91219630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86BAC5C119EB4EB6212802C45BF0E8" ma:contentTypeVersion="3" ma:contentTypeDescription="Create a new document." ma:contentTypeScope="" ma:versionID="8e01eab6b792de232f24f5877f7e0034">
  <xsd:schema xmlns:xsd="http://www.w3.org/2001/XMLSchema" xmlns:xs="http://www.w3.org/2001/XMLSchema" xmlns:p="http://schemas.microsoft.com/office/2006/metadata/properties" xmlns:ns1="http://schemas.microsoft.com/sharepoint/v3" xmlns:ns2="f94b9277-b0a3-4d91-bade-04ea91219630" targetNamespace="http://schemas.microsoft.com/office/2006/metadata/properties" ma:root="true" ma:fieldsID="777e2631990641258cef9b775d4e202b" ns1:_="" ns2:_="">
    <xsd:import namespace="http://schemas.microsoft.com/sharepoint/v3"/>
    <xsd:import namespace="f94b9277-b0a3-4d91-bade-04ea91219630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Tax_x0020_Type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4b9277-b0a3-4d91-bade-04ea91219630" elementFormDefault="qualified">
    <xsd:import namespace="http://schemas.microsoft.com/office/2006/documentManagement/types"/>
    <xsd:import namespace="http://schemas.microsoft.com/office/infopath/2007/PartnerControls"/>
    <xsd:element name="Tax_x0020_Type" ma:index="10" nillable="true" ma:displayName="Tax Type" ma:list="{a499e157-f90d-4867-adae-51d6838e018c}" ma:internalName="Tax_x0020_Type" ma:showField="Title" ma:web="f94b9277-b0a3-4d91-bade-04ea91219630">
      <xsd:simpleType>
        <xsd:restriction base="dms:Lookup"/>
      </xsd:simpleType>
    </xsd:element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A174B12-641E-4D26-A3D8-5376FA89DACA}">
  <ds:schemaRefs>
    <ds:schemaRef ds:uri="http://schemas.microsoft.com/office/2006/metadata/properties"/>
    <ds:schemaRef ds:uri="http://schemas.microsoft.com/office/infopath/2007/PartnerControls"/>
    <ds:schemaRef ds:uri="042484EB-C38E-4712-B7FF-BE26DBBE11E5"/>
    <ds:schemaRef ds:uri="http://schemas.microsoft.com/sharepoint/v3"/>
    <ds:schemaRef ds:uri="http://schemas.microsoft.com/sharepoint/v3/fields"/>
  </ds:schemaRefs>
</ds:datastoreItem>
</file>

<file path=customXml/itemProps2.xml><?xml version="1.0" encoding="utf-8"?>
<ds:datastoreItem xmlns:ds="http://schemas.openxmlformats.org/officeDocument/2006/customXml" ds:itemID="{42DBBF89-9A38-492B-A1F0-36FA84BCEAE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1CA3157-23D5-4109-B08B-BABE8FD342CC}"/>
</file>

<file path=docProps/app.xml><?xml version="1.0" encoding="utf-8"?>
<Properties xmlns="http://schemas.openxmlformats.org/officeDocument/2006/extended-properties" xmlns:vt="http://schemas.openxmlformats.org/officeDocument/2006/docPropsVTypes">
  <TotalTime>283</TotalTime>
  <Words>129</Words>
  <Application>Microsoft Office PowerPoint</Application>
  <PresentationFormat>Widescreen</PresentationFormat>
  <Paragraphs>21</Paragraphs>
  <Slides>42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Algerian</vt:lpstr>
      <vt:lpstr>Arial</vt:lpstr>
      <vt:lpstr>Calibri</vt:lpstr>
      <vt:lpstr>Calibri Light</vt:lpstr>
      <vt:lpstr>Office Theme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 K Tackett</dc:creator>
  <cp:keywords/>
  <dc:description/>
  <cp:lastModifiedBy>Tackett, Mike K (DOR)</cp:lastModifiedBy>
  <cp:revision>17</cp:revision>
  <dcterms:created xsi:type="dcterms:W3CDTF">2020-09-09T15:41:14Z</dcterms:created>
  <dcterms:modified xsi:type="dcterms:W3CDTF">2024-02-22T13:28:28Z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0x010100B086BAC5C119EB4EB6212802C45BF0E8</vt:lpwstr>
  </property>
</Properties>
</file>