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4.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3.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7" r:id="rId3"/>
    <p:sldId id="260" r:id="rId4"/>
    <p:sldId id="259" r:id="rId5"/>
    <p:sldId id="261" r:id="rId6"/>
    <p:sldId id="267" r:id="rId7"/>
    <p:sldId id="262" r:id="rId8"/>
    <p:sldId id="264" r:id="rId9"/>
    <p:sldId id="266" r:id="rId10"/>
    <p:sldId id="265" r:id="rId11"/>
    <p:sldId id="277" r:id="rId12"/>
    <p:sldId id="274" r:id="rId13"/>
    <p:sldId id="278" r:id="rId14"/>
    <p:sldId id="268" r:id="rId15"/>
    <p:sldId id="270" r:id="rId16"/>
    <p:sldId id="272" r:id="rId17"/>
    <p:sldId id="279" r:id="rId18"/>
    <p:sldId id="28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9" autoAdjust="0"/>
    <p:restoredTop sz="94660"/>
  </p:normalViewPr>
  <p:slideViewPr>
    <p:cSldViewPr snapToGrid="0">
      <p:cViewPr varScale="1">
        <p:scale>
          <a:sx n="68" d="100"/>
          <a:sy n="68" d="100"/>
        </p:scale>
        <p:origin x="25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2FE797D-E5CA-4878-A619-6F51798E338F}"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DCBC8E-C36E-4306-90B0-315F38733EE8}" type="slidenum">
              <a:rPr lang="en-US" smtClean="0"/>
              <a:t>‹#›</a:t>
            </a:fld>
            <a:endParaRPr lang="en-US"/>
          </a:p>
        </p:txBody>
      </p:sp>
    </p:spTree>
    <p:extLst>
      <p:ext uri="{BB962C8B-B14F-4D97-AF65-F5344CB8AC3E}">
        <p14:creationId xmlns:p14="http://schemas.microsoft.com/office/powerpoint/2010/main" val="3414904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FE797D-E5CA-4878-A619-6F51798E338F}"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DCBC8E-C36E-4306-90B0-315F38733EE8}" type="slidenum">
              <a:rPr lang="en-US" smtClean="0"/>
              <a:t>‹#›</a:t>
            </a:fld>
            <a:endParaRPr lang="en-US"/>
          </a:p>
        </p:txBody>
      </p:sp>
    </p:spTree>
    <p:extLst>
      <p:ext uri="{BB962C8B-B14F-4D97-AF65-F5344CB8AC3E}">
        <p14:creationId xmlns:p14="http://schemas.microsoft.com/office/powerpoint/2010/main" val="905555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FE797D-E5CA-4878-A619-6F51798E338F}"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DCBC8E-C36E-4306-90B0-315F38733EE8}" type="slidenum">
              <a:rPr lang="en-US" smtClean="0"/>
              <a:t>‹#›</a:t>
            </a:fld>
            <a:endParaRPr lang="en-US"/>
          </a:p>
        </p:txBody>
      </p:sp>
    </p:spTree>
    <p:extLst>
      <p:ext uri="{BB962C8B-B14F-4D97-AF65-F5344CB8AC3E}">
        <p14:creationId xmlns:p14="http://schemas.microsoft.com/office/powerpoint/2010/main" val="1349345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FE797D-E5CA-4878-A619-6F51798E338F}"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DCBC8E-C36E-4306-90B0-315F38733EE8}" type="slidenum">
              <a:rPr lang="en-US" smtClean="0"/>
              <a:t>‹#›</a:t>
            </a:fld>
            <a:endParaRPr lang="en-US"/>
          </a:p>
        </p:txBody>
      </p:sp>
    </p:spTree>
    <p:extLst>
      <p:ext uri="{BB962C8B-B14F-4D97-AF65-F5344CB8AC3E}">
        <p14:creationId xmlns:p14="http://schemas.microsoft.com/office/powerpoint/2010/main" val="4090044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FE797D-E5CA-4878-A619-6F51798E338F}"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DCBC8E-C36E-4306-90B0-315F38733EE8}" type="slidenum">
              <a:rPr lang="en-US" smtClean="0"/>
              <a:t>‹#›</a:t>
            </a:fld>
            <a:endParaRPr lang="en-US"/>
          </a:p>
        </p:txBody>
      </p:sp>
    </p:spTree>
    <p:extLst>
      <p:ext uri="{BB962C8B-B14F-4D97-AF65-F5344CB8AC3E}">
        <p14:creationId xmlns:p14="http://schemas.microsoft.com/office/powerpoint/2010/main" val="539962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2FE797D-E5CA-4878-A619-6F51798E338F}"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DCBC8E-C36E-4306-90B0-315F38733EE8}" type="slidenum">
              <a:rPr lang="en-US" smtClean="0"/>
              <a:t>‹#›</a:t>
            </a:fld>
            <a:endParaRPr lang="en-US"/>
          </a:p>
        </p:txBody>
      </p:sp>
    </p:spTree>
    <p:extLst>
      <p:ext uri="{BB962C8B-B14F-4D97-AF65-F5344CB8AC3E}">
        <p14:creationId xmlns:p14="http://schemas.microsoft.com/office/powerpoint/2010/main" val="4160777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2FE797D-E5CA-4878-A619-6F51798E338F}" type="datetimeFigureOut">
              <a:rPr lang="en-US" smtClean="0"/>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DCBC8E-C36E-4306-90B0-315F38733EE8}" type="slidenum">
              <a:rPr lang="en-US" smtClean="0"/>
              <a:t>‹#›</a:t>
            </a:fld>
            <a:endParaRPr lang="en-US"/>
          </a:p>
        </p:txBody>
      </p:sp>
    </p:spTree>
    <p:extLst>
      <p:ext uri="{BB962C8B-B14F-4D97-AF65-F5344CB8AC3E}">
        <p14:creationId xmlns:p14="http://schemas.microsoft.com/office/powerpoint/2010/main" val="89673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2FE797D-E5CA-4878-A619-6F51798E338F}" type="datetimeFigureOut">
              <a:rPr lang="en-US" smtClean="0"/>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DCBC8E-C36E-4306-90B0-315F38733EE8}" type="slidenum">
              <a:rPr lang="en-US" smtClean="0"/>
              <a:t>‹#›</a:t>
            </a:fld>
            <a:endParaRPr lang="en-US"/>
          </a:p>
        </p:txBody>
      </p:sp>
    </p:spTree>
    <p:extLst>
      <p:ext uri="{BB962C8B-B14F-4D97-AF65-F5344CB8AC3E}">
        <p14:creationId xmlns:p14="http://schemas.microsoft.com/office/powerpoint/2010/main" val="3959222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FE797D-E5CA-4878-A619-6F51798E338F}" type="datetimeFigureOut">
              <a:rPr lang="en-US" smtClean="0"/>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DCBC8E-C36E-4306-90B0-315F38733EE8}" type="slidenum">
              <a:rPr lang="en-US" smtClean="0"/>
              <a:t>‹#›</a:t>
            </a:fld>
            <a:endParaRPr lang="en-US"/>
          </a:p>
        </p:txBody>
      </p:sp>
    </p:spTree>
    <p:extLst>
      <p:ext uri="{BB962C8B-B14F-4D97-AF65-F5344CB8AC3E}">
        <p14:creationId xmlns:p14="http://schemas.microsoft.com/office/powerpoint/2010/main" val="3423876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FE797D-E5CA-4878-A619-6F51798E338F}"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DCBC8E-C36E-4306-90B0-315F38733EE8}" type="slidenum">
              <a:rPr lang="en-US" smtClean="0"/>
              <a:t>‹#›</a:t>
            </a:fld>
            <a:endParaRPr lang="en-US"/>
          </a:p>
        </p:txBody>
      </p:sp>
    </p:spTree>
    <p:extLst>
      <p:ext uri="{BB962C8B-B14F-4D97-AF65-F5344CB8AC3E}">
        <p14:creationId xmlns:p14="http://schemas.microsoft.com/office/powerpoint/2010/main" val="1061217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FE797D-E5CA-4878-A619-6F51798E338F}"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DCBC8E-C36E-4306-90B0-315F38733EE8}" type="slidenum">
              <a:rPr lang="en-US" smtClean="0"/>
              <a:t>‹#›</a:t>
            </a:fld>
            <a:endParaRPr lang="en-US"/>
          </a:p>
        </p:txBody>
      </p:sp>
    </p:spTree>
    <p:extLst>
      <p:ext uri="{BB962C8B-B14F-4D97-AF65-F5344CB8AC3E}">
        <p14:creationId xmlns:p14="http://schemas.microsoft.com/office/powerpoint/2010/main" val="3982722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FE797D-E5CA-4878-A619-6F51798E338F}" type="datetimeFigureOut">
              <a:rPr lang="en-US" smtClean="0"/>
              <a:t>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DCBC8E-C36E-4306-90B0-315F38733EE8}" type="slidenum">
              <a:rPr lang="en-US" smtClean="0"/>
              <a:t>‹#›</a:t>
            </a:fld>
            <a:endParaRPr lang="en-US"/>
          </a:p>
        </p:txBody>
      </p:sp>
    </p:spTree>
    <p:extLst>
      <p:ext uri="{BB962C8B-B14F-4D97-AF65-F5344CB8AC3E}">
        <p14:creationId xmlns:p14="http://schemas.microsoft.com/office/powerpoint/2010/main" val="25407927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fontScale="90000"/>
          </a:bodyPr>
          <a:lstStyle/>
          <a:p>
            <a:pPr algn="ctr"/>
            <a:r>
              <a:rPr lang="en-US" dirty="0" smtClean="0"/>
              <a:t/>
            </a:r>
            <a:br>
              <a:rPr lang="en-US" dirty="0" smtClean="0"/>
            </a:br>
            <a:r>
              <a:rPr lang="en-US" b="1" dirty="0" smtClean="0">
                <a:latin typeface="Arial Black" panose="020B0A04020102020204" pitchFamily="34" charset="0"/>
              </a:rPr>
              <a:t>Current </a:t>
            </a:r>
            <a:r>
              <a:rPr lang="en-US" b="1" spc="300" dirty="0" smtClean="0">
                <a:latin typeface="Arial Black" panose="020B0A04020102020204" pitchFamily="34" charset="0"/>
              </a:rPr>
              <a:t>Assessment</a:t>
            </a:r>
            <a:r>
              <a:rPr lang="en-US" b="1" dirty="0" smtClean="0">
                <a:latin typeface="Arial Black" panose="020B0A04020102020204" pitchFamily="34" charset="0"/>
              </a:rPr>
              <a:t> Issues 2016</a:t>
            </a:r>
            <a:r>
              <a:rPr lang="en-US" dirty="0" smtClean="0"/>
              <a:t/>
            </a:r>
            <a:br>
              <a:rPr lang="en-US" dirty="0" smtClean="0"/>
            </a:br>
            <a:endParaRPr lang="en-US" dirty="0"/>
          </a:p>
        </p:txBody>
      </p:sp>
      <p:sp>
        <p:nvSpPr>
          <p:cNvPr id="4" name="Content Placeholder 3"/>
          <p:cNvSpPr>
            <a:spLocks noGrp="1"/>
          </p:cNvSpPr>
          <p:nvPr>
            <p:ph idx="1"/>
          </p:nvPr>
        </p:nvSpPr>
        <p:spPr>
          <a:xfrm>
            <a:off x="838200" y="1825624"/>
            <a:ext cx="10515600" cy="4738461"/>
          </a:xfrm>
        </p:spPr>
        <p:style>
          <a:lnRef idx="1">
            <a:schemeClr val="accent1"/>
          </a:lnRef>
          <a:fillRef idx="3">
            <a:schemeClr val="accent1"/>
          </a:fillRef>
          <a:effectRef idx="2">
            <a:schemeClr val="accent1"/>
          </a:effectRef>
          <a:fontRef idx="minor">
            <a:schemeClr val="lt1"/>
          </a:fontRef>
        </p:style>
        <p:txBody>
          <a:bodyPr/>
          <a:lstStyle/>
          <a:p>
            <a:pPr marL="0" indent="0">
              <a:buNone/>
            </a:pPr>
            <a:r>
              <a:rPr lang="en-US" dirty="0" smtClean="0"/>
              <a:t>Presented by:  Rick Bertelson, Tom Crawford,  David Gordon</a:t>
            </a:r>
          </a:p>
          <a:p>
            <a:pPr marL="0" indent="0">
              <a:buNone/>
            </a:pPr>
            <a:endParaRPr lang="en-US" dirty="0"/>
          </a:p>
          <a:p>
            <a:pPr marL="0" indent="0">
              <a:buNone/>
            </a:pPr>
            <a:r>
              <a:rPr lang="en-US" dirty="0" smtClean="0"/>
              <a:t>Topics Include (but are not limited to!): </a:t>
            </a:r>
          </a:p>
          <a:p>
            <a:pPr lvl="1" algn="just">
              <a:buFont typeface="Wingdings" panose="05000000000000000000" pitchFamily="2" charset="2"/>
              <a:buChar char="Ø"/>
            </a:pPr>
            <a:r>
              <a:rPr lang="en-US" sz="2800" dirty="0" smtClean="0"/>
              <a:t>Farms</a:t>
            </a:r>
          </a:p>
          <a:p>
            <a:pPr lvl="1">
              <a:buFont typeface="Wingdings" panose="05000000000000000000" pitchFamily="2" charset="2"/>
              <a:buChar char="Ø"/>
            </a:pPr>
            <a:r>
              <a:rPr lang="en-US" sz="2800" dirty="0" smtClean="0"/>
              <a:t>KBTA Rulings, OAG Opinions</a:t>
            </a:r>
          </a:p>
          <a:p>
            <a:pPr lvl="1">
              <a:buFont typeface="Wingdings" panose="05000000000000000000" pitchFamily="2" charset="2"/>
              <a:buChar char="Ø"/>
            </a:pPr>
            <a:r>
              <a:rPr lang="en-US" sz="2800" dirty="0" smtClean="0"/>
              <a:t>Kentucky </a:t>
            </a:r>
            <a:r>
              <a:rPr lang="en-US" sz="2800" dirty="0"/>
              <a:t>Claims Commission</a:t>
            </a:r>
          </a:p>
          <a:p>
            <a:pPr lvl="1">
              <a:buFont typeface="Wingdings" panose="05000000000000000000" pitchFamily="2" charset="2"/>
              <a:buChar char="Ø"/>
            </a:pPr>
            <a:r>
              <a:rPr lang="en-US" sz="2800" dirty="0" smtClean="0"/>
              <a:t>Property Tax Training for Local Officials</a:t>
            </a:r>
          </a:p>
          <a:p>
            <a:pPr lvl="1">
              <a:buFont typeface="Wingdings" panose="05000000000000000000" pitchFamily="2" charset="2"/>
              <a:buChar char="Ø"/>
            </a:pPr>
            <a:r>
              <a:rPr lang="en-US" sz="2800" dirty="0" smtClean="0"/>
              <a:t>Use of PVA Assessments</a:t>
            </a:r>
          </a:p>
          <a:p>
            <a:pPr marL="0" indent="0">
              <a:buNone/>
            </a:pPr>
            <a:endParaRPr lang="en-US" dirty="0"/>
          </a:p>
        </p:txBody>
      </p:sp>
    </p:spTree>
    <p:extLst>
      <p:ext uri="{BB962C8B-B14F-4D97-AF65-F5344CB8AC3E}">
        <p14:creationId xmlns:p14="http://schemas.microsoft.com/office/powerpoint/2010/main" val="42567442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9412"/>
            <a:ext cx="10515600" cy="1325563"/>
          </a:xfrm>
        </p:spPr>
        <p:txBody>
          <a:bodyPr/>
          <a:lstStyle/>
          <a:p>
            <a:pPr algn="ctr"/>
            <a:r>
              <a:rPr lang="en-US" b="1" dirty="0" smtClean="0"/>
              <a:t>OAG, Use of </a:t>
            </a:r>
            <a:r>
              <a:rPr lang="en-US" b="1" dirty="0"/>
              <a:t>D</a:t>
            </a:r>
            <a:r>
              <a:rPr lang="en-US" b="1" dirty="0" smtClean="0"/>
              <a:t>igital </a:t>
            </a:r>
            <a:r>
              <a:rPr lang="en-US" b="1" dirty="0"/>
              <a:t>I</a:t>
            </a:r>
            <a:r>
              <a:rPr lang="en-US" b="1" dirty="0" smtClean="0"/>
              <a:t>maging Technology</a:t>
            </a:r>
            <a:endParaRPr lang="en-US" b="1"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“The </a:t>
            </a:r>
            <a:r>
              <a:rPr lang="en-US" dirty="0"/>
              <a:t>use of digital imaging technology by the PVA of a Kentucky county to examine each parcel of taxable real property or interest therein </a:t>
            </a:r>
            <a:r>
              <a:rPr lang="en-US" b="1" u="sng" dirty="0"/>
              <a:t>satisfies the requirement </a:t>
            </a:r>
            <a:r>
              <a:rPr lang="en-US" dirty="0"/>
              <a:t>under KRS 132.690(1) that each parcel of taxable real property or interest therein be physically examined at least once every four (4) years, </a:t>
            </a:r>
            <a:r>
              <a:rPr lang="en-US" b="1" u="sng" dirty="0"/>
              <a:t>so long as such use fairly and equitably assesses property based on its individual physical characteristics</a:t>
            </a:r>
            <a:r>
              <a:rPr lang="en-US" b="1" u="sng" dirty="0" smtClean="0"/>
              <a:t>.</a:t>
            </a:r>
          </a:p>
          <a:p>
            <a:pPr marL="3657600" lvl="8" indent="0">
              <a:buNone/>
            </a:pPr>
            <a:r>
              <a:rPr lang="en-US" sz="4000" dirty="0" smtClean="0"/>
              <a:t>	</a:t>
            </a:r>
          </a:p>
          <a:p>
            <a:pPr marL="3657600" lvl="8" indent="0" algn="r">
              <a:buNone/>
            </a:pPr>
            <a:r>
              <a:rPr lang="en-US" sz="3600" i="1" dirty="0" smtClean="0"/>
              <a:t>OAG  16-003, April 29, 2016</a:t>
            </a:r>
            <a:endParaRPr lang="en-US" sz="3600" i="1" dirty="0"/>
          </a:p>
          <a:p>
            <a:pPr lvl="1"/>
            <a:endParaRPr lang="en-US" b="1" u="sng" dirty="0"/>
          </a:p>
        </p:txBody>
      </p:sp>
    </p:spTree>
    <p:extLst>
      <p:ext uri="{BB962C8B-B14F-4D97-AF65-F5344CB8AC3E}">
        <p14:creationId xmlns:p14="http://schemas.microsoft.com/office/powerpoint/2010/main" val="9283192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t>OAG, Board of Assessment Appeals as Public Agency</a:t>
            </a:r>
            <a:endParaRPr lang="en-US" sz="3600" dirty="0"/>
          </a:p>
        </p:txBody>
      </p:sp>
      <p:sp>
        <p:nvSpPr>
          <p:cNvPr id="3" name="Content Placeholder 2"/>
          <p:cNvSpPr>
            <a:spLocks noGrp="1"/>
          </p:cNvSpPr>
          <p:nvPr>
            <p:ph idx="1"/>
          </p:nvPr>
        </p:nvSpPr>
        <p:spPr>
          <a:xfrm>
            <a:off x="838200" y="1400175"/>
            <a:ext cx="10515600" cy="4776788"/>
          </a:xfrm>
        </p:spPr>
        <p:txBody>
          <a:bodyPr>
            <a:normAutofit/>
          </a:bodyPr>
          <a:lstStyle/>
          <a:p>
            <a:r>
              <a:rPr lang="en-US" dirty="0"/>
              <a:t>The Bourbon County Board of Assessment Appeals is a local government board that is created pursuant to state statute whose governing body is appointed by a public agency, the Bourbon County Fiscal Court, and two local officers, specifically, the county judge/executive and the mayor.  It therefore falls squarely within the definition of the term “public agency.”  In the absence of any conflicting legal authority or exclusionary statutory language, we find that </a:t>
            </a:r>
            <a:r>
              <a:rPr lang="en-US" b="1" u="sng" dirty="0"/>
              <a:t>the Board of Assessment Appeals is a public agency</a:t>
            </a:r>
            <a:r>
              <a:rPr lang="en-US" dirty="0"/>
              <a:t>, as defined in KRS 61.805(2)(a), (d), (e), and (f), and subject to all requirements established in KRS 61.800 to KRS 61.848.  </a:t>
            </a:r>
          </a:p>
          <a:p>
            <a:pPr marL="3657600" lvl="8" indent="0" algn="r">
              <a:buNone/>
            </a:pPr>
            <a:r>
              <a:rPr lang="en-US" sz="3200" i="1" dirty="0" smtClean="0"/>
              <a:t>OAG 15-OMD-154, August 12, 2015</a:t>
            </a:r>
            <a:endParaRPr lang="en-US" sz="3200" i="1" dirty="0"/>
          </a:p>
        </p:txBody>
      </p:sp>
    </p:spTree>
    <p:extLst>
      <p:ext uri="{BB962C8B-B14F-4D97-AF65-F5344CB8AC3E}">
        <p14:creationId xmlns:p14="http://schemas.microsoft.com/office/powerpoint/2010/main" val="6527936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OAG, Presence of PVA Office During Deliberations	</a:t>
            </a:r>
            <a:endParaRPr lang="en-US" sz="4000" b="1" dirty="0"/>
          </a:p>
        </p:txBody>
      </p:sp>
      <p:sp>
        <p:nvSpPr>
          <p:cNvPr id="3" name="Content Placeholder 2"/>
          <p:cNvSpPr>
            <a:spLocks noGrp="1"/>
          </p:cNvSpPr>
          <p:nvPr>
            <p:ph idx="1"/>
          </p:nvPr>
        </p:nvSpPr>
        <p:spPr/>
        <p:txBody>
          <a:bodyPr>
            <a:normAutofit fontScale="92500" lnSpcReduction="20000"/>
          </a:bodyPr>
          <a:lstStyle/>
          <a:p>
            <a:r>
              <a:rPr lang="en-US" b="1" dirty="0" smtClean="0"/>
              <a:t>Summary: Jefferson County board of Assessment Appeals violated KRS 61.8109(1) by not opening all meetings to the public and improperly allowed Property Valuation Administrator to be present during closed deliberations under KRS 61.810(1)(j).</a:t>
            </a:r>
            <a:r>
              <a:rPr lang="en-US" dirty="0" smtClean="0"/>
              <a:t>	</a:t>
            </a:r>
            <a:r>
              <a:rPr lang="en-US" i="1" dirty="0" smtClean="0"/>
              <a:t>OAG 16-OMD-183, August 29, 2016</a:t>
            </a:r>
            <a:endParaRPr lang="en-US" sz="3200" i="1" dirty="0" smtClean="0"/>
          </a:p>
          <a:p>
            <a:r>
              <a:rPr lang="en-US" dirty="0" smtClean="0"/>
              <a:t>61.810 </a:t>
            </a:r>
            <a:r>
              <a:rPr lang="en-US" dirty="0"/>
              <a:t>Exceptions to open meetings. (1) All meetings of a quorum of the members of any public agency at which any public business is discussed or at which any action is taken by the agency, shall be public meetings, open to the public at all times, except for the following</a:t>
            </a:r>
            <a:r>
              <a:rPr lang="en-US" dirty="0" smtClean="0"/>
              <a:t>:…</a:t>
            </a:r>
          </a:p>
          <a:p>
            <a:r>
              <a:rPr lang="en-US" dirty="0"/>
              <a:t>(j) Deliberations of judicial or quasi-judicial bodies regarding individual adjudications or appointments, at which neither the person involved, his representatives, nor any other individual not a member of the agency's governing body or staff is present, but not including any meetings of planning commissions, zoning commissions, or boards of adjustment; </a:t>
            </a:r>
            <a:endParaRPr lang="en-US" i="1" dirty="0"/>
          </a:p>
          <a:p>
            <a:endParaRPr lang="en-US" dirty="0" smtClean="0"/>
          </a:p>
        </p:txBody>
      </p:sp>
    </p:spTree>
    <p:extLst>
      <p:ext uri="{BB962C8B-B14F-4D97-AF65-F5344CB8AC3E}">
        <p14:creationId xmlns:p14="http://schemas.microsoft.com/office/powerpoint/2010/main" val="5773589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a:t>
            </a:r>
            <a:r>
              <a:rPr lang="en-US" b="1" dirty="0" smtClean="0"/>
              <a:t>OAG, Training for Local Board of Appeals</a:t>
            </a:r>
            <a:endParaRPr lang="en-US" b="1" dirty="0"/>
          </a:p>
        </p:txBody>
      </p:sp>
      <p:sp>
        <p:nvSpPr>
          <p:cNvPr id="3" name="Content Placeholder 2"/>
          <p:cNvSpPr>
            <a:spLocks noGrp="1"/>
          </p:cNvSpPr>
          <p:nvPr>
            <p:ph idx="1"/>
          </p:nvPr>
        </p:nvSpPr>
        <p:spPr>
          <a:xfrm>
            <a:off x="838200" y="1385888"/>
            <a:ext cx="10515600" cy="5257800"/>
          </a:xfrm>
        </p:spPr>
        <p:txBody>
          <a:bodyPr>
            <a:normAutofit/>
          </a:bodyPr>
          <a:lstStyle/>
          <a:p>
            <a:r>
              <a:rPr lang="en-US" i="1" dirty="0" smtClean="0"/>
              <a:t>Summary: </a:t>
            </a:r>
            <a:r>
              <a:rPr lang="en-US" dirty="0" smtClean="0"/>
              <a:t>Calloway County Board of Assessment Appeals violated KRS 61.810(1) by excluding members of the public from its hearings and preliminary proceedings.    </a:t>
            </a:r>
            <a:endParaRPr lang="en-US" i="1" dirty="0" smtClean="0"/>
          </a:p>
          <a:p>
            <a:r>
              <a:rPr lang="en-US" dirty="0" smtClean="0"/>
              <a:t>A county board of assessment appeals has authority under KRS 133.120 to hear appeals from taxpayers in protest of assessments by the PVA.  </a:t>
            </a:r>
            <a:r>
              <a:rPr lang="en-US" u="sng" dirty="0" smtClean="0"/>
              <a:t>The Board is a public agency for purposes of the Open Meetings Act.  </a:t>
            </a:r>
            <a:r>
              <a:rPr lang="en-US" dirty="0" smtClean="0"/>
              <a:t>15-OMD-154.  …KRS 61.810(1) provides that, in the absence of a listed exception, “[a]</a:t>
            </a:r>
            <a:r>
              <a:rPr lang="en-US" dirty="0" err="1" smtClean="0"/>
              <a:t>ll</a:t>
            </a:r>
            <a:r>
              <a:rPr lang="en-US" dirty="0" smtClean="0"/>
              <a:t> meetings of a quorum of members of any public agency at which any public business is discussed or at which any action is taken by the agency, shall be public meetings, open to the public at all times.”</a:t>
            </a:r>
          </a:p>
          <a:p>
            <a:pPr marL="3657600" lvl="8" indent="0" algn="r">
              <a:buNone/>
            </a:pPr>
            <a:r>
              <a:rPr lang="en-US" sz="3200" i="1" dirty="0"/>
              <a:t>OAG, 16-OMD-214, October 4, 2016</a:t>
            </a:r>
          </a:p>
          <a:p>
            <a:pPr lvl="8"/>
            <a:endParaRPr lang="en-US" dirty="0"/>
          </a:p>
        </p:txBody>
      </p:sp>
    </p:spTree>
    <p:extLst>
      <p:ext uri="{BB962C8B-B14F-4D97-AF65-F5344CB8AC3E}">
        <p14:creationId xmlns:p14="http://schemas.microsoft.com/office/powerpoint/2010/main" val="22598364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b="1" dirty="0" smtClean="0"/>
              <a:t>Kentucky Claims Commission</a:t>
            </a:r>
            <a:endParaRPr lang="en-US" sz="5400" b="1" dirty="0"/>
          </a:p>
        </p:txBody>
      </p:sp>
      <p:sp>
        <p:nvSpPr>
          <p:cNvPr id="3" name="Content Placeholder 2"/>
          <p:cNvSpPr>
            <a:spLocks noGrp="1"/>
          </p:cNvSpPr>
          <p:nvPr>
            <p:ph idx="1"/>
          </p:nvPr>
        </p:nvSpPr>
        <p:spPr/>
        <p:txBody>
          <a:bodyPr>
            <a:normAutofit fontScale="92500" lnSpcReduction="10000"/>
          </a:bodyPr>
          <a:lstStyle/>
          <a:p>
            <a:r>
              <a:rPr lang="en-US" dirty="0" smtClean="0"/>
              <a:t>Formerly the Kentucky Board of Tax Appeals</a:t>
            </a:r>
          </a:p>
          <a:p>
            <a:r>
              <a:rPr lang="en-US" dirty="0"/>
              <a:t>Gov. Bevin entered an Executive Order in August to create the Kentucky Claims Commission by combining what were the separate Crime Victims’ Compensation Board, </a:t>
            </a:r>
            <a:r>
              <a:rPr lang="en-US" b="1" u="sng" dirty="0"/>
              <a:t>Board of Tax Appeals </a:t>
            </a:r>
            <a:r>
              <a:rPr lang="en-US" dirty="0"/>
              <a:t>and Kentucky Board of Claims. </a:t>
            </a:r>
            <a:endParaRPr lang="en-US" dirty="0" smtClean="0"/>
          </a:p>
          <a:p>
            <a:r>
              <a:rPr lang="en-US" dirty="0"/>
              <a:t>The new commissioners are:</a:t>
            </a:r>
          </a:p>
          <a:p>
            <a:r>
              <a:rPr lang="en-US" dirty="0"/>
              <a:t>Carlo </a:t>
            </a:r>
            <a:r>
              <a:rPr lang="en-US" dirty="0" err="1"/>
              <a:t>Wessels</a:t>
            </a:r>
            <a:r>
              <a:rPr lang="en-US" dirty="0"/>
              <a:t> of Villa Hills, Kentucky whose term expires Sept. 30, 2017;</a:t>
            </a:r>
          </a:p>
          <a:p>
            <a:r>
              <a:rPr lang="en-US" dirty="0"/>
              <a:t>Jessica Burke of Stearns, Kentucky whose term expires Sept. 30, 2018; and,</a:t>
            </a:r>
          </a:p>
          <a:p>
            <a:r>
              <a:rPr lang="en-US" dirty="0"/>
              <a:t>Marcus S. Carey of Sparta, Kentucky whose term expires Sept. 30, 2019. Carey is also appointed to serve as chairperson</a:t>
            </a:r>
            <a:r>
              <a:rPr lang="en-US" dirty="0" smtClean="0"/>
              <a:t>.</a:t>
            </a:r>
          </a:p>
          <a:p>
            <a:r>
              <a:rPr lang="en-US" dirty="0" smtClean="0"/>
              <a:t>The new Executive Director of the KCC is Patrick Flanery (eff. July 1, 2016).</a:t>
            </a:r>
            <a:endParaRPr lang="en-US" dirty="0"/>
          </a:p>
          <a:p>
            <a:endParaRPr lang="en-US" dirty="0"/>
          </a:p>
        </p:txBody>
      </p:sp>
    </p:spTree>
    <p:extLst>
      <p:ext uri="{BB962C8B-B14F-4D97-AF65-F5344CB8AC3E}">
        <p14:creationId xmlns:p14="http://schemas.microsoft.com/office/powerpoint/2010/main" val="9739355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smtClean="0"/>
              <a:t> Other Uses of PVA Assessments</a:t>
            </a:r>
            <a:endParaRPr lang="en-US" sz="6000" dirty="0"/>
          </a:p>
        </p:txBody>
      </p:sp>
      <p:sp>
        <p:nvSpPr>
          <p:cNvPr id="3" name="Content Placeholder 2"/>
          <p:cNvSpPr>
            <a:spLocks noGrp="1"/>
          </p:cNvSpPr>
          <p:nvPr>
            <p:ph idx="1"/>
          </p:nvPr>
        </p:nvSpPr>
        <p:spPr>
          <a:xfrm>
            <a:off x="838200" y="1400175"/>
            <a:ext cx="10515600" cy="5314950"/>
          </a:xfrm>
        </p:spPr>
        <p:txBody>
          <a:bodyPr>
            <a:noAutofit/>
          </a:bodyPr>
          <a:lstStyle/>
          <a:p>
            <a:r>
              <a:rPr lang="en-US" sz="3200" dirty="0" smtClean="0"/>
              <a:t>Used for Property Bonds to get someone out of jail.</a:t>
            </a:r>
          </a:p>
          <a:p>
            <a:pPr lvl="1">
              <a:buFont typeface="Wingdings" panose="05000000000000000000" pitchFamily="2" charset="2"/>
              <a:buChar char="Ø"/>
            </a:pPr>
            <a:r>
              <a:rPr lang="en-US" sz="3200" dirty="0" smtClean="0"/>
              <a:t>“Please raise the assessment.”</a:t>
            </a:r>
          </a:p>
          <a:p>
            <a:r>
              <a:rPr lang="en-US" sz="3200" dirty="0" smtClean="0"/>
              <a:t>Used for Medicaid purposes as part of </a:t>
            </a:r>
            <a:r>
              <a:rPr lang="en-US" sz="3200" dirty="0"/>
              <a:t>Estate Recovery.  (WHAT IS MEDICAID ESTATE RECOVERY? When a person who received Nursing Home or Waiver Services dies, Medicaid will ask the estate to pay back some or all of the amounts paid, on behalf of the deceased, for services</a:t>
            </a:r>
            <a:r>
              <a:rPr lang="en-US" sz="3200" dirty="0" smtClean="0"/>
              <a:t>.  May not have to pay if the </a:t>
            </a:r>
            <a:r>
              <a:rPr lang="en-US" sz="3200" u="sng" dirty="0"/>
              <a:t>total assessed value is $10,000 dollars or </a:t>
            </a:r>
            <a:r>
              <a:rPr lang="en-US" sz="3200" u="sng" dirty="0" smtClean="0"/>
              <a:t>less</a:t>
            </a:r>
            <a:r>
              <a:rPr lang="en-US" sz="3200" dirty="0" smtClean="0"/>
              <a:t>.) </a:t>
            </a:r>
          </a:p>
          <a:p>
            <a:pPr lvl="1">
              <a:buFont typeface="Wingdings" panose="05000000000000000000" pitchFamily="2" charset="2"/>
              <a:buChar char="Ø"/>
            </a:pPr>
            <a:r>
              <a:rPr lang="en-US" sz="3200" dirty="0" smtClean="0"/>
              <a:t>“Please lower the assessment.”</a:t>
            </a:r>
          </a:p>
          <a:p>
            <a:r>
              <a:rPr lang="en-US" sz="3200" dirty="0" smtClean="0"/>
              <a:t>Used for Inheritance Tax purposes.</a:t>
            </a:r>
          </a:p>
          <a:p>
            <a:pPr marL="457200" lvl="1" indent="0">
              <a:buNone/>
            </a:pPr>
            <a:endParaRPr lang="en-US" sz="3200" dirty="0"/>
          </a:p>
        </p:txBody>
      </p:sp>
    </p:spTree>
    <p:extLst>
      <p:ext uri="{BB962C8B-B14F-4D97-AF65-F5344CB8AC3E}">
        <p14:creationId xmlns:p14="http://schemas.microsoft.com/office/powerpoint/2010/main" val="34045974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0051" y="185737"/>
            <a:ext cx="11101387" cy="6370975"/>
          </a:xfrm>
          <a:prstGeom prst="rect">
            <a:avLst/>
          </a:prstGeom>
        </p:spPr>
        <p:txBody>
          <a:bodyPr wrap="square">
            <a:spAutoFit/>
          </a:bodyPr>
          <a:lstStyle/>
          <a:p>
            <a:r>
              <a:rPr lang="en-US" sz="2400" dirty="0" smtClean="0"/>
              <a:t>HB 491, 2015 Session, HB 197, 2016 Session, </a:t>
            </a:r>
            <a:r>
              <a:rPr lang="en-US" sz="2400" i="1" dirty="0" smtClean="0"/>
              <a:t>No </a:t>
            </a:r>
            <a:r>
              <a:rPr lang="en-US" sz="2400" i="1" dirty="0" smtClean="0"/>
              <a:t>Hearings </a:t>
            </a:r>
            <a:r>
              <a:rPr lang="en-US" sz="2400" i="1" dirty="0" smtClean="0"/>
              <a:t>were held</a:t>
            </a:r>
            <a:r>
              <a:rPr lang="en-US" sz="2400" dirty="0" smtClean="0"/>
              <a:t>.</a:t>
            </a:r>
          </a:p>
          <a:p>
            <a:endParaRPr lang="en-US" sz="2400" dirty="0"/>
          </a:p>
          <a:p>
            <a:r>
              <a:rPr lang="en-US" sz="2400" dirty="0" smtClean="0"/>
              <a:t>AN </a:t>
            </a:r>
            <a:r>
              <a:rPr lang="en-US" sz="2400" dirty="0"/>
              <a:t>ACT relating to the consideration of the fair market value of property when determining Medicaid eligibility. </a:t>
            </a:r>
            <a:endParaRPr lang="en-US" sz="2400" dirty="0" smtClean="0"/>
          </a:p>
          <a:p>
            <a:endParaRPr lang="en-US" sz="2400" dirty="0"/>
          </a:p>
          <a:p>
            <a:r>
              <a:rPr lang="en-US" sz="2400" dirty="0" smtClean="0"/>
              <a:t>Be </a:t>
            </a:r>
            <a:r>
              <a:rPr lang="en-US" sz="2400" dirty="0"/>
              <a:t>it enacted by the General Assembly of the Commonwealth of Kentucky: </a:t>
            </a:r>
            <a:r>
              <a:rPr lang="en-US" sz="2400" dirty="0" smtClean="0"/>
              <a:t>	SECTION </a:t>
            </a:r>
            <a:r>
              <a:rPr lang="en-US" sz="2400" dirty="0"/>
              <a:t>1. A NEW SECTION OF KRS 205.510 TO 205.630 IS CREATED </a:t>
            </a:r>
            <a:r>
              <a:rPr lang="en-US" sz="2400" dirty="0" smtClean="0"/>
              <a:t>	TO </a:t>
            </a:r>
            <a:r>
              <a:rPr lang="en-US" sz="2400" dirty="0"/>
              <a:t>READ AS FOLLOWS: </a:t>
            </a:r>
            <a:endParaRPr lang="en-US" sz="2400" dirty="0" smtClean="0"/>
          </a:p>
          <a:p>
            <a:r>
              <a:rPr lang="en-US" sz="2400" dirty="0" smtClean="0"/>
              <a:t>If </a:t>
            </a:r>
            <a:r>
              <a:rPr lang="en-US" sz="2400" dirty="0"/>
              <a:t>the Department for Medicaid Services considers the fair market </a:t>
            </a:r>
            <a:r>
              <a:rPr lang="en-US" sz="2400" dirty="0" smtClean="0"/>
              <a:t>	value </a:t>
            </a:r>
            <a:r>
              <a:rPr lang="en-US" sz="2400" dirty="0"/>
              <a:t>of an applicant's property for purposes of determining eligibility, "fair market value" means: </a:t>
            </a:r>
            <a:endParaRPr lang="en-US" sz="2400" dirty="0" smtClean="0"/>
          </a:p>
          <a:p>
            <a:pPr marL="971550" lvl="1" indent="-514350">
              <a:buAutoNum type="arabicParenBoth"/>
            </a:pPr>
            <a:r>
              <a:rPr lang="en-US" sz="2400" dirty="0" smtClean="0"/>
              <a:t>An </a:t>
            </a:r>
            <a:r>
              <a:rPr lang="en-US" sz="2400" dirty="0"/>
              <a:t>estimate of the value of an asset if sold at the prevailing price at the time it was actually transferred, based on: </a:t>
            </a:r>
            <a:endParaRPr lang="en-US" sz="2400" dirty="0" smtClean="0"/>
          </a:p>
          <a:p>
            <a:pPr lvl="1"/>
            <a:r>
              <a:rPr lang="en-US" sz="2400" dirty="0" smtClean="0"/>
              <a:t>	(</a:t>
            </a:r>
            <a:r>
              <a:rPr lang="en-US" sz="2400" dirty="0"/>
              <a:t>a) </a:t>
            </a:r>
            <a:r>
              <a:rPr lang="en-US" sz="2400" b="1" u="sng" dirty="0"/>
              <a:t>The gross assessed value of the property as listed by the local </a:t>
            </a:r>
            <a:r>
              <a:rPr lang="en-US" sz="2400" b="1" u="sng" dirty="0" smtClean="0"/>
              <a:t>	property 	valuation </a:t>
            </a:r>
            <a:r>
              <a:rPr lang="en-US" sz="2400" b="1" u="sng" dirty="0"/>
              <a:t>administrator</a:t>
            </a:r>
            <a:r>
              <a:rPr lang="en-US" sz="2400" dirty="0"/>
              <a:t>; or </a:t>
            </a:r>
            <a:endParaRPr lang="en-US" sz="2400" dirty="0" smtClean="0"/>
          </a:p>
          <a:p>
            <a:pPr lvl="1"/>
            <a:r>
              <a:rPr lang="en-US" sz="2400" dirty="0" smtClean="0"/>
              <a:t>	(</a:t>
            </a:r>
            <a:r>
              <a:rPr lang="en-US" sz="2400" dirty="0"/>
              <a:t>b) The professional opinion of an independent, licensed appraiser; </a:t>
            </a:r>
            <a:r>
              <a:rPr lang="en-US" sz="2400" dirty="0" smtClean="0"/>
              <a:t>or</a:t>
            </a:r>
          </a:p>
          <a:p>
            <a:pPr lvl="1"/>
            <a:r>
              <a:rPr lang="en-US" sz="2400" dirty="0" smtClean="0"/>
              <a:t>(2</a:t>
            </a:r>
            <a:r>
              <a:rPr lang="en-US" sz="2400" dirty="0"/>
              <a:t>) The price brought on the property at a public auction conducted by a licensed auctioneer.</a:t>
            </a:r>
          </a:p>
        </p:txBody>
      </p:sp>
    </p:spTree>
    <p:extLst>
      <p:ext uri="{BB962C8B-B14F-4D97-AF65-F5344CB8AC3E}">
        <p14:creationId xmlns:p14="http://schemas.microsoft.com/office/powerpoint/2010/main" val="14056421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b="1" dirty="0" smtClean="0"/>
              <a:t>Training for Local Officials</a:t>
            </a:r>
            <a:endParaRPr lang="en-US" sz="6600" b="1" dirty="0"/>
          </a:p>
        </p:txBody>
      </p:sp>
      <p:sp>
        <p:nvSpPr>
          <p:cNvPr id="3" name="Content Placeholder 2"/>
          <p:cNvSpPr>
            <a:spLocks noGrp="1"/>
          </p:cNvSpPr>
          <p:nvPr>
            <p:ph idx="1"/>
          </p:nvPr>
        </p:nvSpPr>
        <p:spPr/>
        <p:txBody>
          <a:bodyPr>
            <a:normAutofit/>
          </a:bodyPr>
          <a:lstStyle/>
          <a:p>
            <a:r>
              <a:rPr lang="en-US" sz="4800" dirty="0" smtClean="0"/>
              <a:t>Tax rate training for local jurisdictions</a:t>
            </a:r>
          </a:p>
          <a:p>
            <a:r>
              <a:rPr lang="en-US" sz="4800" dirty="0" smtClean="0"/>
              <a:t>Property Tax Assessment training for </a:t>
            </a:r>
            <a:r>
              <a:rPr lang="en-US" sz="4800" dirty="0"/>
              <a:t>C</a:t>
            </a:r>
            <a:r>
              <a:rPr lang="en-US" sz="4800" dirty="0" smtClean="0"/>
              <a:t>ounty </a:t>
            </a:r>
            <a:r>
              <a:rPr lang="en-US" sz="4800" dirty="0"/>
              <a:t>A</a:t>
            </a:r>
            <a:r>
              <a:rPr lang="en-US" sz="4800" dirty="0" smtClean="0"/>
              <a:t>ttorneys</a:t>
            </a:r>
            <a:endParaRPr lang="en-US" sz="4800" dirty="0"/>
          </a:p>
        </p:txBody>
      </p:sp>
    </p:spTree>
    <p:extLst>
      <p:ext uri="{BB962C8B-B14F-4D97-AF65-F5344CB8AC3E}">
        <p14:creationId xmlns:p14="http://schemas.microsoft.com/office/powerpoint/2010/main" val="24271453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QUESTIONS????</a:t>
            </a:r>
            <a:endParaRPr lang="en-US" b="1"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415997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172" y="127788"/>
            <a:ext cx="11865428" cy="6730211"/>
          </a:xfrm>
          <a:prstGeom prst="rect">
            <a:avLst/>
          </a:prstGeom>
        </p:spPr>
      </p:pic>
    </p:spTree>
    <p:extLst>
      <p:ext uri="{BB962C8B-B14F-4D97-AF65-F5344CB8AC3E}">
        <p14:creationId xmlns:p14="http://schemas.microsoft.com/office/powerpoint/2010/main" val="1727665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171" y="0"/>
            <a:ext cx="11898086" cy="6858000"/>
          </a:xfrm>
          <a:prstGeom prst="rect">
            <a:avLst/>
          </a:prstGeom>
        </p:spPr>
      </p:pic>
    </p:spTree>
    <p:extLst>
      <p:ext uri="{BB962C8B-B14F-4D97-AF65-F5344CB8AC3E}">
        <p14:creationId xmlns:p14="http://schemas.microsoft.com/office/powerpoint/2010/main" val="2422941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0"/>
            <a:ext cx="11821886" cy="6858000"/>
          </a:xfrm>
          <a:prstGeom prst="rect">
            <a:avLst/>
          </a:prstGeom>
        </p:spPr>
      </p:pic>
    </p:spTree>
    <p:extLst>
      <p:ext uri="{BB962C8B-B14F-4D97-AF65-F5344CB8AC3E}">
        <p14:creationId xmlns:p14="http://schemas.microsoft.com/office/powerpoint/2010/main" val="832759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What do KRS 132.010(9) and (10) say?</a:t>
            </a:r>
            <a:r>
              <a:rPr lang="en-US" dirty="0" smtClean="0"/>
              <a:t>	</a:t>
            </a:r>
            <a:endParaRPr lang="en-US" dirty="0"/>
          </a:p>
        </p:txBody>
      </p:sp>
      <p:sp>
        <p:nvSpPr>
          <p:cNvPr id="3" name="Content Placeholder 2"/>
          <p:cNvSpPr>
            <a:spLocks noGrp="1"/>
          </p:cNvSpPr>
          <p:nvPr>
            <p:ph idx="1"/>
          </p:nvPr>
        </p:nvSpPr>
        <p:spPr>
          <a:xfrm>
            <a:off x="838200" y="1589314"/>
            <a:ext cx="10515600" cy="5148943"/>
          </a:xfrm>
        </p:spPr>
        <p:txBody>
          <a:bodyPr>
            <a:normAutofit fontScale="92500" lnSpcReduction="10000"/>
          </a:bodyPr>
          <a:lstStyle/>
          <a:p>
            <a:pPr marL="0" indent="0">
              <a:buNone/>
            </a:pPr>
            <a:r>
              <a:rPr lang="en-US" sz="2600" dirty="0" smtClean="0"/>
              <a:t>       (</a:t>
            </a:r>
            <a:r>
              <a:rPr lang="en-US" sz="2600" dirty="0"/>
              <a:t>9) "Agricultural land" means: </a:t>
            </a:r>
            <a:endParaRPr lang="en-US" sz="2600" dirty="0" smtClean="0"/>
          </a:p>
          <a:p>
            <a:pPr marL="457200" lvl="1" indent="0">
              <a:buNone/>
            </a:pPr>
            <a:r>
              <a:rPr lang="en-US" sz="2600" dirty="0" smtClean="0"/>
              <a:t>(</a:t>
            </a:r>
            <a:r>
              <a:rPr lang="en-US" sz="2600" dirty="0"/>
              <a:t>a) Any tract of land, including all income-producing improvements, of at least </a:t>
            </a:r>
            <a:r>
              <a:rPr lang="en-US" sz="2600" b="1" u="sng" dirty="0"/>
              <a:t>ten (10) contiguous acres </a:t>
            </a:r>
            <a:r>
              <a:rPr lang="en-US" sz="2600" dirty="0"/>
              <a:t>in area used for the production of livestock, livestock products, poultry, poultry products and/or the growing of tobacco and/or other crops including timber; </a:t>
            </a:r>
            <a:endParaRPr lang="en-US" sz="2600" dirty="0" smtClean="0"/>
          </a:p>
          <a:p>
            <a:pPr marL="457200" lvl="1" indent="0">
              <a:buNone/>
            </a:pPr>
            <a:r>
              <a:rPr lang="en-US" sz="2600" dirty="0" smtClean="0"/>
              <a:t>(</a:t>
            </a:r>
            <a:r>
              <a:rPr lang="en-US" sz="2600" dirty="0"/>
              <a:t>b) Any tract of land, including all income-producing improvements, of at least five (5) contiguous acres in area commercially used for aquaculture; or </a:t>
            </a:r>
            <a:endParaRPr lang="en-US" sz="2600" dirty="0" smtClean="0"/>
          </a:p>
          <a:p>
            <a:pPr marL="457200" lvl="1" indent="0">
              <a:buNone/>
            </a:pPr>
            <a:r>
              <a:rPr lang="en-US" sz="2600" dirty="0" smtClean="0"/>
              <a:t>(</a:t>
            </a:r>
            <a:r>
              <a:rPr lang="en-US" sz="2600" dirty="0"/>
              <a:t>c) Any tract of land devoted to and meeting the requirements and qualifications for payments pursuant to agriculture programs under an agreement with the state or federal government; </a:t>
            </a:r>
            <a:endParaRPr lang="en-US" sz="2600" dirty="0" smtClean="0"/>
          </a:p>
          <a:p>
            <a:pPr marL="457200" lvl="1" indent="0">
              <a:buNone/>
            </a:pPr>
            <a:endParaRPr lang="en-US" dirty="0" smtClean="0"/>
          </a:p>
          <a:p>
            <a:pPr marL="457200" lvl="1" indent="0">
              <a:buNone/>
            </a:pPr>
            <a:r>
              <a:rPr lang="en-US" sz="2600" dirty="0" smtClean="0"/>
              <a:t>(</a:t>
            </a:r>
            <a:r>
              <a:rPr lang="en-US" sz="2600" dirty="0"/>
              <a:t>10) "Horticultural land" means any tract of land, including all income-producing improvements, of at least </a:t>
            </a:r>
            <a:r>
              <a:rPr lang="en-US" sz="2600" b="1" u="sng" dirty="0"/>
              <a:t>five (5) contiguous acres </a:t>
            </a:r>
            <a:r>
              <a:rPr lang="en-US" sz="2600" dirty="0"/>
              <a:t>in area commercially used for the cultivation of a garden, orchard, or the raising of fruits or nuts, vegetables, flowers, or ornamental plants;</a:t>
            </a:r>
          </a:p>
        </p:txBody>
      </p:sp>
    </p:spTree>
    <p:extLst>
      <p:ext uri="{BB962C8B-B14F-4D97-AF65-F5344CB8AC3E}">
        <p14:creationId xmlns:p14="http://schemas.microsoft.com/office/powerpoint/2010/main" val="2758502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50875"/>
          </a:xfrm>
        </p:spPr>
        <p:txBody>
          <a:bodyPr>
            <a:normAutofit fontScale="90000"/>
          </a:bodyPr>
          <a:lstStyle/>
          <a:p>
            <a:pPr algn="ctr"/>
            <a:r>
              <a:rPr lang="en-US" dirty="0" smtClean="0"/>
              <a:t>KRS Chapter 100, Planning and Zoning</a:t>
            </a:r>
            <a:endParaRPr lang="en-US" dirty="0"/>
          </a:p>
        </p:txBody>
      </p:sp>
      <p:sp>
        <p:nvSpPr>
          <p:cNvPr id="3" name="Content Placeholder 2"/>
          <p:cNvSpPr>
            <a:spLocks noGrp="1"/>
          </p:cNvSpPr>
          <p:nvPr>
            <p:ph idx="1"/>
          </p:nvPr>
        </p:nvSpPr>
        <p:spPr>
          <a:xfrm>
            <a:off x="838200" y="1095022"/>
            <a:ext cx="10515600" cy="5599289"/>
          </a:xfrm>
        </p:spPr>
        <p:txBody>
          <a:bodyPr>
            <a:normAutofit/>
          </a:bodyPr>
          <a:lstStyle/>
          <a:p>
            <a:r>
              <a:rPr lang="en-US" dirty="0"/>
              <a:t>(2) "Agricultural use" means the use of: </a:t>
            </a:r>
            <a:endParaRPr lang="en-US" dirty="0" smtClean="0"/>
          </a:p>
          <a:p>
            <a:pPr marL="457200" lvl="1" indent="0">
              <a:buNone/>
            </a:pPr>
            <a:r>
              <a:rPr lang="en-US" dirty="0" smtClean="0"/>
              <a:t>(</a:t>
            </a:r>
            <a:r>
              <a:rPr lang="en-US" dirty="0"/>
              <a:t>a) </a:t>
            </a:r>
            <a:r>
              <a:rPr lang="en-US" u="sng" dirty="0"/>
              <a:t>A tract of at least five (5) contiguous acres for the production of agricultural or horticultural crops, including but not limited to livestock, livestock products, poultry, poultry products, grain, hay, pastures, soybeans, tobacco, timber, orchard fruits, vegetables, flowers, or ornamental plants, including provision for dwellings for persons and their families who are engaged in the agricultural use on the tract</a:t>
            </a:r>
            <a:r>
              <a:rPr lang="en-US" dirty="0"/>
              <a:t>, but not including residential building development for sale or lease to the public; </a:t>
            </a:r>
            <a:endParaRPr lang="en-US" dirty="0" smtClean="0"/>
          </a:p>
          <a:p>
            <a:pPr marL="457200" lvl="1" indent="0">
              <a:buNone/>
            </a:pPr>
            <a:r>
              <a:rPr lang="en-US" dirty="0" smtClean="0"/>
              <a:t>(</a:t>
            </a:r>
            <a:r>
              <a:rPr lang="en-US" dirty="0"/>
              <a:t>b) Regardless of the size of the tract of land used, small farm wineries licensed under KRS 243.155; </a:t>
            </a:r>
            <a:endParaRPr lang="en-US" dirty="0" smtClean="0"/>
          </a:p>
          <a:p>
            <a:pPr marL="457200" lvl="1" indent="0">
              <a:buNone/>
            </a:pPr>
            <a:r>
              <a:rPr lang="en-US" dirty="0" smtClean="0"/>
              <a:t>(</a:t>
            </a:r>
            <a:r>
              <a:rPr lang="en-US" dirty="0"/>
              <a:t>c) A tract of at least five (5) contiguous acres used for the following activities involving horses: </a:t>
            </a:r>
            <a:r>
              <a:rPr lang="en-US" dirty="0" smtClean="0"/>
              <a:t>…</a:t>
            </a:r>
          </a:p>
          <a:p>
            <a:pPr marL="457200" lvl="1" indent="0">
              <a:buNone/>
            </a:pPr>
            <a:r>
              <a:rPr lang="en-US" dirty="0" smtClean="0"/>
              <a:t>(</a:t>
            </a:r>
            <a:r>
              <a:rPr lang="en-US" dirty="0"/>
              <a:t>d) A tract of land used for the following activities involving horses: </a:t>
            </a:r>
          </a:p>
          <a:p>
            <a:pPr marL="457200" lvl="1" indent="0">
              <a:buNone/>
            </a:pPr>
            <a:r>
              <a:rPr lang="en-US" dirty="0" smtClean="0"/>
              <a:t>This </a:t>
            </a:r>
            <a:r>
              <a:rPr lang="en-US" dirty="0"/>
              <a:t>paragraph shall only apply to acreage that was being used for these activities before July 13, 2004; </a:t>
            </a:r>
            <a:r>
              <a:rPr lang="en-US" dirty="0" smtClean="0"/>
              <a:t>			</a:t>
            </a:r>
            <a:r>
              <a:rPr lang="en-US" i="1" dirty="0" smtClean="0"/>
              <a:t>-KRS 100.011(2)</a:t>
            </a:r>
            <a:endParaRPr lang="en-US" i="1" dirty="0"/>
          </a:p>
        </p:txBody>
      </p:sp>
    </p:spTree>
    <p:extLst>
      <p:ext uri="{BB962C8B-B14F-4D97-AF65-F5344CB8AC3E}">
        <p14:creationId xmlns:p14="http://schemas.microsoft.com/office/powerpoint/2010/main" val="28710597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KBTA Rulings, OAG Opinions</a:t>
            </a:r>
            <a:endParaRPr lang="en-US"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3656010" y="-992188"/>
            <a:ext cx="4879975" cy="10515601"/>
          </a:xfrm>
        </p:spPr>
      </p:pic>
    </p:spTree>
    <p:extLst>
      <p:ext uri="{BB962C8B-B14F-4D97-AF65-F5344CB8AC3E}">
        <p14:creationId xmlns:p14="http://schemas.microsoft.com/office/powerpoint/2010/main" val="5931780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KBTA, </a:t>
            </a:r>
            <a:r>
              <a:rPr lang="en-US" dirty="0" err="1" smtClean="0"/>
              <a:t>Lyvers</a:t>
            </a:r>
            <a:r>
              <a:rPr lang="en-US" dirty="0" smtClean="0"/>
              <a:t> Living Trust v Washington Co PVA</a:t>
            </a:r>
            <a:endParaRPr lang="en-US" dirty="0"/>
          </a:p>
        </p:txBody>
      </p:sp>
      <p:sp>
        <p:nvSpPr>
          <p:cNvPr id="3" name="Content Placeholder 2"/>
          <p:cNvSpPr>
            <a:spLocks noGrp="1"/>
          </p:cNvSpPr>
          <p:nvPr>
            <p:ph idx="1"/>
          </p:nvPr>
        </p:nvSpPr>
        <p:spPr/>
        <p:txBody>
          <a:bodyPr>
            <a:normAutofit/>
          </a:bodyPr>
          <a:lstStyle/>
          <a:p>
            <a:r>
              <a:rPr lang="en-US" sz="3600" dirty="0" smtClean="0"/>
              <a:t>“The PVA’s assessment is based solely upon the capability of the soil as set forth by the USDA – or, using the words of the statute as set forth above, her valuation was based solely upon ‘(b)the degree of productivity of the soil.’</a:t>
            </a:r>
            <a:r>
              <a:rPr lang="en-US" sz="3600" dirty="0"/>
              <a:t> </a:t>
            </a:r>
            <a:r>
              <a:rPr lang="en-US" sz="3600" dirty="0" smtClean="0"/>
              <a:t>  This soil productivity factor, however, is </a:t>
            </a:r>
            <a:r>
              <a:rPr lang="en-US" sz="3600" u="sng" dirty="0" smtClean="0"/>
              <a:t>only one of several factors enumerated in the statute</a:t>
            </a:r>
            <a:r>
              <a:rPr lang="en-US" sz="3600" dirty="0" smtClean="0"/>
              <a:t> that should be considered when assessing agricultural property.” </a:t>
            </a:r>
          </a:p>
        </p:txBody>
      </p:sp>
    </p:spTree>
    <p:extLst>
      <p:ext uri="{BB962C8B-B14F-4D97-AF65-F5344CB8AC3E}">
        <p14:creationId xmlns:p14="http://schemas.microsoft.com/office/powerpoint/2010/main" val="40179387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6043" y="519288"/>
            <a:ext cx="11187289" cy="5632311"/>
          </a:xfrm>
          <a:prstGeom prst="rect">
            <a:avLst/>
          </a:prstGeom>
          <a:noFill/>
        </p:spPr>
        <p:txBody>
          <a:bodyPr wrap="square">
            <a:spAutoFit/>
          </a:bodyPr>
          <a:lstStyle/>
          <a:p>
            <a:r>
              <a:rPr lang="en-US" sz="2400" dirty="0"/>
              <a:t>(11) "Agricultural or horticultural value" means the use value of "agricultural or horticultural land" based upon income-producing capability and comparable sales of farmland purchased for farm purposes where the price is indicative of farm use value, excluding sales representing purchases for farm expansion, better accessibility, and other factors which inflate the purchase price beyond farm use value, if any, considering the following factors as they affect a taxable unit: </a:t>
            </a:r>
            <a:endParaRPr lang="en-US" sz="2400" dirty="0" smtClean="0"/>
          </a:p>
          <a:p>
            <a:pPr marL="342900" indent="-342900">
              <a:buFont typeface="Wingdings" panose="05000000000000000000" pitchFamily="2" charset="2"/>
              <a:buChar char="Ø"/>
            </a:pPr>
            <a:r>
              <a:rPr lang="en-US" sz="2400" dirty="0"/>
              <a:t>	</a:t>
            </a:r>
            <a:r>
              <a:rPr lang="en-US" sz="2400" dirty="0" smtClean="0"/>
              <a:t>(</a:t>
            </a:r>
            <a:r>
              <a:rPr lang="en-US" sz="2400" dirty="0"/>
              <a:t>a) Relative percentages of tillable land, pasture land, and woodland; </a:t>
            </a:r>
            <a:endParaRPr lang="en-US" sz="2400" dirty="0" smtClean="0"/>
          </a:p>
          <a:p>
            <a:pPr marL="342900" indent="-342900">
              <a:buFont typeface="Wingdings" panose="05000000000000000000" pitchFamily="2" charset="2"/>
              <a:buChar char="Ø"/>
            </a:pPr>
            <a:r>
              <a:rPr lang="en-US" sz="2400" dirty="0"/>
              <a:t>	</a:t>
            </a:r>
            <a:r>
              <a:rPr lang="en-US" sz="2400" dirty="0" smtClean="0"/>
              <a:t>(</a:t>
            </a:r>
            <a:r>
              <a:rPr lang="en-US" sz="2400" dirty="0"/>
              <a:t>b) Degree of productivity of the soil; </a:t>
            </a:r>
            <a:endParaRPr lang="en-US" sz="2400" dirty="0" smtClean="0"/>
          </a:p>
          <a:p>
            <a:pPr marL="342900" indent="-342900">
              <a:buFont typeface="Wingdings" panose="05000000000000000000" pitchFamily="2" charset="2"/>
              <a:buChar char="Ø"/>
            </a:pPr>
            <a:r>
              <a:rPr lang="en-US" sz="2400" dirty="0"/>
              <a:t>	</a:t>
            </a:r>
            <a:r>
              <a:rPr lang="en-US" sz="2400" dirty="0" smtClean="0"/>
              <a:t>(</a:t>
            </a:r>
            <a:r>
              <a:rPr lang="en-US" sz="2400" dirty="0"/>
              <a:t>c) Risk of flooding; </a:t>
            </a:r>
            <a:endParaRPr lang="en-US" sz="2400" dirty="0" smtClean="0"/>
          </a:p>
          <a:p>
            <a:pPr marL="342900" indent="-342900">
              <a:buFont typeface="Wingdings" panose="05000000000000000000" pitchFamily="2" charset="2"/>
              <a:buChar char="Ø"/>
            </a:pPr>
            <a:r>
              <a:rPr lang="en-US" sz="2400" dirty="0"/>
              <a:t>	</a:t>
            </a:r>
            <a:r>
              <a:rPr lang="en-US" sz="2400" dirty="0" smtClean="0"/>
              <a:t>(</a:t>
            </a:r>
            <a:r>
              <a:rPr lang="en-US" sz="2400" dirty="0"/>
              <a:t>d) Improvements to and on the land that relate to the production of income; </a:t>
            </a:r>
            <a:endParaRPr lang="en-US" sz="2400" dirty="0" smtClean="0"/>
          </a:p>
          <a:p>
            <a:pPr marL="342900" indent="-342900">
              <a:buFont typeface="Wingdings" panose="05000000000000000000" pitchFamily="2" charset="2"/>
              <a:buChar char="Ø"/>
            </a:pPr>
            <a:r>
              <a:rPr lang="en-US" sz="2400" dirty="0"/>
              <a:t>	</a:t>
            </a:r>
            <a:r>
              <a:rPr lang="en-US" sz="2400" dirty="0" smtClean="0"/>
              <a:t>(</a:t>
            </a:r>
            <a:r>
              <a:rPr lang="en-US" sz="2400" dirty="0"/>
              <a:t>e) Row crop capability including allotted crops other than tobacco; </a:t>
            </a:r>
            <a:endParaRPr lang="en-US" sz="2400" dirty="0" smtClean="0"/>
          </a:p>
          <a:p>
            <a:pPr marL="342900" indent="-342900">
              <a:buFont typeface="Wingdings" panose="05000000000000000000" pitchFamily="2" charset="2"/>
              <a:buChar char="Ø"/>
            </a:pPr>
            <a:r>
              <a:rPr lang="en-US" sz="2400" dirty="0"/>
              <a:t>	</a:t>
            </a:r>
            <a:r>
              <a:rPr lang="en-US" sz="2400" dirty="0" smtClean="0"/>
              <a:t>(</a:t>
            </a:r>
            <a:r>
              <a:rPr lang="en-US" sz="2400" dirty="0"/>
              <a:t>f) Accessibility to all-weather roads and markets; and </a:t>
            </a:r>
            <a:endParaRPr lang="en-US" sz="2400" dirty="0" smtClean="0"/>
          </a:p>
          <a:p>
            <a:pPr marL="342900" indent="-342900">
              <a:buFont typeface="Wingdings" panose="05000000000000000000" pitchFamily="2" charset="2"/>
              <a:buChar char="Ø"/>
            </a:pPr>
            <a:r>
              <a:rPr lang="en-US" sz="2400" dirty="0"/>
              <a:t>	</a:t>
            </a:r>
            <a:r>
              <a:rPr lang="en-US" sz="2400" dirty="0" smtClean="0"/>
              <a:t>(</a:t>
            </a:r>
            <a:r>
              <a:rPr lang="en-US" sz="2400" dirty="0"/>
              <a:t>g) Factors which affect the general agricultural or horticultural economy, such as: </a:t>
            </a:r>
            <a:r>
              <a:rPr lang="en-US" sz="2400" dirty="0" smtClean="0"/>
              <a:t>	interest</a:t>
            </a:r>
            <a:r>
              <a:rPr lang="en-US" sz="2400" dirty="0"/>
              <a:t>, price of farm </a:t>
            </a:r>
            <a:r>
              <a:rPr lang="en-US" sz="2400" dirty="0" smtClean="0"/>
              <a:t>products</a:t>
            </a:r>
            <a:r>
              <a:rPr lang="en-US" sz="2400" dirty="0"/>
              <a:t>, cost of farm materials and supplies, labor, or any </a:t>
            </a:r>
            <a:r>
              <a:rPr lang="en-US" sz="2400" dirty="0" smtClean="0"/>
              <a:t>	economic </a:t>
            </a:r>
            <a:r>
              <a:rPr lang="en-US" sz="2400" dirty="0"/>
              <a:t>factor which would affect net farm </a:t>
            </a:r>
            <a:r>
              <a:rPr lang="en-US" sz="2400" dirty="0" smtClean="0"/>
              <a:t>income;</a:t>
            </a:r>
            <a:endParaRPr lang="en-US" sz="2400" dirty="0"/>
          </a:p>
        </p:txBody>
      </p:sp>
    </p:spTree>
    <p:extLst>
      <p:ext uri="{BB962C8B-B14F-4D97-AF65-F5344CB8AC3E}">
        <p14:creationId xmlns:p14="http://schemas.microsoft.com/office/powerpoint/2010/main" val="1746332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3448DCFCE4BFA3488C1231CEA6A8E0C6" ma:contentTypeVersion="1" ma:contentTypeDescription="Upload an image." ma:contentTypeScope="" ma:versionID="3dd297dca525510f3eede485c6436bf4">
  <xsd:schema xmlns:xsd="http://www.w3.org/2001/XMLSchema" xmlns:xs="http://www.w3.org/2001/XMLSchema" xmlns:p="http://schemas.microsoft.com/office/2006/metadata/properties" xmlns:ns1="http://schemas.microsoft.com/sharepoint/v3" xmlns:ns2="042484EB-C38E-4712-B7FF-BE26DBBE11E5" xmlns:ns3="http://schemas.microsoft.com/sharepoint/v3/fields" targetNamespace="http://schemas.microsoft.com/office/2006/metadata/properties" ma:root="true" ma:fieldsID="7dbaf0fdf7bf684ea7e650bbf3546fb7" ns1:_="" ns2:_="" ns3:_="">
    <xsd:import namespace="http://schemas.microsoft.com/sharepoint/v3"/>
    <xsd:import namespace="042484EB-C38E-4712-B7FF-BE26DBBE11E5"/>
    <xsd:import namespace="http://schemas.microsoft.com/sharepoint/v3/fields"/>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42484EB-C38E-4712-B7FF-BE26DBBE11E5"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mageCreateDate xmlns="042484EB-C38E-4712-B7FF-BE26DBBE11E5"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Props1.xml><?xml version="1.0" encoding="utf-8"?>
<ds:datastoreItem xmlns:ds="http://schemas.openxmlformats.org/officeDocument/2006/customXml" ds:itemID="{07941A76-D40D-4B62-8EF7-507EF7AC85ED}"/>
</file>

<file path=customXml/itemProps2.xml><?xml version="1.0" encoding="utf-8"?>
<ds:datastoreItem xmlns:ds="http://schemas.openxmlformats.org/officeDocument/2006/customXml" ds:itemID="{AFB22815-3086-4F91-88F2-A986793EF6E2}"/>
</file>

<file path=customXml/itemProps3.xml><?xml version="1.0" encoding="utf-8"?>
<ds:datastoreItem xmlns:ds="http://schemas.openxmlformats.org/officeDocument/2006/customXml" ds:itemID="{90E308C7-BAB6-4897-868C-2CDA816D8754}"/>
</file>

<file path=docProps/app.xml><?xml version="1.0" encoding="utf-8"?>
<Properties xmlns="http://schemas.openxmlformats.org/officeDocument/2006/extended-properties" xmlns:vt="http://schemas.openxmlformats.org/officeDocument/2006/docPropsVTypes">
  <TotalTime>457</TotalTime>
  <Words>1203</Words>
  <Application>Microsoft Office PowerPoint</Application>
  <PresentationFormat>Widescreen</PresentationFormat>
  <Paragraphs>78</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Arial Black</vt:lpstr>
      <vt:lpstr>Calibri</vt:lpstr>
      <vt:lpstr>Calibri Light</vt:lpstr>
      <vt:lpstr>Wingdings</vt:lpstr>
      <vt:lpstr>Office Theme</vt:lpstr>
      <vt:lpstr> Current Assessment Issues 2016 </vt:lpstr>
      <vt:lpstr>PowerPoint Presentation</vt:lpstr>
      <vt:lpstr>PowerPoint Presentation</vt:lpstr>
      <vt:lpstr>PowerPoint Presentation</vt:lpstr>
      <vt:lpstr>What do KRS 132.010(9) and (10) say? </vt:lpstr>
      <vt:lpstr>KRS Chapter 100, Planning and Zoning</vt:lpstr>
      <vt:lpstr>KBTA Rulings, OAG Opinions</vt:lpstr>
      <vt:lpstr>KBTA, Lyvers Living Trust v Washington Co PVA</vt:lpstr>
      <vt:lpstr>PowerPoint Presentation</vt:lpstr>
      <vt:lpstr>OAG, Use of Digital Imaging Technology</vt:lpstr>
      <vt:lpstr>OAG, Board of Assessment Appeals as Public Agency</vt:lpstr>
      <vt:lpstr>OAG, Presence of PVA Office During Deliberations </vt:lpstr>
      <vt:lpstr> OAG, Training for Local Board of Appeals</vt:lpstr>
      <vt:lpstr>Kentucky Claims Commission</vt:lpstr>
      <vt:lpstr> Other Uses of PVA Assessments</vt:lpstr>
      <vt:lpstr>PowerPoint Presentation</vt:lpstr>
      <vt:lpstr>Training for Local Officials</vt:lpstr>
      <vt:lpstr>QUESTIONS????</vt:lpstr>
    </vt:vector>
  </TitlesOfParts>
  <Company>Commonwealth Office of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Current Issues</dc:title>
  <dc:creator>Gordon, David (DOR)</dc:creator>
  <cp:keywords/>
  <dc:description/>
  <cp:lastModifiedBy>Gordon, David (DOR)</cp:lastModifiedBy>
  <cp:revision>37</cp:revision>
  <cp:lastPrinted>2016-10-24T20:06:05Z</cp:lastPrinted>
  <dcterms:created xsi:type="dcterms:W3CDTF">2016-10-17T15:33:29Z</dcterms:created>
  <dcterms:modified xsi:type="dcterms:W3CDTF">2016-11-01T13:49:16Z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0x0101009148F5A04DDD49CBA7127AADA5FB792B00AADE34325A8B49CDA8BB4DB53328F214003448DCFCE4BFA3488C1231CEA6A8E0C6</vt:lpwstr>
  </property>
</Properties>
</file>