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7C3651-080C-4334-9ACA-978CB65D63A5}" type="datetimeFigureOut">
              <a:rPr lang="en-US" smtClean="0"/>
              <a:t>10/20/2016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548A-D4F7-473C-94FD-7C612F822236}" type="slidenum">
              <a:rPr lang="en-US" smtClean="0"/>
              <a:t>‹#›</a:t>
            </a:fld>
            <a:endParaRPr lang="en-US"/>
          </a:p>
        </p:txBody>
      </p:sp>
    </p:spTree>
    <p:extLst>
      <p:ext uri="{BB962C8B-B14F-4D97-AF65-F5344CB8AC3E}">
        <p14:creationId xmlns:p14="http://schemas.microsoft.com/office/powerpoint/2010/main" val="2465468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62548A-D4F7-473C-94FD-7C612F822236}" type="slidenum">
              <a:rPr lang="en-US" smtClean="0"/>
              <a:t>1</a:t>
            </a:fld>
            <a:endParaRPr lang="en-US"/>
          </a:p>
        </p:txBody>
      </p:sp>
    </p:spTree>
    <p:extLst>
      <p:ext uri="{BB962C8B-B14F-4D97-AF65-F5344CB8AC3E}">
        <p14:creationId xmlns:p14="http://schemas.microsoft.com/office/powerpoint/2010/main" val="204160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50EFECB-90EE-4F36-9F4C-518BB71D9598}"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B0F2D-4544-4913-90CD-F599CA73056A}"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F14FE-CFEA-4B6C-9815-8A5D46543E30}"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F18DD1-07F9-4706-8FD1-3398BEE49CF9}"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2C3AB7-5D5E-45DC-B0B0-D6D55F0C61BB}"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502AC-75BE-4F97-92FD-AE24A8A19289}"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B817D2-CBCC-4A3B-A5D8-E8BD083C27F7}"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317EF6-A954-48DF-8DC6-1B3BFD6F5AB5}"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7C6CA4-FEFE-4CA0-918D-BB6D87E1E7B9}"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FDC00B-900C-4851-AC25-62DB4D23C554}" type="datetime1">
              <a:rPr lang="en-US" smtClean="0"/>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800851-1EC1-4C23-B813-BF264CC03CC9}" type="datetime1">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FE9280-B15A-486F-A5A0-1AE22587B2B6}" type="datetime1">
              <a:rPr lang="en-US" smtClean="0"/>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E5D18C-F7DA-4B78-82B6-44AA87F37F1D}" type="datetime1">
              <a:rPr lang="en-US" smtClean="0"/>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DB4D6-9B2C-4749-9153-06276F19A3A8}" type="datetime1">
              <a:rPr lang="en-US" smtClean="0"/>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E4374-1D8F-4760-8979-6B831CC570E4}" type="datetime1">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D7A6D-CC67-44D8-9AA9-226AAD843183}" type="datetime1">
              <a:rPr lang="en-US" smtClean="0"/>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1C9900-3EDB-4C59-9EFA-71E13B076D12}" type="datetime1">
              <a:rPr lang="en-US" smtClean="0"/>
              <a:t>10/20/2016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E911 Service Fee Implementation</a:t>
            </a:r>
            <a:br>
              <a:rPr lang="en-US" dirty="0" smtClean="0">
                <a:solidFill>
                  <a:srgbClr val="FF0000"/>
                </a:solidFill>
              </a:rPr>
            </a:br>
            <a:endParaRPr lang="en-US"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dirty="0" smtClean="0"/>
              <a:t>2016 PVA Fall Conference</a:t>
            </a:r>
          </a:p>
          <a:p>
            <a:r>
              <a:rPr lang="en-US" dirty="0" smtClean="0"/>
              <a:t>Daniel K. Braun </a:t>
            </a:r>
          </a:p>
          <a:p>
            <a:r>
              <a:rPr lang="en-US" dirty="0" smtClean="0"/>
              <a:t>Campbell County PVA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9924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Farm Residence = 1 unit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Residence on farm is only unit assessed fee – outbuildings do not get fee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817" y="2713509"/>
            <a:ext cx="7059826" cy="3814267"/>
          </a:xfrm>
          <a:prstGeom prst="rect">
            <a:avLst/>
          </a:prstGeom>
        </p:spPr>
      </p:pic>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95847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Commercial Buildings – 1 fee per commercial or residential unit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5 unit apartment = 5 fees = $235 fee</a:t>
            </a:r>
          </a:p>
          <a:p>
            <a:r>
              <a:rPr lang="en-US" dirty="0" smtClean="0"/>
              <a:t>80 unit senior living center (plus office) – 81 units = $3,645 fee</a:t>
            </a:r>
          </a:p>
          <a:p>
            <a:r>
              <a:rPr lang="en-US" dirty="0" smtClean="0"/>
              <a:t>Strip Mall with 20 store fronts – 20 units = $900 fee</a:t>
            </a:r>
          </a:p>
          <a:p>
            <a:r>
              <a:rPr lang="en-US" dirty="0" smtClean="0"/>
              <a:t>Store front with 2 apartments above – 3 units = $135 fee</a:t>
            </a:r>
          </a:p>
          <a:p>
            <a:r>
              <a:rPr lang="en-US" dirty="0" smtClean="0"/>
              <a:t>Church with parsonage and event hall – 3 units = $135 fee</a:t>
            </a:r>
          </a:p>
          <a:p>
            <a:r>
              <a:rPr lang="en-US" dirty="0" smtClean="0"/>
              <a:t>Nursing home with administration office – 2 units = $90 (F.C. deemed since the rooms are not individual self contained units they did not get assessed fee for each one.  Same with college dorms)</a:t>
            </a:r>
          </a:p>
          <a:p>
            <a:r>
              <a:rPr lang="en-US" dirty="0" smtClean="0"/>
              <a:t>Apartment owners furious – led to previously mentioned lawsuit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980932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18" y="137269"/>
            <a:ext cx="3940926" cy="29556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806" y="137269"/>
            <a:ext cx="4242486" cy="29556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18" y="3453713"/>
            <a:ext cx="3940926" cy="272466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806" y="3453713"/>
            <a:ext cx="4242486" cy="2724665"/>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25002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30" y="124083"/>
            <a:ext cx="4178336" cy="308867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036" y="124084"/>
            <a:ext cx="4514337" cy="30886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4930" y="3680253"/>
            <a:ext cx="4178336" cy="2588741"/>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476660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437" y="405929"/>
            <a:ext cx="8596668" cy="3880773"/>
          </a:xfrm>
        </p:spPr>
        <p:txBody>
          <a:bodyPr/>
          <a:lstStyle/>
          <a:p>
            <a:r>
              <a:rPr lang="en-US" dirty="0" smtClean="0"/>
              <a:t>Kroger Marketplace – 4 units – Kroger, Starbucks, Little Clinic, BB&amp;T Bank</a:t>
            </a:r>
          </a:p>
          <a:p>
            <a:r>
              <a:rPr lang="en-US" dirty="0" smtClean="0"/>
              <a:t>Walmart – 5 units – Walmart, Da-Vi Nails, Woodcrest Bank, Subway, Smart Style Hair Salon</a:t>
            </a:r>
          </a:p>
          <a:p>
            <a:r>
              <a:rPr lang="en-US" dirty="0" smtClean="0"/>
              <a:t>Stores such as pharmacy or optometrist operated by Kroger or Walmart were considered part of main unit and not considered individual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33" y="2825577"/>
            <a:ext cx="4374291" cy="34928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524" y="2825577"/>
            <a:ext cx="4887784" cy="3492843"/>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2440275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Problems With Fee on Tax Bills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HEX / DEX recipients who previously did not receive a bill, were still sent a bill for the $45 fee.  </a:t>
            </a:r>
            <a:endParaRPr lang="en-US" dirty="0"/>
          </a:p>
          <a:p>
            <a:r>
              <a:rPr lang="en-US" dirty="0" smtClean="0"/>
              <a:t>Tax exempt entities were confused on getting a “tax bill”.  KYTC tried to claim they were exempt.  Many exempt organizations failed to pay.</a:t>
            </a:r>
          </a:p>
          <a:p>
            <a:r>
              <a:rPr lang="en-US" dirty="0" smtClean="0"/>
              <a:t>No longer able to automatically exonerate bills under $10.  All bills, regardless of amount, were mailed out.  Could be considered discrimination</a:t>
            </a:r>
          </a:p>
          <a:p>
            <a:r>
              <a:rPr lang="en-US" dirty="0" smtClean="0"/>
              <a:t>Major increase in call volume.  I put an option on our phone system to transfer calls to F.C. regarding the fee.  Year one the volume was extremely high.  F.C. did not do an adequate job of informing the taxpayers of the upcoming fee.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287265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Collection, Exoneration, Refund, and Auditing of 911 Service Fee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Sheriff does receive commission on collection of fee – this percentage is negotiated between Sheriff &amp; F.C.</a:t>
            </a:r>
          </a:p>
          <a:p>
            <a:r>
              <a:rPr lang="en-US" dirty="0" smtClean="0"/>
              <a:t>Sheriff’s system had to be changed to accept and report 911 fee payments</a:t>
            </a:r>
          </a:p>
          <a:p>
            <a:r>
              <a:rPr lang="en-US" dirty="0" smtClean="0"/>
              <a:t>Is not a TAX.  2% discount and late penalties do not apply. </a:t>
            </a:r>
          </a:p>
          <a:p>
            <a:r>
              <a:rPr lang="en-US" dirty="0" smtClean="0"/>
              <a:t>Taxpayer could pay tax amount and elect not to pay fee – Sheriff still had to collect the tax portion &amp; mark bill paid then report unpaid fees to F.C.</a:t>
            </a:r>
          </a:p>
          <a:p>
            <a:r>
              <a:rPr lang="en-US" dirty="0" smtClean="0"/>
              <a:t>Mailed payments without fee had to be collected and fee reported as not paid as well.  </a:t>
            </a:r>
          </a:p>
          <a:p>
            <a:r>
              <a:rPr lang="en-US" dirty="0" smtClean="0"/>
              <a:t>Audit tracking was difficult.  Auditors were and still are unsatisfied with tracking of nonpayment of the fees.  Could lead to mishandling of funds.</a:t>
            </a:r>
          </a:p>
          <a:p>
            <a:r>
              <a:rPr lang="en-US" dirty="0" smtClean="0"/>
              <a:t>Exonerations of just 911 fee led to $0 assessment changes on exoneration reports.</a:t>
            </a:r>
          </a:p>
          <a:p>
            <a:r>
              <a:rPr lang="en-US" dirty="0" smtClean="0"/>
              <a:t>Refunds of 911 Fee had to be handled by F.C. only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1433043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Delinquent Taxes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E911 is a FEE, not a TAX.  It has to be removed from the tax bill when bills are transferred to County Clerk on April 15.</a:t>
            </a:r>
          </a:p>
          <a:p>
            <a:r>
              <a:rPr lang="en-US" dirty="0" smtClean="0"/>
              <a:t>Bills paid with 911 fee unpaid are not considered delinquent and not given to the County Clerk for collection.</a:t>
            </a:r>
          </a:p>
          <a:p>
            <a:r>
              <a:rPr lang="en-US" dirty="0" smtClean="0"/>
              <a:t>Handed over to the County Attorney as Class A Misdemeanor which is $200 fine</a:t>
            </a:r>
          </a:p>
          <a:p>
            <a:r>
              <a:rPr lang="en-US" dirty="0" smtClean="0"/>
              <a:t>Campbell County Attorney has not pursued these.  It would cost the county more money to pursue than they would collect.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275994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Collection Statistics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2013 - $1,701, 304.34 collected by Sheriff &amp; F.C.</a:t>
            </a:r>
          </a:p>
          <a:p>
            <a:endParaRPr lang="en-US" dirty="0"/>
          </a:p>
          <a:p>
            <a:r>
              <a:rPr lang="en-US" dirty="0" smtClean="0"/>
              <a:t>2014 - $1,793,793.25 collected by Sheriff &amp; F.C.</a:t>
            </a:r>
          </a:p>
          <a:p>
            <a:endParaRPr lang="en-US" dirty="0"/>
          </a:p>
          <a:p>
            <a:r>
              <a:rPr lang="en-US" dirty="0"/>
              <a:t>2015 </a:t>
            </a:r>
            <a:r>
              <a:rPr lang="en-US" dirty="0" smtClean="0"/>
              <a:t>– $1,818,638.67 collected by Sheriff &amp; F.C. to date </a:t>
            </a:r>
          </a:p>
          <a:p>
            <a:pPr marL="457200" lvl="1" indent="0">
              <a:buNone/>
            </a:pPr>
            <a:r>
              <a:rPr lang="en-US" dirty="0" smtClean="0"/>
              <a:t>(Housing Authority still owes approx. $12,000 – they have an arrangement</a:t>
            </a:r>
          </a:p>
          <a:p>
            <a:pPr marL="457200" lvl="1" indent="0">
              <a:buNone/>
            </a:pPr>
            <a:r>
              <a:rPr lang="en-US" dirty="0"/>
              <a:t>	</a:t>
            </a:r>
            <a:r>
              <a:rPr lang="en-US" dirty="0" smtClean="0"/>
              <a:t>to make a payment after collection has ceased due to budget)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259710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solidFill>
                  <a:srgbClr val="FF0000"/>
                </a:solidFill>
              </a:rPr>
              <a:t>QUESTIONS?</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COMMENTS?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63555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911 Funding Problem</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tx1"/>
                </a:solidFill>
              </a:rPr>
              <a:t>Funded by a Fee on Landlines ($3 per month at the time)</a:t>
            </a:r>
          </a:p>
          <a:p>
            <a:r>
              <a:rPr lang="en-US" dirty="0" smtClean="0">
                <a:solidFill>
                  <a:schemeClr val="tx1"/>
                </a:solidFill>
              </a:rPr>
              <a:t>Number of land lines decreasing each year</a:t>
            </a:r>
          </a:p>
          <a:p>
            <a:r>
              <a:rPr lang="en-US" dirty="0" smtClean="0">
                <a:solidFill>
                  <a:schemeClr val="tx1"/>
                </a:solidFill>
              </a:rPr>
              <a:t>Severely Under-funded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68284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Contact Info:</a:t>
            </a:r>
            <a:endParaRPr lang="en-US" dirty="0">
              <a:solidFill>
                <a:srgbClr val="FF0000"/>
              </a:solidFill>
            </a:endParaRPr>
          </a:p>
        </p:txBody>
      </p:sp>
      <p:sp>
        <p:nvSpPr>
          <p:cNvPr id="3" name="Content Placeholder 2"/>
          <p:cNvSpPr>
            <a:spLocks noGrp="1"/>
          </p:cNvSpPr>
          <p:nvPr>
            <p:ph idx="1"/>
          </p:nvPr>
        </p:nvSpPr>
        <p:spPr/>
        <p:txBody>
          <a:bodyPr/>
          <a:lstStyle/>
          <a:p>
            <a:pPr algn="ctr"/>
            <a:r>
              <a:rPr lang="en-US" dirty="0" smtClean="0"/>
              <a:t>Daniel Braun</a:t>
            </a:r>
          </a:p>
          <a:p>
            <a:pPr algn="ctr"/>
            <a:endParaRPr lang="en-US" dirty="0"/>
          </a:p>
          <a:p>
            <a:pPr algn="ctr"/>
            <a:r>
              <a:rPr lang="en-US" dirty="0" smtClean="0"/>
              <a:t>859-292-3871 office</a:t>
            </a:r>
          </a:p>
          <a:p>
            <a:pPr algn="ctr"/>
            <a:endParaRPr lang="en-US" dirty="0"/>
          </a:p>
          <a:p>
            <a:pPr algn="ctr"/>
            <a:r>
              <a:rPr lang="en-US" smtClean="0"/>
              <a:t>dbraun@campbellcountyky.gov</a:t>
            </a:r>
            <a:endParaRPr lang="en-US"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24119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KRS 65.760</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Authority to Establish 911 Emergency Telephone Service</a:t>
            </a:r>
          </a:p>
          <a:p>
            <a:r>
              <a:rPr lang="en-US" dirty="0" smtClean="0"/>
              <a:t>Provisions and Authority to levy a fee to fund 911 Service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20568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KRS 65.760</a:t>
            </a: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endParaRPr lang="en-US" dirty="0"/>
          </a:p>
          <a:p>
            <a:r>
              <a:rPr lang="en-US" dirty="0"/>
              <a:t> </a:t>
            </a:r>
            <a:r>
              <a:rPr lang="en-US" b="1" dirty="0"/>
              <a:t>65.760 Establishment of 911 emergency telephone service by city, county, or urban-county government -- Funding. </a:t>
            </a:r>
            <a:endParaRPr lang="en-US" dirty="0"/>
          </a:p>
          <a:p>
            <a:r>
              <a:rPr lang="en-US" dirty="0"/>
              <a:t>(1) Any city, county, or urban-county government </a:t>
            </a:r>
            <a:r>
              <a:rPr lang="en-US" b="1" u="sng" dirty="0"/>
              <a:t>may establish 911 emergency telephone service upon approval of the governing body </a:t>
            </a:r>
            <a:r>
              <a:rPr lang="en-US" dirty="0"/>
              <a:t>of the city, county, or urban-county government and may adopt regulations concerning the provision of this service by ordinance. </a:t>
            </a:r>
          </a:p>
          <a:p>
            <a:r>
              <a:rPr lang="en-US" dirty="0"/>
              <a:t>(2) Any city, county, or urban-county government, or any combination thereof, may with the approval of their governing bodies enter into an </a:t>
            </a:r>
            <a:r>
              <a:rPr lang="en-US" dirty="0" err="1"/>
              <a:t>interlocal</a:t>
            </a:r>
            <a:r>
              <a:rPr lang="en-US" dirty="0"/>
              <a:t> cooperation agreement creating a joint 911 emergency telephone service. </a:t>
            </a:r>
          </a:p>
          <a:p>
            <a:r>
              <a:rPr lang="en-US" dirty="0"/>
              <a:t>(3) </a:t>
            </a:r>
            <a:r>
              <a:rPr lang="en-US" b="1" u="sng" dirty="0"/>
              <a:t>The funds required </a:t>
            </a:r>
            <a:r>
              <a:rPr lang="en-US" dirty="0"/>
              <a:t>by a city, county, or urban-county government to establish and operate 911 emergency telephone service, or to participate in joint service with other local governments, </a:t>
            </a:r>
            <a:r>
              <a:rPr lang="en-US" b="1" u="sng" dirty="0"/>
              <a:t>may be obtained through the levy of any special tax, license, or fee not in conflict with the Constitution and statutes of this state.</a:t>
            </a:r>
            <a:r>
              <a:rPr lang="en-US" dirty="0"/>
              <a:t> The special tax, license, or fee may include a subscriber charge for 911 emergency telephone service that shall be levied on an individual exchange-line basis, limited to a maximum of twenty-five (25) exchange lines per account per government entity. Any private commercial telephone service or owner of a dispersed private telephone system (DPTS) that provides local and 911 emergency service to subscribers for compensation shall collect and remit the subscriber charge to the local government on the same basis as the primary local exchange carrier, except that this requirement shall not apply to a state agency that currently maintains an independent 911 system with its own public safety answering point. All revenues from a tax or fee expressly levied to fund 911 emergency services shall be expended solely for the establishment, operation, and maintenance of a 911 emergency communications system; this may include expenditures to train communications personnel and to inform the public of the availability and proper use of 911 service. </a:t>
            </a:r>
          </a:p>
          <a:p>
            <a:r>
              <a:rPr lang="en-US" dirty="0"/>
              <a:t>(4) The governing body may apply for and accept federal moneys and may accept contributions and donations from any source for the purpose of funding 911 emergency telephone service. </a:t>
            </a:r>
          </a:p>
          <a:p>
            <a:r>
              <a:rPr lang="en-US" dirty="0"/>
              <a:t>(5) Nothing in this section shall preclude other means of establishing or funding a 911 emergency telephone service within any local area or exchange, nor require the operation of such service by any local government. </a:t>
            </a:r>
          </a:p>
          <a:p>
            <a:r>
              <a:rPr lang="en-US" b="1" dirty="0"/>
              <a:t>Effective: </a:t>
            </a:r>
            <a:r>
              <a:rPr lang="en-US" dirty="0"/>
              <a:t>July 15, 1998 </a:t>
            </a:r>
          </a:p>
          <a:p>
            <a:r>
              <a:rPr lang="en-US" b="1" dirty="0"/>
              <a:t>History: </a:t>
            </a:r>
            <a:r>
              <a:rPr lang="en-US" dirty="0"/>
              <a:t>Amended 1998 Ky. Acts </a:t>
            </a:r>
            <a:r>
              <a:rPr lang="en-US" dirty="0" err="1"/>
              <a:t>ch.</a:t>
            </a:r>
            <a:r>
              <a:rPr lang="en-US" dirty="0"/>
              <a:t> 521, sec. 4, effective July 15, 1998. -- Amended 1986 Ky. Acts </a:t>
            </a:r>
            <a:r>
              <a:rPr lang="en-US" dirty="0" err="1"/>
              <a:t>ch.</a:t>
            </a:r>
            <a:r>
              <a:rPr lang="en-US" dirty="0"/>
              <a:t> 114, sec. 1, effective July 15, 1986. -- Created 1984 Ky. Acts </a:t>
            </a:r>
            <a:r>
              <a:rPr lang="en-US" dirty="0" err="1"/>
              <a:t>ch.</a:t>
            </a:r>
            <a:r>
              <a:rPr lang="en-US" dirty="0"/>
              <a:t> 154, sec. 3, effective July 13, 1984.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418130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MAIN PIECE OF ADVICE:</a:t>
            </a:r>
            <a:br>
              <a:rPr lang="en-US" dirty="0" smtClean="0">
                <a:solidFill>
                  <a:srgbClr val="FF0000"/>
                </a:solidFill>
              </a:rPr>
            </a:br>
            <a:r>
              <a:rPr lang="en-US" dirty="0" smtClean="0">
                <a:solidFill>
                  <a:srgbClr val="FF0000"/>
                </a:solidFill>
              </a:rPr>
              <a:t>COLLECT BY OTHER METHOD</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tx1"/>
                </a:solidFill>
              </a:rPr>
              <a:t>If possible, convince your F.C. to collect through some other entity:</a:t>
            </a:r>
          </a:p>
          <a:p>
            <a:pPr lvl="1"/>
            <a:r>
              <a:rPr lang="en-US" dirty="0" smtClean="0">
                <a:solidFill>
                  <a:schemeClr val="tx1"/>
                </a:solidFill>
              </a:rPr>
              <a:t>Self-billing</a:t>
            </a:r>
          </a:p>
          <a:p>
            <a:pPr lvl="1"/>
            <a:r>
              <a:rPr lang="en-US" dirty="0" smtClean="0">
                <a:solidFill>
                  <a:schemeClr val="tx1"/>
                </a:solidFill>
              </a:rPr>
              <a:t>Electric company</a:t>
            </a:r>
          </a:p>
          <a:p>
            <a:pPr lvl="1"/>
            <a:r>
              <a:rPr lang="en-US" dirty="0" smtClean="0">
                <a:solidFill>
                  <a:schemeClr val="tx1"/>
                </a:solidFill>
              </a:rPr>
              <a:t>Water Company</a:t>
            </a:r>
          </a:p>
          <a:p>
            <a:pPr lvl="1"/>
            <a:endParaRPr lang="en-US" dirty="0">
              <a:solidFill>
                <a:srgbClr val="FF0000"/>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5241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Fiscal Court Adoption of Fee</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Ordinance O-04-13 adopted August 7, 2013</a:t>
            </a:r>
          </a:p>
          <a:p>
            <a:r>
              <a:rPr lang="en-US" dirty="0" smtClean="0"/>
              <a:t>Assessed a $45 per occupied residential and commercial unit fee on each parcel as determined by the PVA (will get into that)</a:t>
            </a:r>
          </a:p>
          <a:p>
            <a:r>
              <a:rPr lang="en-US" dirty="0" smtClean="0"/>
              <a:t>Fee was based upon number of units in the county and the amount of funding needed for the E911 dispatch center to operate</a:t>
            </a:r>
          </a:p>
          <a:p>
            <a:r>
              <a:rPr lang="en-US" dirty="0" smtClean="0"/>
              <a:t>First year gave a 50% discount to owners of rental property</a:t>
            </a:r>
          </a:p>
          <a:p>
            <a:r>
              <a:rPr lang="en-US" dirty="0" smtClean="0"/>
              <a:t>Added to the property tax bills to be collected by Sheriff – reasons behind this decision and alternative methods of collection</a:t>
            </a:r>
          </a:p>
          <a:p>
            <a:r>
              <a:rPr lang="en-US" dirty="0" smtClean="0"/>
              <a:t>Establishment of an appeals board </a:t>
            </a:r>
          </a:p>
          <a:p>
            <a:r>
              <a:rPr lang="en-US" dirty="0" smtClean="0"/>
              <a:t>Class A Misdemeanor </a:t>
            </a:r>
          </a:p>
          <a:p>
            <a:r>
              <a:rPr lang="en-US" dirty="0" smtClean="0"/>
              <a:t>Included in handout</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4239639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Legal Battle</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Greater Cincinnati/N.KY. Apartment Association sued stating the fee was unconstitutional</a:t>
            </a:r>
          </a:p>
          <a:p>
            <a:r>
              <a:rPr lang="en-US" dirty="0" smtClean="0"/>
              <a:t>Campbell Circuit Court Judge Fred A. Stine V ruled in county’s favor</a:t>
            </a:r>
          </a:p>
          <a:p>
            <a:r>
              <a:rPr lang="en-US" dirty="0" smtClean="0"/>
              <a:t>October 29, 2015 Court of Appeals affirmed Judge Stine’s ruling that the fee is an statutorily valid exercise of the F.C.’s authority</a:t>
            </a:r>
          </a:p>
          <a:p>
            <a:r>
              <a:rPr lang="en-US" dirty="0" smtClean="0"/>
              <a:t>Supreme Court of KY denied Apartment Associations request for a hearing, thus affirming the Appeals Court’s decision</a:t>
            </a:r>
          </a:p>
          <a:p>
            <a:r>
              <a:rPr lang="en-US" dirty="0" smtClean="0"/>
              <a:t>The ordinance, as written and implemented, has been deemed legal</a:t>
            </a:r>
          </a:p>
          <a:p>
            <a:r>
              <a:rPr lang="en-US" dirty="0" smtClean="0"/>
              <a:t>Opinion of the court included in </a:t>
            </a:r>
            <a:r>
              <a:rPr lang="en-US" smtClean="0"/>
              <a:t>the handout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4152290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PVA’s Part:</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PVA to determine number of individual commercial &amp; residential units on each parcel </a:t>
            </a:r>
          </a:p>
          <a:p>
            <a:r>
              <a:rPr lang="en-US" dirty="0" smtClean="0"/>
              <a:t>Field work performed by myself and chief deputy over summer 2013</a:t>
            </a:r>
          </a:p>
          <a:p>
            <a:r>
              <a:rPr lang="en-US" dirty="0" smtClean="0"/>
              <a:t>Count store fronts, number of apartments or businesses </a:t>
            </a:r>
            <a:r>
              <a:rPr lang="en-US" dirty="0" err="1" smtClean="0"/>
              <a:t>etc</a:t>
            </a:r>
            <a:endParaRPr lang="en-US" dirty="0" smtClean="0"/>
          </a:p>
          <a:p>
            <a:r>
              <a:rPr lang="en-US" dirty="0" smtClean="0"/>
              <a:t>Difficult to always determine apartments – gas meters, mail boxes, city licenses, conference records, etc. used to determine </a:t>
            </a:r>
          </a:p>
          <a:p>
            <a:r>
              <a:rPr lang="en-US" dirty="0" smtClean="0"/>
              <a:t>Now part of every day field work data collection</a:t>
            </a:r>
          </a:p>
          <a:p>
            <a:r>
              <a:rPr lang="en-US" dirty="0" smtClean="0"/>
              <a:t>Possibility to have F.C. hire workers to collect data if needed</a:t>
            </a:r>
          </a:p>
          <a:p>
            <a:r>
              <a:rPr lang="en-US" dirty="0" smtClean="0"/>
              <a:t>Computer system update to accept # of units – paid by F.C.</a:t>
            </a:r>
          </a:p>
          <a:p>
            <a:r>
              <a:rPr lang="en-US" dirty="0" smtClean="0"/>
              <a:t>Issues, problems, and clarifications on units:</a:t>
            </a:r>
          </a:p>
          <a:p>
            <a:pPr lvl="1"/>
            <a:r>
              <a:rPr lang="en-US" dirty="0" smtClean="0"/>
              <a:t>Single family, multi-family, strip malls, churches, gov’t, schools, commercial retail stores, nursing homes, senior living, etc.</a:t>
            </a:r>
          </a:p>
          <a:p>
            <a:pPr lvl="1"/>
            <a:r>
              <a:rPr lang="en-US" dirty="0" smtClean="0"/>
              <a:t>Fiscal Court made to give decisions and clarifications </a:t>
            </a:r>
          </a:p>
          <a:p>
            <a:pPr lvl="1"/>
            <a:r>
              <a:rPr lang="en-US" dirty="0" smtClean="0"/>
              <a:t>Vacancy credit and appeals of units – F.C. &amp; PVA</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86095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Single Family = 1 unit</a:t>
            </a:r>
            <a:endParaRPr lang="en-US" dirty="0">
              <a:solidFill>
                <a:srgbClr val="FF0000"/>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394" y="2160588"/>
            <a:ext cx="5175249" cy="3881437"/>
          </a:xfrm>
        </p:spPr>
      </p:pic>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78725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448DCFCE4BFA3488C1231CEA6A8E0C6" ma:contentTypeVersion="1" ma:contentTypeDescription="Upload an image." ma:contentTypeScope="" ma:versionID="3dd297dca525510f3eede485c6436bf4">
  <xsd:schema xmlns:xsd="http://www.w3.org/2001/XMLSchema" xmlns:xs="http://www.w3.org/2001/XMLSchema" xmlns:p="http://schemas.microsoft.com/office/2006/metadata/properties" xmlns:ns1="http://schemas.microsoft.com/sharepoint/v3" xmlns:ns2="042484EB-C38E-4712-B7FF-BE26DBBE11E5" xmlns:ns3="http://schemas.microsoft.com/sharepoint/v3/fields" targetNamespace="http://schemas.microsoft.com/office/2006/metadata/properties" ma:root="true" ma:fieldsID="7dbaf0fdf7bf684ea7e650bbf3546fb7" ns1:_="" ns2:_="" ns3:_="">
    <xsd:import namespace="http://schemas.microsoft.com/sharepoint/v3"/>
    <xsd:import namespace="042484EB-C38E-4712-B7FF-BE26DBBE11E5"/>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2484EB-C38E-4712-B7FF-BE26DBBE11E5"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042484EB-C38E-4712-B7FF-BE26DBBE11E5"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F4368C7-AA54-45A3-9060-38D25B2D364F}"/>
</file>

<file path=customXml/itemProps2.xml><?xml version="1.0" encoding="utf-8"?>
<ds:datastoreItem xmlns:ds="http://schemas.openxmlformats.org/officeDocument/2006/customXml" ds:itemID="{6F63F0DD-A174-4285-8DE7-5A81C7D7C8B3}"/>
</file>

<file path=customXml/itemProps3.xml><?xml version="1.0" encoding="utf-8"?>
<ds:datastoreItem xmlns:ds="http://schemas.openxmlformats.org/officeDocument/2006/customXml" ds:itemID="{15C24C52-8074-4C6A-8AA6-78B5C163775F}"/>
</file>

<file path=docProps/app.xml><?xml version="1.0" encoding="utf-8"?>
<Properties xmlns="http://schemas.openxmlformats.org/officeDocument/2006/extended-properties" xmlns:vt="http://schemas.openxmlformats.org/officeDocument/2006/docPropsVTypes">
  <Template>Facet</Template>
  <TotalTime>546</TotalTime>
  <Words>1567</Words>
  <Application>Microsoft Office PowerPoint</Application>
  <PresentationFormat>Widescreen</PresentationFormat>
  <Paragraphs>123</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E911 Service Fee Implementation </vt:lpstr>
      <vt:lpstr>911 Funding Problem</vt:lpstr>
      <vt:lpstr>KRS 65.760</vt:lpstr>
      <vt:lpstr>KRS 65.760</vt:lpstr>
      <vt:lpstr>MAIN PIECE OF ADVICE: COLLECT BY OTHER METHOD</vt:lpstr>
      <vt:lpstr>Fiscal Court Adoption of Fee</vt:lpstr>
      <vt:lpstr>Legal Battle</vt:lpstr>
      <vt:lpstr>The PVA’s Part:</vt:lpstr>
      <vt:lpstr>Single Family = 1 unit</vt:lpstr>
      <vt:lpstr>Farm Residence = 1 unit</vt:lpstr>
      <vt:lpstr>Commercial Buildings – 1 fee per commercial or residential unit</vt:lpstr>
      <vt:lpstr>PowerPoint Presentation</vt:lpstr>
      <vt:lpstr>PowerPoint Presentation</vt:lpstr>
      <vt:lpstr>PowerPoint Presentation</vt:lpstr>
      <vt:lpstr>Problems With Fee on Tax Bills</vt:lpstr>
      <vt:lpstr>Collection, Exoneration, Refund, and Auditing of 911 Service Fee</vt:lpstr>
      <vt:lpstr>Delinquent Taxes</vt:lpstr>
      <vt:lpstr>Collection Statistics </vt:lpstr>
      <vt:lpstr> QUESTIONS?   COMMENTS?</vt:lpstr>
      <vt:lpstr>Contact Info: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E911 Service Fee Implementation</dc:title>
  <dc:creator>Braun, Daniel</dc:creator>
  <cp:keywords/>
  <dc:description/>
  <cp:lastModifiedBy>Braun, Daniel</cp:lastModifiedBy>
  <cp:revision>25</cp:revision>
  <dcterms:created xsi:type="dcterms:W3CDTF">2016-08-16T15:53:05Z</dcterms:created>
  <dcterms:modified xsi:type="dcterms:W3CDTF">2016-10-20T15:36:26Z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0x0101009148F5A04DDD49CBA7127AADA5FB792B00AADE34325A8B49CDA8BB4DB53328F214003448DCFCE4BFA3488C1231CEA6A8E0C6</vt:lpwstr>
  </property>
</Properties>
</file>