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8.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Masters/slideMaster1.xml" ContentType="application/vnd.openxmlformats-officedocument.presentationml.slideMaster+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2.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802" r:id="rId3"/>
    <p:sldMasterId id="2147483814" r:id="rId4"/>
  </p:sldMasterIdLst>
  <p:notesMasterIdLst>
    <p:notesMasterId r:id="rId43"/>
  </p:notesMasterIdLst>
  <p:sldIdLst>
    <p:sldId id="614" r:id="rId5"/>
    <p:sldId id="779" r:id="rId6"/>
    <p:sldId id="389" r:id="rId7"/>
    <p:sldId id="632" r:id="rId8"/>
    <p:sldId id="674" r:id="rId9"/>
    <p:sldId id="729" r:id="rId10"/>
    <p:sldId id="468" r:id="rId11"/>
    <p:sldId id="754" r:id="rId12"/>
    <p:sldId id="772" r:id="rId13"/>
    <p:sldId id="771" r:id="rId14"/>
    <p:sldId id="636" r:id="rId15"/>
    <p:sldId id="637" r:id="rId16"/>
    <p:sldId id="762" r:id="rId17"/>
    <p:sldId id="763" r:id="rId18"/>
    <p:sldId id="764" r:id="rId19"/>
    <p:sldId id="613" r:id="rId20"/>
    <p:sldId id="626" r:id="rId21"/>
    <p:sldId id="641" r:id="rId22"/>
    <p:sldId id="627" r:id="rId23"/>
    <p:sldId id="611" r:id="rId24"/>
    <p:sldId id="773" r:id="rId25"/>
    <p:sldId id="778" r:id="rId26"/>
    <p:sldId id="780" r:id="rId27"/>
    <p:sldId id="781" r:id="rId28"/>
    <p:sldId id="774" r:id="rId29"/>
    <p:sldId id="775" r:id="rId30"/>
    <p:sldId id="784" r:id="rId31"/>
    <p:sldId id="783" r:id="rId32"/>
    <p:sldId id="782" r:id="rId33"/>
    <p:sldId id="755" r:id="rId34"/>
    <p:sldId id="761" r:id="rId35"/>
    <p:sldId id="756" r:id="rId36"/>
    <p:sldId id="660" r:id="rId37"/>
    <p:sldId id="661" r:id="rId38"/>
    <p:sldId id="757" r:id="rId39"/>
    <p:sldId id="759" r:id="rId40"/>
    <p:sldId id="776" r:id="rId41"/>
    <p:sldId id="77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A3E"/>
    <a:srgbClr val="E8E8E8"/>
    <a:srgbClr val="D9D9D9"/>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82" autoAdjust="0"/>
    <p:restoredTop sz="94320" autoAdjust="0"/>
  </p:normalViewPr>
  <p:slideViewPr>
    <p:cSldViewPr snapToGrid="0">
      <p:cViewPr varScale="1">
        <p:scale>
          <a:sx n="109" d="100"/>
          <a:sy n="109" d="100"/>
        </p:scale>
        <p:origin x="1296" y="102"/>
      </p:cViewPr>
      <p:guideLst>
        <p:guide orient="horz" pos="2160"/>
        <p:guide pos="2880"/>
      </p:guideLst>
    </p:cSldViewPr>
  </p:slideViewPr>
  <p:outlineViewPr>
    <p:cViewPr>
      <p:scale>
        <a:sx n="33" d="100"/>
        <a:sy n="33" d="100"/>
      </p:scale>
      <p:origin x="0" y="736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228F60-D2E8-4020-A754-86294D009864}" type="datetimeFigureOut">
              <a:rPr lang="en-US" smtClean="0"/>
              <a:t>10/25/2016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C061EE-7E1F-498C-9648-F40AF1E9AD86}" type="slidenum">
              <a:rPr lang="en-US" smtClean="0"/>
              <a:t>‹#›</a:t>
            </a:fld>
            <a:endParaRPr lang="en-US"/>
          </a:p>
        </p:txBody>
      </p:sp>
    </p:spTree>
    <p:extLst>
      <p:ext uri="{BB962C8B-B14F-4D97-AF65-F5344CB8AC3E}">
        <p14:creationId xmlns:p14="http://schemas.microsoft.com/office/powerpoint/2010/main" val="309912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fiscal</a:t>
            </a:r>
            <a:r>
              <a:rPr lang="en-US" baseline="0" dirty="0" smtClean="0"/>
              <a:t> year ending 2016 severance coal revenues were even lower with $</a:t>
            </a:r>
            <a:r>
              <a:rPr lang="en-US" baseline="0" smtClean="0"/>
              <a:t>120,607,931 received. </a:t>
            </a:r>
            <a:endParaRPr lang="en-US"/>
          </a:p>
        </p:txBody>
      </p:sp>
      <p:sp>
        <p:nvSpPr>
          <p:cNvPr id="4" name="Slide Number Placeholder 3"/>
          <p:cNvSpPr>
            <a:spLocks noGrp="1"/>
          </p:cNvSpPr>
          <p:nvPr>
            <p:ph type="sldNum" sz="quarter" idx="10"/>
          </p:nvPr>
        </p:nvSpPr>
        <p:spPr/>
        <p:txBody>
          <a:bodyPr/>
          <a:lstStyle/>
          <a:p>
            <a:fld id="{3FC061EE-7E1F-498C-9648-F40AF1E9AD86}" type="slidenum">
              <a:rPr lang="en-US" smtClean="0"/>
              <a:t>11</a:t>
            </a:fld>
            <a:endParaRPr lang="en-US"/>
          </a:p>
        </p:txBody>
      </p:sp>
    </p:spTree>
    <p:extLst>
      <p:ext uri="{BB962C8B-B14F-4D97-AF65-F5344CB8AC3E}">
        <p14:creationId xmlns:p14="http://schemas.microsoft.com/office/powerpoint/2010/main" val="268364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222714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40135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1133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9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77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72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17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159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41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222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0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59940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42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18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01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161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350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4530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2454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220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54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02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6ACE6-F635-47FE-8AD4-F92754089CE1}"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398573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65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70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5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21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560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530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697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10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343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20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6ACE6-F635-47FE-8AD4-F92754089CE1}"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1167083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04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70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651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136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45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31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16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13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1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6ACE6-F635-47FE-8AD4-F92754089CE1}"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187500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6ACE6-F635-47FE-8AD4-F92754089CE1}"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87722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6ACE6-F635-47FE-8AD4-F92754089CE1}"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174994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E6-F635-47FE-8AD4-F92754089CE1}"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220631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6ACE6-F635-47FE-8AD4-F92754089CE1}"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4AFFD-6D7D-4A02-A383-3756C330A5DA}" type="slidenum">
              <a:rPr lang="en-US" smtClean="0"/>
              <a:t>‹#›</a:t>
            </a:fld>
            <a:endParaRPr lang="en-US"/>
          </a:p>
        </p:txBody>
      </p:sp>
    </p:spTree>
    <p:extLst>
      <p:ext uri="{BB962C8B-B14F-4D97-AF65-F5344CB8AC3E}">
        <p14:creationId xmlns:p14="http://schemas.microsoft.com/office/powerpoint/2010/main" val="88384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6ACE6-F635-47FE-8AD4-F92754089CE1}"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4AFFD-6D7D-4A02-A383-3756C330A5DA}" type="slidenum">
              <a:rPr lang="en-US" smtClean="0"/>
              <a:t>‹#›</a:t>
            </a:fld>
            <a:endParaRPr lang="en-US"/>
          </a:p>
        </p:txBody>
      </p:sp>
    </p:spTree>
    <p:extLst>
      <p:ext uri="{BB962C8B-B14F-4D97-AF65-F5344CB8AC3E}">
        <p14:creationId xmlns:p14="http://schemas.microsoft.com/office/powerpoint/2010/main" val="1994190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2722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0FE67-94EB-4955-BCE2-60CC15682895}"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92B14-968E-4271-B05D-33D513454E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77253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6ACE6-F635-47FE-8AD4-F92754089CE1}"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4AFFD-6D7D-4A02-A383-3756C330A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48003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Wallen@ky.gov" TargetMode="External"/><Relationship Id="rId2" Type="http://schemas.openxmlformats.org/officeDocument/2006/relationships/hyperlink" Target="mailto:Aron.Patrick@ky.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vOWWXMZ641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6659" y="468065"/>
            <a:ext cx="917211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smtClean="0">
                <a:latin typeface="Tw Cen MT" pitchFamily="34" charset="0"/>
              </a:rPr>
              <a:t>Coal: Past, Present and Future</a:t>
            </a:r>
          </a:p>
          <a:p>
            <a:pPr algn="ctr" eaLnBrk="1" hangingPunct="1"/>
            <a:endParaRPr lang="en-US" sz="1400" b="1" dirty="0" smtClean="0">
              <a:latin typeface="Tw Cen MT" pitchFamily="34" charset="0"/>
            </a:endParaRPr>
          </a:p>
          <a:p>
            <a:pPr algn="ctr" eaLnBrk="1" hangingPunct="1"/>
            <a:endParaRPr lang="en-US" sz="1400" b="1" dirty="0" smtClean="0">
              <a:latin typeface="Tw Cen MT" pitchFamily="34" charset="0"/>
            </a:endParaRPr>
          </a:p>
          <a:p>
            <a:pPr algn="ctr" eaLnBrk="1" hangingPunct="1"/>
            <a:r>
              <a:rPr lang="en-US" sz="1400" b="1" dirty="0" smtClean="0">
                <a:latin typeface="Tw Cen MT" pitchFamily="34" charset="0"/>
              </a:rPr>
              <a:t>Greg A. Jennings</a:t>
            </a:r>
            <a:endParaRPr lang="en-US" sz="1400" b="1" dirty="0">
              <a:latin typeface="Tw Cen MT" pitchFamily="34" charset="0"/>
            </a:endParaRPr>
          </a:p>
          <a:p>
            <a:pPr algn="ctr" eaLnBrk="1" hangingPunct="1"/>
            <a:r>
              <a:rPr lang="en-US" sz="1400" dirty="0" smtClean="0">
                <a:latin typeface="Tw Cen MT" pitchFamily="34" charset="0"/>
              </a:rPr>
              <a:t>Director</a:t>
            </a:r>
            <a:endParaRPr lang="en-US" sz="1400" dirty="0">
              <a:latin typeface="Tw Cen MT" pitchFamily="34" charset="0"/>
            </a:endParaRPr>
          </a:p>
          <a:p>
            <a:pPr algn="ctr" eaLnBrk="1" hangingPunct="1"/>
            <a:r>
              <a:rPr lang="en-US" sz="1400" dirty="0" smtClean="0">
                <a:latin typeface="Tw Cen MT" pitchFamily="34" charset="0"/>
                <a:hlinkClick r:id="rId2"/>
              </a:rPr>
              <a:t>Greg.Jennings@ky.gov</a:t>
            </a:r>
            <a:r>
              <a:rPr lang="en-US" sz="1400" dirty="0" smtClean="0">
                <a:latin typeface="Tw Cen MT" pitchFamily="34" charset="0"/>
              </a:rPr>
              <a:t> </a:t>
            </a:r>
            <a:endParaRPr lang="en-US" sz="1400" dirty="0">
              <a:latin typeface="Tw Cen MT" pitchFamily="34" charset="0"/>
            </a:endParaRPr>
          </a:p>
          <a:p>
            <a:pPr algn="ctr" eaLnBrk="1" hangingPunct="1"/>
            <a:endParaRPr lang="en-US" sz="1400" b="1" dirty="0">
              <a:latin typeface="Tw Cen MT" pitchFamily="34" charset="0"/>
            </a:endParaRPr>
          </a:p>
          <a:p>
            <a:pPr algn="ctr" eaLnBrk="1" hangingPunct="1"/>
            <a:r>
              <a:rPr lang="en-US" sz="1400" b="1" dirty="0" smtClean="0">
                <a:latin typeface="Tw Cen MT" pitchFamily="34" charset="0"/>
              </a:rPr>
              <a:t>Jay Wallen</a:t>
            </a:r>
            <a:endParaRPr lang="en-US" sz="1400" b="1" dirty="0">
              <a:latin typeface="Tw Cen MT" pitchFamily="34" charset="0"/>
            </a:endParaRPr>
          </a:p>
          <a:p>
            <a:pPr algn="ctr" eaLnBrk="1" hangingPunct="1"/>
            <a:r>
              <a:rPr lang="en-US" sz="1400" dirty="0" smtClean="0">
                <a:latin typeface="Tw Cen MT" pitchFamily="34" charset="0"/>
              </a:rPr>
              <a:t>Branch Manager</a:t>
            </a:r>
            <a:endParaRPr lang="en-US" sz="1400" dirty="0">
              <a:latin typeface="Tw Cen MT" pitchFamily="34" charset="0"/>
            </a:endParaRPr>
          </a:p>
          <a:p>
            <a:pPr algn="ctr" eaLnBrk="1" hangingPunct="1"/>
            <a:r>
              <a:rPr lang="en-US" sz="1400" dirty="0" smtClean="0">
                <a:latin typeface="Tw Cen MT" pitchFamily="34" charset="0"/>
                <a:hlinkClick r:id="rId3"/>
              </a:rPr>
              <a:t>James.Wallen@ky.gov</a:t>
            </a:r>
            <a:r>
              <a:rPr lang="en-US" sz="1400" dirty="0" smtClean="0">
                <a:latin typeface="Tw Cen MT" pitchFamily="34" charset="0"/>
              </a:rPr>
              <a:t> </a:t>
            </a:r>
            <a:endParaRPr lang="en-US" sz="1400" dirty="0">
              <a:latin typeface="Tw Cen MT" pitchFamily="34" charset="0"/>
            </a:endParaRPr>
          </a:p>
          <a:p>
            <a:pPr algn="ctr" eaLnBrk="1" hangingPunct="1"/>
            <a:endParaRPr lang="en-US" sz="1600" b="1" dirty="0" smtClean="0">
              <a:latin typeface="Tw Cen MT" pitchFamily="34" charset="0"/>
            </a:endParaRPr>
          </a:p>
          <a:p>
            <a:pPr algn="ctr" eaLnBrk="1" hangingPunct="1"/>
            <a:endParaRPr lang="en-US" sz="1600" b="1" dirty="0" smtClean="0">
              <a:latin typeface="Tw Cen MT" pitchFamily="34" charset="0"/>
            </a:endParaRPr>
          </a:p>
          <a:p>
            <a:pPr algn="ctr" eaLnBrk="1" hangingPunct="1"/>
            <a:r>
              <a:rPr lang="en-US" sz="1600" dirty="0">
                <a:latin typeface="Tw Cen MT" pitchFamily="34" charset="0"/>
              </a:rPr>
              <a:t>Kentucky </a:t>
            </a:r>
            <a:r>
              <a:rPr lang="en-US" sz="1600" dirty="0" smtClean="0">
                <a:latin typeface="Tw Cen MT" pitchFamily="34" charset="0"/>
              </a:rPr>
              <a:t>Department of Revenue</a:t>
            </a:r>
            <a:endParaRPr lang="en-US" sz="1600" dirty="0">
              <a:latin typeface="Tw Cen MT" pitchFamily="34" charset="0"/>
            </a:endParaRPr>
          </a:p>
          <a:p>
            <a:pPr algn="ctr" eaLnBrk="1" hangingPunct="1"/>
            <a:r>
              <a:rPr lang="en-US" sz="1600" dirty="0" smtClean="0">
                <a:latin typeface="Tw Cen MT" pitchFamily="34" charset="0"/>
              </a:rPr>
              <a:t>Division of Minerals and GIS Services</a:t>
            </a:r>
            <a:endParaRPr lang="en-US" sz="1600" dirty="0">
              <a:latin typeface="Tw Cen MT" pitchFamily="34" charset="0"/>
            </a:endParaRPr>
          </a:p>
          <a:p>
            <a:pPr algn="ctr" eaLnBrk="1" hangingPunct="1"/>
            <a:r>
              <a:rPr lang="en-US" sz="1600" dirty="0" smtClean="0">
                <a:latin typeface="Tw Cen MT" pitchFamily="34" charset="0"/>
              </a:rPr>
              <a:t>502-564-2011</a:t>
            </a:r>
            <a:endParaRPr lang="en-US" sz="1600" dirty="0">
              <a:latin typeface="Tw Cen MT" pitchFamily="34" charset="0"/>
            </a:endParaRPr>
          </a:p>
          <a:p>
            <a:pPr algn="ctr" eaLnBrk="1" hangingPunct="1"/>
            <a:endParaRPr lang="en-US" sz="1400" b="1" dirty="0">
              <a:latin typeface="Tw Cen MT" pitchFamily="34" charset="0"/>
            </a:endParaRPr>
          </a:p>
        </p:txBody>
      </p:sp>
    </p:spTree>
    <p:extLst>
      <p:ext uri="{BB962C8B-B14F-4D97-AF65-F5344CB8AC3E}">
        <p14:creationId xmlns:p14="http://schemas.microsoft.com/office/powerpoint/2010/main" val="175572652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0" y="108342"/>
            <a:ext cx="9134679" cy="664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10</a:t>
            </a:fld>
            <a:endParaRPr lang="en-US" dirty="0"/>
          </a:p>
        </p:txBody>
      </p:sp>
      <p:sp>
        <p:nvSpPr>
          <p:cNvPr id="4" name="TextBox 3"/>
          <p:cNvSpPr txBox="1"/>
          <p:nvPr/>
        </p:nvSpPr>
        <p:spPr>
          <a:xfrm>
            <a:off x="852146" y="666578"/>
            <a:ext cx="7467101" cy="276999"/>
          </a:xfrm>
          <a:prstGeom prst="rect">
            <a:avLst/>
          </a:prstGeom>
          <a:noFill/>
        </p:spPr>
        <p:txBody>
          <a:bodyPr wrap="square" rtlCol="0">
            <a:spAutoFit/>
          </a:bodyPr>
          <a:lstStyle/>
          <a:p>
            <a:r>
              <a:rPr lang="en-US" sz="1200" i="1" dirty="0">
                <a:latin typeface="Tw Cen MT" pitchFamily="34" charset="0"/>
              </a:rPr>
              <a:t>Kentucky Coal prices rose from 1972 to 2011, but have fallen </a:t>
            </a:r>
            <a:r>
              <a:rPr lang="en-US" sz="1200" i="1">
                <a:latin typeface="Tw Cen MT" pitchFamily="34" charset="0"/>
              </a:rPr>
              <a:t>substantially </a:t>
            </a:r>
            <a:r>
              <a:rPr lang="en-US" sz="1200" i="1" smtClean="0">
                <a:latin typeface="Tw Cen MT" pitchFamily="34" charset="0"/>
              </a:rPr>
              <a:t>since 2011.</a:t>
            </a:r>
            <a:endParaRPr lang="en-US" sz="1200" i="1" dirty="0">
              <a:latin typeface="Tw Cen MT" pitchFamily="34" charset="0"/>
            </a:endParaRPr>
          </a:p>
        </p:txBody>
      </p:sp>
    </p:spTree>
    <p:extLst>
      <p:ext uri="{BB962C8B-B14F-4D97-AF65-F5344CB8AC3E}">
        <p14:creationId xmlns:p14="http://schemas.microsoft.com/office/powerpoint/2010/main" val="1019482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 y="106535"/>
            <a:ext cx="9133921" cy="6644928"/>
          </a:xfrm>
          <a:prstGeom prst="rect">
            <a:avLst/>
          </a:prstGeom>
        </p:spPr>
      </p:pic>
      <p:sp>
        <p:nvSpPr>
          <p:cNvPr id="3" name="TextBox 2"/>
          <p:cNvSpPr txBox="1"/>
          <p:nvPr/>
        </p:nvSpPr>
        <p:spPr>
          <a:xfrm>
            <a:off x="914396" y="4545020"/>
            <a:ext cx="8041597" cy="646331"/>
          </a:xfrm>
          <a:prstGeom prst="rect">
            <a:avLst/>
          </a:prstGeom>
          <a:noFill/>
        </p:spPr>
        <p:txBody>
          <a:bodyPr wrap="square" rtlCol="0">
            <a:spAutoFit/>
          </a:bodyPr>
          <a:lstStyle/>
          <a:p>
            <a:r>
              <a:rPr lang="en-US" sz="1200" i="1" dirty="0" smtClean="0">
                <a:latin typeface="Tw Cen MT" pitchFamily="34" charset="0"/>
              </a:rPr>
              <a:t>The combination of price and tons of coal mined affect coal severance revenue.</a:t>
            </a:r>
          </a:p>
          <a:p>
            <a:r>
              <a:rPr lang="en-US" sz="1200" i="1" dirty="0" smtClean="0">
                <a:latin typeface="Tw Cen MT" pitchFamily="34" charset="0"/>
              </a:rPr>
              <a:t>High prices and production meant than $310 million coal severance revenue was collected in calendar year 2011. </a:t>
            </a:r>
          </a:p>
          <a:p>
            <a:r>
              <a:rPr lang="en-US" sz="1200" i="1" dirty="0" smtClean="0">
                <a:latin typeface="Tw Cen MT" pitchFamily="34" charset="0"/>
              </a:rPr>
              <a:t>$191 million in </a:t>
            </a:r>
            <a:r>
              <a:rPr lang="en-US" sz="1200" i="1" dirty="0">
                <a:latin typeface="Tw Cen MT" pitchFamily="34" charset="0"/>
              </a:rPr>
              <a:t>coal severance revenue was collected in calendar year </a:t>
            </a:r>
            <a:r>
              <a:rPr lang="en-US" sz="1200" i="1" dirty="0" smtClean="0">
                <a:latin typeface="Tw Cen MT" pitchFamily="34" charset="0"/>
              </a:rPr>
              <a:t>2014, a decrease of 39 percent. </a:t>
            </a:r>
            <a:endParaRPr lang="en-US" sz="1200" i="1" dirty="0">
              <a:latin typeface="Tw Cen MT" pitchFamily="34" charset="0"/>
            </a:endParaRPr>
          </a:p>
        </p:txBody>
      </p:sp>
    </p:spTree>
    <p:extLst>
      <p:ext uri="{BB962C8B-B14F-4D97-AF65-F5344CB8AC3E}">
        <p14:creationId xmlns:p14="http://schemas.microsoft.com/office/powerpoint/2010/main" val="1572097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 y="106535"/>
            <a:ext cx="9133921" cy="6644928"/>
          </a:xfrm>
          <a:prstGeom prst="rect">
            <a:avLst/>
          </a:prstGeom>
        </p:spPr>
      </p:pic>
      <p:sp>
        <p:nvSpPr>
          <p:cNvPr id="3" name="TextBox 2"/>
          <p:cNvSpPr txBox="1"/>
          <p:nvPr/>
        </p:nvSpPr>
        <p:spPr>
          <a:xfrm>
            <a:off x="909203" y="926891"/>
            <a:ext cx="7983785" cy="276999"/>
          </a:xfrm>
          <a:prstGeom prst="rect">
            <a:avLst/>
          </a:prstGeom>
          <a:noFill/>
        </p:spPr>
        <p:txBody>
          <a:bodyPr wrap="square" rtlCol="0">
            <a:spAutoFit/>
          </a:bodyPr>
          <a:lstStyle/>
          <a:p>
            <a:r>
              <a:rPr lang="en-US" sz="1200" i="1" dirty="0">
                <a:latin typeface="Tw Cen MT" pitchFamily="34" charset="0"/>
              </a:rPr>
              <a:t>Coal severance tax revenues have decreased by </a:t>
            </a:r>
            <a:r>
              <a:rPr lang="en-US" sz="1200" i="1" dirty="0" smtClean="0">
                <a:latin typeface="Tw Cen MT" pitchFamily="34" charset="0"/>
              </a:rPr>
              <a:t>half since 2011.</a:t>
            </a:r>
          </a:p>
        </p:txBody>
      </p:sp>
    </p:spTree>
    <p:extLst>
      <p:ext uri="{BB962C8B-B14F-4D97-AF65-F5344CB8AC3E}">
        <p14:creationId xmlns:p14="http://schemas.microsoft.com/office/powerpoint/2010/main" val="2514250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 y="110316"/>
            <a:ext cx="9133594" cy="6637366"/>
          </a:xfrm>
          <a:prstGeom prst="rect">
            <a:avLst/>
          </a:prstGeom>
        </p:spPr>
      </p:pic>
      <p:sp>
        <p:nvSpPr>
          <p:cNvPr id="3" name="TextBox 2"/>
          <p:cNvSpPr txBox="1"/>
          <p:nvPr/>
        </p:nvSpPr>
        <p:spPr>
          <a:xfrm>
            <a:off x="1165413" y="4593456"/>
            <a:ext cx="7712160" cy="276999"/>
          </a:xfrm>
          <a:prstGeom prst="rect">
            <a:avLst/>
          </a:prstGeom>
          <a:noFill/>
        </p:spPr>
        <p:txBody>
          <a:bodyPr wrap="square" rtlCol="0">
            <a:spAutoFit/>
          </a:bodyPr>
          <a:lstStyle/>
          <a:p>
            <a:pPr algn="r"/>
            <a:r>
              <a:rPr lang="en-US" sz="1200" i="1" dirty="0" smtClean="0">
                <a:latin typeface="Tw Cen MT" pitchFamily="34" charset="0"/>
              </a:rPr>
              <a:t>Coal severance tax revenues have decreased by half in the past year, with revenue from certain counties more-severally affected.</a:t>
            </a:r>
          </a:p>
        </p:txBody>
      </p:sp>
    </p:spTree>
    <p:extLst>
      <p:ext uri="{BB962C8B-B14F-4D97-AF65-F5344CB8AC3E}">
        <p14:creationId xmlns:p14="http://schemas.microsoft.com/office/powerpoint/2010/main" val="329573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65" y="20781"/>
            <a:ext cx="8821269" cy="6816435"/>
          </a:xfrm>
          <a:prstGeom prst="rect">
            <a:avLst/>
          </a:prstGeom>
        </p:spPr>
      </p:pic>
      <p:sp>
        <p:nvSpPr>
          <p:cNvPr id="12" name="Rectangle 11"/>
          <p:cNvSpPr/>
          <p:nvPr/>
        </p:nvSpPr>
        <p:spPr>
          <a:xfrm>
            <a:off x="0" y="0"/>
            <a:ext cx="228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67" y="304800"/>
            <a:ext cx="9144000" cy="6278642"/>
          </a:xfrm>
          <a:prstGeom prst="rect">
            <a:avLst/>
          </a:prstGeom>
          <a:noFill/>
        </p:spPr>
        <p:txBody>
          <a:bodyPr wrap="square" rtlCol="0">
            <a:spAutoFit/>
          </a:bodyPr>
          <a:lstStyle/>
          <a:p>
            <a:pPr algn="ctr"/>
            <a:r>
              <a:rPr lang="en-US" sz="2800" b="1" dirty="0" smtClean="0">
                <a:latin typeface="Tw Cen MT" pitchFamily="34" charset="0"/>
              </a:rPr>
              <a:t>Kentucky Coal Severance Tax Revenue Change</a:t>
            </a:r>
          </a:p>
          <a:p>
            <a:pPr algn="ctr"/>
            <a:r>
              <a:rPr lang="en-US" b="1" dirty="0">
                <a:latin typeface="Tw Cen MT" pitchFamily="34" charset="0"/>
              </a:rPr>
              <a:t>July-September 2014 vs. July-September 2015 </a:t>
            </a:r>
            <a:endParaRPr lang="en-US" sz="24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smtClean="0">
              <a:latin typeface="Tw Cen MT" pitchFamily="34" charset="0"/>
            </a:endParaRPr>
          </a:p>
          <a:p>
            <a:pPr algn="ctr"/>
            <a:endParaRPr lang="en-US" sz="2800" b="1" dirty="0" smtClean="0">
              <a:latin typeface="Tw Cen MT" pitchFamily="34" charset="0"/>
            </a:endParaRPr>
          </a:p>
          <a:p>
            <a:pPr algn="ctr"/>
            <a:r>
              <a:rPr lang="en-US" sz="1200" b="1" dirty="0" smtClean="0">
                <a:latin typeface="Tw Cen MT" pitchFamily="34" charset="0"/>
              </a:rPr>
              <a:t>The data summarized in this map are not confidential. </a:t>
            </a:r>
          </a:p>
          <a:p>
            <a:r>
              <a:rPr lang="en-US" sz="1200" dirty="0">
                <a:latin typeface="Tw Cen MT" pitchFamily="34" charset="0"/>
              </a:rPr>
              <a:t>* Denotes fewer than three (3) filers in the county and is CONFIDENTIAL, and shall not be disclosed to any third party, nor used in any way </a:t>
            </a:r>
            <a:r>
              <a:rPr lang="en-US" sz="1200" dirty="0" smtClean="0">
                <a:latin typeface="Tw Cen MT" pitchFamily="34" charset="0"/>
              </a:rPr>
              <a:t>or </a:t>
            </a:r>
            <a:r>
              <a:rPr lang="en-US" sz="1200" dirty="0">
                <a:latin typeface="Tw Cen MT" pitchFamily="34" charset="0"/>
              </a:rPr>
              <a:t>manner that would cause it to become part of a public hearing or proceeding, or to become part of a public hearing or proceeding, or to become public record except as provided in KRS 131.190.</a:t>
            </a:r>
            <a:endParaRPr lang="en-US" sz="1200" dirty="0" smtClean="0">
              <a:latin typeface="Tw Cen MT" pitchFamily="34" charset="0"/>
            </a:endParaRPr>
          </a:p>
        </p:txBody>
      </p:sp>
      <p:sp>
        <p:nvSpPr>
          <p:cNvPr id="7" name="TextBox 6"/>
          <p:cNvSpPr txBox="1"/>
          <p:nvPr/>
        </p:nvSpPr>
        <p:spPr>
          <a:xfrm>
            <a:off x="6172200" y="5334000"/>
            <a:ext cx="1143000" cy="307777"/>
          </a:xfrm>
          <a:prstGeom prst="rect">
            <a:avLst/>
          </a:prstGeom>
          <a:noFill/>
        </p:spPr>
        <p:txBody>
          <a:bodyPr wrap="square" rtlCol="0">
            <a:spAutoFit/>
          </a:bodyPr>
          <a:lstStyle/>
          <a:p>
            <a:r>
              <a:rPr lang="en-US" sz="1400" dirty="0" smtClean="0">
                <a:latin typeface="Tw Cen MT" pitchFamily="34" charset="0"/>
              </a:rPr>
              <a:t>-$3.59M</a:t>
            </a:r>
            <a:endParaRPr lang="en-US" sz="1400" dirty="0">
              <a:latin typeface="Tw Cen MT" pitchFamily="34" charset="0"/>
            </a:endParaRPr>
          </a:p>
        </p:txBody>
      </p:sp>
      <p:sp>
        <p:nvSpPr>
          <p:cNvPr id="8" name="TextBox 7"/>
          <p:cNvSpPr txBox="1"/>
          <p:nvPr/>
        </p:nvSpPr>
        <p:spPr>
          <a:xfrm>
            <a:off x="8077200" y="5331023"/>
            <a:ext cx="914400" cy="307777"/>
          </a:xfrm>
          <a:prstGeom prst="rect">
            <a:avLst/>
          </a:prstGeom>
          <a:noFill/>
        </p:spPr>
        <p:txBody>
          <a:bodyPr wrap="square" rtlCol="0">
            <a:spAutoFit/>
          </a:bodyPr>
          <a:lstStyle/>
          <a:p>
            <a:r>
              <a:rPr lang="en-US" sz="1400" dirty="0" smtClean="0">
                <a:latin typeface="Tw Cen MT" pitchFamily="34" charset="0"/>
              </a:rPr>
              <a:t>+0.350M</a:t>
            </a:r>
            <a:endParaRPr lang="en-US" sz="1400" dirty="0">
              <a:latin typeface="Tw Cen MT" pitchFamily="34" charset="0"/>
            </a:endParaRPr>
          </a:p>
        </p:txBody>
      </p:sp>
      <p:sp>
        <p:nvSpPr>
          <p:cNvPr id="9" name="Rectangle 8"/>
          <p:cNvSpPr/>
          <p:nvPr/>
        </p:nvSpPr>
        <p:spPr>
          <a:xfrm>
            <a:off x="457200" y="922866"/>
            <a:ext cx="1879600" cy="448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 y="1066800"/>
            <a:ext cx="2667000" cy="307777"/>
          </a:xfrm>
          <a:prstGeom prst="rect">
            <a:avLst/>
          </a:prstGeom>
          <a:noFill/>
        </p:spPr>
        <p:txBody>
          <a:bodyPr wrap="square" rtlCol="0">
            <a:spAutoFit/>
          </a:bodyPr>
          <a:lstStyle/>
          <a:p>
            <a:r>
              <a:rPr lang="en-US" sz="1400" dirty="0" smtClean="0">
                <a:latin typeface="Tw Cen MT" pitchFamily="34" charset="0"/>
              </a:rPr>
              <a:t>Change in Revenues (Million $)</a:t>
            </a:r>
            <a:endParaRPr lang="en-US" sz="1400" dirty="0">
              <a:latin typeface="Tw Cen MT"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10200"/>
            <a:ext cx="12382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923401"/>
            <a:ext cx="1600200" cy="276999"/>
          </a:xfrm>
          <a:prstGeom prst="rect">
            <a:avLst/>
          </a:prstGeom>
          <a:noFill/>
        </p:spPr>
        <p:txBody>
          <a:bodyPr wrap="square" rtlCol="0">
            <a:spAutoFit/>
          </a:bodyPr>
          <a:lstStyle/>
          <a:p>
            <a:r>
              <a:rPr lang="en-US" sz="1200" dirty="0">
                <a:latin typeface="Tw Cen MT" pitchFamily="34" charset="0"/>
              </a:rPr>
              <a:t>*</a:t>
            </a:r>
            <a:endParaRPr lang="en-US" sz="1200" dirty="0"/>
          </a:p>
        </p:txBody>
      </p:sp>
    </p:spTree>
    <p:extLst>
      <p:ext uri="{BB962C8B-B14F-4D97-AF65-F5344CB8AC3E}">
        <p14:creationId xmlns:p14="http://schemas.microsoft.com/office/powerpoint/2010/main" val="894175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65" y="20781"/>
            <a:ext cx="8821268" cy="6816435"/>
          </a:xfrm>
          <a:prstGeom prst="rect">
            <a:avLst/>
          </a:prstGeom>
        </p:spPr>
      </p:pic>
      <p:sp>
        <p:nvSpPr>
          <p:cNvPr id="12" name="Rectangle 11"/>
          <p:cNvSpPr/>
          <p:nvPr/>
        </p:nvSpPr>
        <p:spPr>
          <a:xfrm>
            <a:off x="0" y="0"/>
            <a:ext cx="228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82271" y="5334000"/>
            <a:ext cx="1143000" cy="307777"/>
          </a:xfrm>
          <a:prstGeom prst="rect">
            <a:avLst/>
          </a:prstGeom>
          <a:noFill/>
        </p:spPr>
        <p:txBody>
          <a:bodyPr wrap="square" rtlCol="0">
            <a:spAutoFit/>
          </a:bodyPr>
          <a:lstStyle/>
          <a:p>
            <a:r>
              <a:rPr lang="en-US" sz="1400" dirty="0" smtClean="0">
                <a:latin typeface="Tw Cen MT" pitchFamily="34" charset="0"/>
              </a:rPr>
              <a:t>-100%</a:t>
            </a:r>
            <a:endParaRPr lang="en-US" sz="1400" dirty="0">
              <a:latin typeface="Tw Cen MT" pitchFamily="34" charset="0"/>
            </a:endParaRPr>
          </a:p>
        </p:txBody>
      </p:sp>
      <p:sp>
        <p:nvSpPr>
          <p:cNvPr id="8" name="TextBox 7"/>
          <p:cNvSpPr txBox="1"/>
          <p:nvPr/>
        </p:nvSpPr>
        <p:spPr>
          <a:xfrm>
            <a:off x="8077200" y="5331023"/>
            <a:ext cx="914400" cy="307777"/>
          </a:xfrm>
          <a:prstGeom prst="rect">
            <a:avLst/>
          </a:prstGeom>
          <a:noFill/>
        </p:spPr>
        <p:txBody>
          <a:bodyPr wrap="square" rtlCol="0">
            <a:spAutoFit/>
          </a:bodyPr>
          <a:lstStyle/>
          <a:p>
            <a:r>
              <a:rPr lang="en-US" sz="1400" dirty="0" smtClean="0">
                <a:latin typeface="Tw Cen MT" pitchFamily="34" charset="0"/>
              </a:rPr>
              <a:t>+353%</a:t>
            </a:r>
            <a:endParaRPr lang="en-US" sz="1400" dirty="0">
              <a:latin typeface="Tw Cen MT" pitchFamily="34" charset="0"/>
            </a:endParaRPr>
          </a:p>
        </p:txBody>
      </p:sp>
      <p:sp>
        <p:nvSpPr>
          <p:cNvPr id="9" name="Rectangle 8"/>
          <p:cNvSpPr/>
          <p:nvPr/>
        </p:nvSpPr>
        <p:spPr>
          <a:xfrm>
            <a:off x="457200" y="914400"/>
            <a:ext cx="187113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67" y="304800"/>
            <a:ext cx="9144000" cy="6278642"/>
          </a:xfrm>
          <a:prstGeom prst="rect">
            <a:avLst/>
          </a:prstGeom>
          <a:noFill/>
        </p:spPr>
        <p:txBody>
          <a:bodyPr wrap="square" rtlCol="0">
            <a:spAutoFit/>
          </a:bodyPr>
          <a:lstStyle/>
          <a:p>
            <a:pPr algn="ctr"/>
            <a:r>
              <a:rPr lang="en-US" sz="2800" b="1" dirty="0" smtClean="0">
                <a:latin typeface="Tw Cen MT" pitchFamily="34" charset="0"/>
              </a:rPr>
              <a:t>Kentucky Coal Severance Tax Revenue Change</a:t>
            </a:r>
          </a:p>
          <a:p>
            <a:pPr algn="ctr"/>
            <a:r>
              <a:rPr lang="en-US" b="1" dirty="0">
                <a:latin typeface="Tw Cen MT" pitchFamily="34" charset="0"/>
              </a:rPr>
              <a:t>July-September 2014 vs. July-September 2015 </a:t>
            </a:r>
            <a:endParaRPr lang="en-US" sz="24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a:latin typeface="Tw Cen MT" pitchFamily="34" charset="0"/>
            </a:endParaRPr>
          </a:p>
          <a:p>
            <a:pPr algn="ctr"/>
            <a:endParaRPr lang="en-US" sz="2800" b="1" dirty="0" smtClean="0">
              <a:latin typeface="Tw Cen MT" pitchFamily="34" charset="0"/>
            </a:endParaRPr>
          </a:p>
          <a:p>
            <a:pPr algn="ctr"/>
            <a:endParaRPr lang="en-US" sz="2800" b="1" dirty="0" smtClean="0">
              <a:latin typeface="Tw Cen MT" pitchFamily="34" charset="0"/>
            </a:endParaRPr>
          </a:p>
          <a:p>
            <a:pPr algn="ctr"/>
            <a:endParaRPr lang="en-US" sz="2800" b="1" dirty="0" smtClean="0">
              <a:latin typeface="Tw Cen MT" pitchFamily="34" charset="0"/>
            </a:endParaRPr>
          </a:p>
          <a:p>
            <a:pPr algn="ctr"/>
            <a:r>
              <a:rPr lang="en-US" sz="1200" b="1" dirty="0" smtClean="0">
                <a:latin typeface="Tw Cen MT" pitchFamily="34" charset="0"/>
              </a:rPr>
              <a:t>The data summarized in this map are not confidential. </a:t>
            </a:r>
          </a:p>
          <a:p>
            <a:r>
              <a:rPr lang="en-US" sz="1200" dirty="0">
                <a:latin typeface="Tw Cen MT" pitchFamily="34" charset="0"/>
              </a:rPr>
              <a:t>* Denotes fewer than three (3) filers in the county and is CONFIDENTIAL, and shall not be disclosed to any third party, nor used in any way </a:t>
            </a:r>
            <a:r>
              <a:rPr lang="en-US" sz="1200" dirty="0" smtClean="0">
                <a:latin typeface="Tw Cen MT" pitchFamily="34" charset="0"/>
              </a:rPr>
              <a:t>or </a:t>
            </a:r>
            <a:r>
              <a:rPr lang="en-US" sz="1200" dirty="0">
                <a:latin typeface="Tw Cen MT" pitchFamily="34" charset="0"/>
              </a:rPr>
              <a:t>manner that would cause it to become part of a public hearing or proceeding, or to become part of a public hearing or proceeding, or to become public record except as provided in KRS 131.190.</a:t>
            </a:r>
            <a:endParaRPr lang="en-US" sz="1200" dirty="0" smtClean="0">
              <a:latin typeface="Tw Cen MT" pitchFamily="34" charset="0"/>
            </a:endParaRPr>
          </a:p>
        </p:txBody>
      </p:sp>
      <p:sp>
        <p:nvSpPr>
          <p:cNvPr id="10" name="TextBox 9"/>
          <p:cNvSpPr txBox="1"/>
          <p:nvPr/>
        </p:nvSpPr>
        <p:spPr>
          <a:xfrm>
            <a:off x="533400" y="1066800"/>
            <a:ext cx="2667000" cy="307777"/>
          </a:xfrm>
          <a:prstGeom prst="rect">
            <a:avLst/>
          </a:prstGeom>
          <a:noFill/>
        </p:spPr>
        <p:txBody>
          <a:bodyPr wrap="square" rtlCol="0">
            <a:spAutoFit/>
          </a:bodyPr>
          <a:lstStyle/>
          <a:p>
            <a:r>
              <a:rPr lang="en-US" sz="1400" dirty="0" smtClean="0">
                <a:latin typeface="Tw Cen MT" pitchFamily="34" charset="0"/>
              </a:rPr>
              <a:t>Change in Revenues (%)</a:t>
            </a:r>
            <a:endParaRPr lang="en-US" sz="1400" dirty="0">
              <a:latin typeface="Tw Cen MT"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10200"/>
            <a:ext cx="12382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923401"/>
            <a:ext cx="1600200" cy="276999"/>
          </a:xfrm>
          <a:prstGeom prst="rect">
            <a:avLst/>
          </a:prstGeom>
          <a:noFill/>
        </p:spPr>
        <p:txBody>
          <a:bodyPr wrap="square" rtlCol="0">
            <a:spAutoFit/>
          </a:bodyPr>
          <a:lstStyle/>
          <a:p>
            <a:r>
              <a:rPr lang="en-US" sz="1200" dirty="0">
                <a:latin typeface="Tw Cen MT" pitchFamily="34" charset="0"/>
              </a:rPr>
              <a:t>*</a:t>
            </a:r>
            <a:endParaRPr lang="en-US" sz="1200" dirty="0"/>
          </a:p>
        </p:txBody>
      </p:sp>
    </p:spTree>
    <p:extLst>
      <p:ext uri="{BB962C8B-B14F-4D97-AF65-F5344CB8AC3E}">
        <p14:creationId xmlns:p14="http://schemas.microsoft.com/office/powerpoint/2010/main" val="285468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33293" y="2017713"/>
            <a:ext cx="91721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latin typeface="Tw Cen MT" pitchFamily="34" charset="0"/>
              </a:rPr>
              <a:t>Kentucky Coal Markets, 1983-2015</a:t>
            </a:r>
          </a:p>
          <a:p>
            <a:pPr algn="ctr" eaLnBrk="1" hangingPunct="1"/>
            <a:endParaRPr lang="en-US" sz="4000" b="1" dirty="0" smtClean="0">
              <a:latin typeface="Tw Cen MT" pitchFamily="34" charset="0"/>
            </a:endParaRPr>
          </a:p>
          <a:p>
            <a:pPr algn="ctr" eaLnBrk="1" hangingPunct="1"/>
            <a:endParaRPr lang="en-US" sz="4000" b="1" dirty="0">
              <a:latin typeface="Calibri" pitchFamily="34" charset="0"/>
            </a:endParaRPr>
          </a:p>
          <a:p>
            <a:pPr algn="ctr" eaLnBrk="1" hangingPunct="1"/>
            <a:endParaRPr lang="en-US" sz="4000" b="1" dirty="0">
              <a:latin typeface="Calibri" pitchFamily="34" charset="0"/>
            </a:endParaRPr>
          </a:p>
          <a:p>
            <a:pPr algn="ctr" eaLnBrk="1" hangingPunct="1"/>
            <a:endParaRPr lang="en-US" sz="4000" b="1" dirty="0">
              <a:latin typeface="Calibri" pitchFamily="34" charset="0"/>
            </a:endParaRPr>
          </a:p>
        </p:txBody>
      </p:sp>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16</a:t>
            </a:fld>
            <a:endParaRPr lang="en-US" dirty="0"/>
          </a:p>
        </p:txBody>
      </p:sp>
    </p:spTree>
    <p:extLst>
      <p:ext uri="{BB962C8B-B14F-4D97-AF65-F5344CB8AC3E}">
        <p14:creationId xmlns:p14="http://schemas.microsoft.com/office/powerpoint/2010/main" val="256221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 y="107101"/>
            <a:ext cx="9132367" cy="6643796"/>
          </a:xfrm>
          <a:prstGeom prst="rect">
            <a:avLst/>
          </a:prstGeom>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17</a:t>
            </a:fld>
            <a:endParaRPr lang="en-US" dirty="0"/>
          </a:p>
        </p:txBody>
      </p:sp>
      <p:sp>
        <p:nvSpPr>
          <p:cNvPr id="5" name="TextBox 4"/>
          <p:cNvSpPr txBox="1"/>
          <p:nvPr/>
        </p:nvSpPr>
        <p:spPr>
          <a:xfrm>
            <a:off x="107987" y="5160997"/>
            <a:ext cx="3038122" cy="461665"/>
          </a:xfrm>
          <a:prstGeom prst="rect">
            <a:avLst/>
          </a:prstGeom>
          <a:noFill/>
        </p:spPr>
        <p:txBody>
          <a:bodyPr wrap="square" rtlCol="0">
            <a:spAutoFit/>
          </a:bodyPr>
          <a:lstStyle/>
          <a:p>
            <a:r>
              <a:rPr lang="en-US" sz="1200" i="1" dirty="0" smtClean="0">
                <a:latin typeface="Tw Cen MT" pitchFamily="34" charset="0"/>
              </a:rPr>
              <a:t>Most of the coal mined in Kentucky is used for electricity generation in the United States.</a:t>
            </a:r>
            <a:endParaRPr lang="en-US" sz="1200" i="1" dirty="0">
              <a:latin typeface="Tw Cen MT" pitchFamily="34" charset="0"/>
            </a:endParaRPr>
          </a:p>
        </p:txBody>
      </p:sp>
    </p:spTree>
    <p:extLst>
      <p:ext uri="{BB962C8B-B14F-4D97-AF65-F5344CB8AC3E}">
        <p14:creationId xmlns:p14="http://schemas.microsoft.com/office/powerpoint/2010/main" val="3464301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 y="107101"/>
            <a:ext cx="9132367" cy="6643797"/>
          </a:xfrm>
          <a:prstGeom prst="rect">
            <a:avLst/>
          </a:prstGeom>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18</a:t>
            </a:fld>
            <a:endParaRPr lang="en-US" dirty="0"/>
          </a:p>
        </p:txBody>
      </p:sp>
      <p:sp>
        <p:nvSpPr>
          <p:cNvPr id="5" name="TextBox 4"/>
          <p:cNvSpPr txBox="1"/>
          <p:nvPr/>
        </p:nvSpPr>
        <p:spPr>
          <a:xfrm>
            <a:off x="89639" y="4732459"/>
            <a:ext cx="2725280" cy="461665"/>
          </a:xfrm>
          <a:prstGeom prst="rect">
            <a:avLst/>
          </a:prstGeom>
          <a:noFill/>
        </p:spPr>
        <p:txBody>
          <a:bodyPr wrap="square" rtlCol="0">
            <a:spAutoFit/>
          </a:bodyPr>
          <a:lstStyle/>
          <a:p>
            <a:r>
              <a:rPr lang="en-US" sz="1200" i="1" dirty="0" smtClean="0">
                <a:latin typeface="Tw Cen MT" pitchFamily="34" charset="0"/>
              </a:rPr>
              <a:t>The United States generates 40% of electricity from coal-fired power plants.</a:t>
            </a:r>
            <a:endParaRPr lang="en-US" sz="1200" i="1" dirty="0">
              <a:latin typeface="Tw Cen MT" pitchFamily="34" charset="0"/>
            </a:endParaRPr>
          </a:p>
        </p:txBody>
      </p:sp>
    </p:spTree>
    <p:extLst>
      <p:ext uri="{BB962C8B-B14F-4D97-AF65-F5344CB8AC3E}">
        <p14:creationId xmlns:p14="http://schemas.microsoft.com/office/powerpoint/2010/main" val="2325858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 y="107101"/>
            <a:ext cx="9132367" cy="6643797"/>
          </a:xfrm>
          <a:prstGeom prst="rect">
            <a:avLst/>
          </a:prstGeom>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19</a:t>
            </a:fld>
            <a:endParaRPr lang="en-US" dirty="0"/>
          </a:p>
        </p:txBody>
      </p:sp>
      <p:sp>
        <p:nvSpPr>
          <p:cNvPr id="5" name="TextBox 4"/>
          <p:cNvSpPr txBox="1"/>
          <p:nvPr/>
        </p:nvSpPr>
        <p:spPr>
          <a:xfrm>
            <a:off x="1537718" y="679294"/>
            <a:ext cx="7279349" cy="646331"/>
          </a:xfrm>
          <a:prstGeom prst="rect">
            <a:avLst/>
          </a:prstGeom>
          <a:noFill/>
        </p:spPr>
        <p:txBody>
          <a:bodyPr wrap="square" rtlCol="0">
            <a:spAutoFit/>
          </a:bodyPr>
          <a:lstStyle/>
          <a:p>
            <a:r>
              <a:rPr lang="en-US" sz="1200" i="1" dirty="0" smtClean="0">
                <a:latin typeface="Tw Cen MT" pitchFamily="34" charset="0"/>
              </a:rPr>
              <a:t>In the decade since 2005, electricity demand has stopped growing. </a:t>
            </a:r>
          </a:p>
          <a:p>
            <a:r>
              <a:rPr lang="en-US" sz="1200" i="1" dirty="0" smtClean="0">
                <a:latin typeface="Tw Cen MT" pitchFamily="34" charset="0"/>
              </a:rPr>
              <a:t>Natural gas and renewable generation is increasing.</a:t>
            </a:r>
          </a:p>
          <a:p>
            <a:r>
              <a:rPr lang="en-US" sz="1200" i="1" dirty="0">
                <a:latin typeface="Tw Cen MT" pitchFamily="34" charset="0"/>
              </a:rPr>
              <a:t>Coal-fired generation </a:t>
            </a:r>
            <a:r>
              <a:rPr lang="en-US" sz="1200" i="1" dirty="0" smtClean="0">
                <a:latin typeface="Tw Cen MT" pitchFamily="34" charset="0"/>
              </a:rPr>
              <a:t>is decreasing.</a:t>
            </a:r>
            <a:endParaRPr lang="en-US" sz="1200" i="1" dirty="0">
              <a:latin typeface="Tw Cen MT" pitchFamily="34" charset="0"/>
            </a:endParaRPr>
          </a:p>
        </p:txBody>
      </p:sp>
    </p:spTree>
    <p:extLst>
      <p:ext uri="{BB962C8B-B14F-4D97-AF65-F5344CB8AC3E}">
        <p14:creationId xmlns:p14="http://schemas.microsoft.com/office/powerpoint/2010/main" val="35214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56179" y="1691640"/>
            <a:ext cx="6831642" cy="4525963"/>
          </a:xfrm>
          <a:prstGeom prst="rect">
            <a:avLst/>
          </a:prstGeom>
        </p:spPr>
      </p:pic>
      <p:sp>
        <p:nvSpPr>
          <p:cNvPr id="7" name="Rectangle 6"/>
          <p:cNvSpPr/>
          <p:nvPr/>
        </p:nvSpPr>
        <p:spPr>
          <a:xfrm>
            <a:off x="1014985" y="1822996"/>
            <a:ext cx="4213974" cy="369332"/>
          </a:xfrm>
          <a:prstGeom prst="rect">
            <a:avLst/>
          </a:prstGeom>
        </p:spPr>
        <p:txBody>
          <a:bodyPr wrap="none">
            <a:spAutoFit/>
          </a:bodyPr>
          <a:lstStyle/>
          <a:p>
            <a:pPr marL="91440" marR="0" indent="457200" algn="ctr">
              <a:spcBef>
                <a:spcPts val="2200"/>
              </a:spcBef>
              <a:spcAft>
                <a:spcPts val="0"/>
              </a:spcAft>
            </a:pPr>
            <a:r>
              <a:rPr lang="en-US" i="1" cap="all" dirty="0">
                <a:solidFill>
                  <a:srgbClr val="FF0000"/>
                </a:solidFill>
                <a:latin typeface="Cambria" panose="02040503050406030204" pitchFamily="18" charset="0"/>
                <a:ea typeface="Calibri" panose="020F0502020204030204" pitchFamily="34" charset="0"/>
                <a:cs typeface="Times New Roman" panose="02020603050405020304" pitchFamily="18" charset="0"/>
              </a:rPr>
              <a:t>coal: past, present and future</a:t>
            </a:r>
            <a:endParaRPr lang="en-US" i="1" cap="all" dirty="0">
              <a:latin typeface="Cambria" panose="02040503050406030204" pitchFamily="18" charset="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auto">
          <a:xfrm>
            <a:off x="1271015" y="2358291"/>
            <a:ext cx="6858000" cy="478790"/>
          </a:xfrm>
          <a:prstGeom prst="rect">
            <a:avLst/>
          </a:prstGeom>
          <a:solidFill>
            <a:schemeClr val="accent2">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TextBox 9"/>
          <p:cNvSpPr txBox="1"/>
          <p:nvPr/>
        </p:nvSpPr>
        <p:spPr>
          <a:xfrm>
            <a:off x="1444752" y="2466330"/>
            <a:ext cx="6144768" cy="369332"/>
          </a:xfrm>
          <a:prstGeom prst="rect">
            <a:avLst/>
          </a:prstGeom>
          <a:noFill/>
        </p:spPr>
        <p:txBody>
          <a:bodyPr wrap="square" rtlCol="0">
            <a:spAutoFit/>
          </a:bodyPr>
          <a:lstStyle/>
          <a:p>
            <a:r>
              <a:rPr lang="en-US" dirty="0" smtClean="0">
                <a:solidFill>
                  <a:schemeClr val="bg1"/>
                </a:solidFill>
              </a:rPr>
              <a:t>2016 PVA Conference </a:t>
            </a:r>
            <a:endParaRPr lang="en-US" dirty="0">
              <a:solidFill>
                <a:schemeClr val="bg1"/>
              </a:solidFill>
            </a:endParaRPr>
          </a:p>
        </p:txBody>
      </p:sp>
    </p:spTree>
    <p:extLst>
      <p:ext uri="{BB962C8B-B14F-4D97-AF65-F5344CB8AC3E}">
        <p14:creationId xmlns:p14="http://schemas.microsoft.com/office/powerpoint/2010/main" val="2092128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653143"/>
            <a:ext cx="9143992" cy="5551709"/>
          </a:xfrm>
          <a:prstGeom prst="rect">
            <a:avLst/>
          </a:prstGeom>
        </p:spPr>
      </p:pic>
      <p:sp>
        <p:nvSpPr>
          <p:cNvPr id="3" name="TextBox 2"/>
          <p:cNvSpPr txBox="1"/>
          <p:nvPr/>
        </p:nvSpPr>
        <p:spPr>
          <a:xfrm>
            <a:off x="-5918" y="6550223"/>
            <a:ext cx="9149918" cy="307777"/>
          </a:xfrm>
          <a:prstGeom prst="rect">
            <a:avLst/>
          </a:prstGeom>
          <a:noFill/>
        </p:spPr>
        <p:txBody>
          <a:bodyPr wrap="square" rtlCol="0">
            <a:spAutoFit/>
          </a:bodyPr>
          <a:lstStyle/>
          <a:p>
            <a:r>
              <a:rPr lang="en-US" sz="1400" dirty="0" smtClean="0">
                <a:solidFill>
                  <a:prstClr val="black"/>
                </a:solidFill>
                <a:latin typeface="Tw Cen MT" pitchFamily="34" charset="0"/>
              </a:rPr>
              <a:t>Kentucky Energy Database, EEC-DEDI, 2014					             energy.ky.gov</a:t>
            </a:r>
          </a:p>
        </p:txBody>
      </p:sp>
      <p:sp>
        <p:nvSpPr>
          <p:cNvPr id="22" name="TextBox 21"/>
          <p:cNvSpPr txBox="1"/>
          <p:nvPr/>
        </p:nvSpPr>
        <p:spPr>
          <a:xfrm>
            <a:off x="0" y="228600"/>
            <a:ext cx="9132163" cy="523220"/>
          </a:xfrm>
          <a:prstGeom prst="rect">
            <a:avLst/>
          </a:prstGeom>
          <a:noFill/>
        </p:spPr>
        <p:txBody>
          <a:bodyPr wrap="square" rtlCol="0">
            <a:spAutoFit/>
          </a:bodyPr>
          <a:lstStyle/>
          <a:p>
            <a:pPr algn="ctr"/>
            <a:r>
              <a:rPr lang="en-US" sz="2800" b="1" dirty="0">
                <a:solidFill>
                  <a:prstClr val="black"/>
                </a:solidFill>
                <a:latin typeface="Tw Cen MT" pitchFamily="34" charset="0"/>
              </a:rPr>
              <a:t>United States Coal-Fired Power Plants, </a:t>
            </a:r>
            <a:r>
              <a:rPr lang="en-US" sz="2800" b="1" dirty="0" smtClean="0">
                <a:solidFill>
                  <a:prstClr val="black"/>
                </a:solidFill>
                <a:latin typeface="Tw Cen MT" pitchFamily="34" charset="0"/>
              </a:rPr>
              <a:t>2012</a:t>
            </a:r>
            <a:endParaRPr lang="en-US" sz="2800" b="1" dirty="0">
              <a:solidFill>
                <a:prstClr val="black"/>
              </a:solidFill>
              <a:latin typeface="Tw Cen MT" pitchFamily="34" charset="0"/>
            </a:endParaRPr>
          </a:p>
        </p:txBody>
      </p:sp>
      <p:sp>
        <p:nvSpPr>
          <p:cNvPr id="24" name="TextBox 23"/>
          <p:cNvSpPr txBox="1"/>
          <p:nvPr/>
        </p:nvSpPr>
        <p:spPr>
          <a:xfrm>
            <a:off x="113976" y="5900868"/>
            <a:ext cx="914400" cy="307777"/>
          </a:xfrm>
          <a:prstGeom prst="rect">
            <a:avLst/>
          </a:prstGeom>
          <a:noFill/>
        </p:spPr>
        <p:txBody>
          <a:bodyPr wrap="square" rtlCol="0">
            <a:spAutoFit/>
          </a:bodyPr>
          <a:lstStyle/>
          <a:p>
            <a:r>
              <a:rPr lang="en-US" sz="1400" dirty="0" smtClean="0">
                <a:solidFill>
                  <a:prstClr val="black"/>
                </a:solidFill>
                <a:latin typeface="Tw Cen MT" pitchFamily="34" charset="0"/>
              </a:rPr>
              <a:t>33 GW</a:t>
            </a:r>
          </a:p>
        </p:txBody>
      </p:sp>
      <p:sp>
        <p:nvSpPr>
          <p:cNvPr id="25" name="TextBox 24"/>
          <p:cNvSpPr txBox="1"/>
          <p:nvPr/>
        </p:nvSpPr>
        <p:spPr>
          <a:xfrm>
            <a:off x="33291" y="6153321"/>
            <a:ext cx="914400" cy="307777"/>
          </a:xfrm>
          <a:prstGeom prst="rect">
            <a:avLst/>
          </a:prstGeom>
          <a:noFill/>
        </p:spPr>
        <p:txBody>
          <a:bodyPr wrap="square" rtlCol="0">
            <a:spAutoFit/>
          </a:bodyPr>
          <a:lstStyle/>
          <a:p>
            <a:r>
              <a:rPr lang="en-US" sz="1400" dirty="0" smtClean="0">
                <a:solidFill>
                  <a:prstClr val="black"/>
                </a:solidFill>
                <a:latin typeface="Tw Cen MT" pitchFamily="34" charset="0"/>
              </a:rPr>
              <a:t>312 GW</a:t>
            </a: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64" y="5923990"/>
            <a:ext cx="2476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010470" y="5900863"/>
            <a:ext cx="3391201" cy="307777"/>
          </a:xfrm>
          <a:prstGeom prst="rect">
            <a:avLst/>
          </a:prstGeom>
          <a:noFill/>
        </p:spPr>
        <p:txBody>
          <a:bodyPr wrap="square" rtlCol="0">
            <a:spAutoFit/>
          </a:bodyPr>
          <a:lstStyle/>
          <a:p>
            <a:r>
              <a:rPr lang="en-US" sz="1400" dirty="0" smtClean="0">
                <a:solidFill>
                  <a:prstClr val="black"/>
                </a:solidFill>
                <a:latin typeface="Tw Cen MT" pitchFamily="34" charset="0"/>
              </a:rPr>
              <a:t>Retirement 2013-2018</a:t>
            </a:r>
          </a:p>
        </p:txBody>
      </p:sp>
      <p:sp>
        <p:nvSpPr>
          <p:cNvPr id="28" name="TextBox 27"/>
          <p:cNvSpPr txBox="1"/>
          <p:nvPr/>
        </p:nvSpPr>
        <p:spPr>
          <a:xfrm>
            <a:off x="1019432" y="6151875"/>
            <a:ext cx="3391201" cy="307777"/>
          </a:xfrm>
          <a:prstGeom prst="rect">
            <a:avLst/>
          </a:prstGeom>
          <a:noFill/>
        </p:spPr>
        <p:txBody>
          <a:bodyPr wrap="square" rtlCol="0">
            <a:spAutoFit/>
          </a:bodyPr>
          <a:lstStyle/>
          <a:p>
            <a:r>
              <a:rPr lang="en-US" sz="1400" dirty="0" smtClean="0">
                <a:solidFill>
                  <a:prstClr val="black"/>
                </a:solidFill>
                <a:latin typeface="Tw Cen MT" pitchFamily="34" charset="0"/>
              </a:rPr>
              <a:t>Unknown Future Retirement</a:t>
            </a:r>
          </a:p>
        </p:txBody>
      </p:sp>
      <p:sp>
        <p:nvSpPr>
          <p:cNvPr id="13" name="Text Box 2"/>
          <p:cNvSpPr txBox="1">
            <a:spLocks noChangeArrowheads="1"/>
          </p:cNvSpPr>
          <p:nvPr/>
        </p:nvSpPr>
        <p:spPr bwMode="auto">
          <a:xfrm>
            <a:off x="7915834" y="5378255"/>
            <a:ext cx="1228165" cy="654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w Cen MT" pitchFamily="34" charset="0"/>
                <a:cs typeface="Arial" pitchFamily="34" charset="0"/>
              </a:rPr>
              <a:t>Nameplate Capacity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857" y="5593974"/>
            <a:ext cx="842458" cy="1004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2215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1963-2016</a:t>
            </a:r>
            <a:br>
              <a:rPr lang="en-US" dirty="0" smtClean="0"/>
            </a:br>
            <a:r>
              <a:rPr lang="en-US" sz="1200" dirty="0" smtClean="0"/>
              <a:t>Kentucky Power implodes the Big Sandy Unit 2 Cooling Tower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29581"/>
            <a:ext cx="6096000" cy="4267200"/>
          </a:xfrm>
        </p:spPr>
      </p:pic>
    </p:spTree>
    <p:extLst>
      <p:ext uri="{BB962C8B-B14F-4D97-AF65-F5344CB8AC3E}">
        <p14:creationId xmlns:p14="http://schemas.microsoft.com/office/powerpoint/2010/main" val="80582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Policy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2011 President Obama called for a goal “By 2035 80% of Americas electricity will come from “Clean Energy Sources””</a:t>
            </a:r>
          </a:p>
          <a:p>
            <a:r>
              <a:rPr lang="en-US" dirty="0" smtClean="0"/>
              <a:t>MATS: Mercury and Air Toxics Standards for Power Plants revises standards that reduce air pollution from coal and oil fired power plants under sections 111 and 112 of the 1990 Clean Air Act amendments.</a:t>
            </a:r>
          </a:p>
          <a:p>
            <a:r>
              <a:rPr lang="en-US" dirty="0" smtClean="0"/>
              <a:t>These rules set technology-based emissions limitation standards for mercury and other toxic air pollutants, reflecting levels achieved by the best performing sources currently in operation.</a:t>
            </a:r>
          </a:p>
          <a:p>
            <a:r>
              <a:rPr lang="en-US" dirty="0" smtClean="0"/>
              <a:t>The final rules set standards emitted by coal and oil fired electric generating units (EGU’s) with a capacity of 25megawatts or greater.</a:t>
            </a:r>
          </a:p>
          <a:p>
            <a:r>
              <a:rPr lang="en-US" dirty="0" smtClean="0"/>
              <a:t>Existing sources will have up to 4 years to comply with MATS.</a:t>
            </a:r>
            <a:endParaRPr lang="en-US" dirty="0"/>
          </a:p>
        </p:txBody>
      </p:sp>
    </p:spTree>
    <p:extLst>
      <p:ext uri="{BB962C8B-B14F-4D97-AF65-F5344CB8AC3E}">
        <p14:creationId xmlns:p14="http://schemas.microsoft.com/office/powerpoint/2010/main" val="22284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Clean Power Regulation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EPA’s plan for existing power plants is to reduce carbon dioxide emissions from the electricity generation sector by 30% from 2005 levels by 2030. To do so, EPA provides states with reductions that they must meet and 3 building blocks that they suggest states can use to get to their assigned </a:t>
            </a:r>
            <a:r>
              <a:rPr lang="en-US" dirty="0" err="1" smtClean="0"/>
              <a:t>tragets</a:t>
            </a:r>
            <a:r>
              <a:rPr lang="en-US" dirty="0" smtClean="0"/>
              <a:t>. These building blocks are:</a:t>
            </a:r>
          </a:p>
          <a:p>
            <a:r>
              <a:rPr lang="en-US" dirty="0" err="1" smtClean="0"/>
              <a:t>Bulding</a:t>
            </a:r>
            <a:r>
              <a:rPr lang="en-US" dirty="0" smtClean="0"/>
              <a:t> Block 1: Improving the thermal efficiency of individual affected sources (heat rate improvement)</a:t>
            </a:r>
          </a:p>
          <a:p>
            <a:r>
              <a:rPr lang="en-US" dirty="0" smtClean="0"/>
              <a:t>Building Block 2: Dispatching the generating fleet to substitute less-carbon-intensive affected sources for more-carbon-intensive affected sources (re-dispatch for reduced emissions)</a:t>
            </a:r>
          </a:p>
          <a:p>
            <a:r>
              <a:rPr lang="en-US" dirty="0" smtClean="0"/>
              <a:t>Building Block 3: Expanding the use of low- or zero- carbon generation in order to displace affected sources (Low and Zero carbon capacity expansion)</a:t>
            </a:r>
            <a:endParaRPr lang="en-US" dirty="0"/>
          </a:p>
        </p:txBody>
      </p:sp>
    </p:spTree>
    <p:extLst>
      <p:ext uri="{BB962C8B-B14F-4D97-AF65-F5344CB8AC3E}">
        <p14:creationId xmlns:p14="http://schemas.microsoft.com/office/powerpoint/2010/main" val="842856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Clean Power Regulation (Cont.)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EPA issued separate CO2 regulations for new power plants (9/13) and existing units (6/14).  Under section 111(b) of the Clean Air Act, the EPA established New Source Performance Standards that set a threshold for fossil-fuel-fired electric steam-generating units at 1,100 pounds of C02 per megawatt hour (</a:t>
            </a:r>
            <a:r>
              <a:rPr lang="en-US" dirty="0" err="1"/>
              <a:t>mwh</a:t>
            </a:r>
            <a:r>
              <a:rPr lang="en-US" dirty="0"/>
              <a:t>). </a:t>
            </a:r>
          </a:p>
          <a:p>
            <a:pPr lvl="0"/>
            <a:r>
              <a:rPr lang="en-US" dirty="0"/>
              <a:t>No existing fossil-fuel-fired plant in Kentucky can meet this standard unless the plant switches to natural gas.  The closest a fossil-fuel fired power plant in Kentucky can reach is located in LaGrange, Kentucky and generates roughly 1,700 pounds of C02 MWH. </a:t>
            </a:r>
          </a:p>
          <a:p>
            <a:pPr lvl="0"/>
            <a:r>
              <a:rPr lang="en-US" dirty="0"/>
              <a:t>On February 9, 2016, the United States Supreme Court granted a stay requested by more than two dozen states and numerous industry groups pending review by several lower federal courts of the regulation and final review by the U.S. Supreme Court. </a:t>
            </a:r>
            <a:r>
              <a:rPr lang="en-US" i="1" dirty="0"/>
              <a:t>Chamber of Commerce</a:t>
            </a:r>
            <a:r>
              <a:rPr lang="en-US" dirty="0"/>
              <a:t>, Et AL. v. EPA, ET AL. </a:t>
            </a:r>
          </a:p>
          <a:p>
            <a:endParaRPr lang="en-US" dirty="0"/>
          </a:p>
        </p:txBody>
      </p:sp>
    </p:spTree>
    <p:extLst>
      <p:ext uri="{BB962C8B-B14F-4D97-AF65-F5344CB8AC3E}">
        <p14:creationId xmlns:p14="http://schemas.microsoft.com/office/powerpoint/2010/main" val="937647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Fired Power Plants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September 25, 2016 a cooling tower at the AEP power plant in Louisa used to cool 248,000 gallons of water per minute was demolished.</a:t>
            </a:r>
          </a:p>
          <a:p>
            <a:r>
              <a:rPr lang="en-US" sz="2400" dirty="0" smtClean="0"/>
              <a:t>New EPA regulations prohibited the use </a:t>
            </a:r>
            <a:r>
              <a:rPr lang="en-US" sz="2400" dirty="0"/>
              <a:t>o</a:t>
            </a:r>
            <a:r>
              <a:rPr lang="en-US" sz="2400" dirty="0" smtClean="0"/>
              <a:t>f coal at the plant and it went idle in May 2015.-WSAZ News Staff; Chad Hedrick, 9/25/2016.</a:t>
            </a:r>
          </a:p>
          <a:p>
            <a:r>
              <a:rPr lang="en-US" sz="2400" dirty="0" smtClean="0"/>
              <a:t>In May of 2016 the plant powered up the southern cooling </a:t>
            </a:r>
            <a:r>
              <a:rPr lang="en-US" sz="2400" dirty="0" smtClean="0"/>
              <a:t>tower</a:t>
            </a:r>
            <a:r>
              <a:rPr lang="en-US" sz="2400" dirty="0" smtClean="0"/>
              <a:t>, this time with natural gas.</a:t>
            </a:r>
          </a:p>
          <a:p>
            <a:r>
              <a:rPr lang="en-US" sz="2400" dirty="0" smtClean="0"/>
              <a:t>Kentucky Power provides electricity to 169,000 customers in 20 eastern Kentucky counties.</a:t>
            </a:r>
          </a:p>
          <a:p>
            <a:r>
              <a:rPr lang="en-US" sz="2400" dirty="0" smtClean="0"/>
              <a:t>Kentucky utility companies retired 10% (18 gigawatts) of the state’s coal-fired power generating capacity in 2015.</a:t>
            </a:r>
            <a:endParaRPr lang="en-US" sz="2400" dirty="0"/>
          </a:p>
        </p:txBody>
      </p:sp>
    </p:spTree>
    <p:extLst>
      <p:ext uri="{BB962C8B-B14F-4D97-AF65-F5344CB8AC3E}">
        <p14:creationId xmlns:p14="http://schemas.microsoft.com/office/powerpoint/2010/main" val="1234136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Coal-Fired Power Plants (cont.)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Louisville Gas &amp; Electric’s Cane Run plant idled its two remaining coal units in July. A new, 640-megawatt natural gas plant replaced them.</a:t>
            </a:r>
          </a:p>
          <a:p>
            <a:r>
              <a:rPr lang="en-US" sz="2400" dirty="0" smtClean="0"/>
              <a:t>Kentucky Utilities closed it’s two remaining coal units at the 161-megawatt Green River plant on September 30</a:t>
            </a:r>
            <a:r>
              <a:rPr lang="en-US" sz="2400" baseline="30000" dirty="0" smtClean="0"/>
              <a:t>th</a:t>
            </a:r>
            <a:r>
              <a:rPr lang="en-US" sz="2400" dirty="0" smtClean="0"/>
              <a:t>.</a:t>
            </a:r>
          </a:p>
          <a:p>
            <a:r>
              <a:rPr lang="en-US" sz="2400" dirty="0" smtClean="0"/>
              <a:t>East Kentucky Power Cooperative shut down two of its four units at the William C. Dale plant near Winchester in early 2015.</a:t>
            </a:r>
          </a:p>
          <a:p>
            <a:r>
              <a:rPr lang="en-US" sz="2400" dirty="0" smtClean="0"/>
              <a:t>By the end of 2017 the TVA will shut down two units at its Paradise Plant in Western Kentucky.</a:t>
            </a:r>
          </a:p>
          <a:p>
            <a:r>
              <a:rPr lang="en-US" sz="2400" dirty="0" smtClean="0"/>
              <a:t>Ohio -15%, Georgia -18%, Kentucky -10%, Indiana -6%, West Virginia -8%. Reductions in coal power generating capacity.</a:t>
            </a:r>
            <a:endParaRPr lang="en-US" sz="2400" dirty="0"/>
          </a:p>
        </p:txBody>
      </p:sp>
    </p:spTree>
    <p:extLst>
      <p:ext uri="{BB962C8B-B14F-4D97-AF65-F5344CB8AC3E}">
        <p14:creationId xmlns:p14="http://schemas.microsoft.com/office/powerpoint/2010/main" val="2573447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8" y="148686"/>
            <a:ext cx="9077063" cy="4496466"/>
          </a:xfrm>
        </p:spPr>
      </p:pic>
    </p:spTree>
    <p:extLst>
      <p:ext uri="{BB962C8B-B14F-4D97-AF65-F5344CB8AC3E}">
        <p14:creationId xmlns:p14="http://schemas.microsoft.com/office/powerpoint/2010/main" val="4041315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a:t>
            </a:r>
            <a:endParaRPr lang="en-US" dirty="0"/>
          </a:p>
        </p:txBody>
      </p:sp>
      <p:sp>
        <p:nvSpPr>
          <p:cNvPr id="3" name="Content Placeholder 2"/>
          <p:cNvSpPr>
            <a:spLocks noGrp="1"/>
          </p:cNvSpPr>
          <p:nvPr>
            <p:ph idx="1"/>
          </p:nvPr>
        </p:nvSpPr>
        <p:spPr/>
        <p:txBody>
          <a:bodyPr>
            <a:normAutofit fontScale="47500" lnSpcReduction="20000"/>
          </a:bodyPr>
          <a:lstStyle/>
          <a:p>
            <a:r>
              <a:rPr lang="en-US" dirty="0"/>
              <a:t>Ky. Const. section 172 requires all property to be assessed at its fair cash value</a:t>
            </a:r>
            <a:r>
              <a:rPr lang="en-US" dirty="0" smtClean="0"/>
              <a:t>.</a:t>
            </a:r>
          </a:p>
          <a:p>
            <a:endParaRPr lang="en-US" dirty="0"/>
          </a:p>
          <a:p>
            <a:r>
              <a:rPr lang="en-US" dirty="0"/>
              <a:t>All property…shall be taxed in proportion to its value unless exempted and pay </a:t>
            </a:r>
            <a:r>
              <a:rPr lang="en-US" dirty="0" smtClean="0"/>
              <a:t>the </a:t>
            </a:r>
            <a:r>
              <a:rPr lang="en-US" dirty="0"/>
              <a:t>same rate of taxation.  Ky. Const. section 174; </a:t>
            </a:r>
            <a:r>
              <a:rPr lang="en-US" i="1" dirty="0"/>
              <a:t>Gillis v. </a:t>
            </a:r>
            <a:r>
              <a:rPr lang="en-US" i="1" dirty="0" err="1"/>
              <a:t>Yount</a:t>
            </a:r>
            <a:r>
              <a:rPr lang="en-US" dirty="0"/>
              <a:t>, 748 S.W.2d </a:t>
            </a:r>
            <a:r>
              <a:rPr lang="en-US" dirty="0" smtClean="0"/>
              <a:t>357(Ky</a:t>
            </a:r>
            <a:r>
              <a:rPr lang="en-US" dirty="0"/>
              <a:t>. 1988</a:t>
            </a:r>
            <a:r>
              <a:rPr lang="en-US" dirty="0" smtClean="0"/>
              <a:t>).</a:t>
            </a:r>
          </a:p>
          <a:p>
            <a:endParaRPr lang="en-US" dirty="0" smtClean="0"/>
          </a:p>
          <a:p>
            <a:r>
              <a:rPr lang="en-US" dirty="0"/>
              <a:t>Taxes must be “uniform upon all property of the same class.” Ky. Const. section </a:t>
            </a:r>
            <a:r>
              <a:rPr lang="en-US" dirty="0" smtClean="0"/>
              <a:t>171.</a:t>
            </a:r>
          </a:p>
          <a:p>
            <a:endParaRPr lang="en-US" dirty="0" smtClean="0"/>
          </a:p>
          <a:p>
            <a:r>
              <a:rPr lang="en-US" dirty="0"/>
              <a:t>KRS 132.820(1) states that all unmined coal is valued “as a distinct interest </a:t>
            </a:r>
            <a:r>
              <a:rPr lang="en-US" dirty="0" smtClean="0"/>
              <a:t>in</a:t>
            </a:r>
            <a:r>
              <a:rPr lang="en-US" dirty="0"/>
              <a:t> </a:t>
            </a:r>
            <a:r>
              <a:rPr lang="en-US" dirty="0" smtClean="0"/>
              <a:t>real </a:t>
            </a:r>
            <a:r>
              <a:rPr lang="en-US" dirty="0"/>
              <a:t>property separate and apart from the surface real estate</a:t>
            </a:r>
            <a:r>
              <a:rPr lang="en-US" dirty="0" smtClean="0"/>
              <a:t>….”</a:t>
            </a:r>
          </a:p>
          <a:p>
            <a:pPr marL="0" indent="0">
              <a:buNone/>
            </a:pPr>
            <a:endParaRPr lang="en-US" dirty="0" smtClean="0"/>
          </a:p>
          <a:p>
            <a:r>
              <a:rPr lang="en-US" dirty="0"/>
              <a:t>Constitutional provisions do not guarantee that all properties will be valued at </a:t>
            </a:r>
            <a:r>
              <a:rPr lang="en-US" dirty="0" smtClean="0"/>
              <a:t>100</a:t>
            </a:r>
            <a:r>
              <a:rPr lang="en-US" dirty="0"/>
              <a:t>% of their fair cash values at all times.  Revenue Cabinet, Com of </a:t>
            </a:r>
            <a:r>
              <a:rPr lang="en-US" dirty="0" err="1"/>
              <a:t>Ky</a:t>
            </a:r>
            <a:r>
              <a:rPr lang="en-US" dirty="0"/>
              <a:t> v. </a:t>
            </a:r>
            <a:r>
              <a:rPr lang="en-US" dirty="0" err="1" smtClean="0"/>
              <a:t>Gillig</a:t>
            </a:r>
            <a:r>
              <a:rPr lang="en-US" dirty="0" smtClean="0"/>
              <a:t>, 957 </a:t>
            </a:r>
            <a:r>
              <a:rPr lang="en-US" dirty="0"/>
              <a:t>S.W.2d 206 (Ky. 1997</a:t>
            </a:r>
            <a:r>
              <a:rPr lang="en-US" dirty="0" smtClean="0"/>
              <a:t>).</a:t>
            </a:r>
          </a:p>
          <a:p>
            <a:pPr marL="0" indent="0">
              <a:buNone/>
            </a:pPr>
            <a:endParaRPr lang="en-US" dirty="0" smtClean="0"/>
          </a:p>
          <a:p>
            <a:r>
              <a:rPr lang="en-US" dirty="0"/>
              <a:t>The assessment of unmined minerals at fair cash value was implemented as a 	result of court case, Kentuckians for the </a:t>
            </a:r>
            <a:r>
              <a:rPr lang="en-US" i="1" dirty="0"/>
              <a:t>Commonwealth v. Blanton</a:t>
            </a:r>
            <a:r>
              <a:rPr lang="en-US" dirty="0"/>
              <a:t>, 4/25/05</a:t>
            </a:r>
            <a:r>
              <a:rPr lang="en-US" dirty="0" smtClean="0"/>
              <a:t>.</a:t>
            </a:r>
          </a:p>
          <a:p>
            <a:endParaRPr lang="en-US" dirty="0"/>
          </a:p>
          <a:p>
            <a:r>
              <a:rPr lang="en-US" dirty="0" smtClean="0"/>
              <a:t>The Compensating tax rate will continue to allow local jurisdictions to collect the same amount of tax revenue as coal continues its slide in use and value. KRS 132.010 (6).</a:t>
            </a:r>
            <a:endParaRPr lang="en-US" dirty="0"/>
          </a:p>
          <a:p>
            <a:endParaRPr lang="en-US"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60251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Valuation methods set by Blanton Case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Valuation procedure for active and idle coal is based on the income approach.</a:t>
            </a:r>
          </a:p>
          <a:p>
            <a:endParaRPr lang="en-US" dirty="0" smtClean="0"/>
          </a:p>
          <a:p>
            <a:r>
              <a:rPr lang="en-US" dirty="0" smtClean="0"/>
              <a:t>Categories for the assessment of unmined coal is 1 year, 2-5 years and 6-15 years for active coal. Anything over 15 years is considered idle coal and assessed accordingly. </a:t>
            </a:r>
          </a:p>
          <a:p>
            <a:endParaRPr lang="en-US" dirty="0" smtClean="0"/>
          </a:p>
          <a:p>
            <a:r>
              <a:rPr lang="en-US" dirty="0"/>
              <a:t>The Department reviews the discount rate used in the assessment of active </a:t>
            </a:r>
            <a:r>
              <a:rPr lang="en-US" dirty="0" smtClean="0"/>
              <a:t>coal reserves </a:t>
            </a:r>
            <a:r>
              <a:rPr lang="en-US" dirty="0"/>
              <a:t>on an annual basis. </a:t>
            </a:r>
            <a:endParaRPr lang="en-US" dirty="0" smtClean="0"/>
          </a:p>
          <a:p>
            <a:endParaRPr lang="en-US" dirty="0" smtClean="0"/>
          </a:p>
          <a:p>
            <a:r>
              <a:rPr lang="en-US" dirty="0"/>
              <a:t>The Department uses the average price of coal for the preceding three (3) </a:t>
            </a:r>
            <a:r>
              <a:rPr lang="en-US" dirty="0" smtClean="0"/>
              <a:t>years in </a:t>
            </a:r>
            <a:r>
              <a:rPr lang="en-US" dirty="0"/>
              <a:t>assessing unmined coal reserves</a:t>
            </a:r>
            <a:r>
              <a:rPr lang="en-US" dirty="0" smtClean="0"/>
              <a:t>.</a:t>
            </a:r>
          </a:p>
          <a:p>
            <a:endParaRPr lang="en-US" dirty="0" smtClean="0"/>
          </a:p>
          <a:p>
            <a:r>
              <a:rPr lang="en-US" dirty="0"/>
              <a:t>Idle rates were set based on the assumption that Eastern Kentucky would be </a:t>
            </a:r>
            <a:r>
              <a:rPr lang="en-US" dirty="0" smtClean="0"/>
              <a:t>mined </a:t>
            </a:r>
            <a:r>
              <a:rPr lang="en-US" dirty="0"/>
              <a:t>within thirty (30) years discounted to the midpoint (15 years).  </a:t>
            </a:r>
            <a:r>
              <a:rPr lang="en-US" dirty="0" smtClean="0"/>
              <a:t>Western Kentucky </a:t>
            </a:r>
            <a:r>
              <a:rPr lang="en-US" dirty="0"/>
              <a:t>idle coal rates were set at sixty (60) years discounted to the midpoint </a:t>
            </a:r>
            <a:r>
              <a:rPr lang="en-US" dirty="0" smtClean="0"/>
              <a:t>(</a:t>
            </a:r>
            <a:r>
              <a:rPr lang="en-US" dirty="0"/>
              <a:t>30) years.  These assumptions appear to </a:t>
            </a:r>
            <a:r>
              <a:rPr lang="en-US"/>
              <a:t>no </a:t>
            </a:r>
            <a:r>
              <a:rPr lang="en-US" smtClean="0"/>
              <a:t>longer be </a:t>
            </a:r>
            <a:r>
              <a:rPr lang="en-US" dirty="0"/>
              <a:t>viable rates under current </a:t>
            </a:r>
            <a:r>
              <a:rPr lang="en-US" dirty="0" smtClean="0"/>
              <a:t>market </a:t>
            </a:r>
            <a:r>
              <a:rPr lang="en-US" dirty="0"/>
              <a:t>conditions.</a:t>
            </a:r>
          </a:p>
        </p:txBody>
      </p:sp>
    </p:spTree>
    <p:extLst>
      <p:ext uri="{BB962C8B-B14F-4D97-AF65-F5344CB8AC3E}">
        <p14:creationId xmlns:p14="http://schemas.microsoft.com/office/powerpoint/2010/main" val="3871666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0" y="0"/>
            <a:ext cx="91721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latin typeface="Tw Cen MT" pitchFamily="34" charset="0"/>
              </a:rPr>
              <a:t>Overview</a:t>
            </a:r>
          </a:p>
          <a:p>
            <a:pPr algn="ctr" eaLnBrk="1" hangingPunct="1"/>
            <a:endParaRPr lang="en-US" sz="4000" b="1" dirty="0" smtClean="0">
              <a:latin typeface="Tw Cen MT" pitchFamily="34" charset="0"/>
            </a:endParaRPr>
          </a:p>
          <a:p>
            <a:pPr algn="ctr" eaLnBrk="1" hangingPunct="1"/>
            <a:endParaRPr lang="en-US" sz="4000" b="1" dirty="0">
              <a:latin typeface="Calibri" pitchFamily="34" charset="0"/>
            </a:endParaRPr>
          </a:p>
          <a:p>
            <a:pPr algn="ctr" eaLnBrk="1" hangingPunct="1"/>
            <a:endParaRPr lang="en-US" sz="4000" b="1" dirty="0">
              <a:latin typeface="Calibri" pitchFamily="34" charset="0"/>
            </a:endParaRPr>
          </a:p>
          <a:p>
            <a:pPr algn="ctr" eaLnBrk="1" hangingPunct="1"/>
            <a:endParaRPr lang="en-US" sz="4000" b="1" dirty="0">
              <a:latin typeface="Calibri" pitchFamily="34" charset="0"/>
            </a:endParaRPr>
          </a:p>
        </p:txBody>
      </p:sp>
      <p:sp>
        <p:nvSpPr>
          <p:cNvPr id="69634" name="TextBox 4"/>
          <p:cNvSpPr txBox="1">
            <a:spLocks noChangeArrowheads="1"/>
          </p:cNvSpPr>
          <p:nvPr/>
        </p:nvSpPr>
        <p:spPr bwMode="auto">
          <a:xfrm>
            <a:off x="1030941" y="1375345"/>
            <a:ext cx="811306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lvl="1" indent="-342900" eaLnBrk="1" hangingPunct="1">
              <a:buFont typeface="Arial" pitchFamily="34" charset="0"/>
              <a:buChar char="•"/>
            </a:pPr>
            <a:r>
              <a:rPr lang="en-US" sz="2200" b="1" dirty="0" smtClean="0">
                <a:latin typeface="Tw Cen MT" pitchFamily="34" charset="0"/>
              </a:rPr>
              <a:t>Kentucky Coal Production, 1790-2015</a:t>
            </a:r>
          </a:p>
          <a:p>
            <a:pPr marL="342900" lvl="1" indent="-342900" eaLnBrk="1" hangingPunct="1">
              <a:buFont typeface="Arial" pitchFamily="34" charset="0"/>
              <a:buChar char="•"/>
            </a:pPr>
            <a:endParaRPr lang="en-US" sz="2200" b="1" dirty="0">
              <a:latin typeface="Tw Cen MT" pitchFamily="34" charset="0"/>
            </a:endParaRPr>
          </a:p>
          <a:p>
            <a:pPr marL="342900" lvl="1" indent="-342900" eaLnBrk="1" hangingPunct="1">
              <a:buFont typeface="Arial" pitchFamily="34" charset="0"/>
              <a:buChar char="•"/>
            </a:pPr>
            <a:r>
              <a:rPr lang="en-US" sz="2200" b="1" dirty="0">
                <a:latin typeface="Tw Cen MT" pitchFamily="34" charset="0"/>
              </a:rPr>
              <a:t>Kentucky Coal Prices &amp; Severance </a:t>
            </a:r>
            <a:r>
              <a:rPr lang="en-US" sz="2200" b="1" dirty="0" smtClean="0">
                <a:latin typeface="Tw Cen MT" pitchFamily="34" charset="0"/>
              </a:rPr>
              <a:t>Taxes, 1987-2015</a:t>
            </a:r>
            <a:endParaRPr lang="en-US" sz="2200" b="1" dirty="0">
              <a:latin typeface="Tw Cen MT" pitchFamily="34" charset="0"/>
            </a:endParaRPr>
          </a:p>
          <a:p>
            <a:pPr marL="342900" lvl="1" indent="-342900" eaLnBrk="1" hangingPunct="1">
              <a:buFont typeface="Arial" pitchFamily="34" charset="0"/>
              <a:buChar char="•"/>
            </a:pPr>
            <a:endParaRPr lang="en-US" sz="2200" b="1" dirty="0" smtClean="0">
              <a:latin typeface="Tw Cen MT" pitchFamily="34" charset="0"/>
            </a:endParaRPr>
          </a:p>
          <a:p>
            <a:pPr marL="342900" lvl="1" indent="-342900" eaLnBrk="1" hangingPunct="1">
              <a:buFont typeface="Arial" pitchFamily="34" charset="0"/>
              <a:buChar char="•"/>
            </a:pPr>
            <a:r>
              <a:rPr lang="en-US" sz="2200" b="1" dirty="0">
                <a:latin typeface="Tw Cen MT" pitchFamily="34" charset="0"/>
              </a:rPr>
              <a:t>Kentucky Coal Markets, </a:t>
            </a:r>
            <a:r>
              <a:rPr lang="en-US" sz="2200" b="1" dirty="0" smtClean="0">
                <a:latin typeface="Tw Cen MT" pitchFamily="34" charset="0"/>
              </a:rPr>
              <a:t>1983-2015</a:t>
            </a:r>
          </a:p>
          <a:p>
            <a:pPr marL="342900" lvl="1" indent="-342900" eaLnBrk="1" hangingPunct="1">
              <a:buFont typeface="Arial" pitchFamily="34" charset="0"/>
              <a:buChar char="•"/>
            </a:pPr>
            <a:endParaRPr lang="en-US" sz="2200" b="1" dirty="0">
              <a:latin typeface="Tw Cen MT" pitchFamily="34" charset="0"/>
            </a:endParaRPr>
          </a:p>
          <a:p>
            <a:pPr marL="342900" lvl="1" indent="-342900" eaLnBrk="1" hangingPunct="1">
              <a:buFont typeface="Arial" pitchFamily="34" charset="0"/>
              <a:buChar char="•"/>
            </a:pPr>
            <a:r>
              <a:rPr lang="en-US" sz="2200" b="1" dirty="0">
                <a:latin typeface="Tw Cen MT" pitchFamily="34" charset="0"/>
              </a:rPr>
              <a:t>Kentucky Coal Outlook, 2015-2080</a:t>
            </a:r>
          </a:p>
          <a:p>
            <a:pPr marL="342900" lvl="1" indent="-342900" eaLnBrk="1" hangingPunct="1">
              <a:buFont typeface="Arial" pitchFamily="34" charset="0"/>
              <a:buChar char="•"/>
            </a:pPr>
            <a:endParaRPr lang="en-US" sz="2200" b="1" dirty="0" smtClean="0">
              <a:latin typeface="Tw Cen MT" pitchFamily="34" charset="0"/>
            </a:endParaRPr>
          </a:p>
          <a:p>
            <a:pPr marL="342900" lvl="1" indent="-342900" eaLnBrk="1" hangingPunct="1">
              <a:buFont typeface="Arial" pitchFamily="34" charset="0"/>
              <a:buChar char="•"/>
            </a:pPr>
            <a:r>
              <a:rPr lang="en-US" sz="2200" b="1" dirty="0" smtClean="0">
                <a:latin typeface="Tw Cen MT" pitchFamily="34" charset="0"/>
              </a:rPr>
              <a:t>United States </a:t>
            </a:r>
            <a:r>
              <a:rPr lang="en-US" sz="2200" b="1" dirty="0">
                <a:latin typeface="Tw Cen MT" pitchFamily="34" charset="0"/>
              </a:rPr>
              <a:t>Coal Outlook, </a:t>
            </a:r>
            <a:r>
              <a:rPr lang="en-US" sz="2200" b="1" dirty="0" smtClean="0">
                <a:latin typeface="Tw Cen MT" pitchFamily="34" charset="0"/>
              </a:rPr>
              <a:t>2015-2060</a:t>
            </a:r>
          </a:p>
          <a:p>
            <a:pPr marL="0" lvl="1" indent="0" eaLnBrk="1" hangingPunct="1"/>
            <a:endParaRPr lang="en-US" sz="2200" b="1" dirty="0">
              <a:latin typeface="Tw Cen MT" pitchFamily="34" charset="0"/>
            </a:endParaRPr>
          </a:p>
          <a:p>
            <a:pPr marL="342900" lvl="1" indent="-342900" eaLnBrk="1" hangingPunct="1">
              <a:buFont typeface="Arial" pitchFamily="34" charset="0"/>
              <a:buChar char="•"/>
            </a:pPr>
            <a:r>
              <a:rPr lang="en-US" sz="2200" b="1" dirty="0" smtClean="0">
                <a:latin typeface="Tw Cen MT" pitchFamily="34" charset="0"/>
              </a:rPr>
              <a:t>The Future</a:t>
            </a:r>
          </a:p>
          <a:p>
            <a:pPr marL="342900" lvl="1" indent="-342900" eaLnBrk="1" hangingPunct="1">
              <a:buFont typeface="Arial" pitchFamily="34" charset="0"/>
              <a:buChar char="•"/>
            </a:pPr>
            <a:endParaRPr lang="en-US" sz="2200" b="1" dirty="0">
              <a:latin typeface="Tw Cen MT" pitchFamily="34" charset="0"/>
            </a:endParaRPr>
          </a:p>
          <a:p>
            <a:pPr marL="0" lvl="1" indent="0" eaLnBrk="1" hangingPunct="1"/>
            <a:endParaRPr lang="en-US" sz="2200" i="1" dirty="0">
              <a:latin typeface="Tw Cen MT" pitchFamily="34" charset="0"/>
            </a:endParaRPr>
          </a:p>
          <a:p>
            <a:pPr eaLnBrk="1" hangingPunct="1"/>
            <a:endParaRPr lang="en-US" sz="2200" b="1" dirty="0">
              <a:latin typeface="Tw Cen MT" pitchFamily="34" charset="0"/>
            </a:endParaRPr>
          </a:p>
          <a:p>
            <a:pPr marL="342900" indent="-342900" eaLnBrk="1" hangingPunct="1">
              <a:buFont typeface="Arial" pitchFamily="34" charset="0"/>
              <a:buChar char="•"/>
            </a:pPr>
            <a:endParaRPr lang="en-US" sz="2400" b="1" dirty="0">
              <a:latin typeface="Tw Cen MT" pitchFamily="34" charset="0"/>
            </a:endParaRPr>
          </a:p>
          <a:p>
            <a:pPr eaLnBrk="1" hangingPunct="1"/>
            <a:endParaRPr lang="en-US" sz="2400" b="1" dirty="0" smtClean="0">
              <a:latin typeface="Tw Cen MT" pitchFamily="34" charset="0"/>
            </a:endParaRPr>
          </a:p>
        </p:txBody>
      </p:sp>
      <p:sp>
        <p:nvSpPr>
          <p:cNvPr id="4" name="TextBox 3"/>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3</a:t>
            </a:fld>
            <a:endParaRPr lang="en-US" dirty="0"/>
          </a:p>
        </p:txBody>
      </p:sp>
      <p:sp>
        <p:nvSpPr>
          <p:cNvPr id="5" name="Rectangle 3"/>
          <p:cNvSpPr>
            <a:spLocks noChangeArrowheads="1"/>
          </p:cNvSpPr>
          <p:nvPr/>
        </p:nvSpPr>
        <p:spPr bwMode="auto">
          <a:xfrm>
            <a:off x="0" y="858744"/>
            <a:ext cx="9144000" cy="0"/>
          </a:xfrm>
          <a:prstGeom prst="rect">
            <a:avLst/>
          </a:prstGeom>
          <a:noFill/>
          <a:ln w="9525">
            <a:noFill/>
            <a:miter lim="800000"/>
            <a:headEnd/>
            <a:tailEnd/>
          </a:ln>
        </p:spPr>
        <p:txBody>
          <a:bodyPr wrap="none" anchor="ctr">
            <a:spAutoFit/>
          </a:bodyPr>
          <a:lstStyle/>
          <a:p>
            <a:endParaRPr lang="en-US"/>
          </a:p>
        </p:txBody>
      </p:sp>
      <p:sp>
        <p:nvSpPr>
          <p:cNvPr id="6" name="Rectangle 6"/>
          <p:cNvSpPr>
            <a:spLocks noChangeArrowheads="1"/>
          </p:cNvSpPr>
          <p:nvPr/>
        </p:nvSpPr>
        <p:spPr bwMode="auto">
          <a:xfrm>
            <a:off x="0" y="2097019"/>
            <a:ext cx="9144000" cy="0"/>
          </a:xfrm>
          <a:prstGeom prst="rect">
            <a:avLst/>
          </a:prstGeom>
          <a:noFill/>
          <a:ln w="9525">
            <a:noFill/>
            <a:miter lim="800000"/>
            <a:headEnd/>
            <a:tailEnd/>
          </a:ln>
        </p:spPr>
        <p:txBody>
          <a:bodyPr wrap="none" anchor="ctr">
            <a:spAutoFit/>
          </a:bodyPr>
          <a:lstStyle/>
          <a:p>
            <a:endParaRPr lang="en-US"/>
          </a:p>
        </p:txBody>
      </p:sp>
      <p:sp>
        <p:nvSpPr>
          <p:cNvPr id="7" name="Rectangle 3"/>
          <p:cNvSpPr>
            <a:spLocks noChangeArrowheads="1"/>
          </p:cNvSpPr>
          <p:nvPr/>
        </p:nvSpPr>
        <p:spPr bwMode="auto">
          <a:xfrm>
            <a:off x="0" y="2716144"/>
            <a:ext cx="9144000" cy="0"/>
          </a:xfrm>
          <a:prstGeom prst="rect">
            <a:avLst/>
          </a:prstGeom>
          <a:noFill/>
          <a:ln w="9525">
            <a:noFill/>
            <a:miter lim="800000"/>
            <a:headEnd/>
            <a:tailEnd/>
          </a:ln>
        </p:spPr>
        <p:txBody>
          <a:bodyPr wrap="none" anchor="ctr">
            <a:spAutoFit/>
          </a:bodyPr>
          <a:lstStyle/>
          <a:p>
            <a:endParaRPr lang="en-US"/>
          </a:p>
        </p:txBody>
      </p:sp>
      <p:sp>
        <p:nvSpPr>
          <p:cNvPr id="8" name="Rectangle 6"/>
          <p:cNvSpPr>
            <a:spLocks noChangeArrowheads="1"/>
          </p:cNvSpPr>
          <p:nvPr/>
        </p:nvSpPr>
        <p:spPr bwMode="auto">
          <a:xfrm>
            <a:off x="0" y="1716019"/>
            <a:ext cx="9144000" cy="0"/>
          </a:xfrm>
          <a:prstGeom prst="rect">
            <a:avLst/>
          </a:prstGeom>
          <a:noFill/>
          <a:ln w="9525">
            <a:noFill/>
            <a:miter lim="800000"/>
            <a:headEnd/>
            <a:tailEnd/>
          </a:ln>
        </p:spPr>
        <p:txBody>
          <a:bodyPr wrap="none" anchor="ctr">
            <a:spAutoFit/>
          </a:bodyPr>
          <a:lstStyle/>
          <a:p>
            <a:endParaRPr lang="en-US"/>
          </a:p>
        </p:txBody>
      </p:sp>
      <p:sp>
        <p:nvSpPr>
          <p:cNvPr id="9" name="Rectangle 16"/>
          <p:cNvSpPr>
            <a:spLocks noChangeArrowheads="1"/>
          </p:cNvSpPr>
          <p:nvPr/>
        </p:nvSpPr>
        <p:spPr bwMode="auto">
          <a:xfrm>
            <a:off x="0" y="2716144"/>
            <a:ext cx="9144000" cy="0"/>
          </a:xfrm>
          <a:prstGeom prst="rect">
            <a:avLst/>
          </a:prstGeom>
          <a:noFill/>
          <a:ln w="9525">
            <a:noFill/>
            <a:miter lim="800000"/>
            <a:headEnd/>
            <a:tailEnd/>
          </a:ln>
        </p:spPr>
        <p:txBody>
          <a:bodyPr wrap="none" anchor="ctr">
            <a:spAutoFit/>
          </a:bodyPr>
          <a:lstStyle/>
          <a:p>
            <a:endParaRPr lang="en-US"/>
          </a:p>
        </p:txBody>
      </p:sp>
      <p:sp>
        <p:nvSpPr>
          <p:cNvPr id="10" name="Rectangle 19"/>
          <p:cNvSpPr>
            <a:spLocks noChangeArrowheads="1"/>
          </p:cNvSpPr>
          <p:nvPr/>
        </p:nvSpPr>
        <p:spPr bwMode="auto">
          <a:xfrm>
            <a:off x="0" y="2201794"/>
            <a:ext cx="9144000" cy="0"/>
          </a:xfrm>
          <a:prstGeom prst="rect">
            <a:avLst/>
          </a:prstGeom>
          <a:noFill/>
          <a:ln w="9525">
            <a:noFill/>
            <a:miter lim="800000"/>
            <a:headEnd/>
            <a:tailEnd/>
          </a:ln>
        </p:spPr>
        <p:txBody>
          <a:bodyPr wrap="none" anchor="ctr">
            <a:spAutoFit/>
          </a:bodyPr>
          <a:lstStyle/>
          <a:p>
            <a:endParaRPr lang="en-US" dirty="0"/>
          </a:p>
        </p:txBody>
      </p:sp>
      <p:sp>
        <p:nvSpPr>
          <p:cNvPr id="11" name="Rectangle 22"/>
          <p:cNvSpPr>
            <a:spLocks noChangeArrowheads="1"/>
          </p:cNvSpPr>
          <p:nvPr/>
        </p:nvSpPr>
        <p:spPr bwMode="auto">
          <a:xfrm>
            <a:off x="0" y="858744"/>
            <a:ext cx="9144000" cy="0"/>
          </a:xfrm>
          <a:prstGeom prst="rect">
            <a:avLst/>
          </a:prstGeom>
          <a:noFill/>
          <a:ln w="9525">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18567763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33293" y="2017713"/>
            <a:ext cx="91721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prstClr val="black"/>
                </a:solidFill>
                <a:latin typeface="Tw Cen MT" pitchFamily="34" charset="0"/>
              </a:rPr>
              <a:t>Kentucky Coal Outlook, 2015-2080</a:t>
            </a:r>
          </a:p>
          <a:p>
            <a:pPr algn="ctr" eaLnBrk="1" hangingPunct="1"/>
            <a:endParaRPr lang="en-US" sz="4000" b="1" dirty="0" smtClean="0">
              <a:solidFill>
                <a:prstClr val="black"/>
              </a:solidFill>
              <a:latin typeface="Tw Cen MT" pitchFamily="34" charset="0"/>
            </a:endParaRPr>
          </a:p>
          <a:p>
            <a:pPr algn="ctr" eaLnBrk="1" hangingPunct="1"/>
            <a:endParaRPr lang="en-US" sz="4000" b="1" dirty="0">
              <a:solidFill>
                <a:prstClr val="black"/>
              </a:solidFill>
              <a:latin typeface="Calibri" pitchFamily="34" charset="0"/>
            </a:endParaRPr>
          </a:p>
          <a:p>
            <a:pPr algn="ctr" eaLnBrk="1" hangingPunct="1"/>
            <a:endParaRPr lang="en-US" sz="4000" b="1" dirty="0">
              <a:solidFill>
                <a:prstClr val="black"/>
              </a:solidFill>
              <a:latin typeface="Calibri" pitchFamily="34" charset="0"/>
            </a:endParaRPr>
          </a:p>
          <a:p>
            <a:pPr algn="ctr" eaLnBrk="1" hangingPunct="1"/>
            <a:endParaRPr lang="en-US" sz="4000" b="1" dirty="0">
              <a:solidFill>
                <a:prstClr val="black"/>
              </a:solidFill>
              <a:latin typeface="Calibri" pitchFamily="34" charset="0"/>
            </a:endParaRPr>
          </a:p>
        </p:txBody>
      </p:sp>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30</a:t>
            </a:fld>
            <a:endParaRPr lang="en-US" dirty="0">
              <a:solidFill>
                <a:prstClr val="black"/>
              </a:solidFill>
            </a:endParaRPr>
          </a:p>
        </p:txBody>
      </p:sp>
    </p:spTree>
    <p:extLst>
      <p:ext uri="{BB962C8B-B14F-4D97-AF65-F5344CB8AC3E}">
        <p14:creationId xmlns:p14="http://schemas.microsoft.com/office/powerpoint/2010/main" val="2047188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 y="107863"/>
            <a:ext cx="9141903" cy="664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31</a:t>
            </a:fld>
            <a:endParaRPr lang="en-US" dirty="0">
              <a:solidFill>
                <a:prstClr val="black"/>
              </a:solidFill>
            </a:endParaRPr>
          </a:p>
        </p:txBody>
      </p:sp>
      <p:sp>
        <p:nvSpPr>
          <p:cNvPr id="4" name="TextBox 3"/>
          <p:cNvSpPr txBox="1"/>
          <p:nvPr/>
        </p:nvSpPr>
        <p:spPr>
          <a:xfrm>
            <a:off x="5486730" y="671167"/>
            <a:ext cx="1008404" cy="276999"/>
          </a:xfrm>
          <a:prstGeom prst="rect">
            <a:avLst/>
          </a:prstGeom>
          <a:noFill/>
        </p:spPr>
        <p:txBody>
          <a:bodyPr wrap="square" rtlCol="0">
            <a:spAutoFit/>
          </a:bodyPr>
          <a:lstStyle/>
          <a:p>
            <a:r>
              <a:rPr lang="en-US" sz="1200" dirty="0" smtClean="0">
                <a:solidFill>
                  <a:prstClr val="black"/>
                </a:solidFill>
              </a:rPr>
              <a:t>←  </a:t>
            </a:r>
            <a:r>
              <a:rPr lang="en-US" sz="1200" dirty="0" smtClean="0">
                <a:solidFill>
                  <a:prstClr val="black"/>
                </a:solidFill>
                <a:latin typeface="Tw Cen MT" pitchFamily="34" charset="0"/>
              </a:rPr>
              <a:t>Historical</a:t>
            </a:r>
            <a:endParaRPr lang="en-US" sz="1200" dirty="0">
              <a:solidFill>
                <a:prstClr val="black"/>
              </a:solidFill>
              <a:latin typeface="Tw Cen MT" pitchFamily="34" charset="0"/>
            </a:endParaRPr>
          </a:p>
        </p:txBody>
      </p:sp>
      <p:sp>
        <p:nvSpPr>
          <p:cNvPr id="5" name="TextBox 4"/>
          <p:cNvSpPr txBox="1"/>
          <p:nvPr/>
        </p:nvSpPr>
        <p:spPr>
          <a:xfrm>
            <a:off x="6366941" y="669742"/>
            <a:ext cx="1620643" cy="276999"/>
          </a:xfrm>
          <a:prstGeom prst="rect">
            <a:avLst/>
          </a:prstGeom>
          <a:noFill/>
        </p:spPr>
        <p:txBody>
          <a:bodyPr wrap="square" rtlCol="0">
            <a:spAutoFit/>
          </a:bodyPr>
          <a:lstStyle/>
          <a:p>
            <a:r>
              <a:rPr lang="en-US" sz="1200" dirty="0" smtClean="0">
                <a:solidFill>
                  <a:prstClr val="black"/>
                </a:solidFill>
              </a:rPr>
              <a:t>2015 Forecast→</a:t>
            </a:r>
            <a:endParaRPr lang="en-US" sz="1200" dirty="0">
              <a:solidFill>
                <a:prstClr val="black"/>
              </a:solidFill>
              <a:latin typeface="Tw Cen MT" pitchFamily="34" charset="0"/>
            </a:endParaRPr>
          </a:p>
        </p:txBody>
      </p:sp>
      <p:sp>
        <p:nvSpPr>
          <p:cNvPr id="7" name="TextBox 6"/>
          <p:cNvSpPr txBox="1"/>
          <p:nvPr/>
        </p:nvSpPr>
        <p:spPr>
          <a:xfrm>
            <a:off x="1416751" y="707025"/>
            <a:ext cx="3486942" cy="1015663"/>
          </a:xfrm>
          <a:prstGeom prst="rect">
            <a:avLst/>
          </a:prstGeom>
          <a:noFill/>
        </p:spPr>
        <p:txBody>
          <a:bodyPr wrap="square" rtlCol="0">
            <a:spAutoFit/>
          </a:bodyPr>
          <a:lstStyle/>
          <a:p>
            <a:r>
              <a:rPr lang="en-US" sz="1200" i="1" dirty="0" smtClean="0">
                <a:solidFill>
                  <a:prstClr val="black"/>
                </a:solidFill>
                <a:latin typeface="Tw Cen MT" pitchFamily="34" charset="0"/>
              </a:rPr>
              <a:t>Future power plant closures will reduce demand for Kentucky coal by </a:t>
            </a:r>
            <a:r>
              <a:rPr lang="en-US" sz="1200" i="1" dirty="0">
                <a:solidFill>
                  <a:prstClr val="black"/>
                </a:solidFill>
                <a:latin typeface="Tw Cen MT" pitchFamily="34" charset="0"/>
              </a:rPr>
              <a:t>40% from 2014 levels to 46MT by 2025, by 54% to 17MT in eastern Kentucky and 30% to 28MT western Kentucky respectively. </a:t>
            </a:r>
          </a:p>
          <a:p>
            <a:endParaRPr lang="en-US" sz="1200" i="1" dirty="0">
              <a:solidFill>
                <a:prstClr val="black"/>
              </a:solidFill>
              <a:latin typeface="Tw Cen MT" pitchFamily="34" charset="0"/>
            </a:endParaRPr>
          </a:p>
        </p:txBody>
      </p:sp>
    </p:spTree>
    <p:extLst>
      <p:ext uri="{BB962C8B-B14F-4D97-AF65-F5344CB8AC3E}">
        <p14:creationId xmlns:p14="http://schemas.microsoft.com/office/powerpoint/2010/main" val="115929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7" y="103632"/>
            <a:ext cx="9141905" cy="665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32</a:t>
            </a:fld>
            <a:endParaRPr lang="en-US" dirty="0">
              <a:solidFill>
                <a:prstClr val="black"/>
              </a:solidFill>
            </a:endParaRPr>
          </a:p>
        </p:txBody>
      </p:sp>
      <p:sp>
        <p:nvSpPr>
          <p:cNvPr id="4" name="TextBox 3"/>
          <p:cNvSpPr txBox="1"/>
          <p:nvPr/>
        </p:nvSpPr>
        <p:spPr>
          <a:xfrm>
            <a:off x="4240595" y="671167"/>
            <a:ext cx="1008404" cy="276999"/>
          </a:xfrm>
          <a:prstGeom prst="rect">
            <a:avLst/>
          </a:prstGeom>
          <a:noFill/>
        </p:spPr>
        <p:txBody>
          <a:bodyPr wrap="square" rtlCol="0">
            <a:spAutoFit/>
          </a:bodyPr>
          <a:lstStyle/>
          <a:p>
            <a:r>
              <a:rPr lang="en-US" sz="1200" dirty="0" smtClean="0">
                <a:latin typeface="Calibri"/>
              </a:rPr>
              <a:t>←  </a:t>
            </a:r>
            <a:r>
              <a:rPr lang="en-US" sz="1200" dirty="0" smtClean="0">
                <a:latin typeface="Tw Cen MT" pitchFamily="34" charset="0"/>
              </a:rPr>
              <a:t>Historical</a:t>
            </a:r>
            <a:endParaRPr lang="en-US" sz="1200" dirty="0">
              <a:latin typeface="Tw Cen MT" pitchFamily="34" charset="0"/>
            </a:endParaRPr>
          </a:p>
        </p:txBody>
      </p:sp>
      <p:sp>
        <p:nvSpPr>
          <p:cNvPr id="5" name="TextBox 4"/>
          <p:cNvSpPr txBox="1"/>
          <p:nvPr/>
        </p:nvSpPr>
        <p:spPr>
          <a:xfrm>
            <a:off x="5273211" y="669742"/>
            <a:ext cx="1620643" cy="276999"/>
          </a:xfrm>
          <a:prstGeom prst="rect">
            <a:avLst/>
          </a:prstGeom>
          <a:noFill/>
        </p:spPr>
        <p:txBody>
          <a:bodyPr wrap="square" rtlCol="0">
            <a:spAutoFit/>
          </a:bodyPr>
          <a:lstStyle/>
          <a:p>
            <a:r>
              <a:rPr lang="en-US" sz="1200" dirty="0" smtClean="0">
                <a:latin typeface="Calibri"/>
              </a:rPr>
              <a:t>2015 Forecast→</a:t>
            </a:r>
            <a:endParaRPr lang="en-US" sz="1200" dirty="0">
              <a:latin typeface="Tw Cen MT" pitchFamily="34" charset="0"/>
            </a:endParaRPr>
          </a:p>
        </p:txBody>
      </p:sp>
      <p:sp>
        <p:nvSpPr>
          <p:cNvPr id="7" name="TextBox 6"/>
          <p:cNvSpPr txBox="1"/>
          <p:nvPr/>
        </p:nvSpPr>
        <p:spPr>
          <a:xfrm>
            <a:off x="1004374" y="5234206"/>
            <a:ext cx="4177225" cy="830997"/>
          </a:xfrm>
          <a:prstGeom prst="rect">
            <a:avLst/>
          </a:prstGeom>
          <a:noFill/>
        </p:spPr>
        <p:txBody>
          <a:bodyPr wrap="square" rtlCol="0">
            <a:spAutoFit/>
          </a:bodyPr>
          <a:lstStyle/>
          <a:p>
            <a:r>
              <a:rPr lang="en-US" sz="1200" i="1" dirty="0">
                <a:solidFill>
                  <a:prstClr val="black"/>
                </a:solidFill>
                <a:latin typeface="Tw Cen MT" pitchFamily="34" charset="0"/>
              </a:rPr>
              <a:t>Kentucky coal production is expected to decline by 40% from 2014 levels to 46MT by </a:t>
            </a:r>
            <a:r>
              <a:rPr lang="en-US" sz="1200" i="1" dirty="0" smtClean="0">
                <a:solidFill>
                  <a:prstClr val="black"/>
                </a:solidFill>
                <a:latin typeface="Tw Cen MT" pitchFamily="34" charset="0"/>
              </a:rPr>
              <a:t>2025, 37MT by 2035, and 7MT by 2050. Demand for Kentucky coal will be marginal after 2050.</a:t>
            </a:r>
            <a:endParaRPr lang="en-US" sz="1200" i="1" dirty="0">
              <a:solidFill>
                <a:prstClr val="black"/>
              </a:solidFill>
              <a:latin typeface="Tw Cen MT" pitchFamily="34" charset="0"/>
            </a:endParaRPr>
          </a:p>
          <a:p>
            <a:endParaRPr lang="en-US" sz="1200" i="1" dirty="0">
              <a:solidFill>
                <a:prstClr val="black"/>
              </a:solidFill>
              <a:latin typeface="Tw Cen MT" pitchFamily="34" charset="0"/>
            </a:endParaRPr>
          </a:p>
        </p:txBody>
      </p:sp>
    </p:spTree>
    <p:extLst>
      <p:ext uri="{BB962C8B-B14F-4D97-AF65-F5344CB8AC3E}">
        <p14:creationId xmlns:p14="http://schemas.microsoft.com/office/powerpoint/2010/main" val="124820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 y="103632"/>
            <a:ext cx="9141903" cy="665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33</a:t>
            </a:fld>
            <a:endParaRPr lang="en-US" dirty="0">
              <a:solidFill>
                <a:prstClr val="black"/>
              </a:solidFill>
            </a:endParaRPr>
          </a:p>
        </p:txBody>
      </p:sp>
      <p:sp>
        <p:nvSpPr>
          <p:cNvPr id="4" name="TextBox 3"/>
          <p:cNvSpPr txBox="1"/>
          <p:nvPr/>
        </p:nvSpPr>
        <p:spPr>
          <a:xfrm>
            <a:off x="4240595" y="671167"/>
            <a:ext cx="1008404" cy="276999"/>
          </a:xfrm>
          <a:prstGeom prst="rect">
            <a:avLst/>
          </a:prstGeom>
          <a:noFill/>
        </p:spPr>
        <p:txBody>
          <a:bodyPr wrap="square" rtlCol="0">
            <a:spAutoFit/>
          </a:bodyPr>
          <a:lstStyle/>
          <a:p>
            <a:r>
              <a:rPr lang="en-US" sz="1200" dirty="0" smtClean="0">
                <a:latin typeface="Calibri"/>
              </a:rPr>
              <a:t>←  </a:t>
            </a:r>
            <a:r>
              <a:rPr lang="en-US" sz="1200" dirty="0" smtClean="0">
                <a:latin typeface="Tw Cen MT" pitchFamily="34" charset="0"/>
              </a:rPr>
              <a:t>Historical</a:t>
            </a:r>
            <a:endParaRPr lang="en-US" sz="1200" dirty="0">
              <a:latin typeface="Tw Cen MT" pitchFamily="34" charset="0"/>
            </a:endParaRPr>
          </a:p>
        </p:txBody>
      </p:sp>
      <p:sp>
        <p:nvSpPr>
          <p:cNvPr id="5" name="TextBox 4"/>
          <p:cNvSpPr txBox="1"/>
          <p:nvPr/>
        </p:nvSpPr>
        <p:spPr>
          <a:xfrm>
            <a:off x="5273211" y="669742"/>
            <a:ext cx="1620643" cy="276999"/>
          </a:xfrm>
          <a:prstGeom prst="rect">
            <a:avLst/>
          </a:prstGeom>
          <a:noFill/>
        </p:spPr>
        <p:txBody>
          <a:bodyPr wrap="square" rtlCol="0">
            <a:spAutoFit/>
          </a:bodyPr>
          <a:lstStyle/>
          <a:p>
            <a:r>
              <a:rPr lang="en-US" sz="1200" dirty="0" smtClean="0">
                <a:latin typeface="Calibri"/>
              </a:rPr>
              <a:t>2015 Forecast→</a:t>
            </a:r>
            <a:endParaRPr lang="en-US" sz="1200" dirty="0">
              <a:latin typeface="Tw Cen MT" pitchFamily="34" charset="0"/>
            </a:endParaRPr>
          </a:p>
        </p:txBody>
      </p:sp>
      <p:sp>
        <p:nvSpPr>
          <p:cNvPr id="7" name="TextBox 6"/>
          <p:cNvSpPr txBox="1"/>
          <p:nvPr/>
        </p:nvSpPr>
        <p:spPr>
          <a:xfrm>
            <a:off x="1004374" y="5234206"/>
            <a:ext cx="4275838" cy="830997"/>
          </a:xfrm>
          <a:prstGeom prst="rect">
            <a:avLst/>
          </a:prstGeom>
          <a:noFill/>
        </p:spPr>
        <p:txBody>
          <a:bodyPr wrap="square" rtlCol="0">
            <a:spAutoFit/>
          </a:bodyPr>
          <a:lstStyle/>
          <a:p>
            <a:r>
              <a:rPr lang="en-US" sz="1200" i="1" dirty="0" smtClean="0">
                <a:solidFill>
                  <a:prstClr val="black"/>
                </a:solidFill>
                <a:latin typeface="Tw Cen MT" pitchFamily="34" charset="0"/>
              </a:rPr>
              <a:t>Eastern Kentucky </a:t>
            </a:r>
            <a:r>
              <a:rPr lang="en-US" sz="1200" i="1" dirty="0">
                <a:solidFill>
                  <a:prstClr val="black"/>
                </a:solidFill>
                <a:latin typeface="Tw Cen MT" pitchFamily="34" charset="0"/>
              </a:rPr>
              <a:t>coal production is expected to decline by </a:t>
            </a:r>
            <a:r>
              <a:rPr lang="en-US" sz="1200" i="1" dirty="0" smtClean="0">
                <a:solidFill>
                  <a:prstClr val="black"/>
                </a:solidFill>
                <a:latin typeface="Tw Cen MT" pitchFamily="34" charset="0"/>
              </a:rPr>
              <a:t>54% </a:t>
            </a:r>
            <a:r>
              <a:rPr lang="en-US" sz="1200" i="1" dirty="0">
                <a:solidFill>
                  <a:prstClr val="black"/>
                </a:solidFill>
                <a:latin typeface="Tw Cen MT" pitchFamily="34" charset="0"/>
              </a:rPr>
              <a:t>from 2014 levels to </a:t>
            </a:r>
            <a:r>
              <a:rPr lang="en-US" sz="1200" i="1" dirty="0" smtClean="0">
                <a:solidFill>
                  <a:prstClr val="black"/>
                </a:solidFill>
                <a:latin typeface="Tw Cen MT" pitchFamily="34" charset="0"/>
              </a:rPr>
              <a:t>17MT </a:t>
            </a:r>
            <a:r>
              <a:rPr lang="en-US" sz="1200" i="1" dirty="0">
                <a:solidFill>
                  <a:prstClr val="black"/>
                </a:solidFill>
                <a:latin typeface="Tw Cen MT" pitchFamily="34" charset="0"/>
              </a:rPr>
              <a:t>by </a:t>
            </a:r>
            <a:r>
              <a:rPr lang="en-US" sz="1200" i="1" dirty="0" smtClean="0">
                <a:solidFill>
                  <a:prstClr val="black"/>
                </a:solidFill>
                <a:latin typeface="Tw Cen MT" pitchFamily="34" charset="0"/>
              </a:rPr>
              <a:t>2025, 13MT by 2035, and 4MT by 2050. Demand for eastern Kentucky coal will be marginal after 2050.</a:t>
            </a:r>
            <a:endParaRPr lang="en-US" sz="1200" i="1" dirty="0">
              <a:solidFill>
                <a:prstClr val="black"/>
              </a:solidFill>
              <a:latin typeface="Tw Cen MT" pitchFamily="34" charset="0"/>
            </a:endParaRPr>
          </a:p>
          <a:p>
            <a:endParaRPr lang="en-US" sz="1200" i="1" dirty="0">
              <a:solidFill>
                <a:prstClr val="black"/>
              </a:solidFill>
              <a:latin typeface="Tw Cen MT" pitchFamily="34" charset="0"/>
            </a:endParaRPr>
          </a:p>
        </p:txBody>
      </p:sp>
    </p:spTree>
    <p:extLst>
      <p:ext uri="{BB962C8B-B14F-4D97-AF65-F5344CB8AC3E}">
        <p14:creationId xmlns:p14="http://schemas.microsoft.com/office/powerpoint/2010/main" val="258825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 y="103632"/>
            <a:ext cx="9141903" cy="665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34</a:t>
            </a:fld>
            <a:endParaRPr lang="en-US" dirty="0">
              <a:solidFill>
                <a:prstClr val="black"/>
              </a:solidFill>
            </a:endParaRPr>
          </a:p>
        </p:txBody>
      </p:sp>
      <p:sp>
        <p:nvSpPr>
          <p:cNvPr id="4" name="TextBox 3"/>
          <p:cNvSpPr txBox="1"/>
          <p:nvPr/>
        </p:nvSpPr>
        <p:spPr>
          <a:xfrm>
            <a:off x="4195770" y="671167"/>
            <a:ext cx="1008404" cy="276999"/>
          </a:xfrm>
          <a:prstGeom prst="rect">
            <a:avLst/>
          </a:prstGeom>
          <a:noFill/>
        </p:spPr>
        <p:txBody>
          <a:bodyPr wrap="square" rtlCol="0">
            <a:spAutoFit/>
          </a:bodyPr>
          <a:lstStyle/>
          <a:p>
            <a:r>
              <a:rPr lang="en-US" sz="1200" dirty="0" smtClean="0">
                <a:latin typeface="Calibri"/>
              </a:rPr>
              <a:t>←  </a:t>
            </a:r>
            <a:r>
              <a:rPr lang="en-US" sz="1200" dirty="0" smtClean="0">
                <a:latin typeface="Tw Cen MT" pitchFamily="34" charset="0"/>
              </a:rPr>
              <a:t>Historical</a:t>
            </a:r>
            <a:endParaRPr lang="en-US" sz="1200" dirty="0">
              <a:latin typeface="Tw Cen MT" pitchFamily="34" charset="0"/>
            </a:endParaRPr>
          </a:p>
        </p:txBody>
      </p:sp>
      <p:sp>
        <p:nvSpPr>
          <p:cNvPr id="5" name="TextBox 4"/>
          <p:cNvSpPr txBox="1"/>
          <p:nvPr/>
        </p:nvSpPr>
        <p:spPr>
          <a:xfrm>
            <a:off x="5228386" y="669742"/>
            <a:ext cx="1620643" cy="276999"/>
          </a:xfrm>
          <a:prstGeom prst="rect">
            <a:avLst/>
          </a:prstGeom>
          <a:noFill/>
        </p:spPr>
        <p:txBody>
          <a:bodyPr wrap="square" rtlCol="0">
            <a:spAutoFit/>
          </a:bodyPr>
          <a:lstStyle/>
          <a:p>
            <a:r>
              <a:rPr lang="en-US" sz="1200" dirty="0" smtClean="0">
                <a:latin typeface="Calibri"/>
              </a:rPr>
              <a:t>2015 Forecast→</a:t>
            </a:r>
            <a:endParaRPr lang="en-US" sz="1200" dirty="0">
              <a:latin typeface="Tw Cen MT" pitchFamily="34" charset="0"/>
            </a:endParaRPr>
          </a:p>
        </p:txBody>
      </p:sp>
      <p:sp>
        <p:nvSpPr>
          <p:cNvPr id="7" name="TextBox 6"/>
          <p:cNvSpPr txBox="1"/>
          <p:nvPr/>
        </p:nvSpPr>
        <p:spPr>
          <a:xfrm>
            <a:off x="860933" y="5234206"/>
            <a:ext cx="4383419" cy="830997"/>
          </a:xfrm>
          <a:prstGeom prst="rect">
            <a:avLst/>
          </a:prstGeom>
          <a:noFill/>
        </p:spPr>
        <p:txBody>
          <a:bodyPr wrap="square" rtlCol="0">
            <a:spAutoFit/>
          </a:bodyPr>
          <a:lstStyle/>
          <a:p>
            <a:r>
              <a:rPr lang="en-US" sz="1200" i="1" dirty="0" smtClean="0">
                <a:solidFill>
                  <a:prstClr val="black"/>
                </a:solidFill>
                <a:latin typeface="Tw Cen MT" pitchFamily="34" charset="0"/>
              </a:rPr>
              <a:t>Western Kentucky </a:t>
            </a:r>
            <a:r>
              <a:rPr lang="en-US" sz="1200" i="1" dirty="0">
                <a:solidFill>
                  <a:prstClr val="black"/>
                </a:solidFill>
                <a:latin typeface="Tw Cen MT" pitchFamily="34" charset="0"/>
              </a:rPr>
              <a:t>coal production is expected to decline by </a:t>
            </a:r>
            <a:r>
              <a:rPr lang="en-US" sz="1200" i="1" dirty="0" smtClean="0">
                <a:solidFill>
                  <a:prstClr val="black"/>
                </a:solidFill>
                <a:latin typeface="Tw Cen MT" pitchFamily="34" charset="0"/>
              </a:rPr>
              <a:t>30% </a:t>
            </a:r>
            <a:r>
              <a:rPr lang="en-US" sz="1200" i="1" dirty="0">
                <a:solidFill>
                  <a:prstClr val="black"/>
                </a:solidFill>
                <a:latin typeface="Tw Cen MT" pitchFamily="34" charset="0"/>
              </a:rPr>
              <a:t>from 2014 levels to </a:t>
            </a:r>
            <a:r>
              <a:rPr lang="en-US" sz="1200" i="1" dirty="0" smtClean="0">
                <a:solidFill>
                  <a:prstClr val="black"/>
                </a:solidFill>
                <a:latin typeface="Tw Cen MT" pitchFamily="34" charset="0"/>
              </a:rPr>
              <a:t>28MT </a:t>
            </a:r>
            <a:r>
              <a:rPr lang="en-US" sz="1200" i="1" dirty="0">
                <a:solidFill>
                  <a:prstClr val="black"/>
                </a:solidFill>
                <a:latin typeface="Tw Cen MT" pitchFamily="34" charset="0"/>
              </a:rPr>
              <a:t>by </a:t>
            </a:r>
            <a:r>
              <a:rPr lang="en-US" sz="1200" i="1" dirty="0" smtClean="0">
                <a:solidFill>
                  <a:prstClr val="black"/>
                </a:solidFill>
                <a:latin typeface="Tw Cen MT" pitchFamily="34" charset="0"/>
              </a:rPr>
              <a:t>2025, 26MT by 2035, and 5MT by 2050. Demand for western Kentucky coal will be marginal after 2050.</a:t>
            </a:r>
            <a:endParaRPr lang="en-US" sz="1200" i="1" dirty="0">
              <a:solidFill>
                <a:prstClr val="black"/>
              </a:solidFill>
              <a:latin typeface="Tw Cen MT" pitchFamily="34" charset="0"/>
            </a:endParaRPr>
          </a:p>
          <a:p>
            <a:endParaRPr lang="en-US" sz="1200" i="1" dirty="0">
              <a:solidFill>
                <a:prstClr val="black"/>
              </a:solidFill>
              <a:latin typeface="Tw Cen MT" pitchFamily="34" charset="0"/>
            </a:endParaRPr>
          </a:p>
        </p:txBody>
      </p:sp>
    </p:spTree>
    <p:extLst>
      <p:ext uri="{BB962C8B-B14F-4D97-AF65-F5344CB8AC3E}">
        <p14:creationId xmlns:p14="http://schemas.microsoft.com/office/powerpoint/2010/main" val="1925013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33293" y="2017713"/>
            <a:ext cx="91721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prstClr val="black"/>
                </a:solidFill>
                <a:latin typeface="Tw Cen MT" pitchFamily="34" charset="0"/>
              </a:rPr>
              <a:t>United States Coal Outlook, 2015-2060</a:t>
            </a:r>
          </a:p>
          <a:p>
            <a:pPr algn="ctr" eaLnBrk="1" hangingPunct="1"/>
            <a:endParaRPr lang="en-US" sz="4000" b="1" dirty="0" smtClean="0">
              <a:solidFill>
                <a:prstClr val="black"/>
              </a:solidFill>
              <a:latin typeface="Tw Cen MT" pitchFamily="34" charset="0"/>
            </a:endParaRPr>
          </a:p>
          <a:p>
            <a:pPr algn="ctr" eaLnBrk="1" hangingPunct="1"/>
            <a:endParaRPr lang="en-US" sz="4000" b="1" dirty="0">
              <a:solidFill>
                <a:prstClr val="black"/>
              </a:solidFill>
              <a:latin typeface="Calibri" pitchFamily="34" charset="0"/>
            </a:endParaRPr>
          </a:p>
          <a:p>
            <a:pPr algn="ctr" eaLnBrk="1" hangingPunct="1"/>
            <a:endParaRPr lang="en-US" sz="4000" b="1" dirty="0">
              <a:solidFill>
                <a:prstClr val="black"/>
              </a:solidFill>
              <a:latin typeface="Calibri" pitchFamily="34" charset="0"/>
            </a:endParaRPr>
          </a:p>
          <a:p>
            <a:pPr algn="ctr" eaLnBrk="1" hangingPunct="1"/>
            <a:endParaRPr lang="en-US" sz="4000" b="1" dirty="0">
              <a:solidFill>
                <a:prstClr val="black"/>
              </a:solidFill>
              <a:latin typeface="Calibri" pitchFamily="34" charset="0"/>
            </a:endParaRPr>
          </a:p>
        </p:txBody>
      </p:sp>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35</a:t>
            </a:fld>
            <a:endParaRPr lang="en-US" dirty="0">
              <a:solidFill>
                <a:prstClr val="black"/>
              </a:solidFill>
            </a:endParaRPr>
          </a:p>
        </p:txBody>
      </p:sp>
    </p:spTree>
    <p:extLst>
      <p:ext uri="{BB962C8B-B14F-4D97-AF65-F5344CB8AC3E}">
        <p14:creationId xmlns:p14="http://schemas.microsoft.com/office/powerpoint/2010/main" val="3279287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 y="103632"/>
            <a:ext cx="9141903" cy="665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36</a:t>
            </a:fld>
            <a:endParaRPr lang="en-US" dirty="0">
              <a:solidFill>
                <a:prstClr val="black"/>
              </a:solidFill>
            </a:endParaRPr>
          </a:p>
        </p:txBody>
      </p:sp>
      <p:sp>
        <p:nvSpPr>
          <p:cNvPr id="5" name="TextBox 4"/>
          <p:cNvSpPr txBox="1"/>
          <p:nvPr/>
        </p:nvSpPr>
        <p:spPr>
          <a:xfrm>
            <a:off x="5273211" y="669742"/>
            <a:ext cx="1620643" cy="276999"/>
          </a:xfrm>
          <a:prstGeom prst="rect">
            <a:avLst/>
          </a:prstGeom>
          <a:noFill/>
        </p:spPr>
        <p:txBody>
          <a:bodyPr wrap="square" rtlCol="0">
            <a:spAutoFit/>
          </a:bodyPr>
          <a:lstStyle/>
          <a:p>
            <a:r>
              <a:rPr lang="en-US" sz="1200" dirty="0" smtClean="0">
                <a:latin typeface="Calibri"/>
              </a:rPr>
              <a:t>2015 Forecast→</a:t>
            </a:r>
            <a:endParaRPr lang="en-US" sz="1200" dirty="0">
              <a:latin typeface="Tw Cen MT" pitchFamily="34" charset="0"/>
            </a:endParaRPr>
          </a:p>
        </p:txBody>
      </p:sp>
      <p:sp>
        <p:nvSpPr>
          <p:cNvPr id="7" name="TextBox 6"/>
          <p:cNvSpPr txBox="1"/>
          <p:nvPr/>
        </p:nvSpPr>
        <p:spPr>
          <a:xfrm>
            <a:off x="1165739" y="5503162"/>
            <a:ext cx="4159296" cy="461665"/>
          </a:xfrm>
          <a:prstGeom prst="rect">
            <a:avLst/>
          </a:prstGeom>
          <a:noFill/>
        </p:spPr>
        <p:txBody>
          <a:bodyPr wrap="square" rtlCol="0">
            <a:spAutoFit/>
          </a:bodyPr>
          <a:lstStyle/>
          <a:p>
            <a:r>
              <a:rPr lang="en-US" sz="1200" i="1" dirty="0" smtClean="0">
                <a:solidFill>
                  <a:prstClr val="black"/>
                </a:solidFill>
                <a:latin typeface="Tw Cen MT" pitchFamily="34" charset="0"/>
              </a:rPr>
              <a:t>Future power plant closures will reduce demand for coal across the United States by 12% </a:t>
            </a:r>
            <a:r>
              <a:rPr lang="en-US" sz="1200" i="1" dirty="0">
                <a:solidFill>
                  <a:prstClr val="black"/>
                </a:solidFill>
                <a:latin typeface="Tw Cen MT" pitchFamily="34" charset="0"/>
              </a:rPr>
              <a:t>from 2014 levels to </a:t>
            </a:r>
            <a:r>
              <a:rPr lang="en-US" sz="1200" i="1" dirty="0" smtClean="0">
                <a:solidFill>
                  <a:prstClr val="black"/>
                </a:solidFill>
                <a:latin typeface="Tw Cen MT" pitchFamily="34" charset="0"/>
              </a:rPr>
              <a:t>877MT. </a:t>
            </a:r>
            <a:endParaRPr lang="en-US" sz="1200" i="1" dirty="0">
              <a:solidFill>
                <a:prstClr val="black"/>
              </a:solidFill>
              <a:latin typeface="Tw Cen MT" pitchFamily="34" charset="0"/>
            </a:endParaRPr>
          </a:p>
        </p:txBody>
      </p:sp>
    </p:spTree>
    <p:extLst>
      <p:ext uri="{BB962C8B-B14F-4D97-AF65-F5344CB8AC3E}">
        <p14:creationId xmlns:p14="http://schemas.microsoft.com/office/powerpoint/2010/main" val="4291631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Coal</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53438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Canary in the Code Mine</a:t>
            </a:r>
            <a:endParaRPr lang="en-US" dirty="0"/>
          </a:p>
        </p:txBody>
      </p:sp>
      <p:pic>
        <p:nvPicPr>
          <p:cNvPr id="4" name="vOWWXMZ641U"/>
          <p:cNvPicPr>
            <a:picLocks noGrp="1" noRot="1" noChangeAspect="1"/>
          </p:cNvPicPr>
          <p:nvPr>
            <p:ph idx="1"/>
            <a:videoFile r:link="rId1"/>
          </p:nvPr>
        </p:nvPicPr>
        <p:blipFill>
          <a:blip r:embed="rId3"/>
          <a:stretch>
            <a:fillRect/>
          </a:stretch>
        </p:blipFill>
        <p:spPr>
          <a:xfrm>
            <a:off x="-3145" y="1288869"/>
            <a:ext cx="9147145" cy="5145269"/>
          </a:xfrm>
          <a:prstGeom prst="rect">
            <a:avLst/>
          </a:prstGeom>
        </p:spPr>
      </p:pic>
    </p:spTree>
    <p:extLst>
      <p:ext uri="{BB962C8B-B14F-4D97-AF65-F5344CB8AC3E}">
        <p14:creationId xmlns:p14="http://schemas.microsoft.com/office/powerpoint/2010/main" val="423615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33293" y="2017713"/>
            <a:ext cx="91721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prstClr val="black"/>
                </a:solidFill>
                <a:latin typeface="Tw Cen MT" pitchFamily="34" charset="0"/>
              </a:rPr>
              <a:t>Kentucky Coal Production, 1790-2015</a:t>
            </a:r>
            <a:endParaRPr lang="en-US" sz="2400" b="1" dirty="0" smtClean="0">
              <a:solidFill>
                <a:prstClr val="black"/>
              </a:solidFill>
              <a:latin typeface="Tw Cen MT" pitchFamily="34" charset="0"/>
            </a:endParaRPr>
          </a:p>
          <a:p>
            <a:pPr algn="ctr" eaLnBrk="1" hangingPunct="1"/>
            <a:endParaRPr lang="en-US" sz="4000" b="1" dirty="0" smtClean="0">
              <a:solidFill>
                <a:prstClr val="black"/>
              </a:solidFill>
              <a:latin typeface="Tw Cen MT" pitchFamily="34" charset="0"/>
            </a:endParaRPr>
          </a:p>
          <a:p>
            <a:pPr algn="ctr" eaLnBrk="1" hangingPunct="1"/>
            <a:endParaRPr lang="en-US" sz="4000" b="1" dirty="0">
              <a:solidFill>
                <a:prstClr val="black"/>
              </a:solidFill>
              <a:latin typeface="Calibri" pitchFamily="34" charset="0"/>
            </a:endParaRPr>
          </a:p>
          <a:p>
            <a:pPr algn="ctr" eaLnBrk="1" hangingPunct="1"/>
            <a:endParaRPr lang="en-US" sz="4000" b="1" dirty="0">
              <a:solidFill>
                <a:prstClr val="black"/>
              </a:solidFill>
              <a:latin typeface="Calibri" pitchFamily="34" charset="0"/>
            </a:endParaRPr>
          </a:p>
          <a:p>
            <a:pPr algn="ctr" eaLnBrk="1" hangingPunct="1"/>
            <a:endParaRPr lang="en-US" sz="4000" b="1" dirty="0">
              <a:solidFill>
                <a:prstClr val="black"/>
              </a:solidFill>
              <a:latin typeface="Calibri" pitchFamily="34" charset="0"/>
            </a:endParaRPr>
          </a:p>
        </p:txBody>
      </p:sp>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solidFill>
                  <a:prstClr val="black"/>
                </a:solidFill>
              </a:rPr>
              <a:pPr algn="r"/>
              <a:t>4</a:t>
            </a:fld>
            <a:endParaRPr lang="en-US" dirty="0">
              <a:solidFill>
                <a:prstClr val="black"/>
              </a:solidFill>
            </a:endParaRPr>
          </a:p>
        </p:txBody>
      </p:sp>
    </p:spTree>
    <p:extLst>
      <p:ext uri="{BB962C8B-B14F-4D97-AF65-F5344CB8AC3E}">
        <p14:creationId xmlns:p14="http://schemas.microsoft.com/office/powerpoint/2010/main" val="38209255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53143"/>
            <a:ext cx="9143997" cy="5551713"/>
          </a:xfrm>
          <a:prstGeom prst="rect">
            <a:avLst/>
          </a:prstGeom>
        </p:spPr>
      </p:pic>
      <p:sp>
        <p:nvSpPr>
          <p:cNvPr id="5" name="TextBox 4"/>
          <p:cNvSpPr txBox="1"/>
          <p:nvPr/>
        </p:nvSpPr>
        <p:spPr>
          <a:xfrm>
            <a:off x="0" y="228600"/>
            <a:ext cx="9132163" cy="523220"/>
          </a:xfrm>
          <a:prstGeom prst="rect">
            <a:avLst/>
          </a:prstGeom>
          <a:noFill/>
        </p:spPr>
        <p:txBody>
          <a:bodyPr wrap="square" rtlCol="0">
            <a:spAutoFit/>
          </a:bodyPr>
          <a:lstStyle/>
          <a:p>
            <a:pPr algn="ctr"/>
            <a:r>
              <a:rPr lang="en-US" sz="2800" b="1" dirty="0" smtClean="0">
                <a:solidFill>
                  <a:prstClr val="black"/>
                </a:solidFill>
                <a:latin typeface="Tw Cen MT" pitchFamily="34" charset="0"/>
              </a:rPr>
              <a:t>Kentucky Coal Production, Q1-2000</a:t>
            </a:r>
            <a:endParaRPr lang="en-US" sz="2800" b="1" dirty="0">
              <a:solidFill>
                <a:prstClr val="black"/>
              </a:solidFill>
              <a:latin typeface="Tw Cen MT" pitchFamily="34" charset="0"/>
            </a:endParaRPr>
          </a:p>
        </p:txBody>
      </p:sp>
      <p:sp>
        <p:nvSpPr>
          <p:cNvPr id="6" name="TextBox 5"/>
          <p:cNvSpPr txBox="1"/>
          <p:nvPr/>
        </p:nvSpPr>
        <p:spPr>
          <a:xfrm>
            <a:off x="-5918" y="6550223"/>
            <a:ext cx="9149918" cy="307777"/>
          </a:xfrm>
          <a:prstGeom prst="rect">
            <a:avLst/>
          </a:prstGeom>
          <a:noFill/>
        </p:spPr>
        <p:txBody>
          <a:bodyPr wrap="square" rtlCol="0">
            <a:spAutoFit/>
          </a:bodyPr>
          <a:lstStyle/>
          <a:p>
            <a:r>
              <a:rPr lang="en-US" sz="1400" dirty="0" smtClean="0">
                <a:solidFill>
                  <a:prstClr val="black"/>
                </a:solidFill>
                <a:latin typeface="Tw Cen MT" pitchFamily="34" charset="0"/>
              </a:rPr>
              <a:t>Kentucky Energy Database, EEC-DEDI, 2014					             energy.ky.gov</a:t>
            </a:r>
          </a:p>
        </p:txBody>
      </p:sp>
      <p:sp>
        <p:nvSpPr>
          <p:cNvPr id="8" name="TextBox 7"/>
          <p:cNvSpPr txBox="1"/>
          <p:nvPr/>
        </p:nvSpPr>
        <p:spPr>
          <a:xfrm>
            <a:off x="113976" y="5992970"/>
            <a:ext cx="914400" cy="307777"/>
          </a:xfrm>
          <a:prstGeom prst="rect">
            <a:avLst/>
          </a:prstGeom>
          <a:noFill/>
        </p:spPr>
        <p:txBody>
          <a:bodyPr wrap="square" rtlCol="0">
            <a:spAutoFit/>
          </a:bodyPr>
          <a:lstStyle/>
          <a:p>
            <a:r>
              <a:rPr lang="en-US" sz="1400" dirty="0" smtClean="0">
                <a:solidFill>
                  <a:prstClr val="black"/>
                </a:solidFill>
                <a:latin typeface="Tw Cen MT" pitchFamily="34" charset="0"/>
              </a:rPr>
              <a:t>21.1 MT</a:t>
            </a:r>
          </a:p>
        </p:txBody>
      </p:sp>
      <p:sp>
        <p:nvSpPr>
          <p:cNvPr id="9" name="TextBox 8"/>
          <p:cNvSpPr txBox="1"/>
          <p:nvPr/>
        </p:nvSpPr>
        <p:spPr>
          <a:xfrm>
            <a:off x="113976" y="6245423"/>
            <a:ext cx="914400" cy="307777"/>
          </a:xfrm>
          <a:prstGeom prst="rect">
            <a:avLst/>
          </a:prstGeom>
          <a:noFill/>
        </p:spPr>
        <p:txBody>
          <a:bodyPr wrap="square" rtlCol="0">
            <a:spAutoFit/>
          </a:bodyPr>
          <a:lstStyle/>
          <a:p>
            <a:r>
              <a:rPr lang="en-US" sz="1400" dirty="0" smtClean="0">
                <a:solidFill>
                  <a:prstClr val="black"/>
                </a:solidFill>
                <a:latin typeface="Tw Cen MT" pitchFamily="34" charset="0"/>
              </a:rPr>
              <a:t>14.2 MT</a:t>
            </a:r>
          </a:p>
        </p:txBody>
      </p:sp>
      <p:grpSp>
        <p:nvGrpSpPr>
          <p:cNvPr id="10" name="Group 9"/>
          <p:cNvGrpSpPr/>
          <p:nvPr/>
        </p:nvGrpSpPr>
        <p:grpSpPr>
          <a:xfrm>
            <a:off x="838200" y="5985935"/>
            <a:ext cx="1430893" cy="570246"/>
            <a:chOff x="838200" y="5985935"/>
            <a:chExt cx="1430893" cy="57024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19800"/>
              <a:ext cx="257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99100" y="5985935"/>
              <a:ext cx="1261500" cy="307777"/>
            </a:xfrm>
            <a:prstGeom prst="rect">
              <a:avLst/>
            </a:prstGeom>
            <a:noFill/>
          </p:spPr>
          <p:txBody>
            <a:bodyPr wrap="square" rtlCol="0">
              <a:spAutoFit/>
            </a:bodyPr>
            <a:lstStyle/>
            <a:p>
              <a:r>
                <a:rPr lang="en-US" sz="1400" dirty="0" smtClean="0">
                  <a:solidFill>
                    <a:prstClr val="black"/>
                  </a:solidFill>
                  <a:latin typeface="Tw Cen MT" pitchFamily="34" charset="0"/>
                </a:rPr>
                <a:t>Underground</a:t>
              </a:r>
            </a:p>
          </p:txBody>
        </p:sp>
        <p:sp>
          <p:nvSpPr>
            <p:cNvPr id="12" name="TextBox 11"/>
            <p:cNvSpPr txBox="1"/>
            <p:nvPr/>
          </p:nvSpPr>
          <p:spPr>
            <a:xfrm>
              <a:off x="1007593" y="6248404"/>
              <a:ext cx="1261500" cy="307777"/>
            </a:xfrm>
            <a:prstGeom prst="rect">
              <a:avLst/>
            </a:prstGeom>
            <a:noFill/>
          </p:spPr>
          <p:txBody>
            <a:bodyPr wrap="square" rtlCol="0">
              <a:spAutoFit/>
            </a:bodyPr>
            <a:lstStyle/>
            <a:p>
              <a:r>
                <a:rPr lang="en-US" sz="1400" dirty="0" smtClean="0">
                  <a:solidFill>
                    <a:prstClr val="black"/>
                  </a:solidFill>
                  <a:latin typeface="Tw Cen MT" pitchFamily="34" charset="0"/>
                </a:rPr>
                <a:t>Surface</a:t>
              </a:r>
            </a:p>
          </p:txBody>
        </p:sp>
      </p:grpSp>
    </p:spTree>
    <p:extLst>
      <p:ext uri="{BB962C8B-B14F-4D97-AF65-F5344CB8AC3E}">
        <p14:creationId xmlns:p14="http://schemas.microsoft.com/office/powerpoint/2010/main" val="2113602887"/>
      </p:ext>
    </p:extLst>
  </p:cSld>
  <p:clrMapOvr>
    <a:masterClrMapping/>
  </p:clrMapOvr>
  <mc:AlternateContent xmlns:mc="http://schemas.openxmlformats.org/markup-compatibility/2006" xmlns:p14="http://schemas.microsoft.com/office/powerpoint/2010/main">
    <mc:Choice Requires="p14">
      <p:transition p14:dur="10" advTm="500"/>
    </mc:Choice>
    <mc:Fallback xmlns="">
      <p:transition advTm="5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43"/>
            <a:ext cx="9143999" cy="5551714"/>
          </a:xfrm>
          <a:prstGeom prst="rect">
            <a:avLst/>
          </a:prstGeom>
        </p:spPr>
      </p:pic>
      <p:sp>
        <p:nvSpPr>
          <p:cNvPr id="3" name="TextBox 2"/>
          <p:cNvSpPr txBox="1"/>
          <p:nvPr/>
        </p:nvSpPr>
        <p:spPr>
          <a:xfrm>
            <a:off x="0" y="228600"/>
            <a:ext cx="9132163" cy="523220"/>
          </a:xfrm>
          <a:prstGeom prst="rect">
            <a:avLst/>
          </a:prstGeom>
          <a:noFill/>
        </p:spPr>
        <p:txBody>
          <a:bodyPr wrap="square" rtlCol="0">
            <a:spAutoFit/>
          </a:bodyPr>
          <a:lstStyle/>
          <a:p>
            <a:pPr algn="ctr"/>
            <a:r>
              <a:rPr lang="en-US" sz="2800" b="1" dirty="0" smtClean="0">
                <a:solidFill>
                  <a:prstClr val="black"/>
                </a:solidFill>
                <a:latin typeface="Tw Cen MT" pitchFamily="34" charset="0"/>
              </a:rPr>
              <a:t>Kentucky Coal Production, Q4-2013</a:t>
            </a:r>
            <a:endParaRPr lang="en-US" sz="2800" b="1" dirty="0">
              <a:solidFill>
                <a:prstClr val="black"/>
              </a:solidFill>
              <a:latin typeface="Tw Cen MT" pitchFamily="34" charset="0"/>
            </a:endParaRPr>
          </a:p>
        </p:txBody>
      </p:sp>
      <p:sp>
        <p:nvSpPr>
          <p:cNvPr id="5" name="TextBox 4"/>
          <p:cNvSpPr txBox="1"/>
          <p:nvPr/>
        </p:nvSpPr>
        <p:spPr>
          <a:xfrm>
            <a:off x="-5918" y="6550223"/>
            <a:ext cx="9149918" cy="307777"/>
          </a:xfrm>
          <a:prstGeom prst="rect">
            <a:avLst/>
          </a:prstGeom>
          <a:noFill/>
        </p:spPr>
        <p:txBody>
          <a:bodyPr wrap="square" rtlCol="0">
            <a:spAutoFit/>
          </a:bodyPr>
          <a:lstStyle/>
          <a:p>
            <a:r>
              <a:rPr lang="en-US" sz="1400" dirty="0" smtClean="0">
                <a:solidFill>
                  <a:prstClr val="black"/>
                </a:solidFill>
                <a:latin typeface="Tw Cen MT" pitchFamily="34" charset="0"/>
              </a:rPr>
              <a:t>Kentucky Energy Database, EEC-DEDI, 2014					             energy.ky.gov</a:t>
            </a:r>
          </a:p>
        </p:txBody>
      </p:sp>
      <p:sp>
        <p:nvSpPr>
          <p:cNvPr id="7" name="TextBox 6"/>
          <p:cNvSpPr txBox="1"/>
          <p:nvPr/>
        </p:nvSpPr>
        <p:spPr>
          <a:xfrm>
            <a:off x="113976" y="5992970"/>
            <a:ext cx="914400" cy="307777"/>
          </a:xfrm>
          <a:prstGeom prst="rect">
            <a:avLst/>
          </a:prstGeom>
          <a:noFill/>
        </p:spPr>
        <p:txBody>
          <a:bodyPr wrap="square" rtlCol="0">
            <a:spAutoFit/>
          </a:bodyPr>
          <a:lstStyle/>
          <a:p>
            <a:r>
              <a:rPr lang="en-US" sz="1400" dirty="0" smtClean="0">
                <a:solidFill>
                  <a:prstClr val="black"/>
                </a:solidFill>
                <a:latin typeface="Tw Cen MT" pitchFamily="34" charset="0"/>
              </a:rPr>
              <a:t>13.0 MT</a:t>
            </a:r>
          </a:p>
        </p:txBody>
      </p:sp>
      <p:sp>
        <p:nvSpPr>
          <p:cNvPr id="8" name="TextBox 7"/>
          <p:cNvSpPr txBox="1"/>
          <p:nvPr/>
        </p:nvSpPr>
        <p:spPr>
          <a:xfrm>
            <a:off x="113976" y="6245423"/>
            <a:ext cx="914400" cy="307777"/>
          </a:xfrm>
          <a:prstGeom prst="rect">
            <a:avLst/>
          </a:prstGeom>
          <a:noFill/>
        </p:spPr>
        <p:txBody>
          <a:bodyPr wrap="square" rtlCol="0">
            <a:spAutoFit/>
          </a:bodyPr>
          <a:lstStyle/>
          <a:p>
            <a:r>
              <a:rPr lang="en-US" sz="1400" dirty="0" smtClean="0">
                <a:solidFill>
                  <a:prstClr val="black"/>
                </a:solidFill>
                <a:latin typeface="Tw Cen MT" pitchFamily="34" charset="0"/>
              </a:rPr>
              <a:t>6.1 MT</a:t>
            </a:r>
          </a:p>
        </p:txBody>
      </p:sp>
      <p:grpSp>
        <p:nvGrpSpPr>
          <p:cNvPr id="13" name="Group 12"/>
          <p:cNvGrpSpPr/>
          <p:nvPr/>
        </p:nvGrpSpPr>
        <p:grpSpPr>
          <a:xfrm>
            <a:off x="838200" y="5985935"/>
            <a:ext cx="1430893" cy="570246"/>
            <a:chOff x="838200" y="5985935"/>
            <a:chExt cx="1430893" cy="570246"/>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19800"/>
              <a:ext cx="257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99100" y="5985935"/>
              <a:ext cx="1261500" cy="307777"/>
            </a:xfrm>
            <a:prstGeom prst="rect">
              <a:avLst/>
            </a:prstGeom>
            <a:noFill/>
          </p:spPr>
          <p:txBody>
            <a:bodyPr wrap="square" rtlCol="0">
              <a:spAutoFit/>
            </a:bodyPr>
            <a:lstStyle/>
            <a:p>
              <a:r>
                <a:rPr lang="en-US" sz="1400" dirty="0" smtClean="0">
                  <a:solidFill>
                    <a:prstClr val="black"/>
                  </a:solidFill>
                  <a:latin typeface="Tw Cen MT" pitchFamily="34" charset="0"/>
                </a:rPr>
                <a:t>Underground</a:t>
              </a:r>
            </a:p>
          </p:txBody>
        </p:sp>
        <p:sp>
          <p:nvSpPr>
            <p:cNvPr id="16" name="TextBox 15"/>
            <p:cNvSpPr txBox="1"/>
            <p:nvPr/>
          </p:nvSpPr>
          <p:spPr>
            <a:xfrm>
              <a:off x="1007593" y="6248404"/>
              <a:ext cx="1261500" cy="307777"/>
            </a:xfrm>
            <a:prstGeom prst="rect">
              <a:avLst/>
            </a:prstGeom>
            <a:noFill/>
          </p:spPr>
          <p:txBody>
            <a:bodyPr wrap="square" rtlCol="0">
              <a:spAutoFit/>
            </a:bodyPr>
            <a:lstStyle/>
            <a:p>
              <a:r>
                <a:rPr lang="en-US" sz="1400" dirty="0" smtClean="0">
                  <a:solidFill>
                    <a:prstClr val="black"/>
                  </a:solidFill>
                  <a:latin typeface="Tw Cen MT" pitchFamily="34" charset="0"/>
                </a:rPr>
                <a:t>Surface</a:t>
              </a:r>
            </a:p>
          </p:txBody>
        </p:sp>
      </p:grpSp>
    </p:spTree>
    <p:extLst>
      <p:ext uri="{BB962C8B-B14F-4D97-AF65-F5344CB8AC3E}">
        <p14:creationId xmlns:p14="http://schemas.microsoft.com/office/powerpoint/2010/main" val="166914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93" y="107101"/>
            <a:ext cx="9139614" cy="664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7</a:t>
            </a:fld>
            <a:endParaRPr lang="en-US" dirty="0"/>
          </a:p>
        </p:txBody>
      </p:sp>
      <p:sp>
        <p:nvSpPr>
          <p:cNvPr id="4" name="TextBox 3"/>
          <p:cNvSpPr txBox="1"/>
          <p:nvPr/>
        </p:nvSpPr>
        <p:spPr>
          <a:xfrm>
            <a:off x="1350232" y="656686"/>
            <a:ext cx="7412557" cy="461665"/>
          </a:xfrm>
          <a:prstGeom prst="rect">
            <a:avLst/>
          </a:prstGeom>
          <a:noFill/>
        </p:spPr>
        <p:txBody>
          <a:bodyPr wrap="square" rtlCol="0">
            <a:spAutoFit/>
          </a:bodyPr>
          <a:lstStyle/>
          <a:p>
            <a:r>
              <a:rPr lang="en-US" sz="1200" i="1" dirty="0">
                <a:latin typeface="Tw Cen MT" pitchFamily="34" charset="0"/>
              </a:rPr>
              <a:t>Kentucky </a:t>
            </a:r>
            <a:r>
              <a:rPr lang="en-US" sz="1200" i="1" dirty="0" smtClean="0">
                <a:latin typeface="Tw Cen MT" pitchFamily="34" charset="0"/>
              </a:rPr>
              <a:t>coal production increased in the early twentieth century as the nation industrialized.</a:t>
            </a:r>
          </a:p>
          <a:p>
            <a:r>
              <a:rPr lang="en-US" sz="1200" i="1" dirty="0" smtClean="0">
                <a:latin typeface="Tw Cen MT" pitchFamily="34" charset="0"/>
              </a:rPr>
              <a:t>The two World Wars drastically increased demand for coal mined in Kentucky.</a:t>
            </a:r>
            <a:endParaRPr lang="en-US" sz="1200" i="1" dirty="0">
              <a:latin typeface="Tw Cen MT" pitchFamily="34" charset="0"/>
            </a:endParaRPr>
          </a:p>
        </p:txBody>
      </p:sp>
    </p:spTree>
    <p:extLst>
      <p:ext uri="{BB962C8B-B14F-4D97-AF65-F5344CB8AC3E}">
        <p14:creationId xmlns:p14="http://schemas.microsoft.com/office/powerpoint/2010/main" val="2514865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33293" y="2017713"/>
            <a:ext cx="917211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smtClean="0">
                <a:latin typeface="Tw Cen MT" pitchFamily="34" charset="0"/>
              </a:rPr>
              <a:t>Kentucky Coal Prices &amp; Severance Taxes</a:t>
            </a:r>
            <a:endParaRPr lang="en-US" sz="4000" b="1" dirty="0" smtClean="0">
              <a:latin typeface="Tw Cen MT" pitchFamily="34" charset="0"/>
            </a:endParaRPr>
          </a:p>
          <a:p>
            <a:pPr algn="ctr" eaLnBrk="1" hangingPunct="1"/>
            <a:endParaRPr lang="en-US" sz="4000" b="1" dirty="0">
              <a:latin typeface="Calibri" pitchFamily="34" charset="0"/>
            </a:endParaRPr>
          </a:p>
          <a:p>
            <a:pPr algn="ctr" eaLnBrk="1" hangingPunct="1"/>
            <a:endParaRPr lang="en-US" sz="4000" b="1" dirty="0">
              <a:latin typeface="Calibri" pitchFamily="34" charset="0"/>
            </a:endParaRPr>
          </a:p>
          <a:p>
            <a:pPr algn="ctr" eaLnBrk="1" hangingPunct="1"/>
            <a:endParaRPr lang="en-US" sz="4000" b="1" dirty="0">
              <a:latin typeface="Calibri" pitchFamily="34" charset="0"/>
            </a:endParaRPr>
          </a:p>
        </p:txBody>
      </p:sp>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8</a:t>
            </a:fld>
            <a:endParaRPr lang="en-US" dirty="0"/>
          </a:p>
        </p:txBody>
      </p:sp>
    </p:spTree>
    <p:extLst>
      <p:ext uri="{BB962C8B-B14F-4D97-AF65-F5344CB8AC3E}">
        <p14:creationId xmlns:p14="http://schemas.microsoft.com/office/powerpoint/2010/main" val="285244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0" y="108342"/>
            <a:ext cx="9134679" cy="664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60" y="6488668"/>
            <a:ext cx="9150659" cy="369332"/>
          </a:xfrm>
          <a:prstGeom prst="rect">
            <a:avLst/>
          </a:prstGeom>
          <a:noFill/>
        </p:spPr>
        <p:txBody>
          <a:bodyPr wrap="square" rtlCol="0">
            <a:spAutoFit/>
          </a:bodyPr>
          <a:lstStyle/>
          <a:p>
            <a:pPr algn="r"/>
            <a:fld id="{2E9ECB05-C91B-4167-AD8B-9E7BBFA3247A}" type="slidenum">
              <a:rPr lang="en-US" smtClean="0"/>
              <a:pPr algn="r"/>
              <a:t>9</a:t>
            </a:fld>
            <a:endParaRPr lang="en-US" dirty="0"/>
          </a:p>
        </p:txBody>
      </p:sp>
      <p:sp>
        <p:nvSpPr>
          <p:cNvPr id="4" name="TextBox 3"/>
          <p:cNvSpPr txBox="1"/>
          <p:nvPr/>
        </p:nvSpPr>
        <p:spPr>
          <a:xfrm>
            <a:off x="923863" y="693471"/>
            <a:ext cx="7467101" cy="276999"/>
          </a:xfrm>
          <a:prstGeom prst="rect">
            <a:avLst/>
          </a:prstGeom>
          <a:noFill/>
        </p:spPr>
        <p:txBody>
          <a:bodyPr wrap="square" rtlCol="0">
            <a:spAutoFit/>
          </a:bodyPr>
          <a:lstStyle/>
          <a:p>
            <a:r>
              <a:rPr lang="en-US" sz="1200" i="1" dirty="0" smtClean="0">
                <a:latin typeface="Tw Cen MT" pitchFamily="34" charset="0"/>
              </a:rPr>
              <a:t>Eastern Kentucky coal prices have declined since 2011, while western Kentucky coal prices have remained stable. </a:t>
            </a:r>
            <a:endParaRPr lang="en-US" sz="1200" i="1" dirty="0">
              <a:latin typeface="Tw Cen MT" pitchFamily="34" charset="0"/>
            </a:endParaRPr>
          </a:p>
        </p:txBody>
      </p:sp>
    </p:spTree>
    <p:extLst>
      <p:ext uri="{BB962C8B-B14F-4D97-AF65-F5344CB8AC3E}">
        <p14:creationId xmlns:p14="http://schemas.microsoft.com/office/powerpoint/2010/main" val="3104673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140963E1-C33B-4B61-996E-899CCD15DF59}"/>
</file>

<file path=customXml/itemProps2.xml><?xml version="1.0" encoding="utf-8"?>
<ds:datastoreItem xmlns:ds="http://schemas.openxmlformats.org/officeDocument/2006/customXml" ds:itemID="{7DA115ED-0BCD-4138-8552-F01B3A1EA356}"/>
</file>

<file path=customXml/itemProps3.xml><?xml version="1.0" encoding="utf-8"?>
<ds:datastoreItem xmlns:ds="http://schemas.openxmlformats.org/officeDocument/2006/customXml" ds:itemID="{46213199-21BB-4A09-8A0F-B105AC525DE7}"/>
</file>

<file path=docProps/app.xml><?xml version="1.0" encoding="utf-8"?>
<Properties xmlns="http://schemas.openxmlformats.org/officeDocument/2006/extended-properties" xmlns:vt="http://schemas.openxmlformats.org/officeDocument/2006/docPropsVTypes">
  <TotalTime>24742</TotalTime>
  <Words>1782</Words>
  <Application>Microsoft Office PowerPoint</Application>
  <PresentationFormat>On-screen Show (4:3)</PresentationFormat>
  <Paragraphs>208</Paragraphs>
  <Slides>38</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Arial</vt:lpstr>
      <vt:lpstr>Calibri</vt:lpstr>
      <vt:lpstr>Cambria</vt:lpstr>
      <vt:lpstr>Times New Roman</vt:lpstr>
      <vt:lpstr>Tw Cen MT</vt:lpstr>
      <vt:lpstr>Office Theme</vt:lpstr>
      <vt:lpstr>2_Office Theme</vt:lpstr>
      <vt:lpstr>7_Office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1963-2016 Kentucky Power implodes the Big Sandy Unit 2 Cooling Tower</vt:lpstr>
      <vt:lpstr>Energy Policy</vt:lpstr>
      <vt:lpstr>EPA Clean Power Regulation</vt:lpstr>
      <vt:lpstr>EPA Clean Power Regulation (Cont.)</vt:lpstr>
      <vt:lpstr>Coal Fired Power Plants</vt:lpstr>
      <vt:lpstr>Coal-Fired Power Plants (cont.)</vt:lpstr>
      <vt:lpstr>PowerPoint Presentation</vt:lpstr>
      <vt:lpstr>The Law</vt:lpstr>
      <vt:lpstr>Current Valuation methods set by Blanton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 of Coal </vt:lpstr>
      <vt:lpstr>Canary in the Code Mine</vt:lpstr>
    </vt:vector>
  </TitlesOfParts>
  <Company>EECPPC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Coal</dc:title>
  <dc:creator>Patrick, Aron (EEC)</dc:creator>
  <cp:keywords/>
  <dc:description/>
  <cp:lastModifiedBy>Wallen, James (DOR)</cp:lastModifiedBy>
  <cp:revision>263</cp:revision>
  <cp:lastPrinted>2013-04-22T15:29:21Z</cp:lastPrinted>
  <dcterms:created xsi:type="dcterms:W3CDTF">2013-04-08T13:43:07Z</dcterms:created>
  <dcterms:modified xsi:type="dcterms:W3CDTF">2016-10-25T18:55:15Z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