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0435" autoAdjust="0"/>
  </p:normalViewPr>
  <p:slideViewPr>
    <p:cSldViewPr>
      <p:cViewPr varScale="1">
        <p:scale>
          <a:sx n="87" d="100"/>
          <a:sy n="87" d="100"/>
        </p:scale>
        <p:origin x="1092" y="84"/>
      </p:cViewPr>
      <p:guideLst>
        <p:guide orient="horz" pos="2160"/>
        <p:guide pos="2880"/>
      </p:guideLst>
    </p:cSldViewPr>
  </p:slideViewPr>
  <p:outlineViewPr>
    <p:cViewPr>
      <p:scale>
        <a:sx n="33" d="100"/>
        <a:sy n="33" d="100"/>
      </p:scale>
      <p:origin x="0" y="26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1072030839895022"/>
          <c:y val="0.22362110986126779"/>
          <c:w val="0.62983694225721787"/>
          <c:h val="0.63788026496688044"/>
        </c:manualLayout>
      </c:layout>
      <c:barChart>
        <c:barDir val="col"/>
        <c:grouping val="clustered"/>
        <c:varyColors val="0"/>
        <c:ser>
          <c:idx val="0"/>
          <c:order val="0"/>
          <c:tx>
            <c:strRef>
              <c:f>Sheet1!$B$1</c:f>
              <c:strCache>
                <c:ptCount val="1"/>
                <c:pt idx="0">
                  <c:v># Received</c:v>
                </c:pt>
              </c:strCache>
            </c:strRef>
          </c:tx>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515-4E5C-930A-87DC017B0191}"/>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515-4E5C-930A-87DC017B0191}"/>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515-4E5C-930A-87DC017B01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2014</c:v>
                </c:pt>
                <c:pt idx="1">
                  <c:v>2015</c:v>
                </c:pt>
                <c:pt idx="2">
                  <c:v>2016</c:v>
                </c:pt>
              </c:numCache>
            </c:numRef>
          </c:cat>
          <c:val>
            <c:numRef>
              <c:f>Sheet1!$B$2:$B$4</c:f>
              <c:numCache>
                <c:formatCode>General</c:formatCode>
                <c:ptCount val="3"/>
                <c:pt idx="0">
                  <c:v>198</c:v>
                </c:pt>
                <c:pt idx="1">
                  <c:v>416</c:v>
                </c:pt>
                <c:pt idx="2">
                  <c:v>339</c:v>
                </c:pt>
              </c:numCache>
            </c:numRef>
          </c:val>
          <c:extLst>
            <c:ext xmlns:c16="http://schemas.microsoft.com/office/drawing/2014/chart" uri="{C3380CC4-5D6E-409C-BE32-E72D297353CC}">
              <c16:uniqueId val="{00000003-E515-4E5C-930A-87DC017B0191}"/>
            </c:ext>
          </c:extLst>
        </c:ser>
        <c:dLbls>
          <c:showLegendKey val="0"/>
          <c:showVal val="0"/>
          <c:showCatName val="0"/>
          <c:showSerName val="0"/>
          <c:showPercent val="0"/>
          <c:showBubbleSize val="0"/>
        </c:dLbls>
        <c:gapWidth val="150"/>
        <c:axId val="89616768"/>
        <c:axId val="89618304"/>
      </c:barChart>
      <c:catAx>
        <c:axId val="89616768"/>
        <c:scaling>
          <c:orientation val="minMax"/>
        </c:scaling>
        <c:delete val="0"/>
        <c:axPos val="b"/>
        <c:numFmt formatCode="General" sourceLinked="1"/>
        <c:majorTickMark val="out"/>
        <c:minorTickMark val="none"/>
        <c:tickLblPos val="nextTo"/>
        <c:crossAx val="89618304"/>
        <c:crosses val="autoZero"/>
        <c:auto val="1"/>
        <c:lblAlgn val="ctr"/>
        <c:lblOffset val="100"/>
        <c:noMultiLvlLbl val="0"/>
      </c:catAx>
      <c:valAx>
        <c:axId val="89618304"/>
        <c:scaling>
          <c:orientation val="minMax"/>
        </c:scaling>
        <c:delete val="0"/>
        <c:axPos val="l"/>
        <c:majorGridlines/>
        <c:numFmt formatCode="General" sourceLinked="1"/>
        <c:majorTickMark val="out"/>
        <c:minorTickMark val="none"/>
        <c:tickLblPos val="nextTo"/>
        <c:crossAx val="89616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D2329-02FE-4DBC-A2B2-80C127D1C10C}"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7C60F-C6EF-42A8-947F-71A1E256205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198</a:t>
            </a:r>
            <a:r>
              <a:rPr lang="en-US" baseline="0" dirty="0" smtClean="0"/>
              <a:t> amount received for 2014; 416 received for 2015; 339 received for 2016.</a:t>
            </a:r>
            <a:endParaRPr lang="en-US" dirty="0"/>
          </a:p>
        </p:txBody>
      </p:sp>
      <p:sp>
        <p:nvSpPr>
          <p:cNvPr id="4" name="Slide Number Placeholder 3"/>
          <p:cNvSpPr>
            <a:spLocks noGrp="1"/>
          </p:cNvSpPr>
          <p:nvPr>
            <p:ph type="sldNum" sz="quarter" idx="10"/>
          </p:nvPr>
        </p:nvSpPr>
        <p:spPr/>
        <p:txBody>
          <a:bodyPr/>
          <a:lstStyle/>
          <a:p>
            <a:fld id="{DA97C60F-C6EF-42A8-947F-71A1E256205A}"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9EAA7-3513-46F3-8B82-4621B38445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5BAADF-95C5-4E8C-AFA5-44DD94BD858C}" type="datetimeFigureOut">
              <a:rPr lang="en-US" smtClean="0"/>
              <a:pPr/>
              <a:t>11/1/2016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B69EAA7-3513-46F3-8B82-4621B3844586}"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5BAADF-95C5-4E8C-AFA5-44DD94BD858C}" type="datetimeFigureOut">
              <a:rPr lang="en-US" smtClean="0"/>
              <a:pPr/>
              <a:t>11/1/2016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69EAA7-3513-46F3-8B82-4621B3844586}"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arrell.young@ky.gov" TargetMode="External"/><Relationship Id="rId2" Type="http://schemas.openxmlformats.org/officeDocument/2006/relationships/hyperlink" Target="mailto:manuel.gonzalez@ky.gov" TargetMode="External"/><Relationship Id="rId1" Type="http://schemas.openxmlformats.org/officeDocument/2006/relationships/slideLayout" Target="../slideLayouts/slideLayout2.xml"/><Relationship Id="rId5" Type="http://schemas.openxmlformats.org/officeDocument/2006/relationships/hyperlink" Target="mailto:donna.durr-richards@ky.gov" TargetMode="External"/><Relationship Id="rId4" Type="http://schemas.openxmlformats.org/officeDocument/2006/relationships/hyperlink" Target="mailto:william.lawson@ky.gov"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Amended Return Processing</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fontScale="90000"/>
          </a:bodyPr>
          <a:lstStyle/>
          <a:p>
            <a:r>
              <a:rPr lang="en-US" dirty="0" smtClean="0"/>
              <a:t>Check for prior years filing history and review what was reported</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702813" y="1935163"/>
            <a:ext cx="7738373" cy="4389437"/>
          </a:xfrm>
          <a:prstGeom prst="rect">
            <a:avLst/>
          </a:prstGeom>
          <a:noFill/>
          <a:ln w="9525">
            <a:noFill/>
            <a:miter lim="800000"/>
            <a:headEnd/>
            <a:tailEnd/>
          </a:ln>
        </p:spPr>
      </p:pic>
      <p:cxnSp>
        <p:nvCxnSpPr>
          <p:cNvPr id="6" name="Straight Arrow Connector 5"/>
          <p:cNvCxnSpPr/>
          <p:nvPr/>
        </p:nvCxnSpPr>
        <p:spPr>
          <a:xfrm flipH="1">
            <a:off x="990600" y="41910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4419600"/>
            <a:ext cx="15240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to see how they file prior years.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389888"/>
          </a:xfrm>
        </p:spPr>
        <p:txBody>
          <a:bodyPr>
            <a:normAutofit fontScale="90000"/>
          </a:bodyPr>
          <a:lstStyle/>
          <a:p>
            <a:pPr algn="ctr"/>
            <a:r>
              <a:rPr lang="en-US" dirty="0" smtClean="0"/>
              <a:t>Where can we find Tangible Property Tax information??</a:t>
            </a:r>
            <a:endParaRPr lang="en-US" dirty="0"/>
          </a:p>
        </p:txBody>
      </p:sp>
      <p:sp>
        <p:nvSpPr>
          <p:cNvPr id="3" name="Content Placeholder 2"/>
          <p:cNvSpPr>
            <a:spLocks noGrp="1"/>
          </p:cNvSpPr>
          <p:nvPr>
            <p:ph idx="1"/>
          </p:nvPr>
        </p:nvSpPr>
        <p:spPr/>
        <p:txBody>
          <a:bodyPr/>
          <a:lstStyle/>
          <a:p>
            <a:r>
              <a:rPr lang="en-US" dirty="0" smtClean="0"/>
              <a:t>One of our resources available are MEF and Fastrieve.</a:t>
            </a:r>
          </a:p>
          <a:p>
            <a:r>
              <a:rPr lang="en-US" dirty="0" smtClean="0"/>
              <a:t>Fastrieve provides both individual and corporate scanned tax return information.</a:t>
            </a:r>
          </a:p>
          <a:p>
            <a:r>
              <a:rPr lang="en-US" dirty="0" smtClean="0"/>
              <a:t>MEF can also provide the same kind of information. More so if the taxpayer is a sole proprietor and he or she does not have a FEIN#.</a:t>
            </a:r>
          </a:p>
          <a:p>
            <a:r>
              <a:rPr lang="en-US" dirty="0" smtClean="0"/>
              <a:t>Depreciation schedule/fixed asset listing.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reviewed in Fastrieve?</a:t>
            </a:r>
            <a:endParaRPr lang="en-US" dirty="0"/>
          </a:p>
        </p:txBody>
      </p:sp>
      <p:sp>
        <p:nvSpPr>
          <p:cNvPr id="3" name="Content Placeholder 2"/>
          <p:cNvSpPr>
            <a:spLocks noGrp="1"/>
          </p:cNvSpPr>
          <p:nvPr>
            <p:ph idx="1"/>
          </p:nvPr>
        </p:nvSpPr>
        <p:spPr/>
        <p:txBody>
          <a:bodyPr/>
          <a:lstStyle/>
          <a:p>
            <a:r>
              <a:rPr lang="en-US" dirty="0" smtClean="0"/>
              <a:t>Schedule Q</a:t>
            </a:r>
          </a:p>
          <a:p>
            <a:r>
              <a:rPr lang="en-US" dirty="0" smtClean="0"/>
              <a:t>Schedule A</a:t>
            </a:r>
          </a:p>
          <a:p>
            <a:r>
              <a:rPr lang="en-US" dirty="0" smtClean="0"/>
              <a:t>Form 4562</a:t>
            </a:r>
          </a:p>
          <a:p>
            <a:r>
              <a:rPr lang="en-US" dirty="0" smtClean="0"/>
              <a:t>Form 4797</a:t>
            </a:r>
          </a:p>
          <a:p>
            <a:r>
              <a:rPr lang="en-US" dirty="0" smtClean="0"/>
              <a:t>Form 1125-A</a:t>
            </a:r>
          </a:p>
          <a:p>
            <a:r>
              <a:rPr lang="en-US" dirty="0" smtClean="0"/>
              <a:t>Schedule L (Balance Sheet)</a:t>
            </a:r>
          </a:p>
          <a:p>
            <a:r>
              <a:rPr lang="en-US" dirty="0" smtClean="0"/>
              <a:t>Form 1120</a:t>
            </a:r>
          </a:p>
          <a:p>
            <a:r>
              <a:rPr lang="en-US" dirty="0" smtClean="0"/>
              <a:t>Supporting Statements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Q</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447800" y="1752600"/>
            <a:ext cx="6324600" cy="4800599"/>
          </a:xfrm>
          <a:prstGeom prst="rect">
            <a:avLst/>
          </a:prstGeom>
          <a:noFill/>
          <a:ln w="9525">
            <a:noFill/>
            <a:miter lim="800000"/>
            <a:headEnd/>
            <a:tailEnd/>
          </a:ln>
        </p:spPr>
      </p:pic>
      <p:sp>
        <p:nvSpPr>
          <p:cNvPr id="11" name="Right Arrow 10"/>
          <p:cNvSpPr/>
          <p:nvPr/>
        </p:nvSpPr>
        <p:spPr>
          <a:xfrm>
            <a:off x="3581400" y="541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28600" y="2895600"/>
            <a:ext cx="1676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Checking yes to question 8 informs us they have filed a return with the local PVA.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371600" y="1828800"/>
            <a:ext cx="6934199" cy="4648199"/>
          </a:xfrm>
          <a:prstGeom prst="rect">
            <a:avLst/>
          </a:prstGeom>
          <a:noFill/>
          <a:ln w="9525">
            <a:noFill/>
            <a:miter lim="800000"/>
            <a:headEnd/>
            <a:tailEnd/>
          </a:ln>
        </p:spPr>
      </p:pic>
      <p:sp>
        <p:nvSpPr>
          <p:cNvPr id="6" name="Left Arrow Callout 5"/>
          <p:cNvSpPr/>
          <p:nvPr/>
        </p:nvSpPr>
        <p:spPr>
          <a:xfrm>
            <a:off x="4114800" y="5105400"/>
            <a:ext cx="4724400" cy="1371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Provides </a:t>
            </a:r>
            <a:r>
              <a:rPr lang="en-US" dirty="0" err="1" smtClean="0"/>
              <a:t>infor</a:t>
            </a:r>
            <a:r>
              <a:rPr lang="en-US" dirty="0" smtClean="0"/>
              <a:t>  if the business has tangible property. Ex. Inventory, equipment, and other tangible assets.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 4562</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057400" y="1676400"/>
            <a:ext cx="51816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71600" y="152400"/>
            <a:ext cx="66294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4797</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1935163"/>
            <a:ext cx="6324600" cy="4618037"/>
          </a:xfrm>
          <a:prstGeom prst="rect">
            <a:avLst/>
          </a:prstGeom>
          <a:noFill/>
          <a:ln w="9525">
            <a:noFill/>
            <a:miter lim="800000"/>
            <a:headEnd/>
            <a:tailEnd/>
          </a:ln>
        </p:spPr>
      </p:pic>
      <p:sp>
        <p:nvSpPr>
          <p:cNvPr id="5" name="Right Arrow Callout 4"/>
          <p:cNvSpPr/>
          <p:nvPr/>
        </p:nvSpPr>
        <p:spPr>
          <a:xfrm>
            <a:off x="152400" y="2438400"/>
            <a:ext cx="1752600" cy="21336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Informs us that property is no longer in the TP possession</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Schedule L</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81200" y="1905001"/>
            <a:ext cx="6019800" cy="4648200"/>
          </a:xfrm>
          <a:prstGeom prst="rect">
            <a:avLst/>
          </a:prstGeom>
          <a:noFill/>
          <a:ln w="9525">
            <a:noFill/>
            <a:miter lim="800000"/>
            <a:headEnd/>
            <a:tailEnd/>
          </a:ln>
        </p:spPr>
      </p:pic>
      <p:sp>
        <p:nvSpPr>
          <p:cNvPr id="9" name="Right Arrow 8"/>
          <p:cNvSpPr/>
          <p:nvPr/>
        </p:nvSpPr>
        <p:spPr>
          <a:xfrm>
            <a:off x="609600" y="1981200"/>
            <a:ext cx="1511808" cy="16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Informs amounts of inventory if applicable</a:t>
            </a:r>
            <a:endParaRPr lang="en-US" sz="1400" dirty="0"/>
          </a:p>
        </p:txBody>
      </p:sp>
      <p:cxnSp>
        <p:nvCxnSpPr>
          <p:cNvPr id="11" name="Straight Arrow Connector 10"/>
          <p:cNvCxnSpPr/>
          <p:nvPr/>
        </p:nvCxnSpPr>
        <p:spPr>
          <a:xfrm flipH="1">
            <a:off x="1371600" y="3581400"/>
            <a:ext cx="1447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2400" y="4495800"/>
            <a:ext cx="1828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Taxpayer  will provide $ amounts of their  buildings/ depreciable assets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Asset Listing</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38400" y="1905000"/>
            <a:ext cx="6283751" cy="4419600"/>
          </a:xfrm>
          <a:prstGeom prst="rect">
            <a:avLst/>
          </a:prstGeom>
          <a:noFill/>
          <a:ln w="9525">
            <a:noFill/>
            <a:miter lim="800000"/>
            <a:headEnd/>
            <a:tailEnd/>
          </a:ln>
        </p:spPr>
      </p:pic>
      <p:sp>
        <p:nvSpPr>
          <p:cNvPr id="5" name="Rectangle 4"/>
          <p:cNvSpPr/>
          <p:nvPr/>
        </p:nvSpPr>
        <p:spPr>
          <a:xfrm>
            <a:off x="381000" y="2743200"/>
            <a:ext cx="1905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Gives us the list of depreciable assets that is owned by the business.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would a taxpayer want to amend their tangible return?</a:t>
            </a:r>
            <a:endParaRPr lang="en-US" dirty="0"/>
          </a:p>
        </p:txBody>
      </p:sp>
      <p:sp>
        <p:nvSpPr>
          <p:cNvPr id="3" name="Content Placeholder 2"/>
          <p:cNvSpPr>
            <a:spLocks noGrp="1"/>
          </p:cNvSpPr>
          <p:nvPr>
            <p:ph idx="1"/>
          </p:nvPr>
        </p:nvSpPr>
        <p:spPr/>
        <p:txBody>
          <a:bodyPr/>
          <a:lstStyle/>
          <a:p>
            <a:r>
              <a:rPr lang="en-US" dirty="0" smtClean="0"/>
              <a:t>1.  What was originally reported was incorrect due to error.</a:t>
            </a:r>
          </a:p>
          <a:p>
            <a:r>
              <a:rPr lang="en-US" dirty="0" smtClean="0"/>
              <a:t>2.  Taxpayer doesn’t agree with their tangible property tax bill. (Alternative Valuation)</a:t>
            </a:r>
          </a:p>
          <a:p>
            <a:r>
              <a:rPr lang="en-US" dirty="0" smtClean="0"/>
              <a:t>3.  An audit was performed on the taxpayer and they were authorized to amend their tangible property tax returns based on what was conducted during the audit.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543800" cy="1009648"/>
          </a:xfrm>
        </p:spPr>
        <p:txBody>
          <a:bodyPr/>
          <a:lstStyle/>
          <a:p>
            <a:pPr algn="ctr"/>
            <a:r>
              <a:rPr lang="en-US" dirty="0" smtClean="0"/>
              <a:t>Supporting Documents	</a:t>
            </a:r>
            <a:endParaRPr lang="en-US" dirty="0"/>
          </a:p>
        </p:txBody>
      </p:sp>
      <p:sp>
        <p:nvSpPr>
          <p:cNvPr id="5" name="Text Placeholder 4"/>
          <p:cNvSpPr>
            <a:spLocks noGrp="1"/>
          </p:cNvSpPr>
          <p:nvPr>
            <p:ph type="body" idx="2"/>
          </p:nvPr>
        </p:nvSpPr>
        <p:spPr/>
        <p:txBody>
          <a:bodyPr/>
          <a:lstStyle/>
          <a:p>
            <a:pPr>
              <a:buFont typeface="Arial" pitchFamily="34" charset="0"/>
              <a:buChar char="•"/>
            </a:pPr>
            <a:r>
              <a:rPr lang="en-US" sz="1800" dirty="0" smtClean="0"/>
              <a:t>Fastrieve can provide us with other supporting documents provided by the taxpayer/business.   </a:t>
            </a:r>
          </a:p>
          <a:p>
            <a:pPr>
              <a:buFont typeface="Arial" pitchFamily="34" charset="0"/>
              <a:buChar char="•"/>
            </a:pPr>
            <a:r>
              <a:rPr lang="en-US" sz="1800" dirty="0" smtClean="0"/>
              <a:t> The information usually includes a fixed asset listing, other deductions, and information that can be beneficial to the auditor working on the amended return.</a:t>
            </a:r>
          </a:p>
          <a:p>
            <a:pPr>
              <a:buFont typeface="Arial" pitchFamily="34" charset="0"/>
              <a:buChar char="•"/>
            </a:pPr>
            <a:endParaRPr lang="en-US" sz="1800" dirty="0" smtClean="0"/>
          </a:p>
          <a:p>
            <a:endParaRPr lang="en-US" sz="1800" dirty="0" smtClean="0"/>
          </a:p>
          <a:p>
            <a:pPr>
              <a:buFont typeface="Arial" pitchFamily="34" charset="0"/>
              <a:buChar char="•"/>
            </a:pPr>
            <a:endParaRPr lang="en-US" dirty="0" smtClean="0"/>
          </a:p>
        </p:txBody>
      </p:sp>
      <p:pic>
        <p:nvPicPr>
          <p:cNvPr id="4100" name="Picture 4"/>
          <p:cNvPicPr>
            <a:picLocks noGrp="1" noChangeAspect="1" noChangeArrowheads="1"/>
          </p:cNvPicPr>
          <p:nvPr>
            <p:ph sz="half" idx="1"/>
          </p:nvPr>
        </p:nvPicPr>
        <p:blipFill>
          <a:blip r:embed="rId2" cstate="print"/>
          <a:srcRect/>
          <a:stretch>
            <a:fillRect/>
          </a:stretch>
        </p:blipFill>
        <p:spPr bwMode="auto">
          <a:xfrm>
            <a:off x="3575050" y="1752600"/>
            <a:ext cx="5111750" cy="4571999"/>
          </a:xfrm>
          <a:prstGeom prst="rect">
            <a:avLst/>
          </a:prstGeom>
          <a:noFill/>
          <a:ln w="9525">
            <a:noFill/>
            <a:miter lim="800000"/>
            <a:headEnd/>
            <a:tailEnd/>
          </a:ln>
        </p:spPr>
      </p:pic>
      <p:sp>
        <p:nvSpPr>
          <p:cNvPr id="11" name="Oval 10"/>
          <p:cNvSpPr/>
          <p:nvPr/>
        </p:nvSpPr>
        <p:spPr>
          <a:xfrm>
            <a:off x="3581400" y="4114800"/>
            <a:ext cx="1905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657600" y="5486400"/>
            <a:ext cx="1143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Refund memo form 62A366R</a:t>
            </a:r>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2362200" y="1905001"/>
            <a:ext cx="4952999" cy="4800600"/>
          </a:xfrm>
          <a:prstGeom prst="rect">
            <a:avLst/>
          </a:prstGeom>
          <a:noFill/>
          <a:ln w="9525">
            <a:noFill/>
            <a:miter lim="800000"/>
            <a:headEnd/>
            <a:tailEnd/>
          </a:ln>
        </p:spPr>
      </p:pic>
      <p:sp>
        <p:nvSpPr>
          <p:cNvPr id="7" name="Rectangle 6"/>
          <p:cNvSpPr/>
          <p:nvPr/>
        </p:nvSpPr>
        <p:spPr>
          <a:xfrm>
            <a:off x="381000" y="38862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Taxpayer fills out the information indicated. This applies if the TP has paid the bill(s)</a:t>
            </a:r>
            <a:endParaRPr lang="en-US" sz="1200" dirty="0"/>
          </a:p>
        </p:txBody>
      </p:sp>
      <p:cxnSp>
        <p:nvCxnSpPr>
          <p:cNvPr id="9" name="Straight Arrow Connector 8"/>
          <p:cNvCxnSpPr/>
          <p:nvPr/>
        </p:nvCxnSpPr>
        <p:spPr>
          <a:xfrm flipV="1">
            <a:off x="1828800" y="2971800"/>
            <a:ext cx="990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05000" y="3048000"/>
            <a:ext cx="40386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600200" y="4191000"/>
            <a:ext cx="1295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52600" y="4800600"/>
            <a:ext cx="3886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28800" y="4876800"/>
            <a:ext cx="3657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Template</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half" idx="3"/>
          </p:nvPr>
        </p:nvSpPr>
        <p:spPr/>
        <p:txBody>
          <a:bodyPr/>
          <a:lstStyle/>
          <a:p>
            <a:endParaRPr lang="en-US" dirty="0"/>
          </a:p>
        </p:txBody>
      </p:sp>
      <p:sp>
        <p:nvSpPr>
          <p:cNvPr id="3" name="Content Placeholder 2"/>
          <p:cNvSpPr>
            <a:spLocks noGrp="1"/>
          </p:cNvSpPr>
          <p:nvPr>
            <p:ph sz="quarter" idx="2"/>
          </p:nvPr>
        </p:nvSpPr>
        <p:spPr/>
        <p:txBody>
          <a:bodyPr/>
          <a:lstStyle/>
          <a:p>
            <a:r>
              <a:rPr lang="en-US" dirty="0" smtClean="0"/>
              <a:t>This template should be attached with the exoneration letter.  It provides you with what was originally reported on the return and what is being changed.</a:t>
            </a:r>
          </a:p>
          <a:p>
            <a:endParaRPr lang="en-US" dirty="0" smtClean="0"/>
          </a:p>
          <a:p>
            <a:pPr>
              <a:buNone/>
            </a:pPr>
            <a:endParaRPr lang="en-US" dirty="0"/>
          </a:p>
        </p:txBody>
      </p:sp>
      <p:pic>
        <p:nvPicPr>
          <p:cNvPr id="6147" name="Picture 3"/>
          <p:cNvPicPr>
            <a:picLocks noGrp="1" noChangeAspect="1" noChangeArrowheads="1"/>
          </p:cNvPicPr>
          <p:nvPr>
            <p:ph sz="quarter" idx="4"/>
          </p:nvPr>
        </p:nvPicPr>
        <p:blipFill>
          <a:blip r:embed="rId2" cstate="print"/>
          <a:srcRect/>
          <a:stretch>
            <a:fillRect/>
          </a:stretch>
        </p:blipFill>
        <p:spPr bwMode="auto">
          <a:xfrm>
            <a:off x="4343400" y="1981200"/>
            <a:ext cx="4419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Exoneration Letter</a:t>
            </a:r>
            <a:endParaRPr lang="en-US" dirty="0"/>
          </a:p>
        </p:txBody>
      </p:sp>
      <p:sp>
        <p:nvSpPr>
          <p:cNvPr id="9" name="Text Placeholder 8"/>
          <p:cNvSpPr>
            <a:spLocks noGrp="1"/>
          </p:cNvSpPr>
          <p:nvPr>
            <p:ph type="body" idx="2"/>
          </p:nvPr>
        </p:nvSpPr>
        <p:spPr/>
        <p:txBody>
          <a:bodyPr/>
          <a:lstStyle/>
          <a:p>
            <a:endParaRPr lang="en-US" dirty="0" smtClean="0"/>
          </a:p>
          <a:p>
            <a:pPr>
              <a:buFont typeface="Arial" pitchFamily="34" charset="0"/>
              <a:buChar char="•"/>
            </a:pPr>
            <a:r>
              <a:rPr lang="en-US" dirty="0" smtClean="0"/>
              <a:t>  </a:t>
            </a:r>
            <a:r>
              <a:rPr lang="en-US" sz="1800" dirty="0" smtClean="0"/>
              <a:t>A letter is sent to the PVA’s office.</a:t>
            </a:r>
          </a:p>
          <a:p>
            <a:pPr>
              <a:buFont typeface="Arial" pitchFamily="34" charset="0"/>
              <a:buChar char="•"/>
            </a:pPr>
            <a:r>
              <a:rPr lang="en-US" sz="1800" dirty="0" smtClean="0"/>
              <a:t>The letter informs the PVA office with what year the property tax bill is being exonerated, the name of the business, and why.</a:t>
            </a:r>
          </a:p>
          <a:p>
            <a:pPr>
              <a:buFont typeface="Arial" pitchFamily="34" charset="0"/>
              <a:buChar char="•"/>
            </a:pPr>
            <a:r>
              <a:rPr lang="en-US" sz="1800" dirty="0" smtClean="0"/>
              <a:t>The exoneration letter will have management’s signature and the auditor’s initials.  </a:t>
            </a:r>
            <a:endParaRPr lang="en-US" sz="18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581400" y="304800"/>
            <a:ext cx="54102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3074" name="Picture 2" descr="Image result for pumpkin with a question mark"/>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237488"/>
          </a:xfrm>
        </p:spPr>
        <p:txBody>
          <a:bodyPr>
            <a:normAutofit fontScale="90000"/>
          </a:bodyPr>
          <a:lstStyle/>
          <a:p>
            <a:r>
              <a:rPr lang="en-US" dirty="0" smtClean="0"/>
              <a:t>Compliance Tangible Personal Property Tax Branch Staff	</a:t>
            </a:r>
            <a:endParaRPr lang="en-US" dirty="0"/>
          </a:p>
        </p:txBody>
      </p:sp>
      <p:sp>
        <p:nvSpPr>
          <p:cNvPr id="5" name="Content Placeholder 4"/>
          <p:cNvSpPr>
            <a:spLocks noGrp="1"/>
          </p:cNvSpPr>
          <p:nvPr>
            <p:ph idx="1"/>
          </p:nvPr>
        </p:nvSpPr>
        <p:spPr>
          <a:solidFill>
            <a:schemeClr val="accent2"/>
          </a:solidFill>
        </p:spPr>
        <p:txBody>
          <a:bodyPr>
            <a:normAutofit fontScale="92500"/>
          </a:bodyPr>
          <a:lstStyle/>
          <a:p>
            <a:pPr>
              <a:buFont typeface="Wingdings" pitchFamily="2" charset="2"/>
              <a:buChar char="§"/>
            </a:pPr>
            <a:r>
              <a:rPr lang="en-US" u="sng" dirty="0" smtClean="0"/>
              <a:t>Omitted and Compliance Branch contact:</a:t>
            </a:r>
            <a:r>
              <a:rPr lang="en-US" dirty="0" smtClean="0"/>
              <a:t> 502 564-2557</a:t>
            </a:r>
            <a:endParaRPr lang="en-US" u="sng" dirty="0" smtClean="0"/>
          </a:p>
          <a:p>
            <a:pPr>
              <a:buFont typeface="Wingdings" pitchFamily="2" charset="2"/>
              <a:buChar char="§"/>
            </a:pPr>
            <a:r>
              <a:rPr lang="en-US" dirty="0" smtClean="0"/>
              <a:t>Manny Gonzalez, Branch Manager </a:t>
            </a:r>
          </a:p>
          <a:p>
            <a:pPr>
              <a:buNone/>
            </a:pPr>
            <a:r>
              <a:rPr lang="en-US" dirty="0" smtClean="0"/>
              <a:t>     phone: 502 564-7119  email: </a:t>
            </a:r>
            <a:r>
              <a:rPr lang="en-US" dirty="0" smtClean="0">
                <a:solidFill>
                  <a:schemeClr val="accent1"/>
                </a:solidFill>
                <a:hlinkClick r:id="rId2"/>
              </a:rPr>
              <a:t>manuel.gonzalez@ky.gov</a:t>
            </a:r>
            <a:endParaRPr lang="en-US" dirty="0" smtClean="0">
              <a:solidFill>
                <a:schemeClr val="accent1"/>
              </a:solidFill>
            </a:endParaRPr>
          </a:p>
          <a:p>
            <a:pPr>
              <a:buFont typeface="Wingdings" pitchFamily="2" charset="2"/>
              <a:buChar char="§"/>
            </a:pPr>
            <a:r>
              <a:rPr lang="en-US" dirty="0" smtClean="0"/>
              <a:t> Darrell Young</a:t>
            </a:r>
          </a:p>
          <a:p>
            <a:pPr>
              <a:buNone/>
            </a:pPr>
            <a:r>
              <a:rPr lang="en-US" dirty="0" smtClean="0"/>
              <a:t>    phone: 502 </a:t>
            </a:r>
            <a:r>
              <a:rPr lang="en-US" dirty="0" smtClean="0"/>
              <a:t>564-2729 </a:t>
            </a:r>
            <a:r>
              <a:rPr lang="en-US" dirty="0" smtClean="0"/>
              <a:t>email </a:t>
            </a:r>
            <a:r>
              <a:rPr lang="en-US" dirty="0" smtClean="0">
                <a:hlinkClick r:id="rId3"/>
              </a:rPr>
              <a:t>darrell.young@ky.gov</a:t>
            </a:r>
            <a:endParaRPr lang="en-US" dirty="0" smtClean="0"/>
          </a:p>
          <a:p>
            <a:pPr>
              <a:buFont typeface="Wingdings" pitchFamily="2" charset="2"/>
              <a:buChar char="§"/>
            </a:pPr>
            <a:r>
              <a:rPr lang="en-US" dirty="0" smtClean="0"/>
              <a:t>William Lawson</a:t>
            </a:r>
          </a:p>
          <a:p>
            <a:pPr>
              <a:buNone/>
            </a:pPr>
            <a:r>
              <a:rPr lang="en-US" dirty="0" smtClean="0"/>
              <a:t>     phone 502 564-7125 email: </a:t>
            </a:r>
            <a:r>
              <a:rPr lang="en-US" dirty="0" smtClean="0">
                <a:hlinkClick r:id="rId4"/>
              </a:rPr>
              <a:t>william.lawson@ky.gov</a:t>
            </a:r>
            <a:endParaRPr lang="en-US" dirty="0" smtClean="0"/>
          </a:p>
          <a:p>
            <a:pPr>
              <a:buFont typeface="Wingdings" pitchFamily="2" charset="2"/>
              <a:buChar char="§"/>
            </a:pPr>
            <a:r>
              <a:rPr lang="en-US" dirty="0" smtClean="0"/>
              <a:t>Donna Durr-Richards</a:t>
            </a:r>
          </a:p>
          <a:p>
            <a:pPr>
              <a:buNone/>
            </a:pPr>
            <a:r>
              <a:rPr lang="en-US" dirty="0" smtClean="0"/>
              <a:t>    phone: 502 564-2722 email: </a:t>
            </a:r>
            <a:r>
              <a:rPr lang="en-US" dirty="0" smtClean="0">
                <a:hlinkClick r:id="rId5"/>
              </a:rPr>
              <a:t>donna.durr-richards@ky.gov</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OPV’s Amount of Amended/Alternative Valuations Received </a:t>
            </a:r>
            <a:endParaRPr lang="en-US" dirty="0"/>
          </a:p>
        </p:txBody>
      </p:sp>
      <p:graphicFrame>
        <p:nvGraphicFramePr>
          <p:cNvPr id="4" name="Chart 3"/>
          <p:cNvGraphicFramePr/>
          <p:nvPr/>
        </p:nvGraphicFramePr>
        <p:xfrm>
          <a:off x="1447800" y="2971800"/>
          <a:ext cx="6096000" cy="297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reviewing</a:t>
            </a:r>
            <a:endParaRPr lang="en-US" dirty="0"/>
          </a:p>
        </p:txBody>
      </p:sp>
      <p:sp>
        <p:nvSpPr>
          <p:cNvPr id="3" name="Content Placeholder 2"/>
          <p:cNvSpPr>
            <a:spLocks noGrp="1"/>
          </p:cNvSpPr>
          <p:nvPr>
            <p:ph idx="1"/>
          </p:nvPr>
        </p:nvSpPr>
        <p:spPr/>
        <p:txBody>
          <a:bodyPr>
            <a:normAutofit lnSpcReduction="10000"/>
          </a:bodyPr>
          <a:lstStyle/>
          <a:p>
            <a:r>
              <a:rPr lang="en-US" dirty="0" smtClean="0"/>
              <a:t>1.  All amended returns received are scanned and logged into a spreadsheet.</a:t>
            </a:r>
          </a:p>
          <a:p>
            <a:r>
              <a:rPr lang="en-US" dirty="0" smtClean="0"/>
              <a:t>2.  Each amended return is assigned by the Branch Manager accordingly to an auditor.</a:t>
            </a:r>
          </a:p>
          <a:p>
            <a:r>
              <a:rPr lang="en-US" dirty="0" smtClean="0"/>
              <a:t>3.  Auditor checks with Field Operation’s ATS for any current assignments.  If so, returns </a:t>
            </a:r>
            <a:r>
              <a:rPr lang="en-US" smtClean="0"/>
              <a:t>are forwarded </a:t>
            </a:r>
            <a:r>
              <a:rPr lang="en-US" dirty="0" smtClean="0"/>
              <a:t>off to the Office of Field Operations along with a memo.</a:t>
            </a:r>
          </a:p>
          <a:p>
            <a:r>
              <a:rPr lang="en-US" dirty="0" smtClean="0"/>
              <a:t>4.  Auditor reviews information received and checks to see if the business has any missing periods. (5 years per statute.)  Uses DOR resources to review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  Auditor checks with the PVA or PVA's resources to see if the bill was paid.  The taxpayer has 2 years to request a refund from date of payment per KRS. 134.590.  A refund memo 21A218 must be filled out by the taxpayer.</a:t>
            </a:r>
          </a:p>
          <a:p>
            <a:r>
              <a:rPr lang="en-US" dirty="0" smtClean="0"/>
              <a:t> 6.   The auditor will request for any additional information as needed.   </a:t>
            </a:r>
          </a:p>
          <a:p>
            <a:r>
              <a:rPr lang="en-US" dirty="0" smtClean="0"/>
              <a:t>7.  If approved, an exoneration letter  and audit template is sent off along with the refund memo, if bill was previously paid.  If denied for any reason, the auditor will inform the taxpayer by letter and give his reasons why.  The auditor will inform the taxpayer  their 45 days to protest.  A brochure “Your Rights As A Kentucky Taxpayer,” is included with the denial letter.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Amended Return Tracker</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905000"/>
            <a:ext cx="8229600" cy="4648200"/>
          </a:xfrm>
          <a:prstGeom prst="rect">
            <a:avLst/>
          </a:prstGeom>
          <a:noFill/>
          <a:ln w="9525">
            <a:noFill/>
            <a:miter lim="800000"/>
            <a:headEnd/>
            <a:tailEnd/>
          </a:ln>
        </p:spPr>
      </p:pic>
      <p:cxnSp>
        <p:nvCxnSpPr>
          <p:cNvPr id="6" name="Straight Arrow Connector 5"/>
          <p:cNvCxnSpPr/>
          <p:nvPr/>
        </p:nvCxnSpPr>
        <p:spPr>
          <a:xfrm flipH="1" flipV="1">
            <a:off x="1371600" y="838200"/>
            <a:ext cx="152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4800" y="1524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Taxpayer name and Fein</a:t>
            </a:r>
            <a:endParaRPr lang="en-US" dirty="0"/>
          </a:p>
        </p:txBody>
      </p:sp>
      <p:sp>
        <p:nvSpPr>
          <p:cNvPr id="28" name="Rectangle 27"/>
          <p:cNvSpPr/>
          <p:nvPr/>
        </p:nvSpPr>
        <p:spPr>
          <a:xfrm>
            <a:off x="3429000" y="152400"/>
            <a:ext cx="1600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T/P information.</a:t>
            </a:r>
            <a:endParaRPr lang="en-US" dirty="0"/>
          </a:p>
        </p:txBody>
      </p:sp>
      <p:cxnSp>
        <p:nvCxnSpPr>
          <p:cNvPr id="53" name="Straight Connector 52"/>
          <p:cNvCxnSpPr/>
          <p:nvPr/>
        </p:nvCxnSpPr>
        <p:spPr>
          <a:xfrm>
            <a:off x="4114800" y="1066800"/>
            <a:ext cx="304800" cy="1981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Operation’s Tracking System</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52400" y="1828800"/>
            <a:ext cx="8839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8544" y="1905000"/>
            <a:ext cx="900545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Work</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33475" y="2724944"/>
            <a:ext cx="6877050" cy="2809875"/>
          </a:xfrm>
          <a:prstGeom prst="rect">
            <a:avLst/>
          </a:prstGeom>
          <a:noFill/>
          <a:ln w="9525">
            <a:noFill/>
            <a:miter lim="800000"/>
            <a:headEnd/>
            <a:tailEnd/>
          </a:ln>
        </p:spPr>
      </p:pic>
      <p:cxnSp>
        <p:nvCxnSpPr>
          <p:cNvPr id="11" name="Straight Arrow Connector 10"/>
          <p:cNvCxnSpPr/>
          <p:nvPr/>
        </p:nvCxnSpPr>
        <p:spPr>
          <a:xfrm flipH="1">
            <a:off x="3810000" y="2057400"/>
            <a:ext cx="30480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53200" y="11430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Makes sure </a:t>
            </a:r>
            <a:r>
              <a:rPr lang="en-US" dirty="0" err="1" smtClean="0"/>
              <a:t>tp</a:t>
            </a:r>
            <a:r>
              <a:rPr lang="en-US" dirty="0" smtClean="0"/>
              <a:t> has previously filed. (5 years)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08BA69B-4708-45CA-B12E-91610C46FDF8}"/>
</file>

<file path=customXml/itemProps2.xml><?xml version="1.0" encoding="utf-8"?>
<ds:datastoreItem xmlns:ds="http://schemas.openxmlformats.org/officeDocument/2006/customXml" ds:itemID="{499BC77E-5A66-40FA-92B2-2EDA85480F1C}"/>
</file>

<file path=customXml/itemProps3.xml><?xml version="1.0" encoding="utf-8"?>
<ds:datastoreItem xmlns:ds="http://schemas.openxmlformats.org/officeDocument/2006/customXml" ds:itemID="{5A44139D-0512-4FDD-A4B9-1083B5F72F50}"/>
</file>

<file path=docProps/app.xml><?xml version="1.0" encoding="utf-8"?>
<Properties xmlns="http://schemas.openxmlformats.org/officeDocument/2006/extended-properties" xmlns:vt="http://schemas.openxmlformats.org/officeDocument/2006/docPropsVTypes">
  <Template>Flow</Template>
  <TotalTime>1778</TotalTime>
  <Words>768</Words>
  <Application>Microsoft Office PowerPoint</Application>
  <PresentationFormat>On-screen Show (4:3)</PresentationFormat>
  <Paragraphs>80</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Constantia</vt:lpstr>
      <vt:lpstr>Wingdings</vt:lpstr>
      <vt:lpstr>Wingdings 2</vt:lpstr>
      <vt:lpstr>Flow</vt:lpstr>
      <vt:lpstr>Amended Return Processing</vt:lpstr>
      <vt:lpstr>Why would a taxpayer want to amend their tangible return?</vt:lpstr>
      <vt:lpstr>Notes</vt:lpstr>
      <vt:lpstr>Procedures for reviewing</vt:lpstr>
      <vt:lpstr>Cont……</vt:lpstr>
      <vt:lpstr>Amended Return Tracker</vt:lpstr>
      <vt:lpstr>Field Operation’s Tracking System</vt:lpstr>
      <vt:lpstr>Cont….</vt:lpstr>
      <vt:lpstr>Compliance Work</vt:lpstr>
      <vt:lpstr>Check for prior years filing history and review what was reported</vt:lpstr>
      <vt:lpstr>Where can we find Tangible Property Tax information??</vt:lpstr>
      <vt:lpstr>What is reviewed in Fastrieve?</vt:lpstr>
      <vt:lpstr>Schedule Q</vt:lpstr>
      <vt:lpstr>Schedule A</vt:lpstr>
      <vt:lpstr>Form 4562</vt:lpstr>
      <vt:lpstr>PowerPoint Presentation</vt:lpstr>
      <vt:lpstr>Form 4797</vt:lpstr>
      <vt:lpstr>Balance Sheet Schedule L</vt:lpstr>
      <vt:lpstr>Fixed Asset Listing</vt:lpstr>
      <vt:lpstr>Supporting Documents </vt:lpstr>
      <vt:lpstr>Refund memo form 62A366R</vt:lpstr>
      <vt:lpstr>Audit Template</vt:lpstr>
      <vt:lpstr>Exoneration Letter</vt:lpstr>
      <vt:lpstr>PowerPoint Presentation</vt:lpstr>
      <vt:lpstr>Compliance Tangible Personal Property Tax Branch Staff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and Processing an Amended Tangible Return</dc:title>
  <dc:creator>%USERNAME%</dc:creator>
  <cp:keywords/>
  <dc:description/>
  <cp:lastModifiedBy>Gonzalez, Manuel (DOR)</cp:lastModifiedBy>
  <cp:revision>141</cp:revision>
  <dcterms:created xsi:type="dcterms:W3CDTF">2016-10-05T14:42:06Z</dcterms:created>
  <dcterms:modified xsi:type="dcterms:W3CDTF">2016-11-01T13:55:34Z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