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9.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4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diagrams/layout1.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3.xml" ContentType="application/vnd.ms-office.drawingml.diagramDrawing+xml"/>
  <Override PartName="/ppt/theme/theme2.xml" ContentType="application/vnd.openxmlformats-officedocument.theme+xml"/>
  <Override PartName="/ppt/diagrams/colors3.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activeX/activeX11.xml" ContentType="application/vnd.ms-office.activeX+xml"/>
  <Override PartName="/ppt/activeX/activeX4.xml" ContentType="application/vnd.ms-office.activeX+xml"/>
  <Override PartName="/ppt/activeX/activeX1.xml" ContentType="application/vnd.ms-office.activeX+xml"/>
  <Override PartName="/ppt/activeX/activeX3.xml" ContentType="application/vnd.ms-office.activeX+xml"/>
  <Override PartName="/ppt/activeX/activeX2.xml" ContentType="application/vnd.ms-office.activeX+xml"/>
  <Override PartName="/docProps/app.xml" ContentType="application/vnd.openxmlformats-officedocument.extended-properties+xml"/>
  <Override PartName="/ppt/activeX/activeX26.xml" ContentType="application/vnd.ms-office.activeX+xml"/>
  <Override PartName="/ppt/activeX/activeX25.xml" ContentType="application/vnd.ms-office.activeX+xml"/>
  <Override PartName="/ppt/activeX/activeX24.xml" ContentType="application/vnd.ms-office.activeX+xml"/>
  <Override PartName="/ppt/activeX/activeX23.xml" ContentType="application/vnd.ms-office.activeX+xml"/>
  <Override PartName="/ppt/activeX/activeX27.xml" ContentType="application/vnd.ms-office.activeX+xml"/>
  <Override PartName="/ppt/activeX/activeX28.xml" ContentType="application/vnd.ms-office.activeX+xml"/>
  <Override PartName="/ppt/activeX/activeX32.xml" ContentType="application/vnd.ms-office.activeX+xml"/>
  <Override PartName="/ppt/activeX/activeX31.xml" ContentType="application/vnd.ms-office.activeX+xml"/>
  <Override PartName="/ppt/activeX/activeX30.xml" ContentType="application/vnd.ms-office.activeX+xml"/>
  <Override PartName="/ppt/activeX/activeX29.xml" ContentType="application/vnd.ms-office.activeX+xml"/>
  <Override PartName="/ppt/activeX/activeX22.xml" ContentType="application/vnd.ms-office.activeX+xml"/>
  <Override PartName="/ppt/activeX/activeX21.xml" ContentType="application/vnd.ms-office.activeX+xml"/>
  <Override PartName="/ppt/activeX/activeX15.xml" ContentType="application/vnd.ms-office.activeX+xml"/>
  <Override PartName="/ppt/activeX/activeX14.xml" ContentType="application/vnd.ms-office.activeX+xml"/>
  <Override PartName="/ppt/activeX/activeX13.xml" ContentType="application/vnd.ms-office.activeX+xml"/>
  <Override PartName="/ppt/activeX/activeX12.xml" ContentType="application/vnd.ms-office.activeX+xml"/>
  <Override PartName="/ppt/activeX/activeX16.xml" ContentType="application/vnd.ms-office.activeX+xml"/>
  <Override PartName="/ppt/activeX/activeX20.xml" ContentType="application/vnd.ms-office.activeX+xml"/>
  <Override PartName="/ppt/activeX/activeX19.xml" ContentType="application/vnd.ms-office.activeX+xml"/>
  <Override PartName="/ppt/activeX/activeX18.xml" ContentType="application/vnd.ms-office.activeX+xml"/>
  <Override PartName="/ppt/activeX/activeX17.xml" ContentType="application/vnd.ms-office.activeX+xml"/>
  <Override PartName="/ppt/activeX/activeX33.xml" ContentType="application/vnd.ms-office.activeX+xml"/>
  <Override PartName="/ppt/activeX/activeX7.xml" ContentType="application/vnd.ms-office.activeX+xml"/>
  <Override PartName="/ppt/activeX/activeX8.xml" ContentType="application/vnd.ms-office.activeX+xml"/>
  <Override PartName="/ppt/activeX/activeX6.xml" ContentType="application/vnd.ms-office.activeX+xml"/>
  <Override PartName="/ppt/activeX/activeX5.xml" ContentType="application/vnd.ms-office.activeX+xml"/>
  <Override PartName="/ppt/activeX/activeX9.xml" ContentType="application/vnd.ms-office.activeX+xml"/>
  <Override PartName="/ppt/activeX/activeX10.xml" ContentType="application/vnd.ms-office.activeX+xml"/>
  <Override PartName="/ppt/activeX/activeX37.xml" ContentType="application/vnd.ms-office.activeX+xml"/>
  <Override PartName="/ppt/activeX/activeX36.xml" ContentType="application/vnd.ms-office.activeX+xml"/>
  <Override PartName="/ppt/activeX/activeX35.xml" ContentType="application/vnd.ms-office.activeX+xml"/>
  <Override PartName="/ppt/activeX/activeX34.xml" ContentType="application/vnd.ms-office.activeX+xml"/>
  <Override PartName="/ppt/activeX/activeX38.xml" ContentType="application/vnd.ms-office.activeX+xml"/>
  <Override PartName="/ppt/activeX/activeX39.xml" ContentType="application/vnd.ms-office.activeX+xml"/>
  <Override PartName="/docProps/custom.xml" ContentType="application/vnd.openxmlformats-officedocument.custom-properties+xml"/>
  <Override PartName="/docProps/core.xml" ContentType="application/vnd.openxmlformats-package.core-properties+xml"/>
  <Override PartName="/ppt/activeX/activeX41.xml" ContentType="application/vnd.ms-office.activeX+xml"/>
  <Override PartName="/ppt/activeX/activeX40.xml" ContentType="application/vnd.ms-office.activeX+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8" r:id="rId2"/>
    <p:sldId id="320" r:id="rId3"/>
    <p:sldId id="291" r:id="rId4"/>
    <p:sldId id="292" r:id="rId5"/>
    <p:sldId id="293" r:id="rId6"/>
    <p:sldId id="294" r:id="rId7"/>
    <p:sldId id="308" r:id="rId8"/>
    <p:sldId id="295" r:id="rId9"/>
    <p:sldId id="296" r:id="rId10"/>
    <p:sldId id="297" r:id="rId11"/>
    <p:sldId id="298" r:id="rId12"/>
    <p:sldId id="303" r:id="rId13"/>
    <p:sldId id="299" r:id="rId14"/>
    <p:sldId id="300" r:id="rId15"/>
    <p:sldId id="301" r:id="rId16"/>
    <p:sldId id="302" r:id="rId17"/>
    <p:sldId id="278" r:id="rId18"/>
    <p:sldId id="282" r:id="rId19"/>
    <p:sldId id="283" r:id="rId20"/>
    <p:sldId id="288" r:id="rId21"/>
    <p:sldId id="286" r:id="rId22"/>
    <p:sldId id="287" r:id="rId23"/>
    <p:sldId id="289" r:id="rId24"/>
    <p:sldId id="290" r:id="rId25"/>
    <p:sldId id="279" r:id="rId26"/>
    <p:sldId id="280" r:id="rId27"/>
    <p:sldId id="304" r:id="rId28"/>
    <p:sldId id="305" r:id="rId29"/>
    <p:sldId id="306" r:id="rId30"/>
    <p:sldId id="307" r:id="rId31"/>
    <p:sldId id="309" r:id="rId32"/>
    <p:sldId id="319" r:id="rId33"/>
    <p:sldId id="284" r:id="rId34"/>
    <p:sldId id="310" r:id="rId35"/>
    <p:sldId id="313" r:id="rId36"/>
    <p:sldId id="311" r:id="rId37"/>
    <p:sldId id="312" r:id="rId38"/>
    <p:sldId id="315" r:id="rId39"/>
    <p:sldId id="316" r:id="rId40"/>
    <p:sldId id="317" r:id="rId41"/>
    <p:sldId id="314" r:id="rId42"/>
    <p:sldId id="318" r:id="rId43"/>
    <p:sldId id="277" r:id="rId44"/>
  </p:sldIdLst>
  <p:sldSz cx="9144000" cy="6858000" type="screen4x3"/>
  <p:notesSz cx="6858000" cy="9144000"/>
  <p:defaultTextStyle>
    <a:defPPr>
      <a:defRPr lang="fr-FR"/>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5pPr>
    <a:lvl6pPr marL="2286000" algn="l" defTabSz="914400" rtl="0" eaLnBrk="1" latinLnBrk="0" hangingPunct="1">
      <a:defRPr sz="1000" b="1" kern="1200">
        <a:solidFill>
          <a:schemeClr val="bg1"/>
        </a:solidFill>
        <a:latin typeface="Arial" panose="020B0604020202020204" pitchFamily="34" charset="0"/>
        <a:ea typeface="+mn-ea"/>
        <a:cs typeface="+mn-cs"/>
      </a:defRPr>
    </a:lvl6pPr>
    <a:lvl7pPr marL="2743200" algn="l" defTabSz="914400" rtl="0" eaLnBrk="1" latinLnBrk="0" hangingPunct="1">
      <a:defRPr sz="1000" b="1" kern="1200">
        <a:solidFill>
          <a:schemeClr val="bg1"/>
        </a:solidFill>
        <a:latin typeface="Arial" panose="020B0604020202020204" pitchFamily="34" charset="0"/>
        <a:ea typeface="+mn-ea"/>
        <a:cs typeface="+mn-cs"/>
      </a:defRPr>
    </a:lvl7pPr>
    <a:lvl8pPr marL="3200400" algn="l" defTabSz="914400" rtl="0" eaLnBrk="1" latinLnBrk="0" hangingPunct="1">
      <a:defRPr sz="1000" b="1" kern="1200">
        <a:solidFill>
          <a:schemeClr val="bg1"/>
        </a:solidFill>
        <a:latin typeface="Arial" panose="020B0604020202020204" pitchFamily="34" charset="0"/>
        <a:ea typeface="+mn-ea"/>
        <a:cs typeface="+mn-cs"/>
      </a:defRPr>
    </a:lvl8pPr>
    <a:lvl9pPr marL="3657600" algn="l" defTabSz="914400" rtl="0" eaLnBrk="1" latinLnBrk="0" hangingPunct="1">
      <a:defRPr sz="10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1680">
          <p15:clr>
            <a:srgbClr val="A4A3A4"/>
          </p15:clr>
        </p15:guide>
        <p15:guide id="2"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7CA09"/>
    <a:srgbClr val="FFCC00"/>
    <a:srgbClr val="003366"/>
    <a:srgbClr val="96B8D6"/>
    <a:srgbClr val="B4CCE2"/>
    <a:srgbClr val="BDD2F2"/>
    <a:srgbClr val="0067AC"/>
    <a:srgbClr val="D4E3F7"/>
    <a:srgbClr val="DDDDDD"/>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01" autoAdjust="0"/>
    <p:restoredTop sz="87634" autoAdjust="0"/>
  </p:normalViewPr>
  <p:slideViewPr>
    <p:cSldViewPr snapToGrid="0">
      <p:cViewPr>
        <p:scale>
          <a:sx n="50" d="100"/>
          <a:sy n="50" d="100"/>
        </p:scale>
        <p:origin x="-2148" y="-300"/>
      </p:cViewPr>
      <p:guideLst>
        <p:guide orient="horz" pos="1680"/>
        <p:guide pos="1152"/>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12.xml><?xml version="1.0" encoding="utf-8"?>
<ax:ocx xmlns:ax="http://schemas.microsoft.com/office/2006/activeX" xmlns:r="http://schemas.openxmlformats.org/officeDocument/2006/relationships" ax:classid="{8BD21D10-EC42-11CE-9E0D-00AA006002F3}" ax:persistence="persistStorage" r:id="rId1"/>
</file>

<file path=ppt/activeX/activeX13.xml><?xml version="1.0" encoding="utf-8"?>
<ax:ocx xmlns:ax="http://schemas.microsoft.com/office/2006/activeX" xmlns:r="http://schemas.openxmlformats.org/officeDocument/2006/relationships" ax:classid="{8BD21D10-EC42-11CE-9E0D-00AA006002F3}" ax:persistence="persistStorage" r:id="rId1"/>
</file>

<file path=ppt/activeX/activeX14.xml><?xml version="1.0" encoding="utf-8"?>
<ax:ocx xmlns:ax="http://schemas.microsoft.com/office/2006/activeX" xmlns:r="http://schemas.openxmlformats.org/officeDocument/2006/relationships" ax:classid="{8BD21D10-EC42-11CE-9E0D-00AA006002F3}" ax:persistence="persistStorage" r:id="rId1"/>
</file>

<file path=ppt/activeX/activeX15.xml><?xml version="1.0" encoding="utf-8"?>
<ax:ocx xmlns:ax="http://schemas.microsoft.com/office/2006/activeX" xmlns:r="http://schemas.openxmlformats.org/officeDocument/2006/relationships" ax:classid="{8BD21D10-EC42-11CE-9E0D-00AA006002F3}" ax:persistence="persistStorage" r:id="rId1"/>
</file>

<file path=ppt/activeX/activeX16.xml><?xml version="1.0" encoding="utf-8"?>
<ax:ocx xmlns:ax="http://schemas.microsoft.com/office/2006/activeX" xmlns:r="http://schemas.openxmlformats.org/officeDocument/2006/relationships" ax:classid="{8BD21D10-EC42-11CE-9E0D-00AA006002F3}" ax:persistence="persistStorage" r:id="rId1"/>
</file>

<file path=ppt/activeX/activeX17.xml><?xml version="1.0" encoding="utf-8"?>
<ax:ocx xmlns:ax="http://schemas.microsoft.com/office/2006/activeX" xmlns:r="http://schemas.openxmlformats.org/officeDocument/2006/relationships" ax:classid="{8BD21D10-EC42-11CE-9E0D-00AA006002F3}" ax:persistence="persistStorage" r:id="rId1"/>
</file>

<file path=ppt/activeX/activeX18.xml><?xml version="1.0" encoding="utf-8"?>
<ax:ocx xmlns:ax="http://schemas.microsoft.com/office/2006/activeX" xmlns:r="http://schemas.openxmlformats.org/officeDocument/2006/relationships" ax:classid="{8BD21D10-EC42-11CE-9E0D-00AA006002F3}" ax:persistence="persistStorage" r:id="rId1"/>
</file>

<file path=ppt/activeX/activeX19.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20.xml><?xml version="1.0" encoding="utf-8"?>
<ax:ocx xmlns:ax="http://schemas.microsoft.com/office/2006/activeX" xmlns:r="http://schemas.openxmlformats.org/officeDocument/2006/relationships" ax:classid="{8BD21D10-EC42-11CE-9E0D-00AA006002F3}" ax:persistence="persistStorage" r:id="rId1"/>
</file>

<file path=ppt/activeX/activeX21.xml><?xml version="1.0" encoding="utf-8"?>
<ax:ocx xmlns:ax="http://schemas.microsoft.com/office/2006/activeX" xmlns:r="http://schemas.openxmlformats.org/officeDocument/2006/relationships" ax:classid="{8BD21D10-EC42-11CE-9E0D-00AA006002F3}" ax:persistence="persistStorage" r:id="rId1"/>
</file>

<file path=ppt/activeX/activeX22.xml><?xml version="1.0" encoding="utf-8"?>
<ax:ocx xmlns:ax="http://schemas.microsoft.com/office/2006/activeX" xmlns:r="http://schemas.openxmlformats.org/officeDocument/2006/relationships" ax:classid="{8BD21D10-EC42-11CE-9E0D-00AA006002F3}" ax:persistence="persistStorage" r:id="rId1"/>
</file>

<file path=ppt/activeX/activeX23.xml><?xml version="1.0" encoding="utf-8"?>
<ax:ocx xmlns:ax="http://schemas.microsoft.com/office/2006/activeX" xmlns:r="http://schemas.openxmlformats.org/officeDocument/2006/relationships" ax:classid="{8BD21D10-EC42-11CE-9E0D-00AA006002F3}" ax:persistence="persistStorage" r:id="rId1"/>
</file>

<file path=ppt/activeX/activeX24.xml><?xml version="1.0" encoding="utf-8"?>
<ax:ocx xmlns:ax="http://schemas.microsoft.com/office/2006/activeX" xmlns:r="http://schemas.openxmlformats.org/officeDocument/2006/relationships" ax:classid="{8BD21D10-EC42-11CE-9E0D-00AA006002F3}" ax:persistence="persistStorage" r:id="rId1"/>
</file>

<file path=ppt/activeX/activeX25.xml><?xml version="1.0" encoding="utf-8"?>
<ax:ocx xmlns:ax="http://schemas.microsoft.com/office/2006/activeX" xmlns:r="http://schemas.openxmlformats.org/officeDocument/2006/relationships" ax:classid="{8BD21D10-EC42-11CE-9E0D-00AA006002F3}" ax:persistence="persistStorage" r:id="rId1"/>
</file>

<file path=ppt/activeX/activeX26.xml><?xml version="1.0" encoding="utf-8"?>
<ax:ocx xmlns:ax="http://schemas.microsoft.com/office/2006/activeX" xmlns:r="http://schemas.openxmlformats.org/officeDocument/2006/relationships" ax:classid="{8BD21D10-EC42-11CE-9E0D-00AA006002F3}" ax:persistence="persistStorage" r:id="rId1"/>
</file>

<file path=ppt/activeX/activeX27.xml><?xml version="1.0" encoding="utf-8"?>
<ax:ocx xmlns:ax="http://schemas.microsoft.com/office/2006/activeX" xmlns:r="http://schemas.openxmlformats.org/officeDocument/2006/relationships" ax:classid="{8BD21D10-EC42-11CE-9E0D-00AA006002F3}" ax:persistence="persistStorage" r:id="rId1"/>
</file>

<file path=ppt/activeX/activeX28.xml><?xml version="1.0" encoding="utf-8"?>
<ax:ocx xmlns:ax="http://schemas.microsoft.com/office/2006/activeX" xmlns:r="http://schemas.openxmlformats.org/officeDocument/2006/relationships" ax:classid="{8BD21D10-EC42-11CE-9E0D-00AA006002F3}" ax:persistence="persistStorage" r:id="rId1"/>
</file>

<file path=ppt/activeX/activeX29.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30.xml><?xml version="1.0" encoding="utf-8"?>
<ax:ocx xmlns:ax="http://schemas.microsoft.com/office/2006/activeX" xmlns:r="http://schemas.openxmlformats.org/officeDocument/2006/relationships" ax:classid="{8BD21D10-EC42-11CE-9E0D-00AA006002F3}" ax:persistence="persistStorage" r:id="rId1"/>
</file>

<file path=ppt/activeX/activeX31.xml><?xml version="1.0" encoding="utf-8"?>
<ax:ocx xmlns:ax="http://schemas.microsoft.com/office/2006/activeX" xmlns:r="http://schemas.openxmlformats.org/officeDocument/2006/relationships" ax:classid="{8BD21D10-EC42-11CE-9E0D-00AA006002F3}" ax:persistence="persistStorage" r:id="rId1"/>
</file>

<file path=ppt/activeX/activeX32.xml><?xml version="1.0" encoding="utf-8"?>
<ax:ocx xmlns:ax="http://schemas.microsoft.com/office/2006/activeX" xmlns:r="http://schemas.openxmlformats.org/officeDocument/2006/relationships" ax:classid="{8BD21D10-EC42-11CE-9E0D-00AA006002F3}" ax:persistence="persistStorage" r:id="rId1"/>
</file>

<file path=ppt/activeX/activeX33.xml><?xml version="1.0" encoding="utf-8"?>
<ax:ocx xmlns:ax="http://schemas.microsoft.com/office/2006/activeX" xmlns:r="http://schemas.openxmlformats.org/officeDocument/2006/relationships" ax:classid="{8BD21D10-EC42-11CE-9E0D-00AA006002F3}" ax:persistence="persistStorage" r:id="rId1"/>
</file>

<file path=ppt/activeX/activeX34.xml><?xml version="1.0" encoding="utf-8"?>
<ax:ocx xmlns:ax="http://schemas.microsoft.com/office/2006/activeX" xmlns:r="http://schemas.openxmlformats.org/officeDocument/2006/relationships" ax:classid="{8BD21D10-EC42-11CE-9E0D-00AA006002F3}" ax:persistence="persistStorage" r:id="rId1"/>
</file>

<file path=ppt/activeX/activeX35.xml><?xml version="1.0" encoding="utf-8"?>
<ax:ocx xmlns:ax="http://schemas.microsoft.com/office/2006/activeX" xmlns:r="http://schemas.openxmlformats.org/officeDocument/2006/relationships" ax:classid="{8BD21D10-EC42-11CE-9E0D-00AA006002F3}" ax:persistence="persistStorage" r:id="rId1"/>
</file>

<file path=ppt/activeX/activeX36.xml><?xml version="1.0" encoding="utf-8"?>
<ax:ocx xmlns:ax="http://schemas.microsoft.com/office/2006/activeX" xmlns:r="http://schemas.openxmlformats.org/officeDocument/2006/relationships" ax:classid="{8BD21D10-EC42-11CE-9E0D-00AA006002F3}" ax:persistence="persistStorage" r:id="rId1"/>
</file>

<file path=ppt/activeX/activeX37.xml><?xml version="1.0" encoding="utf-8"?>
<ax:ocx xmlns:ax="http://schemas.microsoft.com/office/2006/activeX" xmlns:r="http://schemas.openxmlformats.org/officeDocument/2006/relationships" ax:classid="{8BD21D10-EC42-11CE-9E0D-00AA006002F3}" ax:persistence="persistStorage" r:id="rId1"/>
</file>

<file path=ppt/activeX/activeX38.xml><?xml version="1.0" encoding="utf-8"?>
<ax:ocx xmlns:ax="http://schemas.microsoft.com/office/2006/activeX" xmlns:r="http://schemas.openxmlformats.org/officeDocument/2006/relationships" ax:classid="{8BD21D10-EC42-11CE-9E0D-00AA006002F3}" ax:persistence="persistStorage" r:id="rId1"/>
</file>

<file path=ppt/activeX/activeX39.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40.xml><?xml version="1.0" encoding="utf-8"?>
<ax:ocx xmlns:ax="http://schemas.microsoft.com/office/2006/activeX" xmlns:r="http://schemas.openxmlformats.org/officeDocument/2006/relationships" ax:classid="{8BD21D10-EC42-11CE-9E0D-00AA006002F3}" ax:persistence="persistStorage" r:id="rId1"/>
</file>

<file path=ppt/activeX/activeX41.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7FFE5-14DC-4090-8AE7-9F72FE9003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C774E78-D3AE-405C-9322-754C505D2B10}">
      <dgm:prSet phldrT="[Text]"/>
      <dgm:spPr/>
      <dgm:t>
        <a:bodyPr/>
        <a:lstStyle/>
        <a:p>
          <a:r>
            <a:rPr lang="en-US" dirty="0" smtClean="0">
              <a:solidFill>
                <a:schemeClr val="tx1">
                  <a:lumMod val="50000"/>
                </a:schemeClr>
              </a:solidFill>
            </a:rPr>
            <a:t>Clerical</a:t>
          </a:r>
          <a:endParaRPr lang="en-US" dirty="0">
            <a:solidFill>
              <a:schemeClr val="tx1">
                <a:lumMod val="50000"/>
              </a:schemeClr>
            </a:solidFill>
          </a:endParaRPr>
        </a:p>
      </dgm:t>
    </dgm:pt>
    <dgm:pt modelId="{DF842405-F068-49BA-894D-AD94A9BB280A}" type="parTrans" cxnId="{6498711B-2280-48E0-B8A4-6670D2BE8B75}">
      <dgm:prSet/>
      <dgm:spPr/>
      <dgm:t>
        <a:bodyPr/>
        <a:lstStyle/>
        <a:p>
          <a:endParaRPr lang="en-US"/>
        </a:p>
      </dgm:t>
    </dgm:pt>
    <dgm:pt modelId="{627C3D7F-EDDC-44C9-B033-F4EE0F39F829}" type="sibTrans" cxnId="{6498711B-2280-48E0-B8A4-6670D2BE8B75}">
      <dgm:prSet/>
      <dgm:spPr/>
      <dgm:t>
        <a:bodyPr/>
        <a:lstStyle/>
        <a:p>
          <a:endParaRPr lang="en-US"/>
        </a:p>
      </dgm:t>
    </dgm:pt>
    <dgm:pt modelId="{99C6B888-CF70-47CF-9874-8B9E7AB2EE36}">
      <dgm:prSet phldrT="[Text]" custT="1"/>
      <dgm:spPr/>
      <dgm:t>
        <a:bodyPr/>
        <a:lstStyle/>
        <a:p>
          <a:r>
            <a:rPr lang="en-US" sz="1300" b="1" dirty="0" smtClean="0"/>
            <a:t>Returns misplaced and or stapled to processed returns.</a:t>
          </a:r>
          <a:endParaRPr lang="en-US" sz="1300" b="1" dirty="0"/>
        </a:p>
      </dgm:t>
    </dgm:pt>
    <dgm:pt modelId="{4E21BB77-9FE5-47E5-BF1F-2D0C90E6DB86}" type="parTrans" cxnId="{BB8B647E-980A-426F-B76E-5679033434A8}">
      <dgm:prSet/>
      <dgm:spPr/>
      <dgm:t>
        <a:bodyPr/>
        <a:lstStyle/>
        <a:p>
          <a:endParaRPr lang="en-US"/>
        </a:p>
      </dgm:t>
    </dgm:pt>
    <dgm:pt modelId="{C4907714-5859-4144-838D-F8376A646B95}" type="sibTrans" cxnId="{BB8B647E-980A-426F-B76E-5679033434A8}">
      <dgm:prSet/>
      <dgm:spPr/>
      <dgm:t>
        <a:bodyPr/>
        <a:lstStyle/>
        <a:p>
          <a:endParaRPr lang="en-US"/>
        </a:p>
      </dgm:t>
    </dgm:pt>
    <dgm:pt modelId="{51956564-B632-4370-AD50-8D941697256D}">
      <dgm:prSet phldrT="[Text]" custT="1"/>
      <dgm:spPr/>
      <dgm:t>
        <a:bodyPr/>
        <a:lstStyle/>
        <a:p>
          <a:r>
            <a:rPr lang="en-US" sz="1300" b="1" dirty="0" smtClean="0"/>
            <a:t>All information not carried forward to summary page on return, i.e. supplies on schedule C not carried forward to line 60.</a:t>
          </a:r>
          <a:endParaRPr lang="en-US" sz="1300" b="1" dirty="0"/>
        </a:p>
      </dgm:t>
    </dgm:pt>
    <dgm:pt modelId="{B406B702-5B15-4BDC-9F23-12A8F22D1F76}" type="parTrans" cxnId="{5575FFD9-7F38-45C2-BA36-F76912D10C29}">
      <dgm:prSet/>
      <dgm:spPr/>
      <dgm:t>
        <a:bodyPr/>
        <a:lstStyle/>
        <a:p>
          <a:endParaRPr lang="en-US"/>
        </a:p>
      </dgm:t>
    </dgm:pt>
    <dgm:pt modelId="{2682A2C0-6957-4E04-9979-FB5889B6E525}" type="sibTrans" cxnId="{5575FFD9-7F38-45C2-BA36-F76912D10C29}">
      <dgm:prSet/>
      <dgm:spPr/>
      <dgm:t>
        <a:bodyPr/>
        <a:lstStyle/>
        <a:p>
          <a:endParaRPr lang="en-US"/>
        </a:p>
      </dgm:t>
    </dgm:pt>
    <dgm:pt modelId="{E052111B-78AE-4475-B1BE-C1845CD1C312}">
      <dgm:prSet phldrT="[Text]"/>
      <dgm:spPr/>
      <dgm:t>
        <a:bodyPr/>
        <a:lstStyle/>
        <a:p>
          <a:r>
            <a:rPr lang="en-US" dirty="0" smtClean="0">
              <a:solidFill>
                <a:schemeClr val="tx1">
                  <a:lumMod val="50000"/>
                </a:schemeClr>
              </a:solidFill>
            </a:rPr>
            <a:t>Duplication</a:t>
          </a:r>
          <a:endParaRPr lang="en-US" dirty="0">
            <a:solidFill>
              <a:schemeClr val="tx1">
                <a:lumMod val="50000"/>
              </a:schemeClr>
            </a:solidFill>
          </a:endParaRPr>
        </a:p>
      </dgm:t>
    </dgm:pt>
    <dgm:pt modelId="{9D279ECD-EF36-4BAB-8EAB-D3E80052F78A}" type="parTrans" cxnId="{6F3A02BC-9B2F-4C6C-A6DB-468A8F73BBD7}">
      <dgm:prSet/>
      <dgm:spPr/>
      <dgm:t>
        <a:bodyPr/>
        <a:lstStyle/>
        <a:p>
          <a:endParaRPr lang="en-US"/>
        </a:p>
      </dgm:t>
    </dgm:pt>
    <dgm:pt modelId="{BE384721-E536-48E2-A5AF-2971B91EB75F}" type="sibTrans" cxnId="{6F3A02BC-9B2F-4C6C-A6DB-468A8F73BBD7}">
      <dgm:prSet/>
      <dgm:spPr/>
      <dgm:t>
        <a:bodyPr/>
        <a:lstStyle/>
        <a:p>
          <a:endParaRPr lang="en-US"/>
        </a:p>
      </dgm:t>
    </dgm:pt>
    <dgm:pt modelId="{90BC1596-3FA0-4474-BDF2-B53C91F7C380}">
      <dgm:prSet phldrT="[Text]"/>
      <dgm:spPr/>
      <dgm:t>
        <a:bodyPr/>
        <a:lstStyle/>
        <a:p>
          <a:r>
            <a:rPr lang="en-US" dirty="0" smtClean="0">
              <a:solidFill>
                <a:schemeClr val="tx1">
                  <a:lumMod val="50000"/>
                </a:schemeClr>
              </a:solidFill>
            </a:rPr>
            <a:t>Unintentional Omissions</a:t>
          </a:r>
          <a:endParaRPr lang="en-US" dirty="0">
            <a:solidFill>
              <a:schemeClr val="tx1">
                <a:lumMod val="50000"/>
              </a:schemeClr>
            </a:solidFill>
          </a:endParaRPr>
        </a:p>
      </dgm:t>
    </dgm:pt>
    <dgm:pt modelId="{E46E8614-CAAE-4A19-8435-CDB991F13C1F}" type="parTrans" cxnId="{99E0B359-3DF1-40DF-8D0F-60539954494E}">
      <dgm:prSet/>
      <dgm:spPr/>
      <dgm:t>
        <a:bodyPr/>
        <a:lstStyle/>
        <a:p>
          <a:endParaRPr lang="en-US"/>
        </a:p>
      </dgm:t>
    </dgm:pt>
    <dgm:pt modelId="{FC1DA9A6-62C2-4E9F-AF97-0D9ACEADAB97}" type="sibTrans" cxnId="{99E0B359-3DF1-40DF-8D0F-60539954494E}">
      <dgm:prSet/>
      <dgm:spPr/>
      <dgm:t>
        <a:bodyPr/>
        <a:lstStyle/>
        <a:p>
          <a:endParaRPr lang="en-US"/>
        </a:p>
      </dgm:t>
    </dgm:pt>
    <dgm:pt modelId="{9DAB8559-BE32-418C-BF8C-5146AB136608}">
      <dgm:prSet phldrT="[Text]" custT="1"/>
      <dgm:spPr/>
      <dgm:t>
        <a:bodyPr/>
        <a:lstStyle/>
        <a:p>
          <a:r>
            <a:rPr lang="en-US" sz="1400" b="1" dirty="0" smtClean="0"/>
            <a:t>Return filed timely in wrong County when reached correct County tax roll was closed.</a:t>
          </a:r>
          <a:endParaRPr lang="en-US" sz="1400" b="1" dirty="0"/>
        </a:p>
      </dgm:t>
    </dgm:pt>
    <dgm:pt modelId="{05B7163B-61D4-4FF7-8AC1-30AF5BFE5792}" type="parTrans" cxnId="{119F3B98-D759-4FD2-85E1-00A8EFAFBC30}">
      <dgm:prSet/>
      <dgm:spPr/>
      <dgm:t>
        <a:bodyPr/>
        <a:lstStyle/>
        <a:p>
          <a:endParaRPr lang="en-US"/>
        </a:p>
      </dgm:t>
    </dgm:pt>
    <dgm:pt modelId="{C0F165FB-8332-42B3-8733-E6B8A6DCCD9E}" type="sibTrans" cxnId="{119F3B98-D759-4FD2-85E1-00A8EFAFBC30}">
      <dgm:prSet/>
      <dgm:spPr/>
      <dgm:t>
        <a:bodyPr/>
        <a:lstStyle/>
        <a:p>
          <a:endParaRPr lang="en-US"/>
        </a:p>
      </dgm:t>
    </dgm:pt>
    <dgm:pt modelId="{5619A82A-0053-485B-9534-F52E7E6EE6EE}">
      <dgm:prSet phldrT="[Text]"/>
      <dgm:spPr/>
      <dgm:t>
        <a:bodyPr/>
        <a:lstStyle/>
        <a:p>
          <a:r>
            <a:rPr lang="en-US" dirty="0" smtClean="0">
              <a:solidFill>
                <a:schemeClr val="tx1">
                  <a:lumMod val="50000"/>
                </a:schemeClr>
              </a:solidFill>
            </a:rPr>
            <a:t>Mathematical </a:t>
          </a:r>
        </a:p>
        <a:p>
          <a:r>
            <a:rPr lang="en-US" dirty="0" smtClean="0">
              <a:solidFill>
                <a:schemeClr val="tx1">
                  <a:lumMod val="50000"/>
                </a:schemeClr>
              </a:solidFill>
            </a:rPr>
            <a:t>Errors</a:t>
          </a:r>
          <a:endParaRPr lang="en-US" dirty="0">
            <a:solidFill>
              <a:schemeClr val="tx1">
                <a:lumMod val="50000"/>
              </a:schemeClr>
            </a:solidFill>
          </a:endParaRPr>
        </a:p>
      </dgm:t>
    </dgm:pt>
    <dgm:pt modelId="{916518F7-E954-47C4-B590-5D30AED1445F}" type="parTrans" cxnId="{42D957DA-B6C6-466E-A557-290010BC9453}">
      <dgm:prSet/>
      <dgm:spPr/>
      <dgm:t>
        <a:bodyPr/>
        <a:lstStyle/>
        <a:p>
          <a:endParaRPr lang="en-US"/>
        </a:p>
      </dgm:t>
    </dgm:pt>
    <dgm:pt modelId="{83754AB5-8D0E-49EE-BAD6-9AB01D765578}" type="sibTrans" cxnId="{42D957DA-B6C6-466E-A557-290010BC9453}">
      <dgm:prSet/>
      <dgm:spPr/>
      <dgm:t>
        <a:bodyPr/>
        <a:lstStyle/>
        <a:p>
          <a:endParaRPr lang="en-US"/>
        </a:p>
      </dgm:t>
    </dgm:pt>
    <dgm:pt modelId="{1C134B4B-9697-40F1-ABF3-799BA996F64B}">
      <dgm:prSet phldrT="[Text]" custT="1"/>
      <dgm:spPr/>
      <dgm:t>
        <a:bodyPr/>
        <a:lstStyle/>
        <a:p>
          <a:r>
            <a:rPr lang="en-US" sz="1400" b="1" dirty="0" smtClean="0"/>
            <a:t>Errors made in data entry of returns.</a:t>
          </a:r>
          <a:endParaRPr lang="en-US" sz="1400" b="1" dirty="0"/>
        </a:p>
      </dgm:t>
    </dgm:pt>
    <dgm:pt modelId="{99232A13-F22B-4FF9-8E9B-57A2D1645C06}" type="parTrans" cxnId="{3FA5CD7C-0E18-4725-9684-A6A37EB10848}">
      <dgm:prSet/>
      <dgm:spPr/>
      <dgm:t>
        <a:bodyPr/>
        <a:lstStyle/>
        <a:p>
          <a:endParaRPr lang="en-US"/>
        </a:p>
      </dgm:t>
    </dgm:pt>
    <dgm:pt modelId="{54095C9C-D28D-46C9-8A6D-54961E5567D2}" type="sibTrans" cxnId="{3FA5CD7C-0E18-4725-9684-A6A37EB10848}">
      <dgm:prSet/>
      <dgm:spPr/>
      <dgm:t>
        <a:bodyPr/>
        <a:lstStyle/>
        <a:p>
          <a:endParaRPr lang="en-US"/>
        </a:p>
      </dgm:t>
    </dgm:pt>
    <dgm:pt modelId="{F6763AD6-96B4-43FD-AA12-6C4A73961C4E}">
      <dgm:prSet phldrT="[Text]" custT="1"/>
      <dgm:spPr/>
      <dgm:t>
        <a:bodyPr/>
        <a:lstStyle/>
        <a:p>
          <a:r>
            <a:rPr lang="en-US" sz="1400" b="1" dirty="0" smtClean="0"/>
            <a:t>Return entered twice.</a:t>
          </a:r>
          <a:endParaRPr lang="en-US" sz="1400" b="1" dirty="0"/>
        </a:p>
      </dgm:t>
    </dgm:pt>
    <dgm:pt modelId="{630A77DB-4D1D-4BE9-905A-1139A41D2787}" type="sibTrans" cxnId="{206C30F2-2E03-47DE-83B9-652CF8214196}">
      <dgm:prSet/>
      <dgm:spPr/>
      <dgm:t>
        <a:bodyPr/>
        <a:lstStyle/>
        <a:p>
          <a:endParaRPr lang="en-US"/>
        </a:p>
      </dgm:t>
    </dgm:pt>
    <dgm:pt modelId="{C44B59F9-4A24-49AA-B5FF-FFE442857FA3}" type="parTrans" cxnId="{206C30F2-2E03-47DE-83B9-652CF8214196}">
      <dgm:prSet/>
      <dgm:spPr/>
      <dgm:t>
        <a:bodyPr/>
        <a:lstStyle/>
        <a:p>
          <a:endParaRPr lang="en-US"/>
        </a:p>
      </dgm:t>
    </dgm:pt>
    <dgm:pt modelId="{80C18B8A-65F2-4553-8DB5-B994840F2C7C}" type="pres">
      <dgm:prSet presAssocID="{3D27FFE5-14DC-4090-8AE7-9F72FE900390}" presName="Name0" presStyleCnt="0">
        <dgm:presLayoutVars>
          <dgm:dir/>
          <dgm:animLvl val="lvl"/>
          <dgm:resizeHandles val="exact"/>
        </dgm:presLayoutVars>
      </dgm:prSet>
      <dgm:spPr/>
      <dgm:t>
        <a:bodyPr/>
        <a:lstStyle/>
        <a:p>
          <a:endParaRPr lang="en-US"/>
        </a:p>
      </dgm:t>
    </dgm:pt>
    <dgm:pt modelId="{7DC59BA2-BC62-440D-B4A2-1B5649CE009B}" type="pres">
      <dgm:prSet presAssocID="{7C774E78-D3AE-405C-9322-754C505D2B10}" presName="linNode" presStyleCnt="0"/>
      <dgm:spPr/>
    </dgm:pt>
    <dgm:pt modelId="{71F31FD0-0421-46B4-8115-8AC8B5FC9D56}" type="pres">
      <dgm:prSet presAssocID="{7C774E78-D3AE-405C-9322-754C505D2B10}" presName="parentText" presStyleLbl="node1" presStyleIdx="0" presStyleCnt="4">
        <dgm:presLayoutVars>
          <dgm:chMax val="1"/>
          <dgm:bulletEnabled val="1"/>
        </dgm:presLayoutVars>
      </dgm:prSet>
      <dgm:spPr/>
      <dgm:t>
        <a:bodyPr/>
        <a:lstStyle/>
        <a:p>
          <a:endParaRPr lang="en-US"/>
        </a:p>
      </dgm:t>
    </dgm:pt>
    <dgm:pt modelId="{24599B4A-7045-4704-9B3D-12392985D525}" type="pres">
      <dgm:prSet presAssocID="{7C774E78-D3AE-405C-9322-754C505D2B10}" presName="descendantText" presStyleLbl="alignAccFollowNode1" presStyleIdx="0" presStyleCnt="4" custScaleY="139424">
        <dgm:presLayoutVars>
          <dgm:bulletEnabled val="1"/>
        </dgm:presLayoutVars>
      </dgm:prSet>
      <dgm:spPr/>
      <dgm:t>
        <a:bodyPr/>
        <a:lstStyle/>
        <a:p>
          <a:endParaRPr lang="en-US"/>
        </a:p>
      </dgm:t>
    </dgm:pt>
    <dgm:pt modelId="{10AA5E35-4BA8-4A04-B82B-1A5E55B445CE}" type="pres">
      <dgm:prSet presAssocID="{627C3D7F-EDDC-44C9-B033-F4EE0F39F829}" presName="sp" presStyleCnt="0"/>
      <dgm:spPr/>
    </dgm:pt>
    <dgm:pt modelId="{CA9976CB-5F46-4FF2-A302-09757E59E511}" type="pres">
      <dgm:prSet presAssocID="{5619A82A-0053-485B-9534-F52E7E6EE6EE}" presName="linNode" presStyleCnt="0"/>
      <dgm:spPr/>
    </dgm:pt>
    <dgm:pt modelId="{17EB0379-9512-4744-900C-DB766C0C6590}" type="pres">
      <dgm:prSet presAssocID="{5619A82A-0053-485B-9534-F52E7E6EE6EE}" presName="parentText" presStyleLbl="node1" presStyleIdx="1" presStyleCnt="4">
        <dgm:presLayoutVars>
          <dgm:chMax val="1"/>
          <dgm:bulletEnabled val="1"/>
        </dgm:presLayoutVars>
      </dgm:prSet>
      <dgm:spPr/>
      <dgm:t>
        <a:bodyPr/>
        <a:lstStyle/>
        <a:p>
          <a:endParaRPr lang="en-US"/>
        </a:p>
      </dgm:t>
    </dgm:pt>
    <dgm:pt modelId="{F7671C6E-FB94-4A9F-8B17-44FFD5A9CD14}" type="pres">
      <dgm:prSet presAssocID="{5619A82A-0053-485B-9534-F52E7E6EE6EE}" presName="descendantText" presStyleLbl="alignAccFollowNode1" presStyleIdx="1" presStyleCnt="4" custLinFactNeighborX="-985" custLinFactNeighborY="-4899">
        <dgm:presLayoutVars>
          <dgm:bulletEnabled val="1"/>
        </dgm:presLayoutVars>
      </dgm:prSet>
      <dgm:spPr/>
      <dgm:t>
        <a:bodyPr/>
        <a:lstStyle/>
        <a:p>
          <a:endParaRPr lang="en-US"/>
        </a:p>
      </dgm:t>
    </dgm:pt>
    <dgm:pt modelId="{BD4A76CD-B9D8-4739-9CAA-E0CF57CC5454}" type="pres">
      <dgm:prSet presAssocID="{83754AB5-8D0E-49EE-BAD6-9AB01D765578}" presName="sp" presStyleCnt="0"/>
      <dgm:spPr/>
    </dgm:pt>
    <dgm:pt modelId="{2A4DEF42-2529-4C18-B539-0863B0E0F198}" type="pres">
      <dgm:prSet presAssocID="{E052111B-78AE-4475-B1BE-C1845CD1C312}" presName="linNode" presStyleCnt="0"/>
      <dgm:spPr/>
    </dgm:pt>
    <dgm:pt modelId="{CCEF1C94-1BFA-48DB-9FFB-E6980528EE1A}" type="pres">
      <dgm:prSet presAssocID="{E052111B-78AE-4475-B1BE-C1845CD1C312}" presName="parentText" presStyleLbl="node1" presStyleIdx="2" presStyleCnt="4">
        <dgm:presLayoutVars>
          <dgm:chMax val="1"/>
          <dgm:bulletEnabled val="1"/>
        </dgm:presLayoutVars>
      </dgm:prSet>
      <dgm:spPr/>
      <dgm:t>
        <a:bodyPr/>
        <a:lstStyle/>
        <a:p>
          <a:endParaRPr lang="en-US"/>
        </a:p>
      </dgm:t>
    </dgm:pt>
    <dgm:pt modelId="{C4008931-712B-44FF-8609-5DB209BA01C4}" type="pres">
      <dgm:prSet presAssocID="{E052111B-78AE-4475-B1BE-C1845CD1C312}" presName="descendantText" presStyleLbl="alignAccFollowNode1" presStyleIdx="2" presStyleCnt="4">
        <dgm:presLayoutVars>
          <dgm:bulletEnabled val="1"/>
        </dgm:presLayoutVars>
      </dgm:prSet>
      <dgm:spPr/>
      <dgm:t>
        <a:bodyPr/>
        <a:lstStyle/>
        <a:p>
          <a:endParaRPr lang="en-US"/>
        </a:p>
      </dgm:t>
    </dgm:pt>
    <dgm:pt modelId="{DF1EC9B9-EF58-4FDA-9028-963EC4BE8D3A}" type="pres">
      <dgm:prSet presAssocID="{BE384721-E536-48E2-A5AF-2971B91EB75F}" presName="sp" presStyleCnt="0"/>
      <dgm:spPr/>
    </dgm:pt>
    <dgm:pt modelId="{61EFBFD6-BCA8-4ABF-A236-55C01532164D}" type="pres">
      <dgm:prSet presAssocID="{90BC1596-3FA0-4474-BDF2-B53C91F7C380}" presName="linNode" presStyleCnt="0"/>
      <dgm:spPr/>
    </dgm:pt>
    <dgm:pt modelId="{577DC9E0-7BA9-4730-AE7A-07DBF887DAF9}" type="pres">
      <dgm:prSet presAssocID="{90BC1596-3FA0-4474-BDF2-B53C91F7C380}" presName="parentText" presStyleLbl="node1" presStyleIdx="3" presStyleCnt="4">
        <dgm:presLayoutVars>
          <dgm:chMax val="1"/>
          <dgm:bulletEnabled val="1"/>
        </dgm:presLayoutVars>
      </dgm:prSet>
      <dgm:spPr/>
      <dgm:t>
        <a:bodyPr/>
        <a:lstStyle/>
        <a:p>
          <a:endParaRPr lang="en-US"/>
        </a:p>
      </dgm:t>
    </dgm:pt>
    <dgm:pt modelId="{F1D75CB0-183D-4C25-9FF0-CA2BEE6DEF2E}" type="pres">
      <dgm:prSet presAssocID="{90BC1596-3FA0-4474-BDF2-B53C91F7C380}" presName="descendantText" presStyleLbl="alignAccFollowNode1" presStyleIdx="3" presStyleCnt="4">
        <dgm:presLayoutVars>
          <dgm:bulletEnabled val="1"/>
        </dgm:presLayoutVars>
      </dgm:prSet>
      <dgm:spPr/>
      <dgm:t>
        <a:bodyPr/>
        <a:lstStyle/>
        <a:p>
          <a:endParaRPr lang="en-US"/>
        </a:p>
      </dgm:t>
    </dgm:pt>
  </dgm:ptLst>
  <dgm:cxnLst>
    <dgm:cxn modelId="{61BC4AE5-6333-4152-9F2D-3E74F1D81DDF}" type="presOf" srcId="{E052111B-78AE-4475-B1BE-C1845CD1C312}" destId="{CCEF1C94-1BFA-48DB-9FFB-E6980528EE1A}" srcOrd="0" destOrd="0" presId="urn:microsoft.com/office/officeart/2005/8/layout/vList5"/>
    <dgm:cxn modelId="{5575FFD9-7F38-45C2-BA36-F76912D10C29}" srcId="{7C774E78-D3AE-405C-9322-754C505D2B10}" destId="{51956564-B632-4370-AD50-8D941697256D}" srcOrd="1" destOrd="0" parTransId="{B406B702-5B15-4BDC-9F23-12A8F22D1F76}" sibTransId="{2682A2C0-6957-4E04-9979-FB5889B6E525}"/>
    <dgm:cxn modelId="{3FA5CD7C-0E18-4725-9684-A6A37EB10848}" srcId="{5619A82A-0053-485B-9534-F52E7E6EE6EE}" destId="{1C134B4B-9697-40F1-ABF3-799BA996F64B}" srcOrd="0" destOrd="0" parTransId="{99232A13-F22B-4FF9-8E9B-57A2D1645C06}" sibTransId="{54095C9C-D28D-46C9-8A6D-54961E5567D2}"/>
    <dgm:cxn modelId="{BD2C15C9-C5C9-4B3D-BDA2-461F2D448DE0}" type="presOf" srcId="{51956564-B632-4370-AD50-8D941697256D}" destId="{24599B4A-7045-4704-9B3D-12392985D525}" srcOrd="0" destOrd="1" presId="urn:microsoft.com/office/officeart/2005/8/layout/vList5"/>
    <dgm:cxn modelId="{48E17DC5-0A53-4C7B-8782-18C17F0EA30A}" type="presOf" srcId="{7C774E78-D3AE-405C-9322-754C505D2B10}" destId="{71F31FD0-0421-46B4-8115-8AC8B5FC9D56}" srcOrd="0" destOrd="0" presId="urn:microsoft.com/office/officeart/2005/8/layout/vList5"/>
    <dgm:cxn modelId="{76A1D993-7475-499E-8E71-E3FC1A0FAED5}" type="presOf" srcId="{90BC1596-3FA0-4474-BDF2-B53C91F7C380}" destId="{577DC9E0-7BA9-4730-AE7A-07DBF887DAF9}" srcOrd="0" destOrd="0" presId="urn:microsoft.com/office/officeart/2005/8/layout/vList5"/>
    <dgm:cxn modelId="{83362AFF-76E4-4EF8-888C-FB52FD0EB233}" type="presOf" srcId="{F6763AD6-96B4-43FD-AA12-6C4A73961C4E}" destId="{C4008931-712B-44FF-8609-5DB209BA01C4}" srcOrd="0" destOrd="0" presId="urn:microsoft.com/office/officeart/2005/8/layout/vList5"/>
    <dgm:cxn modelId="{E6B9F569-D751-4D6B-8745-2C887830D072}" type="presOf" srcId="{9DAB8559-BE32-418C-BF8C-5146AB136608}" destId="{F1D75CB0-183D-4C25-9FF0-CA2BEE6DEF2E}" srcOrd="0" destOrd="0" presId="urn:microsoft.com/office/officeart/2005/8/layout/vList5"/>
    <dgm:cxn modelId="{F6F8CB7D-BA7B-484B-9FDA-2865825B59BA}" type="presOf" srcId="{5619A82A-0053-485B-9534-F52E7E6EE6EE}" destId="{17EB0379-9512-4744-900C-DB766C0C6590}" srcOrd="0" destOrd="0" presId="urn:microsoft.com/office/officeart/2005/8/layout/vList5"/>
    <dgm:cxn modelId="{BB8B647E-980A-426F-B76E-5679033434A8}" srcId="{7C774E78-D3AE-405C-9322-754C505D2B10}" destId="{99C6B888-CF70-47CF-9874-8B9E7AB2EE36}" srcOrd="0" destOrd="0" parTransId="{4E21BB77-9FE5-47E5-BF1F-2D0C90E6DB86}" sibTransId="{C4907714-5859-4144-838D-F8376A646B95}"/>
    <dgm:cxn modelId="{206C30F2-2E03-47DE-83B9-652CF8214196}" srcId="{E052111B-78AE-4475-B1BE-C1845CD1C312}" destId="{F6763AD6-96B4-43FD-AA12-6C4A73961C4E}" srcOrd="0" destOrd="0" parTransId="{C44B59F9-4A24-49AA-B5FF-FFE442857FA3}" sibTransId="{630A77DB-4D1D-4BE9-905A-1139A41D2787}"/>
    <dgm:cxn modelId="{119F3B98-D759-4FD2-85E1-00A8EFAFBC30}" srcId="{90BC1596-3FA0-4474-BDF2-B53C91F7C380}" destId="{9DAB8559-BE32-418C-BF8C-5146AB136608}" srcOrd="0" destOrd="0" parTransId="{05B7163B-61D4-4FF7-8AC1-30AF5BFE5792}" sibTransId="{C0F165FB-8332-42B3-8733-E6B8A6DCCD9E}"/>
    <dgm:cxn modelId="{42D957DA-B6C6-466E-A557-290010BC9453}" srcId="{3D27FFE5-14DC-4090-8AE7-9F72FE900390}" destId="{5619A82A-0053-485B-9534-F52E7E6EE6EE}" srcOrd="1" destOrd="0" parTransId="{916518F7-E954-47C4-B590-5D30AED1445F}" sibTransId="{83754AB5-8D0E-49EE-BAD6-9AB01D765578}"/>
    <dgm:cxn modelId="{6F3A02BC-9B2F-4C6C-A6DB-468A8F73BBD7}" srcId="{3D27FFE5-14DC-4090-8AE7-9F72FE900390}" destId="{E052111B-78AE-4475-B1BE-C1845CD1C312}" srcOrd="2" destOrd="0" parTransId="{9D279ECD-EF36-4BAB-8EAB-D3E80052F78A}" sibTransId="{BE384721-E536-48E2-A5AF-2971B91EB75F}"/>
    <dgm:cxn modelId="{99E0B359-3DF1-40DF-8D0F-60539954494E}" srcId="{3D27FFE5-14DC-4090-8AE7-9F72FE900390}" destId="{90BC1596-3FA0-4474-BDF2-B53C91F7C380}" srcOrd="3" destOrd="0" parTransId="{E46E8614-CAAE-4A19-8435-CDB991F13C1F}" sibTransId="{FC1DA9A6-62C2-4E9F-AF97-0D9ACEADAB97}"/>
    <dgm:cxn modelId="{55D0619A-F0F9-45EC-8681-E23A19EE0019}" type="presOf" srcId="{3D27FFE5-14DC-4090-8AE7-9F72FE900390}" destId="{80C18B8A-65F2-4553-8DB5-B994840F2C7C}" srcOrd="0" destOrd="0" presId="urn:microsoft.com/office/officeart/2005/8/layout/vList5"/>
    <dgm:cxn modelId="{754F7436-2385-422C-BA49-7013F9EE78AC}" type="presOf" srcId="{1C134B4B-9697-40F1-ABF3-799BA996F64B}" destId="{F7671C6E-FB94-4A9F-8B17-44FFD5A9CD14}" srcOrd="0" destOrd="0" presId="urn:microsoft.com/office/officeart/2005/8/layout/vList5"/>
    <dgm:cxn modelId="{024FBED4-DEF9-4ACB-9479-DFFE1A9F5E0C}" type="presOf" srcId="{99C6B888-CF70-47CF-9874-8B9E7AB2EE36}" destId="{24599B4A-7045-4704-9B3D-12392985D525}" srcOrd="0" destOrd="0" presId="urn:microsoft.com/office/officeart/2005/8/layout/vList5"/>
    <dgm:cxn modelId="{6498711B-2280-48E0-B8A4-6670D2BE8B75}" srcId="{3D27FFE5-14DC-4090-8AE7-9F72FE900390}" destId="{7C774E78-D3AE-405C-9322-754C505D2B10}" srcOrd="0" destOrd="0" parTransId="{DF842405-F068-49BA-894D-AD94A9BB280A}" sibTransId="{627C3D7F-EDDC-44C9-B033-F4EE0F39F829}"/>
    <dgm:cxn modelId="{CE221487-2DD7-40D1-85A0-7CF66F557BA8}" type="presParOf" srcId="{80C18B8A-65F2-4553-8DB5-B994840F2C7C}" destId="{7DC59BA2-BC62-440D-B4A2-1B5649CE009B}" srcOrd="0" destOrd="0" presId="urn:microsoft.com/office/officeart/2005/8/layout/vList5"/>
    <dgm:cxn modelId="{CCFAEE51-F9CC-4867-9195-A8F3A539135B}" type="presParOf" srcId="{7DC59BA2-BC62-440D-B4A2-1B5649CE009B}" destId="{71F31FD0-0421-46B4-8115-8AC8B5FC9D56}" srcOrd="0" destOrd="0" presId="urn:microsoft.com/office/officeart/2005/8/layout/vList5"/>
    <dgm:cxn modelId="{C2FB4D46-D3E0-4082-97C6-729229C725A2}" type="presParOf" srcId="{7DC59BA2-BC62-440D-B4A2-1B5649CE009B}" destId="{24599B4A-7045-4704-9B3D-12392985D525}" srcOrd="1" destOrd="0" presId="urn:microsoft.com/office/officeart/2005/8/layout/vList5"/>
    <dgm:cxn modelId="{3E05A191-9483-4312-9D26-D3E8E7758ECC}" type="presParOf" srcId="{80C18B8A-65F2-4553-8DB5-B994840F2C7C}" destId="{10AA5E35-4BA8-4A04-B82B-1A5E55B445CE}" srcOrd="1" destOrd="0" presId="urn:microsoft.com/office/officeart/2005/8/layout/vList5"/>
    <dgm:cxn modelId="{CA504F77-9323-49E5-BD22-4BDDAA156138}" type="presParOf" srcId="{80C18B8A-65F2-4553-8DB5-B994840F2C7C}" destId="{CA9976CB-5F46-4FF2-A302-09757E59E511}" srcOrd="2" destOrd="0" presId="urn:microsoft.com/office/officeart/2005/8/layout/vList5"/>
    <dgm:cxn modelId="{A6A81BFE-84AA-48B7-9D3D-5FF3C9D3C788}" type="presParOf" srcId="{CA9976CB-5F46-4FF2-A302-09757E59E511}" destId="{17EB0379-9512-4744-900C-DB766C0C6590}" srcOrd="0" destOrd="0" presId="urn:microsoft.com/office/officeart/2005/8/layout/vList5"/>
    <dgm:cxn modelId="{4B806E87-8373-450E-B58E-2CE544B7B712}" type="presParOf" srcId="{CA9976CB-5F46-4FF2-A302-09757E59E511}" destId="{F7671C6E-FB94-4A9F-8B17-44FFD5A9CD14}" srcOrd="1" destOrd="0" presId="urn:microsoft.com/office/officeart/2005/8/layout/vList5"/>
    <dgm:cxn modelId="{4958BA06-969C-4949-9B3D-FB77BCB045DF}" type="presParOf" srcId="{80C18B8A-65F2-4553-8DB5-B994840F2C7C}" destId="{BD4A76CD-B9D8-4739-9CAA-E0CF57CC5454}" srcOrd="3" destOrd="0" presId="urn:microsoft.com/office/officeart/2005/8/layout/vList5"/>
    <dgm:cxn modelId="{2606ADBD-DCCF-42D7-976F-C049833609BE}" type="presParOf" srcId="{80C18B8A-65F2-4553-8DB5-B994840F2C7C}" destId="{2A4DEF42-2529-4C18-B539-0863B0E0F198}" srcOrd="4" destOrd="0" presId="urn:microsoft.com/office/officeart/2005/8/layout/vList5"/>
    <dgm:cxn modelId="{B7B52FB6-2418-49F1-B050-8AE5495C6F05}" type="presParOf" srcId="{2A4DEF42-2529-4C18-B539-0863B0E0F198}" destId="{CCEF1C94-1BFA-48DB-9FFB-E6980528EE1A}" srcOrd="0" destOrd="0" presId="urn:microsoft.com/office/officeart/2005/8/layout/vList5"/>
    <dgm:cxn modelId="{0DB639F7-BDF2-45C1-B01C-C718275DC06A}" type="presParOf" srcId="{2A4DEF42-2529-4C18-B539-0863B0E0F198}" destId="{C4008931-712B-44FF-8609-5DB209BA01C4}" srcOrd="1" destOrd="0" presId="urn:microsoft.com/office/officeart/2005/8/layout/vList5"/>
    <dgm:cxn modelId="{3AABA3A9-4D5A-4D81-8C19-02460B7C4845}" type="presParOf" srcId="{80C18B8A-65F2-4553-8DB5-B994840F2C7C}" destId="{DF1EC9B9-EF58-4FDA-9028-963EC4BE8D3A}" srcOrd="5" destOrd="0" presId="urn:microsoft.com/office/officeart/2005/8/layout/vList5"/>
    <dgm:cxn modelId="{EDC1718F-E362-49E8-B99D-E07E0ED07BF8}" type="presParOf" srcId="{80C18B8A-65F2-4553-8DB5-B994840F2C7C}" destId="{61EFBFD6-BCA8-4ABF-A236-55C01532164D}" srcOrd="6" destOrd="0" presId="urn:microsoft.com/office/officeart/2005/8/layout/vList5"/>
    <dgm:cxn modelId="{5972B22D-8D09-440D-8152-04B84DE5942A}" type="presParOf" srcId="{61EFBFD6-BCA8-4ABF-A236-55C01532164D}" destId="{577DC9E0-7BA9-4730-AE7A-07DBF887DAF9}" srcOrd="0" destOrd="0" presId="urn:microsoft.com/office/officeart/2005/8/layout/vList5"/>
    <dgm:cxn modelId="{72E9CF07-2F2D-4611-B046-6A83DD365375}" type="presParOf" srcId="{61EFBFD6-BCA8-4ABF-A236-55C01532164D}" destId="{F1D75CB0-183D-4C25-9FF0-CA2BEE6DEF2E}" srcOrd="1" destOrd="0" presId="urn:microsoft.com/office/officeart/2005/8/layout/vList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59938-6A2D-464C-ACCF-87B32CE8486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1A0D891-F598-4641-AF81-ACEF6C42630F}">
      <dgm:prSet phldrT="[Text]" custT="1"/>
      <dgm:spPr>
        <a:ln w="57150">
          <a:solidFill>
            <a:srgbClr val="FFCC00"/>
          </a:solidFill>
        </a:ln>
      </dgm:spPr>
      <dgm:t>
        <a:bodyPr/>
        <a:lstStyle/>
        <a:p>
          <a:r>
            <a:rPr lang="en-US" sz="1300" b="1" dirty="0" smtClean="0">
              <a:solidFill>
                <a:schemeClr val="tx1"/>
              </a:solidFill>
            </a:rPr>
            <a:t>TAX</a:t>
          </a:r>
          <a:r>
            <a:rPr lang="en-US" sz="1300" b="1" dirty="0" smtClean="0">
              <a:solidFill>
                <a:srgbClr val="0067AC"/>
              </a:solidFill>
            </a:rPr>
            <a:t> </a:t>
          </a:r>
          <a:r>
            <a:rPr lang="en-US" sz="1300" b="1" dirty="0" smtClean="0">
              <a:solidFill>
                <a:schemeClr val="tx1"/>
              </a:solidFill>
            </a:rPr>
            <a:t>RATES</a:t>
          </a:r>
          <a:endParaRPr lang="en-US" sz="1300" b="1" dirty="0">
            <a:solidFill>
              <a:schemeClr val="tx1"/>
            </a:solidFill>
          </a:endParaRPr>
        </a:p>
      </dgm:t>
    </dgm:pt>
    <dgm:pt modelId="{5F382F44-306F-4F85-80F9-215E5B9C63DB}" type="parTrans" cxnId="{144BB92D-F040-42E0-AC63-8D03B37FF1E7}">
      <dgm:prSet/>
      <dgm:spPr/>
      <dgm:t>
        <a:bodyPr/>
        <a:lstStyle/>
        <a:p>
          <a:endParaRPr lang="en-US" sz="1300"/>
        </a:p>
      </dgm:t>
    </dgm:pt>
    <dgm:pt modelId="{77189842-DB8A-4FF1-B2E7-DDE0E98677BD}" type="sibTrans" cxnId="{144BB92D-F040-42E0-AC63-8D03B37FF1E7}">
      <dgm:prSet/>
      <dgm:spPr/>
      <dgm:t>
        <a:bodyPr/>
        <a:lstStyle/>
        <a:p>
          <a:endParaRPr lang="en-US" sz="1300"/>
        </a:p>
      </dgm:t>
    </dgm:pt>
    <dgm:pt modelId="{50ECE7D2-2EBA-47D9-A6E8-5FED47AAAFBA}">
      <dgm:prSet phldrT="[Text]" custT="1"/>
      <dgm:spPr>
        <a:ln w="38100">
          <a:solidFill>
            <a:schemeClr val="tx1"/>
          </a:solidFill>
        </a:ln>
      </dgm:spPr>
      <dgm:t>
        <a:bodyPr/>
        <a:lstStyle/>
        <a:p>
          <a:r>
            <a:rPr lang="en-US" sz="1300" b="1" dirty="0" smtClean="0">
              <a:solidFill>
                <a:schemeClr val="tx1"/>
              </a:solidFill>
            </a:rPr>
            <a:t>KY DLG</a:t>
          </a:r>
          <a:endParaRPr lang="en-US" sz="1300" b="1" dirty="0">
            <a:solidFill>
              <a:schemeClr val="tx1"/>
            </a:solidFill>
          </a:endParaRPr>
        </a:p>
      </dgm:t>
    </dgm:pt>
    <dgm:pt modelId="{7D49347D-2AAF-4B1D-9954-7D6295949254}" type="parTrans" cxnId="{11AAF583-64C0-4C67-8F26-14EEEF503118}">
      <dgm:prSet/>
      <dgm:spPr>
        <a:solidFill>
          <a:schemeClr val="tx1"/>
        </a:solidFill>
      </dgm:spPr>
      <dgm:t>
        <a:bodyPr/>
        <a:lstStyle/>
        <a:p>
          <a:endParaRPr lang="en-US" sz="1300" dirty="0"/>
        </a:p>
      </dgm:t>
    </dgm:pt>
    <dgm:pt modelId="{D42B696C-F99D-4F45-A953-0C28695913B9}" type="sibTrans" cxnId="{11AAF583-64C0-4C67-8F26-14EEEF503118}">
      <dgm:prSet/>
      <dgm:spPr/>
      <dgm:t>
        <a:bodyPr/>
        <a:lstStyle/>
        <a:p>
          <a:endParaRPr lang="en-US" sz="1300"/>
        </a:p>
      </dgm:t>
    </dgm:pt>
    <dgm:pt modelId="{26F92091-8A5F-44FD-9C42-7C40C5D879DA}">
      <dgm:prSet phldrT="[Text]" custT="1"/>
      <dgm:spPr>
        <a:ln w="38100">
          <a:solidFill>
            <a:srgbClr val="FF0000"/>
          </a:solidFill>
        </a:ln>
      </dgm:spPr>
      <dgm:t>
        <a:bodyPr/>
        <a:lstStyle/>
        <a:p>
          <a:r>
            <a:rPr lang="en-US" sz="1300" b="1" dirty="0" smtClean="0">
              <a:solidFill>
                <a:schemeClr val="tx1"/>
              </a:solidFill>
            </a:rPr>
            <a:t>Fiscal Court</a:t>
          </a:r>
          <a:endParaRPr lang="en-US" sz="1300" b="1" dirty="0">
            <a:solidFill>
              <a:schemeClr val="tx1"/>
            </a:solidFill>
          </a:endParaRPr>
        </a:p>
      </dgm:t>
    </dgm:pt>
    <dgm:pt modelId="{C1518B00-9900-4EC7-B361-B9D90D1F5DB2}" type="parTrans" cxnId="{BFF8B773-EEF6-419B-95C0-F07E5763A33C}">
      <dgm:prSet/>
      <dgm:spPr>
        <a:solidFill>
          <a:schemeClr val="tx1"/>
        </a:solidFill>
      </dgm:spPr>
      <dgm:t>
        <a:bodyPr/>
        <a:lstStyle/>
        <a:p>
          <a:endParaRPr lang="en-US" sz="1300" dirty="0"/>
        </a:p>
      </dgm:t>
    </dgm:pt>
    <dgm:pt modelId="{72617C04-C0A3-4B44-85BF-C1B7193E7584}" type="sibTrans" cxnId="{BFF8B773-EEF6-419B-95C0-F07E5763A33C}">
      <dgm:prSet/>
      <dgm:spPr/>
      <dgm:t>
        <a:bodyPr/>
        <a:lstStyle/>
        <a:p>
          <a:endParaRPr lang="en-US" sz="1300"/>
        </a:p>
      </dgm:t>
    </dgm:pt>
    <dgm:pt modelId="{6EEC4C74-0AB4-4061-843D-4889E445DEA6}">
      <dgm:prSet custT="1"/>
      <dgm:spPr>
        <a:ln w="38100">
          <a:solidFill>
            <a:schemeClr val="tx1"/>
          </a:solidFill>
        </a:ln>
      </dgm:spPr>
      <dgm:t>
        <a:bodyPr/>
        <a:lstStyle/>
        <a:p>
          <a:r>
            <a:rPr lang="en-US" sz="1200" b="1" dirty="0" smtClean="0">
              <a:solidFill>
                <a:schemeClr val="tx1"/>
              </a:solidFill>
            </a:rPr>
            <a:t>KY DOR OPV</a:t>
          </a:r>
        </a:p>
        <a:p>
          <a:r>
            <a:rPr lang="en-US" sz="1200" b="1" dirty="0" smtClean="0">
              <a:solidFill>
                <a:schemeClr val="tx1"/>
              </a:solidFill>
            </a:rPr>
            <a:t>Local</a:t>
          </a:r>
          <a:endParaRPr lang="en-US" sz="1200" b="1" dirty="0">
            <a:solidFill>
              <a:schemeClr val="tx1"/>
            </a:solidFill>
          </a:endParaRPr>
        </a:p>
      </dgm:t>
    </dgm:pt>
    <dgm:pt modelId="{FFFBBE0D-5785-43A8-BF36-68796163E0BD}" type="parTrans" cxnId="{A0DECBB5-7001-4A65-9DBD-CE48DC987313}">
      <dgm:prSet/>
      <dgm:spPr>
        <a:solidFill>
          <a:schemeClr val="tx1"/>
        </a:solidFill>
      </dgm:spPr>
      <dgm:t>
        <a:bodyPr/>
        <a:lstStyle/>
        <a:p>
          <a:endParaRPr lang="en-US" sz="1300" dirty="0"/>
        </a:p>
      </dgm:t>
    </dgm:pt>
    <dgm:pt modelId="{94DDFF95-001C-48A0-A85D-014DF3F25D8A}" type="sibTrans" cxnId="{A0DECBB5-7001-4A65-9DBD-CE48DC987313}">
      <dgm:prSet/>
      <dgm:spPr/>
      <dgm:t>
        <a:bodyPr/>
        <a:lstStyle/>
        <a:p>
          <a:endParaRPr lang="en-US" sz="1300"/>
        </a:p>
      </dgm:t>
    </dgm:pt>
    <dgm:pt modelId="{7477A5E3-F264-42E6-80E4-91C5F4DA0684}">
      <dgm:prSet custT="1">
        <dgm:style>
          <a:lnRef idx="2">
            <a:schemeClr val="accent1">
              <a:shade val="50000"/>
            </a:schemeClr>
          </a:lnRef>
          <a:fillRef idx="1">
            <a:schemeClr val="accent1"/>
          </a:fillRef>
          <a:effectRef idx="0">
            <a:schemeClr val="accent1"/>
          </a:effectRef>
          <a:fontRef idx="minor">
            <a:schemeClr val="lt1"/>
          </a:fontRef>
        </dgm:style>
      </dgm:prSet>
      <dgm:spPr>
        <a:ln w="38100">
          <a:solidFill>
            <a:schemeClr val="tx1"/>
          </a:solidFill>
        </a:ln>
      </dgm:spPr>
      <dgm:t>
        <a:bodyPr/>
        <a:lstStyle/>
        <a:p>
          <a:r>
            <a:rPr lang="en-US" sz="1300" b="1" dirty="0" smtClean="0">
              <a:solidFill>
                <a:schemeClr val="tx1"/>
              </a:solidFill>
            </a:rPr>
            <a:t>PVA</a:t>
          </a:r>
          <a:endParaRPr lang="en-US" sz="1300" b="1" dirty="0">
            <a:solidFill>
              <a:schemeClr val="tx1"/>
            </a:solidFill>
          </a:endParaRPr>
        </a:p>
      </dgm:t>
    </dgm:pt>
    <dgm:pt modelId="{F82FE3C2-487D-4723-8A9A-EFE362389DD4}" type="parTrans" cxnId="{7B289AB1-3203-4D17-A095-584DB2F73530}">
      <dgm:prSet/>
      <dgm:spPr>
        <a:solidFill>
          <a:schemeClr val="tx1"/>
        </a:solidFill>
      </dgm:spPr>
      <dgm:t>
        <a:bodyPr/>
        <a:lstStyle/>
        <a:p>
          <a:endParaRPr lang="en-US" sz="1300" dirty="0"/>
        </a:p>
      </dgm:t>
    </dgm:pt>
    <dgm:pt modelId="{83C16F93-562A-4C59-848E-1AFD622886AC}" type="sibTrans" cxnId="{7B289AB1-3203-4D17-A095-584DB2F73530}">
      <dgm:prSet/>
      <dgm:spPr/>
      <dgm:t>
        <a:bodyPr/>
        <a:lstStyle/>
        <a:p>
          <a:endParaRPr lang="en-US" sz="1300"/>
        </a:p>
      </dgm:t>
    </dgm:pt>
    <dgm:pt modelId="{885E7706-36AA-4F51-B3E4-C1D9BE390D60}">
      <dgm:prSet custT="1"/>
      <dgm:spPr>
        <a:ln w="38100">
          <a:solidFill>
            <a:srgbClr val="FF0000"/>
          </a:solidFill>
        </a:ln>
      </dgm:spPr>
      <dgm:t>
        <a:bodyPr/>
        <a:lstStyle/>
        <a:p>
          <a:r>
            <a:rPr lang="en-US" sz="1300" b="1" dirty="0" smtClean="0">
              <a:solidFill>
                <a:schemeClr val="tx1"/>
              </a:solidFill>
            </a:rPr>
            <a:t>Schools</a:t>
          </a:r>
          <a:endParaRPr lang="en-US" sz="1300" b="1" dirty="0">
            <a:solidFill>
              <a:schemeClr val="tx1"/>
            </a:solidFill>
          </a:endParaRPr>
        </a:p>
      </dgm:t>
    </dgm:pt>
    <dgm:pt modelId="{D34B40F4-D88B-429C-8678-FB3A04A1E84F}" type="parTrans" cxnId="{D708ADAE-3C32-4CE9-801C-6E7989000057}">
      <dgm:prSet/>
      <dgm:spPr>
        <a:solidFill>
          <a:schemeClr val="tx1"/>
        </a:solidFill>
      </dgm:spPr>
      <dgm:t>
        <a:bodyPr/>
        <a:lstStyle/>
        <a:p>
          <a:endParaRPr lang="en-US" sz="1300" dirty="0"/>
        </a:p>
      </dgm:t>
    </dgm:pt>
    <dgm:pt modelId="{76FEB1CF-6142-4E11-93FC-7B8594087A98}" type="sibTrans" cxnId="{D708ADAE-3C32-4CE9-801C-6E7989000057}">
      <dgm:prSet/>
      <dgm:spPr/>
      <dgm:t>
        <a:bodyPr/>
        <a:lstStyle/>
        <a:p>
          <a:endParaRPr lang="en-US" sz="1300"/>
        </a:p>
      </dgm:t>
    </dgm:pt>
    <dgm:pt modelId="{606DC95C-E59F-49C0-9A14-A83AB41607EC}">
      <dgm:prSet custT="1"/>
      <dgm:spPr>
        <a:ln w="38100">
          <a:solidFill>
            <a:srgbClr val="FF0000"/>
          </a:solidFill>
        </a:ln>
      </dgm:spPr>
      <dgm:t>
        <a:bodyPr/>
        <a:lstStyle/>
        <a:p>
          <a:r>
            <a:rPr lang="en-US" sz="1300" b="1" dirty="0" smtClean="0">
              <a:solidFill>
                <a:schemeClr val="tx1"/>
              </a:solidFill>
            </a:rPr>
            <a:t>Cities</a:t>
          </a:r>
          <a:endParaRPr lang="en-US" sz="1300" b="1" dirty="0">
            <a:solidFill>
              <a:schemeClr val="tx1"/>
            </a:solidFill>
          </a:endParaRPr>
        </a:p>
      </dgm:t>
    </dgm:pt>
    <dgm:pt modelId="{ED48608D-1EE4-44A1-A0FC-BD933238619D}" type="parTrans" cxnId="{BDE6F4B7-D52E-4E3E-9E88-F002A285F5D1}">
      <dgm:prSet/>
      <dgm:spPr>
        <a:solidFill>
          <a:schemeClr val="tx1"/>
        </a:solidFill>
      </dgm:spPr>
      <dgm:t>
        <a:bodyPr/>
        <a:lstStyle/>
        <a:p>
          <a:endParaRPr lang="en-US" sz="1300" dirty="0"/>
        </a:p>
      </dgm:t>
    </dgm:pt>
    <dgm:pt modelId="{0D5669B5-7BA4-48BA-8C2F-75B30F8AB805}" type="sibTrans" cxnId="{BDE6F4B7-D52E-4E3E-9E88-F002A285F5D1}">
      <dgm:prSet/>
      <dgm:spPr/>
      <dgm:t>
        <a:bodyPr/>
        <a:lstStyle/>
        <a:p>
          <a:endParaRPr lang="en-US" sz="1300"/>
        </a:p>
      </dgm:t>
    </dgm:pt>
    <dgm:pt modelId="{35F3337C-5173-40BA-9C93-4F6FB90A4A1E}">
      <dgm:prSet custT="1"/>
      <dgm:spPr>
        <a:ln w="38100">
          <a:solidFill>
            <a:srgbClr val="00B050"/>
          </a:solidFill>
        </a:ln>
      </dgm:spPr>
      <dgm:t>
        <a:bodyPr/>
        <a:lstStyle/>
        <a:p>
          <a:r>
            <a:rPr lang="en-US" sz="1300" b="1" dirty="0" smtClean="0">
              <a:solidFill>
                <a:schemeClr val="tx1"/>
              </a:solidFill>
            </a:rPr>
            <a:t>Extension Services</a:t>
          </a:r>
          <a:endParaRPr lang="en-US" sz="1300" b="1" dirty="0">
            <a:solidFill>
              <a:schemeClr val="tx1"/>
            </a:solidFill>
          </a:endParaRPr>
        </a:p>
      </dgm:t>
    </dgm:pt>
    <dgm:pt modelId="{7937EF52-2976-43FC-8981-D77B6DA72A2B}" type="parTrans" cxnId="{D3E2F558-BB11-4E2F-8F8B-CF8D0B544F8E}">
      <dgm:prSet/>
      <dgm:spPr>
        <a:solidFill>
          <a:schemeClr val="tx1"/>
        </a:solidFill>
      </dgm:spPr>
      <dgm:t>
        <a:bodyPr/>
        <a:lstStyle/>
        <a:p>
          <a:endParaRPr lang="en-US" sz="1300" dirty="0"/>
        </a:p>
      </dgm:t>
    </dgm:pt>
    <dgm:pt modelId="{344EB983-5BC9-4AEB-9EC2-D2387CB6D8CC}" type="sibTrans" cxnId="{D3E2F558-BB11-4E2F-8F8B-CF8D0B544F8E}">
      <dgm:prSet/>
      <dgm:spPr/>
      <dgm:t>
        <a:bodyPr/>
        <a:lstStyle/>
        <a:p>
          <a:endParaRPr lang="en-US" sz="1300"/>
        </a:p>
      </dgm:t>
    </dgm:pt>
    <dgm:pt modelId="{737BB612-26CB-436A-9D10-BA4C15EC3A57}">
      <dgm:prSet custT="1"/>
      <dgm:spPr>
        <a:ln w="38100">
          <a:solidFill>
            <a:srgbClr val="00B050"/>
          </a:solidFill>
        </a:ln>
      </dgm:spPr>
      <dgm:t>
        <a:bodyPr/>
        <a:lstStyle/>
        <a:p>
          <a:r>
            <a:rPr lang="en-US" sz="1300" b="1" dirty="0" smtClean="0">
              <a:solidFill>
                <a:schemeClr val="tx1"/>
              </a:solidFill>
            </a:rPr>
            <a:t>Libraries</a:t>
          </a:r>
          <a:endParaRPr lang="en-US" sz="1300" b="1" dirty="0">
            <a:solidFill>
              <a:schemeClr val="tx1"/>
            </a:solidFill>
          </a:endParaRPr>
        </a:p>
      </dgm:t>
    </dgm:pt>
    <dgm:pt modelId="{FE1A1DFB-5DE0-4E4B-B394-87D22BC51483}" type="parTrans" cxnId="{50AF2299-B401-4835-9B6C-BFF6CDB8B722}">
      <dgm:prSet/>
      <dgm:spPr>
        <a:solidFill>
          <a:schemeClr val="tx1"/>
        </a:solidFill>
      </dgm:spPr>
      <dgm:t>
        <a:bodyPr/>
        <a:lstStyle/>
        <a:p>
          <a:endParaRPr lang="en-US" sz="1300" dirty="0"/>
        </a:p>
      </dgm:t>
    </dgm:pt>
    <dgm:pt modelId="{59516B89-0BDA-42D7-8B8F-5C757E2DFB4D}" type="sibTrans" cxnId="{50AF2299-B401-4835-9B6C-BFF6CDB8B722}">
      <dgm:prSet/>
      <dgm:spPr/>
      <dgm:t>
        <a:bodyPr/>
        <a:lstStyle/>
        <a:p>
          <a:endParaRPr lang="en-US" sz="1300"/>
        </a:p>
      </dgm:t>
    </dgm:pt>
    <dgm:pt modelId="{03FD9A16-4F27-4A04-8797-6D07ED0538B8}">
      <dgm:prSet custT="1"/>
      <dgm:spPr>
        <a:ln w="38100">
          <a:solidFill>
            <a:srgbClr val="00B050"/>
          </a:solidFill>
        </a:ln>
      </dgm:spPr>
      <dgm:t>
        <a:bodyPr/>
        <a:lstStyle/>
        <a:p>
          <a:r>
            <a:rPr lang="en-US" sz="1300" b="1" dirty="0" smtClean="0">
              <a:solidFill>
                <a:schemeClr val="tx1"/>
              </a:solidFill>
            </a:rPr>
            <a:t>Fire Districts</a:t>
          </a:r>
          <a:endParaRPr lang="en-US" sz="1300" b="1" dirty="0">
            <a:solidFill>
              <a:schemeClr val="tx1"/>
            </a:solidFill>
          </a:endParaRPr>
        </a:p>
      </dgm:t>
    </dgm:pt>
    <dgm:pt modelId="{9B3CF211-C663-4776-82DB-B7AD36FDA1B8}" type="sibTrans" cxnId="{5C0650AA-6E4C-40FF-BE0A-E049D9627516}">
      <dgm:prSet/>
      <dgm:spPr/>
      <dgm:t>
        <a:bodyPr/>
        <a:lstStyle/>
        <a:p>
          <a:endParaRPr lang="en-US" sz="1300"/>
        </a:p>
      </dgm:t>
    </dgm:pt>
    <dgm:pt modelId="{F31D2AEE-C7D8-43F1-A6B7-575ECCFA083F}" type="parTrans" cxnId="{5C0650AA-6E4C-40FF-BE0A-E049D9627516}">
      <dgm:prSet/>
      <dgm:spPr>
        <a:solidFill>
          <a:schemeClr val="tx1"/>
        </a:solidFill>
      </dgm:spPr>
      <dgm:t>
        <a:bodyPr/>
        <a:lstStyle/>
        <a:p>
          <a:endParaRPr lang="en-US" sz="1300" dirty="0"/>
        </a:p>
      </dgm:t>
    </dgm:pt>
    <dgm:pt modelId="{11AA4088-220D-4ABE-9CE4-90876F816C92}">
      <dgm:prSet custT="1"/>
      <dgm:spPr>
        <a:ln w="38100">
          <a:solidFill>
            <a:srgbClr val="00B050"/>
          </a:solidFill>
        </a:ln>
      </dgm:spPr>
      <dgm:t>
        <a:bodyPr/>
        <a:lstStyle/>
        <a:p>
          <a:r>
            <a:rPr lang="en-US" sz="1300" b="1" dirty="0" smtClean="0">
              <a:solidFill>
                <a:schemeClr val="tx1"/>
              </a:solidFill>
            </a:rPr>
            <a:t>Hospitals</a:t>
          </a:r>
          <a:endParaRPr lang="en-US" sz="1300" b="1" dirty="0">
            <a:solidFill>
              <a:schemeClr val="tx1"/>
            </a:solidFill>
          </a:endParaRPr>
        </a:p>
      </dgm:t>
    </dgm:pt>
    <dgm:pt modelId="{96D5983A-DC60-4639-AB36-E34CDB492DF3}" type="parTrans" cxnId="{A202F3E3-5CFC-4C20-9CCA-2EDD5018AF85}">
      <dgm:prSet/>
      <dgm:spPr>
        <a:solidFill>
          <a:schemeClr val="tx1"/>
        </a:solidFill>
      </dgm:spPr>
      <dgm:t>
        <a:bodyPr/>
        <a:lstStyle/>
        <a:p>
          <a:endParaRPr lang="en-US" sz="1300" dirty="0"/>
        </a:p>
      </dgm:t>
    </dgm:pt>
    <dgm:pt modelId="{6004BC96-1685-4C59-86B3-B0DD3A7783C3}" type="sibTrans" cxnId="{A202F3E3-5CFC-4C20-9CCA-2EDD5018AF85}">
      <dgm:prSet/>
      <dgm:spPr/>
      <dgm:t>
        <a:bodyPr/>
        <a:lstStyle/>
        <a:p>
          <a:endParaRPr lang="en-US" sz="1300"/>
        </a:p>
      </dgm:t>
    </dgm:pt>
    <dgm:pt modelId="{32884A22-F8C7-4BD5-8E3A-CB4DFD264EC6}">
      <dgm:prSet custT="1"/>
      <dgm:spPr>
        <a:ln w="38100">
          <a:solidFill>
            <a:schemeClr val="tx1"/>
          </a:solidFill>
        </a:ln>
      </dgm:spPr>
      <dgm:t>
        <a:bodyPr/>
        <a:lstStyle/>
        <a:p>
          <a:r>
            <a:rPr lang="en-US" sz="1300" b="1" dirty="0" smtClean="0">
              <a:solidFill>
                <a:schemeClr val="tx1"/>
              </a:solidFill>
            </a:rPr>
            <a:t>County Clerk</a:t>
          </a:r>
          <a:endParaRPr lang="en-US" sz="1300" b="1" dirty="0">
            <a:solidFill>
              <a:schemeClr val="tx1"/>
            </a:solidFill>
          </a:endParaRPr>
        </a:p>
      </dgm:t>
    </dgm:pt>
    <dgm:pt modelId="{28283861-627C-41AD-B956-535C96BB4102}" type="parTrans" cxnId="{A828BBB6-9AB1-4DDD-B3B1-23AF064EBD1C}">
      <dgm:prSet/>
      <dgm:spPr>
        <a:solidFill>
          <a:schemeClr val="tx1"/>
        </a:solidFill>
      </dgm:spPr>
      <dgm:t>
        <a:bodyPr/>
        <a:lstStyle/>
        <a:p>
          <a:endParaRPr lang="en-US" sz="1300" dirty="0"/>
        </a:p>
      </dgm:t>
    </dgm:pt>
    <dgm:pt modelId="{70DF80E6-1C45-4B1E-862E-D1096D3FDBDD}" type="sibTrans" cxnId="{A828BBB6-9AB1-4DDD-B3B1-23AF064EBD1C}">
      <dgm:prSet/>
      <dgm:spPr/>
      <dgm:t>
        <a:bodyPr/>
        <a:lstStyle/>
        <a:p>
          <a:endParaRPr lang="en-US" sz="1300"/>
        </a:p>
      </dgm:t>
    </dgm:pt>
    <dgm:pt modelId="{16EAAF48-B46C-4C6E-A31A-C3AB44789B8B}">
      <dgm:prSet custT="1"/>
      <dgm:spPr>
        <a:ln w="38100">
          <a:solidFill>
            <a:schemeClr val="tx1"/>
          </a:solidFill>
        </a:ln>
      </dgm:spPr>
      <dgm:t>
        <a:bodyPr/>
        <a:lstStyle/>
        <a:p>
          <a:r>
            <a:rPr lang="en-US" sz="1300" b="1" dirty="0" smtClean="0">
              <a:solidFill>
                <a:schemeClr val="tx1"/>
              </a:solidFill>
            </a:rPr>
            <a:t>KY DOR  OPV State</a:t>
          </a:r>
          <a:endParaRPr lang="en-US" sz="1300" b="1" dirty="0">
            <a:solidFill>
              <a:schemeClr val="tx1"/>
            </a:solidFill>
          </a:endParaRPr>
        </a:p>
      </dgm:t>
    </dgm:pt>
    <dgm:pt modelId="{9CE9D693-F663-45AB-BD7B-8A9E37149FBD}" type="parTrans" cxnId="{0D26179C-AFDA-4613-941C-1EBCEE1F282F}">
      <dgm:prSet/>
      <dgm:spPr>
        <a:solidFill>
          <a:schemeClr val="tx1"/>
        </a:solidFill>
      </dgm:spPr>
      <dgm:t>
        <a:bodyPr/>
        <a:lstStyle/>
        <a:p>
          <a:endParaRPr lang="en-US" sz="1300" dirty="0"/>
        </a:p>
      </dgm:t>
    </dgm:pt>
    <dgm:pt modelId="{617E63CB-7147-4671-88F2-56C93AAE2938}" type="sibTrans" cxnId="{0D26179C-AFDA-4613-941C-1EBCEE1F282F}">
      <dgm:prSet/>
      <dgm:spPr/>
      <dgm:t>
        <a:bodyPr/>
        <a:lstStyle/>
        <a:p>
          <a:endParaRPr lang="en-US" sz="1300"/>
        </a:p>
      </dgm:t>
    </dgm:pt>
    <dgm:pt modelId="{248FE725-C8B8-476C-BBD6-4495BC5FCE7D}">
      <dgm:prSet/>
      <dgm:spPr/>
      <dgm:t>
        <a:bodyPr/>
        <a:lstStyle/>
        <a:p>
          <a:endParaRPr lang="en-US" sz="1300" b="1" dirty="0">
            <a:solidFill>
              <a:srgbClr val="0067AC"/>
            </a:solidFill>
          </a:endParaRPr>
        </a:p>
      </dgm:t>
    </dgm:pt>
    <dgm:pt modelId="{DECA51D4-DC21-44F9-9BEB-ED68CB47FD96}" type="parTrans" cxnId="{C9BD6B98-BD01-4579-A0B5-E236F9A997C4}">
      <dgm:prSet/>
      <dgm:spPr/>
      <dgm:t>
        <a:bodyPr/>
        <a:lstStyle/>
        <a:p>
          <a:endParaRPr lang="en-US" sz="1300"/>
        </a:p>
      </dgm:t>
    </dgm:pt>
    <dgm:pt modelId="{7E5D768A-23E5-4592-932B-00802BCDCC50}" type="sibTrans" cxnId="{C9BD6B98-BD01-4579-A0B5-E236F9A997C4}">
      <dgm:prSet/>
      <dgm:spPr/>
      <dgm:t>
        <a:bodyPr/>
        <a:lstStyle/>
        <a:p>
          <a:endParaRPr lang="en-US" sz="1300"/>
        </a:p>
      </dgm:t>
    </dgm:pt>
    <dgm:pt modelId="{F39655D8-BCFB-4185-9582-8E47942750FE}">
      <dgm:prSet/>
      <dgm:spPr/>
      <dgm:t>
        <a:bodyPr/>
        <a:lstStyle/>
        <a:p>
          <a:endParaRPr lang="en-US" sz="1300" b="1" dirty="0">
            <a:solidFill>
              <a:srgbClr val="0067AC"/>
            </a:solidFill>
          </a:endParaRPr>
        </a:p>
      </dgm:t>
    </dgm:pt>
    <dgm:pt modelId="{67862F4F-7A53-4F34-BE2C-A76EA37E50FC}" type="parTrans" cxnId="{D7A4BA92-2575-427B-BAAA-6D03443DF5FB}">
      <dgm:prSet/>
      <dgm:spPr/>
      <dgm:t>
        <a:bodyPr/>
        <a:lstStyle/>
        <a:p>
          <a:endParaRPr lang="en-US" sz="1300"/>
        </a:p>
      </dgm:t>
    </dgm:pt>
    <dgm:pt modelId="{D570BB4F-8F3F-49D2-9F0E-9ED77B7FB7A7}" type="sibTrans" cxnId="{D7A4BA92-2575-427B-BAAA-6D03443DF5FB}">
      <dgm:prSet/>
      <dgm:spPr/>
      <dgm:t>
        <a:bodyPr/>
        <a:lstStyle/>
        <a:p>
          <a:endParaRPr lang="en-US" sz="1300"/>
        </a:p>
      </dgm:t>
    </dgm:pt>
    <dgm:pt modelId="{3AEE4B46-0B08-4972-A2ED-0AD4EBF98D55}">
      <dgm:prSet/>
      <dgm:spPr/>
      <dgm:t>
        <a:bodyPr/>
        <a:lstStyle/>
        <a:p>
          <a:endParaRPr lang="en-US" sz="1300" b="1" dirty="0">
            <a:solidFill>
              <a:srgbClr val="0067AC"/>
            </a:solidFill>
          </a:endParaRPr>
        </a:p>
      </dgm:t>
    </dgm:pt>
    <dgm:pt modelId="{A135365A-FBF8-4BB0-BEF2-1C136D48725C}" type="parTrans" cxnId="{8F778752-A8DB-44D8-B168-C6511749B7AE}">
      <dgm:prSet/>
      <dgm:spPr/>
      <dgm:t>
        <a:bodyPr/>
        <a:lstStyle/>
        <a:p>
          <a:endParaRPr lang="en-US" sz="1300"/>
        </a:p>
      </dgm:t>
    </dgm:pt>
    <dgm:pt modelId="{A7ECAC38-12A1-4F0E-94F7-4D71AD86498E}" type="sibTrans" cxnId="{8F778752-A8DB-44D8-B168-C6511749B7AE}">
      <dgm:prSet/>
      <dgm:spPr/>
      <dgm:t>
        <a:bodyPr/>
        <a:lstStyle/>
        <a:p>
          <a:endParaRPr lang="en-US" sz="1300"/>
        </a:p>
      </dgm:t>
    </dgm:pt>
    <dgm:pt modelId="{0E584490-BF3B-4E79-BEA9-531521952FD0}">
      <dgm:prSet custT="1"/>
      <dgm:spPr>
        <a:ln w="38100">
          <a:solidFill>
            <a:srgbClr val="00B050"/>
          </a:solidFill>
        </a:ln>
      </dgm:spPr>
      <dgm:t>
        <a:bodyPr/>
        <a:lstStyle/>
        <a:p>
          <a:r>
            <a:rPr lang="en-US" sz="1300" b="1" dirty="0" smtClean="0">
              <a:solidFill>
                <a:schemeClr val="tx1"/>
              </a:solidFill>
            </a:rPr>
            <a:t>Health</a:t>
          </a:r>
          <a:endParaRPr lang="en-US" sz="1300" b="1" dirty="0">
            <a:solidFill>
              <a:schemeClr val="tx1"/>
            </a:solidFill>
          </a:endParaRPr>
        </a:p>
      </dgm:t>
    </dgm:pt>
    <dgm:pt modelId="{ED4C3510-A96E-4F04-BE69-A5B1B1D050F9}" type="parTrans" cxnId="{42AFD8E3-D6F6-4DF3-8952-452A2A5255FD}">
      <dgm:prSet/>
      <dgm:spPr>
        <a:solidFill>
          <a:schemeClr val="tx1"/>
        </a:solidFill>
      </dgm:spPr>
      <dgm:t>
        <a:bodyPr/>
        <a:lstStyle/>
        <a:p>
          <a:endParaRPr lang="en-US" dirty="0"/>
        </a:p>
      </dgm:t>
    </dgm:pt>
    <dgm:pt modelId="{FD1A3CD9-5530-473E-87BD-422702059554}" type="sibTrans" cxnId="{42AFD8E3-D6F6-4DF3-8952-452A2A5255FD}">
      <dgm:prSet/>
      <dgm:spPr/>
      <dgm:t>
        <a:bodyPr/>
        <a:lstStyle/>
        <a:p>
          <a:endParaRPr lang="en-US"/>
        </a:p>
      </dgm:t>
    </dgm:pt>
    <dgm:pt modelId="{5E48E4F5-BE74-4812-AA2C-68B356C7144C}" type="pres">
      <dgm:prSet presAssocID="{6D859938-6A2D-464C-ACCF-87B32CE84862}" presName="cycle" presStyleCnt="0">
        <dgm:presLayoutVars>
          <dgm:chMax val="1"/>
          <dgm:dir/>
          <dgm:animLvl val="ctr"/>
          <dgm:resizeHandles val="exact"/>
        </dgm:presLayoutVars>
      </dgm:prSet>
      <dgm:spPr/>
      <dgm:t>
        <a:bodyPr/>
        <a:lstStyle/>
        <a:p>
          <a:endParaRPr lang="en-US"/>
        </a:p>
      </dgm:t>
    </dgm:pt>
    <dgm:pt modelId="{EE0D3403-B8A5-434E-B297-90FB3BFD269B}" type="pres">
      <dgm:prSet presAssocID="{F1A0D891-F598-4641-AF81-ACEF6C42630F}" presName="centerShape" presStyleLbl="node0" presStyleIdx="0" presStyleCnt="1"/>
      <dgm:spPr/>
      <dgm:t>
        <a:bodyPr/>
        <a:lstStyle/>
        <a:p>
          <a:endParaRPr lang="en-US"/>
        </a:p>
      </dgm:t>
    </dgm:pt>
    <dgm:pt modelId="{21D79AED-9836-4C3D-A247-7CAD4112DF34}" type="pres">
      <dgm:prSet presAssocID="{F82FE3C2-487D-4723-8A9A-EFE362389DD4}" presName="parTrans" presStyleLbl="bgSibTrans2D1" presStyleIdx="0" presStyleCnt="13"/>
      <dgm:spPr/>
      <dgm:t>
        <a:bodyPr/>
        <a:lstStyle/>
        <a:p>
          <a:endParaRPr lang="en-US"/>
        </a:p>
      </dgm:t>
    </dgm:pt>
    <dgm:pt modelId="{AEC576A6-93F7-4BDF-95F3-DF5FBB3CF79C}" type="pres">
      <dgm:prSet presAssocID="{7477A5E3-F264-42E6-80E4-91C5F4DA0684}" presName="node" presStyleLbl="node1" presStyleIdx="0" presStyleCnt="13" custRadScaleRad="98709" custRadScaleInc="10269">
        <dgm:presLayoutVars>
          <dgm:bulletEnabled val="1"/>
        </dgm:presLayoutVars>
      </dgm:prSet>
      <dgm:spPr/>
      <dgm:t>
        <a:bodyPr/>
        <a:lstStyle/>
        <a:p>
          <a:endParaRPr lang="en-US"/>
        </a:p>
      </dgm:t>
    </dgm:pt>
    <dgm:pt modelId="{FE874024-449E-48C3-BCE9-5AF8B531D439}" type="pres">
      <dgm:prSet presAssocID="{FFFBBE0D-5785-43A8-BF36-68796163E0BD}" presName="parTrans" presStyleLbl="bgSibTrans2D1" presStyleIdx="1" presStyleCnt="13"/>
      <dgm:spPr/>
      <dgm:t>
        <a:bodyPr/>
        <a:lstStyle/>
        <a:p>
          <a:endParaRPr lang="en-US"/>
        </a:p>
      </dgm:t>
    </dgm:pt>
    <dgm:pt modelId="{187A8E98-CB75-442F-A031-7B93EE945079}" type="pres">
      <dgm:prSet presAssocID="{6EEC4C74-0AB4-4061-843D-4889E445DEA6}" presName="node" presStyleLbl="node1" presStyleIdx="1" presStyleCnt="13" custRadScaleRad="99046" custRadScaleInc="1081">
        <dgm:presLayoutVars>
          <dgm:bulletEnabled val="1"/>
        </dgm:presLayoutVars>
      </dgm:prSet>
      <dgm:spPr/>
      <dgm:t>
        <a:bodyPr/>
        <a:lstStyle/>
        <a:p>
          <a:endParaRPr lang="en-US"/>
        </a:p>
      </dgm:t>
    </dgm:pt>
    <dgm:pt modelId="{168B1221-647E-49C3-A4A9-0D883C7FBD1E}" type="pres">
      <dgm:prSet presAssocID="{7D49347D-2AAF-4B1D-9954-7D6295949254}" presName="parTrans" presStyleLbl="bgSibTrans2D1" presStyleIdx="2" presStyleCnt="13"/>
      <dgm:spPr/>
      <dgm:t>
        <a:bodyPr/>
        <a:lstStyle/>
        <a:p>
          <a:endParaRPr lang="en-US"/>
        </a:p>
      </dgm:t>
    </dgm:pt>
    <dgm:pt modelId="{CB98B63B-7A59-4E85-B80D-10F1A1AA57B7}" type="pres">
      <dgm:prSet presAssocID="{50ECE7D2-2EBA-47D9-A6E8-5FED47AAAFBA}" presName="node" presStyleLbl="node1" presStyleIdx="2" presStyleCnt="13" custRadScaleRad="99164" custRadScaleInc="2072">
        <dgm:presLayoutVars>
          <dgm:bulletEnabled val="1"/>
        </dgm:presLayoutVars>
      </dgm:prSet>
      <dgm:spPr/>
      <dgm:t>
        <a:bodyPr/>
        <a:lstStyle/>
        <a:p>
          <a:endParaRPr lang="en-US"/>
        </a:p>
      </dgm:t>
    </dgm:pt>
    <dgm:pt modelId="{DF1E7C97-84D0-47C1-8831-07605F545164}" type="pres">
      <dgm:prSet presAssocID="{C1518B00-9900-4EC7-B361-B9D90D1F5DB2}" presName="parTrans" presStyleLbl="bgSibTrans2D1" presStyleIdx="3" presStyleCnt="13"/>
      <dgm:spPr/>
      <dgm:t>
        <a:bodyPr/>
        <a:lstStyle/>
        <a:p>
          <a:endParaRPr lang="en-US"/>
        </a:p>
      </dgm:t>
    </dgm:pt>
    <dgm:pt modelId="{B1D7EB3D-2BD7-42D0-B92D-87BE1C841B7B}" type="pres">
      <dgm:prSet presAssocID="{26F92091-8A5F-44FD-9C42-7C40C5D879DA}" presName="node" presStyleLbl="node1" presStyleIdx="3" presStyleCnt="13" custRadScaleRad="99351" custRadScaleInc="2891">
        <dgm:presLayoutVars>
          <dgm:bulletEnabled val="1"/>
        </dgm:presLayoutVars>
      </dgm:prSet>
      <dgm:spPr/>
      <dgm:t>
        <a:bodyPr/>
        <a:lstStyle/>
        <a:p>
          <a:endParaRPr lang="en-US"/>
        </a:p>
      </dgm:t>
    </dgm:pt>
    <dgm:pt modelId="{5EAB51F9-943D-4FE1-97C3-6126921D80AF}" type="pres">
      <dgm:prSet presAssocID="{D34B40F4-D88B-429C-8678-FB3A04A1E84F}" presName="parTrans" presStyleLbl="bgSibTrans2D1" presStyleIdx="4" presStyleCnt="13"/>
      <dgm:spPr/>
      <dgm:t>
        <a:bodyPr/>
        <a:lstStyle/>
        <a:p>
          <a:endParaRPr lang="en-US"/>
        </a:p>
      </dgm:t>
    </dgm:pt>
    <dgm:pt modelId="{B0E9AB76-1A84-4DFC-9DFD-289B7E522931}" type="pres">
      <dgm:prSet presAssocID="{885E7706-36AA-4F51-B3E4-C1D9BE390D60}" presName="node" presStyleLbl="node1" presStyleIdx="4" presStyleCnt="13" custRadScaleRad="99591" custRadScaleInc="3472">
        <dgm:presLayoutVars>
          <dgm:bulletEnabled val="1"/>
        </dgm:presLayoutVars>
      </dgm:prSet>
      <dgm:spPr/>
      <dgm:t>
        <a:bodyPr/>
        <a:lstStyle/>
        <a:p>
          <a:endParaRPr lang="en-US"/>
        </a:p>
      </dgm:t>
    </dgm:pt>
    <dgm:pt modelId="{6182569E-B7FA-473E-AB21-1225317067D0}" type="pres">
      <dgm:prSet presAssocID="{ED48608D-1EE4-44A1-A0FC-BD933238619D}" presName="parTrans" presStyleLbl="bgSibTrans2D1" presStyleIdx="5" presStyleCnt="13"/>
      <dgm:spPr/>
      <dgm:t>
        <a:bodyPr/>
        <a:lstStyle/>
        <a:p>
          <a:endParaRPr lang="en-US"/>
        </a:p>
      </dgm:t>
    </dgm:pt>
    <dgm:pt modelId="{8E86BCDF-560C-494A-A8CD-96370AE98F26}" type="pres">
      <dgm:prSet presAssocID="{606DC95C-E59F-49C0-9A14-A83AB41607EC}" presName="node" presStyleLbl="node1" presStyleIdx="5" presStyleCnt="13" custRadScaleRad="99863" custRadScaleInc="3767">
        <dgm:presLayoutVars>
          <dgm:bulletEnabled val="1"/>
        </dgm:presLayoutVars>
      </dgm:prSet>
      <dgm:spPr/>
      <dgm:t>
        <a:bodyPr/>
        <a:lstStyle/>
        <a:p>
          <a:endParaRPr lang="en-US"/>
        </a:p>
      </dgm:t>
    </dgm:pt>
    <dgm:pt modelId="{310602DC-8EA6-4A19-A64B-596D0109665B}" type="pres">
      <dgm:prSet presAssocID="{7937EF52-2976-43FC-8981-D77B6DA72A2B}" presName="parTrans" presStyleLbl="bgSibTrans2D1" presStyleIdx="6" presStyleCnt="13" custLinFactNeighborX="2131"/>
      <dgm:spPr/>
      <dgm:t>
        <a:bodyPr/>
        <a:lstStyle/>
        <a:p>
          <a:endParaRPr lang="en-US"/>
        </a:p>
      </dgm:t>
    </dgm:pt>
    <dgm:pt modelId="{485045D0-87E4-44C3-AEF8-9C88B55C9142}" type="pres">
      <dgm:prSet presAssocID="{35F3337C-5173-40BA-9C93-4F6FB90A4A1E}" presName="node" presStyleLbl="node1" presStyleIdx="6" presStyleCnt="13" custScaleX="133928" custRadScaleRad="100146" custRadScaleInc="3757">
        <dgm:presLayoutVars>
          <dgm:bulletEnabled val="1"/>
        </dgm:presLayoutVars>
      </dgm:prSet>
      <dgm:spPr/>
      <dgm:t>
        <a:bodyPr/>
        <a:lstStyle/>
        <a:p>
          <a:endParaRPr lang="en-US"/>
        </a:p>
      </dgm:t>
    </dgm:pt>
    <dgm:pt modelId="{ED9635E6-31A9-450C-AADB-10E1B9733FD2}" type="pres">
      <dgm:prSet presAssocID="{FE1A1DFB-5DE0-4E4B-B394-87D22BC51483}" presName="parTrans" presStyleLbl="bgSibTrans2D1" presStyleIdx="7" presStyleCnt="13"/>
      <dgm:spPr/>
      <dgm:t>
        <a:bodyPr/>
        <a:lstStyle/>
        <a:p>
          <a:endParaRPr lang="en-US"/>
        </a:p>
      </dgm:t>
    </dgm:pt>
    <dgm:pt modelId="{B8D1E9AC-ADFA-4758-9852-617589E0A0EC}" type="pres">
      <dgm:prSet presAssocID="{737BB612-26CB-436A-9D10-BA4C15EC3A57}" presName="node" presStyleLbl="node1" presStyleIdx="7" presStyleCnt="13" custScaleX="109950" custRadScaleRad="100417" custRadScaleInc="3443">
        <dgm:presLayoutVars>
          <dgm:bulletEnabled val="1"/>
        </dgm:presLayoutVars>
      </dgm:prSet>
      <dgm:spPr/>
      <dgm:t>
        <a:bodyPr/>
        <a:lstStyle/>
        <a:p>
          <a:endParaRPr lang="en-US"/>
        </a:p>
      </dgm:t>
    </dgm:pt>
    <dgm:pt modelId="{B717722E-C64A-4EAE-BA22-7CC80EC47D2C}" type="pres">
      <dgm:prSet presAssocID="{ED4C3510-A96E-4F04-BE69-A5B1B1D050F9}" presName="parTrans" presStyleLbl="bgSibTrans2D1" presStyleIdx="8" presStyleCnt="13"/>
      <dgm:spPr/>
      <dgm:t>
        <a:bodyPr/>
        <a:lstStyle/>
        <a:p>
          <a:endParaRPr lang="en-US"/>
        </a:p>
      </dgm:t>
    </dgm:pt>
    <dgm:pt modelId="{D74A7926-261F-4B70-B0AE-5A6B3DA28C6F}" type="pres">
      <dgm:prSet presAssocID="{0E584490-BF3B-4E79-BEA9-531521952FD0}" presName="node" presStyleLbl="node1" presStyleIdx="8" presStyleCnt="13">
        <dgm:presLayoutVars>
          <dgm:bulletEnabled val="1"/>
        </dgm:presLayoutVars>
      </dgm:prSet>
      <dgm:spPr/>
      <dgm:t>
        <a:bodyPr/>
        <a:lstStyle/>
        <a:p>
          <a:endParaRPr lang="en-US"/>
        </a:p>
      </dgm:t>
    </dgm:pt>
    <dgm:pt modelId="{5CC5BE3E-C09B-4EBB-8C0D-D93788C107DF}" type="pres">
      <dgm:prSet presAssocID="{F31D2AEE-C7D8-43F1-A6B7-575ECCFA083F}" presName="parTrans" presStyleLbl="bgSibTrans2D1" presStyleIdx="9" presStyleCnt="13"/>
      <dgm:spPr/>
      <dgm:t>
        <a:bodyPr/>
        <a:lstStyle/>
        <a:p>
          <a:endParaRPr lang="en-US"/>
        </a:p>
      </dgm:t>
    </dgm:pt>
    <dgm:pt modelId="{73B7AB08-2457-4B51-B8C4-6FB8E89648C8}" type="pres">
      <dgm:prSet presAssocID="{03FD9A16-4F27-4A04-8797-6D07ED0538B8}" presName="node" presStyleLbl="node1" presStyleIdx="9" presStyleCnt="13" custScaleX="140277">
        <dgm:presLayoutVars>
          <dgm:bulletEnabled val="1"/>
        </dgm:presLayoutVars>
      </dgm:prSet>
      <dgm:spPr/>
      <dgm:t>
        <a:bodyPr/>
        <a:lstStyle/>
        <a:p>
          <a:endParaRPr lang="en-US"/>
        </a:p>
      </dgm:t>
    </dgm:pt>
    <dgm:pt modelId="{E23C8619-A50D-4F44-A72E-D990BF889C5A}" type="pres">
      <dgm:prSet presAssocID="{96D5983A-DC60-4639-AB36-E34CDB492DF3}" presName="parTrans" presStyleLbl="bgSibTrans2D1" presStyleIdx="10" presStyleCnt="13"/>
      <dgm:spPr/>
      <dgm:t>
        <a:bodyPr/>
        <a:lstStyle/>
        <a:p>
          <a:endParaRPr lang="en-US"/>
        </a:p>
      </dgm:t>
    </dgm:pt>
    <dgm:pt modelId="{621453FC-4C5E-4444-9931-DBD453AD45BA}" type="pres">
      <dgm:prSet presAssocID="{11AA4088-220D-4ABE-9CE4-90876F816C92}" presName="node" presStyleLbl="node1" presStyleIdx="10" presStyleCnt="13" custScaleX="127757">
        <dgm:presLayoutVars>
          <dgm:bulletEnabled val="1"/>
        </dgm:presLayoutVars>
      </dgm:prSet>
      <dgm:spPr/>
      <dgm:t>
        <a:bodyPr/>
        <a:lstStyle/>
        <a:p>
          <a:endParaRPr lang="en-US"/>
        </a:p>
      </dgm:t>
    </dgm:pt>
    <dgm:pt modelId="{A6DC47C4-A0A5-4602-A7D1-3B35F36CAB38}" type="pres">
      <dgm:prSet presAssocID="{28283861-627C-41AD-B956-535C96BB4102}" presName="parTrans" presStyleLbl="bgSibTrans2D1" presStyleIdx="11" presStyleCnt="13"/>
      <dgm:spPr/>
      <dgm:t>
        <a:bodyPr/>
        <a:lstStyle/>
        <a:p>
          <a:endParaRPr lang="en-US"/>
        </a:p>
      </dgm:t>
    </dgm:pt>
    <dgm:pt modelId="{E2957965-2B03-45E6-8C85-3EC3AAC2C8D6}" type="pres">
      <dgm:prSet presAssocID="{32884A22-F8C7-4BD5-8E3A-CB4DFD264EC6}" presName="node" presStyleLbl="node1" presStyleIdx="11" presStyleCnt="13" custRadScaleRad="103338" custRadScaleInc="-3189">
        <dgm:presLayoutVars>
          <dgm:bulletEnabled val="1"/>
        </dgm:presLayoutVars>
      </dgm:prSet>
      <dgm:spPr/>
      <dgm:t>
        <a:bodyPr/>
        <a:lstStyle/>
        <a:p>
          <a:endParaRPr lang="en-US"/>
        </a:p>
      </dgm:t>
    </dgm:pt>
    <dgm:pt modelId="{E2F1F599-EB51-470C-B2C1-2A7C83E65B90}" type="pres">
      <dgm:prSet presAssocID="{9CE9D693-F663-45AB-BD7B-8A9E37149FBD}" presName="parTrans" presStyleLbl="bgSibTrans2D1" presStyleIdx="12" presStyleCnt="13"/>
      <dgm:spPr/>
      <dgm:t>
        <a:bodyPr/>
        <a:lstStyle/>
        <a:p>
          <a:endParaRPr lang="en-US"/>
        </a:p>
      </dgm:t>
    </dgm:pt>
    <dgm:pt modelId="{ACEF3876-7330-48C9-94D1-CA5C2BF06840}" type="pres">
      <dgm:prSet presAssocID="{16EAAF48-B46C-4C6E-A31A-C3AB44789B8B}" presName="node" presStyleLbl="node1" presStyleIdx="12" presStyleCnt="13">
        <dgm:presLayoutVars>
          <dgm:bulletEnabled val="1"/>
        </dgm:presLayoutVars>
      </dgm:prSet>
      <dgm:spPr/>
      <dgm:t>
        <a:bodyPr/>
        <a:lstStyle/>
        <a:p>
          <a:endParaRPr lang="en-US"/>
        </a:p>
      </dgm:t>
    </dgm:pt>
  </dgm:ptLst>
  <dgm:cxnLst>
    <dgm:cxn modelId="{42AFD8E3-D6F6-4DF3-8952-452A2A5255FD}" srcId="{F1A0D891-F598-4641-AF81-ACEF6C42630F}" destId="{0E584490-BF3B-4E79-BEA9-531521952FD0}" srcOrd="8" destOrd="0" parTransId="{ED4C3510-A96E-4F04-BE69-A5B1B1D050F9}" sibTransId="{FD1A3CD9-5530-473E-87BD-422702059554}"/>
    <dgm:cxn modelId="{7734DD4D-1F6F-4BCC-B7BD-E0B17283D5C2}" type="presOf" srcId="{ED4C3510-A96E-4F04-BE69-A5B1B1D050F9}" destId="{B717722E-C64A-4EAE-BA22-7CC80EC47D2C}" srcOrd="0" destOrd="0" presId="urn:microsoft.com/office/officeart/2005/8/layout/radial4"/>
    <dgm:cxn modelId="{7B289AB1-3203-4D17-A095-584DB2F73530}" srcId="{F1A0D891-F598-4641-AF81-ACEF6C42630F}" destId="{7477A5E3-F264-42E6-80E4-91C5F4DA0684}" srcOrd="0" destOrd="0" parTransId="{F82FE3C2-487D-4723-8A9A-EFE362389DD4}" sibTransId="{83C16F93-562A-4C59-848E-1AFD622886AC}"/>
    <dgm:cxn modelId="{FC28717D-CAA9-4608-818E-3D0A5BD39684}" type="presOf" srcId="{16EAAF48-B46C-4C6E-A31A-C3AB44789B8B}" destId="{ACEF3876-7330-48C9-94D1-CA5C2BF06840}" srcOrd="0" destOrd="0" presId="urn:microsoft.com/office/officeart/2005/8/layout/radial4"/>
    <dgm:cxn modelId="{209D6E47-8F4A-4DC5-9F46-FFE2A3801E95}" type="presOf" srcId="{6EEC4C74-0AB4-4061-843D-4889E445DEA6}" destId="{187A8E98-CB75-442F-A031-7B93EE945079}" srcOrd="0" destOrd="0" presId="urn:microsoft.com/office/officeart/2005/8/layout/radial4"/>
    <dgm:cxn modelId="{C9BD6B98-BD01-4579-A0B5-E236F9A997C4}" srcId="{F39655D8-BCFB-4185-9582-8E47942750FE}" destId="{248FE725-C8B8-476C-BBD6-4495BC5FCE7D}" srcOrd="0" destOrd="0" parTransId="{DECA51D4-DC21-44F9-9BEB-ED68CB47FD96}" sibTransId="{7E5D768A-23E5-4592-932B-00802BCDCC50}"/>
    <dgm:cxn modelId="{144BB92D-F040-42E0-AC63-8D03B37FF1E7}" srcId="{6D859938-6A2D-464C-ACCF-87B32CE84862}" destId="{F1A0D891-F598-4641-AF81-ACEF6C42630F}" srcOrd="0" destOrd="0" parTransId="{5F382F44-306F-4F85-80F9-215E5B9C63DB}" sibTransId="{77189842-DB8A-4FF1-B2E7-DDE0E98677BD}"/>
    <dgm:cxn modelId="{EFEB5867-15DF-4603-B1F8-590F4634B9E4}" type="presOf" srcId="{7477A5E3-F264-42E6-80E4-91C5F4DA0684}" destId="{AEC576A6-93F7-4BDF-95F3-DF5FBB3CF79C}" srcOrd="0" destOrd="0" presId="urn:microsoft.com/office/officeart/2005/8/layout/radial4"/>
    <dgm:cxn modelId="{1FC37E13-A59F-43B2-A964-C7158B1D2320}" type="presOf" srcId="{737BB612-26CB-436A-9D10-BA4C15EC3A57}" destId="{B8D1E9AC-ADFA-4758-9852-617589E0A0EC}" srcOrd="0" destOrd="0" presId="urn:microsoft.com/office/officeart/2005/8/layout/radial4"/>
    <dgm:cxn modelId="{D51198FA-110C-4844-8836-1D9782FF8316}" type="presOf" srcId="{96D5983A-DC60-4639-AB36-E34CDB492DF3}" destId="{E23C8619-A50D-4F44-A72E-D990BF889C5A}" srcOrd="0" destOrd="0" presId="urn:microsoft.com/office/officeart/2005/8/layout/radial4"/>
    <dgm:cxn modelId="{D3E2F558-BB11-4E2F-8F8B-CF8D0B544F8E}" srcId="{F1A0D891-F598-4641-AF81-ACEF6C42630F}" destId="{35F3337C-5173-40BA-9C93-4F6FB90A4A1E}" srcOrd="6" destOrd="0" parTransId="{7937EF52-2976-43FC-8981-D77B6DA72A2B}" sibTransId="{344EB983-5BC9-4AEB-9EC2-D2387CB6D8CC}"/>
    <dgm:cxn modelId="{D310375B-1BE0-4713-9592-4627C738AB1E}" type="presOf" srcId="{D34B40F4-D88B-429C-8678-FB3A04A1E84F}" destId="{5EAB51F9-943D-4FE1-97C3-6126921D80AF}" srcOrd="0" destOrd="0" presId="urn:microsoft.com/office/officeart/2005/8/layout/radial4"/>
    <dgm:cxn modelId="{F64A94C5-9B7D-49F2-8395-5AA906B4E108}" type="presOf" srcId="{6D859938-6A2D-464C-ACCF-87B32CE84862}" destId="{5E48E4F5-BE74-4812-AA2C-68B356C7144C}" srcOrd="0" destOrd="0" presId="urn:microsoft.com/office/officeart/2005/8/layout/radial4"/>
    <dgm:cxn modelId="{335917A1-DB27-48F1-BFD7-22DB4984F879}" type="presOf" srcId="{26F92091-8A5F-44FD-9C42-7C40C5D879DA}" destId="{B1D7EB3D-2BD7-42D0-B92D-87BE1C841B7B}" srcOrd="0" destOrd="0" presId="urn:microsoft.com/office/officeart/2005/8/layout/radial4"/>
    <dgm:cxn modelId="{0DA23A02-FCE3-41B2-BFCF-5A8D3B1604B3}" type="presOf" srcId="{35F3337C-5173-40BA-9C93-4F6FB90A4A1E}" destId="{485045D0-87E4-44C3-AEF8-9C88B55C9142}" srcOrd="0" destOrd="0" presId="urn:microsoft.com/office/officeart/2005/8/layout/radial4"/>
    <dgm:cxn modelId="{B617EFCA-42C8-4FCB-A3CE-B3FBCD2D203B}" type="presOf" srcId="{9CE9D693-F663-45AB-BD7B-8A9E37149FBD}" destId="{E2F1F599-EB51-470C-B2C1-2A7C83E65B90}" srcOrd="0" destOrd="0" presId="urn:microsoft.com/office/officeart/2005/8/layout/radial4"/>
    <dgm:cxn modelId="{666E5B60-2523-47B8-B504-ED832A57C91A}" type="presOf" srcId="{606DC95C-E59F-49C0-9A14-A83AB41607EC}" destId="{8E86BCDF-560C-494A-A8CD-96370AE98F26}" srcOrd="0" destOrd="0" presId="urn:microsoft.com/office/officeart/2005/8/layout/radial4"/>
    <dgm:cxn modelId="{0BFF85B4-1A7C-4B8C-866D-4945FC20BCCB}" type="presOf" srcId="{50ECE7D2-2EBA-47D9-A6E8-5FED47AAAFBA}" destId="{CB98B63B-7A59-4E85-B80D-10F1A1AA57B7}" srcOrd="0" destOrd="0" presId="urn:microsoft.com/office/officeart/2005/8/layout/radial4"/>
    <dgm:cxn modelId="{56A1810A-2928-4EDF-9633-C90279419DA4}" type="presOf" srcId="{03FD9A16-4F27-4A04-8797-6D07ED0538B8}" destId="{73B7AB08-2457-4B51-B8C4-6FB8E89648C8}" srcOrd="0" destOrd="0" presId="urn:microsoft.com/office/officeart/2005/8/layout/radial4"/>
    <dgm:cxn modelId="{E1EB8A6E-19CA-4F1C-B72E-25B51986A5A9}" type="presOf" srcId="{FFFBBE0D-5785-43A8-BF36-68796163E0BD}" destId="{FE874024-449E-48C3-BCE9-5AF8B531D439}" srcOrd="0" destOrd="0" presId="urn:microsoft.com/office/officeart/2005/8/layout/radial4"/>
    <dgm:cxn modelId="{5C0650AA-6E4C-40FF-BE0A-E049D9627516}" srcId="{F1A0D891-F598-4641-AF81-ACEF6C42630F}" destId="{03FD9A16-4F27-4A04-8797-6D07ED0538B8}" srcOrd="9" destOrd="0" parTransId="{F31D2AEE-C7D8-43F1-A6B7-575ECCFA083F}" sibTransId="{9B3CF211-C663-4776-82DB-B7AD36FDA1B8}"/>
    <dgm:cxn modelId="{BFF8B773-EEF6-419B-95C0-F07E5763A33C}" srcId="{F1A0D891-F598-4641-AF81-ACEF6C42630F}" destId="{26F92091-8A5F-44FD-9C42-7C40C5D879DA}" srcOrd="3" destOrd="0" parTransId="{C1518B00-9900-4EC7-B361-B9D90D1F5DB2}" sibTransId="{72617C04-C0A3-4B44-85BF-C1B7193E7584}"/>
    <dgm:cxn modelId="{6E1C9E5E-CCB8-47FE-A23F-531D061FE0E6}" type="presOf" srcId="{28283861-627C-41AD-B956-535C96BB4102}" destId="{A6DC47C4-A0A5-4602-A7D1-3B35F36CAB38}" srcOrd="0" destOrd="0" presId="urn:microsoft.com/office/officeart/2005/8/layout/radial4"/>
    <dgm:cxn modelId="{A0DECBB5-7001-4A65-9DBD-CE48DC987313}" srcId="{F1A0D891-F598-4641-AF81-ACEF6C42630F}" destId="{6EEC4C74-0AB4-4061-843D-4889E445DEA6}" srcOrd="1" destOrd="0" parTransId="{FFFBBE0D-5785-43A8-BF36-68796163E0BD}" sibTransId="{94DDFF95-001C-48A0-A85D-014DF3F25D8A}"/>
    <dgm:cxn modelId="{8F778752-A8DB-44D8-B168-C6511749B7AE}" srcId="{6D859938-6A2D-464C-ACCF-87B32CE84862}" destId="{3AEE4B46-0B08-4972-A2ED-0AD4EBF98D55}" srcOrd="1" destOrd="0" parTransId="{A135365A-FBF8-4BB0-BEF2-1C136D48725C}" sibTransId="{A7ECAC38-12A1-4F0E-94F7-4D71AD86498E}"/>
    <dgm:cxn modelId="{571DB3ED-C512-45C8-8909-7C168D8B1B4B}" type="presOf" srcId="{FE1A1DFB-5DE0-4E4B-B394-87D22BC51483}" destId="{ED9635E6-31A9-450C-AADB-10E1B9733FD2}" srcOrd="0" destOrd="0" presId="urn:microsoft.com/office/officeart/2005/8/layout/radial4"/>
    <dgm:cxn modelId="{BDE6F4B7-D52E-4E3E-9E88-F002A285F5D1}" srcId="{F1A0D891-F598-4641-AF81-ACEF6C42630F}" destId="{606DC95C-E59F-49C0-9A14-A83AB41607EC}" srcOrd="5" destOrd="0" parTransId="{ED48608D-1EE4-44A1-A0FC-BD933238619D}" sibTransId="{0D5669B5-7BA4-48BA-8C2F-75B30F8AB805}"/>
    <dgm:cxn modelId="{50AF2299-B401-4835-9B6C-BFF6CDB8B722}" srcId="{F1A0D891-F598-4641-AF81-ACEF6C42630F}" destId="{737BB612-26CB-436A-9D10-BA4C15EC3A57}" srcOrd="7" destOrd="0" parTransId="{FE1A1DFB-5DE0-4E4B-B394-87D22BC51483}" sibTransId="{59516B89-0BDA-42D7-8B8F-5C757E2DFB4D}"/>
    <dgm:cxn modelId="{BB14FE34-5DD8-4136-91D9-C38530FD5E6B}" type="presOf" srcId="{C1518B00-9900-4EC7-B361-B9D90D1F5DB2}" destId="{DF1E7C97-84D0-47C1-8831-07605F545164}" srcOrd="0" destOrd="0" presId="urn:microsoft.com/office/officeart/2005/8/layout/radial4"/>
    <dgm:cxn modelId="{8AC6FD0A-7EDC-4C39-8DB6-F0E091FE5224}" type="presOf" srcId="{885E7706-36AA-4F51-B3E4-C1D9BE390D60}" destId="{B0E9AB76-1A84-4DFC-9DFD-289B7E522931}" srcOrd="0" destOrd="0" presId="urn:microsoft.com/office/officeart/2005/8/layout/radial4"/>
    <dgm:cxn modelId="{858916C1-40E5-47CD-A6B0-9E85A55D68A9}" type="presOf" srcId="{7937EF52-2976-43FC-8981-D77B6DA72A2B}" destId="{310602DC-8EA6-4A19-A64B-596D0109665B}" srcOrd="0" destOrd="0" presId="urn:microsoft.com/office/officeart/2005/8/layout/radial4"/>
    <dgm:cxn modelId="{B44525F7-D1FE-4ADE-B17A-52EBB4C7097C}" type="presOf" srcId="{11AA4088-220D-4ABE-9CE4-90876F816C92}" destId="{621453FC-4C5E-4444-9931-DBD453AD45BA}" srcOrd="0" destOrd="0" presId="urn:microsoft.com/office/officeart/2005/8/layout/radial4"/>
    <dgm:cxn modelId="{A99AE5AF-1D75-4574-BED2-063608910D8B}" type="presOf" srcId="{F31D2AEE-C7D8-43F1-A6B7-575ECCFA083F}" destId="{5CC5BE3E-C09B-4EBB-8C0D-D93788C107DF}" srcOrd="0" destOrd="0" presId="urn:microsoft.com/office/officeart/2005/8/layout/radial4"/>
    <dgm:cxn modelId="{D7A4BA92-2575-427B-BAAA-6D03443DF5FB}" srcId="{6D859938-6A2D-464C-ACCF-87B32CE84862}" destId="{F39655D8-BCFB-4185-9582-8E47942750FE}" srcOrd="2" destOrd="0" parTransId="{67862F4F-7A53-4F34-BE2C-A76EA37E50FC}" sibTransId="{D570BB4F-8F3F-49D2-9F0E-9ED77B7FB7A7}"/>
    <dgm:cxn modelId="{433CCA27-B226-42CC-9D53-6A35FBC84DF3}" type="presOf" srcId="{F82FE3C2-487D-4723-8A9A-EFE362389DD4}" destId="{21D79AED-9836-4C3D-A247-7CAD4112DF34}" srcOrd="0" destOrd="0" presId="urn:microsoft.com/office/officeart/2005/8/layout/radial4"/>
    <dgm:cxn modelId="{A828BBB6-9AB1-4DDD-B3B1-23AF064EBD1C}" srcId="{F1A0D891-F598-4641-AF81-ACEF6C42630F}" destId="{32884A22-F8C7-4BD5-8E3A-CB4DFD264EC6}" srcOrd="11" destOrd="0" parTransId="{28283861-627C-41AD-B956-535C96BB4102}" sibTransId="{70DF80E6-1C45-4B1E-862E-D1096D3FDBDD}"/>
    <dgm:cxn modelId="{11AAF583-64C0-4C67-8F26-14EEEF503118}" srcId="{F1A0D891-F598-4641-AF81-ACEF6C42630F}" destId="{50ECE7D2-2EBA-47D9-A6E8-5FED47AAAFBA}" srcOrd="2" destOrd="0" parTransId="{7D49347D-2AAF-4B1D-9954-7D6295949254}" sibTransId="{D42B696C-F99D-4F45-A953-0C28695913B9}"/>
    <dgm:cxn modelId="{0AB1BBBD-9A92-4CB7-AC03-2889CA948698}" type="presOf" srcId="{32884A22-F8C7-4BD5-8E3A-CB4DFD264EC6}" destId="{E2957965-2B03-45E6-8C85-3EC3AAC2C8D6}" srcOrd="0" destOrd="0" presId="urn:microsoft.com/office/officeart/2005/8/layout/radial4"/>
    <dgm:cxn modelId="{741BB519-8946-46CF-88A3-E00140088EC6}" type="presOf" srcId="{0E584490-BF3B-4E79-BEA9-531521952FD0}" destId="{D74A7926-261F-4B70-B0AE-5A6B3DA28C6F}" srcOrd="0" destOrd="0" presId="urn:microsoft.com/office/officeart/2005/8/layout/radial4"/>
    <dgm:cxn modelId="{A202F3E3-5CFC-4C20-9CCA-2EDD5018AF85}" srcId="{F1A0D891-F598-4641-AF81-ACEF6C42630F}" destId="{11AA4088-220D-4ABE-9CE4-90876F816C92}" srcOrd="10" destOrd="0" parTransId="{96D5983A-DC60-4639-AB36-E34CDB492DF3}" sibTransId="{6004BC96-1685-4C59-86B3-B0DD3A7783C3}"/>
    <dgm:cxn modelId="{FEF3946C-61AA-46CB-81A3-64EAAE59D317}" type="presOf" srcId="{7D49347D-2AAF-4B1D-9954-7D6295949254}" destId="{168B1221-647E-49C3-A4A9-0D883C7FBD1E}" srcOrd="0" destOrd="0" presId="urn:microsoft.com/office/officeart/2005/8/layout/radial4"/>
    <dgm:cxn modelId="{D708ADAE-3C32-4CE9-801C-6E7989000057}" srcId="{F1A0D891-F598-4641-AF81-ACEF6C42630F}" destId="{885E7706-36AA-4F51-B3E4-C1D9BE390D60}" srcOrd="4" destOrd="0" parTransId="{D34B40F4-D88B-429C-8678-FB3A04A1E84F}" sibTransId="{76FEB1CF-6142-4E11-93FC-7B8594087A98}"/>
    <dgm:cxn modelId="{FA272D50-7BB3-4381-9B09-559394F85F6E}" type="presOf" srcId="{ED48608D-1EE4-44A1-A0FC-BD933238619D}" destId="{6182569E-B7FA-473E-AB21-1225317067D0}" srcOrd="0" destOrd="0" presId="urn:microsoft.com/office/officeart/2005/8/layout/radial4"/>
    <dgm:cxn modelId="{D9338833-438F-448B-8A22-B0767D6EE8E7}" type="presOf" srcId="{F1A0D891-F598-4641-AF81-ACEF6C42630F}" destId="{EE0D3403-B8A5-434E-B297-90FB3BFD269B}" srcOrd="0" destOrd="0" presId="urn:microsoft.com/office/officeart/2005/8/layout/radial4"/>
    <dgm:cxn modelId="{0D26179C-AFDA-4613-941C-1EBCEE1F282F}" srcId="{F1A0D891-F598-4641-AF81-ACEF6C42630F}" destId="{16EAAF48-B46C-4C6E-A31A-C3AB44789B8B}" srcOrd="12" destOrd="0" parTransId="{9CE9D693-F663-45AB-BD7B-8A9E37149FBD}" sibTransId="{617E63CB-7147-4671-88F2-56C93AAE2938}"/>
    <dgm:cxn modelId="{5FD4414E-C0C5-49A5-8F9F-7D53F28B0967}" type="presParOf" srcId="{5E48E4F5-BE74-4812-AA2C-68B356C7144C}" destId="{EE0D3403-B8A5-434E-B297-90FB3BFD269B}" srcOrd="0" destOrd="0" presId="urn:microsoft.com/office/officeart/2005/8/layout/radial4"/>
    <dgm:cxn modelId="{86463E11-94CC-472C-A35D-AFDCB020E783}" type="presParOf" srcId="{5E48E4F5-BE74-4812-AA2C-68B356C7144C}" destId="{21D79AED-9836-4C3D-A247-7CAD4112DF34}" srcOrd="1" destOrd="0" presId="urn:microsoft.com/office/officeart/2005/8/layout/radial4"/>
    <dgm:cxn modelId="{BCACF9B9-8887-481F-87C9-C1EE4F2C4D72}" type="presParOf" srcId="{5E48E4F5-BE74-4812-AA2C-68B356C7144C}" destId="{AEC576A6-93F7-4BDF-95F3-DF5FBB3CF79C}" srcOrd="2" destOrd="0" presId="urn:microsoft.com/office/officeart/2005/8/layout/radial4"/>
    <dgm:cxn modelId="{36285CD9-76FE-4982-A64B-2E8CD7351A04}" type="presParOf" srcId="{5E48E4F5-BE74-4812-AA2C-68B356C7144C}" destId="{FE874024-449E-48C3-BCE9-5AF8B531D439}" srcOrd="3" destOrd="0" presId="urn:microsoft.com/office/officeart/2005/8/layout/radial4"/>
    <dgm:cxn modelId="{3B965F8F-7733-4E49-A8CB-80CDBCEFBD59}" type="presParOf" srcId="{5E48E4F5-BE74-4812-AA2C-68B356C7144C}" destId="{187A8E98-CB75-442F-A031-7B93EE945079}" srcOrd="4" destOrd="0" presId="urn:microsoft.com/office/officeart/2005/8/layout/radial4"/>
    <dgm:cxn modelId="{A0311C5F-0C86-45E1-A93A-5990C1FD5430}" type="presParOf" srcId="{5E48E4F5-BE74-4812-AA2C-68B356C7144C}" destId="{168B1221-647E-49C3-A4A9-0D883C7FBD1E}" srcOrd="5" destOrd="0" presId="urn:microsoft.com/office/officeart/2005/8/layout/radial4"/>
    <dgm:cxn modelId="{49F72655-0050-4336-8105-182C8AF49BD8}" type="presParOf" srcId="{5E48E4F5-BE74-4812-AA2C-68B356C7144C}" destId="{CB98B63B-7A59-4E85-B80D-10F1A1AA57B7}" srcOrd="6" destOrd="0" presId="urn:microsoft.com/office/officeart/2005/8/layout/radial4"/>
    <dgm:cxn modelId="{BEE0EC05-6560-4CF8-93D5-9A28350711C1}" type="presParOf" srcId="{5E48E4F5-BE74-4812-AA2C-68B356C7144C}" destId="{DF1E7C97-84D0-47C1-8831-07605F545164}" srcOrd="7" destOrd="0" presId="urn:microsoft.com/office/officeart/2005/8/layout/radial4"/>
    <dgm:cxn modelId="{66AF3168-D510-45CA-826F-14FFDDCBD4B5}" type="presParOf" srcId="{5E48E4F5-BE74-4812-AA2C-68B356C7144C}" destId="{B1D7EB3D-2BD7-42D0-B92D-87BE1C841B7B}" srcOrd="8" destOrd="0" presId="urn:microsoft.com/office/officeart/2005/8/layout/radial4"/>
    <dgm:cxn modelId="{A12D0B84-AAF0-41A1-9690-BA9D1895995A}" type="presParOf" srcId="{5E48E4F5-BE74-4812-AA2C-68B356C7144C}" destId="{5EAB51F9-943D-4FE1-97C3-6126921D80AF}" srcOrd="9" destOrd="0" presId="urn:microsoft.com/office/officeart/2005/8/layout/radial4"/>
    <dgm:cxn modelId="{2CED6CAD-5942-41B7-9450-0C5C031D2297}" type="presParOf" srcId="{5E48E4F5-BE74-4812-AA2C-68B356C7144C}" destId="{B0E9AB76-1A84-4DFC-9DFD-289B7E522931}" srcOrd="10" destOrd="0" presId="urn:microsoft.com/office/officeart/2005/8/layout/radial4"/>
    <dgm:cxn modelId="{EEAA80FC-89C2-4555-A35A-4ACF236DD415}" type="presParOf" srcId="{5E48E4F5-BE74-4812-AA2C-68B356C7144C}" destId="{6182569E-B7FA-473E-AB21-1225317067D0}" srcOrd="11" destOrd="0" presId="urn:microsoft.com/office/officeart/2005/8/layout/radial4"/>
    <dgm:cxn modelId="{19186A7D-E4B0-436E-B964-A073C434E930}" type="presParOf" srcId="{5E48E4F5-BE74-4812-AA2C-68B356C7144C}" destId="{8E86BCDF-560C-494A-A8CD-96370AE98F26}" srcOrd="12" destOrd="0" presId="urn:microsoft.com/office/officeart/2005/8/layout/radial4"/>
    <dgm:cxn modelId="{B60E55BB-9653-4B82-8384-0E1AA3FF1703}" type="presParOf" srcId="{5E48E4F5-BE74-4812-AA2C-68B356C7144C}" destId="{310602DC-8EA6-4A19-A64B-596D0109665B}" srcOrd="13" destOrd="0" presId="urn:microsoft.com/office/officeart/2005/8/layout/radial4"/>
    <dgm:cxn modelId="{6A78F7AB-BE39-4883-A172-19A00AFC9ABD}" type="presParOf" srcId="{5E48E4F5-BE74-4812-AA2C-68B356C7144C}" destId="{485045D0-87E4-44C3-AEF8-9C88B55C9142}" srcOrd="14" destOrd="0" presId="urn:microsoft.com/office/officeart/2005/8/layout/radial4"/>
    <dgm:cxn modelId="{25DC127D-BE94-4D82-A92C-4E8205734037}" type="presParOf" srcId="{5E48E4F5-BE74-4812-AA2C-68B356C7144C}" destId="{ED9635E6-31A9-450C-AADB-10E1B9733FD2}" srcOrd="15" destOrd="0" presId="urn:microsoft.com/office/officeart/2005/8/layout/radial4"/>
    <dgm:cxn modelId="{757201EC-B804-4559-9262-2BCAF6FAA9F3}" type="presParOf" srcId="{5E48E4F5-BE74-4812-AA2C-68B356C7144C}" destId="{B8D1E9AC-ADFA-4758-9852-617589E0A0EC}" srcOrd="16" destOrd="0" presId="urn:microsoft.com/office/officeart/2005/8/layout/radial4"/>
    <dgm:cxn modelId="{CB6DE16F-EAF2-4FB0-A34B-C43F56BD36EB}" type="presParOf" srcId="{5E48E4F5-BE74-4812-AA2C-68B356C7144C}" destId="{B717722E-C64A-4EAE-BA22-7CC80EC47D2C}" srcOrd="17" destOrd="0" presId="urn:microsoft.com/office/officeart/2005/8/layout/radial4"/>
    <dgm:cxn modelId="{49D29CB3-063E-4E49-B9CF-D68D105A9B4C}" type="presParOf" srcId="{5E48E4F5-BE74-4812-AA2C-68B356C7144C}" destId="{D74A7926-261F-4B70-B0AE-5A6B3DA28C6F}" srcOrd="18" destOrd="0" presId="urn:microsoft.com/office/officeart/2005/8/layout/radial4"/>
    <dgm:cxn modelId="{74E07481-F9E3-46D2-8175-BDC6A19A2A0B}" type="presParOf" srcId="{5E48E4F5-BE74-4812-AA2C-68B356C7144C}" destId="{5CC5BE3E-C09B-4EBB-8C0D-D93788C107DF}" srcOrd="19" destOrd="0" presId="urn:microsoft.com/office/officeart/2005/8/layout/radial4"/>
    <dgm:cxn modelId="{1B415135-4B94-4541-AD3B-A883C65E70EF}" type="presParOf" srcId="{5E48E4F5-BE74-4812-AA2C-68B356C7144C}" destId="{73B7AB08-2457-4B51-B8C4-6FB8E89648C8}" srcOrd="20" destOrd="0" presId="urn:microsoft.com/office/officeart/2005/8/layout/radial4"/>
    <dgm:cxn modelId="{A9D8B79C-96F2-4916-899C-F7D7EA567992}" type="presParOf" srcId="{5E48E4F5-BE74-4812-AA2C-68B356C7144C}" destId="{E23C8619-A50D-4F44-A72E-D990BF889C5A}" srcOrd="21" destOrd="0" presId="urn:microsoft.com/office/officeart/2005/8/layout/radial4"/>
    <dgm:cxn modelId="{FC82EAE5-9B98-4868-8148-8F6C04A7EE8C}" type="presParOf" srcId="{5E48E4F5-BE74-4812-AA2C-68B356C7144C}" destId="{621453FC-4C5E-4444-9931-DBD453AD45BA}" srcOrd="22" destOrd="0" presId="urn:microsoft.com/office/officeart/2005/8/layout/radial4"/>
    <dgm:cxn modelId="{22010F8A-8936-4387-ABB5-3541E2D7C621}" type="presParOf" srcId="{5E48E4F5-BE74-4812-AA2C-68B356C7144C}" destId="{A6DC47C4-A0A5-4602-A7D1-3B35F36CAB38}" srcOrd="23" destOrd="0" presId="urn:microsoft.com/office/officeart/2005/8/layout/radial4"/>
    <dgm:cxn modelId="{36CA24EA-DB33-4D76-B55A-6C526CA04C72}" type="presParOf" srcId="{5E48E4F5-BE74-4812-AA2C-68B356C7144C}" destId="{E2957965-2B03-45E6-8C85-3EC3AAC2C8D6}" srcOrd="24" destOrd="0" presId="urn:microsoft.com/office/officeart/2005/8/layout/radial4"/>
    <dgm:cxn modelId="{265DE449-881F-48F7-8138-F320D909CFE9}" type="presParOf" srcId="{5E48E4F5-BE74-4812-AA2C-68B356C7144C}" destId="{E2F1F599-EB51-470C-B2C1-2A7C83E65B90}" srcOrd="25" destOrd="0" presId="urn:microsoft.com/office/officeart/2005/8/layout/radial4"/>
    <dgm:cxn modelId="{FE12CB5C-E4DC-4BA1-8207-BE72A674B1BA}" type="presParOf" srcId="{5E48E4F5-BE74-4812-AA2C-68B356C7144C}" destId="{ACEF3876-7330-48C9-94D1-CA5C2BF06840}" srcOrd="26" destOrd="0" presId="urn:microsoft.com/office/officeart/2005/8/layout/radial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88AABC-778C-4F5F-8E98-45887325398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19A01975-23A1-489D-8577-74E2E6FC7B59}">
      <dgm:prSet phldrT="[Text]"/>
      <dgm:spPr/>
      <dgm:t>
        <a:bodyPr/>
        <a:lstStyle/>
        <a:p>
          <a:r>
            <a:rPr lang="en-US" dirty="0" smtClean="0"/>
            <a:t>Collect tax rates to apply to motor vehicle assessments</a:t>
          </a:r>
          <a:endParaRPr lang="en-US" dirty="0"/>
        </a:p>
      </dgm:t>
    </dgm:pt>
    <dgm:pt modelId="{1FF0B28B-1926-4068-9E9A-E2C76034C5D0}" type="parTrans" cxnId="{1C25F8D5-2583-42BE-9C0C-A30C9FFAD63B}">
      <dgm:prSet/>
      <dgm:spPr/>
      <dgm:t>
        <a:bodyPr/>
        <a:lstStyle/>
        <a:p>
          <a:endParaRPr lang="en-US"/>
        </a:p>
      </dgm:t>
    </dgm:pt>
    <dgm:pt modelId="{424ADE9B-3038-44B1-A3B8-849AB22FAFDE}" type="sibTrans" cxnId="{1C25F8D5-2583-42BE-9C0C-A30C9FFAD63B}">
      <dgm:prSet/>
      <dgm:spPr/>
      <dgm:t>
        <a:bodyPr/>
        <a:lstStyle/>
        <a:p>
          <a:endParaRPr lang="en-US"/>
        </a:p>
      </dgm:t>
    </dgm:pt>
    <dgm:pt modelId="{FF55FAA4-72A2-4334-99D3-DEEAFA681079}">
      <dgm:prSet phldrT="[Text]"/>
      <dgm:spPr/>
      <dgm:t>
        <a:bodyPr/>
        <a:lstStyle/>
        <a:p>
          <a:r>
            <a:rPr lang="en-US" dirty="0" smtClean="0"/>
            <a:t>Tax rates to assess omitted property</a:t>
          </a:r>
          <a:endParaRPr lang="en-US" dirty="0"/>
        </a:p>
      </dgm:t>
    </dgm:pt>
    <dgm:pt modelId="{A19DBCAB-6E56-427C-AA8C-DB877E3F22AF}" type="parTrans" cxnId="{FCDBFDC2-20DB-4310-B1EC-9E9C7F677C9D}">
      <dgm:prSet/>
      <dgm:spPr/>
      <dgm:t>
        <a:bodyPr/>
        <a:lstStyle/>
        <a:p>
          <a:endParaRPr lang="en-US"/>
        </a:p>
      </dgm:t>
    </dgm:pt>
    <dgm:pt modelId="{F8250FA1-19AC-47C8-90AA-70EED3E6D494}" type="sibTrans" cxnId="{FCDBFDC2-20DB-4310-B1EC-9E9C7F677C9D}">
      <dgm:prSet/>
      <dgm:spPr/>
      <dgm:t>
        <a:bodyPr/>
        <a:lstStyle/>
        <a:p>
          <a:endParaRPr lang="en-US"/>
        </a:p>
      </dgm:t>
    </dgm:pt>
    <dgm:pt modelId="{3A27848E-BA6D-4250-83E4-DB2CA6B2DAE6}">
      <dgm:prSet phldrT="[Text]"/>
      <dgm:spPr/>
      <dgm:t>
        <a:bodyPr/>
        <a:lstStyle/>
        <a:p>
          <a:r>
            <a:rPr lang="en-US" dirty="0" smtClean="0"/>
            <a:t>Publication of Annual Tax Rate Book</a:t>
          </a:r>
          <a:endParaRPr lang="en-US" dirty="0"/>
        </a:p>
      </dgm:t>
    </dgm:pt>
    <dgm:pt modelId="{D5D0CF4F-4899-4AF1-B262-E42B59B98C2F}" type="parTrans" cxnId="{0BA53B66-F0DC-4716-AB22-276093D4910C}">
      <dgm:prSet/>
      <dgm:spPr/>
      <dgm:t>
        <a:bodyPr/>
        <a:lstStyle/>
        <a:p>
          <a:endParaRPr lang="en-US"/>
        </a:p>
      </dgm:t>
    </dgm:pt>
    <dgm:pt modelId="{6E0C70BE-C517-4021-B2D4-37D80B6ADD1F}" type="sibTrans" cxnId="{0BA53B66-F0DC-4716-AB22-276093D4910C}">
      <dgm:prSet/>
      <dgm:spPr/>
      <dgm:t>
        <a:bodyPr/>
        <a:lstStyle/>
        <a:p>
          <a:endParaRPr lang="en-US"/>
        </a:p>
      </dgm:t>
    </dgm:pt>
    <dgm:pt modelId="{90E51C0A-FD9C-42DD-B730-50245BDFA86C}" type="pres">
      <dgm:prSet presAssocID="{BB88AABC-778C-4F5F-8E98-45887325398D}" presName="linear" presStyleCnt="0">
        <dgm:presLayoutVars>
          <dgm:dir/>
          <dgm:animLvl val="lvl"/>
          <dgm:resizeHandles val="exact"/>
        </dgm:presLayoutVars>
      </dgm:prSet>
      <dgm:spPr/>
      <dgm:t>
        <a:bodyPr/>
        <a:lstStyle/>
        <a:p>
          <a:endParaRPr lang="en-US"/>
        </a:p>
      </dgm:t>
    </dgm:pt>
    <dgm:pt modelId="{0E682AFE-E096-4861-B54A-D64176A361AF}" type="pres">
      <dgm:prSet presAssocID="{19A01975-23A1-489D-8577-74E2E6FC7B59}" presName="parentLin" presStyleCnt="0"/>
      <dgm:spPr/>
    </dgm:pt>
    <dgm:pt modelId="{3767CC3A-9783-4E5D-A3A4-81A92F637528}" type="pres">
      <dgm:prSet presAssocID="{19A01975-23A1-489D-8577-74E2E6FC7B59}" presName="parentLeftMargin" presStyleLbl="node1" presStyleIdx="0" presStyleCnt="3"/>
      <dgm:spPr/>
      <dgm:t>
        <a:bodyPr/>
        <a:lstStyle/>
        <a:p>
          <a:endParaRPr lang="en-US"/>
        </a:p>
      </dgm:t>
    </dgm:pt>
    <dgm:pt modelId="{1F17C0F9-DCBB-4603-A50E-955BFFDF79DF}" type="pres">
      <dgm:prSet presAssocID="{19A01975-23A1-489D-8577-74E2E6FC7B59}" presName="parentText" presStyleLbl="node1" presStyleIdx="0" presStyleCnt="3">
        <dgm:presLayoutVars>
          <dgm:chMax val="0"/>
          <dgm:bulletEnabled val="1"/>
        </dgm:presLayoutVars>
      </dgm:prSet>
      <dgm:spPr/>
      <dgm:t>
        <a:bodyPr/>
        <a:lstStyle/>
        <a:p>
          <a:endParaRPr lang="en-US"/>
        </a:p>
      </dgm:t>
    </dgm:pt>
    <dgm:pt modelId="{CD603365-737E-4B8A-8C40-42590ED1290D}" type="pres">
      <dgm:prSet presAssocID="{19A01975-23A1-489D-8577-74E2E6FC7B59}" presName="negativeSpace" presStyleCnt="0"/>
      <dgm:spPr/>
    </dgm:pt>
    <dgm:pt modelId="{77D13ECB-827D-47AA-8C62-3F12F6FA22C7}" type="pres">
      <dgm:prSet presAssocID="{19A01975-23A1-489D-8577-74E2E6FC7B59}" presName="childText" presStyleLbl="conFgAcc1" presStyleIdx="0" presStyleCnt="3">
        <dgm:presLayoutVars>
          <dgm:bulletEnabled val="1"/>
        </dgm:presLayoutVars>
      </dgm:prSet>
      <dgm:spPr/>
    </dgm:pt>
    <dgm:pt modelId="{5D81899C-7C84-4795-A93D-03CAAD7CD6DB}" type="pres">
      <dgm:prSet presAssocID="{424ADE9B-3038-44B1-A3B8-849AB22FAFDE}" presName="spaceBetweenRectangles" presStyleCnt="0"/>
      <dgm:spPr/>
    </dgm:pt>
    <dgm:pt modelId="{CE6C61FA-CF5A-4815-985B-0F0C251A00A0}" type="pres">
      <dgm:prSet presAssocID="{FF55FAA4-72A2-4334-99D3-DEEAFA681079}" presName="parentLin" presStyleCnt="0"/>
      <dgm:spPr/>
    </dgm:pt>
    <dgm:pt modelId="{E76E85E3-01D2-4F66-B011-D33A415A8853}" type="pres">
      <dgm:prSet presAssocID="{FF55FAA4-72A2-4334-99D3-DEEAFA681079}" presName="parentLeftMargin" presStyleLbl="node1" presStyleIdx="0" presStyleCnt="3"/>
      <dgm:spPr/>
      <dgm:t>
        <a:bodyPr/>
        <a:lstStyle/>
        <a:p>
          <a:endParaRPr lang="en-US"/>
        </a:p>
      </dgm:t>
    </dgm:pt>
    <dgm:pt modelId="{9BC0957B-D06F-4AE7-AB7E-BEA54CDF9CCB}" type="pres">
      <dgm:prSet presAssocID="{FF55FAA4-72A2-4334-99D3-DEEAFA681079}" presName="parentText" presStyleLbl="node1" presStyleIdx="1" presStyleCnt="3" custLinFactNeighborX="-4167" custLinFactNeighborY="4163">
        <dgm:presLayoutVars>
          <dgm:chMax val="0"/>
          <dgm:bulletEnabled val="1"/>
        </dgm:presLayoutVars>
      </dgm:prSet>
      <dgm:spPr/>
      <dgm:t>
        <a:bodyPr/>
        <a:lstStyle/>
        <a:p>
          <a:endParaRPr lang="en-US"/>
        </a:p>
      </dgm:t>
    </dgm:pt>
    <dgm:pt modelId="{FC802F56-7DCA-4AFA-A82B-BBB05EED561A}" type="pres">
      <dgm:prSet presAssocID="{FF55FAA4-72A2-4334-99D3-DEEAFA681079}" presName="negativeSpace" presStyleCnt="0"/>
      <dgm:spPr/>
    </dgm:pt>
    <dgm:pt modelId="{623D0A61-3813-49D2-A26A-C04BE7E3FAF7}" type="pres">
      <dgm:prSet presAssocID="{FF55FAA4-72A2-4334-99D3-DEEAFA681079}" presName="childText" presStyleLbl="conFgAcc1" presStyleIdx="1" presStyleCnt="3">
        <dgm:presLayoutVars>
          <dgm:bulletEnabled val="1"/>
        </dgm:presLayoutVars>
      </dgm:prSet>
      <dgm:spPr/>
    </dgm:pt>
    <dgm:pt modelId="{59FFBCE9-600A-466D-887E-C2DCF63C2E37}" type="pres">
      <dgm:prSet presAssocID="{F8250FA1-19AC-47C8-90AA-70EED3E6D494}" presName="spaceBetweenRectangles" presStyleCnt="0"/>
      <dgm:spPr/>
    </dgm:pt>
    <dgm:pt modelId="{FB775293-244C-4559-A675-5C0D7CA63270}" type="pres">
      <dgm:prSet presAssocID="{3A27848E-BA6D-4250-83E4-DB2CA6B2DAE6}" presName="parentLin" presStyleCnt="0"/>
      <dgm:spPr/>
    </dgm:pt>
    <dgm:pt modelId="{5BB03A5C-E920-46C9-B4A9-ADB5C7349A1D}" type="pres">
      <dgm:prSet presAssocID="{3A27848E-BA6D-4250-83E4-DB2CA6B2DAE6}" presName="parentLeftMargin" presStyleLbl="node1" presStyleIdx="1" presStyleCnt="3"/>
      <dgm:spPr/>
      <dgm:t>
        <a:bodyPr/>
        <a:lstStyle/>
        <a:p>
          <a:endParaRPr lang="en-US"/>
        </a:p>
      </dgm:t>
    </dgm:pt>
    <dgm:pt modelId="{10AEEADA-87E5-4151-88CD-B81BBE183ABA}" type="pres">
      <dgm:prSet presAssocID="{3A27848E-BA6D-4250-83E4-DB2CA6B2DAE6}" presName="parentText" presStyleLbl="node1" presStyleIdx="2" presStyleCnt="3">
        <dgm:presLayoutVars>
          <dgm:chMax val="0"/>
          <dgm:bulletEnabled val="1"/>
        </dgm:presLayoutVars>
      </dgm:prSet>
      <dgm:spPr/>
      <dgm:t>
        <a:bodyPr/>
        <a:lstStyle/>
        <a:p>
          <a:endParaRPr lang="en-US"/>
        </a:p>
      </dgm:t>
    </dgm:pt>
    <dgm:pt modelId="{4D7A677C-9595-41BA-B262-9969F64C288F}" type="pres">
      <dgm:prSet presAssocID="{3A27848E-BA6D-4250-83E4-DB2CA6B2DAE6}" presName="negativeSpace" presStyleCnt="0"/>
      <dgm:spPr/>
    </dgm:pt>
    <dgm:pt modelId="{F64882BD-F20E-4B2E-9DBA-010695500785}" type="pres">
      <dgm:prSet presAssocID="{3A27848E-BA6D-4250-83E4-DB2CA6B2DAE6}" presName="childText" presStyleLbl="conFgAcc1" presStyleIdx="2" presStyleCnt="3">
        <dgm:presLayoutVars>
          <dgm:bulletEnabled val="1"/>
        </dgm:presLayoutVars>
      </dgm:prSet>
      <dgm:spPr/>
    </dgm:pt>
  </dgm:ptLst>
  <dgm:cxnLst>
    <dgm:cxn modelId="{62100E0F-5517-4F8B-B453-F06540397684}" type="presOf" srcId="{FF55FAA4-72A2-4334-99D3-DEEAFA681079}" destId="{9BC0957B-D06F-4AE7-AB7E-BEA54CDF9CCB}" srcOrd="1" destOrd="0" presId="urn:microsoft.com/office/officeart/2005/8/layout/list1"/>
    <dgm:cxn modelId="{0B6D1DA7-0D3A-4060-B76C-19615EABA735}" type="presOf" srcId="{3A27848E-BA6D-4250-83E4-DB2CA6B2DAE6}" destId="{5BB03A5C-E920-46C9-B4A9-ADB5C7349A1D}" srcOrd="0" destOrd="0" presId="urn:microsoft.com/office/officeart/2005/8/layout/list1"/>
    <dgm:cxn modelId="{C5EA66A0-9BD0-43EA-AE48-C1EA3148B63A}" type="presOf" srcId="{19A01975-23A1-489D-8577-74E2E6FC7B59}" destId="{3767CC3A-9783-4E5D-A3A4-81A92F637528}" srcOrd="0" destOrd="0" presId="urn:microsoft.com/office/officeart/2005/8/layout/list1"/>
    <dgm:cxn modelId="{4B912DC1-6504-434A-8378-38851E668859}" type="presOf" srcId="{FF55FAA4-72A2-4334-99D3-DEEAFA681079}" destId="{E76E85E3-01D2-4F66-B011-D33A415A8853}" srcOrd="0" destOrd="0" presId="urn:microsoft.com/office/officeart/2005/8/layout/list1"/>
    <dgm:cxn modelId="{0BA53B66-F0DC-4716-AB22-276093D4910C}" srcId="{BB88AABC-778C-4F5F-8E98-45887325398D}" destId="{3A27848E-BA6D-4250-83E4-DB2CA6B2DAE6}" srcOrd="2" destOrd="0" parTransId="{D5D0CF4F-4899-4AF1-B262-E42B59B98C2F}" sibTransId="{6E0C70BE-C517-4021-B2D4-37D80B6ADD1F}"/>
    <dgm:cxn modelId="{1DFCF94F-C0C5-4DE3-971A-9C60A42D932E}" type="presOf" srcId="{BB88AABC-778C-4F5F-8E98-45887325398D}" destId="{90E51C0A-FD9C-42DD-B730-50245BDFA86C}" srcOrd="0" destOrd="0" presId="urn:microsoft.com/office/officeart/2005/8/layout/list1"/>
    <dgm:cxn modelId="{3E9A4F92-59BB-4A6F-80FA-E91841D47C93}" type="presOf" srcId="{3A27848E-BA6D-4250-83E4-DB2CA6B2DAE6}" destId="{10AEEADA-87E5-4151-88CD-B81BBE183ABA}" srcOrd="1" destOrd="0" presId="urn:microsoft.com/office/officeart/2005/8/layout/list1"/>
    <dgm:cxn modelId="{61C54703-1E0F-4B88-9560-B05B36669E21}" type="presOf" srcId="{19A01975-23A1-489D-8577-74E2E6FC7B59}" destId="{1F17C0F9-DCBB-4603-A50E-955BFFDF79DF}" srcOrd="1" destOrd="0" presId="urn:microsoft.com/office/officeart/2005/8/layout/list1"/>
    <dgm:cxn modelId="{1C25F8D5-2583-42BE-9C0C-A30C9FFAD63B}" srcId="{BB88AABC-778C-4F5F-8E98-45887325398D}" destId="{19A01975-23A1-489D-8577-74E2E6FC7B59}" srcOrd="0" destOrd="0" parTransId="{1FF0B28B-1926-4068-9E9A-E2C76034C5D0}" sibTransId="{424ADE9B-3038-44B1-A3B8-849AB22FAFDE}"/>
    <dgm:cxn modelId="{FCDBFDC2-20DB-4310-B1EC-9E9C7F677C9D}" srcId="{BB88AABC-778C-4F5F-8E98-45887325398D}" destId="{FF55FAA4-72A2-4334-99D3-DEEAFA681079}" srcOrd="1" destOrd="0" parTransId="{A19DBCAB-6E56-427C-AA8C-DB877E3F22AF}" sibTransId="{F8250FA1-19AC-47C8-90AA-70EED3E6D494}"/>
    <dgm:cxn modelId="{52736F6A-4845-4B68-B584-DFD4CB996C15}" type="presParOf" srcId="{90E51C0A-FD9C-42DD-B730-50245BDFA86C}" destId="{0E682AFE-E096-4861-B54A-D64176A361AF}" srcOrd="0" destOrd="0" presId="urn:microsoft.com/office/officeart/2005/8/layout/list1"/>
    <dgm:cxn modelId="{C60D3445-97F0-4916-893F-D4906EA3AADD}" type="presParOf" srcId="{0E682AFE-E096-4861-B54A-D64176A361AF}" destId="{3767CC3A-9783-4E5D-A3A4-81A92F637528}" srcOrd="0" destOrd="0" presId="urn:microsoft.com/office/officeart/2005/8/layout/list1"/>
    <dgm:cxn modelId="{858738F2-CFA1-4755-92FB-776A4CCB5210}" type="presParOf" srcId="{0E682AFE-E096-4861-B54A-D64176A361AF}" destId="{1F17C0F9-DCBB-4603-A50E-955BFFDF79DF}" srcOrd="1" destOrd="0" presId="urn:microsoft.com/office/officeart/2005/8/layout/list1"/>
    <dgm:cxn modelId="{6D372D50-FD9B-48C0-B5CC-08C36D723C92}" type="presParOf" srcId="{90E51C0A-FD9C-42DD-B730-50245BDFA86C}" destId="{CD603365-737E-4B8A-8C40-42590ED1290D}" srcOrd="1" destOrd="0" presId="urn:microsoft.com/office/officeart/2005/8/layout/list1"/>
    <dgm:cxn modelId="{45348551-D500-4497-B893-12073BB77CB9}" type="presParOf" srcId="{90E51C0A-FD9C-42DD-B730-50245BDFA86C}" destId="{77D13ECB-827D-47AA-8C62-3F12F6FA22C7}" srcOrd="2" destOrd="0" presId="urn:microsoft.com/office/officeart/2005/8/layout/list1"/>
    <dgm:cxn modelId="{EDD023E0-9445-4F0A-8939-B0A4B1BF3F10}" type="presParOf" srcId="{90E51C0A-FD9C-42DD-B730-50245BDFA86C}" destId="{5D81899C-7C84-4795-A93D-03CAAD7CD6DB}" srcOrd="3" destOrd="0" presId="urn:microsoft.com/office/officeart/2005/8/layout/list1"/>
    <dgm:cxn modelId="{861BCC9B-80E3-4EEF-BA15-C8F997047EC8}" type="presParOf" srcId="{90E51C0A-FD9C-42DD-B730-50245BDFA86C}" destId="{CE6C61FA-CF5A-4815-985B-0F0C251A00A0}" srcOrd="4" destOrd="0" presId="urn:microsoft.com/office/officeart/2005/8/layout/list1"/>
    <dgm:cxn modelId="{CB51F93D-5032-4168-9DA3-2D701CF00971}" type="presParOf" srcId="{CE6C61FA-CF5A-4815-985B-0F0C251A00A0}" destId="{E76E85E3-01D2-4F66-B011-D33A415A8853}" srcOrd="0" destOrd="0" presId="urn:microsoft.com/office/officeart/2005/8/layout/list1"/>
    <dgm:cxn modelId="{C4A685F3-7C7E-4031-A8BC-045C6400887F}" type="presParOf" srcId="{CE6C61FA-CF5A-4815-985B-0F0C251A00A0}" destId="{9BC0957B-D06F-4AE7-AB7E-BEA54CDF9CCB}" srcOrd="1" destOrd="0" presId="urn:microsoft.com/office/officeart/2005/8/layout/list1"/>
    <dgm:cxn modelId="{970AEC3E-EA5D-42C2-96EC-2394D4C9624F}" type="presParOf" srcId="{90E51C0A-FD9C-42DD-B730-50245BDFA86C}" destId="{FC802F56-7DCA-4AFA-A82B-BBB05EED561A}" srcOrd="5" destOrd="0" presId="urn:microsoft.com/office/officeart/2005/8/layout/list1"/>
    <dgm:cxn modelId="{16A7AF24-B9BA-411B-AB2D-A703918ED21C}" type="presParOf" srcId="{90E51C0A-FD9C-42DD-B730-50245BDFA86C}" destId="{623D0A61-3813-49D2-A26A-C04BE7E3FAF7}" srcOrd="6" destOrd="0" presId="urn:microsoft.com/office/officeart/2005/8/layout/list1"/>
    <dgm:cxn modelId="{92140D5D-5F82-4C58-961D-86834DC82E89}" type="presParOf" srcId="{90E51C0A-FD9C-42DD-B730-50245BDFA86C}" destId="{59FFBCE9-600A-466D-887E-C2DCF63C2E37}" srcOrd="7" destOrd="0" presId="urn:microsoft.com/office/officeart/2005/8/layout/list1"/>
    <dgm:cxn modelId="{E259D022-69ED-402E-A3C3-472D08217192}" type="presParOf" srcId="{90E51C0A-FD9C-42DD-B730-50245BDFA86C}" destId="{FB775293-244C-4559-A675-5C0D7CA63270}" srcOrd="8" destOrd="0" presId="urn:microsoft.com/office/officeart/2005/8/layout/list1"/>
    <dgm:cxn modelId="{7093EDBF-8082-40AA-928B-E2B879BF5ACE}" type="presParOf" srcId="{FB775293-244C-4559-A675-5C0D7CA63270}" destId="{5BB03A5C-E920-46C9-B4A9-ADB5C7349A1D}" srcOrd="0" destOrd="0" presId="urn:microsoft.com/office/officeart/2005/8/layout/list1"/>
    <dgm:cxn modelId="{D7CD5968-28CB-4EB0-9B24-502153B121E5}" type="presParOf" srcId="{FB775293-244C-4559-A675-5C0D7CA63270}" destId="{10AEEADA-87E5-4151-88CD-B81BBE183ABA}" srcOrd="1" destOrd="0" presId="urn:microsoft.com/office/officeart/2005/8/layout/list1"/>
    <dgm:cxn modelId="{4E67D597-E517-4CFB-A261-F9B7EBCBD01C}" type="presParOf" srcId="{90E51C0A-FD9C-42DD-B730-50245BDFA86C}" destId="{4D7A677C-9595-41BA-B262-9969F64C288F}" srcOrd="9" destOrd="0" presId="urn:microsoft.com/office/officeart/2005/8/layout/list1"/>
    <dgm:cxn modelId="{3B9C4321-A526-4905-B1AB-F56A3B9B4092}" type="presParOf" srcId="{90E51C0A-FD9C-42DD-B730-50245BDFA86C}" destId="{F64882BD-F20E-4B2E-9DBA-010695500785}"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8C8D52-389F-4C9E-A405-A7377A49FE3D}" type="doc">
      <dgm:prSet loTypeId="urn:microsoft.com/office/officeart/2009/3/layout/PlusandMinus" loCatId="relationship" qsTypeId="urn:microsoft.com/office/officeart/2005/8/quickstyle/simple5" qsCatId="simple" csTypeId="urn:microsoft.com/office/officeart/2005/8/colors/accent1_2" csCatId="accent1" phldr="1"/>
      <dgm:spPr/>
      <dgm:t>
        <a:bodyPr/>
        <a:lstStyle/>
        <a:p>
          <a:endParaRPr lang="en-US"/>
        </a:p>
      </dgm:t>
    </dgm:pt>
    <dgm:pt modelId="{DE6D8219-DA44-402A-8868-721230AD015F}">
      <dgm:prSet phldrT="[Text]" custT="1"/>
      <dgm:spPr/>
      <dgm:t>
        <a:bodyPr/>
        <a:lstStyle/>
        <a:p>
          <a:pPr algn="ctr"/>
          <a:r>
            <a:rPr lang="en-US" sz="2800" dirty="0" smtClean="0"/>
            <a:t>2016</a:t>
          </a:r>
          <a:endParaRPr lang="en-US" sz="1000" dirty="0" smtClean="0"/>
        </a:p>
        <a:p>
          <a:pPr algn="ctr"/>
          <a:r>
            <a:rPr lang="en-US" sz="1600" dirty="0" smtClean="0"/>
            <a:t>29 counties complete</a:t>
          </a:r>
        </a:p>
        <a:p>
          <a:pPr algn="ctr"/>
          <a:r>
            <a:rPr lang="en-US" sz="1600" dirty="0" smtClean="0"/>
            <a:t>24%</a:t>
          </a:r>
        </a:p>
        <a:p>
          <a:pPr algn="ctr"/>
          <a:endParaRPr lang="en-US" sz="1600" dirty="0" smtClean="0"/>
        </a:p>
        <a:p>
          <a:pPr algn="ctr"/>
          <a:endParaRPr lang="en-US" sz="1600" dirty="0" smtClean="0"/>
        </a:p>
        <a:p>
          <a:pPr algn="ctr"/>
          <a:endParaRPr lang="en-US" sz="1600" dirty="0" smtClean="0"/>
        </a:p>
        <a:p>
          <a:pPr algn="ctr"/>
          <a:r>
            <a:rPr lang="en-US" sz="1600" dirty="0" smtClean="0"/>
            <a:t>As of 10/24/2016</a:t>
          </a:r>
        </a:p>
      </dgm:t>
    </dgm:pt>
    <dgm:pt modelId="{EE9A3D56-D581-4076-AC28-F531ECD15895}" type="parTrans" cxnId="{03B23F82-4459-479F-B427-4D793F966D25}">
      <dgm:prSet/>
      <dgm:spPr/>
      <dgm:t>
        <a:bodyPr/>
        <a:lstStyle/>
        <a:p>
          <a:endParaRPr lang="en-US"/>
        </a:p>
      </dgm:t>
    </dgm:pt>
    <dgm:pt modelId="{EB68A7AC-A53C-4BFA-BA96-6D01ADD0318E}" type="sibTrans" cxnId="{03B23F82-4459-479F-B427-4D793F966D25}">
      <dgm:prSet/>
      <dgm:spPr/>
      <dgm:t>
        <a:bodyPr/>
        <a:lstStyle/>
        <a:p>
          <a:endParaRPr lang="en-US"/>
        </a:p>
      </dgm:t>
    </dgm:pt>
    <dgm:pt modelId="{A597C69E-0392-401C-87EC-A462A3587E86}">
      <dgm:prSet phldrT="[Text]" custT="1"/>
      <dgm:spPr/>
      <dgm:t>
        <a:bodyPr/>
        <a:lstStyle/>
        <a:p>
          <a:pPr algn="ctr"/>
          <a:r>
            <a:rPr lang="en-US" sz="2800" dirty="0" smtClean="0"/>
            <a:t>2015</a:t>
          </a:r>
        </a:p>
        <a:p>
          <a:pPr algn="ctr"/>
          <a:r>
            <a:rPr lang="en-US" sz="1600" dirty="0" smtClean="0"/>
            <a:t>3 counties complete</a:t>
          </a:r>
        </a:p>
        <a:p>
          <a:pPr algn="ctr"/>
          <a:r>
            <a:rPr lang="en-US" sz="1600" dirty="0" smtClean="0"/>
            <a:t>2.5%</a:t>
          </a:r>
        </a:p>
        <a:p>
          <a:pPr algn="ctr"/>
          <a:endParaRPr lang="en-US" sz="1600" dirty="0" smtClean="0"/>
        </a:p>
        <a:p>
          <a:pPr algn="ctr"/>
          <a:endParaRPr lang="en-US" sz="1600" dirty="0" smtClean="0"/>
        </a:p>
        <a:p>
          <a:pPr algn="ctr"/>
          <a:endParaRPr lang="en-US" sz="1600" dirty="0" smtClean="0"/>
        </a:p>
        <a:p>
          <a:pPr algn="ctr"/>
          <a:r>
            <a:rPr lang="en-US" sz="1600" dirty="0" smtClean="0"/>
            <a:t>As of 10/31/2015</a:t>
          </a:r>
        </a:p>
        <a:p>
          <a:pPr algn="ctr"/>
          <a:endParaRPr lang="en-US" sz="1600" dirty="0"/>
        </a:p>
      </dgm:t>
    </dgm:pt>
    <dgm:pt modelId="{BBB7AB7B-2940-435D-B492-79AA2E05FBCD}" type="parTrans" cxnId="{F4A50BB9-3007-4B60-9CD0-13329C1C51AA}">
      <dgm:prSet/>
      <dgm:spPr/>
      <dgm:t>
        <a:bodyPr/>
        <a:lstStyle/>
        <a:p>
          <a:endParaRPr lang="en-US"/>
        </a:p>
      </dgm:t>
    </dgm:pt>
    <dgm:pt modelId="{0262463C-D1DC-4D53-95A9-301EC0665C55}" type="sibTrans" cxnId="{F4A50BB9-3007-4B60-9CD0-13329C1C51AA}">
      <dgm:prSet/>
      <dgm:spPr/>
      <dgm:t>
        <a:bodyPr/>
        <a:lstStyle/>
        <a:p>
          <a:endParaRPr lang="en-US"/>
        </a:p>
      </dgm:t>
    </dgm:pt>
    <dgm:pt modelId="{24450F88-D87E-49DF-8DAA-468F93B4FF49}" type="pres">
      <dgm:prSet presAssocID="{298C8D52-389F-4C9E-A405-A7377A49FE3D}" presName="Name0" presStyleCnt="0">
        <dgm:presLayoutVars>
          <dgm:chMax val="2"/>
          <dgm:chPref val="2"/>
          <dgm:dir/>
          <dgm:animOne/>
          <dgm:resizeHandles val="exact"/>
        </dgm:presLayoutVars>
      </dgm:prSet>
      <dgm:spPr/>
      <dgm:t>
        <a:bodyPr/>
        <a:lstStyle/>
        <a:p>
          <a:endParaRPr lang="en-US"/>
        </a:p>
      </dgm:t>
    </dgm:pt>
    <dgm:pt modelId="{FBC6F740-59BA-421A-BCC3-24E84E77CB48}" type="pres">
      <dgm:prSet presAssocID="{298C8D52-389F-4C9E-A405-A7377A49FE3D}" presName="Background" presStyleLbl="bgImgPlace1" presStyleIdx="0" presStyleCnt="1" custLinFactNeighborY="-1317"/>
      <dgm:spPr/>
    </dgm:pt>
    <dgm:pt modelId="{E6A3F83E-5F4F-4405-AC68-490491708D0D}" type="pres">
      <dgm:prSet presAssocID="{298C8D52-389F-4C9E-A405-A7377A49FE3D}" presName="ParentText1" presStyleLbl="revTx" presStyleIdx="0" presStyleCnt="2">
        <dgm:presLayoutVars>
          <dgm:chMax val="0"/>
          <dgm:chPref val="0"/>
          <dgm:bulletEnabled val="1"/>
        </dgm:presLayoutVars>
      </dgm:prSet>
      <dgm:spPr/>
      <dgm:t>
        <a:bodyPr/>
        <a:lstStyle/>
        <a:p>
          <a:endParaRPr lang="en-US"/>
        </a:p>
      </dgm:t>
    </dgm:pt>
    <dgm:pt modelId="{356BB2C6-7D2D-44FA-A2B7-4538068C042D}" type="pres">
      <dgm:prSet presAssocID="{298C8D52-389F-4C9E-A405-A7377A49FE3D}" presName="ParentText2" presStyleLbl="revTx" presStyleIdx="1" presStyleCnt="2">
        <dgm:presLayoutVars>
          <dgm:chMax val="0"/>
          <dgm:chPref val="0"/>
          <dgm:bulletEnabled val="1"/>
        </dgm:presLayoutVars>
      </dgm:prSet>
      <dgm:spPr/>
      <dgm:t>
        <a:bodyPr/>
        <a:lstStyle/>
        <a:p>
          <a:endParaRPr lang="en-US"/>
        </a:p>
      </dgm:t>
    </dgm:pt>
    <dgm:pt modelId="{AFC2CB7D-8F76-4444-B834-0D8FD86ABA8D}" type="pres">
      <dgm:prSet presAssocID="{298C8D52-389F-4C9E-A405-A7377A49FE3D}" presName="Plus" presStyleLbl="alignNode1" presStyleIdx="0" presStyleCnt="2"/>
      <dgm:spPr>
        <a:solidFill>
          <a:schemeClr val="tx1"/>
        </a:solidFill>
      </dgm:spPr>
      <dgm:t>
        <a:bodyPr/>
        <a:lstStyle/>
        <a:p>
          <a:endParaRPr lang="en-US"/>
        </a:p>
      </dgm:t>
    </dgm:pt>
    <dgm:pt modelId="{C0D63522-13A7-4C8E-B998-D2B5F3B24890}" type="pres">
      <dgm:prSet presAssocID="{298C8D52-389F-4C9E-A405-A7377A49FE3D}" presName="Minus" presStyleLbl="alignNode1" presStyleIdx="1" presStyleCnt="2"/>
      <dgm:spPr>
        <a:solidFill>
          <a:schemeClr val="tx1"/>
        </a:solidFill>
      </dgm:spPr>
      <dgm:t>
        <a:bodyPr/>
        <a:lstStyle/>
        <a:p>
          <a:endParaRPr lang="en-US"/>
        </a:p>
      </dgm:t>
    </dgm:pt>
    <dgm:pt modelId="{6278687D-2307-4050-B00F-2F90556AFC26}" type="pres">
      <dgm:prSet presAssocID="{298C8D52-389F-4C9E-A405-A7377A49FE3D}" presName="Divider" presStyleLbl="parChTrans1D1" presStyleIdx="0" presStyleCnt="1"/>
      <dgm:spPr/>
    </dgm:pt>
  </dgm:ptLst>
  <dgm:cxnLst>
    <dgm:cxn modelId="{614058F4-0093-469A-AAF8-26BB5DA67A56}" type="presOf" srcId="{A597C69E-0392-401C-87EC-A462A3587E86}" destId="{356BB2C6-7D2D-44FA-A2B7-4538068C042D}" srcOrd="0" destOrd="0" presId="urn:microsoft.com/office/officeart/2009/3/layout/PlusandMinus"/>
    <dgm:cxn modelId="{03B23F82-4459-479F-B427-4D793F966D25}" srcId="{298C8D52-389F-4C9E-A405-A7377A49FE3D}" destId="{DE6D8219-DA44-402A-8868-721230AD015F}" srcOrd="0" destOrd="0" parTransId="{EE9A3D56-D581-4076-AC28-F531ECD15895}" sibTransId="{EB68A7AC-A53C-4BFA-BA96-6D01ADD0318E}"/>
    <dgm:cxn modelId="{0F501359-6AD2-4CDC-BA24-A33496A642DE}" type="presOf" srcId="{DE6D8219-DA44-402A-8868-721230AD015F}" destId="{E6A3F83E-5F4F-4405-AC68-490491708D0D}" srcOrd="0" destOrd="0" presId="urn:microsoft.com/office/officeart/2009/3/layout/PlusandMinus"/>
    <dgm:cxn modelId="{F4A50BB9-3007-4B60-9CD0-13329C1C51AA}" srcId="{298C8D52-389F-4C9E-A405-A7377A49FE3D}" destId="{A597C69E-0392-401C-87EC-A462A3587E86}" srcOrd="1" destOrd="0" parTransId="{BBB7AB7B-2940-435D-B492-79AA2E05FBCD}" sibTransId="{0262463C-D1DC-4D53-95A9-301EC0665C55}"/>
    <dgm:cxn modelId="{C091E5E3-2011-4D1F-A63A-C665214762B5}" type="presOf" srcId="{298C8D52-389F-4C9E-A405-A7377A49FE3D}" destId="{24450F88-D87E-49DF-8DAA-468F93B4FF49}" srcOrd="0" destOrd="0" presId="urn:microsoft.com/office/officeart/2009/3/layout/PlusandMinus"/>
    <dgm:cxn modelId="{06F4AB5A-B176-47D1-B183-A593D7DB87AE}" type="presParOf" srcId="{24450F88-D87E-49DF-8DAA-468F93B4FF49}" destId="{FBC6F740-59BA-421A-BCC3-24E84E77CB48}" srcOrd="0" destOrd="0" presId="urn:microsoft.com/office/officeart/2009/3/layout/PlusandMinus"/>
    <dgm:cxn modelId="{3D48F1DE-DF02-4834-9602-72EE9AD18BA1}" type="presParOf" srcId="{24450F88-D87E-49DF-8DAA-468F93B4FF49}" destId="{E6A3F83E-5F4F-4405-AC68-490491708D0D}" srcOrd="1" destOrd="0" presId="urn:microsoft.com/office/officeart/2009/3/layout/PlusandMinus"/>
    <dgm:cxn modelId="{980142E5-B081-400B-9D70-4F2765B78AB8}" type="presParOf" srcId="{24450F88-D87E-49DF-8DAA-468F93B4FF49}" destId="{356BB2C6-7D2D-44FA-A2B7-4538068C042D}" srcOrd="2" destOrd="0" presId="urn:microsoft.com/office/officeart/2009/3/layout/PlusandMinus"/>
    <dgm:cxn modelId="{2BD2CC22-2822-40F2-83CD-B12E5B1960FB}" type="presParOf" srcId="{24450F88-D87E-49DF-8DAA-468F93B4FF49}" destId="{AFC2CB7D-8F76-4444-B834-0D8FD86ABA8D}" srcOrd="3" destOrd="0" presId="urn:microsoft.com/office/officeart/2009/3/layout/PlusandMinus"/>
    <dgm:cxn modelId="{A06C03E2-C30C-4CB3-9DA6-13D1E01758BD}" type="presParOf" srcId="{24450F88-D87E-49DF-8DAA-468F93B4FF49}" destId="{C0D63522-13A7-4C8E-B998-D2B5F3B24890}" srcOrd="4" destOrd="0" presId="urn:microsoft.com/office/officeart/2009/3/layout/PlusandMinus"/>
    <dgm:cxn modelId="{B9E23A3F-2C5B-4298-9754-50AF685EFFE6}" type="presParOf" srcId="{24450F88-D87E-49DF-8DAA-468F93B4FF49}" destId="{6278687D-2307-4050-B00F-2F90556AFC26}" srcOrd="5" destOrd="0" presId="urn:microsoft.com/office/officeart/2009/3/layout/PlusandMinu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599B4A-7045-4704-9B3D-12392985D525}">
      <dsp:nvSpPr>
        <dsp:cNvPr id="0" name=""/>
        <dsp:cNvSpPr/>
      </dsp:nvSpPr>
      <dsp:spPr>
        <a:xfrm rot="5400000">
          <a:off x="4632871" y="-1857827"/>
          <a:ext cx="1215132" cy="49321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smtClean="0"/>
            <a:t>Returns misplaced and or stapled to processed returns.</a:t>
          </a:r>
          <a:endParaRPr lang="en-US" sz="1300" b="1" kern="1200" dirty="0"/>
        </a:p>
        <a:p>
          <a:pPr marL="114300" lvl="1" indent="-114300" algn="l" defTabSz="577850">
            <a:lnSpc>
              <a:spcPct val="90000"/>
            </a:lnSpc>
            <a:spcBef>
              <a:spcPct val="0"/>
            </a:spcBef>
            <a:spcAft>
              <a:spcPct val="15000"/>
            </a:spcAft>
            <a:buChar char="••"/>
          </a:pPr>
          <a:r>
            <a:rPr lang="en-US" sz="1300" b="1" kern="1200" dirty="0" smtClean="0"/>
            <a:t>All information not carried forward to summary page on return, i.e. supplies on schedule C not carried forward to line 60.</a:t>
          </a:r>
          <a:endParaRPr lang="en-US" sz="1300" b="1" kern="1200" dirty="0"/>
        </a:p>
      </dsp:txBody>
      <dsp:txXfrm rot="5400000">
        <a:off x="4632871" y="-1857827"/>
        <a:ext cx="1215132" cy="4932176"/>
      </dsp:txXfrm>
    </dsp:sp>
    <dsp:sp modelId="{71F31FD0-0421-46B4-8115-8AC8B5FC9D56}">
      <dsp:nvSpPr>
        <dsp:cNvPr id="0" name=""/>
        <dsp:cNvSpPr/>
      </dsp:nvSpPr>
      <dsp:spPr>
        <a:xfrm>
          <a:off x="0" y="63549"/>
          <a:ext cx="2774349" cy="10894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lumMod val="50000"/>
                </a:schemeClr>
              </a:solidFill>
            </a:rPr>
            <a:t>Clerical</a:t>
          </a:r>
          <a:endParaRPr lang="en-US" sz="2700" kern="1200" dirty="0">
            <a:solidFill>
              <a:schemeClr val="tx1">
                <a:lumMod val="50000"/>
              </a:schemeClr>
            </a:solidFill>
          </a:endParaRPr>
        </a:p>
      </dsp:txBody>
      <dsp:txXfrm>
        <a:off x="0" y="63549"/>
        <a:ext cx="2774349" cy="1089421"/>
      </dsp:txXfrm>
    </dsp:sp>
    <dsp:sp modelId="{F7671C6E-FB94-4A9F-8B17-44FFD5A9CD14}">
      <dsp:nvSpPr>
        <dsp:cNvPr id="0" name=""/>
        <dsp:cNvSpPr/>
      </dsp:nvSpPr>
      <dsp:spPr>
        <a:xfrm rot="5400000">
          <a:off x="4787538" y="-698599"/>
          <a:ext cx="871537" cy="49418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Errors made in data entry of returns.</a:t>
          </a:r>
          <a:endParaRPr lang="en-US" sz="1400" b="1" kern="1200" dirty="0"/>
        </a:p>
      </dsp:txBody>
      <dsp:txXfrm rot="5400000">
        <a:off x="4787538" y="-698599"/>
        <a:ext cx="871537" cy="4941824"/>
      </dsp:txXfrm>
    </dsp:sp>
    <dsp:sp modelId="{17EB0379-9512-4744-900C-DB766C0C6590}">
      <dsp:nvSpPr>
        <dsp:cNvPr id="0" name=""/>
        <dsp:cNvSpPr/>
      </dsp:nvSpPr>
      <dsp:spPr>
        <a:xfrm>
          <a:off x="0" y="1270297"/>
          <a:ext cx="2779776" cy="10894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lumMod val="50000"/>
                </a:schemeClr>
              </a:solidFill>
            </a:rPr>
            <a:t>Mathematical </a:t>
          </a:r>
        </a:p>
        <a:p>
          <a:pPr lvl="0" algn="ctr" defTabSz="1200150">
            <a:lnSpc>
              <a:spcPct val="90000"/>
            </a:lnSpc>
            <a:spcBef>
              <a:spcPct val="0"/>
            </a:spcBef>
            <a:spcAft>
              <a:spcPct val="35000"/>
            </a:spcAft>
          </a:pPr>
          <a:r>
            <a:rPr lang="en-US" sz="2700" kern="1200" dirty="0" smtClean="0">
              <a:solidFill>
                <a:schemeClr val="tx1">
                  <a:lumMod val="50000"/>
                </a:schemeClr>
              </a:solidFill>
            </a:rPr>
            <a:t>Errors</a:t>
          </a:r>
          <a:endParaRPr lang="en-US" sz="2700" kern="1200" dirty="0">
            <a:solidFill>
              <a:schemeClr val="tx1">
                <a:lumMod val="50000"/>
              </a:schemeClr>
            </a:solidFill>
          </a:endParaRPr>
        </a:p>
      </dsp:txBody>
      <dsp:txXfrm>
        <a:off x="0" y="1270297"/>
        <a:ext cx="2779776" cy="1089421"/>
      </dsp:txXfrm>
    </dsp:sp>
    <dsp:sp modelId="{C4008931-712B-44FF-8609-5DB209BA01C4}">
      <dsp:nvSpPr>
        <dsp:cNvPr id="0" name=""/>
        <dsp:cNvSpPr/>
      </dsp:nvSpPr>
      <dsp:spPr>
        <a:xfrm rot="5400000">
          <a:off x="4814919" y="487989"/>
          <a:ext cx="871537" cy="49418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Return entered twice.</a:t>
          </a:r>
          <a:endParaRPr lang="en-US" sz="1400" b="1" kern="1200" dirty="0"/>
        </a:p>
      </dsp:txBody>
      <dsp:txXfrm rot="5400000">
        <a:off x="4814919" y="487989"/>
        <a:ext cx="871537" cy="4941824"/>
      </dsp:txXfrm>
    </dsp:sp>
    <dsp:sp modelId="{CCEF1C94-1BFA-48DB-9FFB-E6980528EE1A}">
      <dsp:nvSpPr>
        <dsp:cNvPr id="0" name=""/>
        <dsp:cNvSpPr/>
      </dsp:nvSpPr>
      <dsp:spPr>
        <a:xfrm>
          <a:off x="0" y="2414190"/>
          <a:ext cx="2779776" cy="10894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lumMod val="50000"/>
                </a:schemeClr>
              </a:solidFill>
            </a:rPr>
            <a:t>Duplication</a:t>
          </a:r>
          <a:endParaRPr lang="en-US" sz="2700" kern="1200" dirty="0">
            <a:solidFill>
              <a:schemeClr val="tx1">
                <a:lumMod val="50000"/>
              </a:schemeClr>
            </a:solidFill>
          </a:endParaRPr>
        </a:p>
      </dsp:txBody>
      <dsp:txXfrm>
        <a:off x="0" y="2414190"/>
        <a:ext cx="2779776" cy="1089421"/>
      </dsp:txXfrm>
    </dsp:sp>
    <dsp:sp modelId="{F1D75CB0-183D-4C25-9FF0-CA2BEE6DEF2E}">
      <dsp:nvSpPr>
        <dsp:cNvPr id="0" name=""/>
        <dsp:cNvSpPr/>
      </dsp:nvSpPr>
      <dsp:spPr>
        <a:xfrm rot="5400000">
          <a:off x="4814919" y="1631882"/>
          <a:ext cx="871537" cy="49418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Return filed timely in wrong County when reached correct County tax roll was closed.</a:t>
          </a:r>
          <a:endParaRPr lang="en-US" sz="1400" b="1" kern="1200" dirty="0"/>
        </a:p>
      </dsp:txBody>
      <dsp:txXfrm rot="5400000">
        <a:off x="4814919" y="1631882"/>
        <a:ext cx="871537" cy="4941824"/>
      </dsp:txXfrm>
    </dsp:sp>
    <dsp:sp modelId="{577DC9E0-7BA9-4730-AE7A-07DBF887DAF9}">
      <dsp:nvSpPr>
        <dsp:cNvPr id="0" name=""/>
        <dsp:cNvSpPr/>
      </dsp:nvSpPr>
      <dsp:spPr>
        <a:xfrm>
          <a:off x="0" y="3558083"/>
          <a:ext cx="2779776" cy="10894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lumMod val="50000"/>
                </a:schemeClr>
              </a:solidFill>
            </a:rPr>
            <a:t>Unintentional Omissions</a:t>
          </a:r>
          <a:endParaRPr lang="en-US" sz="2700" kern="1200" dirty="0">
            <a:solidFill>
              <a:schemeClr val="tx1">
                <a:lumMod val="50000"/>
              </a:schemeClr>
            </a:solidFill>
          </a:endParaRPr>
        </a:p>
      </dsp:txBody>
      <dsp:txXfrm>
        <a:off x="0" y="3558083"/>
        <a:ext cx="2779776" cy="10894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0D3403-B8A5-434E-B297-90FB3BFD269B}">
      <dsp:nvSpPr>
        <dsp:cNvPr id="0" name=""/>
        <dsp:cNvSpPr/>
      </dsp:nvSpPr>
      <dsp:spPr>
        <a:xfrm>
          <a:off x="3723892" y="4219516"/>
          <a:ext cx="1061215" cy="1061215"/>
        </a:xfrm>
        <a:prstGeom prst="ellipse">
          <a:avLst/>
        </a:prstGeom>
        <a:solidFill>
          <a:schemeClr val="accent1">
            <a:hueOff val="0"/>
            <a:satOff val="0"/>
            <a:lumOff val="0"/>
            <a:alphaOff val="0"/>
          </a:schemeClr>
        </a:solidFill>
        <a:ln w="5715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TAX</a:t>
          </a:r>
          <a:r>
            <a:rPr lang="en-US" sz="1300" b="1" kern="1200" dirty="0" smtClean="0">
              <a:solidFill>
                <a:srgbClr val="0067AC"/>
              </a:solidFill>
            </a:rPr>
            <a:t> </a:t>
          </a:r>
          <a:r>
            <a:rPr lang="en-US" sz="1300" b="1" kern="1200" dirty="0" smtClean="0">
              <a:solidFill>
                <a:schemeClr val="tx1"/>
              </a:solidFill>
            </a:rPr>
            <a:t>RATES</a:t>
          </a:r>
          <a:endParaRPr lang="en-US" sz="1300" b="1" kern="1200" dirty="0">
            <a:solidFill>
              <a:schemeClr val="tx1"/>
            </a:solidFill>
          </a:endParaRPr>
        </a:p>
      </dsp:txBody>
      <dsp:txXfrm>
        <a:off x="3723892" y="4219516"/>
        <a:ext cx="1061215" cy="1061215"/>
      </dsp:txXfrm>
    </dsp:sp>
    <dsp:sp modelId="{21D79AED-9836-4C3D-A247-7CAD4112DF34}">
      <dsp:nvSpPr>
        <dsp:cNvPr id="0" name=""/>
        <dsp:cNvSpPr/>
      </dsp:nvSpPr>
      <dsp:spPr>
        <a:xfrm rot="10885312">
          <a:off x="426261" y="4542562"/>
          <a:ext cx="3116921" cy="302446"/>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AEC576A6-93F7-4BDF-95F3-DF5FBB3CF79C}">
      <dsp:nvSpPr>
        <dsp:cNvPr id="0" name=""/>
        <dsp:cNvSpPr/>
      </dsp:nvSpPr>
      <dsp:spPr>
        <a:xfrm>
          <a:off x="55316" y="4357973"/>
          <a:ext cx="742850" cy="594280"/>
        </a:xfrm>
        <a:prstGeom prst="roundRect">
          <a:avLst>
            <a:gd name="adj" fmla="val 10000"/>
          </a:avLst>
        </a:prstGeom>
        <a:solidFill>
          <a:schemeClr val="accent1"/>
        </a:solidFill>
        <a:ln w="381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PVA</a:t>
          </a:r>
          <a:endParaRPr lang="en-US" sz="1300" b="1" kern="1200" dirty="0">
            <a:solidFill>
              <a:schemeClr val="tx1"/>
            </a:solidFill>
          </a:endParaRPr>
        </a:p>
      </dsp:txBody>
      <dsp:txXfrm>
        <a:off x="55316" y="4357973"/>
        <a:ext cx="742850" cy="594280"/>
      </dsp:txXfrm>
    </dsp:sp>
    <dsp:sp modelId="{FE874024-449E-48C3-BCE9-5AF8B531D439}">
      <dsp:nvSpPr>
        <dsp:cNvPr id="0" name=""/>
        <dsp:cNvSpPr/>
      </dsp:nvSpPr>
      <dsp:spPr>
        <a:xfrm rot="11708981">
          <a:off x="491637" y="4003728"/>
          <a:ext cx="3129274" cy="302446"/>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187A8E98-CB75-442F-A031-7B93EE945079}">
      <dsp:nvSpPr>
        <dsp:cNvPr id="0" name=""/>
        <dsp:cNvSpPr/>
      </dsp:nvSpPr>
      <dsp:spPr>
        <a:xfrm>
          <a:off x="174588" y="3448907"/>
          <a:ext cx="742850" cy="594280"/>
        </a:xfrm>
        <a:prstGeom prst="roundRect">
          <a:avLst>
            <a:gd name="adj" fmla="val 10000"/>
          </a:avLst>
        </a:prstGeom>
        <a:solidFill>
          <a:schemeClr val="accent1">
            <a:hueOff val="0"/>
            <a:satOff val="0"/>
            <a:lumOff val="0"/>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KY DOR OPV</a:t>
          </a:r>
        </a:p>
        <a:p>
          <a:pPr lvl="0" algn="ctr" defTabSz="533400">
            <a:lnSpc>
              <a:spcPct val="90000"/>
            </a:lnSpc>
            <a:spcBef>
              <a:spcPct val="0"/>
            </a:spcBef>
            <a:spcAft>
              <a:spcPct val="35000"/>
            </a:spcAft>
          </a:pPr>
          <a:r>
            <a:rPr lang="en-US" sz="1200" b="1" kern="1200" dirty="0" smtClean="0">
              <a:solidFill>
                <a:schemeClr val="tx1"/>
              </a:solidFill>
            </a:rPr>
            <a:t>Local</a:t>
          </a:r>
          <a:endParaRPr lang="en-US" sz="1200" b="1" kern="1200" dirty="0">
            <a:solidFill>
              <a:schemeClr val="tx1"/>
            </a:solidFill>
          </a:endParaRPr>
        </a:p>
      </dsp:txBody>
      <dsp:txXfrm>
        <a:off x="174588" y="3448907"/>
        <a:ext cx="742850" cy="594280"/>
      </dsp:txXfrm>
    </dsp:sp>
    <dsp:sp modelId="{168B1221-647E-49C3-A4A9-0D883C7FBD1E}">
      <dsp:nvSpPr>
        <dsp:cNvPr id="0" name=""/>
        <dsp:cNvSpPr/>
      </dsp:nvSpPr>
      <dsp:spPr>
        <a:xfrm rot="12617214">
          <a:off x="719079" y="3449135"/>
          <a:ext cx="3133600" cy="302446"/>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CB98B63B-7A59-4E85-B80D-10F1A1AA57B7}">
      <dsp:nvSpPr>
        <dsp:cNvPr id="0" name=""/>
        <dsp:cNvSpPr/>
      </dsp:nvSpPr>
      <dsp:spPr>
        <a:xfrm>
          <a:off x="561504" y="2513034"/>
          <a:ext cx="742850" cy="594280"/>
        </a:xfrm>
        <a:prstGeom prst="roundRect">
          <a:avLst>
            <a:gd name="adj" fmla="val 10000"/>
          </a:avLst>
        </a:prstGeom>
        <a:solidFill>
          <a:schemeClr val="accent1">
            <a:hueOff val="0"/>
            <a:satOff val="0"/>
            <a:lumOff val="0"/>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KY DLG</a:t>
          </a:r>
          <a:endParaRPr lang="en-US" sz="1300" b="1" kern="1200" dirty="0">
            <a:solidFill>
              <a:schemeClr val="tx1"/>
            </a:solidFill>
          </a:endParaRPr>
        </a:p>
      </dsp:txBody>
      <dsp:txXfrm>
        <a:off x="561504" y="2513034"/>
        <a:ext cx="742850" cy="594280"/>
      </dsp:txXfrm>
    </dsp:sp>
    <dsp:sp modelId="{DF1E7C97-84D0-47C1-8831-07605F545164}">
      <dsp:nvSpPr>
        <dsp:cNvPr id="0" name=""/>
        <dsp:cNvSpPr/>
      </dsp:nvSpPr>
      <dsp:spPr>
        <a:xfrm rot="13524018">
          <a:off x="1080834" y="2972900"/>
          <a:ext cx="3140455" cy="302446"/>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B1D7EB3D-2BD7-42D0-B92D-87BE1C841B7B}">
      <dsp:nvSpPr>
        <dsp:cNvPr id="0" name=""/>
        <dsp:cNvSpPr/>
      </dsp:nvSpPr>
      <dsp:spPr>
        <a:xfrm>
          <a:off x="1177102" y="1708935"/>
          <a:ext cx="742850" cy="594280"/>
        </a:xfrm>
        <a:prstGeom prst="roundRect">
          <a:avLst>
            <a:gd name="adj" fmla="val 10000"/>
          </a:avLst>
        </a:prstGeom>
        <a:solidFill>
          <a:schemeClr val="accent1">
            <a:hueOff val="0"/>
            <a:satOff val="0"/>
            <a:lumOff val="0"/>
            <a:alphaOff val="0"/>
          </a:schemeClr>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Fiscal Court</a:t>
          </a:r>
          <a:endParaRPr lang="en-US" sz="1300" b="1" kern="1200" dirty="0">
            <a:solidFill>
              <a:schemeClr val="tx1"/>
            </a:solidFill>
          </a:endParaRPr>
        </a:p>
      </dsp:txBody>
      <dsp:txXfrm>
        <a:off x="1177102" y="1708935"/>
        <a:ext cx="742850" cy="594280"/>
      </dsp:txXfrm>
    </dsp:sp>
    <dsp:sp modelId="{5EAB51F9-943D-4FE1-97C3-6126921D80AF}">
      <dsp:nvSpPr>
        <dsp:cNvPr id="0" name=""/>
        <dsp:cNvSpPr/>
      </dsp:nvSpPr>
      <dsp:spPr>
        <a:xfrm rot="14428844">
          <a:off x="1552281" y="2607450"/>
          <a:ext cx="3149252" cy="302446"/>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B0E9AB76-1A84-4DFC-9DFD-289B7E522931}">
      <dsp:nvSpPr>
        <dsp:cNvPr id="0" name=""/>
        <dsp:cNvSpPr/>
      </dsp:nvSpPr>
      <dsp:spPr>
        <a:xfrm>
          <a:off x="1979638" y="1091308"/>
          <a:ext cx="742850" cy="594280"/>
        </a:xfrm>
        <a:prstGeom prst="roundRect">
          <a:avLst>
            <a:gd name="adj" fmla="val 10000"/>
          </a:avLst>
        </a:prstGeom>
        <a:solidFill>
          <a:schemeClr val="accent1">
            <a:hueOff val="0"/>
            <a:satOff val="0"/>
            <a:lumOff val="0"/>
            <a:alphaOff val="0"/>
          </a:schemeClr>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Schools</a:t>
          </a:r>
          <a:endParaRPr lang="en-US" sz="1300" b="1" kern="1200" dirty="0">
            <a:solidFill>
              <a:schemeClr val="tx1"/>
            </a:solidFill>
          </a:endParaRPr>
        </a:p>
      </dsp:txBody>
      <dsp:txXfrm>
        <a:off x="1979638" y="1091308"/>
        <a:ext cx="742850" cy="594280"/>
      </dsp:txXfrm>
    </dsp:sp>
    <dsp:sp modelId="{6182569E-B7FA-473E-AB21-1225317067D0}">
      <dsp:nvSpPr>
        <dsp:cNvPr id="0" name=""/>
        <dsp:cNvSpPr/>
      </dsp:nvSpPr>
      <dsp:spPr>
        <a:xfrm rot="15331295">
          <a:off x="2101331" y="2377667"/>
          <a:ext cx="3159223" cy="302446"/>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8E86BCDF-560C-494A-A8CD-96370AE98F26}">
      <dsp:nvSpPr>
        <dsp:cNvPr id="0" name=""/>
        <dsp:cNvSpPr/>
      </dsp:nvSpPr>
      <dsp:spPr>
        <a:xfrm>
          <a:off x="2914590" y="702304"/>
          <a:ext cx="742850" cy="594280"/>
        </a:xfrm>
        <a:prstGeom prst="roundRect">
          <a:avLst>
            <a:gd name="adj" fmla="val 10000"/>
          </a:avLst>
        </a:prstGeom>
        <a:solidFill>
          <a:schemeClr val="accent1">
            <a:hueOff val="0"/>
            <a:satOff val="0"/>
            <a:lumOff val="0"/>
            <a:alphaOff val="0"/>
          </a:schemeClr>
        </a:soli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Cities</a:t>
          </a:r>
          <a:endParaRPr lang="en-US" sz="1300" b="1" kern="1200" dirty="0">
            <a:solidFill>
              <a:schemeClr val="tx1"/>
            </a:solidFill>
          </a:endParaRPr>
        </a:p>
      </dsp:txBody>
      <dsp:txXfrm>
        <a:off x="2914590" y="702304"/>
        <a:ext cx="742850" cy="594280"/>
      </dsp:txXfrm>
    </dsp:sp>
    <dsp:sp modelId="{310602DC-8EA6-4A19-A64B-596D0109665B}">
      <dsp:nvSpPr>
        <dsp:cNvPr id="0" name=""/>
        <dsp:cNvSpPr/>
      </dsp:nvSpPr>
      <dsp:spPr>
        <a:xfrm rot="16231212">
          <a:off x="2758126" y="2299115"/>
          <a:ext cx="3169597" cy="302446"/>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485045D0-87E4-44C3-AEF8-9C88B55C9142}">
      <dsp:nvSpPr>
        <dsp:cNvPr id="0" name=""/>
        <dsp:cNvSpPr/>
      </dsp:nvSpPr>
      <dsp:spPr>
        <a:xfrm>
          <a:off x="3792326" y="568465"/>
          <a:ext cx="994885" cy="594280"/>
        </a:xfrm>
        <a:prstGeom prst="roundRect">
          <a:avLst>
            <a:gd name="adj" fmla="val 10000"/>
          </a:avLst>
        </a:prstGeom>
        <a:solidFill>
          <a:schemeClr val="accent1">
            <a:hueOff val="0"/>
            <a:satOff val="0"/>
            <a:lumOff val="0"/>
            <a:alphaOff val="0"/>
          </a:schemeClr>
        </a:solidFill>
        <a:ln w="381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Extension Services</a:t>
          </a:r>
          <a:endParaRPr lang="en-US" sz="1300" b="1" kern="1200" dirty="0">
            <a:solidFill>
              <a:schemeClr val="tx1"/>
            </a:solidFill>
          </a:endParaRPr>
        </a:p>
      </dsp:txBody>
      <dsp:txXfrm>
        <a:off x="3792326" y="568465"/>
        <a:ext cx="994885" cy="594280"/>
      </dsp:txXfrm>
    </dsp:sp>
    <dsp:sp modelId="{ED9635E6-31A9-450C-AADB-10E1B9733FD2}">
      <dsp:nvSpPr>
        <dsp:cNvPr id="0" name=""/>
        <dsp:cNvSpPr/>
      </dsp:nvSpPr>
      <dsp:spPr>
        <a:xfrm rot="17128603">
          <a:off x="3279929" y="2377072"/>
          <a:ext cx="3179531" cy="302446"/>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B8D1E9AC-ADFA-4758-9852-617589E0A0EC}">
      <dsp:nvSpPr>
        <dsp:cNvPr id="0" name=""/>
        <dsp:cNvSpPr/>
      </dsp:nvSpPr>
      <dsp:spPr>
        <a:xfrm>
          <a:off x="4885537" y="699036"/>
          <a:ext cx="816764" cy="594280"/>
        </a:xfrm>
        <a:prstGeom prst="roundRect">
          <a:avLst>
            <a:gd name="adj" fmla="val 10000"/>
          </a:avLst>
        </a:prstGeom>
        <a:solidFill>
          <a:schemeClr val="accent1">
            <a:hueOff val="0"/>
            <a:satOff val="0"/>
            <a:lumOff val="0"/>
            <a:alphaOff val="0"/>
          </a:schemeClr>
        </a:solidFill>
        <a:ln w="381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Libraries</a:t>
          </a:r>
          <a:endParaRPr lang="en-US" sz="1300" b="1" kern="1200" dirty="0">
            <a:solidFill>
              <a:schemeClr val="tx1"/>
            </a:solidFill>
          </a:endParaRPr>
        </a:p>
      </dsp:txBody>
      <dsp:txXfrm>
        <a:off x="4885537" y="699036"/>
        <a:ext cx="816764" cy="594280"/>
      </dsp:txXfrm>
    </dsp:sp>
    <dsp:sp modelId="{B717722E-C64A-4EAE-BA22-7CC80EC47D2C}">
      <dsp:nvSpPr>
        <dsp:cNvPr id="0" name=""/>
        <dsp:cNvSpPr/>
      </dsp:nvSpPr>
      <dsp:spPr>
        <a:xfrm rot="18000000">
          <a:off x="3820823" y="2609733"/>
          <a:ext cx="3164245" cy="302446"/>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74A7926-261F-4B70-B0AE-5A6B3DA28C6F}">
      <dsp:nvSpPr>
        <dsp:cNvPr id="0" name=""/>
        <dsp:cNvSpPr/>
      </dsp:nvSpPr>
      <dsp:spPr>
        <a:xfrm>
          <a:off x="5822582" y="1093657"/>
          <a:ext cx="742850" cy="594280"/>
        </a:xfrm>
        <a:prstGeom prst="roundRect">
          <a:avLst>
            <a:gd name="adj" fmla="val 10000"/>
          </a:avLst>
        </a:prstGeom>
        <a:solidFill>
          <a:schemeClr val="accent1">
            <a:hueOff val="0"/>
            <a:satOff val="0"/>
            <a:lumOff val="0"/>
            <a:alphaOff val="0"/>
          </a:schemeClr>
        </a:solidFill>
        <a:ln w="381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Health</a:t>
          </a:r>
          <a:endParaRPr lang="en-US" sz="1300" b="1" kern="1200" dirty="0">
            <a:solidFill>
              <a:schemeClr val="tx1"/>
            </a:solidFill>
          </a:endParaRPr>
        </a:p>
      </dsp:txBody>
      <dsp:txXfrm>
        <a:off x="5822582" y="1093657"/>
        <a:ext cx="742850" cy="594280"/>
      </dsp:txXfrm>
    </dsp:sp>
    <dsp:sp modelId="{5CC5BE3E-C09B-4EBB-8C0D-D93788C107DF}">
      <dsp:nvSpPr>
        <dsp:cNvPr id="0" name=""/>
        <dsp:cNvSpPr/>
      </dsp:nvSpPr>
      <dsp:spPr>
        <a:xfrm rot="18900000">
          <a:off x="4296525" y="2974752"/>
          <a:ext cx="3164245" cy="302446"/>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73B7AB08-2457-4B51-B8C4-6FB8E89648C8}">
      <dsp:nvSpPr>
        <dsp:cNvPr id="0" name=""/>
        <dsp:cNvSpPr/>
      </dsp:nvSpPr>
      <dsp:spPr>
        <a:xfrm>
          <a:off x="6476353" y="1710105"/>
          <a:ext cx="1042048" cy="594280"/>
        </a:xfrm>
        <a:prstGeom prst="roundRect">
          <a:avLst>
            <a:gd name="adj" fmla="val 10000"/>
          </a:avLst>
        </a:prstGeom>
        <a:solidFill>
          <a:schemeClr val="accent1">
            <a:hueOff val="0"/>
            <a:satOff val="0"/>
            <a:lumOff val="0"/>
            <a:alphaOff val="0"/>
          </a:schemeClr>
        </a:solidFill>
        <a:ln w="381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Fire Districts</a:t>
          </a:r>
          <a:endParaRPr lang="en-US" sz="1300" b="1" kern="1200" dirty="0">
            <a:solidFill>
              <a:schemeClr val="tx1"/>
            </a:solidFill>
          </a:endParaRPr>
        </a:p>
      </dsp:txBody>
      <dsp:txXfrm>
        <a:off x="6476353" y="1710105"/>
        <a:ext cx="1042048" cy="594280"/>
      </dsp:txXfrm>
    </dsp:sp>
    <dsp:sp modelId="{E23C8619-A50D-4F44-A72E-D990BF889C5A}">
      <dsp:nvSpPr>
        <dsp:cNvPr id="0" name=""/>
        <dsp:cNvSpPr/>
      </dsp:nvSpPr>
      <dsp:spPr>
        <a:xfrm rot="19800000">
          <a:off x="4661544" y="3450454"/>
          <a:ext cx="3164245" cy="302446"/>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621453FC-4C5E-4444-9931-DBD453AD45BA}">
      <dsp:nvSpPr>
        <dsp:cNvPr id="0" name=""/>
        <dsp:cNvSpPr/>
      </dsp:nvSpPr>
      <dsp:spPr>
        <a:xfrm>
          <a:off x="7139303" y="2513476"/>
          <a:ext cx="949043" cy="594280"/>
        </a:xfrm>
        <a:prstGeom prst="roundRect">
          <a:avLst>
            <a:gd name="adj" fmla="val 10000"/>
          </a:avLst>
        </a:prstGeom>
        <a:solidFill>
          <a:schemeClr val="accent1">
            <a:hueOff val="0"/>
            <a:satOff val="0"/>
            <a:lumOff val="0"/>
            <a:alphaOff val="0"/>
          </a:schemeClr>
        </a:solidFill>
        <a:ln w="381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Hospitals</a:t>
          </a:r>
          <a:endParaRPr lang="en-US" sz="1300" b="1" kern="1200" dirty="0">
            <a:solidFill>
              <a:schemeClr val="tx1"/>
            </a:solidFill>
          </a:endParaRPr>
        </a:p>
      </dsp:txBody>
      <dsp:txXfrm>
        <a:off x="7139303" y="2513476"/>
        <a:ext cx="949043" cy="594280"/>
      </dsp:txXfrm>
    </dsp:sp>
    <dsp:sp modelId="{A6DC47C4-A0A5-4602-A7D1-3B35F36CAB38}">
      <dsp:nvSpPr>
        <dsp:cNvPr id="0" name=""/>
        <dsp:cNvSpPr/>
      </dsp:nvSpPr>
      <dsp:spPr>
        <a:xfrm rot="20673507">
          <a:off x="4891014" y="3969155"/>
          <a:ext cx="3286605" cy="302446"/>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E2957965-2B03-45E6-8C85-3EC3AAC2C8D6}">
      <dsp:nvSpPr>
        <dsp:cNvPr id="0" name=""/>
        <dsp:cNvSpPr/>
      </dsp:nvSpPr>
      <dsp:spPr>
        <a:xfrm>
          <a:off x="7746874" y="3385700"/>
          <a:ext cx="742850" cy="594280"/>
        </a:xfrm>
        <a:prstGeom prst="roundRect">
          <a:avLst>
            <a:gd name="adj" fmla="val 10000"/>
          </a:avLst>
        </a:prstGeom>
        <a:solidFill>
          <a:schemeClr val="accent1">
            <a:hueOff val="0"/>
            <a:satOff val="0"/>
            <a:lumOff val="0"/>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County Clerk</a:t>
          </a:r>
          <a:endParaRPr lang="en-US" sz="1300" b="1" kern="1200" dirty="0">
            <a:solidFill>
              <a:schemeClr val="tx1"/>
            </a:solidFill>
          </a:endParaRPr>
        </a:p>
      </dsp:txBody>
      <dsp:txXfrm>
        <a:off x="7746874" y="3385700"/>
        <a:ext cx="742850" cy="594280"/>
      </dsp:txXfrm>
    </dsp:sp>
    <dsp:sp modelId="{E2F1F599-EB51-470C-B2C1-2A7C83E65B90}">
      <dsp:nvSpPr>
        <dsp:cNvPr id="0" name=""/>
        <dsp:cNvSpPr/>
      </dsp:nvSpPr>
      <dsp:spPr>
        <a:xfrm>
          <a:off x="4969270" y="4598900"/>
          <a:ext cx="3164245" cy="302446"/>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ACEF3876-7330-48C9-94D1-CA5C2BF06840}">
      <dsp:nvSpPr>
        <dsp:cNvPr id="0" name=""/>
        <dsp:cNvSpPr/>
      </dsp:nvSpPr>
      <dsp:spPr>
        <a:xfrm>
          <a:off x="7762089" y="4452983"/>
          <a:ext cx="742850" cy="594280"/>
        </a:xfrm>
        <a:prstGeom prst="roundRect">
          <a:avLst>
            <a:gd name="adj" fmla="val 10000"/>
          </a:avLst>
        </a:prstGeom>
        <a:solidFill>
          <a:schemeClr val="accent1">
            <a:hueOff val="0"/>
            <a:satOff val="0"/>
            <a:lumOff val="0"/>
            <a:alphaOff val="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KY DOR  OPV State</a:t>
          </a:r>
          <a:endParaRPr lang="en-US" sz="1300" b="1" kern="1200" dirty="0">
            <a:solidFill>
              <a:schemeClr val="tx1"/>
            </a:solidFill>
          </a:endParaRPr>
        </a:p>
      </dsp:txBody>
      <dsp:txXfrm>
        <a:off x="7762089" y="4452983"/>
        <a:ext cx="742850" cy="5942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smtClean="0">
                <a:solidFill>
                  <a:schemeClr val="tx1"/>
                </a:solidFill>
              </a:defRPr>
            </a:lvl1pPr>
          </a:lstStyle>
          <a:p>
            <a:pPr>
              <a:defRPr/>
            </a:pPr>
            <a:endParaRPr lang="en-GB" alt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smtClean="0">
                <a:solidFill>
                  <a:schemeClr val="tx1"/>
                </a:solidFill>
              </a:defRPr>
            </a:lvl1pPr>
          </a:lstStyle>
          <a:p>
            <a:pPr>
              <a:defRPr/>
            </a:pPr>
            <a:endParaRPr lang="en-GB" alt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smtClean="0">
                <a:solidFill>
                  <a:schemeClr val="tx1"/>
                </a:solidFill>
              </a:defRPr>
            </a:lvl1pPr>
          </a:lstStyle>
          <a:p>
            <a:pPr>
              <a:defRPr/>
            </a:pPr>
            <a:endParaRPr lang="en-GB" alt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defRPr>
            </a:lvl1pPr>
          </a:lstStyle>
          <a:p>
            <a:pPr>
              <a:defRPr/>
            </a:pPr>
            <a:fld id="{8EEEF6CB-C50F-488A-99E7-79215D4B1CC0}" type="slidenum">
              <a:rPr lang="en-GB" altLang="en-US"/>
              <a:pPr>
                <a:defRPr/>
              </a:pPr>
              <a:t>‹#›</a:t>
            </a:fld>
            <a:endParaRPr lang="en-GB" altLang="en-US" dirty="0"/>
          </a:p>
        </p:txBody>
      </p:sp>
    </p:spTree>
    <p:extLst>
      <p:ext uri="{BB962C8B-B14F-4D97-AF65-F5344CB8AC3E}">
        <p14:creationId xmlns:p14="http://schemas.microsoft.com/office/powerpoint/2010/main" xmlns="" val="2628986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2D11F8D7-571E-4947-BB12-0CF48399898F}" type="slidenum">
              <a:rPr lang="en-GB" altLang="en-US" sz="1200" b="0">
                <a:solidFill>
                  <a:schemeClr val="tx1"/>
                </a:solidFill>
              </a:rPr>
              <a:pPr/>
              <a:t>1</a:t>
            </a:fld>
            <a:endParaRPr lang="en-GB" altLang="en-US" sz="1200" b="0" dirty="0">
              <a:solidFill>
                <a:schemeClr val="tx1"/>
              </a:solidFill>
            </a:endParaRPr>
          </a:p>
        </p:txBody>
      </p:sp>
      <p:sp>
        <p:nvSpPr>
          <p:cNvPr id="5123" name="Rectangle 2"/>
          <p:cNvSpPr>
            <a:spLocks noGrp="1" noRot="1" noChangeAspect="1" noChangeArrowheads="1" noTextEdit="1"/>
          </p:cNvSpPr>
          <p:nvPr>
            <p:ph type="sldImg"/>
          </p:nvPr>
        </p:nvSpPr>
        <p:spPr>
          <a:xfrm>
            <a:off x="1143000" y="685800"/>
            <a:ext cx="4572000" cy="3429000"/>
          </a:xfrm>
          <a:ln/>
        </p:spPr>
      </p:sp>
      <p:sp>
        <p:nvSpPr>
          <p:cNvPr id="5124"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xmlns="" val="403845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0A53C477-038F-4BB3-ABF6-9AC96926A5C7}" type="slidenum">
              <a:rPr lang="en-GB" altLang="en-US" sz="1200" b="0">
                <a:solidFill>
                  <a:schemeClr val="tx1"/>
                </a:solidFill>
              </a:rPr>
              <a:pPr/>
              <a:t>3</a:t>
            </a:fld>
            <a:endParaRPr lang="en-GB" altLang="en-US" sz="1200" b="0" dirty="0">
              <a:solidFill>
                <a:schemeClr val="tx1"/>
              </a:solidFill>
            </a:endParaRPr>
          </a:p>
        </p:txBody>
      </p:sp>
      <p:sp>
        <p:nvSpPr>
          <p:cNvPr id="7171" name="Rectangle 2"/>
          <p:cNvSpPr>
            <a:spLocks noGrp="1" noRot="1" noChangeAspect="1" noChangeArrowheads="1" noTextEdit="1"/>
          </p:cNvSpPr>
          <p:nvPr>
            <p:ph type="sldImg"/>
          </p:nvPr>
        </p:nvSpPr>
        <p:spPr>
          <a:xfrm>
            <a:off x="1143000" y="685800"/>
            <a:ext cx="4572000" cy="3429000"/>
          </a:xfrm>
          <a:ln/>
        </p:spPr>
      </p:sp>
      <p:sp>
        <p:nvSpPr>
          <p:cNvPr id="7172"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xmlns="" val="253332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0A53C477-038F-4BB3-ABF6-9AC96926A5C7}" type="slidenum">
              <a:rPr lang="en-GB" altLang="en-US" sz="1200" b="0">
                <a:solidFill>
                  <a:schemeClr val="tx1"/>
                </a:solidFill>
              </a:rPr>
              <a:pPr/>
              <a:t>4</a:t>
            </a:fld>
            <a:endParaRPr lang="en-GB" altLang="en-US" sz="1200" b="0" dirty="0">
              <a:solidFill>
                <a:schemeClr val="tx1"/>
              </a:solidFill>
            </a:endParaRPr>
          </a:p>
        </p:txBody>
      </p:sp>
      <p:sp>
        <p:nvSpPr>
          <p:cNvPr id="7171" name="Rectangle 2"/>
          <p:cNvSpPr>
            <a:spLocks noGrp="1" noRot="1" noChangeAspect="1" noChangeArrowheads="1" noTextEdit="1"/>
          </p:cNvSpPr>
          <p:nvPr>
            <p:ph type="sldImg"/>
          </p:nvPr>
        </p:nvSpPr>
        <p:spPr>
          <a:xfrm>
            <a:off x="1143000" y="685800"/>
            <a:ext cx="4572000" cy="3429000"/>
          </a:xfrm>
          <a:ln/>
        </p:spPr>
      </p:sp>
      <p:sp>
        <p:nvSpPr>
          <p:cNvPr id="7172"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xmlns="" val="253332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0A53C477-038F-4BB3-ABF6-9AC96926A5C7}" type="slidenum">
              <a:rPr lang="en-GB" altLang="en-US" sz="1200" b="0">
                <a:solidFill>
                  <a:schemeClr val="tx1"/>
                </a:solidFill>
              </a:rPr>
              <a:pPr/>
              <a:t>5</a:t>
            </a:fld>
            <a:endParaRPr lang="en-GB" altLang="en-US" sz="1200" b="0" dirty="0">
              <a:solidFill>
                <a:schemeClr val="tx1"/>
              </a:solidFill>
            </a:endParaRPr>
          </a:p>
        </p:txBody>
      </p:sp>
      <p:sp>
        <p:nvSpPr>
          <p:cNvPr id="7171" name="Rectangle 2"/>
          <p:cNvSpPr>
            <a:spLocks noGrp="1" noRot="1" noChangeAspect="1" noChangeArrowheads="1" noTextEdit="1"/>
          </p:cNvSpPr>
          <p:nvPr>
            <p:ph type="sldImg"/>
          </p:nvPr>
        </p:nvSpPr>
        <p:spPr>
          <a:xfrm>
            <a:off x="1143000" y="685800"/>
            <a:ext cx="4572000" cy="3429000"/>
          </a:xfrm>
          <a:ln/>
        </p:spPr>
      </p:sp>
      <p:sp>
        <p:nvSpPr>
          <p:cNvPr id="7172"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xmlns="" val="253332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0A53C477-038F-4BB3-ABF6-9AC96926A5C7}" type="slidenum">
              <a:rPr lang="en-GB" altLang="en-US" sz="1200" b="0">
                <a:solidFill>
                  <a:schemeClr val="tx1"/>
                </a:solidFill>
              </a:rPr>
              <a:pPr/>
              <a:t>6</a:t>
            </a:fld>
            <a:endParaRPr lang="en-GB" altLang="en-US" sz="1200" b="0" dirty="0">
              <a:solidFill>
                <a:schemeClr val="tx1"/>
              </a:solidFill>
            </a:endParaRPr>
          </a:p>
        </p:txBody>
      </p:sp>
      <p:sp>
        <p:nvSpPr>
          <p:cNvPr id="7171" name="Rectangle 2"/>
          <p:cNvSpPr>
            <a:spLocks noGrp="1" noRot="1" noChangeAspect="1" noChangeArrowheads="1" noTextEdit="1"/>
          </p:cNvSpPr>
          <p:nvPr>
            <p:ph type="sldImg"/>
          </p:nvPr>
        </p:nvSpPr>
        <p:spPr>
          <a:xfrm>
            <a:off x="1143000" y="685800"/>
            <a:ext cx="4572000" cy="3429000"/>
          </a:xfrm>
          <a:ln/>
        </p:spPr>
      </p:sp>
      <p:sp>
        <p:nvSpPr>
          <p:cNvPr id="7172"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xmlns="" val="2533328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0A53C477-038F-4BB3-ABF6-9AC96926A5C7}" type="slidenum">
              <a:rPr lang="en-GB" altLang="en-US" sz="1200" b="0">
                <a:solidFill>
                  <a:schemeClr val="tx1"/>
                </a:solidFill>
              </a:rPr>
              <a:pPr/>
              <a:t>9</a:t>
            </a:fld>
            <a:endParaRPr lang="en-GB" altLang="en-US" sz="1200" b="0" dirty="0">
              <a:solidFill>
                <a:schemeClr val="tx1"/>
              </a:solidFill>
            </a:endParaRPr>
          </a:p>
        </p:txBody>
      </p:sp>
      <p:sp>
        <p:nvSpPr>
          <p:cNvPr id="7171" name="Rectangle 2"/>
          <p:cNvSpPr>
            <a:spLocks noGrp="1" noRot="1" noChangeAspect="1" noChangeArrowheads="1" noTextEdit="1"/>
          </p:cNvSpPr>
          <p:nvPr>
            <p:ph type="sldImg"/>
          </p:nvPr>
        </p:nvSpPr>
        <p:spPr>
          <a:xfrm>
            <a:off x="1143000" y="685800"/>
            <a:ext cx="4572000" cy="3429000"/>
          </a:xfrm>
          <a:ln/>
        </p:spPr>
      </p:sp>
      <p:sp>
        <p:nvSpPr>
          <p:cNvPr id="7172"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xmlns="" val="2533328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0A53C477-038F-4BB3-ABF6-9AC96926A5C7}" type="slidenum">
              <a:rPr lang="en-GB" altLang="en-US" sz="1200" b="0">
                <a:solidFill>
                  <a:schemeClr val="tx1"/>
                </a:solidFill>
              </a:rPr>
              <a:pPr/>
              <a:t>10</a:t>
            </a:fld>
            <a:endParaRPr lang="en-GB" altLang="en-US" sz="1200" b="0" dirty="0">
              <a:solidFill>
                <a:schemeClr val="tx1"/>
              </a:solidFill>
            </a:endParaRPr>
          </a:p>
        </p:txBody>
      </p:sp>
      <p:sp>
        <p:nvSpPr>
          <p:cNvPr id="7171" name="Rectangle 2"/>
          <p:cNvSpPr>
            <a:spLocks noGrp="1" noRot="1" noChangeAspect="1" noChangeArrowheads="1" noTextEdit="1"/>
          </p:cNvSpPr>
          <p:nvPr>
            <p:ph type="sldImg"/>
          </p:nvPr>
        </p:nvSpPr>
        <p:spPr>
          <a:xfrm>
            <a:off x="1143000" y="685800"/>
            <a:ext cx="4572000" cy="3429000"/>
          </a:xfrm>
          <a:ln/>
        </p:spPr>
      </p:sp>
      <p:sp>
        <p:nvSpPr>
          <p:cNvPr id="7172"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xmlns="" val="253332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904BF29D-FD31-4101-A04D-CB41AFBEDE45}" type="slidenum">
              <a:rPr lang="en-GB" altLang="en-US" sz="1200" b="0">
                <a:solidFill>
                  <a:schemeClr val="tx1"/>
                </a:solidFill>
              </a:rPr>
              <a:pPr/>
              <a:t>11</a:t>
            </a:fld>
            <a:endParaRPr lang="en-GB" altLang="en-US" sz="1200" b="0" dirty="0">
              <a:solidFill>
                <a:schemeClr val="tx1"/>
              </a:solidFill>
            </a:endParaRPr>
          </a:p>
        </p:txBody>
      </p:sp>
      <p:sp>
        <p:nvSpPr>
          <p:cNvPr id="11267" name="Rectangle 2"/>
          <p:cNvSpPr>
            <a:spLocks noGrp="1" noRot="1" noChangeAspect="1" noChangeArrowheads="1" noTextEdit="1"/>
          </p:cNvSpPr>
          <p:nvPr>
            <p:ph type="sldImg"/>
          </p:nvPr>
        </p:nvSpPr>
        <p:spPr>
          <a:xfrm>
            <a:off x="1143000" y="685800"/>
            <a:ext cx="4572000" cy="3429000"/>
          </a:xfrm>
          <a:ln/>
        </p:spPr>
      </p:sp>
      <p:sp>
        <p:nvSpPr>
          <p:cNvPr id="11268"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xmlns="" val="1842709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EEF6CB-C50F-488A-99E7-79215D4B1CC0}" type="slidenum">
              <a:rPr lang="en-GB" altLang="en-US" smtClean="0"/>
              <a:pPr>
                <a:defRPr/>
              </a:pPr>
              <a:t>42</a:t>
            </a:fld>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1" descr="stuf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5129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0"/>
          <p:cNvSpPr>
            <a:spLocks noChangeArrowheads="1"/>
          </p:cNvSpPr>
          <p:nvPr userDrawn="1"/>
        </p:nvSpPr>
        <p:spPr bwMode="auto">
          <a:xfrm>
            <a:off x="0" y="6613526"/>
            <a:ext cx="9144000" cy="246221"/>
          </a:xfrm>
          <a:prstGeom prst="rect">
            <a:avLst/>
          </a:prstGeom>
          <a:solidFill>
            <a:srgbClr val="003366"/>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r>
              <a:rPr lang="en-US" altLang="en-US" dirty="0"/>
              <a:t>www.company.com</a:t>
            </a:r>
            <a:endParaRPr lang="fr-FR" altLang="en-US" dirty="0"/>
          </a:p>
        </p:txBody>
      </p:sp>
      <p:sp>
        <p:nvSpPr>
          <p:cNvPr id="8198" name="Rectangle 6"/>
          <p:cNvSpPr>
            <a:spLocks noGrp="1" noChangeArrowheads="1"/>
          </p:cNvSpPr>
          <p:nvPr>
            <p:ph type="subTitle" idx="1"/>
          </p:nvPr>
        </p:nvSpPr>
        <p:spPr>
          <a:xfrm>
            <a:off x="3429000" y="5029200"/>
            <a:ext cx="5715000" cy="609600"/>
          </a:xfrm>
          <a:extLst>
            <a:ext uri="{909E8E84-426E-40DD-AFC4-6F175D3DCCD1}">
              <a14:hiddenFill xmlns:a14="http://schemas.microsoft.com/office/drawing/2010/main" xmlns="">
                <a:solidFill>
                  <a:schemeClr val="accent1"/>
                </a:solidFill>
              </a14:hiddenFill>
            </a:ext>
          </a:extLst>
        </p:spPr>
        <p:txBody>
          <a:bodyPr/>
          <a:lstStyle>
            <a:lvl1pPr marL="0" indent="0" algn="ctr">
              <a:buFontTx/>
              <a:buNone/>
              <a:defRPr sz="2000">
                <a:solidFill>
                  <a:schemeClr val="bg1"/>
                </a:solidFill>
              </a:defRPr>
            </a:lvl1pPr>
          </a:lstStyle>
          <a:p>
            <a:pPr lvl="0"/>
            <a:r>
              <a:rPr lang="en-US" altLang="en-US" noProof="0" smtClean="0"/>
              <a:t>Click to edit Master subtitle style</a:t>
            </a:r>
          </a:p>
        </p:txBody>
      </p:sp>
      <p:sp>
        <p:nvSpPr>
          <p:cNvPr id="8197" name="Rectangle 5"/>
          <p:cNvSpPr>
            <a:spLocks noGrp="1" noChangeArrowheads="1"/>
          </p:cNvSpPr>
          <p:nvPr>
            <p:ph type="ctrTitle"/>
          </p:nvPr>
        </p:nvSpPr>
        <p:spPr>
          <a:xfrm>
            <a:off x="3429000" y="3581401"/>
            <a:ext cx="5715000" cy="1470025"/>
          </a:xfrm>
          <a:solidFill>
            <a:schemeClr val="bg1"/>
          </a:solidFill>
          <a:extLst>
            <a:ext uri="{91240B29-F687-4F45-9708-019B960494DF}">
              <a14:hiddenLine xmlns:a14="http://schemas.microsoft.com/office/drawing/2010/main" xmlns="" w="9525" algn="ctr">
                <a:solidFill>
                  <a:schemeClr val="tx1"/>
                </a:solidFill>
                <a:miter lim="800000"/>
                <a:headEnd/>
                <a:tailEnd/>
              </a14:hiddenLine>
            </a:ext>
          </a:extLst>
        </p:spPr>
        <p:txBody>
          <a:bodyPr lIns="91440" anchor="t"/>
          <a:lstStyle>
            <a:lvl1pPr algn="ctr">
              <a:spcBef>
                <a:spcPct val="20000"/>
              </a:spcBef>
              <a:defRPr sz="4000" b="1">
                <a:solidFill>
                  <a:srgbClr val="FCAB1A"/>
                </a:solidFill>
                <a:latin typeface="Verdana" panose="020B0604030504040204" pitchFamily="34" charset="0"/>
              </a:defRPr>
            </a:lvl1pPr>
          </a:lstStyle>
          <a:p>
            <a:pPr lvl="0"/>
            <a:r>
              <a:rPr lang="en-US" altLang="en-US" noProof="0" smtClean="0"/>
              <a:t>Click to edit Master title style</a:t>
            </a:r>
          </a:p>
        </p:txBody>
      </p:sp>
    </p:spTree>
    <p:extLst>
      <p:ext uri="{BB962C8B-B14F-4D97-AF65-F5344CB8AC3E}">
        <p14:creationId xmlns:p14="http://schemas.microsoft.com/office/powerpoint/2010/main" xmlns="" val="318511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48755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400176"/>
            <a:ext cx="1828800" cy="4772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828800" y="1400176"/>
            <a:ext cx="5334000" cy="477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49519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6"/>
            <a:ext cx="7315200" cy="58102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828800" y="2133600"/>
            <a:ext cx="7162800" cy="4038600"/>
          </a:xfrm>
        </p:spPr>
        <p:txBody>
          <a:bodyPr/>
          <a:lstStyle/>
          <a:p>
            <a:pPr lvl="0"/>
            <a:endParaRPr lang="en-GB" noProof="0" dirty="0" smtClean="0"/>
          </a:p>
        </p:txBody>
      </p:sp>
    </p:spTree>
    <p:extLst>
      <p:ext uri="{BB962C8B-B14F-4D97-AF65-F5344CB8AC3E}">
        <p14:creationId xmlns:p14="http://schemas.microsoft.com/office/powerpoint/2010/main" xmlns="" val="249493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6"/>
            <a:ext cx="7315200" cy="5810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8288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864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64332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27837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xmlns="" val="262723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288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864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13105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40"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40"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89359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8567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3511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124120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362724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stuff"/>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0" y="1"/>
            <a:ext cx="9144000" cy="5129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3"/>
          <p:cNvSpPr>
            <a:spLocks noChangeArrowheads="1"/>
          </p:cNvSpPr>
          <p:nvPr userDrawn="1"/>
        </p:nvSpPr>
        <p:spPr bwMode="auto">
          <a:xfrm>
            <a:off x="1295400" y="1752600"/>
            <a:ext cx="7848600" cy="35052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dirty="0"/>
          </a:p>
        </p:txBody>
      </p:sp>
      <p:sp>
        <p:nvSpPr>
          <p:cNvPr id="1028" name="Rectangle 2"/>
          <p:cNvSpPr>
            <a:spLocks noGrp="1" noChangeArrowheads="1"/>
          </p:cNvSpPr>
          <p:nvPr>
            <p:ph type="title"/>
          </p:nvPr>
        </p:nvSpPr>
        <p:spPr bwMode="auto">
          <a:xfrm>
            <a:off x="1828800" y="1400176"/>
            <a:ext cx="7315200" cy="581025"/>
          </a:xfrm>
          <a:prstGeom prst="rect">
            <a:avLst/>
          </a:prstGeom>
          <a:solidFill>
            <a:srgbClr val="0033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98000" tIns="45720" rIns="91440" bIns="45720" numCol="1" anchor="ctr" anchorCtr="0" compatLnSpc="1">
            <a:prstTxWarp prst="textNoShape">
              <a:avLst/>
            </a:prstTxWarp>
          </a:bodyPr>
          <a:lstStyle/>
          <a:p>
            <a:pPr lvl="0"/>
            <a:r>
              <a:rPr lang="fr-FR" altLang="en-US" smtClean="0"/>
              <a:t>Click to edit Master title style</a:t>
            </a:r>
          </a:p>
        </p:txBody>
      </p:sp>
      <p:sp>
        <p:nvSpPr>
          <p:cNvPr id="1029" name="Rectangle 3"/>
          <p:cNvSpPr>
            <a:spLocks noGrp="1" noChangeArrowheads="1"/>
          </p:cNvSpPr>
          <p:nvPr>
            <p:ph type="body" idx="1"/>
          </p:nvPr>
        </p:nvSpPr>
        <p:spPr bwMode="auto">
          <a:xfrm>
            <a:off x="1828800" y="2133600"/>
            <a:ext cx="7162800" cy="40386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smtClean="0"/>
              <a:t>Click to edit Master text styles</a:t>
            </a:r>
          </a:p>
          <a:p>
            <a:pPr lvl="1"/>
            <a:r>
              <a:rPr lang="fr-FR" altLang="en-US" smtClean="0"/>
              <a:t>Second level</a:t>
            </a:r>
          </a:p>
          <a:p>
            <a:pPr lvl="2"/>
            <a:r>
              <a:rPr lang="fr-FR" altLang="en-US" smtClean="0"/>
              <a:t>Third level</a:t>
            </a:r>
          </a:p>
          <a:p>
            <a:pPr lvl="3"/>
            <a:r>
              <a:rPr lang="fr-FR" altLang="en-US" smtClean="0"/>
              <a:t>Fourth level</a:t>
            </a:r>
          </a:p>
          <a:p>
            <a:pPr lvl="4"/>
            <a:r>
              <a:rPr lang="fr-FR" altLang="en-US" smtClean="0"/>
              <a:t>Fifth level</a:t>
            </a:r>
          </a:p>
        </p:txBody>
      </p:sp>
      <p:sp>
        <p:nvSpPr>
          <p:cNvPr id="1030" name="Rectangle 19"/>
          <p:cNvSpPr>
            <a:spLocks noChangeArrowheads="1"/>
          </p:cNvSpPr>
          <p:nvPr userDrawn="1"/>
        </p:nvSpPr>
        <p:spPr bwMode="auto">
          <a:xfrm>
            <a:off x="0" y="6613526"/>
            <a:ext cx="9144000" cy="246221"/>
          </a:xfrm>
          <a:prstGeom prst="rect">
            <a:avLst/>
          </a:prstGeom>
          <a:solidFill>
            <a:srgbClr val="0033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r>
              <a:rPr lang="en-US" altLang="en-US" dirty="0"/>
              <a:t>www.company.com</a:t>
            </a:r>
            <a:endParaRPr lang="fr-FR" altLang="en-US" dirty="0"/>
          </a:p>
        </p:txBody>
      </p:sp>
      <p:sp>
        <p:nvSpPr>
          <p:cNvPr id="1031" name="Oval 23"/>
          <p:cNvSpPr>
            <a:spLocks noChangeArrowheads="1"/>
          </p:cNvSpPr>
          <p:nvPr userDrawn="1"/>
        </p:nvSpPr>
        <p:spPr bwMode="auto">
          <a:xfrm>
            <a:off x="1433515" y="6159500"/>
            <a:ext cx="65087"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dirty="0"/>
          </a:p>
        </p:txBody>
      </p:sp>
      <p:sp>
        <p:nvSpPr>
          <p:cNvPr id="1032" name="Oval 24"/>
          <p:cNvSpPr>
            <a:spLocks noChangeArrowheads="1"/>
          </p:cNvSpPr>
          <p:nvPr userDrawn="1"/>
        </p:nvSpPr>
        <p:spPr bwMode="auto">
          <a:xfrm>
            <a:off x="2193925" y="6159500"/>
            <a:ext cx="65088"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dirty="0"/>
          </a:p>
        </p:txBody>
      </p:sp>
      <p:sp>
        <p:nvSpPr>
          <p:cNvPr id="1033" name="Oval 25"/>
          <p:cNvSpPr>
            <a:spLocks noChangeArrowheads="1"/>
          </p:cNvSpPr>
          <p:nvPr userDrawn="1"/>
        </p:nvSpPr>
        <p:spPr bwMode="auto">
          <a:xfrm>
            <a:off x="2954340" y="6159500"/>
            <a:ext cx="65087"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dirty="0"/>
          </a:p>
        </p:txBody>
      </p:sp>
      <p:sp>
        <p:nvSpPr>
          <p:cNvPr id="1034" name="Oval 26"/>
          <p:cNvSpPr>
            <a:spLocks noChangeArrowheads="1"/>
          </p:cNvSpPr>
          <p:nvPr userDrawn="1"/>
        </p:nvSpPr>
        <p:spPr bwMode="auto">
          <a:xfrm>
            <a:off x="3714750" y="6159500"/>
            <a:ext cx="65088"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dirty="0"/>
          </a:p>
        </p:txBody>
      </p:sp>
      <p:sp>
        <p:nvSpPr>
          <p:cNvPr id="1035" name="Oval 27"/>
          <p:cNvSpPr>
            <a:spLocks noChangeArrowheads="1"/>
          </p:cNvSpPr>
          <p:nvPr userDrawn="1"/>
        </p:nvSpPr>
        <p:spPr bwMode="auto">
          <a:xfrm>
            <a:off x="4475165" y="6159500"/>
            <a:ext cx="65087"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dirty="0"/>
          </a:p>
        </p:txBody>
      </p:sp>
      <p:sp>
        <p:nvSpPr>
          <p:cNvPr id="1036" name="Oval 28"/>
          <p:cNvSpPr>
            <a:spLocks noChangeArrowheads="1"/>
          </p:cNvSpPr>
          <p:nvPr userDrawn="1"/>
        </p:nvSpPr>
        <p:spPr bwMode="auto">
          <a:xfrm>
            <a:off x="5237163" y="6159500"/>
            <a:ext cx="65087"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dirty="0"/>
          </a:p>
        </p:txBody>
      </p:sp>
      <p:sp>
        <p:nvSpPr>
          <p:cNvPr id="1037" name="Oval 29"/>
          <p:cNvSpPr>
            <a:spLocks noChangeArrowheads="1"/>
          </p:cNvSpPr>
          <p:nvPr userDrawn="1"/>
        </p:nvSpPr>
        <p:spPr bwMode="auto">
          <a:xfrm>
            <a:off x="5997575" y="6159500"/>
            <a:ext cx="65088"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dirty="0"/>
          </a:p>
        </p:txBody>
      </p:sp>
      <p:sp>
        <p:nvSpPr>
          <p:cNvPr id="1038" name="Oval 30"/>
          <p:cNvSpPr>
            <a:spLocks noChangeArrowheads="1"/>
          </p:cNvSpPr>
          <p:nvPr userDrawn="1"/>
        </p:nvSpPr>
        <p:spPr bwMode="auto">
          <a:xfrm>
            <a:off x="6757990" y="6159500"/>
            <a:ext cx="65087"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dirty="0"/>
          </a:p>
        </p:txBody>
      </p:sp>
      <p:sp>
        <p:nvSpPr>
          <p:cNvPr id="1039" name="Oval 31"/>
          <p:cNvSpPr>
            <a:spLocks noChangeArrowheads="1"/>
          </p:cNvSpPr>
          <p:nvPr userDrawn="1"/>
        </p:nvSpPr>
        <p:spPr bwMode="auto">
          <a:xfrm>
            <a:off x="7518400" y="6159500"/>
            <a:ext cx="65088"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dirty="0"/>
          </a:p>
        </p:txBody>
      </p:sp>
      <p:sp>
        <p:nvSpPr>
          <p:cNvPr id="1040" name="Oval 32"/>
          <p:cNvSpPr>
            <a:spLocks noChangeArrowheads="1"/>
          </p:cNvSpPr>
          <p:nvPr userDrawn="1"/>
        </p:nvSpPr>
        <p:spPr bwMode="auto">
          <a:xfrm>
            <a:off x="8280400" y="6159500"/>
            <a:ext cx="65088" cy="65088"/>
          </a:xfrm>
          <a:prstGeom prst="ellipse">
            <a:avLst/>
          </a:prstGeom>
          <a:solidFill>
            <a:srgbClr val="BDD2F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dirty="0"/>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0" fontAlgn="base" hangingPunct="0">
        <a:spcBef>
          <a:spcPct val="0"/>
        </a:spcBef>
        <a:spcAft>
          <a:spcPct val="0"/>
        </a:spcAft>
        <a:defRPr sz="3600" kern="12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anose="020B0604020202020204" pitchFamily="34" charset="0"/>
        </a:defRPr>
      </a:lvl2pPr>
      <a:lvl3pPr algn="l" rtl="0" eaLnBrk="0" fontAlgn="base" hangingPunct="0">
        <a:spcBef>
          <a:spcPct val="0"/>
        </a:spcBef>
        <a:spcAft>
          <a:spcPct val="0"/>
        </a:spcAft>
        <a:defRPr sz="3600">
          <a:solidFill>
            <a:schemeClr val="bg1"/>
          </a:solidFill>
          <a:latin typeface="Arial" panose="020B0604020202020204" pitchFamily="34" charset="0"/>
        </a:defRPr>
      </a:lvl3pPr>
      <a:lvl4pPr algn="l" rtl="0" eaLnBrk="0" fontAlgn="base" hangingPunct="0">
        <a:spcBef>
          <a:spcPct val="0"/>
        </a:spcBef>
        <a:spcAft>
          <a:spcPct val="0"/>
        </a:spcAft>
        <a:defRPr sz="3600">
          <a:solidFill>
            <a:schemeClr val="bg1"/>
          </a:solidFill>
          <a:latin typeface="Arial" panose="020B0604020202020204" pitchFamily="34" charset="0"/>
        </a:defRPr>
      </a:lvl4pPr>
      <a:lvl5pPr algn="l" rtl="0" eaLnBrk="0" fontAlgn="base" hangingPunct="0">
        <a:spcBef>
          <a:spcPct val="0"/>
        </a:spcBef>
        <a:spcAft>
          <a:spcPct val="0"/>
        </a:spcAft>
        <a:defRPr sz="3600">
          <a:solidFill>
            <a:schemeClr val="bg1"/>
          </a:solidFill>
          <a:latin typeface="Arial" panose="020B0604020202020204" pitchFamily="34" charset="0"/>
        </a:defRPr>
      </a:lvl5pPr>
      <a:lvl6pPr marL="457200" algn="l" rtl="0" fontAlgn="base">
        <a:spcBef>
          <a:spcPct val="0"/>
        </a:spcBef>
        <a:spcAft>
          <a:spcPct val="0"/>
        </a:spcAft>
        <a:defRPr sz="3600">
          <a:solidFill>
            <a:schemeClr val="bg1"/>
          </a:solidFill>
          <a:latin typeface="Arial" panose="020B0604020202020204" pitchFamily="34" charset="0"/>
        </a:defRPr>
      </a:lvl6pPr>
      <a:lvl7pPr marL="914400" algn="l" rtl="0" fontAlgn="base">
        <a:spcBef>
          <a:spcPct val="0"/>
        </a:spcBef>
        <a:spcAft>
          <a:spcPct val="0"/>
        </a:spcAft>
        <a:defRPr sz="3600">
          <a:solidFill>
            <a:schemeClr val="bg1"/>
          </a:solidFill>
          <a:latin typeface="Arial" panose="020B0604020202020204" pitchFamily="34" charset="0"/>
        </a:defRPr>
      </a:lvl7pPr>
      <a:lvl8pPr marL="1371600" algn="l" rtl="0" fontAlgn="base">
        <a:spcBef>
          <a:spcPct val="0"/>
        </a:spcBef>
        <a:spcAft>
          <a:spcPct val="0"/>
        </a:spcAft>
        <a:defRPr sz="3600">
          <a:solidFill>
            <a:schemeClr val="bg1"/>
          </a:solidFill>
          <a:latin typeface="Arial" panose="020B0604020202020204" pitchFamily="34" charset="0"/>
        </a:defRPr>
      </a:lvl8pPr>
      <a:lvl9pPr marL="1828800" algn="l" rtl="0" fontAlgn="base">
        <a:spcBef>
          <a:spcPct val="0"/>
        </a:spcBef>
        <a:spcAft>
          <a:spcPct val="0"/>
        </a:spcAft>
        <a:defRPr sz="3600">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0.xml"/><Relationship Id="rId1" Type="http://schemas.openxmlformats.org/officeDocument/2006/relationships/vmlDrawing" Target="../drawings/vmlDrawing10.vml"/><Relationship Id="rId5" Type="http://schemas.openxmlformats.org/officeDocument/2006/relationships/hyperlink" Target="mailto:cathy.thompson@ky.gov" TargetMode="External"/><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jpeg"/><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image" Target="../media/image15.png"/><Relationship Id="rId5" Type="http://schemas.openxmlformats.org/officeDocument/2006/relationships/hyperlink" Target="http://revenue.ky.gov/NR/rdonlyres/5B458315-F3DD-418E-8D13-6D44949AD3F1/0/62A3661212.pdf" TargetMode="External"/><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2.xml"/><Relationship Id="rId1" Type="http://schemas.openxmlformats.org/officeDocument/2006/relationships/vmlDrawing" Target="../drawings/vmlDrawing12.v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3.xml"/><Relationship Id="rId1" Type="http://schemas.openxmlformats.org/officeDocument/2006/relationships/vmlDrawing" Target="../drawings/vmlDrawing13.v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4.xml"/><Relationship Id="rId1" Type="http://schemas.openxmlformats.org/officeDocument/2006/relationships/vmlDrawing" Target="../drawings/vmlDrawing14.v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5.xml"/><Relationship Id="rId1" Type="http://schemas.openxmlformats.org/officeDocument/2006/relationships/vmlDrawing" Target="../drawings/vmlDrawing15.v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6.xml"/><Relationship Id="rId1" Type="http://schemas.openxmlformats.org/officeDocument/2006/relationships/vmlDrawing" Target="../drawings/vmlDrawing16.v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control" Target="../activeX/activeX17.xml"/><Relationship Id="rId1" Type="http://schemas.openxmlformats.org/officeDocument/2006/relationships/vmlDrawing" Target="../drawings/vmlDrawing17.v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8.xml"/><Relationship Id="rId1" Type="http://schemas.openxmlformats.org/officeDocument/2006/relationships/vmlDrawing" Target="../drawings/vmlDrawing18.v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9.xml"/><Relationship Id="rId1" Type="http://schemas.openxmlformats.org/officeDocument/2006/relationships/vmlDrawing" Target="../drawings/vmlDrawing19.v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0.xml"/><Relationship Id="rId1" Type="http://schemas.openxmlformats.org/officeDocument/2006/relationships/vmlDrawing" Target="../drawings/vmlDrawing20.v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1.xml"/><Relationship Id="rId1" Type="http://schemas.openxmlformats.org/officeDocument/2006/relationships/vmlDrawing" Target="../drawings/vmlDrawing21.v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2.xml"/><Relationship Id="rId1" Type="http://schemas.openxmlformats.org/officeDocument/2006/relationships/vmlDrawing" Target="../drawings/vmlDrawing22.v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3.xml"/><Relationship Id="rId1" Type="http://schemas.openxmlformats.org/officeDocument/2006/relationships/vmlDrawing" Target="../drawings/vmlDrawing23.v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4.xml"/><Relationship Id="rId1" Type="http://schemas.openxmlformats.org/officeDocument/2006/relationships/vmlDrawing" Target="../drawings/vmlDrawing24.v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5.xml"/><Relationship Id="rId1" Type="http://schemas.openxmlformats.org/officeDocument/2006/relationships/vmlDrawing" Target="../drawings/vmlDrawing25.v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control" Target="../activeX/activeX26.xml"/><Relationship Id="rId1" Type="http://schemas.openxmlformats.org/officeDocument/2006/relationships/vmlDrawing" Target="../drawings/vmlDrawing26.v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7.xml"/><Relationship Id="rId1" Type="http://schemas.openxmlformats.org/officeDocument/2006/relationships/vmlDrawing" Target="../drawings/vmlDrawing27.v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8.xml"/><Relationship Id="rId1" Type="http://schemas.openxmlformats.org/officeDocument/2006/relationships/vmlDrawing" Target="../drawings/vmlDrawing28.v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9.xml"/><Relationship Id="rId1" Type="http://schemas.openxmlformats.org/officeDocument/2006/relationships/vmlDrawing" Target="../drawings/vmlDrawing29.v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30.xml"/><Relationship Id="rId1" Type="http://schemas.openxmlformats.org/officeDocument/2006/relationships/vmlDrawing" Target="../drawings/vmlDrawing30.v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1.xml"/><Relationship Id="rId1" Type="http://schemas.openxmlformats.org/officeDocument/2006/relationships/vmlDrawing" Target="../drawings/vmlDrawing31.vml"/><Relationship Id="rId4" Type="http://schemas.openxmlformats.org/officeDocument/2006/relationships/hyperlink" Target="http://revenue.ky.gov/Forms/62A3000%20(7-16).pdf"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2.xml"/><Relationship Id="rId1" Type="http://schemas.openxmlformats.org/officeDocument/2006/relationships/vmlDrawing" Target="../drawings/vmlDrawing32.vml"/></Relationships>
</file>

<file path=ppt/slides/_rels/slide3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7.xml"/><Relationship Id="rId7" Type="http://schemas.openxmlformats.org/officeDocument/2006/relationships/diagramColors" Target="../diagrams/colors4.xml"/><Relationship Id="rId2" Type="http://schemas.openxmlformats.org/officeDocument/2006/relationships/control" Target="../activeX/activeX33.xml"/><Relationship Id="rId1" Type="http://schemas.openxmlformats.org/officeDocument/2006/relationships/vmlDrawing" Target="../drawings/vmlDrawing33.v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4.xml"/><Relationship Id="rId1" Type="http://schemas.openxmlformats.org/officeDocument/2006/relationships/vmlDrawing" Target="../drawings/vmlDrawing34.v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5.xml"/><Relationship Id="rId1" Type="http://schemas.openxmlformats.org/officeDocument/2006/relationships/vmlDrawing" Target="../drawings/vmlDrawing35.v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6.xml"/><Relationship Id="rId1" Type="http://schemas.openxmlformats.org/officeDocument/2006/relationships/vmlDrawing" Target="../drawings/vmlDrawing36.v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7.xml"/><Relationship Id="rId1" Type="http://schemas.openxmlformats.org/officeDocument/2006/relationships/vmlDrawing" Target="../drawings/vmlDrawing37.v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8.xml"/><Relationship Id="rId1" Type="http://schemas.openxmlformats.org/officeDocument/2006/relationships/vmlDrawing" Target="../drawings/vmlDrawing38.v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9.xml"/><Relationship Id="rId1" Type="http://schemas.openxmlformats.org/officeDocument/2006/relationships/vmlDrawing" Target="../drawings/vmlDrawing39.v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0.xml"/><Relationship Id="rId1" Type="http://schemas.openxmlformats.org/officeDocument/2006/relationships/vmlDrawing" Target="../drawings/vmlDrawing40.vml"/><Relationship Id="rId4" Type="http://schemas.openxmlformats.org/officeDocument/2006/relationships/notesSlide" Target="../notesSlides/notesSlide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1.xml"/><Relationship Id="rId1" Type="http://schemas.openxmlformats.org/officeDocument/2006/relationships/vmlDrawing" Target="../drawings/vmlDrawing41.v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6.v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7.xml"/><Relationship Id="rId1" Type="http://schemas.openxmlformats.org/officeDocument/2006/relationships/vmlDrawing" Target="../drawings/vmlDrawing7.vml"/><Relationship Id="rId5" Type="http://schemas.openxmlformats.org/officeDocument/2006/relationships/image" Target="../media/image10.jpeg"/><Relationship Id="rId4" Type="http://schemas.openxmlformats.org/officeDocument/2006/relationships/hyperlink" Target="http://revenue.ky.gov/PVANetwork/PVA%20Forms/62A3661212.pdf"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8.xml"/><Relationship Id="rId1" Type="http://schemas.openxmlformats.org/officeDocument/2006/relationships/vmlDrawing" Target="../drawings/vmlDrawing8.vml"/><Relationship Id="rId4" Type="http://schemas.openxmlformats.org/officeDocument/2006/relationships/hyperlink" Target="http://revenue.ky.gov/PVANetwork/PVA%20Forms/62A3661212.pdf"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9.xml"/><Relationship Id="rId1" Type="http://schemas.openxmlformats.org/officeDocument/2006/relationships/vmlDrawing" Target="../drawings/vmlDrawing9.vm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0" y="3911601"/>
            <a:ext cx="6781800" cy="2120900"/>
          </a:xfrm>
        </p:spPr>
        <p:txBody>
          <a:bodyPr/>
          <a:lstStyle/>
          <a:p>
            <a:pPr eaLnBrk="1" hangingPunct="1"/>
            <a:r>
              <a:rPr lang="en-US" altLang="en-US" sz="3200" dirty="0" smtClean="0"/>
              <a:t>DIVISION OF STATE VALUATION </a:t>
            </a:r>
            <a:br>
              <a:rPr lang="en-US" altLang="en-US" sz="3200" dirty="0" smtClean="0"/>
            </a:br>
            <a:endParaRPr lang="en-US" altLang="en-US" sz="3200" dirty="0" smtClean="0"/>
          </a:p>
        </p:txBody>
      </p:sp>
      <p:sp>
        <p:nvSpPr>
          <p:cNvPr id="4099" name="Text Box 5"/>
          <p:cNvSpPr txBox="1">
            <a:spLocks noChangeArrowheads="1"/>
          </p:cNvSpPr>
          <p:nvPr/>
        </p:nvSpPr>
        <p:spPr bwMode="auto">
          <a:xfrm>
            <a:off x="254000" y="266700"/>
            <a:ext cx="2794000" cy="1005840"/>
          </a:xfrm>
          <a:prstGeom prst="rect">
            <a:avLst/>
          </a:prstGeom>
          <a:blipFill>
            <a:blip r:embed="rId5" cstate="print"/>
            <a:stretch>
              <a:fillRect/>
            </a:stretch>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endParaRPr lang="fr-FR" altLang="en-US" sz="1600" b="0" dirty="0"/>
          </a:p>
        </p:txBody>
      </p:sp>
      <p:sp>
        <p:nvSpPr>
          <p:cNvPr id="4" name="TextBox 3"/>
          <p:cNvSpPr txBox="1"/>
          <p:nvPr/>
        </p:nvSpPr>
        <p:spPr>
          <a:xfrm>
            <a:off x="-8655269" y="2843498"/>
            <a:ext cx="8655269" cy="707886"/>
          </a:xfrm>
          <a:prstGeom prst="rect">
            <a:avLst/>
          </a:prstGeom>
          <a:noFill/>
        </p:spPr>
        <p:txBody>
          <a:bodyPr wrap="square" rtlCol="0">
            <a:spAutoFit/>
            <a:scene3d>
              <a:camera prst="orthographicFront"/>
              <a:lightRig rig="threePt" dir="t"/>
            </a:scene3d>
            <a:sp3d contourW="12700">
              <a:contourClr>
                <a:schemeClr val="tx1"/>
              </a:contourClr>
            </a:sp3d>
          </a:bodyPr>
          <a:lstStyle/>
          <a:p>
            <a:r>
              <a:rPr lang="en-US" sz="4000" u="sng" dirty="0" smtClean="0">
                <a:solidFill>
                  <a:srgbClr val="FF0000"/>
                </a:solidFill>
              </a:rPr>
              <a:t>T</a:t>
            </a:r>
            <a:r>
              <a:rPr lang="en-US" sz="4000" dirty="0" smtClean="0">
                <a:solidFill>
                  <a:srgbClr val="0067AC"/>
                </a:solidFill>
              </a:rPr>
              <a:t>ogether </a:t>
            </a:r>
            <a:r>
              <a:rPr lang="en-US" sz="4000" u="sng" dirty="0" smtClean="0">
                <a:solidFill>
                  <a:srgbClr val="FF0000"/>
                </a:solidFill>
              </a:rPr>
              <a:t>E</a:t>
            </a:r>
            <a:r>
              <a:rPr lang="en-US" sz="4000" dirty="0" smtClean="0">
                <a:solidFill>
                  <a:srgbClr val="0067AC"/>
                </a:solidFill>
              </a:rPr>
              <a:t>veryone </a:t>
            </a:r>
            <a:r>
              <a:rPr lang="en-US" sz="4000" u="sng" dirty="0" smtClean="0">
                <a:solidFill>
                  <a:srgbClr val="FF0000"/>
                </a:solidFill>
              </a:rPr>
              <a:t>A</a:t>
            </a:r>
            <a:r>
              <a:rPr lang="en-US" sz="4000" dirty="0" smtClean="0">
                <a:solidFill>
                  <a:srgbClr val="0067AC"/>
                </a:solidFill>
              </a:rPr>
              <a:t>chieves </a:t>
            </a:r>
            <a:r>
              <a:rPr lang="en-US" sz="4000" u="sng" dirty="0" smtClean="0">
                <a:solidFill>
                  <a:srgbClr val="FF0000"/>
                </a:solidFill>
              </a:rPr>
              <a:t>M</a:t>
            </a:r>
            <a:r>
              <a:rPr lang="en-US" sz="4000" dirty="0" smtClean="0">
                <a:solidFill>
                  <a:srgbClr val="0067AC"/>
                </a:solidFill>
              </a:rPr>
              <a:t>ore</a:t>
            </a:r>
            <a:endParaRPr lang="en-US" sz="4000" dirty="0">
              <a:solidFill>
                <a:srgbClr val="0067AC"/>
              </a:solidFill>
            </a:endParaRPr>
          </a:p>
        </p:txBody>
      </p:sp>
    </p:spTree>
    <p:controls>
      <p:control spid="12292" name="TextBox1" r:id="rId2" imgW="2171880" imgH="295200"/>
    </p:controls>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0500" y="330201"/>
            <a:ext cx="8953500" cy="1092199"/>
          </a:xfrm>
        </p:spPr>
        <p:txBody>
          <a:bodyPr/>
          <a:lstStyle/>
          <a:p>
            <a:pPr algn="ctr" eaLnBrk="1" hangingPunct="1"/>
            <a:r>
              <a:rPr lang="en-US" altLang="en-US" sz="3200" dirty="0" smtClean="0"/>
              <a:t>NEW OR CHANGES TO TAX DISTRICTS</a:t>
            </a:r>
          </a:p>
        </p:txBody>
      </p:sp>
      <p:sp>
        <p:nvSpPr>
          <p:cNvPr id="6147" name="Rectangle 3"/>
          <p:cNvSpPr>
            <a:spLocks noGrp="1" noChangeArrowheads="1"/>
          </p:cNvSpPr>
          <p:nvPr>
            <p:ph type="body" idx="1"/>
          </p:nvPr>
        </p:nvSpPr>
        <p:spPr>
          <a:xfrm>
            <a:off x="901700" y="1638300"/>
            <a:ext cx="8089900" cy="4533900"/>
          </a:xfrm>
        </p:spPr>
        <p:txBody>
          <a:bodyPr/>
          <a:lstStyle/>
          <a:p>
            <a:r>
              <a:rPr lang="en-US" altLang="en-US" sz="2000" dirty="0" smtClean="0"/>
              <a:t>Additions or changes to tax districts require a ticket to (COT) Commonwealth Office of Technology.</a:t>
            </a:r>
          </a:p>
          <a:p>
            <a:pPr>
              <a:buNone/>
            </a:pPr>
            <a:endParaRPr lang="en-US" altLang="en-US" sz="2000" dirty="0" smtClean="0"/>
          </a:p>
          <a:p>
            <a:r>
              <a:rPr lang="en-US" altLang="en-US" sz="2000" dirty="0" smtClean="0"/>
              <a:t>COT implements any program changes so the new district will be recognized when trying to enter a tangible property tax return. </a:t>
            </a:r>
          </a:p>
          <a:p>
            <a:endParaRPr lang="en-US" altLang="en-US" sz="2000" dirty="0" smtClean="0"/>
          </a:p>
          <a:p>
            <a:r>
              <a:rPr lang="en-US" altLang="en-US" sz="2000" dirty="0" smtClean="0"/>
              <a:t>Notification should be sent to Cathy Thompson who will contact COT concerning the change. This can be done via email at </a:t>
            </a:r>
            <a:r>
              <a:rPr lang="en-US" altLang="en-US" sz="2000" u="sng" dirty="0" smtClean="0">
                <a:hlinkClick r:id="rId5"/>
              </a:rPr>
              <a:t>cathy.thompson@ky.gov</a:t>
            </a:r>
            <a:r>
              <a:rPr lang="en-US" altLang="en-US" sz="2000" u="sng" dirty="0" smtClean="0"/>
              <a:t>.</a:t>
            </a:r>
          </a:p>
          <a:p>
            <a:pPr>
              <a:buNone/>
            </a:pPr>
            <a:endParaRPr lang="en-US" altLang="en-US" sz="2000" u="sng" dirty="0" smtClean="0"/>
          </a:p>
          <a:p>
            <a:r>
              <a:rPr lang="en-US" altLang="en-US" sz="2000" dirty="0" smtClean="0"/>
              <a:t>Will need the new district code along with the taxing jurisdictions that make up the new district code. This information will be used to also create the district in OPT (Omitted Property Tax).</a:t>
            </a:r>
          </a:p>
          <a:p>
            <a:pPr>
              <a:buNone/>
            </a:pPr>
            <a:endParaRPr lang="en-US" altLang="en-US" sz="2000" dirty="0" smtClean="0"/>
          </a:p>
          <a:p>
            <a:pPr>
              <a:buNone/>
            </a:pPr>
            <a:r>
              <a:rPr lang="en-US" altLang="en-US" sz="2000" dirty="0" smtClean="0"/>
              <a:t>  </a:t>
            </a:r>
          </a:p>
        </p:txBody>
      </p:sp>
    </p:spTree>
    <p:controls>
      <p:control spid="80900" name="TextBox1" r:id="rId2" imgW="2171880" imgH="295200"/>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1400176"/>
            <a:ext cx="7315200" cy="758824"/>
          </a:xfrm>
        </p:spPr>
        <p:txBody>
          <a:bodyPr/>
          <a:lstStyle/>
          <a:p>
            <a:pPr eaLnBrk="1" hangingPunct="1"/>
            <a:r>
              <a:rPr lang="en-US" altLang="en-US" sz="2800" dirty="0" smtClean="0"/>
              <a:t>Omitted Property Tax Assessments</a:t>
            </a:r>
          </a:p>
        </p:txBody>
      </p:sp>
      <p:sp>
        <p:nvSpPr>
          <p:cNvPr id="10243" name="Rectangle 3"/>
          <p:cNvSpPr>
            <a:spLocks noGrp="1" noChangeArrowheads="1"/>
          </p:cNvSpPr>
          <p:nvPr>
            <p:ph type="body" sz="half" idx="1"/>
          </p:nvPr>
        </p:nvSpPr>
        <p:spPr>
          <a:xfrm>
            <a:off x="1828802" y="2133600"/>
            <a:ext cx="3508375" cy="4038600"/>
          </a:xfrm>
        </p:spPr>
        <p:txBody>
          <a:bodyPr/>
          <a:lstStyle/>
          <a:p>
            <a:pPr eaLnBrk="1" hangingPunct="1"/>
            <a:endParaRPr lang="en-GB" altLang="en-US" sz="2000" dirty="0" smtClean="0"/>
          </a:p>
          <a:p>
            <a:pPr eaLnBrk="1" hangingPunct="1"/>
            <a:r>
              <a:rPr lang="en-GB" altLang="en-US" sz="2000" dirty="0" smtClean="0"/>
              <a:t>Valuations for Omitted assessments are provided to local valuation each year which are used when calculating assessments for the Counties.</a:t>
            </a:r>
          </a:p>
          <a:p>
            <a:pPr eaLnBrk="1" hangingPunct="1"/>
            <a:endParaRPr lang="en-US" altLang="en-US" sz="2000" dirty="0" smtClean="0"/>
          </a:p>
        </p:txBody>
      </p:sp>
      <p:pic>
        <p:nvPicPr>
          <p:cNvPr id="10244" name="Picture 4" descr="snowdrop">
            <a:hlinkClick r:id="rId5"/>
          </p:cNvPr>
          <p:cNvPicPr>
            <a:picLocks noChangeAspect="1" noChangeArrowheads="1"/>
          </p:cNvPicPr>
          <p:nvPr/>
        </p:nvPicPr>
        <p:blipFill>
          <a:blip r:embed="rId6" cstate="print"/>
          <a:stretch>
            <a:fillRect/>
          </a:stretch>
        </p:blipFill>
        <p:spPr bwMode="auto">
          <a:xfrm>
            <a:off x="5816599" y="3048000"/>
            <a:ext cx="3320879" cy="1739900"/>
          </a:xfrm>
          <a:prstGeom prst="rect">
            <a:avLst/>
          </a:prstGeom>
          <a:blipFill>
            <a:blip r:embed="rId6" cstate="print"/>
            <a:stretch>
              <a:fillRect/>
            </a:stretch>
          </a:blipFill>
          <a:ln>
            <a:noFill/>
          </a:ln>
        </p:spPr>
      </p:pic>
      <p:sp>
        <p:nvSpPr>
          <p:cNvPr id="10245" name="Text Box 6"/>
          <p:cNvSpPr txBox="1">
            <a:spLocks noChangeArrowheads="1"/>
          </p:cNvSpPr>
          <p:nvPr/>
        </p:nvSpPr>
        <p:spPr bwMode="auto">
          <a:xfrm>
            <a:off x="304800" y="228601"/>
            <a:ext cx="16764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en-US" altLang="en-US" sz="1600" b="0" dirty="0"/>
              <a:t>Company LOGO</a:t>
            </a:r>
            <a:endParaRPr lang="fr-FR" altLang="en-US" sz="1600" b="0" dirty="0"/>
          </a:p>
        </p:txBody>
      </p:sp>
      <p:sp>
        <p:nvSpPr>
          <p:cNvPr id="6" name="Text Box 4"/>
          <p:cNvSpPr txBox="1">
            <a:spLocks noChangeArrowheads="1"/>
          </p:cNvSpPr>
          <p:nvPr/>
        </p:nvSpPr>
        <p:spPr bwMode="auto">
          <a:xfrm>
            <a:off x="0" y="152400"/>
            <a:ext cx="2798064" cy="914400"/>
          </a:xfrm>
          <a:prstGeom prst="rect">
            <a:avLst/>
          </a:prstGeom>
          <a:blipFill>
            <a:blip r:embed="rId7" cstate="print"/>
            <a:stretch>
              <a:fillRect/>
            </a:stretch>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endParaRPr lang="fr-FR" altLang="en-US" sz="1600" b="0" dirty="0"/>
          </a:p>
        </p:txBody>
      </p:sp>
    </p:spTree>
    <p:controls>
      <p:control spid="81924" name="TextBox1" r:id="rId2" imgW="2171880" imgH="295200"/>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400" dirty="0" smtClean="0"/>
              <a:t>TAX RATES</a:t>
            </a:r>
            <a:endParaRPr lang="en-US" sz="5400" dirty="0"/>
          </a:p>
        </p:txBody>
      </p:sp>
    </p:spTree>
    <p:controls>
      <p:control spid="91140" name="TextBox1" r:id="rId2" imgW="2171880" imgH="295200"/>
    </p:controls>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3900" y="1219200"/>
            <a:ext cx="8420100" cy="762001"/>
          </a:xfrm>
        </p:spPr>
        <p:txBody>
          <a:bodyPr/>
          <a:lstStyle/>
          <a:p>
            <a:pPr algn="ctr"/>
            <a:r>
              <a:rPr lang="en-US" sz="3200" dirty="0" smtClean="0"/>
              <a:t>COUNTY AVERAGE TAX RATES</a:t>
            </a:r>
            <a:endParaRPr lang="en-US" sz="3200" dirty="0"/>
          </a:p>
        </p:txBody>
      </p:sp>
      <p:graphicFrame>
        <p:nvGraphicFramePr>
          <p:cNvPr id="15" name="Content Placeholder 14"/>
          <p:cNvGraphicFramePr>
            <a:graphicFrameLocks noGrp="1"/>
          </p:cNvGraphicFramePr>
          <p:nvPr>
            <p:ph idx="1"/>
          </p:nvPr>
        </p:nvGraphicFramePr>
        <p:xfrm>
          <a:off x="673100" y="2476502"/>
          <a:ext cx="8318500" cy="3327401"/>
        </p:xfrm>
        <a:graphic>
          <a:graphicData uri="http://schemas.openxmlformats.org/drawingml/2006/table">
            <a:tbl>
              <a:tblPr firstRow="1" bandRow="1">
                <a:tableStyleId>{5C22544A-7EE6-4342-B048-85BDC9FD1C3A}</a:tableStyleId>
              </a:tblPr>
              <a:tblGrid>
                <a:gridCol w="2702596">
                  <a:extLst>
                    <a:ext uri="{9D8B030D-6E8A-4147-A177-3AD203B41FA5}">
                      <a16:colId xmlns:a16="http://schemas.microsoft.com/office/drawing/2014/main" xmlns="" val="20000"/>
                    </a:ext>
                  </a:extLst>
                </a:gridCol>
                <a:gridCol w="2807952">
                  <a:extLst>
                    <a:ext uri="{9D8B030D-6E8A-4147-A177-3AD203B41FA5}">
                      <a16:colId xmlns:a16="http://schemas.microsoft.com/office/drawing/2014/main" xmlns="" val="20001"/>
                    </a:ext>
                  </a:extLst>
                </a:gridCol>
                <a:gridCol w="2807952">
                  <a:extLst>
                    <a:ext uri="{9D8B030D-6E8A-4147-A177-3AD203B41FA5}">
                      <a16:colId xmlns:a16="http://schemas.microsoft.com/office/drawing/2014/main" xmlns="" val="20002"/>
                    </a:ext>
                  </a:extLst>
                </a:gridCol>
              </a:tblGrid>
              <a:tr h="475343">
                <a:tc>
                  <a:txBody>
                    <a:bodyPr/>
                    <a:lstStyle/>
                    <a:p>
                      <a:pPr algn="l" fontAlgn="b"/>
                      <a:r>
                        <a:rPr lang="en-US" sz="1600" b="1" i="0" u="none" strike="noStrike" dirty="0">
                          <a:solidFill>
                            <a:srgbClr val="000000"/>
                          </a:solidFill>
                          <a:latin typeface="Calibri"/>
                        </a:rPr>
                        <a:t>CLASS OF PROPERTY</a:t>
                      </a:r>
                    </a:p>
                  </a:txBody>
                  <a:tcPr marL="9525" marR="9525" marT="9525" marB="0" anchor="b"/>
                </a:tc>
                <a:tc>
                  <a:txBody>
                    <a:bodyPr/>
                    <a:lstStyle/>
                    <a:p>
                      <a:pPr algn="l" fontAlgn="b"/>
                      <a:r>
                        <a:rPr lang="en-US" sz="1600" b="1" i="0" u="none" strike="noStrike" dirty="0">
                          <a:solidFill>
                            <a:srgbClr val="000000"/>
                          </a:solidFill>
                          <a:latin typeface="Calibri"/>
                        </a:rPr>
                        <a:t>2014</a:t>
                      </a:r>
                    </a:p>
                  </a:txBody>
                  <a:tcPr marL="9525" marR="9525" marT="9525" marB="0" anchor="b"/>
                </a:tc>
                <a:tc>
                  <a:txBody>
                    <a:bodyPr/>
                    <a:lstStyle/>
                    <a:p>
                      <a:pPr algn="l" fontAlgn="b"/>
                      <a:r>
                        <a:rPr lang="en-US" sz="1600" b="1" i="0" u="none" strike="noStrike" dirty="0">
                          <a:solidFill>
                            <a:srgbClr val="000000"/>
                          </a:solidFill>
                          <a:latin typeface="Calibri"/>
                        </a:rPr>
                        <a:t>2015</a:t>
                      </a:r>
                    </a:p>
                  </a:txBody>
                  <a:tcPr marL="9525" marR="9525" marT="9525" marB="0" anchor="b"/>
                </a:tc>
                <a:extLst>
                  <a:ext uri="{0D108BD9-81ED-4DB2-BD59-A6C34878D82A}">
                    <a16:rowId xmlns:a16="http://schemas.microsoft.com/office/drawing/2014/main" xmlns="" val="10000"/>
                  </a:ext>
                </a:extLst>
              </a:tr>
              <a:tr h="475343">
                <a:tc>
                  <a:txBody>
                    <a:bodyPr/>
                    <a:lstStyle/>
                    <a:p>
                      <a:pPr algn="l" fontAlgn="b"/>
                      <a:r>
                        <a:rPr lang="en-US" sz="1600" b="1" i="0" u="sng" strike="noStrike" dirty="0">
                          <a:solidFill>
                            <a:srgbClr val="000000"/>
                          </a:solidFill>
                          <a:latin typeface="Calibri"/>
                        </a:rPr>
                        <a:t>COUNTIES</a:t>
                      </a: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1"/>
                  </a:ext>
                </a:extLst>
              </a:tr>
              <a:tr h="475343">
                <a:tc>
                  <a:txBody>
                    <a:bodyPr/>
                    <a:lstStyle/>
                    <a:p>
                      <a:pPr algn="l" fontAlgn="b"/>
                      <a:r>
                        <a:rPr lang="en-US" sz="1600" b="1" i="0" u="none" strike="noStrike" dirty="0">
                          <a:solidFill>
                            <a:srgbClr val="000000"/>
                          </a:solidFill>
                          <a:latin typeface="Calibri"/>
                        </a:rPr>
                        <a:t>Average Real Estate Rate</a:t>
                      </a:r>
                    </a:p>
                  </a:txBody>
                  <a:tcPr marL="9525" marR="9525" marT="9525" marB="0" anchor="b"/>
                </a:tc>
                <a:tc>
                  <a:txBody>
                    <a:bodyPr/>
                    <a:lstStyle/>
                    <a:p>
                      <a:pPr algn="l" fontAlgn="b"/>
                      <a:r>
                        <a:rPr lang="en-US" sz="1600" b="1" i="0" u="none" strike="noStrike" dirty="0">
                          <a:solidFill>
                            <a:srgbClr val="000000"/>
                          </a:solidFill>
                          <a:latin typeface="Calibri"/>
                        </a:rPr>
                        <a:t>30.6437</a:t>
                      </a:r>
                    </a:p>
                  </a:txBody>
                  <a:tcPr marL="9525" marR="9525" marT="9525" marB="0" anchor="b"/>
                </a:tc>
                <a:tc>
                  <a:txBody>
                    <a:bodyPr/>
                    <a:lstStyle/>
                    <a:p>
                      <a:pPr algn="l" fontAlgn="b"/>
                      <a:r>
                        <a:rPr lang="en-US" sz="1600" b="1" i="0" u="none" strike="noStrike" dirty="0">
                          <a:solidFill>
                            <a:srgbClr val="000000"/>
                          </a:solidFill>
                          <a:latin typeface="Calibri"/>
                        </a:rPr>
                        <a:t>31.5239</a:t>
                      </a:r>
                    </a:p>
                  </a:txBody>
                  <a:tcPr marL="9525" marR="9525" marT="9525" marB="0" anchor="b"/>
                </a:tc>
                <a:extLst>
                  <a:ext uri="{0D108BD9-81ED-4DB2-BD59-A6C34878D82A}">
                    <a16:rowId xmlns:a16="http://schemas.microsoft.com/office/drawing/2014/main" xmlns="" val="10002"/>
                  </a:ext>
                </a:extLst>
              </a:tr>
              <a:tr h="475343">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3"/>
                  </a:ext>
                </a:extLst>
              </a:tr>
              <a:tr h="475343">
                <a:tc>
                  <a:txBody>
                    <a:bodyPr/>
                    <a:lstStyle/>
                    <a:p>
                      <a:pPr algn="l" fontAlgn="b"/>
                      <a:r>
                        <a:rPr lang="en-US" sz="1600" b="1" i="0" u="none" strike="noStrike" dirty="0">
                          <a:solidFill>
                            <a:srgbClr val="000000"/>
                          </a:solidFill>
                          <a:latin typeface="Calibri"/>
                        </a:rPr>
                        <a:t>Average Tangible Rate</a:t>
                      </a:r>
                    </a:p>
                  </a:txBody>
                  <a:tcPr marL="9525" marR="9525" marT="9525" marB="0" anchor="b"/>
                </a:tc>
                <a:tc>
                  <a:txBody>
                    <a:bodyPr/>
                    <a:lstStyle/>
                    <a:p>
                      <a:pPr algn="l" fontAlgn="b"/>
                      <a:r>
                        <a:rPr lang="en-US" sz="1600" b="1" i="0" u="none" strike="noStrike" dirty="0">
                          <a:solidFill>
                            <a:srgbClr val="000000"/>
                          </a:solidFill>
                          <a:latin typeface="Calibri"/>
                        </a:rPr>
                        <a:t>37.5715</a:t>
                      </a:r>
                    </a:p>
                  </a:txBody>
                  <a:tcPr marL="9525" marR="9525" marT="9525" marB="0" anchor="b"/>
                </a:tc>
                <a:tc>
                  <a:txBody>
                    <a:bodyPr/>
                    <a:lstStyle/>
                    <a:p>
                      <a:pPr algn="l" fontAlgn="b"/>
                      <a:r>
                        <a:rPr lang="en-US" sz="1600" b="1" i="0" u="none" strike="noStrike" dirty="0">
                          <a:solidFill>
                            <a:srgbClr val="000000"/>
                          </a:solidFill>
                          <a:latin typeface="Calibri"/>
                        </a:rPr>
                        <a:t>38.427</a:t>
                      </a:r>
                    </a:p>
                  </a:txBody>
                  <a:tcPr marL="9525" marR="9525" marT="9525" marB="0" anchor="b"/>
                </a:tc>
                <a:extLst>
                  <a:ext uri="{0D108BD9-81ED-4DB2-BD59-A6C34878D82A}">
                    <a16:rowId xmlns:a16="http://schemas.microsoft.com/office/drawing/2014/main" xmlns="" val="10004"/>
                  </a:ext>
                </a:extLst>
              </a:tr>
              <a:tr h="475343">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5"/>
                  </a:ext>
                </a:extLst>
              </a:tr>
              <a:tr h="475343">
                <a:tc>
                  <a:txBody>
                    <a:bodyPr/>
                    <a:lstStyle/>
                    <a:p>
                      <a:pPr algn="l" fontAlgn="b"/>
                      <a:r>
                        <a:rPr lang="en-US" sz="1600" b="1" i="0" u="none" strike="noStrike" dirty="0">
                          <a:solidFill>
                            <a:srgbClr val="000000"/>
                          </a:solidFill>
                          <a:latin typeface="Calibri"/>
                        </a:rPr>
                        <a:t>Average Motor Vehicle Rate</a:t>
                      </a:r>
                    </a:p>
                  </a:txBody>
                  <a:tcPr marL="9525" marR="9525" marT="9525" marB="0" anchor="b"/>
                </a:tc>
                <a:tc>
                  <a:txBody>
                    <a:bodyPr/>
                    <a:lstStyle/>
                    <a:p>
                      <a:pPr algn="l" fontAlgn="b"/>
                      <a:r>
                        <a:rPr lang="en-US" sz="1600" b="1" i="0" u="none" strike="noStrike" dirty="0">
                          <a:solidFill>
                            <a:srgbClr val="000000"/>
                          </a:solidFill>
                          <a:latin typeface="Calibri"/>
                        </a:rPr>
                        <a:t>24.6404</a:t>
                      </a:r>
                    </a:p>
                  </a:txBody>
                  <a:tcPr marL="9525" marR="9525" marT="9525" marB="0" anchor="b"/>
                </a:tc>
                <a:tc>
                  <a:txBody>
                    <a:bodyPr/>
                    <a:lstStyle/>
                    <a:p>
                      <a:pPr algn="l" fontAlgn="b"/>
                      <a:r>
                        <a:rPr lang="en-US" sz="1600" b="1" i="0" u="none" strike="noStrike" dirty="0">
                          <a:solidFill>
                            <a:srgbClr val="000000"/>
                          </a:solidFill>
                          <a:latin typeface="Calibri"/>
                        </a:rPr>
                        <a:t>24.8092</a:t>
                      </a:r>
                    </a:p>
                  </a:txBody>
                  <a:tcPr marL="9525" marR="9525" marT="9525" marB="0" anchor="b"/>
                </a:tc>
                <a:extLst>
                  <a:ext uri="{0D108BD9-81ED-4DB2-BD59-A6C34878D82A}">
                    <a16:rowId xmlns:a16="http://schemas.microsoft.com/office/drawing/2014/main" xmlns="" val="10006"/>
                  </a:ext>
                </a:extLst>
              </a:tr>
            </a:tbl>
          </a:graphicData>
        </a:graphic>
      </p:graphicFrame>
    </p:spTree>
    <p:controls>
      <p:control spid="82947" name="TextBox1" r:id="rId2" imgW="2171880" imgH="295200"/>
    </p:controls>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295400" y="1473200"/>
          <a:ext cx="7175501" cy="4559301"/>
        </p:xfrm>
        <a:graphic>
          <a:graphicData uri="http://schemas.openxmlformats.org/drawingml/2006/table">
            <a:tbl>
              <a:tblPr firstRow="1" bandRow="1">
                <a:tableStyleId>{5C22544A-7EE6-4342-B048-85BDC9FD1C3A}</a:tableStyleId>
              </a:tblPr>
              <a:tblGrid>
                <a:gridCol w="4493363">
                  <a:extLst>
                    <a:ext uri="{9D8B030D-6E8A-4147-A177-3AD203B41FA5}">
                      <a16:colId xmlns:a16="http://schemas.microsoft.com/office/drawing/2014/main" xmlns="" val="20000"/>
                    </a:ext>
                  </a:extLst>
                </a:gridCol>
                <a:gridCol w="1341069">
                  <a:extLst>
                    <a:ext uri="{9D8B030D-6E8A-4147-A177-3AD203B41FA5}">
                      <a16:colId xmlns:a16="http://schemas.microsoft.com/office/drawing/2014/main" xmlns="" val="20001"/>
                    </a:ext>
                  </a:extLst>
                </a:gridCol>
                <a:gridCol w="1341069">
                  <a:extLst>
                    <a:ext uri="{9D8B030D-6E8A-4147-A177-3AD203B41FA5}">
                      <a16:colId xmlns:a16="http://schemas.microsoft.com/office/drawing/2014/main" xmlns="" val="20002"/>
                    </a:ext>
                  </a:extLst>
                </a:gridCol>
              </a:tblGrid>
              <a:tr h="506589">
                <a:tc>
                  <a:txBody>
                    <a:bodyPr/>
                    <a:lstStyle/>
                    <a:p>
                      <a:pPr algn="l" fontAlgn="b"/>
                      <a:r>
                        <a:rPr lang="en-US" sz="1600" b="1" i="0" u="sng" strike="noStrike" dirty="0">
                          <a:solidFill>
                            <a:srgbClr val="000000"/>
                          </a:solidFill>
                          <a:latin typeface="Calibri"/>
                        </a:rPr>
                        <a:t>CITIES</a:t>
                      </a:r>
                    </a:p>
                  </a:txBody>
                  <a:tcPr marL="9525" marR="9525" marT="9525" marB="0" anchor="b"/>
                </a:tc>
                <a:tc>
                  <a:txBody>
                    <a:bodyPr/>
                    <a:lstStyle/>
                    <a:p>
                      <a:pPr algn="l" fontAlgn="b"/>
                      <a:r>
                        <a:rPr lang="en-US" sz="1600" b="1" i="0" u="none" strike="noStrike" dirty="0">
                          <a:solidFill>
                            <a:srgbClr val="000000"/>
                          </a:solidFill>
                          <a:latin typeface="Calibri"/>
                        </a:rPr>
                        <a:t>2014</a:t>
                      </a:r>
                    </a:p>
                  </a:txBody>
                  <a:tcPr marL="9525" marR="9525" marT="9525" marB="0" anchor="b"/>
                </a:tc>
                <a:tc>
                  <a:txBody>
                    <a:bodyPr/>
                    <a:lstStyle/>
                    <a:p>
                      <a:pPr algn="l" fontAlgn="b"/>
                      <a:r>
                        <a:rPr lang="en-US" sz="1600" b="1" i="0" u="none" strike="noStrike" dirty="0">
                          <a:solidFill>
                            <a:srgbClr val="000000"/>
                          </a:solidFill>
                          <a:latin typeface="Calibri"/>
                        </a:rPr>
                        <a:t>2015</a:t>
                      </a:r>
                    </a:p>
                  </a:txBody>
                  <a:tcPr marL="9525" marR="9525" marT="9525" marB="0" anchor="b"/>
                </a:tc>
                <a:extLst>
                  <a:ext uri="{0D108BD9-81ED-4DB2-BD59-A6C34878D82A}">
                    <a16:rowId xmlns:a16="http://schemas.microsoft.com/office/drawing/2014/main" xmlns="" val="10000"/>
                  </a:ext>
                </a:extLst>
              </a:tr>
              <a:tr h="506589">
                <a:tc>
                  <a:txBody>
                    <a:bodyPr/>
                    <a:lstStyle/>
                    <a:p>
                      <a:pPr algn="l" fontAlgn="b"/>
                      <a:r>
                        <a:rPr lang="en-US" sz="1600" b="1" i="0" u="none" strike="noStrike" dirty="0">
                          <a:solidFill>
                            <a:srgbClr val="000000"/>
                          </a:solidFill>
                          <a:latin typeface="Calibri"/>
                        </a:rPr>
                        <a:t>Average Real Estate Rate(Zero Rates Excluded)</a:t>
                      </a:r>
                    </a:p>
                  </a:txBody>
                  <a:tcPr marL="9525" marR="9525" marT="9525" marB="0" anchor="b"/>
                </a:tc>
                <a:tc>
                  <a:txBody>
                    <a:bodyPr/>
                    <a:lstStyle/>
                    <a:p>
                      <a:pPr algn="l" fontAlgn="b"/>
                      <a:r>
                        <a:rPr lang="en-US" sz="1600" b="1" i="0" u="none" strike="noStrike" dirty="0">
                          <a:solidFill>
                            <a:srgbClr val="000000"/>
                          </a:solidFill>
                          <a:latin typeface="Calibri"/>
                        </a:rPr>
                        <a:t>22.397</a:t>
                      </a:r>
                    </a:p>
                  </a:txBody>
                  <a:tcPr marL="9525" marR="9525" marT="9525" marB="0" anchor="b"/>
                </a:tc>
                <a:tc>
                  <a:txBody>
                    <a:bodyPr/>
                    <a:lstStyle/>
                    <a:p>
                      <a:pPr algn="l" fontAlgn="b"/>
                      <a:r>
                        <a:rPr lang="en-US" sz="1600" b="1" i="0" u="none" strike="noStrike" dirty="0">
                          <a:solidFill>
                            <a:srgbClr val="000000"/>
                          </a:solidFill>
                          <a:latin typeface="Calibri"/>
                        </a:rPr>
                        <a:t>22.4835</a:t>
                      </a:r>
                    </a:p>
                  </a:txBody>
                  <a:tcPr marL="9525" marR="9525" marT="9525" marB="0" anchor="b"/>
                </a:tc>
                <a:extLst>
                  <a:ext uri="{0D108BD9-81ED-4DB2-BD59-A6C34878D82A}">
                    <a16:rowId xmlns:a16="http://schemas.microsoft.com/office/drawing/2014/main" xmlns="" val="10001"/>
                  </a:ext>
                </a:extLst>
              </a:tr>
              <a:tr h="506589">
                <a:tc>
                  <a:txBody>
                    <a:bodyPr/>
                    <a:lstStyle/>
                    <a:p>
                      <a:pPr algn="l" fontAlgn="b"/>
                      <a:r>
                        <a:rPr lang="en-US" sz="1600" b="1" i="0" u="none" strike="noStrike" dirty="0">
                          <a:solidFill>
                            <a:srgbClr val="000000"/>
                          </a:solidFill>
                          <a:latin typeface="Calibri"/>
                        </a:rPr>
                        <a:t>Average Real Estate Rate(Zero Rates Included)</a:t>
                      </a:r>
                    </a:p>
                  </a:txBody>
                  <a:tcPr marL="9525" marR="9525" marT="9525" marB="0" anchor="b"/>
                </a:tc>
                <a:tc>
                  <a:txBody>
                    <a:bodyPr/>
                    <a:lstStyle/>
                    <a:p>
                      <a:pPr algn="l" fontAlgn="b"/>
                      <a:r>
                        <a:rPr lang="en-US" sz="1600" b="1" i="0" u="none" strike="noStrike" dirty="0">
                          <a:solidFill>
                            <a:srgbClr val="000000"/>
                          </a:solidFill>
                          <a:latin typeface="Calibri"/>
                        </a:rPr>
                        <a:t>22.0155</a:t>
                      </a:r>
                    </a:p>
                  </a:txBody>
                  <a:tcPr marL="9525" marR="9525" marT="9525" marB="0" anchor="b"/>
                </a:tc>
                <a:tc>
                  <a:txBody>
                    <a:bodyPr/>
                    <a:lstStyle/>
                    <a:p>
                      <a:pPr algn="l" fontAlgn="b"/>
                      <a:r>
                        <a:rPr lang="en-US" sz="1600" b="1" i="0" u="none" strike="noStrike" dirty="0">
                          <a:solidFill>
                            <a:srgbClr val="000000"/>
                          </a:solidFill>
                          <a:latin typeface="Calibri"/>
                        </a:rPr>
                        <a:t>22.2093</a:t>
                      </a:r>
                    </a:p>
                  </a:txBody>
                  <a:tcPr marL="9525" marR="9525" marT="9525" marB="0" anchor="b"/>
                </a:tc>
                <a:extLst>
                  <a:ext uri="{0D108BD9-81ED-4DB2-BD59-A6C34878D82A}">
                    <a16:rowId xmlns:a16="http://schemas.microsoft.com/office/drawing/2014/main" xmlns="" val="10002"/>
                  </a:ext>
                </a:extLst>
              </a:tr>
              <a:tr h="506589">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3"/>
                  </a:ext>
                </a:extLst>
              </a:tr>
              <a:tr h="506589">
                <a:tc>
                  <a:txBody>
                    <a:bodyPr/>
                    <a:lstStyle/>
                    <a:p>
                      <a:pPr algn="l" fontAlgn="b"/>
                      <a:r>
                        <a:rPr lang="en-US" sz="1600" b="1" i="0" u="none" strike="noStrike" dirty="0">
                          <a:solidFill>
                            <a:srgbClr val="000000"/>
                          </a:solidFill>
                          <a:latin typeface="Calibri"/>
                        </a:rPr>
                        <a:t>Average Tangible Rate(Zero Rates Excluded)</a:t>
                      </a:r>
                    </a:p>
                  </a:txBody>
                  <a:tcPr marL="9525" marR="9525" marT="9525" marB="0" anchor="b"/>
                </a:tc>
                <a:tc>
                  <a:txBody>
                    <a:bodyPr/>
                    <a:lstStyle/>
                    <a:p>
                      <a:pPr algn="l" fontAlgn="b"/>
                      <a:r>
                        <a:rPr lang="en-US" sz="1600" b="1" i="0" u="none" strike="noStrike" dirty="0">
                          <a:solidFill>
                            <a:srgbClr val="000000"/>
                          </a:solidFill>
                          <a:latin typeface="Calibri"/>
                        </a:rPr>
                        <a:t>28.6329</a:t>
                      </a:r>
                    </a:p>
                  </a:txBody>
                  <a:tcPr marL="9525" marR="9525" marT="9525" marB="0" anchor="b"/>
                </a:tc>
                <a:tc>
                  <a:txBody>
                    <a:bodyPr/>
                    <a:lstStyle/>
                    <a:p>
                      <a:pPr algn="l" fontAlgn="b"/>
                      <a:r>
                        <a:rPr lang="en-US" sz="1600" b="1" i="0" u="none" strike="noStrike" dirty="0">
                          <a:solidFill>
                            <a:srgbClr val="000000"/>
                          </a:solidFill>
                          <a:latin typeface="Calibri"/>
                        </a:rPr>
                        <a:t>28.3298</a:t>
                      </a:r>
                    </a:p>
                  </a:txBody>
                  <a:tcPr marL="9525" marR="9525" marT="9525" marB="0" anchor="b"/>
                </a:tc>
                <a:extLst>
                  <a:ext uri="{0D108BD9-81ED-4DB2-BD59-A6C34878D82A}">
                    <a16:rowId xmlns:a16="http://schemas.microsoft.com/office/drawing/2014/main" xmlns="" val="10004"/>
                  </a:ext>
                </a:extLst>
              </a:tr>
              <a:tr h="506589">
                <a:tc>
                  <a:txBody>
                    <a:bodyPr/>
                    <a:lstStyle/>
                    <a:p>
                      <a:pPr algn="l" fontAlgn="b"/>
                      <a:r>
                        <a:rPr lang="en-US" sz="1600" b="1" i="0" u="none" strike="noStrike" dirty="0">
                          <a:solidFill>
                            <a:srgbClr val="000000"/>
                          </a:solidFill>
                          <a:latin typeface="Calibri"/>
                        </a:rPr>
                        <a:t>Average Tangible Rate(Zero Rates Included)</a:t>
                      </a:r>
                    </a:p>
                  </a:txBody>
                  <a:tcPr marL="9525" marR="9525" marT="9525" marB="0" anchor="b"/>
                </a:tc>
                <a:tc>
                  <a:txBody>
                    <a:bodyPr/>
                    <a:lstStyle/>
                    <a:p>
                      <a:pPr algn="l" fontAlgn="b"/>
                      <a:r>
                        <a:rPr lang="en-US" sz="1600" b="1" i="0" u="none" strike="noStrike" dirty="0">
                          <a:solidFill>
                            <a:srgbClr val="000000"/>
                          </a:solidFill>
                          <a:latin typeface="Calibri"/>
                        </a:rPr>
                        <a:t>20.8303</a:t>
                      </a:r>
                    </a:p>
                  </a:txBody>
                  <a:tcPr marL="9525" marR="9525" marT="9525" marB="0" anchor="b"/>
                </a:tc>
                <a:tc>
                  <a:txBody>
                    <a:bodyPr/>
                    <a:lstStyle/>
                    <a:p>
                      <a:pPr algn="l" fontAlgn="b"/>
                      <a:r>
                        <a:rPr lang="en-US" sz="1600" b="1" i="0" u="none" strike="noStrike" dirty="0">
                          <a:solidFill>
                            <a:srgbClr val="000000"/>
                          </a:solidFill>
                          <a:latin typeface="Calibri"/>
                        </a:rPr>
                        <a:t>20.7291</a:t>
                      </a:r>
                    </a:p>
                  </a:txBody>
                  <a:tcPr marL="9525" marR="9525" marT="9525" marB="0" anchor="b"/>
                </a:tc>
                <a:extLst>
                  <a:ext uri="{0D108BD9-81ED-4DB2-BD59-A6C34878D82A}">
                    <a16:rowId xmlns:a16="http://schemas.microsoft.com/office/drawing/2014/main" xmlns="" val="10005"/>
                  </a:ext>
                </a:extLst>
              </a:tr>
              <a:tr h="506589">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6"/>
                  </a:ext>
                </a:extLst>
              </a:tr>
              <a:tr h="506589">
                <a:tc>
                  <a:txBody>
                    <a:bodyPr/>
                    <a:lstStyle/>
                    <a:p>
                      <a:pPr algn="l" fontAlgn="b"/>
                      <a:r>
                        <a:rPr lang="en-US" sz="1600" b="1" i="0" u="none" strike="noStrike" dirty="0">
                          <a:solidFill>
                            <a:srgbClr val="000000"/>
                          </a:solidFill>
                          <a:latin typeface="Calibri"/>
                        </a:rPr>
                        <a:t>Average Motor Vehicle Rate(Zero Rates Excluded)</a:t>
                      </a:r>
                    </a:p>
                  </a:txBody>
                  <a:tcPr marL="9525" marR="9525" marT="9525" marB="0" anchor="b"/>
                </a:tc>
                <a:tc>
                  <a:txBody>
                    <a:bodyPr/>
                    <a:lstStyle/>
                    <a:p>
                      <a:pPr algn="l" fontAlgn="b"/>
                      <a:r>
                        <a:rPr lang="en-US" sz="1600" b="1" i="0" u="none" strike="noStrike" dirty="0">
                          <a:solidFill>
                            <a:srgbClr val="000000"/>
                          </a:solidFill>
                          <a:latin typeface="Calibri"/>
                        </a:rPr>
                        <a:t>24.8764</a:t>
                      </a:r>
                    </a:p>
                  </a:txBody>
                  <a:tcPr marL="9525" marR="9525" marT="9525" marB="0" anchor="b"/>
                </a:tc>
                <a:tc>
                  <a:txBody>
                    <a:bodyPr/>
                    <a:lstStyle/>
                    <a:p>
                      <a:pPr algn="l" fontAlgn="b"/>
                      <a:r>
                        <a:rPr lang="en-US" sz="1600" b="1" i="0" u="none" strike="noStrike" dirty="0">
                          <a:solidFill>
                            <a:srgbClr val="000000"/>
                          </a:solidFill>
                          <a:latin typeface="Calibri"/>
                        </a:rPr>
                        <a:t>24.9053</a:t>
                      </a:r>
                    </a:p>
                  </a:txBody>
                  <a:tcPr marL="9525" marR="9525" marT="9525" marB="0" anchor="b"/>
                </a:tc>
                <a:extLst>
                  <a:ext uri="{0D108BD9-81ED-4DB2-BD59-A6C34878D82A}">
                    <a16:rowId xmlns:a16="http://schemas.microsoft.com/office/drawing/2014/main" xmlns="" val="10007"/>
                  </a:ext>
                </a:extLst>
              </a:tr>
              <a:tr h="506589">
                <a:tc>
                  <a:txBody>
                    <a:bodyPr/>
                    <a:lstStyle/>
                    <a:p>
                      <a:pPr algn="l" fontAlgn="b"/>
                      <a:r>
                        <a:rPr lang="en-US" sz="1600" b="1" i="0" u="none" strike="noStrike" dirty="0">
                          <a:solidFill>
                            <a:srgbClr val="000000"/>
                          </a:solidFill>
                          <a:latin typeface="Calibri"/>
                        </a:rPr>
                        <a:t>Average Motor Vehicle Rate(Zero Rates Included)</a:t>
                      </a:r>
                    </a:p>
                  </a:txBody>
                  <a:tcPr marL="9525" marR="9525" marT="9525" marB="0" anchor="b"/>
                </a:tc>
                <a:tc>
                  <a:txBody>
                    <a:bodyPr/>
                    <a:lstStyle/>
                    <a:p>
                      <a:pPr algn="l" fontAlgn="b"/>
                      <a:r>
                        <a:rPr lang="en-US" sz="1600" b="1" i="0" u="none" strike="noStrike" dirty="0">
                          <a:solidFill>
                            <a:srgbClr val="000000"/>
                          </a:solidFill>
                          <a:latin typeface="Calibri"/>
                        </a:rPr>
                        <a:t>16.4632</a:t>
                      </a:r>
                    </a:p>
                  </a:txBody>
                  <a:tcPr marL="9525" marR="9525" marT="9525" marB="0" anchor="b"/>
                </a:tc>
                <a:tc>
                  <a:txBody>
                    <a:bodyPr/>
                    <a:lstStyle/>
                    <a:p>
                      <a:pPr algn="l" fontAlgn="b"/>
                      <a:r>
                        <a:rPr lang="en-US" sz="1600" b="1" i="0" u="none" strike="noStrike" dirty="0">
                          <a:solidFill>
                            <a:srgbClr val="000000"/>
                          </a:solidFill>
                          <a:latin typeface="Calibri"/>
                        </a:rPr>
                        <a:t>16.5833</a:t>
                      </a:r>
                    </a:p>
                  </a:txBody>
                  <a:tcPr marL="9525" marR="9525" marT="9525" marB="0" anchor="b"/>
                </a:tc>
                <a:extLst>
                  <a:ext uri="{0D108BD9-81ED-4DB2-BD59-A6C34878D82A}">
                    <a16:rowId xmlns:a16="http://schemas.microsoft.com/office/drawing/2014/main" xmlns="" val="10008"/>
                  </a:ext>
                </a:extLst>
              </a:tr>
            </a:tbl>
          </a:graphicData>
        </a:graphic>
      </p:graphicFrame>
      <p:sp>
        <p:nvSpPr>
          <p:cNvPr id="4" name="Title 4"/>
          <p:cNvSpPr txBox="1">
            <a:spLocks/>
          </p:cNvSpPr>
          <p:nvPr/>
        </p:nvSpPr>
        <p:spPr bwMode="auto">
          <a:xfrm>
            <a:off x="723900" y="419101"/>
            <a:ext cx="8420100" cy="736600"/>
          </a:xfrm>
          <a:prstGeom prst="rect">
            <a:avLst/>
          </a:prstGeom>
          <a:solidFill>
            <a:srgbClr val="0033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9800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CITIES AVERAGE TAX RATES</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Tree>
    <p:controls>
      <p:control spid="92164" name="TextBox1" r:id="rId2" imgW="2171880" imgH="295200"/>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3900" y="1219200"/>
            <a:ext cx="8420100" cy="762001"/>
          </a:xfrm>
        </p:spPr>
        <p:txBody>
          <a:bodyPr/>
          <a:lstStyle/>
          <a:p>
            <a:pPr algn="ctr"/>
            <a:r>
              <a:rPr lang="en-US" sz="3200" dirty="0" smtClean="0"/>
              <a:t>SCHOOL AVERAGE TAX RATES</a:t>
            </a:r>
            <a:endParaRPr lang="en-US" sz="3200" dirty="0"/>
          </a:p>
        </p:txBody>
      </p:sp>
      <p:graphicFrame>
        <p:nvGraphicFramePr>
          <p:cNvPr id="15" name="Content Placeholder 14"/>
          <p:cNvGraphicFramePr>
            <a:graphicFrameLocks noGrp="1"/>
          </p:cNvGraphicFramePr>
          <p:nvPr>
            <p:ph idx="1"/>
          </p:nvPr>
        </p:nvGraphicFramePr>
        <p:xfrm>
          <a:off x="673100" y="2476502"/>
          <a:ext cx="8318499" cy="3632196"/>
        </p:xfrm>
        <a:graphic>
          <a:graphicData uri="http://schemas.openxmlformats.org/drawingml/2006/table">
            <a:tbl>
              <a:tblPr firstRow="1" bandRow="1">
                <a:tableStyleId>{5C22544A-7EE6-4342-B048-85BDC9FD1C3A}</a:tableStyleId>
              </a:tblPr>
              <a:tblGrid>
                <a:gridCol w="2772833">
                  <a:extLst>
                    <a:ext uri="{9D8B030D-6E8A-4147-A177-3AD203B41FA5}">
                      <a16:colId xmlns:a16="http://schemas.microsoft.com/office/drawing/2014/main" xmlns="" val="20000"/>
                    </a:ext>
                  </a:extLst>
                </a:gridCol>
                <a:gridCol w="2772833">
                  <a:extLst>
                    <a:ext uri="{9D8B030D-6E8A-4147-A177-3AD203B41FA5}">
                      <a16:colId xmlns:a16="http://schemas.microsoft.com/office/drawing/2014/main" xmlns="" val="20001"/>
                    </a:ext>
                  </a:extLst>
                </a:gridCol>
                <a:gridCol w="2772833">
                  <a:extLst>
                    <a:ext uri="{9D8B030D-6E8A-4147-A177-3AD203B41FA5}">
                      <a16:colId xmlns:a16="http://schemas.microsoft.com/office/drawing/2014/main" xmlns="" val="20002"/>
                    </a:ext>
                  </a:extLst>
                </a:gridCol>
              </a:tblGrid>
              <a:tr h="605366">
                <a:tc>
                  <a:txBody>
                    <a:bodyPr/>
                    <a:lstStyle/>
                    <a:p>
                      <a:pPr algn="l" fontAlgn="b"/>
                      <a:r>
                        <a:rPr lang="en-US" sz="1600" b="1" i="0" u="sng" strike="noStrike" dirty="0">
                          <a:solidFill>
                            <a:srgbClr val="000000"/>
                          </a:solidFill>
                          <a:latin typeface="Calibri"/>
                        </a:rPr>
                        <a:t>SCHOOL DISTRICTS</a:t>
                      </a:r>
                    </a:p>
                  </a:txBody>
                  <a:tcPr marL="9525" marR="9525" marT="9525" marB="0" anchor="b"/>
                </a:tc>
                <a:tc>
                  <a:txBody>
                    <a:bodyPr/>
                    <a:lstStyle/>
                    <a:p>
                      <a:pPr algn="l" fontAlgn="b"/>
                      <a:r>
                        <a:rPr lang="en-US" sz="1600" b="1" i="0" u="none" strike="noStrike" dirty="0">
                          <a:solidFill>
                            <a:srgbClr val="000000"/>
                          </a:solidFill>
                          <a:latin typeface="Calibri"/>
                        </a:rPr>
                        <a:t>2014</a:t>
                      </a:r>
                    </a:p>
                  </a:txBody>
                  <a:tcPr marL="9525" marR="9525" marT="9525" marB="0" anchor="b"/>
                </a:tc>
                <a:tc>
                  <a:txBody>
                    <a:bodyPr/>
                    <a:lstStyle/>
                    <a:p>
                      <a:pPr algn="l" fontAlgn="b"/>
                      <a:r>
                        <a:rPr lang="en-US" sz="1600" b="1" i="0" u="none" strike="noStrike" dirty="0">
                          <a:solidFill>
                            <a:srgbClr val="000000"/>
                          </a:solidFill>
                          <a:latin typeface="Calibri"/>
                        </a:rPr>
                        <a:t>2015</a:t>
                      </a:r>
                    </a:p>
                  </a:txBody>
                  <a:tcPr marL="9525" marR="9525" marT="9525" marB="0" anchor="b"/>
                </a:tc>
                <a:extLst>
                  <a:ext uri="{0D108BD9-81ED-4DB2-BD59-A6C34878D82A}">
                    <a16:rowId xmlns:a16="http://schemas.microsoft.com/office/drawing/2014/main" xmlns="" val="10000"/>
                  </a:ext>
                </a:extLst>
              </a:tr>
              <a:tr h="605366">
                <a:tc>
                  <a:txBody>
                    <a:bodyPr/>
                    <a:lstStyle/>
                    <a:p>
                      <a:pPr algn="l" fontAlgn="b"/>
                      <a:r>
                        <a:rPr lang="en-US" sz="1600" b="1" i="0" u="none" strike="noStrike" dirty="0">
                          <a:solidFill>
                            <a:srgbClr val="000000"/>
                          </a:solidFill>
                          <a:latin typeface="Calibri"/>
                        </a:rPr>
                        <a:t>Average Real Estate Rate</a:t>
                      </a:r>
                    </a:p>
                  </a:txBody>
                  <a:tcPr marL="9525" marR="9525" marT="9525" marB="0" anchor="b"/>
                </a:tc>
                <a:tc>
                  <a:txBody>
                    <a:bodyPr/>
                    <a:lstStyle/>
                    <a:p>
                      <a:pPr algn="l" fontAlgn="b"/>
                      <a:r>
                        <a:rPr lang="en-US" sz="1600" b="1" i="0" u="none" strike="noStrike" dirty="0">
                          <a:solidFill>
                            <a:srgbClr val="000000"/>
                          </a:solidFill>
                          <a:latin typeface="Calibri"/>
                        </a:rPr>
                        <a:t>60.3354</a:t>
                      </a:r>
                    </a:p>
                  </a:txBody>
                  <a:tcPr marL="9525" marR="9525" marT="9525" marB="0" anchor="b"/>
                </a:tc>
                <a:tc>
                  <a:txBody>
                    <a:bodyPr/>
                    <a:lstStyle/>
                    <a:p>
                      <a:pPr algn="l" fontAlgn="b"/>
                      <a:r>
                        <a:rPr lang="en-US" sz="1600" b="1" i="0" u="none" strike="noStrike" dirty="0">
                          <a:solidFill>
                            <a:srgbClr val="000000"/>
                          </a:solidFill>
                          <a:latin typeface="Calibri"/>
                        </a:rPr>
                        <a:t>61.9253</a:t>
                      </a:r>
                    </a:p>
                  </a:txBody>
                  <a:tcPr marL="9525" marR="9525" marT="9525" marB="0" anchor="b"/>
                </a:tc>
                <a:extLst>
                  <a:ext uri="{0D108BD9-81ED-4DB2-BD59-A6C34878D82A}">
                    <a16:rowId xmlns:a16="http://schemas.microsoft.com/office/drawing/2014/main" xmlns="" val="10001"/>
                  </a:ext>
                </a:extLst>
              </a:tr>
              <a:tr h="605366">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2"/>
                  </a:ext>
                </a:extLst>
              </a:tr>
              <a:tr h="605366">
                <a:tc>
                  <a:txBody>
                    <a:bodyPr/>
                    <a:lstStyle/>
                    <a:p>
                      <a:pPr algn="l" fontAlgn="b"/>
                      <a:r>
                        <a:rPr lang="en-US" sz="1600" b="1" i="0" u="none" strike="noStrike" dirty="0">
                          <a:solidFill>
                            <a:srgbClr val="000000"/>
                          </a:solidFill>
                          <a:latin typeface="Calibri"/>
                        </a:rPr>
                        <a:t>Average Tangible Rate</a:t>
                      </a:r>
                    </a:p>
                  </a:txBody>
                  <a:tcPr marL="9525" marR="9525" marT="9525" marB="0" anchor="b"/>
                </a:tc>
                <a:tc>
                  <a:txBody>
                    <a:bodyPr/>
                    <a:lstStyle/>
                    <a:p>
                      <a:pPr algn="l" fontAlgn="b"/>
                      <a:r>
                        <a:rPr lang="en-US" sz="1600" b="1" i="0" u="none" strike="noStrike" dirty="0">
                          <a:solidFill>
                            <a:srgbClr val="000000"/>
                          </a:solidFill>
                          <a:latin typeface="Calibri"/>
                        </a:rPr>
                        <a:t>60.3764</a:t>
                      </a:r>
                    </a:p>
                  </a:txBody>
                  <a:tcPr marL="9525" marR="9525" marT="9525" marB="0" anchor="b"/>
                </a:tc>
                <a:tc>
                  <a:txBody>
                    <a:bodyPr/>
                    <a:lstStyle/>
                    <a:p>
                      <a:pPr algn="l" fontAlgn="b"/>
                      <a:r>
                        <a:rPr lang="en-US" sz="1600" b="1" i="0" u="none" strike="noStrike" dirty="0">
                          <a:solidFill>
                            <a:srgbClr val="000000"/>
                          </a:solidFill>
                          <a:latin typeface="Calibri"/>
                        </a:rPr>
                        <a:t>61.9865</a:t>
                      </a:r>
                    </a:p>
                  </a:txBody>
                  <a:tcPr marL="9525" marR="9525" marT="9525" marB="0" anchor="b"/>
                </a:tc>
                <a:extLst>
                  <a:ext uri="{0D108BD9-81ED-4DB2-BD59-A6C34878D82A}">
                    <a16:rowId xmlns:a16="http://schemas.microsoft.com/office/drawing/2014/main" xmlns="" val="10003"/>
                  </a:ext>
                </a:extLst>
              </a:tr>
              <a:tr h="605366">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4"/>
                  </a:ext>
                </a:extLst>
              </a:tr>
              <a:tr h="605366">
                <a:tc>
                  <a:txBody>
                    <a:bodyPr/>
                    <a:lstStyle/>
                    <a:p>
                      <a:pPr algn="l" fontAlgn="b"/>
                      <a:r>
                        <a:rPr lang="en-US" sz="1600" b="1" i="0" u="none" strike="noStrike" dirty="0">
                          <a:solidFill>
                            <a:srgbClr val="000000"/>
                          </a:solidFill>
                          <a:latin typeface="Calibri"/>
                        </a:rPr>
                        <a:t>Average Motor Vehicle Rate</a:t>
                      </a:r>
                    </a:p>
                  </a:txBody>
                  <a:tcPr marL="9525" marR="9525" marT="9525" marB="0" anchor="b"/>
                </a:tc>
                <a:tc>
                  <a:txBody>
                    <a:bodyPr/>
                    <a:lstStyle/>
                    <a:p>
                      <a:pPr algn="l" fontAlgn="b"/>
                      <a:r>
                        <a:rPr lang="en-US" sz="1600" b="1" i="0" u="none" strike="noStrike" dirty="0">
                          <a:solidFill>
                            <a:srgbClr val="000000"/>
                          </a:solidFill>
                          <a:latin typeface="Calibri"/>
                        </a:rPr>
                        <a:t>56.0966</a:t>
                      </a:r>
                    </a:p>
                  </a:txBody>
                  <a:tcPr marL="9525" marR="9525" marT="9525" marB="0" anchor="b"/>
                </a:tc>
                <a:tc>
                  <a:txBody>
                    <a:bodyPr/>
                    <a:lstStyle/>
                    <a:p>
                      <a:pPr algn="l" fontAlgn="b"/>
                      <a:r>
                        <a:rPr lang="en-US" sz="1600" b="1" i="0" u="none" strike="noStrike" dirty="0">
                          <a:solidFill>
                            <a:srgbClr val="000000"/>
                          </a:solidFill>
                          <a:latin typeface="Calibri"/>
                        </a:rPr>
                        <a:t>55.9994</a:t>
                      </a:r>
                    </a:p>
                  </a:txBody>
                  <a:tcPr marL="9525" marR="9525" marT="9525" marB="0" anchor="b"/>
                </a:tc>
                <a:extLst>
                  <a:ext uri="{0D108BD9-81ED-4DB2-BD59-A6C34878D82A}">
                    <a16:rowId xmlns:a16="http://schemas.microsoft.com/office/drawing/2014/main" xmlns="" val="10005"/>
                  </a:ext>
                </a:extLst>
              </a:tr>
            </a:tbl>
          </a:graphicData>
        </a:graphic>
      </p:graphicFrame>
    </p:spTree>
    <p:controls>
      <p:control spid="93188" name="TextBox1" r:id="rId2" imgW="2171880" imgH="295200"/>
    </p:controls>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774700" y="1473200"/>
          <a:ext cx="7731644" cy="4559301"/>
        </p:xfrm>
        <a:graphic>
          <a:graphicData uri="http://schemas.openxmlformats.org/drawingml/2006/table">
            <a:tbl>
              <a:tblPr firstRow="1" bandRow="1">
                <a:tableStyleId>{5C22544A-7EE6-4342-B048-85BDC9FD1C3A}</a:tableStyleId>
              </a:tblPr>
              <a:tblGrid>
                <a:gridCol w="4463286">
                  <a:extLst>
                    <a:ext uri="{9D8B030D-6E8A-4147-A177-3AD203B41FA5}">
                      <a16:colId xmlns:a16="http://schemas.microsoft.com/office/drawing/2014/main" xmlns="" val="20000"/>
                    </a:ext>
                  </a:extLst>
                </a:gridCol>
                <a:gridCol w="1634179">
                  <a:extLst>
                    <a:ext uri="{9D8B030D-6E8A-4147-A177-3AD203B41FA5}">
                      <a16:colId xmlns:a16="http://schemas.microsoft.com/office/drawing/2014/main" xmlns="" val="20001"/>
                    </a:ext>
                  </a:extLst>
                </a:gridCol>
                <a:gridCol w="1634179">
                  <a:extLst>
                    <a:ext uri="{9D8B030D-6E8A-4147-A177-3AD203B41FA5}">
                      <a16:colId xmlns:a16="http://schemas.microsoft.com/office/drawing/2014/main" xmlns="" val="20002"/>
                    </a:ext>
                  </a:extLst>
                </a:gridCol>
              </a:tblGrid>
              <a:tr h="506589">
                <a:tc>
                  <a:txBody>
                    <a:bodyPr/>
                    <a:lstStyle/>
                    <a:p>
                      <a:pPr algn="l" fontAlgn="b"/>
                      <a:r>
                        <a:rPr lang="en-US" sz="1600" b="1" i="0" u="sng" strike="noStrike" dirty="0">
                          <a:solidFill>
                            <a:srgbClr val="000000"/>
                          </a:solidFill>
                          <a:latin typeface="Calibri"/>
                        </a:rPr>
                        <a:t>SPECIAL TAX DISTRICTS</a:t>
                      </a:r>
                    </a:p>
                  </a:txBody>
                  <a:tcPr marL="9525" marR="9525" marT="9525" marB="0" anchor="b"/>
                </a:tc>
                <a:tc>
                  <a:txBody>
                    <a:bodyPr/>
                    <a:lstStyle/>
                    <a:p>
                      <a:pPr algn="l" fontAlgn="b"/>
                      <a:r>
                        <a:rPr lang="en-US" sz="1600" b="1" i="0" u="none" strike="noStrike" dirty="0">
                          <a:solidFill>
                            <a:srgbClr val="000000"/>
                          </a:solidFill>
                          <a:latin typeface="Calibri"/>
                        </a:rPr>
                        <a:t>2014</a:t>
                      </a:r>
                    </a:p>
                  </a:txBody>
                  <a:tcPr marL="9525" marR="9525" marT="9525" marB="0" anchor="b"/>
                </a:tc>
                <a:tc>
                  <a:txBody>
                    <a:bodyPr/>
                    <a:lstStyle/>
                    <a:p>
                      <a:pPr algn="l" fontAlgn="b"/>
                      <a:r>
                        <a:rPr lang="en-US" sz="1600" b="1" i="0" u="none" strike="noStrike" dirty="0">
                          <a:solidFill>
                            <a:srgbClr val="000000"/>
                          </a:solidFill>
                          <a:latin typeface="Calibri"/>
                        </a:rPr>
                        <a:t>2015</a:t>
                      </a:r>
                    </a:p>
                  </a:txBody>
                  <a:tcPr marL="9525" marR="9525" marT="9525" marB="0" anchor="b"/>
                </a:tc>
                <a:extLst>
                  <a:ext uri="{0D108BD9-81ED-4DB2-BD59-A6C34878D82A}">
                    <a16:rowId xmlns:a16="http://schemas.microsoft.com/office/drawing/2014/main" xmlns="" val="10000"/>
                  </a:ext>
                </a:extLst>
              </a:tr>
              <a:tr h="506589">
                <a:tc>
                  <a:txBody>
                    <a:bodyPr/>
                    <a:lstStyle/>
                    <a:p>
                      <a:pPr algn="l" fontAlgn="b"/>
                      <a:r>
                        <a:rPr lang="en-US" sz="1600" b="1" i="0" u="none" strike="noStrike" dirty="0">
                          <a:solidFill>
                            <a:srgbClr val="000000"/>
                          </a:solidFill>
                          <a:latin typeface="Calibri"/>
                        </a:rPr>
                        <a:t>Average Real Estate Rate(Zero Rates Excluded)</a:t>
                      </a:r>
                    </a:p>
                  </a:txBody>
                  <a:tcPr marL="9525" marR="9525" marT="9525" marB="0" anchor="b"/>
                </a:tc>
                <a:tc>
                  <a:txBody>
                    <a:bodyPr/>
                    <a:lstStyle/>
                    <a:p>
                      <a:pPr algn="l" fontAlgn="b"/>
                      <a:r>
                        <a:rPr lang="en-US" sz="1600" b="1" i="0" u="none" strike="noStrike" dirty="0">
                          <a:solidFill>
                            <a:srgbClr val="000000"/>
                          </a:solidFill>
                          <a:latin typeface="Calibri"/>
                        </a:rPr>
                        <a:t>10.264</a:t>
                      </a:r>
                    </a:p>
                  </a:txBody>
                  <a:tcPr marL="9525" marR="9525" marT="9525" marB="0" anchor="b"/>
                </a:tc>
                <a:tc>
                  <a:txBody>
                    <a:bodyPr/>
                    <a:lstStyle/>
                    <a:p>
                      <a:pPr algn="l" fontAlgn="b"/>
                      <a:r>
                        <a:rPr lang="en-US" sz="1600" b="1" i="0" u="none" strike="noStrike" dirty="0">
                          <a:solidFill>
                            <a:srgbClr val="000000"/>
                          </a:solidFill>
                          <a:latin typeface="Calibri"/>
                        </a:rPr>
                        <a:t>10.2641</a:t>
                      </a:r>
                    </a:p>
                  </a:txBody>
                  <a:tcPr marL="9525" marR="9525" marT="9525" marB="0" anchor="b"/>
                </a:tc>
                <a:extLst>
                  <a:ext uri="{0D108BD9-81ED-4DB2-BD59-A6C34878D82A}">
                    <a16:rowId xmlns:a16="http://schemas.microsoft.com/office/drawing/2014/main" xmlns="" val="10001"/>
                  </a:ext>
                </a:extLst>
              </a:tr>
              <a:tr h="506589">
                <a:tc>
                  <a:txBody>
                    <a:bodyPr/>
                    <a:lstStyle/>
                    <a:p>
                      <a:pPr algn="l" fontAlgn="b"/>
                      <a:r>
                        <a:rPr lang="en-US" sz="1600" b="1" i="0" u="none" strike="noStrike" dirty="0">
                          <a:solidFill>
                            <a:srgbClr val="000000"/>
                          </a:solidFill>
                          <a:latin typeface="Calibri"/>
                        </a:rPr>
                        <a:t>Average Real Estate Rate(Zero Rates Included)</a:t>
                      </a:r>
                    </a:p>
                  </a:txBody>
                  <a:tcPr marL="9525" marR="9525" marT="9525" marB="0" anchor="b"/>
                </a:tc>
                <a:tc>
                  <a:txBody>
                    <a:bodyPr/>
                    <a:lstStyle/>
                    <a:p>
                      <a:pPr algn="l" fontAlgn="b"/>
                      <a:r>
                        <a:rPr lang="en-US" sz="1600" b="1" i="0" u="none" strike="noStrike" dirty="0">
                          <a:solidFill>
                            <a:srgbClr val="000000"/>
                          </a:solidFill>
                          <a:latin typeface="Calibri"/>
                        </a:rPr>
                        <a:t>10.264</a:t>
                      </a:r>
                    </a:p>
                  </a:txBody>
                  <a:tcPr marL="9525" marR="9525" marT="9525" marB="0" anchor="b"/>
                </a:tc>
                <a:tc>
                  <a:txBody>
                    <a:bodyPr/>
                    <a:lstStyle/>
                    <a:p>
                      <a:pPr algn="l" fontAlgn="b"/>
                      <a:r>
                        <a:rPr lang="en-US" sz="1600" b="1" i="0" u="none" strike="noStrike" dirty="0">
                          <a:solidFill>
                            <a:srgbClr val="000000"/>
                          </a:solidFill>
                          <a:latin typeface="Calibri"/>
                        </a:rPr>
                        <a:t>10.2221</a:t>
                      </a:r>
                    </a:p>
                  </a:txBody>
                  <a:tcPr marL="9525" marR="9525" marT="9525" marB="0" anchor="b"/>
                </a:tc>
                <a:extLst>
                  <a:ext uri="{0D108BD9-81ED-4DB2-BD59-A6C34878D82A}">
                    <a16:rowId xmlns:a16="http://schemas.microsoft.com/office/drawing/2014/main" xmlns="" val="10002"/>
                  </a:ext>
                </a:extLst>
              </a:tr>
              <a:tr h="506589">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3"/>
                  </a:ext>
                </a:extLst>
              </a:tr>
              <a:tr h="506589">
                <a:tc>
                  <a:txBody>
                    <a:bodyPr/>
                    <a:lstStyle/>
                    <a:p>
                      <a:pPr algn="l" fontAlgn="b"/>
                      <a:r>
                        <a:rPr lang="en-US" sz="1600" b="1" i="0" u="none" strike="noStrike" dirty="0">
                          <a:solidFill>
                            <a:srgbClr val="000000"/>
                          </a:solidFill>
                          <a:latin typeface="Calibri"/>
                        </a:rPr>
                        <a:t>Average Tangible Rate(Zero Rates Excluded)</a:t>
                      </a:r>
                    </a:p>
                  </a:txBody>
                  <a:tcPr marL="9525" marR="9525" marT="9525" marB="0" anchor="b"/>
                </a:tc>
                <a:tc>
                  <a:txBody>
                    <a:bodyPr/>
                    <a:lstStyle/>
                    <a:p>
                      <a:pPr algn="l" fontAlgn="b"/>
                      <a:r>
                        <a:rPr lang="en-US" sz="1600" b="1" i="0" u="none" strike="noStrike" dirty="0">
                          <a:solidFill>
                            <a:srgbClr val="000000"/>
                          </a:solidFill>
                          <a:latin typeface="Calibri"/>
                        </a:rPr>
                        <a:t>10.4155</a:t>
                      </a:r>
                    </a:p>
                  </a:txBody>
                  <a:tcPr marL="9525" marR="9525" marT="9525" marB="0" anchor="b"/>
                </a:tc>
                <a:tc>
                  <a:txBody>
                    <a:bodyPr/>
                    <a:lstStyle/>
                    <a:p>
                      <a:pPr algn="l" fontAlgn="b"/>
                      <a:r>
                        <a:rPr lang="en-US" sz="1600" b="1" i="0" u="none" strike="noStrike" dirty="0">
                          <a:solidFill>
                            <a:srgbClr val="000000"/>
                          </a:solidFill>
                          <a:latin typeface="Calibri"/>
                        </a:rPr>
                        <a:t>10.4134</a:t>
                      </a:r>
                    </a:p>
                  </a:txBody>
                  <a:tcPr marL="9525" marR="9525" marT="9525" marB="0" anchor="b"/>
                </a:tc>
                <a:extLst>
                  <a:ext uri="{0D108BD9-81ED-4DB2-BD59-A6C34878D82A}">
                    <a16:rowId xmlns:a16="http://schemas.microsoft.com/office/drawing/2014/main" xmlns="" val="10004"/>
                  </a:ext>
                </a:extLst>
              </a:tr>
              <a:tr h="506589">
                <a:tc>
                  <a:txBody>
                    <a:bodyPr/>
                    <a:lstStyle/>
                    <a:p>
                      <a:pPr algn="l" fontAlgn="b"/>
                      <a:r>
                        <a:rPr lang="en-US" sz="1600" b="1" i="0" u="none" strike="noStrike" dirty="0">
                          <a:solidFill>
                            <a:srgbClr val="000000"/>
                          </a:solidFill>
                          <a:latin typeface="Calibri"/>
                        </a:rPr>
                        <a:t>Average Tangible Rate(Zero Rates Included)</a:t>
                      </a:r>
                    </a:p>
                  </a:txBody>
                  <a:tcPr marL="9525" marR="9525" marT="9525" marB="0" anchor="b"/>
                </a:tc>
                <a:tc>
                  <a:txBody>
                    <a:bodyPr/>
                    <a:lstStyle/>
                    <a:p>
                      <a:pPr algn="l" fontAlgn="b"/>
                      <a:r>
                        <a:rPr lang="en-US" sz="1600" b="1" i="0" u="none" strike="noStrike" dirty="0">
                          <a:solidFill>
                            <a:srgbClr val="000000"/>
                          </a:solidFill>
                          <a:latin typeface="Calibri"/>
                        </a:rPr>
                        <a:t>6.6591</a:t>
                      </a:r>
                    </a:p>
                  </a:txBody>
                  <a:tcPr marL="9525" marR="9525" marT="9525" marB="0" anchor="b"/>
                </a:tc>
                <a:tc>
                  <a:txBody>
                    <a:bodyPr/>
                    <a:lstStyle/>
                    <a:p>
                      <a:pPr algn="l" fontAlgn="b"/>
                      <a:r>
                        <a:rPr lang="en-US" sz="1600" b="1" i="0" u="none" strike="noStrike" dirty="0">
                          <a:solidFill>
                            <a:srgbClr val="000000"/>
                          </a:solidFill>
                          <a:latin typeface="Calibri"/>
                        </a:rPr>
                        <a:t>6.7004</a:t>
                      </a:r>
                    </a:p>
                  </a:txBody>
                  <a:tcPr marL="9525" marR="9525" marT="9525" marB="0" anchor="b"/>
                </a:tc>
                <a:extLst>
                  <a:ext uri="{0D108BD9-81ED-4DB2-BD59-A6C34878D82A}">
                    <a16:rowId xmlns:a16="http://schemas.microsoft.com/office/drawing/2014/main" xmlns="" val="10005"/>
                  </a:ext>
                </a:extLst>
              </a:tr>
              <a:tr h="506589">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tc>
                  <a:txBody>
                    <a:bodyPr/>
                    <a:lstStyle/>
                    <a:p>
                      <a:pPr algn="l" fontAlgn="b"/>
                      <a:endParaRPr lang="en-US" sz="1600" b="1" i="0" u="none" strike="noStrike" dirty="0">
                        <a:solidFill>
                          <a:srgbClr val="000000"/>
                        </a:solidFill>
                        <a:latin typeface="Calibri"/>
                      </a:endParaRPr>
                    </a:p>
                  </a:txBody>
                  <a:tcPr marL="9525" marR="9525" marT="9525" marB="0" anchor="b"/>
                </a:tc>
                <a:extLst>
                  <a:ext uri="{0D108BD9-81ED-4DB2-BD59-A6C34878D82A}">
                    <a16:rowId xmlns:a16="http://schemas.microsoft.com/office/drawing/2014/main" xmlns="" val="10006"/>
                  </a:ext>
                </a:extLst>
              </a:tr>
              <a:tr h="506589">
                <a:tc>
                  <a:txBody>
                    <a:bodyPr/>
                    <a:lstStyle/>
                    <a:p>
                      <a:pPr algn="l" fontAlgn="b"/>
                      <a:r>
                        <a:rPr lang="en-US" sz="1600" b="1" i="0" u="none" strike="noStrike" dirty="0">
                          <a:solidFill>
                            <a:srgbClr val="000000"/>
                          </a:solidFill>
                          <a:latin typeface="Calibri"/>
                        </a:rPr>
                        <a:t>Average Motor Vehicle Rate(Zero Rates Excluded)</a:t>
                      </a:r>
                    </a:p>
                  </a:txBody>
                  <a:tcPr marL="9525" marR="9525" marT="9525" marB="0" anchor="b"/>
                </a:tc>
                <a:tc>
                  <a:txBody>
                    <a:bodyPr/>
                    <a:lstStyle/>
                    <a:p>
                      <a:pPr algn="l" fontAlgn="b"/>
                      <a:r>
                        <a:rPr lang="en-US" sz="1600" b="1" i="0" u="none" strike="noStrike" dirty="0">
                          <a:solidFill>
                            <a:srgbClr val="000000"/>
                          </a:solidFill>
                          <a:latin typeface="Calibri"/>
                        </a:rPr>
                        <a:t>10.044</a:t>
                      </a:r>
                    </a:p>
                  </a:txBody>
                  <a:tcPr marL="9525" marR="9525" marT="9525" marB="0" anchor="b"/>
                </a:tc>
                <a:tc>
                  <a:txBody>
                    <a:bodyPr/>
                    <a:lstStyle/>
                    <a:p>
                      <a:pPr algn="l" fontAlgn="b"/>
                      <a:r>
                        <a:rPr lang="en-US" sz="1600" b="1" i="0" u="none" strike="noStrike" dirty="0">
                          <a:solidFill>
                            <a:srgbClr val="000000"/>
                          </a:solidFill>
                          <a:latin typeface="Calibri"/>
                        </a:rPr>
                        <a:t>10.0661</a:t>
                      </a:r>
                    </a:p>
                  </a:txBody>
                  <a:tcPr marL="9525" marR="9525" marT="9525" marB="0" anchor="b"/>
                </a:tc>
                <a:extLst>
                  <a:ext uri="{0D108BD9-81ED-4DB2-BD59-A6C34878D82A}">
                    <a16:rowId xmlns:a16="http://schemas.microsoft.com/office/drawing/2014/main" xmlns="" val="10007"/>
                  </a:ext>
                </a:extLst>
              </a:tr>
              <a:tr h="506589">
                <a:tc>
                  <a:txBody>
                    <a:bodyPr/>
                    <a:lstStyle/>
                    <a:p>
                      <a:pPr algn="l" fontAlgn="b"/>
                      <a:r>
                        <a:rPr lang="en-US" sz="1600" b="1" i="0" u="none" strike="noStrike" dirty="0">
                          <a:solidFill>
                            <a:srgbClr val="000000"/>
                          </a:solidFill>
                          <a:latin typeface="Calibri"/>
                        </a:rPr>
                        <a:t>Average Motor Vehicle Rate(Zero Rates Included)</a:t>
                      </a:r>
                    </a:p>
                  </a:txBody>
                  <a:tcPr marL="9525" marR="9525" marT="9525" marB="0" anchor="b"/>
                </a:tc>
                <a:tc>
                  <a:txBody>
                    <a:bodyPr/>
                    <a:lstStyle/>
                    <a:p>
                      <a:pPr algn="l" fontAlgn="b"/>
                      <a:r>
                        <a:rPr lang="en-US" sz="1600" b="1" i="0" u="none" strike="noStrike" dirty="0">
                          <a:solidFill>
                            <a:srgbClr val="000000"/>
                          </a:solidFill>
                          <a:latin typeface="Calibri"/>
                        </a:rPr>
                        <a:t>6.2158</a:t>
                      </a:r>
                    </a:p>
                  </a:txBody>
                  <a:tcPr marL="9525" marR="9525" marT="9525" marB="0" anchor="b"/>
                </a:tc>
                <a:tc>
                  <a:txBody>
                    <a:bodyPr/>
                    <a:lstStyle/>
                    <a:p>
                      <a:pPr algn="l" fontAlgn="b"/>
                      <a:r>
                        <a:rPr lang="en-US" sz="1600" b="1" i="0" u="none" strike="noStrike" dirty="0">
                          <a:solidFill>
                            <a:srgbClr val="000000"/>
                          </a:solidFill>
                          <a:latin typeface="Calibri"/>
                        </a:rPr>
                        <a:t>6.2707</a:t>
                      </a:r>
                    </a:p>
                  </a:txBody>
                  <a:tcPr marL="9525" marR="9525" marT="9525" marB="0" anchor="b"/>
                </a:tc>
                <a:extLst>
                  <a:ext uri="{0D108BD9-81ED-4DB2-BD59-A6C34878D82A}">
                    <a16:rowId xmlns:a16="http://schemas.microsoft.com/office/drawing/2014/main" xmlns="" val="10008"/>
                  </a:ext>
                </a:extLst>
              </a:tr>
            </a:tbl>
          </a:graphicData>
        </a:graphic>
      </p:graphicFrame>
      <p:sp>
        <p:nvSpPr>
          <p:cNvPr id="4" name="Title 4"/>
          <p:cNvSpPr txBox="1">
            <a:spLocks/>
          </p:cNvSpPr>
          <p:nvPr/>
        </p:nvSpPr>
        <p:spPr bwMode="auto">
          <a:xfrm>
            <a:off x="723900" y="419101"/>
            <a:ext cx="8420100" cy="736600"/>
          </a:xfrm>
          <a:prstGeom prst="rect">
            <a:avLst/>
          </a:prstGeom>
          <a:solidFill>
            <a:srgbClr val="0033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9800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0" dirty="0" smtClean="0">
                <a:latin typeface="+mj-lt"/>
                <a:ea typeface="+mj-ea"/>
                <a:cs typeface="+mj-cs"/>
              </a:rPr>
              <a:t>SPGE</a:t>
            </a:r>
            <a:r>
              <a:rPr kumimoji="0" lang="en-US" sz="3200" b="0" i="0" u="none" strike="noStrike" kern="1200" cap="none" spc="0" normalizeH="0" baseline="0" noProof="0" dirty="0" smtClean="0">
                <a:ln>
                  <a:noFill/>
                </a:ln>
                <a:solidFill>
                  <a:schemeClr val="bg1"/>
                </a:solidFill>
                <a:effectLst/>
                <a:uLnTx/>
                <a:uFillTx/>
                <a:latin typeface="+mj-lt"/>
                <a:ea typeface="+mj-ea"/>
                <a:cs typeface="+mj-cs"/>
              </a:rPr>
              <a:t> AVERAGE TAX RATES</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Tree>
    <p:controls>
      <p:control spid="94212" name="TextBox1" r:id="rId2" imgW="2171880" imgH="295200"/>
    </p:controls>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82600" y="190500"/>
          <a:ext cx="8509000" cy="5854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ontrols>
      <p:control spid="47108" name="TextBox1" r:id="rId2" imgW="2171880" imgH="295200"/>
    </p:controls>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OF TAX RATES</a:t>
            </a:r>
            <a:endParaRPr lang="en-US" dirty="0"/>
          </a:p>
        </p:txBody>
      </p:sp>
      <p:sp>
        <p:nvSpPr>
          <p:cNvPr id="3" name="Content Placeholder 2"/>
          <p:cNvSpPr>
            <a:spLocks noGrp="1"/>
          </p:cNvSpPr>
          <p:nvPr>
            <p:ph idx="1"/>
          </p:nvPr>
        </p:nvSpPr>
        <p:spPr/>
        <p:txBody>
          <a:bodyPr/>
          <a:lstStyle/>
          <a:p>
            <a:r>
              <a:rPr lang="en-US" sz="2000" dirty="0" smtClean="0"/>
              <a:t>The county clerk continues to be the local official who obtains the official property tax rates from each taxing district.</a:t>
            </a:r>
          </a:p>
          <a:p>
            <a:endParaRPr lang="en-US" sz="2000" dirty="0" smtClean="0"/>
          </a:p>
          <a:p>
            <a:r>
              <a:rPr lang="en-US" sz="2000" dirty="0" smtClean="0"/>
              <a:t>The tax rate information needs to be provided in writing by the appropriate official of the taxing district to the clerk’s office. </a:t>
            </a:r>
          </a:p>
          <a:p>
            <a:endParaRPr lang="en-US" sz="2000" dirty="0" smtClean="0"/>
          </a:p>
          <a:p>
            <a:r>
              <a:rPr lang="en-US" sz="2000" dirty="0" smtClean="0"/>
              <a:t>The county clerk should then make sure that the rates have been entered correctly into the computer software program that is used to print the tax bills.</a:t>
            </a:r>
          </a:p>
          <a:p>
            <a:endParaRPr lang="en-US" dirty="0" smtClean="0"/>
          </a:p>
          <a:p>
            <a:endParaRPr lang="en-US" dirty="0" smtClean="0"/>
          </a:p>
          <a:p>
            <a:endParaRPr lang="en-US" dirty="0"/>
          </a:p>
        </p:txBody>
      </p:sp>
    </p:spTree>
    <p:controls>
      <p:control spid="56323" name="TextBox1" r:id="rId2" imgW="2171880" imgH="295200"/>
    </p:controls>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88724"/>
            <a:ext cx="7315200" cy="1392478"/>
          </a:xfrm>
        </p:spPr>
        <p:txBody>
          <a:bodyPr/>
          <a:lstStyle/>
          <a:p>
            <a:r>
              <a:rPr lang="en-US" dirty="0" smtClean="0"/>
              <a:t>KRS 132.0225 – Deadline to establish rate</a:t>
            </a:r>
            <a:endParaRPr lang="en-US" dirty="0"/>
          </a:p>
        </p:txBody>
      </p:sp>
      <p:sp>
        <p:nvSpPr>
          <p:cNvPr id="3" name="Content Placeholder 2"/>
          <p:cNvSpPr>
            <a:spLocks noGrp="1"/>
          </p:cNvSpPr>
          <p:nvPr>
            <p:ph idx="1"/>
          </p:nvPr>
        </p:nvSpPr>
        <p:spPr/>
        <p:txBody>
          <a:bodyPr/>
          <a:lstStyle/>
          <a:p>
            <a:r>
              <a:rPr lang="en-US" sz="2000" dirty="0" smtClean="0"/>
              <a:t>(1) A taxing district that does not elect to attempt to set a rate that will produce more than four percent (4%) in additional revenue, exclusive of revenue from new property as defined in KRS 132.010, over the amount of revenue produced by the compensating tax rate as defined in KRS 132.010 </a:t>
            </a:r>
            <a:r>
              <a:rPr lang="en-US" sz="2000" u="sng" dirty="0" smtClean="0"/>
              <a:t>shall establish a final tax rate within forty-five (45) days of the department's certification of the county's property tax roll</a:t>
            </a:r>
            <a:r>
              <a:rPr lang="en-US" sz="2000" dirty="0" smtClean="0"/>
              <a:t>. A city that does not elect to have city ad valorem taxes collected by the sheriff as provided in KRS 91A.070(1) shall be exempt from this deadline. </a:t>
            </a:r>
            <a:r>
              <a:rPr lang="en-US" sz="2000" u="sng" dirty="0" smtClean="0"/>
              <a:t>Any nonexempt taxing district that fails to meet this deadline shall be required to use the compensating tax rate for that year's property tax bills.</a:t>
            </a:r>
          </a:p>
          <a:p>
            <a:endParaRPr lang="en-US" dirty="0"/>
          </a:p>
        </p:txBody>
      </p:sp>
    </p:spTree>
    <p:controls>
      <p:control spid="55299" name="TextBox1" r:id="rId2" imgW="2171880" imgH="295200"/>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2100" y="1676400"/>
            <a:ext cx="6343650" cy="1323439"/>
          </a:xfrm>
          <a:prstGeom prst="rect">
            <a:avLst/>
          </a:prstGeom>
          <a:noFill/>
        </p:spPr>
        <p:txBody>
          <a:bodyPr wrap="square" rtlCol="0">
            <a:spAutoFit/>
          </a:bodyPr>
          <a:lstStyle/>
          <a:p>
            <a:pPr algn="ctr"/>
            <a:r>
              <a:rPr lang="en-US" sz="2000" dirty="0" smtClean="0">
                <a:solidFill>
                  <a:schemeClr val="tx1">
                    <a:lumMod val="75000"/>
                  </a:schemeClr>
                </a:solidFill>
              </a:rPr>
              <a:t>Cathy Thompson</a:t>
            </a:r>
          </a:p>
          <a:p>
            <a:pPr algn="ctr"/>
            <a:r>
              <a:rPr lang="en-US" sz="2000" dirty="0" smtClean="0">
                <a:solidFill>
                  <a:schemeClr val="tx1">
                    <a:lumMod val="75000"/>
                  </a:schemeClr>
                </a:solidFill>
              </a:rPr>
              <a:t>Division Director</a:t>
            </a:r>
          </a:p>
          <a:p>
            <a:pPr algn="ctr"/>
            <a:r>
              <a:rPr lang="en-US" sz="2000" dirty="0" smtClean="0">
                <a:solidFill>
                  <a:schemeClr val="tx1">
                    <a:lumMod val="75000"/>
                  </a:schemeClr>
                </a:solidFill>
              </a:rPr>
              <a:t>502-564-5117</a:t>
            </a:r>
          </a:p>
          <a:p>
            <a:pPr algn="ctr"/>
            <a:r>
              <a:rPr lang="en-US" sz="2000" dirty="0" smtClean="0">
                <a:solidFill>
                  <a:schemeClr val="tx1">
                    <a:lumMod val="75000"/>
                  </a:schemeClr>
                </a:solidFill>
              </a:rPr>
              <a:t>cathy.thompson@ky.gov</a:t>
            </a:r>
            <a:endParaRPr lang="en-US" sz="2000" dirty="0">
              <a:solidFill>
                <a:schemeClr val="tx1">
                  <a:lumMod val="75000"/>
                </a:schemeClr>
              </a:solidFill>
            </a:endParaRPr>
          </a:p>
        </p:txBody>
      </p:sp>
      <p:sp>
        <p:nvSpPr>
          <p:cNvPr id="6" name="TextBox 5"/>
          <p:cNvSpPr txBox="1"/>
          <p:nvPr/>
        </p:nvSpPr>
        <p:spPr>
          <a:xfrm>
            <a:off x="1714500" y="3810000"/>
            <a:ext cx="6343650" cy="1631216"/>
          </a:xfrm>
          <a:prstGeom prst="rect">
            <a:avLst/>
          </a:prstGeom>
          <a:noFill/>
        </p:spPr>
        <p:txBody>
          <a:bodyPr wrap="square" rtlCol="0">
            <a:spAutoFit/>
          </a:bodyPr>
          <a:lstStyle/>
          <a:p>
            <a:pPr algn="ctr"/>
            <a:r>
              <a:rPr lang="en-US" sz="2000" dirty="0" smtClean="0">
                <a:solidFill>
                  <a:schemeClr val="tx1">
                    <a:lumMod val="75000"/>
                  </a:schemeClr>
                </a:solidFill>
              </a:rPr>
              <a:t>Jehna Cornish</a:t>
            </a:r>
          </a:p>
          <a:p>
            <a:pPr algn="ctr"/>
            <a:r>
              <a:rPr lang="en-US" sz="2000" dirty="0" smtClean="0">
                <a:solidFill>
                  <a:schemeClr val="tx1">
                    <a:lumMod val="75000"/>
                  </a:schemeClr>
                </a:solidFill>
              </a:rPr>
              <a:t>Taxpayer Services Specialist</a:t>
            </a:r>
            <a:r>
              <a:rPr lang="en-US" sz="2000" b="0" dirty="0" smtClean="0">
                <a:solidFill>
                  <a:schemeClr val="tx1">
                    <a:lumMod val="75000"/>
                  </a:schemeClr>
                </a:solidFill>
              </a:rPr>
              <a:t> </a:t>
            </a:r>
            <a:r>
              <a:rPr lang="en-US" sz="2000" dirty="0" smtClean="0">
                <a:solidFill>
                  <a:schemeClr val="tx1">
                    <a:lumMod val="75000"/>
                  </a:schemeClr>
                </a:solidFill>
              </a:rPr>
              <a:t>II</a:t>
            </a:r>
          </a:p>
          <a:p>
            <a:pPr algn="ctr"/>
            <a:r>
              <a:rPr lang="en-US" sz="2000" dirty="0" smtClean="0">
                <a:solidFill>
                  <a:schemeClr val="tx1">
                    <a:lumMod val="75000"/>
                  </a:schemeClr>
                </a:solidFill>
              </a:rPr>
              <a:t>Omitted Tangible Branch</a:t>
            </a:r>
          </a:p>
          <a:p>
            <a:pPr algn="ctr"/>
            <a:r>
              <a:rPr lang="en-US" sz="2000" dirty="0" smtClean="0">
                <a:solidFill>
                  <a:schemeClr val="tx1">
                    <a:lumMod val="75000"/>
                  </a:schemeClr>
                </a:solidFill>
              </a:rPr>
              <a:t>502-782-2507</a:t>
            </a:r>
          </a:p>
          <a:p>
            <a:pPr algn="ctr"/>
            <a:r>
              <a:rPr lang="en-US" sz="2000" dirty="0" smtClean="0">
                <a:solidFill>
                  <a:schemeClr val="tx1">
                    <a:lumMod val="75000"/>
                  </a:schemeClr>
                </a:solidFill>
              </a:rPr>
              <a:t>jehna.cornish@ky.gov</a:t>
            </a:r>
            <a:endParaRPr lang="en-US" sz="2000" dirty="0">
              <a:solidFill>
                <a:schemeClr val="tx1">
                  <a:lumMod val="75000"/>
                </a:schemeClr>
              </a:solidFill>
            </a:endParaRPr>
          </a:p>
        </p:txBody>
      </p:sp>
    </p:spTree>
    <p:controls>
      <p:control spid="122882" name="TextBox1" r:id="rId2" imgW="2171880" imgH="295200"/>
    </p:controls>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Limits on Tax Rates</a:t>
            </a:r>
            <a:endParaRPr lang="en-US" dirty="0"/>
          </a:p>
        </p:txBody>
      </p:sp>
      <p:sp>
        <p:nvSpPr>
          <p:cNvPr id="3" name="Content Placeholder 2"/>
          <p:cNvSpPr>
            <a:spLocks noGrp="1"/>
          </p:cNvSpPr>
          <p:nvPr>
            <p:ph idx="1"/>
          </p:nvPr>
        </p:nvSpPr>
        <p:spPr/>
        <p:txBody>
          <a:bodyPr/>
          <a:lstStyle/>
          <a:p>
            <a:r>
              <a:rPr lang="en-US" sz="2800" b="1" dirty="0" smtClean="0"/>
              <a:t>Kentucky Constitution Section 157 Maximum tax rate for cities, counties, and taxing districts.</a:t>
            </a:r>
          </a:p>
          <a:p>
            <a:pPr>
              <a:buNone/>
            </a:pPr>
            <a:endParaRPr lang="en-US" sz="2800" b="1" dirty="0" smtClean="0"/>
          </a:p>
          <a:p>
            <a:r>
              <a:rPr lang="en-US" sz="2800" b="1" dirty="0" smtClean="0"/>
              <a:t>132.0225 Procedure if increased revenue is greater than four percent.</a:t>
            </a:r>
          </a:p>
          <a:p>
            <a:endParaRPr lang="en-US" sz="2800" b="1" dirty="0" smtClean="0"/>
          </a:p>
          <a:p>
            <a:r>
              <a:rPr lang="en-US" sz="2800" b="1" dirty="0" smtClean="0"/>
              <a:t>132.017 Recall call petition</a:t>
            </a:r>
          </a:p>
          <a:p>
            <a:endParaRPr lang="en-US" dirty="0"/>
          </a:p>
        </p:txBody>
      </p:sp>
    </p:spTree>
    <p:controls>
      <p:control spid="54275" name="TextBox1" r:id="rId2" imgW="2171880" imgH="295200"/>
    </p:controls>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571500"/>
            <a:ext cx="7721600" cy="1155701"/>
          </a:xfrm>
        </p:spPr>
        <p:txBody>
          <a:bodyPr/>
          <a:lstStyle/>
          <a:p>
            <a:pPr algn="ctr"/>
            <a:r>
              <a:rPr lang="en-US" sz="1600" b="1" dirty="0" smtClean="0"/>
              <a:t/>
            </a:r>
            <a:br>
              <a:rPr lang="en-US" sz="1600" b="1" dirty="0" smtClean="0"/>
            </a:br>
            <a:r>
              <a:rPr lang="en-US" sz="2000" b="1" dirty="0" smtClean="0"/>
              <a:t>Kentucky Constitution</a:t>
            </a:r>
            <a:r>
              <a:rPr lang="en-US" sz="2000" dirty="0" smtClean="0"/>
              <a:t> </a:t>
            </a:r>
            <a:r>
              <a:rPr lang="en-US" sz="2000" b="1" dirty="0" smtClean="0"/>
              <a:t>Section 157</a:t>
            </a:r>
            <a:r>
              <a:rPr lang="en-US" sz="2000" dirty="0" smtClean="0"/>
              <a:t> </a:t>
            </a:r>
            <a:r>
              <a:rPr lang="en-US" sz="2000" b="1" dirty="0" smtClean="0"/>
              <a:t>Maximum tax rate for cities, counties, and taxing districts. </a:t>
            </a:r>
            <a:br>
              <a:rPr lang="en-US" sz="2000" b="1" dirty="0" smtClean="0"/>
            </a:br>
            <a:endParaRPr lang="en-US" sz="2000" dirty="0"/>
          </a:p>
        </p:txBody>
      </p:sp>
      <p:sp>
        <p:nvSpPr>
          <p:cNvPr id="3" name="Content Placeholder 2"/>
          <p:cNvSpPr>
            <a:spLocks noGrp="1"/>
          </p:cNvSpPr>
          <p:nvPr>
            <p:ph idx="1"/>
          </p:nvPr>
        </p:nvSpPr>
        <p:spPr>
          <a:xfrm>
            <a:off x="1828800" y="1943100"/>
            <a:ext cx="7162800" cy="4229100"/>
          </a:xfrm>
        </p:spPr>
        <p:txBody>
          <a:bodyPr/>
          <a:lstStyle/>
          <a:p>
            <a:endParaRPr lang="en-US" sz="1600" b="1" dirty="0" smtClean="0"/>
          </a:p>
          <a:p>
            <a:r>
              <a:rPr lang="en-US" sz="1800" dirty="0" smtClean="0"/>
              <a:t>The tax rate of cities, counties, and taxing districts, for other than school purposes, shall not, at any time, exceed the following rates upon the value of the taxable property therein: For all cities having a population of fifteen thousand or more, one dollar and fifty cents on the hundred dollars; for all cities having less than fifteen thousand and not less than ten thousand, one dollar on the hundred dollars; for all cities having less than ten thousand, seventy-five cents on the hundred dollars; and for counties and taxing districts, fifty cents on the hundred dollars. </a:t>
            </a:r>
          </a:p>
          <a:p>
            <a:pPr>
              <a:buNone/>
            </a:pPr>
            <a:endParaRPr lang="en-US" sz="1800" dirty="0" smtClean="0"/>
          </a:p>
          <a:p>
            <a:r>
              <a:rPr lang="en-US" sz="1800" b="1" dirty="0" smtClean="0"/>
              <a:t>Text as Ratified on: November 8, 1994. </a:t>
            </a:r>
            <a:br>
              <a:rPr lang="en-US" sz="1800" b="1" dirty="0" smtClean="0"/>
            </a:br>
            <a:r>
              <a:rPr lang="en-US" sz="1800" b="1" dirty="0" smtClean="0"/>
              <a:t>History: 1994 amendment was proposed by 1994 Ky. Acts ch. 168, sec. 2; original version ratified August 3, 1891, and revised September 28, 1891. </a:t>
            </a:r>
          </a:p>
          <a:p>
            <a:endParaRPr lang="en-US" sz="1600" dirty="0"/>
          </a:p>
        </p:txBody>
      </p:sp>
    </p:spTree>
    <p:controls>
      <p:control spid="53251" name="TextBox1" r:id="rId2" imgW="2171880" imgH="295200"/>
    </p:controls>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84200"/>
            <a:ext cx="7315200" cy="1397001"/>
          </a:xfrm>
        </p:spPr>
        <p:txBody>
          <a:bodyPr/>
          <a:lstStyle/>
          <a:p>
            <a:r>
              <a:rPr lang="en-US" sz="2400" dirty="0" smtClean="0"/>
              <a:t>132.0225 Procedure if increased revenue is greater than four percent.</a:t>
            </a:r>
            <a:endParaRPr lang="en-US" sz="2400" dirty="0"/>
          </a:p>
        </p:txBody>
      </p:sp>
      <p:sp>
        <p:nvSpPr>
          <p:cNvPr id="3" name="Content Placeholder 2"/>
          <p:cNvSpPr>
            <a:spLocks noGrp="1"/>
          </p:cNvSpPr>
          <p:nvPr>
            <p:ph idx="1"/>
          </p:nvPr>
        </p:nvSpPr>
        <p:spPr/>
        <p:txBody>
          <a:bodyPr/>
          <a:lstStyle/>
          <a:p>
            <a:endParaRPr lang="en-US" dirty="0" smtClean="0"/>
          </a:p>
          <a:p>
            <a:r>
              <a:rPr lang="en-US" dirty="0" smtClean="0"/>
              <a:t>(2) A taxing district that elects to attempt to set a rate that will produce more than four percent (4%) in additional revenue, exclusive of revenue from new property as defined in KRS 132.010, over the amount of revenue produced by the compensating tax rate as defined in KRS 132.010 shall follow the provisions of KRS 132.017. (recall petition)</a:t>
            </a:r>
          </a:p>
          <a:p>
            <a:endParaRPr lang="en-US" dirty="0"/>
          </a:p>
        </p:txBody>
      </p:sp>
    </p:spTree>
    <p:controls>
      <p:control spid="52227" name="TextBox1" r:id="rId2" imgW="2171880" imgH="295200"/>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28800" y="381000"/>
            <a:ext cx="7315200" cy="965200"/>
          </a:xfrm>
        </p:spPr>
        <p:txBody>
          <a:bodyPr/>
          <a:lstStyle/>
          <a:p>
            <a:r>
              <a:rPr lang="en-US" dirty="0" smtClean="0"/>
              <a:t>Tax Rate Calculation Assistance</a:t>
            </a:r>
            <a:endParaRPr lang="en-US" dirty="0"/>
          </a:p>
        </p:txBody>
      </p:sp>
      <p:sp>
        <p:nvSpPr>
          <p:cNvPr id="14" name="Content Placeholder 13"/>
          <p:cNvSpPr>
            <a:spLocks noGrp="1"/>
          </p:cNvSpPr>
          <p:nvPr>
            <p:ph idx="1"/>
          </p:nvPr>
        </p:nvSpPr>
        <p:spPr>
          <a:xfrm>
            <a:off x="1828800" y="1308100"/>
            <a:ext cx="7162800" cy="1981200"/>
          </a:xfrm>
        </p:spPr>
        <p:txBody>
          <a:bodyPr/>
          <a:lstStyle/>
          <a:p>
            <a:endParaRPr lang="en-US" dirty="0" smtClean="0"/>
          </a:p>
          <a:p>
            <a:pPr>
              <a:buNone/>
            </a:pPr>
            <a:r>
              <a:rPr lang="en-US" dirty="0" smtClean="0"/>
              <a:t>	</a:t>
            </a:r>
            <a:r>
              <a:rPr lang="en-US" sz="1800" b="1" dirty="0" smtClean="0"/>
              <a:t>132.585 State local finance officer to provide tax rate calculation assistance. </a:t>
            </a:r>
          </a:p>
          <a:p>
            <a:pPr>
              <a:buNone/>
            </a:pPr>
            <a:r>
              <a:rPr lang="en-US" sz="1800" dirty="0" smtClean="0"/>
              <a:t>	In the event that a special taxing district desires assistance in the area of property tax rate calculation, the state local finance officer may provide such assistance. </a:t>
            </a:r>
          </a:p>
          <a:p>
            <a:pPr>
              <a:buNone/>
            </a:pPr>
            <a:endParaRPr lang="en-US" dirty="0" smtClean="0"/>
          </a:p>
        </p:txBody>
      </p:sp>
      <p:pic>
        <p:nvPicPr>
          <p:cNvPr id="65539" name="Picture 3"/>
          <p:cNvPicPr>
            <a:picLocks noChangeAspect="1" noChangeArrowheads="1"/>
          </p:cNvPicPr>
          <p:nvPr/>
        </p:nvPicPr>
        <p:blipFill>
          <a:blip r:embed="rId4" cstate="print"/>
          <a:srcRect/>
          <a:stretch>
            <a:fillRect/>
          </a:stretch>
        </p:blipFill>
        <p:spPr bwMode="auto">
          <a:xfrm>
            <a:off x="482600" y="4127500"/>
            <a:ext cx="2133600" cy="2222500"/>
          </a:xfrm>
          <a:prstGeom prst="rect">
            <a:avLst/>
          </a:prstGeom>
          <a:noFill/>
          <a:ln w="9525">
            <a:noFill/>
            <a:miter lim="800000"/>
            <a:headEnd/>
            <a:tailEnd/>
          </a:ln>
        </p:spPr>
      </p:pic>
      <p:graphicFrame>
        <p:nvGraphicFramePr>
          <p:cNvPr id="17" name="Table 16"/>
          <p:cNvGraphicFramePr>
            <a:graphicFrameLocks noGrp="1"/>
          </p:cNvGraphicFramePr>
          <p:nvPr/>
        </p:nvGraphicFramePr>
        <p:xfrm>
          <a:off x="3225800" y="4915989"/>
          <a:ext cx="4775200" cy="1268219"/>
        </p:xfrm>
        <a:graphic>
          <a:graphicData uri="http://schemas.openxmlformats.org/drawingml/2006/table">
            <a:tbl>
              <a:tblPr/>
              <a:tblGrid>
                <a:gridCol w="4775200">
                  <a:extLst>
                    <a:ext uri="{9D8B030D-6E8A-4147-A177-3AD203B41FA5}">
                      <a16:colId xmlns:a16="http://schemas.microsoft.com/office/drawing/2014/main" xmlns="" val="20000"/>
                    </a:ext>
                  </a:extLst>
                </a:gridCol>
              </a:tblGrid>
              <a:tr h="445259">
                <a:tc>
                  <a:txBody>
                    <a:bodyPr/>
                    <a:lstStyle/>
                    <a:p>
                      <a:pPr algn="ctr"/>
                      <a:r>
                        <a:rPr lang="en-US" b="1" dirty="0"/>
                        <a:t>Phone</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r h="202716">
                <a:tc>
                  <a:txBody>
                    <a:bodyPr/>
                    <a:lstStyle/>
                    <a:p>
                      <a:pPr algn="ctr"/>
                      <a:r>
                        <a:rPr lang="en-US" dirty="0"/>
                        <a:t>(502) 573-2382</a:t>
                      </a:r>
                    </a:p>
                  </a:txBody>
                  <a:tcPr marL="0" marR="0" marT="0" marB="0" anchor="ctr">
                    <a:lnL>
                      <a:noFill/>
                    </a:lnL>
                    <a:lnR>
                      <a:noFill/>
                    </a:lnR>
                    <a:lnT>
                      <a:noFill/>
                    </a:lnT>
                    <a:lnB>
                      <a:noFill/>
                    </a:lnB>
                  </a:tcPr>
                </a:tc>
                <a:extLst>
                  <a:ext uri="{0D108BD9-81ED-4DB2-BD59-A6C34878D82A}">
                    <a16:rowId xmlns:a16="http://schemas.microsoft.com/office/drawing/2014/main" xmlns="" val="10001"/>
                  </a:ext>
                </a:extLst>
              </a:tr>
              <a:tr h="202716">
                <a:tc>
                  <a:txBody>
                    <a:bodyPr/>
                    <a:lstStyle/>
                    <a:p>
                      <a:pPr algn="ctr"/>
                      <a:r>
                        <a:rPr lang="en-US" b="1" dirty="0"/>
                        <a:t>Toll Free</a:t>
                      </a:r>
                    </a:p>
                  </a:txBody>
                  <a:tcPr marL="0" marR="0" marT="0" marB="0" anchor="ctr">
                    <a:lnL>
                      <a:noFill/>
                    </a:lnL>
                    <a:lnR>
                      <a:noFill/>
                    </a:lnR>
                    <a:lnT>
                      <a:noFill/>
                    </a:lnT>
                    <a:lnB>
                      <a:noFill/>
                    </a:lnB>
                  </a:tcPr>
                </a:tc>
                <a:extLst>
                  <a:ext uri="{0D108BD9-81ED-4DB2-BD59-A6C34878D82A}">
                    <a16:rowId xmlns:a16="http://schemas.microsoft.com/office/drawing/2014/main" xmlns="" val="10002"/>
                  </a:ext>
                </a:extLst>
              </a:tr>
              <a:tr h="202716">
                <a:tc>
                  <a:txBody>
                    <a:bodyPr/>
                    <a:lstStyle/>
                    <a:p>
                      <a:pPr algn="ctr"/>
                      <a:r>
                        <a:rPr lang="en-US" dirty="0"/>
                        <a:t>(800) 346-5606</a:t>
                      </a:r>
                    </a:p>
                  </a:txBody>
                  <a:tcPr marL="0" marR="0" marT="0" marB="0" anchor="ctr">
                    <a:lnL>
                      <a:noFill/>
                    </a:lnL>
                    <a:lnR>
                      <a:noFill/>
                    </a:lnR>
                    <a:lnT>
                      <a:noFill/>
                    </a:lnT>
                    <a:lnB>
                      <a:noFill/>
                    </a:lnB>
                  </a:tcPr>
                </a:tc>
                <a:extLst>
                  <a:ext uri="{0D108BD9-81ED-4DB2-BD59-A6C34878D82A}">
                    <a16:rowId xmlns:a16="http://schemas.microsoft.com/office/drawing/2014/main" xmlns="" val="10003"/>
                  </a:ext>
                </a:extLst>
              </a:tr>
            </a:tbl>
          </a:graphicData>
        </a:graphic>
      </p:graphicFrame>
      <p:graphicFrame>
        <p:nvGraphicFramePr>
          <p:cNvPr id="6" name="Table 5"/>
          <p:cNvGraphicFramePr>
            <a:graphicFrameLocks noGrp="1"/>
          </p:cNvGraphicFramePr>
          <p:nvPr/>
        </p:nvGraphicFramePr>
        <p:xfrm>
          <a:off x="2501900" y="3970020"/>
          <a:ext cx="6096000" cy="822960"/>
        </p:xfrm>
        <a:graphic>
          <a:graphicData uri="http://schemas.openxmlformats.org/drawingml/2006/table">
            <a:tbl>
              <a:tblPr/>
              <a:tblGrid>
                <a:gridCol w="6096000">
                  <a:extLst>
                    <a:ext uri="{9D8B030D-6E8A-4147-A177-3AD203B41FA5}">
                      <a16:colId xmlns:a16="http://schemas.microsoft.com/office/drawing/2014/main" xmlns="" val="20000"/>
                    </a:ext>
                  </a:extLst>
                </a:gridCol>
              </a:tblGrid>
              <a:tr h="0">
                <a:tc>
                  <a:txBody>
                    <a:bodyPr/>
                    <a:lstStyle/>
                    <a:p>
                      <a:pPr algn="ctr"/>
                      <a:r>
                        <a:rPr lang="en-US" dirty="0"/>
                        <a:t>Department for Local Government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r h="0">
                <a:tc>
                  <a:txBody>
                    <a:bodyPr/>
                    <a:lstStyle/>
                    <a:p>
                      <a:pPr algn="ctr"/>
                      <a:r>
                        <a:rPr lang="en-US" dirty="0"/>
                        <a:t>1024 Capital Center Drive, Suite 340</a:t>
                      </a:r>
                    </a:p>
                  </a:txBody>
                  <a:tcPr marL="0" marR="0" marT="0" marB="0" anchor="ctr">
                    <a:lnL>
                      <a:noFill/>
                    </a:lnL>
                    <a:lnR>
                      <a:noFill/>
                    </a:lnR>
                    <a:lnT>
                      <a:noFill/>
                    </a:lnT>
                    <a:lnB>
                      <a:noFill/>
                    </a:lnB>
                  </a:tcPr>
                </a:tc>
                <a:extLst>
                  <a:ext uri="{0D108BD9-81ED-4DB2-BD59-A6C34878D82A}">
                    <a16:rowId xmlns:a16="http://schemas.microsoft.com/office/drawing/2014/main" xmlns="" val="10001"/>
                  </a:ext>
                </a:extLst>
              </a:tr>
              <a:tr h="0">
                <a:tc>
                  <a:txBody>
                    <a:bodyPr/>
                    <a:lstStyle/>
                    <a:p>
                      <a:pPr algn="ctr"/>
                      <a:r>
                        <a:rPr lang="en-US" dirty="0"/>
                        <a:t>Frankfort, KY 40601</a:t>
                      </a:r>
                    </a:p>
                  </a:txBody>
                  <a:tcPr marL="0" marR="0" marT="0" marB="0" anchor="ctr">
                    <a:lnL>
                      <a:noFill/>
                    </a:lnL>
                    <a:lnR>
                      <a:noFill/>
                    </a:lnR>
                    <a:lnT>
                      <a:noFill/>
                    </a:lnT>
                    <a:lnB>
                      <a:noFill/>
                    </a:lnB>
                  </a:tcPr>
                </a:tc>
                <a:extLst>
                  <a:ext uri="{0D108BD9-81ED-4DB2-BD59-A6C34878D82A}">
                    <a16:rowId xmlns:a16="http://schemas.microsoft.com/office/drawing/2014/main" xmlns="" val="10002"/>
                  </a:ext>
                </a:extLst>
              </a:tr>
            </a:tbl>
          </a:graphicData>
        </a:graphic>
      </p:graphicFrame>
    </p:spTree>
    <p:controls>
      <p:control spid="65542" name="TextBox1" r:id="rId2" imgW="2171880" imgH="295200"/>
    </p:controls>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KRS 133.220</a:t>
            </a:r>
            <a:endParaRPr lang="en-US" dirty="0"/>
          </a:p>
        </p:txBody>
      </p:sp>
      <p:sp>
        <p:nvSpPr>
          <p:cNvPr id="3" name="Content Placeholder 2"/>
          <p:cNvSpPr>
            <a:spLocks noGrp="1"/>
          </p:cNvSpPr>
          <p:nvPr>
            <p:ph idx="1"/>
          </p:nvPr>
        </p:nvSpPr>
        <p:spPr/>
        <p:txBody>
          <a:bodyPr/>
          <a:lstStyle/>
          <a:p>
            <a:r>
              <a:rPr lang="en-US" dirty="0" smtClean="0"/>
              <a:t>(2) the county clerk shall prepare for the use of the sheriff or collector a correct tax bill for each taxpayer in the county whose property has been </a:t>
            </a:r>
          </a:p>
          <a:p>
            <a:pPr>
              <a:buNone/>
            </a:pPr>
            <a:r>
              <a:rPr lang="en-US" dirty="0" smtClean="0"/>
              <a:t>	assessed and whose valuation is included in </a:t>
            </a:r>
          </a:p>
          <a:p>
            <a:pPr>
              <a:buNone/>
            </a:pPr>
            <a:r>
              <a:rPr lang="en-US" dirty="0" smtClean="0"/>
              <a:t>	the certification provided in KRS 133.180. </a:t>
            </a:r>
          </a:p>
          <a:p>
            <a:endParaRPr lang="en-US" dirty="0" smtClean="0"/>
          </a:p>
          <a:p>
            <a:r>
              <a:rPr lang="en-US" i="1" dirty="0" smtClean="0"/>
              <a:t>The county clerk can contract with a vendor or the property valuation administrator to do the actual printing of the tax bills. </a:t>
            </a:r>
          </a:p>
          <a:p>
            <a:pPr>
              <a:buNone/>
            </a:pPr>
            <a:endParaRPr lang="en-US" dirty="0" smtClean="0"/>
          </a:p>
          <a:p>
            <a:pPr>
              <a:buNone/>
            </a:pPr>
            <a:r>
              <a:rPr lang="en-US" dirty="0" smtClean="0"/>
              <a:t>		</a:t>
            </a:r>
          </a:p>
          <a:p>
            <a:endParaRPr lang="en-US" dirty="0"/>
          </a:p>
        </p:txBody>
      </p:sp>
    </p:spTree>
    <p:controls>
      <p:control spid="68612" name="TextBox1" r:id="rId2" imgW="2171880" imgH="295200"/>
    </p:controls>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1"/>
            <a:ext cx="8458200" cy="1181100"/>
          </a:xfrm>
        </p:spPr>
        <p:txBody>
          <a:bodyPr/>
          <a:lstStyle/>
          <a:p>
            <a:r>
              <a:rPr lang="en-US" sz="2800" dirty="0" smtClean="0"/>
              <a:t/>
            </a:r>
            <a:br>
              <a:rPr lang="en-US" sz="2800" dirty="0" smtClean="0"/>
            </a:br>
            <a:r>
              <a:rPr lang="en-US" sz="2800" dirty="0" smtClean="0"/>
              <a:t>Division of State Valuation collects tax rates on:</a:t>
            </a:r>
            <a:r>
              <a:rPr lang="en-US" dirty="0" smtClean="0"/>
              <a:t/>
            </a:r>
            <a:br>
              <a:rPr lang="en-US" dirty="0" smtClean="0"/>
            </a:br>
            <a:endParaRPr lang="en-US" dirty="0"/>
          </a:p>
        </p:txBody>
      </p:sp>
      <p:sp>
        <p:nvSpPr>
          <p:cNvPr id="48130" name="AutoShape 2" descr="Image result for motor vehicle picture"/>
          <p:cNvSpPr>
            <a:spLocks noChangeAspect="1" noChangeArrowheads="1"/>
          </p:cNvSpPr>
          <p:nvPr/>
        </p:nvSpPr>
        <p:spPr bwMode="auto">
          <a:xfrm>
            <a:off x="155575" y="-547688"/>
            <a:ext cx="1533525" cy="11525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8132" name="AutoShape 4" descr="Image result for motor vehicle picture"/>
          <p:cNvSpPr>
            <a:spLocks noChangeAspect="1" noChangeArrowheads="1"/>
          </p:cNvSpPr>
          <p:nvPr/>
        </p:nvSpPr>
        <p:spPr bwMode="auto">
          <a:xfrm>
            <a:off x="155575" y="-547688"/>
            <a:ext cx="1533525" cy="11525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p:nvPr/>
        </p:nvSpPr>
        <p:spPr bwMode="auto">
          <a:xfrm>
            <a:off x="38100" y="2247900"/>
            <a:ext cx="2247900" cy="2103120"/>
          </a:xfrm>
          <a:prstGeom prst="rect">
            <a:avLst/>
          </a:prstGeom>
          <a:blipFill>
            <a:blip r:embed="rId4" cstate="print"/>
            <a:stretch>
              <a:fillRect/>
            </a:stretch>
          </a:blip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panose="020B0604020202020204" pitchFamily="34" charset="0"/>
            </a:endParaRPr>
          </a:p>
        </p:txBody>
      </p:sp>
      <p:sp>
        <p:nvSpPr>
          <p:cNvPr id="12" name="Rectangle 11"/>
          <p:cNvSpPr/>
          <p:nvPr/>
        </p:nvSpPr>
        <p:spPr bwMode="auto">
          <a:xfrm>
            <a:off x="3467100" y="2247900"/>
            <a:ext cx="2247900" cy="2103120"/>
          </a:xfrm>
          <a:prstGeom prst="rect">
            <a:avLst/>
          </a:prstGeom>
          <a:blipFill>
            <a:blip r:embed="rId5" cstate="print"/>
            <a:stretch>
              <a:fillRect/>
            </a:stretch>
          </a:blip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panose="020B0604020202020204" pitchFamily="34" charset="0"/>
            </a:endParaRPr>
          </a:p>
        </p:txBody>
      </p:sp>
      <p:sp>
        <p:nvSpPr>
          <p:cNvPr id="13" name="Rectangle 12"/>
          <p:cNvSpPr/>
          <p:nvPr/>
        </p:nvSpPr>
        <p:spPr bwMode="auto">
          <a:xfrm>
            <a:off x="6896100" y="2247900"/>
            <a:ext cx="2247900" cy="2103120"/>
          </a:xfrm>
          <a:prstGeom prst="rect">
            <a:avLst/>
          </a:prstGeom>
          <a:blipFill>
            <a:blip r:embed="rId6" cstate="print"/>
            <a:stretch>
              <a:fillRect/>
            </a:stretch>
          </a:blip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panose="020B0604020202020204" pitchFamily="34" charset="0"/>
            </a:endParaRPr>
          </a:p>
        </p:txBody>
      </p:sp>
      <p:sp>
        <p:nvSpPr>
          <p:cNvPr id="15" name="Rectangle 14"/>
          <p:cNvSpPr/>
          <p:nvPr/>
        </p:nvSpPr>
        <p:spPr bwMode="auto">
          <a:xfrm>
            <a:off x="177800" y="4724400"/>
            <a:ext cx="1828800" cy="457200"/>
          </a:xfrm>
          <a:prstGeom prst="rect">
            <a:avLst/>
          </a:prstGeom>
          <a:solidFill>
            <a:srgbClr val="B4CCE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smtClean="0">
                <a:solidFill>
                  <a:srgbClr val="002060"/>
                </a:solidFill>
              </a:rPr>
              <a:t>REAL PROPERTY</a:t>
            </a:r>
            <a:endParaRPr kumimoji="0" lang="en-US" sz="1400" i="0" u="none" strike="noStrike" cap="none" normalizeH="0" baseline="0" dirty="0" smtClean="0">
              <a:ln>
                <a:noFill/>
              </a:ln>
              <a:solidFill>
                <a:srgbClr val="002060"/>
              </a:solidFill>
              <a:effectLst/>
              <a:latin typeface="Arial" panose="020B0604020202020204" pitchFamily="34" charset="0"/>
            </a:endParaRPr>
          </a:p>
        </p:txBody>
      </p:sp>
      <p:sp>
        <p:nvSpPr>
          <p:cNvPr id="16" name="Rectangle 15"/>
          <p:cNvSpPr/>
          <p:nvPr/>
        </p:nvSpPr>
        <p:spPr bwMode="auto">
          <a:xfrm>
            <a:off x="3708400" y="4711700"/>
            <a:ext cx="1828800" cy="457200"/>
          </a:xfrm>
          <a:prstGeom prst="rect">
            <a:avLst/>
          </a:prstGeom>
          <a:solidFill>
            <a:srgbClr val="B4CCE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r" eaLnBrk="1" hangingPunct="1"/>
            <a:r>
              <a:rPr lang="en-US" sz="1400" dirty="0" smtClean="0">
                <a:solidFill>
                  <a:srgbClr val="002060"/>
                </a:solidFill>
              </a:rPr>
              <a:t>MOTOR VEHICLES</a:t>
            </a:r>
          </a:p>
        </p:txBody>
      </p:sp>
      <p:sp>
        <p:nvSpPr>
          <p:cNvPr id="17" name="Rectangle 16"/>
          <p:cNvSpPr/>
          <p:nvPr/>
        </p:nvSpPr>
        <p:spPr bwMode="auto">
          <a:xfrm>
            <a:off x="6794500" y="4686300"/>
            <a:ext cx="2070100" cy="457200"/>
          </a:xfrm>
          <a:prstGeom prst="rect">
            <a:avLst/>
          </a:prstGeom>
          <a:solidFill>
            <a:srgbClr val="B4CCE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R="0" algn="r" defTabSz="914400" eaLnBrk="1" latinLnBrk="0" hangingPunct="1">
              <a:lnSpc>
                <a:spcPct val="100000"/>
              </a:lnSpc>
              <a:buClrTx/>
              <a:buSzTx/>
              <a:buFontTx/>
              <a:buNone/>
              <a:tabLst/>
            </a:pPr>
            <a:r>
              <a:rPr lang="en-US" sz="1400" dirty="0" smtClean="0">
                <a:solidFill>
                  <a:srgbClr val="002060"/>
                </a:solidFill>
              </a:rPr>
              <a:t>TANGIBLE </a:t>
            </a:r>
          </a:p>
          <a:p>
            <a:pPr marR="0" algn="r" defTabSz="914400" eaLnBrk="1" latinLnBrk="0" hangingPunct="1">
              <a:lnSpc>
                <a:spcPct val="100000"/>
              </a:lnSpc>
              <a:buClrTx/>
              <a:buSzTx/>
              <a:buFontTx/>
              <a:buNone/>
              <a:tabLst/>
            </a:pPr>
            <a:r>
              <a:rPr lang="en-US" sz="1400" dirty="0" smtClean="0">
                <a:solidFill>
                  <a:srgbClr val="002060"/>
                </a:solidFill>
              </a:rPr>
              <a:t>PROPERTY</a:t>
            </a:r>
          </a:p>
        </p:txBody>
      </p:sp>
    </p:spTree>
    <p:controls>
      <p:control spid="50179" name="TextBox1" r:id="rId2" imgW="2171880" imgH="295200"/>
    </p:controls>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524000" y="1397000"/>
          <a:ext cx="6096000" cy="439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10"/>
          <p:cNvSpPr>
            <a:spLocks noGrp="1"/>
          </p:cNvSpPr>
          <p:nvPr>
            <p:ph type="title"/>
          </p:nvPr>
        </p:nvSpPr>
        <p:spPr>
          <a:xfrm>
            <a:off x="520700" y="355600"/>
            <a:ext cx="8623300" cy="774701"/>
          </a:xfrm>
        </p:spPr>
        <p:txBody>
          <a:bodyPr/>
          <a:lstStyle/>
          <a:p>
            <a:r>
              <a:rPr lang="en-US" dirty="0" smtClean="0"/>
              <a:t>Why State Valuation Collects Rates</a:t>
            </a:r>
            <a:endParaRPr lang="en-US" dirty="0"/>
          </a:p>
        </p:txBody>
      </p:sp>
    </p:spTree>
    <p:controls>
      <p:control spid="49155" name="TextBox1" r:id="rId2" imgW="2171880" imgH="295200"/>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58801"/>
            <a:ext cx="7315200" cy="762000"/>
          </a:xfrm>
        </p:spPr>
        <p:txBody>
          <a:bodyPr/>
          <a:lstStyle/>
          <a:p>
            <a:pPr algn="ctr"/>
            <a:r>
              <a:rPr lang="en-US" dirty="0" smtClean="0"/>
              <a:t>Motor Vehicle Tax Rates</a:t>
            </a:r>
            <a:endParaRPr lang="en-US" dirty="0"/>
          </a:p>
        </p:txBody>
      </p:sp>
      <p:sp>
        <p:nvSpPr>
          <p:cNvPr id="3" name="Content Placeholder 2"/>
          <p:cNvSpPr>
            <a:spLocks noGrp="1"/>
          </p:cNvSpPr>
          <p:nvPr>
            <p:ph idx="1"/>
          </p:nvPr>
        </p:nvSpPr>
        <p:spPr>
          <a:xfrm>
            <a:off x="1828800" y="1562100"/>
            <a:ext cx="7162800" cy="4610100"/>
          </a:xfrm>
        </p:spPr>
        <p:txBody>
          <a:bodyPr/>
          <a:lstStyle/>
          <a:p>
            <a:r>
              <a:rPr lang="en-US" sz="2000" dirty="0" smtClean="0"/>
              <a:t>KRS 132.487</a:t>
            </a:r>
          </a:p>
          <a:p>
            <a:pPr>
              <a:buNone/>
            </a:pPr>
            <a:r>
              <a:rPr lang="en-US" sz="2000" dirty="0" smtClean="0"/>
              <a:t>	(2) Except as otherwise provided by law, the tax rate levied by the state, counties, schools, cities, and special tax districts on motor vehicles shall not exceed the rate that could have been levied on motor vehicles by the district on the </a:t>
            </a:r>
            <a:r>
              <a:rPr lang="en-US" sz="2000" u="sng" dirty="0" smtClean="0"/>
              <a:t>January 1, 1983 assessments</a:t>
            </a:r>
            <a:r>
              <a:rPr lang="en-US" sz="2000" dirty="0" smtClean="0"/>
              <a:t>. </a:t>
            </a:r>
            <a:r>
              <a:rPr lang="en-US" sz="2000" u="sng" dirty="0" smtClean="0">
                <a:solidFill>
                  <a:srgbClr val="FF0000"/>
                </a:solidFill>
              </a:rPr>
              <a:t>All counties, schools, cities, and special taxing districts proposing to levy an ad valorem tax on motor vehicles shall submit to the department on or before October 1 of the year preceding the assessment date, the tax rate to be levied against valuations as of that assessment date. Any district that fails to timely submit the tax rate shall receive the rate in effect for the prior year.</a:t>
            </a:r>
          </a:p>
          <a:p>
            <a:endParaRPr lang="en-US" dirty="0"/>
          </a:p>
        </p:txBody>
      </p:sp>
    </p:spTree>
    <p:controls>
      <p:control spid="98308" name="TextBox1" r:id="rId2" imgW="2171880" imgH="295200"/>
    </p:controls>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066801"/>
            <a:ext cx="7315200" cy="457200"/>
          </a:xfrm>
        </p:spPr>
        <p:txBody>
          <a:bodyPr/>
          <a:lstStyle/>
          <a:p>
            <a:r>
              <a:rPr lang="en-US" dirty="0" smtClean="0"/>
              <a:t>Motor Vehicle Tax Rates</a:t>
            </a:r>
            <a:endParaRPr lang="en-US" dirty="0"/>
          </a:p>
        </p:txBody>
      </p:sp>
      <p:sp>
        <p:nvSpPr>
          <p:cNvPr id="3" name="Content Placeholder 2"/>
          <p:cNvSpPr>
            <a:spLocks noGrp="1"/>
          </p:cNvSpPr>
          <p:nvPr>
            <p:ph idx="1"/>
          </p:nvPr>
        </p:nvSpPr>
        <p:spPr>
          <a:xfrm>
            <a:off x="1828800" y="1803400"/>
            <a:ext cx="7162800" cy="4368800"/>
          </a:xfrm>
        </p:spPr>
        <p:txBody>
          <a:bodyPr/>
          <a:lstStyle/>
          <a:p>
            <a:pPr>
              <a:buNone/>
            </a:pPr>
            <a:r>
              <a:rPr lang="en-US" dirty="0" smtClean="0"/>
              <a:t>	KRS 132.487</a:t>
            </a:r>
          </a:p>
          <a:p>
            <a:pPr>
              <a:buNone/>
            </a:pPr>
            <a:r>
              <a:rPr lang="en-US" dirty="0" smtClean="0"/>
              <a:t>	(3)The compensating tax rate and maximum possible tax rate allowable for counties, schools, cities, and special taxing districts on property other than motor vehicles for the 1984 and subsequent tax periods shall be calculated excluding all valuations of and tax revenues from motor vehicles from the base amounts used in arriving at these general rates.</a:t>
            </a:r>
          </a:p>
          <a:p>
            <a:endParaRPr lang="en-US" dirty="0"/>
          </a:p>
        </p:txBody>
      </p:sp>
    </p:spTree>
    <p:controls>
      <p:control spid="97284" name="TextBox1" r:id="rId2" imgW="2171880" imgH="295200"/>
    </p:controls>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0" y="1400176"/>
            <a:ext cx="8089900" cy="581025"/>
          </a:xfrm>
        </p:spPr>
        <p:txBody>
          <a:bodyPr/>
          <a:lstStyle/>
          <a:p>
            <a:r>
              <a:rPr lang="en-US" dirty="0" smtClean="0"/>
              <a:t>Questions on January 1, 1983 Rate</a:t>
            </a:r>
            <a:endParaRPr lang="en-US" dirty="0"/>
          </a:p>
        </p:txBody>
      </p:sp>
      <p:pic>
        <p:nvPicPr>
          <p:cNvPr id="4" name="Picture 3"/>
          <p:cNvPicPr>
            <a:picLocks noChangeAspect="1" noChangeArrowheads="1"/>
          </p:cNvPicPr>
          <p:nvPr/>
        </p:nvPicPr>
        <p:blipFill>
          <a:blip r:embed="rId4" cstate="print"/>
          <a:srcRect/>
          <a:stretch>
            <a:fillRect/>
          </a:stretch>
        </p:blipFill>
        <p:spPr bwMode="auto">
          <a:xfrm>
            <a:off x="622300" y="3746500"/>
            <a:ext cx="2527300" cy="2374900"/>
          </a:xfrm>
          <a:prstGeom prst="rect">
            <a:avLst/>
          </a:prstGeom>
          <a:noFill/>
          <a:ln w="9525">
            <a:noFill/>
            <a:miter lim="800000"/>
            <a:headEnd/>
            <a:tailEnd/>
          </a:ln>
        </p:spPr>
      </p:pic>
      <p:graphicFrame>
        <p:nvGraphicFramePr>
          <p:cNvPr id="5" name="Table 4"/>
          <p:cNvGraphicFramePr>
            <a:graphicFrameLocks noGrp="1"/>
          </p:cNvGraphicFramePr>
          <p:nvPr/>
        </p:nvGraphicFramePr>
        <p:xfrm>
          <a:off x="4165600" y="3848100"/>
          <a:ext cx="4508500" cy="2336109"/>
        </p:xfrm>
        <a:graphic>
          <a:graphicData uri="http://schemas.openxmlformats.org/drawingml/2006/table">
            <a:tbl>
              <a:tblPr/>
              <a:tblGrid>
                <a:gridCol w="4508500">
                  <a:extLst>
                    <a:ext uri="{9D8B030D-6E8A-4147-A177-3AD203B41FA5}">
                      <a16:colId xmlns:a16="http://schemas.microsoft.com/office/drawing/2014/main" xmlns="" val="20000"/>
                    </a:ext>
                  </a:extLst>
                </a:gridCol>
              </a:tblGrid>
              <a:tr h="820185">
                <a:tc>
                  <a:txBody>
                    <a:bodyPr/>
                    <a:lstStyle/>
                    <a:p>
                      <a:pPr algn="ctr"/>
                      <a:r>
                        <a:rPr lang="en-US" b="1" dirty="0"/>
                        <a:t>Phone</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r h="505308">
                <a:tc>
                  <a:txBody>
                    <a:bodyPr/>
                    <a:lstStyle/>
                    <a:p>
                      <a:pPr algn="ctr"/>
                      <a:r>
                        <a:rPr lang="en-US" dirty="0"/>
                        <a:t>(502) 573-2382</a:t>
                      </a:r>
                    </a:p>
                  </a:txBody>
                  <a:tcPr marL="0" marR="0" marT="0" marB="0" anchor="ctr">
                    <a:lnL>
                      <a:noFill/>
                    </a:lnL>
                    <a:lnR>
                      <a:noFill/>
                    </a:lnR>
                    <a:lnT>
                      <a:noFill/>
                    </a:lnT>
                    <a:lnB>
                      <a:noFill/>
                    </a:lnB>
                  </a:tcPr>
                </a:tc>
                <a:extLst>
                  <a:ext uri="{0D108BD9-81ED-4DB2-BD59-A6C34878D82A}">
                    <a16:rowId xmlns:a16="http://schemas.microsoft.com/office/drawing/2014/main" xmlns="" val="10001"/>
                  </a:ext>
                </a:extLst>
              </a:tr>
              <a:tr h="505308">
                <a:tc>
                  <a:txBody>
                    <a:bodyPr/>
                    <a:lstStyle/>
                    <a:p>
                      <a:pPr algn="ctr"/>
                      <a:r>
                        <a:rPr lang="en-US" b="1" dirty="0"/>
                        <a:t>Toll Free</a:t>
                      </a:r>
                    </a:p>
                  </a:txBody>
                  <a:tcPr marL="0" marR="0" marT="0" marB="0" anchor="ctr">
                    <a:lnL>
                      <a:noFill/>
                    </a:lnL>
                    <a:lnR>
                      <a:noFill/>
                    </a:lnR>
                    <a:lnT>
                      <a:noFill/>
                    </a:lnT>
                    <a:lnB>
                      <a:noFill/>
                    </a:lnB>
                  </a:tcPr>
                </a:tc>
                <a:extLst>
                  <a:ext uri="{0D108BD9-81ED-4DB2-BD59-A6C34878D82A}">
                    <a16:rowId xmlns:a16="http://schemas.microsoft.com/office/drawing/2014/main" xmlns="" val="10002"/>
                  </a:ext>
                </a:extLst>
              </a:tr>
              <a:tr h="505308">
                <a:tc>
                  <a:txBody>
                    <a:bodyPr/>
                    <a:lstStyle/>
                    <a:p>
                      <a:pPr algn="ctr"/>
                      <a:r>
                        <a:rPr lang="en-US" dirty="0"/>
                        <a:t>(800) 346-5606</a:t>
                      </a:r>
                    </a:p>
                  </a:txBody>
                  <a:tcPr marL="0" marR="0" marT="0" marB="0" anchor="ctr">
                    <a:lnL>
                      <a:noFill/>
                    </a:lnL>
                    <a:lnR>
                      <a:noFill/>
                    </a:lnR>
                    <a:lnT>
                      <a:noFill/>
                    </a:lnT>
                    <a:lnB>
                      <a:noFill/>
                    </a:lnB>
                  </a:tcPr>
                </a:tc>
                <a:extLst>
                  <a:ext uri="{0D108BD9-81ED-4DB2-BD59-A6C34878D82A}">
                    <a16:rowId xmlns:a16="http://schemas.microsoft.com/office/drawing/2014/main" xmlns="" val="10003"/>
                  </a:ext>
                </a:extLst>
              </a:tr>
            </a:tbl>
          </a:graphicData>
        </a:graphic>
      </p:graphicFrame>
      <p:graphicFrame>
        <p:nvGraphicFramePr>
          <p:cNvPr id="7" name="Table 6"/>
          <p:cNvGraphicFramePr>
            <a:graphicFrameLocks noGrp="1"/>
          </p:cNvGraphicFramePr>
          <p:nvPr/>
        </p:nvGraphicFramePr>
        <p:xfrm>
          <a:off x="3886200" y="2552701"/>
          <a:ext cx="4953000" cy="1224279"/>
        </p:xfrm>
        <a:graphic>
          <a:graphicData uri="http://schemas.openxmlformats.org/drawingml/2006/table">
            <a:tbl>
              <a:tblPr/>
              <a:tblGrid>
                <a:gridCol w="4953000">
                  <a:extLst>
                    <a:ext uri="{9D8B030D-6E8A-4147-A177-3AD203B41FA5}">
                      <a16:colId xmlns:a16="http://schemas.microsoft.com/office/drawing/2014/main" xmlns="" val="20000"/>
                    </a:ext>
                  </a:extLst>
                </a:gridCol>
              </a:tblGrid>
              <a:tr h="408093">
                <a:tc>
                  <a:txBody>
                    <a:bodyPr/>
                    <a:lstStyle/>
                    <a:p>
                      <a:pPr algn="ctr"/>
                      <a:r>
                        <a:rPr lang="en-US" dirty="0"/>
                        <a:t>Department for Local Government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r h="408093">
                <a:tc>
                  <a:txBody>
                    <a:bodyPr/>
                    <a:lstStyle/>
                    <a:p>
                      <a:pPr algn="ctr"/>
                      <a:r>
                        <a:rPr lang="en-US" dirty="0"/>
                        <a:t>1024 Capital Center Drive, Suite 340</a:t>
                      </a:r>
                    </a:p>
                  </a:txBody>
                  <a:tcPr marL="0" marR="0" marT="0" marB="0" anchor="ctr">
                    <a:lnL>
                      <a:noFill/>
                    </a:lnL>
                    <a:lnR>
                      <a:noFill/>
                    </a:lnR>
                    <a:lnT>
                      <a:noFill/>
                    </a:lnT>
                    <a:lnB>
                      <a:noFill/>
                    </a:lnB>
                  </a:tcPr>
                </a:tc>
                <a:extLst>
                  <a:ext uri="{0D108BD9-81ED-4DB2-BD59-A6C34878D82A}">
                    <a16:rowId xmlns:a16="http://schemas.microsoft.com/office/drawing/2014/main" xmlns="" val="10001"/>
                  </a:ext>
                </a:extLst>
              </a:tr>
              <a:tr h="408093">
                <a:tc>
                  <a:txBody>
                    <a:bodyPr/>
                    <a:lstStyle/>
                    <a:p>
                      <a:pPr algn="ctr"/>
                      <a:r>
                        <a:rPr lang="en-US" dirty="0"/>
                        <a:t>Frankfort, KY 40601</a:t>
                      </a:r>
                    </a:p>
                  </a:txBody>
                  <a:tcPr marL="0" marR="0" marT="0" marB="0" anchor="ctr">
                    <a:lnL>
                      <a:noFill/>
                    </a:lnL>
                    <a:lnR>
                      <a:noFill/>
                    </a:lnR>
                    <a:lnT>
                      <a:noFill/>
                    </a:lnT>
                    <a:lnB>
                      <a:noFill/>
                    </a:lnB>
                  </a:tcPr>
                </a:tc>
                <a:extLst>
                  <a:ext uri="{0D108BD9-81ED-4DB2-BD59-A6C34878D82A}">
                    <a16:rowId xmlns:a16="http://schemas.microsoft.com/office/drawing/2014/main" xmlns="" val="10002"/>
                  </a:ext>
                </a:extLst>
              </a:tr>
            </a:tbl>
          </a:graphicData>
        </a:graphic>
      </p:graphicFrame>
    </p:spTree>
    <p:controls>
      <p:control spid="96260" name="TextBox1" r:id="rId2" imgW="2171880" imgH="295200"/>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06400" y="1181101"/>
            <a:ext cx="8483600" cy="927099"/>
          </a:xfrm>
        </p:spPr>
        <p:txBody>
          <a:bodyPr/>
          <a:lstStyle/>
          <a:p>
            <a:pPr algn="ctr" eaLnBrk="1" hangingPunct="1"/>
            <a:r>
              <a:rPr lang="en-GB" altLang="en-US" sz="3200" dirty="0" smtClean="0"/>
              <a:t>CLERICAL ERRORS ON TIMELY FILED TANGIBLE RETURNS</a:t>
            </a:r>
            <a:endParaRPr lang="en-US" altLang="en-US" sz="3200" dirty="0" smtClean="0"/>
          </a:p>
        </p:txBody>
      </p:sp>
      <p:sp>
        <p:nvSpPr>
          <p:cNvPr id="6147" name="Rectangle 3"/>
          <p:cNvSpPr>
            <a:spLocks noGrp="1" noChangeArrowheads="1"/>
          </p:cNvSpPr>
          <p:nvPr>
            <p:ph type="body" idx="1"/>
          </p:nvPr>
        </p:nvSpPr>
        <p:spPr>
          <a:xfrm>
            <a:off x="1219200" y="2133600"/>
            <a:ext cx="7772400" cy="4038600"/>
          </a:xfrm>
        </p:spPr>
        <p:txBody>
          <a:bodyPr/>
          <a:lstStyle/>
          <a:p>
            <a:endParaRPr lang="en-US" dirty="0" smtClean="0"/>
          </a:p>
          <a:p>
            <a:r>
              <a:rPr lang="en-US" dirty="0" smtClean="0"/>
              <a:t> </a:t>
            </a:r>
            <a:r>
              <a:rPr lang="en-US" sz="2000" b="1" dirty="0" smtClean="0"/>
              <a:t>133.110 Correction of clerical errors in assessment. </a:t>
            </a:r>
            <a:endParaRPr lang="en-GB" altLang="en-US" sz="2000" dirty="0" smtClean="0"/>
          </a:p>
          <a:p>
            <a:pPr marL="914400" lvl="1" indent="-514350">
              <a:buFont typeface="+mj-lt"/>
              <a:buAutoNum type="arabicPeriod"/>
            </a:pPr>
            <a:endParaRPr lang="en-US" dirty="0" smtClean="0"/>
          </a:p>
          <a:p>
            <a:pPr marL="914400" lvl="1" indent="-514350">
              <a:buFont typeface="+mj-lt"/>
              <a:buAutoNum type="arabicPeriod"/>
            </a:pPr>
            <a:r>
              <a:rPr lang="en-US" dirty="0" smtClean="0"/>
              <a:t>After submission of the final real property recapitulation or </a:t>
            </a:r>
            <a:r>
              <a:rPr lang="en-US" u="sng" dirty="0" smtClean="0"/>
              <a:t>certification of the personal property assessment</a:t>
            </a:r>
            <a:r>
              <a:rPr lang="en-US" dirty="0" smtClean="0"/>
              <a:t>, the property valuation administrator may correct clerical, mathematical, or procedural errors in an assessment or any duplication of assessment. Changes in assessed value based on appraisal methodology or opinion of value shall not be valid. </a:t>
            </a:r>
            <a:endParaRPr lang="en-US" altLang="en-US" dirty="0" smtClean="0"/>
          </a:p>
          <a:p>
            <a:pPr eaLnBrk="1" hangingPunct="1"/>
            <a:endParaRPr lang="en-US" altLang="en-US" dirty="0" smtClean="0"/>
          </a:p>
        </p:txBody>
      </p:sp>
      <p:sp>
        <p:nvSpPr>
          <p:cNvPr id="6" name="TextBox 5"/>
          <p:cNvSpPr txBox="1"/>
          <p:nvPr/>
        </p:nvSpPr>
        <p:spPr>
          <a:xfrm>
            <a:off x="7442200" y="6616700"/>
            <a:ext cx="1701800" cy="246221"/>
          </a:xfrm>
          <a:prstGeom prst="rect">
            <a:avLst/>
          </a:prstGeom>
          <a:solidFill>
            <a:schemeClr val="bg1"/>
          </a:solidFill>
        </p:spPr>
        <p:txBody>
          <a:bodyPr wrap="square" rtlCol="0">
            <a:spAutoFit/>
          </a:bodyPr>
          <a:lstStyle/>
          <a:p>
            <a:r>
              <a:rPr lang="en-US" dirty="0" smtClean="0"/>
              <a:t>www.revenue.ky.gov</a:t>
            </a:r>
            <a:endParaRPr lang="en-US" dirty="0"/>
          </a:p>
        </p:txBody>
      </p:sp>
    </p:spTree>
    <p:controls>
      <p:control spid="74756" name="TextBox1" r:id="rId2" imgW="2171880" imgH="295200"/>
    </p:controls>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400176"/>
            <a:ext cx="4813300" cy="581025"/>
          </a:xfrm>
        </p:spPr>
        <p:txBody>
          <a:bodyPr/>
          <a:lstStyle/>
          <a:p>
            <a:r>
              <a:rPr lang="en-US" dirty="0" smtClean="0"/>
              <a:t>Motor Vehicle Branch</a:t>
            </a:r>
            <a:endParaRPr lang="en-US" dirty="0"/>
          </a:p>
        </p:txBody>
      </p:sp>
      <p:sp>
        <p:nvSpPr>
          <p:cNvPr id="6" name="Text Placeholder 5"/>
          <p:cNvSpPr>
            <a:spLocks noGrp="1"/>
          </p:cNvSpPr>
          <p:nvPr>
            <p:ph type="body" sz="half" idx="1"/>
          </p:nvPr>
        </p:nvSpPr>
        <p:spPr>
          <a:xfrm>
            <a:off x="812800" y="2133600"/>
            <a:ext cx="3797300" cy="4038600"/>
          </a:xfrm>
        </p:spPr>
        <p:txBody>
          <a:bodyPr/>
          <a:lstStyle/>
          <a:p>
            <a:r>
              <a:rPr lang="en-US" dirty="0" smtClean="0"/>
              <a:t>Mails out tax rate requests forms August 1</a:t>
            </a:r>
            <a:r>
              <a:rPr lang="en-US" baseline="30000" dirty="0" smtClean="0"/>
              <a:t>st.</a:t>
            </a:r>
          </a:p>
          <a:p>
            <a:pPr>
              <a:buNone/>
            </a:pPr>
            <a:r>
              <a:rPr lang="en-US" baseline="30000" dirty="0" smtClean="0"/>
              <a:t>	</a:t>
            </a:r>
          </a:p>
          <a:p>
            <a:pPr>
              <a:buNone/>
            </a:pPr>
            <a:endParaRPr lang="en-US" baseline="30000" dirty="0" smtClean="0"/>
          </a:p>
          <a:p>
            <a:pPr>
              <a:buNone/>
            </a:pPr>
            <a:r>
              <a:rPr lang="en-US" baseline="30000" dirty="0" smtClean="0"/>
              <a:t>	</a:t>
            </a:r>
            <a:r>
              <a:rPr lang="en-US" dirty="0" smtClean="0"/>
              <a:t>Mails out 2</a:t>
            </a:r>
            <a:r>
              <a:rPr lang="en-US" baseline="30000" dirty="0" smtClean="0"/>
              <a:t>nd</a:t>
            </a:r>
            <a:r>
              <a:rPr lang="en-US" dirty="0" smtClean="0"/>
              <a:t> request forms September 1</a:t>
            </a:r>
            <a:r>
              <a:rPr lang="en-US" baseline="30000" dirty="0" smtClean="0"/>
              <a:t>st</a:t>
            </a:r>
            <a:r>
              <a:rPr lang="en-US" dirty="0" smtClean="0"/>
              <a:t>.</a:t>
            </a:r>
          </a:p>
          <a:p>
            <a:endParaRPr lang="en-US" dirty="0"/>
          </a:p>
        </p:txBody>
      </p:sp>
      <p:sp>
        <p:nvSpPr>
          <p:cNvPr id="3" name="Content Placeholder 2"/>
          <p:cNvSpPr>
            <a:spLocks noGrp="1"/>
          </p:cNvSpPr>
          <p:nvPr>
            <p:ph sz="half" idx="2"/>
          </p:nvPr>
        </p:nvSpPr>
        <p:spPr/>
        <p:txBody>
          <a:bodyPr/>
          <a:lstStyle/>
          <a:p>
            <a:r>
              <a:rPr lang="en-US" dirty="0" smtClean="0"/>
              <a:t> </a:t>
            </a:r>
            <a:endParaRPr lang="en-US" dirty="0"/>
          </a:p>
        </p:txBody>
      </p:sp>
      <p:pic>
        <p:nvPicPr>
          <p:cNvPr id="7" name="Picture 2"/>
          <p:cNvPicPr>
            <a:picLocks noChangeAspect="1" noChangeArrowheads="1"/>
          </p:cNvPicPr>
          <p:nvPr/>
        </p:nvPicPr>
        <p:blipFill>
          <a:blip r:embed="rId4" cstate="print"/>
          <a:srcRect/>
          <a:stretch>
            <a:fillRect/>
          </a:stretch>
        </p:blipFill>
        <p:spPr bwMode="auto">
          <a:xfrm>
            <a:off x="4660900" y="1"/>
            <a:ext cx="4483100" cy="6553200"/>
          </a:xfrm>
          <a:prstGeom prst="rect">
            <a:avLst/>
          </a:prstGeom>
          <a:noFill/>
          <a:ln w="9525">
            <a:noFill/>
            <a:miter lim="800000"/>
            <a:headEnd/>
            <a:tailEn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1104900" y="5118100"/>
            <a:ext cx="3162300" cy="830997"/>
          </a:xfrm>
          <a:prstGeom prst="rect">
            <a:avLst/>
          </a:prstGeom>
          <a:noFill/>
        </p:spPr>
        <p:txBody>
          <a:bodyPr wrap="square" rtlCol="0">
            <a:spAutoFit/>
          </a:bodyPr>
          <a:lstStyle/>
          <a:p>
            <a:r>
              <a:rPr lang="en-US" sz="1600" dirty="0" smtClean="0">
                <a:solidFill>
                  <a:schemeClr val="tx1"/>
                </a:solidFill>
              </a:rPr>
              <a:t>KY DOR Motor Vehicle Branch</a:t>
            </a:r>
          </a:p>
          <a:p>
            <a:endParaRPr lang="en-US" sz="1600" dirty="0" smtClean="0">
              <a:solidFill>
                <a:schemeClr val="tx1"/>
              </a:solidFill>
            </a:endParaRPr>
          </a:p>
          <a:p>
            <a:r>
              <a:rPr lang="en-US" sz="1600" dirty="0" smtClean="0">
                <a:solidFill>
                  <a:schemeClr val="tx1"/>
                </a:solidFill>
              </a:rPr>
              <a:t>502-564-8180</a:t>
            </a:r>
            <a:endParaRPr lang="en-US" sz="1600" dirty="0">
              <a:solidFill>
                <a:schemeClr val="tx1"/>
              </a:solidFill>
            </a:endParaRPr>
          </a:p>
        </p:txBody>
      </p:sp>
    </p:spTree>
    <p:controls>
      <p:control spid="95236" name="TextBox1" r:id="rId2" imgW="2171880" imgH="295200"/>
    </p:controls>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2A3000 (7-16).jpg"/>
          <p:cNvPicPr>
            <a:picLocks noChangeAspect="1"/>
          </p:cNvPicPr>
          <p:nvPr/>
        </p:nvPicPr>
        <p:blipFill>
          <a:blip r:embed="rId2" cstate="print"/>
          <a:stretch>
            <a:fillRect/>
          </a:stretch>
        </p:blipFill>
        <p:spPr>
          <a:xfrm>
            <a:off x="134470" y="-1"/>
            <a:ext cx="9009530" cy="685800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 clerkworksheet.pdf.jpg"/>
          <p:cNvPicPr>
            <a:picLocks noChangeAspect="1"/>
          </p:cNvPicPr>
          <p:nvPr/>
        </p:nvPicPr>
        <p:blipFill>
          <a:blip r:embed="rId2" cstate="print"/>
          <a:stretch>
            <a:fillRect/>
          </a:stretch>
        </p:blipFill>
        <p:spPr>
          <a:xfrm>
            <a:off x="134470" y="0"/>
            <a:ext cx="8875059" cy="65151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RATE FORM</a:t>
            </a:r>
            <a:endParaRPr lang="en-US" dirty="0"/>
          </a:p>
        </p:txBody>
      </p:sp>
      <p:sp>
        <p:nvSpPr>
          <p:cNvPr id="3" name="Content Placeholder 2"/>
          <p:cNvSpPr>
            <a:spLocks noGrp="1"/>
          </p:cNvSpPr>
          <p:nvPr>
            <p:ph idx="1"/>
          </p:nvPr>
        </p:nvSpPr>
        <p:spPr/>
        <p:txBody>
          <a:bodyPr/>
          <a:lstStyle/>
          <a:p>
            <a:endParaRPr lang="en-US" dirty="0" smtClean="0">
              <a:hlinkClick r:id="rId4"/>
            </a:endParaRPr>
          </a:p>
          <a:p>
            <a:r>
              <a:rPr lang="en-US" dirty="0" smtClean="0">
                <a:hlinkClick r:id="rId4"/>
              </a:rPr>
              <a:t>http://revenue.ky.gov/Forms/62A3000%20(7-16).pdf</a:t>
            </a:r>
            <a:endParaRPr lang="en-US" dirty="0" smtClean="0"/>
          </a:p>
          <a:p>
            <a:endParaRPr lang="en-US" dirty="0" smtClean="0"/>
          </a:p>
          <a:p>
            <a:pPr>
              <a:buNone/>
            </a:pPr>
            <a:endParaRPr lang="en-US" dirty="0"/>
          </a:p>
        </p:txBody>
      </p:sp>
    </p:spTree>
    <p:controls>
      <p:control spid="51203" name="TextBox1" r:id="rId2" imgW="2171880" imgH="295200"/>
    </p:controls>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439652" y="1010653"/>
            <a:ext cx="4223084" cy="757989"/>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dirty="0" smtClean="0"/>
              <a:t>Tax Rate Process</a:t>
            </a:r>
            <a:endParaRPr kumimoji="0" lang="en-US" sz="3600" b="1" i="0" u="none" strike="noStrike" cap="none" normalizeH="0" baseline="0" dirty="0" smtClean="0">
              <a:ln>
                <a:noFill/>
              </a:ln>
              <a:effectLst/>
            </a:endParaRPr>
          </a:p>
        </p:txBody>
      </p:sp>
      <p:sp>
        <p:nvSpPr>
          <p:cNvPr id="4" name="TextBox 3"/>
          <p:cNvSpPr txBox="1"/>
          <p:nvPr/>
        </p:nvSpPr>
        <p:spPr>
          <a:xfrm>
            <a:off x="1479884" y="1852863"/>
            <a:ext cx="7495674"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tx1"/>
                </a:solidFill>
              </a:rPr>
              <a:t>Mail Tax Rate Form July 15</a:t>
            </a:r>
            <a:r>
              <a:rPr lang="en-US" sz="2400" baseline="30000" dirty="0" smtClean="0">
                <a:solidFill>
                  <a:schemeClr val="tx1"/>
                </a:solidFill>
              </a:rPr>
              <a:t>th</a:t>
            </a:r>
            <a:r>
              <a:rPr lang="en-US" sz="2400" dirty="0" smtClean="0">
                <a:solidFill>
                  <a:schemeClr val="tx1"/>
                </a:solidFill>
              </a:rPr>
              <a:t> to 1400+ taxing jurisdictions</a:t>
            </a:r>
          </a:p>
          <a:p>
            <a:pPr marL="285750" indent="-285750">
              <a:buFont typeface="Arial" panose="020B0604020202020204" pitchFamily="34" charset="0"/>
              <a:buChar char="•"/>
            </a:pPr>
            <a:r>
              <a:rPr lang="en-US" sz="2400" dirty="0" smtClean="0">
                <a:solidFill>
                  <a:schemeClr val="tx1"/>
                </a:solidFill>
              </a:rPr>
              <a:t>Mail every county clerk a tax rate worksheet</a:t>
            </a:r>
          </a:p>
          <a:p>
            <a:pPr marL="285750" indent="-285750">
              <a:buFont typeface="Arial" panose="020B0604020202020204" pitchFamily="34" charset="0"/>
              <a:buChar char="•"/>
            </a:pPr>
            <a:r>
              <a:rPr lang="en-US" sz="2400" dirty="0" smtClean="0">
                <a:solidFill>
                  <a:schemeClr val="tx1"/>
                </a:solidFill>
              </a:rPr>
              <a:t>Due 45 days from certification date</a:t>
            </a:r>
          </a:p>
          <a:p>
            <a:pPr marL="285750" indent="-285750">
              <a:buFont typeface="Arial" panose="020B0604020202020204" pitchFamily="34" charset="0"/>
              <a:buChar char="•"/>
            </a:pPr>
            <a:r>
              <a:rPr lang="en-US" sz="2400" dirty="0" smtClean="0">
                <a:solidFill>
                  <a:schemeClr val="tx1"/>
                </a:solidFill>
              </a:rPr>
              <a:t>DOR enters rates for Omitted Tangible &amp; Tax Rate Book</a:t>
            </a:r>
          </a:p>
          <a:p>
            <a:pPr marL="285750" indent="-285750">
              <a:buFont typeface="Arial" panose="020B0604020202020204" pitchFamily="34" charset="0"/>
              <a:buChar char="•"/>
            </a:pPr>
            <a:r>
              <a:rPr lang="en-US" sz="2400" dirty="0" smtClean="0">
                <a:solidFill>
                  <a:schemeClr val="tx1"/>
                </a:solidFill>
              </a:rPr>
              <a:t>Update addresses for quarterly distribution</a:t>
            </a:r>
          </a:p>
          <a:p>
            <a:pPr marL="285750" indent="-285750">
              <a:buFont typeface="Arial" panose="020B0604020202020204" pitchFamily="34" charset="0"/>
              <a:buChar char="•"/>
            </a:pPr>
            <a:r>
              <a:rPr lang="en-US" sz="2400" dirty="0" smtClean="0">
                <a:solidFill>
                  <a:schemeClr val="tx1"/>
                </a:solidFill>
              </a:rPr>
              <a:t>2</a:t>
            </a:r>
            <a:r>
              <a:rPr lang="en-US" sz="2400" baseline="30000" dirty="0" smtClean="0">
                <a:solidFill>
                  <a:schemeClr val="tx1"/>
                </a:solidFill>
              </a:rPr>
              <a:t>nd</a:t>
            </a:r>
            <a:r>
              <a:rPr lang="en-US" sz="2400" dirty="0" smtClean="0">
                <a:solidFill>
                  <a:schemeClr val="tx1"/>
                </a:solidFill>
              </a:rPr>
              <a:t> request mailed in November</a:t>
            </a:r>
          </a:p>
        </p:txBody>
      </p:sp>
    </p:spTree>
    <p:controls>
      <p:control spid="114689" name="TextBox1" r:id="rId2" imgW="2171880" imgH="295200"/>
    </p:controls>
    <p:extLst>
      <p:ext uri="{BB962C8B-B14F-4D97-AF65-F5344CB8AC3E}">
        <p14:creationId xmlns:p14="http://schemas.microsoft.com/office/powerpoint/2010/main" xmlns="" val="185533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095638507"/>
              </p:ext>
            </p:extLst>
          </p:nvPr>
        </p:nvGraphicFramePr>
        <p:xfrm>
          <a:off x="1524000" y="914400"/>
          <a:ext cx="6896100" cy="454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ontrols>
      <p:control spid="113665" name="TextBox1" r:id="rId2" imgW="2171880" imgH="295200"/>
    </p:controls>
    <p:extLst>
      <p:ext uri="{BB962C8B-B14F-4D97-AF65-F5344CB8AC3E}">
        <p14:creationId xmlns:p14="http://schemas.microsoft.com/office/powerpoint/2010/main" xmlns="" val="3447684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4821" y="902368"/>
            <a:ext cx="3994484" cy="707886"/>
          </a:xfrm>
          <a:prstGeom prst="rect">
            <a:avLst/>
          </a:prstGeom>
          <a:solidFill>
            <a:schemeClr val="tx1"/>
          </a:solidFill>
        </p:spPr>
        <p:txBody>
          <a:bodyPr wrap="square" rtlCol="0">
            <a:spAutoFit/>
          </a:bodyPr>
          <a:lstStyle/>
          <a:p>
            <a:pPr algn="ctr"/>
            <a:r>
              <a:rPr lang="en-US" sz="4000" dirty="0" smtClean="0"/>
              <a:t>Benefits</a:t>
            </a:r>
            <a:endParaRPr lang="en-US" sz="4000" dirty="0"/>
          </a:p>
        </p:txBody>
      </p:sp>
      <p:sp>
        <p:nvSpPr>
          <p:cNvPr id="3" name="TextBox 2"/>
          <p:cNvSpPr txBox="1"/>
          <p:nvPr/>
        </p:nvSpPr>
        <p:spPr>
          <a:xfrm>
            <a:off x="1708484" y="2225842"/>
            <a:ext cx="6942221" cy="3108543"/>
          </a:xfrm>
          <a:prstGeom prst="rect">
            <a:avLst/>
          </a:prstGeom>
          <a:noFill/>
        </p:spPr>
        <p:txBody>
          <a:bodyPr wrap="square" rtlCol="0">
            <a:spAutoFit/>
          </a:bodyPr>
          <a:lstStyle/>
          <a:p>
            <a:pPr algn="ctr"/>
            <a:r>
              <a:rPr lang="en-US" sz="2800" dirty="0" smtClean="0">
                <a:solidFill>
                  <a:schemeClr val="tx1"/>
                </a:solidFill>
              </a:rPr>
              <a:t>GET THOSE RATES IN EARLY!!!</a:t>
            </a:r>
          </a:p>
          <a:p>
            <a:pPr marL="171450" indent="-171450">
              <a:buFont typeface="Arial" panose="020B0604020202020204" pitchFamily="34" charset="0"/>
              <a:buChar char="•"/>
            </a:pPr>
            <a:r>
              <a:rPr lang="en-US" sz="2400" dirty="0" smtClean="0">
                <a:solidFill>
                  <a:schemeClr val="tx1"/>
                </a:solidFill>
              </a:rPr>
              <a:t>No interest on Omitted Tangible bills if billed &amp; paid by January 1</a:t>
            </a:r>
            <a:r>
              <a:rPr lang="en-US" sz="2400" baseline="30000" dirty="0" smtClean="0">
                <a:solidFill>
                  <a:schemeClr val="tx1"/>
                </a:solidFill>
              </a:rPr>
              <a:t>st</a:t>
            </a:r>
            <a:r>
              <a:rPr lang="en-US" sz="2400" dirty="0" smtClean="0">
                <a:solidFill>
                  <a:schemeClr val="tx1"/>
                </a:solidFill>
              </a:rPr>
              <a:t>.</a:t>
            </a:r>
          </a:p>
          <a:p>
            <a:pPr marL="171450" indent="-171450">
              <a:buFont typeface="Arial" panose="020B0604020202020204" pitchFamily="34" charset="0"/>
              <a:buChar char="•"/>
            </a:pPr>
            <a:r>
              <a:rPr lang="en-US" sz="2400" dirty="0" smtClean="0">
                <a:solidFill>
                  <a:schemeClr val="tx1"/>
                </a:solidFill>
              </a:rPr>
              <a:t>Jurisdictions get their money FASTER! If taxpayer pays bill before January 1</a:t>
            </a:r>
            <a:r>
              <a:rPr lang="en-US" sz="2400" baseline="30000" dirty="0" smtClean="0">
                <a:solidFill>
                  <a:schemeClr val="tx1"/>
                </a:solidFill>
              </a:rPr>
              <a:t>st</a:t>
            </a:r>
            <a:r>
              <a:rPr lang="en-US" sz="2400" dirty="0" smtClean="0">
                <a:solidFill>
                  <a:schemeClr val="tx1"/>
                </a:solidFill>
              </a:rPr>
              <a:t> the jurisdiction will receive funds in their January distribution.</a:t>
            </a:r>
          </a:p>
          <a:p>
            <a:pPr marL="171450" indent="-171450">
              <a:buFont typeface="Arial" panose="020B0604020202020204" pitchFamily="34" charset="0"/>
              <a:buChar char="•"/>
            </a:pPr>
            <a:r>
              <a:rPr lang="en-US" sz="2400" dirty="0" smtClean="0">
                <a:solidFill>
                  <a:schemeClr val="tx1"/>
                </a:solidFill>
              </a:rPr>
              <a:t>Rate Book complete by January  </a:t>
            </a:r>
            <a:endParaRPr lang="en-US" sz="2400" dirty="0">
              <a:solidFill>
                <a:schemeClr val="tx1"/>
              </a:solidFill>
            </a:endParaRPr>
          </a:p>
        </p:txBody>
      </p:sp>
    </p:spTree>
    <p:controls>
      <p:control spid="112641" name="TextBox1" r:id="rId2" imgW="2171880" imgH="295200"/>
    </p:controls>
    <p:extLst>
      <p:ext uri="{BB962C8B-B14F-4D97-AF65-F5344CB8AC3E}">
        <p14:creationId xmlns:p14="http://schemas.microsoft.com/office/powerpoint/2010/main" xmlns="" val="676742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73379"/>
            <a:ext cx="4648200" cy="707886"/>
          </a:xfrm>
          <a:prstGeom prst="rect">
            <a:avLst/>
          </a:prstGeom>
          <a:solidFill>
            <a:schemeClr val="tx1"/>
          </a:solidFill>
        </p:spPr>
        <p:txBody>
          <a:bodyPr wrap="square" rtlCol="0">
            <a:spAutoFit/>
          </a:bodyPr>
          <a:lstStyle/>
          <a:p>
            <a:pPr algn="ctr"/>
            <a:r>
              <a:rPr lang="en-US" sz="4000" dirty="0" smtClean="0"/>
              <a:t>Problems</a:t>
            </a:r>
            <a:endParaRPr lang="en-US" sz="4000" dirty="0"/>
          </a:p>
        </p:txBody>
      </p:sp>
      <p:sp>
        <p:nvSpPr>
          <p:cNvPr id="3" name="TextBox 2"/>
          <p:cNvSpPr txBox="1"/>
          <p:nvPr/>
        </p:nvSpPr>
        <p:spPr>
          <a:xfrm>
            <a:off x="1287379" y="1447800"/>
            <a:ext cx="7676147" cy="4893647"/>
          </a:xfrm>
          <a:prstGeom prst="rect">
            <a:avLst/>
          </a:prstGeom>
          <a:noFill/>
        </p:spPr>
        <p:txBody>
          <a:bodyPr wrap="square" rtlCol="0">
            <a:spAutoFit/>
          </a:bodyPr>
          <a:lstStyle/>
          <a:p>
            <a:pPr algn="ctr"/>
            <a:r>
              <a:rPr lang="en-US" sz="2400" dirty="0" smtClean="0">
                <a:solidFill>
                  <a:schemeClr val="tx1"/>
                </a:solidFill>
              </a:rPr>
              <a:t>Inventory</a:t>
            </a:r>
          </a:p>
          <a:p>
            <a:pPr marL="342900" indent="-342900">
              <a:buFont typeface="Arial" panose="020B0604020202020204" pitchFamily="34" charset="0"/>
              <a:buChar char="•"/>
            </a:pPr>
            <a:r>
              <a:rPr lang="en-US" sz="1800" b="0" dirty="0" smtClean="0">
                <a:solidFill>
                  <a:schemeClr val="tx1"/>
                </a:solidFill>
              </a:rPr>
              <a:t>Jurisdictions are marking ‘0’ for inventory when they shouldn’t be! Only cities, urban-county government and fiscal courts have statutory authority to levy a rate on inventory less than prevailing rate on other tangible property.</a:t>
            </a:r>
          </a:p>
          <a:p>
            <a:pPr marL="342900" indent="-342900"/>
            <a:endParaRPr lang="en-US" sz="1800" b="0" dirty="0" smtClean="0">
              <a:solidFill>
                <a:schemeClr val="tx1"/>
              </a:solidFill>
            </a:endParaRPr>
          </a:p>
          <a:p>
            <a:pPr marL="342900" indent="-342900">
              <a:buFont typeface="Arial" panose="020B0604020202020204" pitchFamily="34" charset="0"/>
              <a:buChar char="•"/>
            </a:pPr>
            <a:r>
              <a:rPr lang="en-US" sz="1800" b="0" dirty="0" smtClean="0">
                <a:solidFill>
                  <a:schemeClr val="tx1"/>
                </a:solidFill>
              </a:rPr>
              <a:t>132.028 </a:t>
            </a:r>
            <a:r>
              <a:rPr lang="en-US" sz="1800" dirty="0" smtClean="0">
                <a:solidFill>
                  <a:schemeClr val="tx1"/>
                </a:solidFill>
              </a:rPr>
              <a:t>Rate on business inventories levied by a city or urban-county government.</a:t>
            </a:r>
            <a:r>
              <a:rPr lang="en-US" sz="1800" b="0" dirty="0" smtClean="0">
                <a:solidFill>
                  <a:schemeClr val="tx1"/>
                </a:solidFill>
              </a:rPr>
              <a:t> (1) Subject to the provisions of KRS 132.027, a city or urban-county government may levy a rate on business inventories equal to or less than the prevailing rate of taxation on other tangible personal property in the respective city or urban-county government</a:t>
            </a:r>
          </a:p>
          <a:p>
            <a:pPr marL="342900" indent="-342900"/>
            <a:endParaRPr lang="en-US" sz="1800" b="0" dirty="0" smtClean="0">
              <a:solidFill>
                <a:schemeClr val="tx1"/>
              </a:solidFill>
            </a:endParaRPr>
          </a:p>
          <a:p>
            <a:pPr marL="342900" indent="-342900">
              <a:buFont typeface="Arial" panose="020B0604020202020204" pitchFamily="34" charset="0"/>
              <a:buChar char="•"/>
            </a:pPr>
            <a:r>
              <a:rPr lang="en-US" sz="1800" b="0" dirty="0" smtClean="0">
                <a:solidFill>
                  <a:schemeClr val="tx1"/>
                </a:solidFill>
              </a:rPr>
              <a:t>68.246 </a:t>
            </a:r>
            <a:r>
              <a:rPr lang="en-US" sz="1800" dirty="0" smtClean="0">
                <a:solidFill>
                  <a:schemeClr val="tx1"/>
                </a:solidFill>
              </a:rPr>
              <a:t>Rate on business inventories levied by fiscal court. </a:t>
            </a:r>
            <a:r>
              <a:rPr lang="en-US" sz="1800" b="0" dirty="0" smtClean="0">
                <a:solidFill>
                  <a:schemeClr val="tx1"/>
                </a:solidFill>
              </a:rPr>
              <a:t>Subject to the provisions of KRS 68.245, a county fiscal court may levy a rate on business inventories equal to or less than the prevailing rate of taxation on other tangible personal property in the respective county.</a:t>
            </a:r>
            <a:endParaRPr lang="en-US" sz="1800" b="0" dirty="0">
              <a:solidFill>
                <a:schemeClr val="tx1"/>
              </a:solidFill>
            </a:endParaRPr>
          </a:p>
        </p:txBody>
      </p:sp>
    </p:spTree>
    <p:controls>
      <p:control spid="111617" name="TextBox1" r:id="rId2" imgW="2171880" imgH="295200"/>
    </p:controls>
    <p:extLst>
      <p:ext uri="{BB962C8B-B14F-4D97-AF65-F5344CB8AC3E}">
        <p14:creationId xmlns:p14="http://schemas.microsoft.com/office/powerpoint/2010/main" xmlns="" val="1865462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16273" y="1728591"/>
            <a:ext cx="6826685" cy="2677656"/>
          </a:xfrm>
          <a:prstGeom prst="rect">
            <a:avLst/>
          </a:prstGeom>
        </p:spPr>
        <p:txBody>
          <a:bodyPr wrap="square">
            <a:spAutoFit/>
          </a:bodyPr>
          <a:lstStyle/>
          <a:p>
            <a:r>
              <a:rPr lang="en-US" sz="2800" b="0" dirty="0" smtClean="0">
                <a:solidFill>
                  <a:schemeClr val="tx1"/>
                </a:solidFill>
              </a:rPr>
              <a:t>Inventory is included in the certification or equalized assessment under 5 cent state rate (full local rates) and included on the worksheet for certification assessment for local government under item “G” Tangible Personality.</a:t>
            </a:r>
            <a:endParaRPr lang="en-US" sz="2800" dirty="0"/>
          </a:p>
        </p:txBody>
      </p:sp>
    </p:spTree>
    <p:controls>
      <p:control spid="116738" name="TextBox1" r:id="rId2" imgW="2171880" imgH="295200"/>
    </p:controls>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unty certification.jpg"/>
          <p:cNvPicPr>
            <a:picLocks noChangeAspect="1"/>
          </p:cNvPicPr>
          <p:nvPr/>
        </p:nvPicPr>
        <p:blipFill>
          <a:blip r:embed="rId4" cstate="print"/>
          <a:stretch>
            <a:fillRect/>
          </a:stretch>
        </p:blipFill>
        <p:spPr>
          <a:xfrm>
            <a:off x="1352811" y="0"/>
            <a:ext cx="6688899" cy="6475956"/>
          </a:xfrm>
          <a:prstGeom prst="rect">
            <a:avLst/>
          </a:prstGeom>
        </p:spPr>
      </p:pic>
      <p:cxnSp>
        <p:nvCxnSpPr>
          <p:cNvPr id="4" name="Straight Arrow Connector 3"/>
          <p:cNvCxnSpPr/>
          <p:nvPr/>
        </p:nvCxnSpPr>
        <p:spPr bwMode="auto">
          <a:xfrm flipV="1">
            <a:off x="576197" y="2968668"/>
            <a:ext cx="1377863" cy="2054269"/>
          </a:xfrm>
          <a:prstGeom prst="straightConnector1">
            <a:avLst/>
          </a:prstGeom>
          <a:solidFill>
            <a:schemeClr val="bg2"/>
          </a:solidFill>
          <a:ln w="22225" cmpd="sng">
            <a:solidFill>
              <a:schemeClr val="tx1"/>
            </a:solidFill>
            <a:headEnd w="lg" len="lg"/>
            <a:tailEnd type="arrow"/>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ontrols>
      <p:control spid="117762" name="TextBox1" r:id="rId2" imgW="2171880" imgH="295200"/>
    </p:controls>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1800" y="546101"/>
            <a:ext cx="8712200" cy="1092199"/>
          </a:xfrm>
        </p:spPr>
        <p:txBody>
          <a:bodyPr/>
          <a:lstStyle/>
          <a:p>
            <a:pPr algn="ctr" eaLnBrk="1" hangingPunct="1"/>
            <a:r>
              <a:rPr lang="en-US" altLang="en-US" sz="3200" dirty="0" smtClean="0"/>
              <a:t>A-BILL OR EXONERATIONS</a:t>
            </a:r>
          </a:p>
        </p:txBody>
      </p:sp>
      <p:sp>
        <p:nvSpPr>
          <p:cNvPr id="6147" name="Rectangle 3"/>
          <p:cNvSpPr>
            <a:spLocks noGrp="1" noChangeArrowheads="1"/>
          </p:cNvSpPr>
          <p:nvPr>
            <p:ph type="body" idx="1"/>
          </p:nvPr>
        </p:nvSpPr>
        <p:spPr>
          <a:xfrm>
            <a:off x="952500" y="1790700"/>
            <a:ext cx="8039100" cy="4381500"/>
          </a:xfrm>
        </p:spPr>
        <p:txBody>
          <a:bodyPr/>
          <a:lstStyle/>
          <a:p>
            <a:r>
              <a:rPr lang="en-US" sz="2000" dirty="0" smtClean="0"/>
              <a:t>Exonerations are made when clerical errors, mathematical errors, unintentional omissions, or duplications have been made on a taxpayer's bill. Revenue Form 62A366, </a:t>
            </a:r>
            <a:r>
              <a:rPr lang="en-US" sz="2000" i="1" dirty="0" smtClean="0"/>
              <a:t>Executive Order Correcting Erroneous Assessment, is used to correct a tax bill that is not yet delinquent.</a:t>
            </a:r>
          </a:p>
          <a:p>
            <a:pPr>
              <a:buNone/>
            </a:pPr>
            <a:endParaRPr lang="en-US" sz="2000" i="1" dirty="0" smtClean="0"/>
          </a:p>
          <a:p>
            <a:r>
              <a:rPr lang="en-US" sz="2000" dirty="0" smtClean="0"/>
              <a:t>The PVA will prepare a special exoneration form used when a refund is involved (62A366-R), which will describe the reason an assessment adjustment is being made and the amount of the change.</a:t>
            </a:r>
          </a:p>
          <a:p>
            <a:pPr>
              <a:buNone/>
            </a:pPr>
            <a:endParaRPr lang="en-US" sz="2000" i="1" dirty="0" smtClean="0"/>
          </a:p>
          <a:p>
            <a:r>
              <a:rPr lang="en-US" sz="2000" i="1" dirty="0" smtClean="0"/>
              <a:t>Some PVA offices have their own generated forms for A bills or additional bills related to clerical errors and duplications.</a:t>
            </a:r>
          </a:p>
          <a:p>
            <a:endParaRPr lang="en-US" altLang="en-US" sz="2000" dirty="0" smtClean="0"/>
          </a:p>
        </p:txBody>
      </p:sp>
    </p:spTree>
    <p:controls>
      <p:control spid="75780" name="TextBox1" r:id="rId2" imgW="2171880" imgH="295200"/>
    </p:controls>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050.jpg"/>
          <p:cNvPicPr>
            <a:picLocks noChangeAspect="1"/>
          </p:cNvPicPr>
          <p:nvPr/>
        </p:nvPicPr>
        <p:blipFill>
          <a:blip r:embed="rId4" cstate="print"/>
          <a:stretch>
            <a:fillRect/>
          </a:stretch>
        </p:blipFill>
        <p:spPr>
          <a:xfrm>
            <a:off x="1922318" y="0"/>
            <a:ext cx="5242570" cy="6784502"/>
          </a:xfrm>
          <a:prstGeom prst="rect">
            <a:avLst/>
          </a:prstGeom>
        </p:spPr>
      </p:pic>
      <p:cxnSp>
        <p:nvCxnSpPr>
          <p:cNvPr id="4" name="Straight Arrow Connector 3"/>
          <p:cNvCxnSpPr/>
          <p:nvPr/>
        </p:nvCxnSpPr>
        <p:spPr bwMode="auto">
          <a:xfrm flipV="1">
            <a:off x="726510" y="2304789"/>
            <a:ext cx="2254685" cy="2154477"/>
          </a:xfrm>
          <a:prstGeom prst="straightConnector1">
            <a:avLst/>
          </a:prstGeom>
          <a:solidFill>
            <a:schemeClr val="bg2"/>
          </a:solidFill>
          <a:ln w="25400">
            <a:solidFill>
              <a:schemeClr val="tx1"/>
            </a:solidFill>
            <a:tailEnd type="arrow"/>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ontrols>
      <p:control spid="118786" name="TextBox1" r:id="rId2" imgW="2171880" imgH="295200"/>
    </p:controls>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9358" y="1034716"/>
            <a:ext cx="3934326" cy="707886"/>
          </a:xfrm>
          <a:prstGeom prst="rect">
            <a:avLst/>
          </a:prstGeom>
          <a:solidFill>
            <a:schemeClr val="tx1"/>
          </a:solidFill>
        </p:spPr>
        <p:txBody>
          <a:bodyPr wrap="square" rtlCol="0">
            <a:spAutoFit/>
          </a:bodyPr>
          <a:lstStyle/>
          <a:p>
            <a:pPr algn="ctr"/>
            <a:r>
              <a:rPr lang="en-US" sz="4000" dirty="0" smtClean="0"/>
              <a:t>Problems</a:t>
            </a:r>
            <a:endParaRPr lang="en-US" sz="4000" dirty="0"/>
          </a:p>
        </p:txBody>
      </p:sp>
      <p:sp>
        <p:nvSpPr>
          <p:cNvPr id="3" name="TextBox 2"/>
          <p:cNvSpPr txBox="1"/>
          <p:nvPr/>
        </p:nvSpPr>
        <p:spPr>
          <a:xfrm>
            <a:off x="1648326" y="2273968"/>
            <a:ext cx="7182853" cy="3939540"/>
          </a:xfrm>
          <a:prstGeom prst="rect">
            <a:avLst/>
          </a:prstGeom>
          <a:noFill/>
        </p:spPr>
        <p:txBody>
          <a:bodyPr wrap="square" rtlCol="0">
            <a:spAutoFit/>
          </a:bodyPr>
          <a:lstStyle/>
          <a:p>
            <a:pPr algn="ctr"/>
            <a:r>
              <a:rPr lang="en-US" sz="2400" dirty="0" smtClean="0">
                <a:solidFill>
                  <a:schemeClr val="tx1"/>
                </a:solidFill>
              </a:rPr>
              <a:t>Optional Taxes</a:t>
            </a:r>
          </a:p>
          <a:p>
            <a:pPr marL="342900" indent="-342900">
              <a:buFont typeface="Arial" panose="020B0604020202020204" pitchFamily="34" charset="0"/>
              <a:buChar char="•"/>
            </a:pPr>
            <a:r>
              <a:rPr lang="en-US" sz="2400" b="0" dirty="0" smtClean="0">
                <a:solidFill>
                  <a:schemeClr val="tx1"/>
                </a:solidFill>
              </a:rPr>
              <a:t>Jurisdictions are reporting their Motor Vehicle rate for Aircraft, Documented Watercraft &amp; Inventory In-Transit when they shouldn’t be!</a:t>
            </a:r>
          </a:p>
          <a:p>
            <a:pPr marL="342900" indent="-342900">
              <a:buFont typeface="Arial" panose="020B0604020202020204" pitchFamily="34" charset="0"/>
              <a:buChar char="•"/>
            </a:pPr>
            <a:r>
              <a:rPr lang="en-US" sz="2400" b="0" dirty="0" smtClean="0">
                <a:solidFill>
                  <a:schemeClr val="tx1"/>
                </a:solidFill>
              </a:rPr>
              <a:t>Motor Vehicles are not part of the calculation of the compensating rate.</a:t>
            </a:r>
          </a:p>
          <a:p>
            <a:pPr marL="342900" indent="-342900">
              <a:buFont typeface="Arial" panose="020B0604020202020204" pitchFamily="34" charset="0"/>
              <a:buChar char="•"/>
            </a:pPr>
            <a:r>
              <a:rPr lang="en-US" sz="2400" b="0" dirty="0" smtClean="0">
                <a:solidFill>
                  <a:schemeClr val="tx1"/>
                </a:solidFill>
              </a:rPr>
              <a:t>Jurisdictions should elect to exempt or use the prevailing tangible rate</a:t>
            </a:r>
          </a:p>
          <a:p>
            <a:pPr marL="342900" indent="-342900">
              <a:buFont typeface="Arial" panose="020B0604020202020204" pitchFamily="34" charset="0"/>
              <a:buChar char="•"/>
            </a:pPr>
            <a:r>
              <a:rPr lang="en-US" sz="2400" b="0" dirty="0" smtClean="0">
                <a:solidFill>
                  <a:schemeClr val="tx1"/>
                </a:solidFill>
              </a:rPr>
              <a:t>NO MOTOR VEHICLE RATES ON THIS FORM (62A300) </a:t>
            </a:r>
          </a:p>
          <a:p>
            <a:pPr algn="ctr"/>
            <a:endParaRPr lang="en-US" dirty="0">
              <a:solidFill>
                <a:schemeClr val="tx1"/>
              </a:solidFill>
            </a:endParaRPr>
          </a:p>
        </p:txBody>
      </p:sp>
    </p:spTree>
    <p:controls>
      <p:control spid="110593" name="TextBox1" r:id="rId2" imgW="2171880" imgH="295200"/>
    </p:controls>
    <p:extLst>
      <p:ext uri="{BB962C8B-B14F-4D97-AF65-F5344CB8AC3E}">
        <p14:creationId xmlns:p14="http://schemas.microsoft.com/office/powerpoint/2010/main" xmlns="" val="17690865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00834"/>
            <a:ext cx="7315200" cy="438410"/>
          </a:xfrm>
        </p:spPr>
        <p:txBody>
          <a:bodyPr/>
          <a:lstStyle/>
          <a:p>
            <a:pPr algn="ctr"/>
            <a:r>
              <a:rPr lang="en-US" dirty="0" smtClean="0"/>
              <a:t>Summary</a:t>
            </a:r>
            <a:endParaRPr lang="en-US" dirty="0"/>
          </a:p>
        </p:txBody>
      </p:sp>
      <p:sp>
        <p:nvSpPr>
          <p:cNvPr id="3" name="Content Placeholder 2"/>
          <p:cNvSpPr>
            <a:spLocks noGrp="1"/>
          </p:cNvSpPr>
          <p:nvPr>
            <p:ph idx="1"/>
          </p:nvPr>
        </p:nvSpPr>
        <p:spPr>
          <a:xfrm>
            <a:off x="1828800" y="1052186"/>
            <a:ext cx="7162800" cy="5120014"/>
          </a:xfrm>
        </p:spPr>
        <p:txBody>
          <a:bodyPr/>
          <a:lstStyle/>
          <a:p>
            <a:r>
              <a:rPr lang="en-US" dirty="0" smtClean="0"/>
              <a:t>Motor Vehicle rates are due by October 1 by statute or previous year rate is used.</a:t>
            </a:r>
          </a:p>
          <a:p>
            <a:r>
              <a:rPr lang="en-US" dirty="0" smtClean="0"/>
              <a:t>Motor vehicle rate cannot exceed rate set 1/1/1983.</a:t>
            </a:r>
          </a:p>
          <a:p>
            <a:r>
              <a:rPr lang="en-US" dirty="0" smtClean="0"/>
              <a:t>Motor vehicle and registered watercraft assessments are not included in calculation of compensating rates.</a:t>
            </a:r>
          </a:p>
          <a:p>
            <a:r>
              <a:rPr lang="en-US" dirty="0" smtClean="0"/>
              <a:t>Form 62A3000 includes real and tangible rate and </a:t>
            </a:r>
            <a:r>
              <a:rPr lang="en-US" u="sng" dirty="0" smtClean="0"/>
              <a:t>does not </a:t>
            </a:r>
            <a:r>
              <a:rPr lang="en-US" dirty="0" smtClean="0"/>
              <a:t>include motor vehicle rates.</a:t>
            </a:r>
          </a:p>
          <a:p>
            <a:r>
              <a:rPr lang="en-US" dirty="0" smtClean="0"/>
              <a:t>Only fiscal court, cities or urban county governments have statutory authority to exempt inventory.</a:t>
            </a:r>
          </a:p>
          <a:p>
            <a:pPr>
              <a:buNone/>
            </a:pPr>
            <a:endParaRPr lang="en-US" dirty="0"/>
          </a:p>
        </p:txBody>
      </p:sp>
    </p:spTree>
    <p:controls>
      <p:control spid="119810" name="TextBox1" r:id="rId2" imgW="2171880" imgH="295200"/>
    </p:controls>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estion.PNG"/>
          <p:cNvPicPr>
            <a:picLocks noChangeAspect="1"/>
          </p:cNvPicPr>
          <p:nvPr/>
        </p:nvPicPr>
        <p:blipFill>
          <a:blip r:embed="rId4" cstate="print"/>
          <a:stretch>
            <a:fillRect/>
          </a:stretch>
        </p:blipFill>
        <p:spPr>
          <a:xfrm>
            <a:off x="2176128" y="1981200"/>
            <a:ext cx="4791744" cy="3853198"/>
          </a:xfrm>
          <a:prstGeom prst="rect">
            <a:avLst/>
          </a:prstGeom>
          <a:solidFill>
            <a:srgbClr val="FF0000"/>
          </a:solidFill>
          <a:ln>
            <a:noFill/>
          </a:ln>
        </p:spPr>
      </p:pic>
    </p:spTree>
    <p:controls>
      <p:control spid="66563" name="TextBox1" r:id="rId2" imgW="2171880" imgH="295200"/>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3200" y="469901"/>
            <a:ext cx="8940800" cy="812800"/>
          </a:xfrm>
        </p:spPr>
        <p:txBody>
          <a:bodyPr/>
          <a:lstStyle/>
          <a:p>
            <a:pPr algn="ctr" eaLnBrk="1" hangingPunct="1"/>
            <a:r>
              <a:rPr lang="en-US" altLang="en-US" sz="3200" dirty="0" smtClean="0"/>
              <a:t>ERROR EXAMPLES</a:t>
            </a:r>
          </a:p>
        </p:txBody>
      </p:sp>
      <p:graphicFrame>
        <p:nvGraphicFramePr>
          <p:cNvPr id="10" name="Content Placeholder 9"/>
          <p:cNvGraphicFramePr>
            <a:graphicFrameLocks noGrp="1"/>
          </p:cNvGraphicFramePr>
          <p:nvPr>
            <p:ph idx="1"/>
          </p:nvPr>
        </p:nvGraphicFramePr>
        <p:xfrm>
          <a:off x="1270000" y="1524000"/>
          <a:ext cx="7721600" cy="464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ontrols>
      <p:control spid="76804" name="TextBox1" r:id="rId2" imgW="2171880" imgH="295200"/>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9900" y="355601"/>
            <a:ext cx="8674100" cy="1003299"/>
          </a:xfrm>
        </p:spPr>
        <p:txBody>
          <a:bodyPr/>
          <a:lstStyle/>
          <a:p>
            <a:pPr algn="ctr" eaLnBrk="1" hangingPunct="1"/>
            <a:r>
              <a:rPr lang="en-US" altLang="en-US" sz="3200" dirty="0" smtClean="0"/>
              <a:t>CORRECTING ERRORS</a:t>
            </a:r>
          </a:p>
        </p:txBody>
      </p:sp>
      <p:sp>
        <p:nvSpPr>
          <p:cNvPr id="6147" name="Rectangle 3"/>
          <p:cNvSpPr>
            <a:spLocks noGrp="1" noChangeArrowheads="1"/>
          </p:cNvSpPr>
          <p:nvPr>
            <p:ph type="body" idx="1"/>
          </p:nvPr>
        </p:nvSpPr>
        <p:spPr>
          <a:xfrm>
            <a:off x="1828800" y="1701800"/>
            <a:ext cx="7162800" cy="4470400"/>
          </a:xfrm>
        </p:spPr>
        <p:txBody>
          <a:bodyPr/>
          <a:lstStyle/>
          <a:p>
            <a:r>
              <a:rPr lang="en-US" sz="2000" dirty="0" smtClean="0"/>
              <a:t>Complete the appropriate form for your PVA office.</a:t>
            </a:r>
          </a:p>
          <a:p>
            <a:pPr>
              <a:buNone/>
            </a:pPr>
            <a:endParaRPr lang="en-US" sz="2000" dirty="0" smtClean="0"/>
          </a:p>
          <a:p>
            <a:r>
              <a:rPr lang="en-US" sz="2000" dirty="0" smtClean="0"/>
              <a:t>When Sheriff receives regular tax bills send exoneration and or A bill to sheriff.</a:t>
            </a:r>
          </a:p>
          <a:p>
            <a:pPr>
              <a:buNone/>
            </a:pPr>
            <a:endParaRPr lang="en-US" sz="2000" dirty="0" smtClean="0"/>
          </a:p>
          <a:p>
            <a:r>
              <a:rPr lang="en-US" sz="2000" dirty="0" smtClean="0">
                <a:solidFill>
                  <a:srgbClr val="003366"/>
                </a:solidFill>
              </a:rPr>
              <a:t>Send copy of return, exoneration and/or A bill to OPV. OPV will create dummy assessment in the OPT database and adjust off any applicable tax dollars. A memo note will be put in system that bill created at local level due to clerical error. This ensures return or adjustment is entered into system so taxpayers do not receive any unnecessary requests for returns or requests for audit.</a:t>
            </a:r>
            <a:endParaRPr lang="en-US" altLang="en-US" sz="2000" dirty="0" smtClean="0">
              <a:solidFill>
                <a:srgbClr val="003366"/>
              </a:solidFill>
            </a:endParaRPr>
          </a:p>
        </p:txBody>
      </p:sp>
      <p:sp>
        <p:nvSpPr>
          <p:cNvPr id="5" name="5-Point Star 4"/>
          <p:cNvSpPr/>
          <p:nvPr/>
        </p:nvSpPr>
        <p:spPr bwMode="auto">
          <a:xfrm>
            <a:off x="1803400" y="3543300"/>
            <a:ext cx="406400" cy="317500"/>
          </a:xfrm>
          <a:prstGeom prst="star5">
            <a:avLst/>
          </a:prstGeom>
          <a:solidFill>
            <a:srgbClr val="FF00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0000"/>
              </a:solidFill>
              <a:effectLst/>
              <a:latin typeface="Arial" panose="020B0604020202020204" pitchFamily="34" charset="0"/>
            </a:endParaRPr>
          </a:p>
        </p:txBody>
      </p:sp>
    </p:spTree>
    <p:controls>
      <p:control spid="77828" name="TextBox1" r:id="rId2" imgW="2171880" imgH="295200"/>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62A366.jpg">
            <a:hlinkClick r:id="rId4"/>
          </p:cNvPr>
          <p:cNvPicPr>
            <a:picLocks noChangeAspect="1"/>
          </p:cNvPicPr>
          <p:nvPr/>
        </p:nvPicPr>
        <p:blipFill>
          <a:blip r:embed="rId5" cstate="print"/>
          <a:stretch>
            <a:fillRect/>
          </a:stretch>
        </p:blipFill>
        <p:spPr>
          <a:xfrm>
            <a:off x="1282700" y="0"/>
            <a:ext cx="6692900" cy="6617447"/>
          </a:xfrm>
          <a:prstGeom prst="rect">
            <a:avLst/>
          </a:prstGeom>
          <a:solidFill>
            <a:schemeClr val="tx1">
              <a:lumMod val="50000"/>
            </a:schemeClr>
          </a:solidFill>
        </p:spPr>
      </p:pic>
    </p:spTree>
    <p:controls>
      <p:control spid="101380" name="TextBox1" r:id="rId2" imgW="2171880" imgH="295200"/>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FORM USED TO CORRECT CLERICAL ERRORS</a:t>
            </a:r>
            <a:endParaRPr lang="en-US" sz="2000" dirty="0"/>
          </a:p>
        </p:txBody>
      </p:sp>
      <p:sp>
        <p:nvSpPr>
          <p:cNvPr id="3" name="Content Placeholder 2"/>
          <p:cNvSpPr>
            <a:spLocks noGrp="1"/>
          </p:cNvSpPr>
          <p:nvPr>
            <p:ph idx="1"/>
          </p:nvPr>
        </p:nvSpPr>
        <p:spPr/>
        <p:txBody>
          <a:bodyPr/>
          <a:lstStyle/>
          <a:p>
            <a:endParaRPr lang="en-US" dirty="0" smtClean="0">
              <a:hlinkClick r:id="rId4"/>
            </a:endParaRPr>
          </a:p>
          <a:p>
            <a:endParaRPr lang="en-US" dirty="0" smtClean="0">
              <a:hlinkClick r:id="rId4"/>
            </a:endParaRPr>
          </a:p>
          <a:p>
            <a:r>
              <a:rPr lang="en-US" dirty="0" smtClean="0">
                <a:hlinkClick r:id="rId4"/>
              </a:rPr>
              <a:t>http://revenue.ky.gov/PVANetwork/PVA%20Forms/62A3661212.pdf</a:t>
            </a:r>
            <a:endParaRPr lang="en-US" dirty="0" smtClean="0"/>
          </a:p>
          <a:p>
            <a:endParaRPr lang="en-US" dirty="0" smtClean="0"/>
          </a:p>
        </p:txBody>
      </p:sp>
    </p:spTree>
    <p:controls>
      <p:control spid="78852" name="TextBox1" r:id="rId2" imgW="2171880" imgH="295200"/>
    </p:controls>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19100" y="444501"/>
            <a:ext cx="8724900" cy="939799"/>
          </a:xfrm>
        </p:spPr>
        <p:txBody>
          <a:bodyPr/>
          <a:lstStyle/>
          <a:p>
            <a:pPr algn="ctr" eaLnBrk="1" hangingPunct="1"/>
            <a:r>
              <a:rPr lang="en-US" altLang="en-US" sz="3200" dirty="0" smtClean="0"/>
              <a:t>BENEFITS</a:t>
            </a:r>
          </a:p>
        </p:txBody>
      </p:sp>
      <p:sp>
        <p:nvSpPr>
          <p:cNvPr id="6147" name="Rectangle 3"/>
          <p:cNvSpPr>
            <a:spLocks noGrp="1" noChangeArrowheads="1"/>
          </p:cNvSpPr>
          <p:nvPr>
            <p:ph type="body" idx="1"/>
          </p:nvPr>
        </p:nvSpPr>
        <p:spPr>
          <a:xfrm>
            <a:off x="939800" y="1651000"/>
            <a:ext cx="8051800" cy="4521200"/>
          </a:xfrm>
        </p:spPr>
        <p:txBody>
          <a:bodyPr/>
          <a:lstStyle/>
          <a:p>
            <a:r>
              <a:rPr lang="en-US" sz="1900" dirty="0" smtClean="0"/>
              <a:t>Allows the taxpayer to receive corrected tax bill and pay within the discount period.</a:t>
            </a:r>
          </a:p>
          <a:p>
            <a:r>
              <a:rPr lang="en-US" sz="1900" dirty="0" smtClean="0"/>
              <a:t>When processed by OPV, interest begins to accrue on January 1. While OPV staff can waive penalties, we are not authorized to waive interest. In addition the DOR omitted databases are not set up for discounts.</a:t>
            </a:r>
          </a:p>
          <a:p>
            <a:r>
              <a:rPr lang="en-US" sz="1900" dirty="0" smtClean="0"/>
              <a:t>The receipt of tax rate information is occasionally delayed thus delaying the creation of tax bills.</a:t>
            </a:r>
          </a:p>
          <a:p>
            <a:r>
              <a:rPr lang="en-US" sz="1900" dirty="0" smtClean="0"/>
              <a:t>The PVA office will be creating positive public relations by assisting the taxpayer in a timely manner. Effective “PR” is proactive and responsive.</a:t>
            </a:r>
          </a:p>
          <a:p>
            <a:r>
              <a:rPr lang="en-US" sz="1900" dirty="0" smtClean="0"/>
              <a:t>The Sheriff’s Office will receive the 4.25 commission for collection of the bill.</a:t>
            </a:r>
          </a:p>
          <a:p>
            <a:endParaRPr lang="en-US" altLang="en-US" sz="2000" dirty="0" smtClean="0"/>
          </a:p>
        </p:txBody>
      </p:sp>
    </p:spTree>
    <p:controls>
      <p:control spid="79876" name="TextBox1" r:id="rId2" imgW="2171880" imgH="295200"/>
    </p:controls>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580EBD63-D818-471C-9616-FCF7B3A4A1AD}"/>
</file>

<file path=customXml/itemProps2.xml><?xml version="1.0" encoding="utf-8"?>
<ds:datastoreItem xmlns:ds="http://schemas.openxmlformats.org/officeDocument/2006/customXml" ds:itemID="{9A206AB7-62DD-4216-8246-B47DAFCEAC8E}"/>
</file>

<file path=customXml/itemProps3.xml><?xml version="1.0" encoding="utf-8"?>
<ds:datastoreItem xmlns:ds="http://schemas.openxmlformats.org/officeDocument/2006/customXml" ds:itemID="{2ED32A0F-E505-4D59-971E-499943220495}"/>
</file>

<file path=docProps/app.xml><?xml version="1.0" encoding="utf-8"?>
<Properties xmlns="http://schemas.openxmlformats.org/officeDocument/2006/extended-properties" xmlns:vt="http://schemas.openxmlformats.org/officeDocument/2006/docPropsVTypes">
  <Template>Equity</Template>
  <TotalTime>1512</TotalTime>
  <Words>1885</Words>
  <Application>Microsoft Office PowerPoint</Application>
  <PresentationFormat>On-screen Show (4:3)</PresentationFormat>
  <Paragraphs>283</Paragraphs>
  <Slides>43</Slides>
  <Notes>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DIVISION OF STATE VALUATION  </vt:lpstr>
      <vt:lpstr>Slide 2</vt:lpstr>
      <vt:lpstr>CLERICAL ERRORS ON TIMELY FILED TANGIBLE RETURNS</vt:lpstr>
      <vt:lpstr>A-BILL OR EXONERATIONS</vt:lpstr>
      <vt:lpstr>ERROR EXAMPLES</vt:lpstr>
      <vt:lpstr>CORRECTING ERRORS</vt:lpstr>
      <vt:lpstr>Slide 7</vt:lpstr>
      <vt:lpstr>FORM USED TO CORRECT CLERICAL ERRORS</vt:lpstr>
      <vt:lpstr>BENEFITS</vt:lpstr>
      <vt:lpstr>NEW OR CHANGES TO TAX DISTRICTS</vt:lpstr>
      <vt:lpstr>Omitted Property Tax Assessments</vt:lpstr>
      <vt:lpstr>TAX RATES</vt:lpstr>
      <vt:lpstr>COUNTY AVERAGE TAX RATES</vt:lpstr>
      <vt:lpstr>Slide 14</vt:lpstr>
      <vt:lpstr>SCHOOL AVERAGE TAX RATES</vt:lpstr>
      <vt:lpstr>Slide 16</vt:lpstr>
      <vt:lpstr>Slide 17</vt:lpstr>
      <vt:lpstr>COLLECTION OF TAX RATES</vt:lpstr>
      <vt:lpstr>KRS 132.0225 – Deadline to establish rate</vt:lpstr>
      <vt:lpstr>Limits on Tax Rates</vt:lpstr>
      <vt:lpstr> Kentucky Constitution Section 157 Maximum tax rate for cities, counties, and taxing districts.  </vt:lpstr>
      <vt:lpstr>132.0225 Procedure if increased revenue is greater than four percent.</vt:lpstr>
      <vt:lpstr>Tax Rate Calculation Assistance</vt:lpstr>
      <vt:lpstr>KRS 133.220</vt:lpstr>
      <vt:lpstr> Division of State Valuation collects tax rates on: </vt:lpstr>
      <vt:lpstr>Why State Valuation Collects Rates</vt:lpstr>
      <vt:lpstr>Motor Vehicle Tax Rates</vt:lpstr>
      <vt:lpstr>Motor Vehicle Tax Rates</vt:lpstr>
      <vt:lpstr>Questions on January 1, 1983 Rate</vt:lpstr>
      <vt:lpstr>Motor Vehicle Branch</vt:lpstr>
      <vt:lpstr>Slide 31</vt:lpstr>
      <vt:lpstr>Slide 32</vt:lpstr>
      <vt:lpstr>TAX RATE FORM</vt:lpstr>
      <vt:lpstr>Slide 34</vt:lpstr>
      <vt:lpstr>Slide 35</vt:lpstr>
      <vt:lpstr>Slide 36</vt:lpstr>
      <vt:lpstr>Slide 37</vt:lpstr>
      <vt:lpstr>Slide 38</vt:lpstr>
      <vt:lpstr>Slide 39</vt:lpstr>
      <vt:lpstr>Slide 40</vt:lpstr>
      <vt:lpstr>Slide 41</vt:lpstr>
      <vt:lpstr>Summary</vt:lpstr>
      <vt:lpstr>Slide 43</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Correcting Clerical Errors for Personal Property and Tax Rates</dc:title>
  <dc:creator>Presentation Magazine</dc:creator>
  <cp:keywords/>
  <dc:description/>
  <cp:lastModifiedBy>%REV4511%</cp:lastModifiedBy>
  <cp:revision>163</cp:revision>
  <dcterms:created xsi:type="dcterms:W3CDTF">2005-02-28T14:06:28Z</dcterms:created>
  <dcterms:modified xsi:type="dcterms:W3CDTF">2016-10-26T14:53:16Z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Presentation Helper</vt:lpwstr>
  </property>
  <property fmtid="{D5CDD505-2E9C-101B-9397-08002B2CF9AE}" pid="3" name="ContentTypeId">
    <vt:lpwstr>0x0101009148F5A04DDD49CBA7127AADA5FB792B00AADE34325A8B49CDA8BB4DB53328F214003448DCFCE4BFA3488C1231CEA6A8E0C6</vt:lpwstr>
  </property>
</Properties>
</file>