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media/image10.jpg" ContentType="image/png"/>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37"/>
  </p:notesMasterIdLst>
  <p:handoutMasterIdLst>
    <p:handoutMasterId r:id="rId38"/>
  </p:handoutMasterIdLst>
  <p:sldIdLst>
    <p:sldId id="256" r:id="rId2"/>
    <p:sldId id="303" r:id="rId3"/>
    <p:sldId id="259" r:id="rId4"/>
    <p:sldId id="260" r:id="rId5"/>
    <p:sldId id="292" r:id="rId6"/>
    <p:sldId id="293" r:id="rId7"/>
    <p:sldId id="294" r:id="rId8"/>
    <p:sldId id="265" r:id="rId9"/>
    <p:sldId id="261" r:id="rId10"/>
    <p:sldId id="271" r:id="rId11"/>
    <p:sldId id="287" r:id="rId12"/>
    <p:sldId id="302" r:id="rId13"/>
    <p:sldId id="307" r:id="rId14"/>
    <p:sldId id="286" r:id="rId15"/>
    <p:sldId id="308" r:id="rId16"/>
    <p:sldId id="295" r:id="rId17"/>
    <p:sldId id="300" r:id="rId18"/>
    <p:sldId id="312" r:id="rId19"/>
    <p:sldId id="296" r:id="rId20"/>
    <p:sldId id="297" r:id="rId21"/>
    <p:sldId id="298" r:id="rId22"/>
    <p:sldId id="309" r:id="rId23"/>
    <p:sldId id="310" r:id="rId24"/>
    <p:sldId id="311" r:id="rId25"/>
    <p:sldId id="262" r:id="rId26"/>
    <p:sldId id="288" r:id="rId27"/>
    <p:sldId id="289" r:id="rId28"/>
    <p:sldId id="263" r:id="rId29"/>
    <p:sldId id="299" r:id="rId30"/>
    <p:sldId id="313" r:id="rId31"/>
    <p:sldId id="268" r:id="rId32"/>
    <p:sldId id="304" r:id="rId33"/>
    <p:sldId id="267" r:id="rId34"/>
    <p:sldId id="279" r:id="rId35"/>
    <p:sldId id="306" r:id="rId36"/>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7BF512-E74F-4371-B392-B190057A3F62}">
  <a:tblStyle styleId="{747BF512-E74F-4371-B392-B190057A3F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F0522-D0EC-4FE0-81C1-349C144991B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14FCBEA-BE0C-4F50-B457-678F1B5B46D3}">
      <dgm:prSet/>
      <dgm:spPr/>
      <dgm:t>
        <a:bodyPr/>
        <a:lstStyle/>
        <a:p>
          <a:endParaRPr lang="en-US" b="1" dirty="0">
            <a:latin typeface="Arial" panose="020B0604020202020204" pitchFamily="34" charset="0"/>
            <a:cs typeface="Arial" panose="020B0604020202020204" pitchFamily="34" charset="0"/>
          </a:endParaRPr>
        </a:p>
      </dgm:t>
    </dgm:pt>
    <dgm:pt modelId="{6687D609-92A8-43C6-BA36-C0620CC03E48}" type="parTrans" cxnId="{C0B31105-2D0E-4D70-A162-1F55F8406405}">
      <dgm:prSet/>
      <dgm:spPr/>
      <dgm:t>
        <a:bodyPr/>
        <a:lstStyle/>
        <a:p>
          <a:endParaRPr lang="en-US"/>
        </a:p>
      </dgm:t>
    </dgm:pt>
    <dgm:pt modelId="{45BC4FFF-05E4-470E-AD6A-C39F6A2CDBF2}" type="sibTrans" cxnId="{C0B31105-2D0E-4D70-A162-1F55F8406405}">
      <dgm:prSet/>
      <dgm:spPr/>
      <dgm:t>
        <a:bodyPr/>
        <a:lstStyle/>
        <a:p>
          <a:endParaRPr lang="en-US" dirty="0"/>
        </a:p>
      </dgm:t>
    </dgm:pt>
    <dgm:pt modelId="{46C1728D-1CE4-49E1-907F-34A59FF0211C}">
      <dgm:prSet/>
      <dgm:spPr/>
      <dgm:t>
        <a:bodyPr/>
        <a:lstStyle/>
        <a:p>
          <a:endParaRPr lang="en-US" b="1" dirty="0">
            <a:latin typeface="Arial" panose="020B0604020202020204" pitchFamily="34" charset="0"/>
            <a:cs typeface="Arial" panose="020B0604020202020204" pitchFamily="34" charset="0"/>
          </a:endParaRPr>
        </a:p>
      </dgm:t>
    </dgm:pt>
    <dgm:pt modelId="{C6AB2BDA-6521-4284-8435-3EC847173178}" type="parTrans" cxnId="{4F414874-9D9C-43C9-AB3F-F6289550D8E0}">
      <dgm:prSet/>
      <dgm:spPr/>
      <dgm:t>
        <a:bodyPr/>
        <a:lstStyle/>
        <a:p>
          <a:endParaRPr lang="en-US"/>
        </a:p>
      </dgm:t>
    </dgm:pt>
    <dgm:pt modelId="{B13F4F2E-CFFD-4B96-9FC4-0D544A11E3D7}" type="sibTrans" cxnId="{4F414874-9D9C-43C9-AB3F-F6289550D8E0}">
      <dgm:prSet/>
      <dgm:spPr/>
      <dgm:t>
        <a:bodyPr/>
        <a:lstStyle/>
        <a:p>
          <a:endParaRPr lang="en-US" dirty="0"/>
        </a:p>
      </dgm:t>
    </dgm:pt>
    <dgm:pt modelId="{2F471A8F-55B3-495C-A6E0-49A47C44977C}">
      <dgm:prSet/>
      <dgm:spPr/>
      <dgm:t>
        <a:bodyPr/>
        <a:lstStyle/>
        <a:p>
          <a:endParaRPr lang="en-US" b="1" dirty="0">
            <a:latin typeface="Arial" panose="020B0604020202020204" pitchFamily="34" charset="0"/>
            <a:cs typeface="Arial" panose="020B0604020202020204" pitchFamily="34" charset="0"/>
          </a:endParaRPr>
        </a:p>
      </dgm:t>
    </dgm:pt>
    <dgm:pt modelId="{739E44B4-343B-41DC-82E6-17D9CBAE7033}" type="parTrans" cxnId="{5B81A25A-72DD-4C26-9917-D9C9A1B6D64F}">
      <dgm:prSet/>
      <dgm:spPr/>
      <dgm:t>
        <a:bodyPr/>
        <a:lstStyle/>
        <a:p>
          <a:endParaRPr lang="en-US"/>
        </a:p>
      </dgm:t>
    </dgm:pt>
    <dgm:pt modelId="{7793A696-FB8E-481C-A4BE-CED475BB38B3}" type="sibTrans" cxnId="{5B81A25A-72DD-4C26-9917-D9C9A1B6D64F}">
      <dgm:prSet/>
      <dgm:spPr/>
      <dgm:t>
        <a:bodyPr/>
        <a:lstStyle/>
        <a:p>
          <a:endParaRPr lang="en-US" dirty="0"/>
        </a:p>
      </dgm:t>
    </dgm:pt>
    <dgm:pt modelId="{A0199DC3-387D-47F8-8772-92A09EB5FCDF}">
      <dgm:prSet/>
      <dgm:spPr/>
      <dgm:t>
        <a:bodyPr/>
        <a:lstStyle/>
        <a:p>
          <a:endParaRPr lang="en-US" b="1" dirty="0">
            <a:latin typeface="Arial" panose="020B0604020202020204" pitchFamily="34" charset="0"/>
            <a:cs typeface="Arial" panose="020B0604020202020204" pitchFamily="34" charset="0"/>
          </a:endParaRPr>
        </a:p>
      </dgm:t>
    </dgm:pt>
    <dgm:pt modelId="{0E0D492E-37A0-46DF-BCFD-EC09A161DF80}" type="parTrans" cxnId="{18D7877D-4F40-41C9-B25D-D4B6CF1730BB}">
      <dgm:prSet/>
      <dgm:spPr/>
      <dgm:t>
        <a:bodyPr/>
        <a:lstStyle/>
        <a:p>
          <a:endParaRPr lang="en-US"/>
        </a:p>
      </dgm:t>
    </dgm:pt>
    <dgm:pt modelId="{89B6CC5F-5B0C-4A35-877F-C03DE45E8A5D}" type="sibTrans" cxnId="{18D7877D-4F40-41C9-B25D-D4B6CF1730BB}">
      <dgm:prSet/>
      <dgm:spPr/>
      <dgm:t>
        <a:bodyPr/>
        <a:lstStyle/>
        <a:p>
          <a:endParaRPr lang="en-US" dirty="0"/>
        </a:p>
      </dgm:t>
    </dgm:pt>
    <dgm:pt modelId="{D7600D29-C0BE-4ED3-8CBF-31D11A7B78CC}">
      <dgm:prSet/>
      <dgm:spPr/>
      <dgm:t>
        <a:bodyPr/>
        <a:lstStyle/>
        <a:p>
          <a:endParaRPr lang="en-US" b="1" dirty="0">
            <a:latin typeface="Arial" panose="020B0604020202020204" pitchFamily="34" charset="0"/>
            <a:cs typeface="Arial" panose="020B0604020202020204" pitchFamily="34" charset="0"/>
          </a:endParaRPr>
        </a:p>
      </dgm:t>
    </dgm:pt>
    <dgm:pt modelId="{532F7B6B-56F3-422F-889B-8DBF423E7A77}" type="parTrans" cxnId="{C53EE296-62AA-4684-9C1D-24C5D6CE6380}">
      <dgm:prSet/>
      <dgm:spPr/>
      <dgm:t>
        <a:bodyPr/>
        <a:lstStyle/>
        <a:p>
          <a:endParaRPr lang="en-US"/>
        </a:p>
      </dgm:t>
    </dgm:pt>
    <dgm:pt modelId="{D596B93D-70D6-4A58-AC9A-924E45FB0DBC}" type="sibTrans" cxnId="{C53EE296-62AA-4684-9C1D-24C5D6CE6380}">
      <dgm:prSet/>
      <dgm:spPr/>
      <dgm:t>
        <a:bodyPr/>
        <a:lstStyle/>
        <a:p>
          <a:endParaRPr lang="en-US" dirty="0"/>
        </a:p>
      </dgm:t>
    </dgm:pt>
    <dgm:pt modelId="{58D9871F-AA85-49C6-947F-66A46B9653E4}">
      <dgm:prSet/>
      <dgm:spPr/>
      <dgm:t>
        <a:bodyPr/>
        <a:lstStyle/>
        <a:p>
          <a:endParaRPr lang="en-US" b="1" dirty="0">
            <a:latin typeface="Arial" panose="020B0604020202020204" pitchFamily="34" charset="0"/>
            <a:cs typeface="Arial" panose="020B0604020202020204" pitchFamily="34" charset="0"/>
          </a:endParaRPr>
        </a:p>
      </dgm:t>
    </dgm:pt>
    <dgm:pt modelId="{2838A3D9-B616-4C64-B976-EE918750F8B5}" type="parTrans" cxnId="{E20EC66F-EF7C-40AD-9987-6981D0736863}">
      <dgm:prSet/>
      <dgm:spPr/>
      <dgm:t>
        <a:bodyPr/>
        <a:lstStyle/>
        <a:p>
          <a:endParaRPr lang="en-US"/>
        </a:p>
      </dgm:t>
    </dgm:pt>
    <dgm:pt modelId="{0BEF3A2A-00E2-4B2F-BC76-211EC7859815}" type="sibTrans" cxnId="{E20EC66F-EF7C-40AD-9987-6981D0736863}">
      <dgm:prSet/>
      <dgm:spPr/>
      <dgm:t>
        <a:bodyPr/>
        <a:lstStyle/>
        <a:p>
          <a:endParaRPr lang="en-US" dirty="0"/>
        </a:p>
      </dgm:t>
    </dgm:pt>
    <dgm:pt modelId="{2BFC5FDD-19AA-4E99-BD9C-0770A0EBDABB}">
      <dgm:prSet/>
      <dgm:spPr/>
      <dgm:t>
        <a:bodyPr/>
        <a:lstStyle/>
        <a:p>
          <a:endParaRPr lang="en-US" b="1" dirty="0">
            <a:latin typeface="Arial" panose="020B0604020202020204" pitchFamily="34" charset="0"/>
            <a:cs typeface="Arial" panose="020B0604020202020204" pitchFamily="34" charset="0"/>
          </a:endParaRPr>
        </a:p>
      </dgm:t>
    </dgm:pt>
    <dgm:pt modelId="{CD234200-AB8D-42DB-BC40-EEE688EF661C}" type="parTrans" cxnId="{F2633FB9-8529-4B6E-872B-8853ED4A9792}">
      <dgm:prSet/>
      <dgm:spPr/>
      <dgm:t>
        <a:bodyPr/>
        <a:lstStyle/>
        <a:p>
          <a:endParaRPr lang="en-US"/>
        </a:p>
      </dgm:t>
    </dgm:pt>
    <dgm:pt modelId="{3225F913-816C-4794-AC51-5453A127F773}" type="sibTrans" cxnId="{F2633FB9-8529-4B6E-872B-8853ED4A9792}">
      <dgm:prSet/>
      <dgm:spPr/>
      <dgm:t>
        <a:bodyPr/>
        <a:lstStyle/>
        <a:p>
          <a:endParaRPr lang="en-US"/>
        </a:p>
      </dgm:t>
    </dgm:pt>
    <dgm:pt modelId="{6A98FF8A-63EE-4F74-95B5-C93B89C564B1}">
      <dgm:prSet/>
      <dgm:spPr/>
      <dgm:t>
        <a:bodyPr/>
        <a:lstStyle/>
        <a:p>
          <a:endParaRPr lang="en-US" b="1" dirty="0">
            <a:latin typeface="Arial" panose="020B0604020202020204" pitchFamily="34" charset="0"/>
            <a:cs typeface="Arial" panose="020B0604020202020204" pitchFamily="34" charset="0"/>
          </a:endParaRPr>
        </a:p>
      </dgm:t>
    </dgm:pt>
    <dgm:pt modelId="{7A45E432-4EFE-4B91-9040-CBCC56DADD14}" type="sibTrans" cxnId="{AC2BDD34-7D16-47EA-9A26-6CF31B4EEFAC}">
      <dgm:prSet/>
      <dgm:spPr/>
      <dgm:t>
        <a:bodyPr/>
        <a:lstStyle/>
        <a:p>
          <a:endParaRPr lang="en-US" dirty="0"/>
        </a:p>
      </dgm:t>
    </dgm:pt>
    <dgm:pt modelId="{29D33A93-6A82-4C6F-BF8D-4B44365559AA}" type="parTrans" cxnId="{AC2BDD34-7D16-47EA-9A26-6CF31B4EEFAC}">
      <dgm:prSet/>
      <dgm:spPr/>
      <dgm:t>
        <a:bodyPr/>
        <a:lstStyle/>
        <a:p>
          <a:endParaRPr lang="en-US"/>
        </a:p>
      </dgm:t>
    </dgm:pt>
    <dgm:pt modelId="{34D9FD70-A121-402B-8476-3F5DC8E0D496}" type="pres">
      <dgm:prSet presAssocID="{E90F0522-D0EC-4FE0-81C1-349C144991B1}" presName="Name0" presStyleCnt="0">
        <dgm:presLayoutVars>
          <dgm:dir/>
          <dgm:resizeHandles val="exact"/>
        </dgm:presLayoutVars>
      </dgm:prSet>
      <dgm:spPr/>
      <dgm:t>
        <a:bodyPr/>
        <a:lstStyle/>
        <a:p>
          <a:endParaRPr lang="en-US"/>
        </a:p>
      </dgm:t>
    </dgm:pt>
    <dgm:pt modelId="{9E452188-72EB-4D0E-8676-A76F77188891}" type="pres">
      <dgm:prSet presAssocID="{6A98FF8A-63EE-4F74-95B5-C93B89C564B1}" presName="node" presStyleLbl="node1" presStyleIdx="0" presStyleCnt="8" custScaleX="230487" custScaleY="116801" custLinFactNeighborX="-7552" custLinFactNeighborY="7678">
        <dgm:presLayoutVars>
          <dgm:bulletEnabled val="1"/>
        </dgm:presLayoutVars>
      </dgm:prSet>
      <dgm:spPr/>
      <dgm:t>
        <a:bodyPr/>
        <a:lstStyle/>
        <a:p>
          <a:endParaRPr lang="en-US"/>
        </a:p>
      </dgm:t>
    </dgm:pt>
    <dgm:pt modelId="{DD37A2E5-2C3F-46EC-8AF8-6B82ADA55360}" type="pres">
      <dgm:prSet presAssocID="{7A45E432-4EFE-4B91-9040-CBCC56DADD14}" presName="sibTrans" presStyleLbl="sibTrans1D1" presStyleIdx="0" presStyleCnt="7"/>
      <dgm:spPr/>
      <dgm:t>
        <a:bodyPr/>
        <a:lstStyle/>
        <a:p>
          <a:endParaRPr lang="en-US"/>
        </a:p>
      </dgm:t>
    </dgm:pt>
    <dgm:pt modelId="{39A83907-0599-45DB-8FE3-360F1993BA0B}" type="pres">
      <dgm:prSet presAssocID="{7A45E432-4EFE-4B91-9040-CBCC56DADD14}" presName="connectorText" presStyleLbl="sibTrans1D1" presStyleIdx="0" presStyleCnt="7"/>
      <dgm:spPr/>
      <dgm:t>
        <a:bodyPr/>
        <a:lstStyle/>
        <a:p>
          <a:endParaRPr lang="en-US"/>
        </a:p>
      </dgm:t>
    </dgm:pt>
    <dgm:pt modelId="{8040D5EA-5A8D-417D-B3D6-48CBF6A9FC1E}" type="pres">
      <dgm:prSet presAssocID="{C14FCBEA-BE0C-4F50-B457-678F1B5B46D3}" presName="node" presStyleLbl="node1" presStyleIdx="1" presStyleCnt="8" custScaleX="164642">
        <dgm:presLayoutVars>
          <dgm:bulletEnabled val="1"/>
        </dgm:presLayoutVars>
      </dgm:prSet>
      <dgm:spPr/>
      <dgm:t>
        <a:bodyPr/>
        <a:lstStyle/>
        <a:p>
          <a:endParaRPr lang="en-US"/>
        </a:p>
      </dgm:t>
    </dgm:pt>
    <dgm:pt modelId="{AACDA3FD-1010-4F71-AAC0-AE972F05C670}" type="pres">
      <dgm:prSet presAssocID="{45BC4FFF-05E4-470E-AD6A-C39F6A2CDBF2}" presName="sibTrans" presStyleLbl="sibTrans1D1" presStyleIdx="1" presStyleCnt="7"/>
      <dgm:spPr/>
      <dgm:t>
        <a:bodyPr/>
        <a:lstStyle/>
        <a:p>
          <a:endParaRPr lang="en-US"/>
        </a:p>
      </dgm:t>
    </dgm:pt>
    <dgm:pt modelId="{B3423917-0D7D-49AA-B4CF-AE9C1255DFBF}" type="pres">
      <dgm:prSet presAssocID="{45BC4FFF-05E4-470E-AD6A-C39F6A2CDBF2}" presName="connectorText" presStyleLbl="sibTrans1D1" presStyleIdx="1" presStyleCnt="7"/>
      <dgm:spPr/>
      <dgm:t>
        <a:bodyPr/>
        <a:lstStyle/>
        <a:p>
          <a:endParaRPr lang="en-US"/>
        </a:p>
      </dgm:t>
    </dgm:pt>
    <dgm:pt modelId="{49E8A48A-E74B-4A78-8989-7D74F467254A}" type="pres">
      <dgm:prSet presAssocID="{2F471A8F-55B3-495C-A6E0-49A47C44977C}" presName="node" presStyleLbl="node1" presStyleIdx="2" presStyleCnt="8" custScaleX="100000" custScaleY="103209" custLinFactNeighborX="27458" custLinFactNeighborY="-1438">
        <dgm:presLayoutVars>
          <dgm:bulletEnabled val="1"/>
        </dgm:presLayoutVars>
      </dgm:prSet>
      <dgm:spPr/>
      <dgm:t>
        <a:bodyPr/>
        <a:lstStyle/>
        <a:p>
          <a:endParaRPr lang="en-US"/>
        </a:p>
      </dgm:t>
    </dgm:pt>
    <dgm:pt modelId="{13B8B98B-30A3-4730-9EE0-DFE6EECFD4BF}" type="pres">
      <dgm:prSet presAssocID="{7793A696-FB8E-481C-A4BE-CED475BB38B3}" presName="sibTrans" presStyleLbl="sibTrans1D1" presStyleIdx="2" presStyleCnt="7"/>
      <dgm:spPr/>
      <dgm:t>
        <a:bodyPr/>
        <a:lstStyle/>
        <a:p>
          <a:endParaRPr lang="en-US"/>
        </a:p>
      </dgm:t>
    </dgm:pt>
    <dgm:pt modelId="{445BA998-B4F4-4377-A6E2-DD46BDBC8479}" type="pres">
      <dgm:prSet presAssocID="{7793A696-FB8E-481C-A4BE-CED475BB38B3}" presName="connectorText" presStyleLbl="sibTrans1D1" presStyleIdx="2" presStyleCnt="7"/>
      <dgm:spPr/>
      <dgm:t>
        <a:bodyPr/>
        <a:lstStyle/>
        <a:p>
          <a:endParaRPr lang="en-US"/>
        </a:p>
      </dgm:t>
    </dgm:pt>
    <dgm:pt modelId="{D24AE315-4DB2-4540-A30B-1A01D1214B39}" type="pres">
      <dgm:prSet presAssocID="{46C1728D-1CE4-49E1-907F-34A59FF0211C}" presName="node" presStyleLbl="node1" presStyleIdx="3" presStyleCnt="8" custScaleX="136333" custScaleY="88385" custLinFactNeighborX="41447" custLinFactNeighborY="-1948">
        <dgm:presLayoutVars>
          <dgm:bulletEnabled val="1"/>
        </dgm:presLayoutVars>
      </dgm:prSet>
      <dgm:spPr/>
      <dgm:t>
        <a:bodyPr/>
        <a:lstStyle/>
        <a:p>
          <a:endParaRPr lang="en-US"/>
        </a:p>
      </dgm:t>
    </dgm:pt>
    <dgm:pt modelId="{096D56C0-8290-4E87-A3FA-F0BF295E03DA}" type="pres">
      <dgm:prSet presAssocID="{B13F4F2E-CFFD-4B96-9FC4-0D544A11E3D7}" presName="sibTrans" presStyleLbl="sibTrans1D1" presStyleIdx="3" presStyleCnt="7"/>
      <dgm:spPr/>
      <dgm:t>
        <a:bodyPr/>
        <a:lstStyle/>
        <a:p>
          <a:endParaRPr lang="en-US"/>
        </a:p>
      </dgm:t>
    </dgm:pt>
    <dgm:pt modelId="{21155EB4-FDCA-44EF-B010-CAA29C06E8F8}" type="pres">
      <dgm:prSet presAssocID="{B13F4F2E-CFFD-4B96-9FC4-0D544A11E3D7}" presName="connectorText" presStyleLbl="sibTrans1D1" presStyleIdx="3" presStyleCnt="7"/>
      <dgm:spPr/>
      <dgm:t>
        <a:bodyPr/>
        <a:lstStyle/>
        <a:p>
          <a:endParaRPr lang="en-US"/>
        </a:p>
      </dgm:t>
    </dgm:pt>
    <dgm:pt modelId="{B4DC091C-D9BC-4CE3-917B-75CB206E7A1F}" type="pres">
      <dgm:prSet presAssocID="{A0199DC3-387D-47F8-8772-92A09EB5FCDF}" presName="node" presStyleLbl="node1" presStyleIdx="4" presStyleCnt="8" custScaleX="133219" custScaleY="97996" custLinFactNeighborX="61565" custLinFactNeighborY="-2480">
        <dgm:presLayoutVars>
          <dgm:bulletEnabled val="1"/>
        </dgm:presLayoutVars>
      </dgm:prSet>
      <dgm:spPr/>
      <dgm:t>
        <a:bodyPr/>
        <a:lstStyle/>
        <a:p>
          <a:endParaRPr lang="en-US"/>
        </a:p>
      </dgm:t>
    </dgm:pt>
    <dgm:pt modelId="{FE6D6DF5-BC13-47CE-8CC3-A6B6AF8083FD}" type="pres">
      <dgm:prSet presAssocID="{89B6CC5F-5B0C-4A35-877F-C03DE45E8A5D}" presName="sibTrans" presStyleLbl="sibTrans1D1" presStyleIdx="4" presStyleCnt="7"/>
      <dgm:spPr/>
      <dgm:t>
        <a:bodyPr/>
        <a:lstStyle/>
        <a:p>
          <a:endParaRPr lang="en-US"/>
        </a:p>
      </dgm:t>
    </dgm:pt>
    <dgm:pt modelId="{4BCED6FC-B8AB-474D-BD21-9B2802B1DF4A}" type="pres">
      <dgm:prSet presAssocID="{89B6CC5F-5B0C-4A35-877F-C03DE45E8A5D}" presName="connectorText" presStyleLbl="sibTrans1D1" presStyleIdx="4" presStyleCnt="7"/>
      <dgm:spPr/>
      <dgm:t>
        <a:bodyPr/>
        <a:lstStyle/>
        <a:p>
          <a:endParaRPr lang="en-US"/>
        </a:p>
      </dgm:t>
    </dgm:pt>
    <dgm:pt modelId="{E949BF3E-4643-42A9-AF06-01CD24637A12}" type="pres">
      <dgm:prSet presAssocID="{D7600D29-C0BE-4ED3-8CBF-31D11A7B78CC}" presName="node" presStyleLbl="node1" presStyleIdx="5" presStyleCnt="8" custScaleX="136993">
        <dgm:presLayoutVars>
          <dgm:bulletEnabled val="1"/>
        </dgm:presLayoutVars>
      </dgm:prSet>
      <dgm:spPr/>
      <dgm:t>
        <a:bodyPr/>
        <a:lstStyle/>
        <a:p>
          <a:endParaRPr lang="en-US"/>
        </a:p>
      </dgm:t>
    </dgm:pt>
    <dgm:pt modelId="{D0CE83DB-D931-458B-9B6C-63A6F5C84F4F}" type="pres">
      <dgm:prSet presAssocID="{D596B93D-70D6-4A58-AC9A-924E45FB0DBC}" presName="sibTrans" presStyleLbl="sibTrans1D1" presStyleIdx="5" presStyleCnt="7"/>
      <dgm:spPr/>
      <dgm:t>
        <a:bodyPr/>
        <a:lstStyle/>
        <a:p>
          <a:endParaRPr lang="en-US"/>
        </a:p>
      </dgm:t>
    </dgm:pt>
    <dgm:pt modelId="{4B160410-58BE-4277-9216-ABCB281E69DD}" type="pres">
      <dgm:prSet presAssocID="{D596B93D-70D6-4A58-AC9A-924E45FB0DBC}" presName="connectorText" presStyleLbl="sibTrans1D1" presStyleIdx="5" presStyleCnt="7"/>
      <dgm:spPr/>
      <dgm:t>
        <a:bodyPr/>
        <a:lstStyle/>
        <a:p>
          <a:endParaRPr lang="en-US"/>
        </a:p>
      </dgm:t>
    </dgm:pt>
    <dgm:pt modelId="{DA2A70C0-567B-4F67-A56B-342953A56076}" type="pres">
      <dgm:prSet presAssocID="{58D9871F-AA85-49C6-947F-66A46B9653E4}" presName="node" presStyleLbl="node1" presStyleIdx="6" presStyleCnt="8" custScaleX="145152" custScaleY="96218" custLinFactNeighborX="604" custLinFactNeighborY="853">
        <dgm:presLayoutVars>
          <dgm:bulletEnabled val="1"/>
        </dgm:presLayoutVars>
      </dgm:prSet>
      <dgm:spPr/>
      <dgm:t>
        <a:bodyPr/>
        <a:lstStyle/>
        <a:p>
          <a:endParaRPr lang="en-US"/>
        </a:p>
      </dgm:t>
    </dgm:pt>
    <dgm:pt modelId="{B51A010C-2E99-4B62-9B68-991420E24049}" type="pres">
      <dgm:prSet presAssocID="{0BEF3A2A-00E2-4B2F-BC76-211EC7859815}" presName="sibTrans" presStyleLbl="sibTrans1D1" presStyleIdx="6" presStyleCnt="7"/>
      <dgm:spPr/>
      <dgm:t>
        <a:bodyPr/>
        <a:lstStyle/>
        <a:p>
          <a:endParaRPr lang="en-US"/>
        </a:p>
      </dgm:t>
    </dgm:pt>
    <dgm:pt modelId="{A993C1E9-E578-4757-B8BB-4C9257BD4CE0}" type="pres">
      <dgm:prSet presAssocID="{0BEF3A2A-00E2-4B2F-BC76-211EC7859815}" presName="connectorText" presStyleLbl="sibTrans1D1" presStyleIdx="6" presStyleCnt="7"/>
      <dgm:spPr/>
      <dgm:t>
        <a:bodyPr/>
        <a:lstStyle/>
        <a:p>
          <a:endParaRPr lang="en-US"/>
        </a:p>
      </dgm:t>
    </dgm:pt>
    <dgm:pt modelId="{57F2D19F-2D39-471C-9AA8-E81894A63D31}" type="pres">
      <dgm:prSet presAssocID="{2BFC5FDD-19AA-4E99-BD9C-0770A0EBDABB}" presName="node" presStyleLbl="node1" presStyleIdx="7" presStyleCnt="8" custScaleX="173067">
        <dgm:presLayoutVars>
          <dgm:bulletEnabled val="1"/>
        </dgm:presLayoutVars>
      </dgm:prSet>
      <dgm:spPr/>
      <dgm:t>
        <a:bodyPr/>
        <a:lstStyle/>
        <a:p>
          <a:endParaRPr lang="en-US"/>
        </a:p>
      </dgm:t>
    </dgm:pt>
  </dgm:ptLst>
  <dgm:cxnLst>
    <dgm:cxn modelId="{AAADD275-7E70-4EB4-A996-168773495E91}" type="presOf" srcId="{46C1728D-1CE4-49E1-907F-34A59FF0211C}" destId="{D24AE315-4DB2-4540-A30B-1A01D1214B39}" srcOrd="0" destOrd="0" presId="urn:microsoft.com/office/officeart/2005/8/layout/bProcess3"/>
    <dgm:cxn modelId="{5191D4EE-8FD6-47A5-B57D-10E9CF11005F}" type="presOf" srcId="{6A98FF8A-63EE-4F74-95B5-C93B89C564B1}" destId="{9E452188-72EB-4D0E-8676-A76F77188891}" srcOrd="0" destOrd="0" presId="urn:microsoft.com/office/officeart/2005/8/layout/bProcess3"/>
    <dgm:cxn modelId="{B95AFB96-1287-4614-AAED-E84AD76E60C1}" type="presOf" srcId="{58D9871F-AA85-49C6-947F-66A46B9653E4}" destId="{DA2A70C0-567B-4F67-A56B-342953A56076}" srcOrd="0" destOrd="0" presId="urn:microsoft.com/office/officeart/2005/8/layout/bProcess3"/>
    <dgm:cxn modelId="{48354BBF-614C-431C-A1D9-89CA61E6004A}" type="presOf" srcId="{B13F4F2E-CFFD-4B96-9FC4-0D544A11E3D7}" destId="{096D56C0-8290-4E87-A3FA-F0BF295E03DA}" srcOrd="0" destOrd="0" presId="urn:microsoft.com/office/officeart/2005/8/layout/bProcess3"/>
    <dgm:cxn modelId="{5B81A25A-72DD-4C26-9917-D9C9A1B6D64F}" srcId="{E90F0522-D0EC-4FE0-81C1-349C144991B1}" destId="{2F471A8F-55B3-495C-A6E0-49A47C44977C}" srcOrd="2" destOrd="0" parTransId="{739E44B4-343B-41DC-82E6-17D9CBAE7033}" sibTransId="{7793A696-FB8E-481C-A4BE-CED475BB38B3}"/>
    <dgm:cxn modelId="{18D7877D-4F40-41C9-B25D-D4B6CF1730BB}" srcId="{E90F0522-D0EC-4FE0-81C1-349C144991B1}" destId="{A0199DC3-387D-47F8-8772-92A09EB5FCDF}" srcOrd="4" destOrd="0" parTransId="{0E0D492E-37A0-46DF-BCFD-EC09A161DF80}" sibTransId="{89B6CC5F-5B0C-4A35-877F-C03DE45E8A5D}"/>
    <dgm:cxn modelId="{D2C2EB0D-21A5-4BE2-A2FD-331479660DDE}" type="presOf" srcId="{D596B93D-70D6-4A58-AC9A-924E45FB0DBC}" destId="{D0CE83DB-D931-458B-9B6C-63A6F5C84F4F}" srcOrd="0" destOrd="0" presId="urn:microsoft.com/office/officeart/2005/8/layout/bProcess3"/>
    <dgm:cxn modelId="{47054C94-9F4F-490D-A9E3-1CE713495460}" type="presOf" srcId="{D596B93D-70D6-4A58-AC9A-924E45FB0DBC}" destId="{4B160410-58BE-4277-9216-ABCB281E69DD}" srcOrd="1" destOrd="0" presId="urn:microsoft.com/office/officeart/2005/8/layout/bProcess3"/>
    <dgm:cxn modelId="{00764B02-E68D-41D9-B8FC-5E7D1373B7DA}" type="presOf" srcId="{0BEF3A2A-00E2-4B2F-BC76-211EC7859815}" destId="{B51A010C-2E99-4B62-9B68-991420E24049}" srcOrd="0" destOrd="0" presId="urn:microsoft.com/office/officeart/2005/8/layout/bProcess3"/>
    <dgm:cxn modelId="{8BC28172-CA6D-48B4-A00F-C0DA7EBD1E98}" type="presOf" srcId="{7793A696-FB8E-481C-A4BE-CED475BB38B3}" destId="{445BA998-B4F4-4377-A6E2-DD46BDBC8479}" srcOrd="1" destOrd="0" presId="urn:microsoft.com/office/officeart/2005/8/layout/bProcess3"/>
    <dgm:cxn modelId="{4F414874-9D9C-43C9-AB3F-F6289550D8E0}" srcId="{E90F0522-D0EC-4FE0-81C1-349C144991B1}" destId="{46C1728D-1CE4-49E1-907F-34A59FF0211C}" srcOrd="3" destOrd="0" parTransId="{C6AB2BDA-6521-4284-8435-3EC847173178}" sibTransId="{B13F4F2E-CFFD-4B96-9FC4-0D544A11E3D7}"/>
    <dgm:cxn modelId="{C53EE296-62AA-4684-9C1D-24C5D6CE6380}" srcId="{E90F0522-D0EC-4FE0-81C1-349C144991B1}" destId="{D7600D29-C0BE-4ED3-8CBF-31D11A7B78CC}" srcOrd="5" destOrd="0" parTransId="{532F7B6B-56F3-422F-889B-8DBF423E7A77}" sibTransId="{D596B93D-70D6-4A58-AC9A-924E45FB0DBC}"/>
    <dgm:cxn modelId="{D32F507B-1696-43D2-A95E-14A083638B54}" type="presOf" srcId="{C14FCBEA-BE0C-4F50-B457-678F1B5B46D3}" destId="{8040D5EA-5A8D-417D-B3D6-48CBF6A9FC1E}" srcOrd="0" destOrd="0" presId="urn:microsoft.com/office/officeart/2005/8/layout/bProcess3"/>
    <dgm:cxn modelId="{D0A167F9-710E-4860-8B03-E81650FE1B72}" type="presOf" srcId="{2BFC5FDD-19AA-4E99-BD9C-0770A0EBDABB}" destId="{57F2D19F-2D39-471C-9AA8-E81894A63D31}" srcOrd="0" destOrd="0" presId="urn:microsoft.com/office/officeart/2005/8/layout/bProcess3"/>
    <dgm:cxn modelId="{D9047C07-53B0-48D2-9E85-EA7343C64F33}" type="presOf" srcId="{45BC4FFF-05E4-470E-AD6A-C39F6A2CDBF2}" destId="{B3423917-0D7D-49AA-B4CF-AE9C1255DFBF}" srcOrd="1" destOrd="0" presId="urn:microsoft.com/office/officeart/2005/8/layout/bProcess3"/>
    <dgm:cxn modelId="{F2633FB9-8529-4B6E-872B-8853ED4A9792}" srcId="{E90F0522-D0EC-4FE0-81C1-349C144991B1}" destId="{2BFC5FDD-19AA-4E99-BD9C-0770A0EBDABB}" srcOrd="7" destOrd="0" parTransId="{CD234200-AB8D-42DB-BC40-EEE688EF661C}" sibTransId="{3225F913-816C-4794-AC51-5453A127F773}"/>
    <dgm:cxn modelId="{DD874DC7-6228-4C25-9D11-4A0BFCB4259E}" type="presOf" srcId="{89B6CC5F-5B0C-4A35-877F-C03DE45E8A5D}" destId="{4BCED6FC-B8AB-474D-BD21-9B2802B1DF4A}" srcOrd="1" destOrd="0" presId="urn:microsoft.com/office/officeart/2005/8/layout/bProcess3"/>
    <dgm:cxn modelId="{E20EC66F-EF7C-40AD-9987-6981D0736863}" srcId="{E90F0522-D0EC-4FE0-81C1-349C144991B1}" destId="{58D9871F-AA85-49C6-947F-66A46B9653E4}" srcOrd="6" destOrd="0" parTransId="{2838A3D9-B616-4C64-B976-EE918750F8B5}" sibTransId="{0BEF3A2A-00E2-4B2F-BC76-211EC7859815}"/>
    <dgm:cxn modelId="{BD88620F-BBE5-49A6-A573-BB82A469EBCB}" type="presOf" srcId="{0BEF3A2A-00E2-4B2F-BC76-211EC7859815}" destId="{A993C1E9-E578-4757-B8BB-4C9257BD4CE0}" srcOrd="1" destOrd="0" presId="urn:microsoft.com/office/officeart/2005/8/layout/bProcess3"/>
    <dgm:cxn modelId="{E32E82FF-0F07-46C0-97CD-9CED0A49285A}" type="presOf" srcId="{45BC4FFF-05E4-470E-AD6A-C39F6A2CDBF2}" destId="{AACDA3FD-1010-4F71-AAC0-AE972F05C670}" srcOrd="0" destOrd="0" presId="urn:microsoft.com/office/officeart/2005/8/layout/bProcess3"/>
    <dgm:cxn modelId="{9C1E2F27-FEEB-450F-8690-CD43F5DA5BFE}" type="presOf" srcId="{B13F4F2E-CFFD-4B96-9FC4-0D544A11E3D7}" destId="{21155EB4-FDCA-44EF-B010-CAA29C06E8F8}" srcOrd="1" destOrd="0" presId="urn:microsoft.com/office/officeart/2005/8/layout/bProcess3"/>
    <dgm:cxn modelId="{1ACF8F51-FA1D-47EE-97CC-26E9B735CEA3}" type="presOf" srcId="{E90F0522-D0EC-4FE0-81C1-349C144991B1}" destId="{34D9FD70-A121-402B-8476-3F5DC8E0D496}" srcOrd="0" destOrd="0" presId="urn:microsoft.com/office/officeart/2005/8/layout/bProcess3"/>
    <dgm:cxn modelId="{E68BE824-F475-4E1E-ADD8-C63A5A166243}" type="presOf" srcId="{A0199DC3-387D-47F8-8772-92A09EB5FCDF}" destId="{B4DC091C-D9BC-4CE3-917B-75CB206E7A1F}" srcOrd="0" destOrd="0" presId="urn:microsoft.com/office/officeart/2005/8/layout/bProcess3"/>
    <dgm:cxn modelId="{E089E632-7262-4D91-9A08-ACAF7AB22D32}" type="presOf" srcId="{2F471A8F-55B3-495C-A6E0-49A47C44977C}" destId="{49E8A48A-E74B-4A78-8989-7D74F467254A}" srcOrd="0" destOrd="0" presId="urn:microsoft.com/office/officeart/2005/8/layout/bProcess3"/>
    <dgm:cxn modelId="{C0B31105-2D0E-4D70-A162-1F55F8406405}" srcId="{E90F0522-D0EC-4FE0-81C1-349C144991B1}" destId="{C14FCBEA-BE0C-4F50-B457-678F1B5B46D3}" srcOrd="1" destOrd="0" parTransId="{6687D609-92A8-43C6-BA36-C0620CC03E48}" sibTransId="{45BC4FFF-05E4-470E-AD6A-C39F6A2CDBF2}"/>
    <dgm:cxn modelId="{AB7B6A34-FCC6-4345-8786-C8FEAF12D659}" type="presOf" srcId="{89B6CC5F-5B0C-4A35-877F-C03DE45E8A5D}" destId="{FE6D6DF5-BC13-47CE-8CC3-A6B6AF8083FD}" srcOrd="0" destOrd="0" presId="urn:microsoft.com/office/officeart/2005/8/layout/bProcess3"/>
    <dgm:cxn modelId="{3DCF00E7-9091-4A60-B7D2-AEC040F7A54B}" type="presOf" srcId="{7793A696-FB8E-481C-A4BE-CED475BB38B3}" destId="{13B8B98B-30A3-4730-9EE0-DFE6EECFD4BF}" srcOrd="0" destOrd="0" presId="urn:microsoft.com/office/officeart/2005/8/layout/bProcess3"/>
    <dgm:cxn modelId="{0914B04D-B4B4-41FF-8B80-82F385888192}" type="presOf" srcId="{7A45E432-4EFE-4B91-9040-CBCC56DADD14}" destId="{39A83907-0599-45DB-8FE3-360F1993BA0B}" srcOrd="1" destOrd="0" presId="urn:microsoft.com/office/officeart/2005/8/layout/bProcess3"/>
    <dgm:cxn modelId="{AC2BDD34-7D16-47EA-9A26-6CF31B4EEFAC}" srcId="{E90F0522-D0EC-4FE0-81C1-349C144991B1}" destId="{6A98FF8A-63EE-4F74-95B5-C93B89C564B1}" srcOrd="0" destOrd="0" parTransId="{29D33A93-6A82-4C6F-BF8D-4B44365559AA}" sibTransId="{7A45E432-4EFE-4B91-9040-CBCC56DADD14}"/>
    <dgm:cxn modelId="{3370811C-493F-4ECC-907E-2653ED4BF2B1}" type="presOf" srcId="{7A45E432-4EFE-4B91-9040-CBCC56DADD14}" destId="{DD37A2E5-2C3F-46EC-8AF8-6B82ADA55360}" srcOrd="0" destOrd="0" presId="urn:microsoft.com/office/officeart/2005/8/layout/bProcess3"/>
    <dgm:cxn modelId="{10598FFC-8E34-440E-BDF5-9DA2A1D38589}" type="presOf" srcId="{D7600D29-C0BE-4ED3-8CBF-31D11A7B78CC}" destId="{E949BF3E-4643-42A9-AF06-01CD24637A12}" srcOrd="0" destOrd="0" presId="urn:microsoft.com/office/officeart/2005/8/layout/bProcess3"/>
    <dgm:cxn modelId="{6153F5FC-D58F-4803-902A-ED7FD2540C87}" type="presParOf" srcId="{34D9FD70-A121-402B-8476-3F5DC8E0D496}" destId="{9E452188-72EB-4D0E-8676-A76F77188891}" srcOrd="0" destOrd="0" presId="urn:microsoft.com/office/officeart/2005/8/layout/bProcess3"/>
    <dgm:cxn modelId="{DA9BCB0A-10C1-497B-87CF-B035375AFE70}" type="presParOf" srcId="{34D9FD70-A121-402B-8476-3F5DC8E0D496}" destId="{DD37A2E5-2C3F-46EC-8AF8-6B82ADA55360}" srcOrd="1" destOrd="0" presId="urn:microsoft.com/office/officeart/2005/8/layout/bProcess3"/>
    <dgm:cxn modelId="{488FC34A-95AB-46BC-8A7A-A7233ED984C0}" type="presParOf" srcId="{DD37A2E5-2C3F-46EC-8AF8-6B82ADA55360}" destId="{39A83907-0599-45DB-8FE3-360F1993BA0B}" srcOrd="0" destOrd="0" presId="urn:microsoft.com/office/officeart/2005/8/layout/bProcess3"/>
    <dgm:cxn modelId="{E38B1E44-4FAA-419F-A0E8-E64258F07C2C}" type="presParOf" srcId="{34D9FD70-A121-402B-8476-3F5DC8E0D496}" destId="{8040D5EA-5A8D-417D-B3D6-48CBF6A9FC1E}" srcOrd="2" destOrd="0" presId="urn:microsoft.com/office/officeart/2005/8/layout/bProcess3"/>
    <dgm:cxn modelId="{B6D86A25-7270-4B2A-BCAD-D3E7FB8258AB}" type="presParOf" srcId="{34D9FD70-A121-402B-8476-3F5DC8E0D496}" destId="{AACDA3FD-1010-4F71-AAC0-AE972F05C670}" srcOrd="3" destOrd="0" presId="urn:microsoft.com/office/officeart/2005/8/layout/bProcess3"/>
    <dgm:cxn modelId="{1882D98C-1571-4BCE-986E-2D19562A2678}" type="presParOf" srcId="{AACDA3FD-1010-4F71-AAC0-AE972F05C670}" destId="{B3423917-0D7D-49AA-B4CF-AE9C1255DFBF}" srcOrd="0" destOrd="0" presId="urn:microsoft.com/office/officeart/2005/8/layout/bProcess3"/>
    <dgm:cxn modelId="{FC1BF753-1D02-4402-9F52-C71002419746}" type="presParOf" srcId="{34D9FD70-A121-402B-8476-3F5DC8E0D496}" destId="{49E8A48A-E74B-4A78-8989-7D74F467254A}" srcOrd="4" destOrd="0" presId="urn:microsoft.com/office/officeart/2005/8/layout/bProcess3"/>
    <dgm:cxn modelId="{169ADFBC-9AF1-43EA-A572-C9E691ED1D9E}" type="presParOf" srcId="{34D9FD70-A121-402B-8476-3F5DC8E0D496}" destId="{13B8B98B-30A3-4730-9EE0-DFE6EECFD4BF}" srcOrd="5" destOrd="0" presId="urn:microsoft.com/office/officeart/2005/8/layout/bProcess3"/>
    <dgm:cxn modelId="{CFD50690-296C-4633-A146-60AF195D1253}" type="presParOf" srcId="{13B8B98B-30A3-4730-9EE0-DFE6EECFD4BF}" destId="{445BA998-B4F4-4377-A6E2-DD46BDBC8479}" srcOrd="0" destOrd="0" presId="urn:microsoft.com/office/officeart/2005/8/layout/bProcess3"/>
    <dgm:cxn modelId="{844CE4C7-F221-4666-9071-CB0A0011335B}" type="presParOf" srcId="{34D9FD70-A121-402B-8476-3F5DC8E0D496}" destId="{D24AE315-4DB2-4540-A30B-1A01D1214B39}" srcOrd="6" destOrd="0" presId="urn:microsoft.com/office/officeart/2005/8/layout/bProcess3"/>
    <dgm:cxn modelId="{9FACE8D3-B738-4382-968C-CB5EF26D87ED}" type="presParOf" srcId="{34D9FD70-A121-402B-8476-3F5DC8E0D496}" destId="{096D56C0-8290-4E87-A3FA-F0BF295E03DA}" srcOrd="7" destOrd="0" presId="urn:microsoft.com/office/officeart/2005/8/layout/bProcess3"/>
    <dgm:cxn modelId="{3AD63889-5970-40E7-B7FB-8347366E7A9D}" type="presParOf" srcId="{096D56C0-8290-4E87-A3FA-F0BF295E03DA}" destId="{21155EB4-FDCA-44EF-B010-CAA29C06E8F8}" srcOrd="0" destOrd="0" presId="urn:microsoft.com/office/officeart/2005/8/layout/bProcess3"/>
    <dgm:cxn modelId="{DFE8C44A-E377-462D-812B-9EC53857E30A}" type="presParOf" srcId="{34D9FD70-A121-402B-8476-3F5DC8E0D496}" destId="{B4DC091C-D9BC-4CE3-917B-75CB206E7A1F}" srcOrd="8" destOrd="0" presId="urn:microsoft.com/office/officeart/2005/8/layout/bProcess3"/>
    <dgm:cxn modelId="{A01C7F29-6C21-4CE0-81D8-1406B5FF10E4}" type="presParOf" srcId="{34D9FD70-A121-402B-8476-3F5DC8E0D496}" destId="{FE6D6DF5-BC13-47CE-8CC3-A6B6AF8083FD}" srcOrd="9" destOrd="0" presId="urn:microsoft.com/office/officeart/2005/8/layout/bProcess3"/>
    <dgm:cxn modelId="{903C2937-62A8-402C-902B-BAF58C50FB86}" type="presParOf" srcId="{FE6D6DF5-BC13-47CE-8CC3-A6B6AF8083FD}" destId="{4BCED6FC-B8AB-474D-BD21-9B2802B1DF4A}" srcOrd="0" destOrd="0" presId="urn:microsoft.com/office/officeart/2005/8/layout/bProcess3"/>
    <dgm:cxn modelId="{AC292821-F56E-4901-8839-337734D81D6B}" type="presParOf" srcId="{34D9FD70-A121-402B-8476-3F5DC8E0D496}" destId="{E949BF3E-4643-42A9-AF06-01CD24637A12}" srcOrd="10" destOrd="0" presId="urn:microsoft.com/office/officeart/2005/8/layout/bProcess3"/>
    <dgm:cxn modelId="{CA8B8A93-6222-4456-93F8-5E62F5EEE94E}" type="presParOf" srcId="{34D9FD70-A121-402B-8476-3F5DC8E0D496}" destId="{D0CE83DB-D931-458B-9B6C-63A6F5C84F4F}" srcOrd="11" destOrd="0" presId="urn:microsoft.com/office/officeart/2005/8/layout/bProcess3"/>
    <dgm:cxn modelId="{C6C7A8DA-44A1-4E86-82F7-7D1393BB5EC8}" type="presParOf" srcId="{D0CE83DB-D931-458B-9B6C-63A6F5C84F4F}" destId="{4B160410-58BE-4277-9216-ABCB281E69DD}" srcOrd="0" destOrd="0" presId="urn:microsoft.com/office/officeart/2005/8/layout/bProcess3"/>
    <dgm:cxn modelId="{8214D5D6-7E35-4CCD-93D9-5B334D0021B4}" type="presParOf" srcId="{34D9FD70-A121-402B-8476-3F5DC8E0D496}" destId="{DA2A70C0-567B-4F67-A56B-342953A56076}" srcOrd="12" destOrd="0" presId="urn:microsoft.com/office/officeart/2005/8/layout/bProcess3"/>
    <dgm:cxn modelId="{EAF15C1D-6806-4789-9749-B11E2DB18C14}" type="presParOf" srcId="{34D9FD70-A121-402B-8476-3F5DC8E0D496}" destId="{B51A010C-2E99-4B62-9B68-991420E24049}" srcOrd="13" destOrd="0" presId="urn:microsoft.com/office/officeart/2005/8/layout/bProcess3"/>
    <dgm:cxn modelId="{6CCDB590-DE57-4CBA-BCF7-3B6E99006B6C}" type="presParOf" srcId="{B51A010C-2E99-4B62-9B68-991420E24049}" destId="{A993C1E9-E578-4757-B8BB-4C9257BD4CE0}" srcOrd="0" destOrd="0" presId="urn:microsoft.com/office/officeart/2005/8/layout/bProcess3"/>
    <dgm:cxn modelId="{7D2EA336-5680-4A0A-85A8-747307409C65}" type="presParOf" srcId="{34D9FD70-A121-402B-8476-3F5DC8E0D496}" destId="{57F2D19F-2D39-471C-9AA8-E81894A63D31}"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D1B19-2EB5-42A4-AEA5-67E2D3171856}"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6D279E52-4668-48B6-95FD-87A4013CC90F}">
      <dgm:prSet phldrT="[Text]"/>
      <dgm:spPr>
        <a:solidFill>
          <a:srgbClr val="FFC000"/>
        </a:solidFill>
      </dgm:spPr>
      <dgm:t>
        <a:bodyPr/>
        <a:lstStyle/>
        <a:p>
          <a:r>
            <a:rPr lang="en-US" dirty="0" smtClean="0"/>
            <a:t>2016</a:t>
          </a:r>
          <a:endParaRPr lang="en-US" dirty="0"/>
        </a:p>
      </dgm:t>
    </dgm:pt>
    <dgm:pt modelId="{ED6982DD-6961-461D-86BE-8B516DE4CB4C}" type="parTrans" cxnId="{1B3AFCE9-80E1-4753-8712-8AB3F2650F85}">
      <dgm:prSet/>
      <dgm:spPr/>
      <dgm:t>
        <a:bodyPr/>
        <a:lstStyle/>
        <a:p>
          <a:endParaRPr lang="en-US"/>
        </a:p>
      </dgm:t>
    </dgm:pt>
    <dgm:pt modelId="{848A063A-05E2-4188-A3F9-43AD10018A97}" type="sibTrans" cxnId="{1B3AFCE9-80E1-4753-8712-8AB3F2650F85}">
      <dgm:prSet/>
      <dgm:spPr/>
      <dgm:t>
        <a:bodyPr/>
        <a:lstStyle/>
        <a:p>
          <a:endParaRPr lang="en-US"/>
        </a:p>
      </dgm:t>
    </dgm:pt>
    <dgm:pt modelId="{70CC52C4-EA18-4C8E-B46B-29B285D00762}">
      <dgm:prSet phldrT="[Text]"/>
      <dgm:spPr/>
      <dgm:t>
        <a:bodyPr/>
        <a:lstStyle/>
        <a:p>
          <a:r>
            <a:rPr lang="en-US" dirty="0" smtClean="0"/>
            <a:t>REAL</a:t>
          </a:r>
        </a:p>
        <a:p>
          <a:r>
            <a:rPr lang="en-US" dirty="0" smtClean="0"/>
            <a:t>6,235,334,027</a:t>
          </a:r>
          <a:endParaRPr lang="en-US" dirty="0"/>
        </a:p>
      </dgm:t>
    </dgm:pt>
    <dgm:pt modelId="{B911A26E-B5B8-4D08-8669-AE1288A04204}" type="parTrans" cxnId="{8A32EC56-D92D-423D-9CC6-328E08D8429F}">
      <dgm:prSet/>
      <dgm:spPr/>
      <dgm:t>
        <a:bodyPr/>
        <a:lstStyle/>
        <a:p>
          <a:endParaRPr lang="en-US"/>
        </a:p>
      </dgm:t>
    </dgm:pt>
    <dgm:pt modelId="{E43C8A69-B1A8-475F-9311-16AE84A51EBA}" type="sibTrans" cxnId="{8A32EC56-D92D-423D-9CC6-328E08D8429F}">
      <dgm:prSet/>
      <dgm:spPr/>
      <dgm:t>
        <a:bodyPr/>
        <a:lstStyle/>
        <a:p>
          <a:endParaRPr lang="en-US"/>
        </a:p>
      </dgm:t>
    </dgm:pt>
    <dgm:pt modelId="{70C26C6F-A932-46CF-9071-D3ED9652CB87}">
      <dgm:prSet phldrT="[Text]"/>
      <dgm:spPr/>
      <dgm:t>
        <a:bodyPr/>
        <a:lstStyle/>
        <a:p>
          <a:r>
            <a:rPr lang="en-US" dirty="0" smtClean="0"/>
            <a:t>PERSONAL</a:t>
          </a:r>
        </a:p>
        <a:p>
          <a:r>
            <a:rPr lang="en-US" dirty="0" smtClean="0"/>
            <a:t>14,714,801,408</a:t>
          </a:r>
          <a:endParaRPr lang="en-US" dirty="0"/>
        </a:p>
      </dgm:t>
    </dgm:pt>
    <dgm:pt modelId="{49BCA46D-B99C-46D0-A62D-54D93CE553FC}" type="parTrans" cxnId="{40D85DC6-76EA-4360-84A8-5B56CC86CF22}">
      <dgm:prSet/>
      <dgm:spPr/>
      <dgm:t>
        <a:bodyPr/>
        <a:lstStyle/>
        <a:p>
          <a:endParaRPr lang="en-US"/>
        </a:p>
      </dgm:t>
    </dgm:pt>
    <dgm:pt modelId="{CFC8A6B5-AFE8-43BD-8A2B-71DD6EB0E2F3}" type="sibTrans" cxnId="{40D85DC6-76EA-4360-84A8-5B56CC86CF22}">
      <dgm:prSet/>
      <dgm:spPr/>
      <dgm:t>
        <a:bodyPr/>
        <a:lstStyle/>
        <a:p>
          <a:endParaRPr lang="en-US"/>
        </a:p>
      </dgm:t>
    </dgm:pt>
    <dgm:pt modelId="{069F31A9-14D8-4B94-B6B7-CDF7E1385DBC}">
      <dgm:prSet phldrT="[Text]"/>
      <dgm:spPr>
        <a:solidFill>
          <a:srgbClr val="FFC000"/>
        </a:solidFill>
      </dgm:spPr>
      <dgm:t>
        <a:bodyPr/>
        <a:lstStyle/>
        <a:p>
          <a:r>
            <a:rPr lang="en-US" dirty="0" smtClean="0"/>
            <a:t>2017</a:t>
          </a:r>
          <a:endParaRPr lang="en-US" dirty="0"/>
        </a:p>
      </dgm:t>
    </dgm:pt>
    <dgm:pt modelId="{E6D682D9-F63D-4424-A9CC-BF68A6DC13BE}" type="parTrans" cxnId="{F2272A35-89E3-4971-A059-10D75C8924BE}">
      <dgm:prSet/>
      <dgm:spPr/>
      <dgm:t>
        <a:bodyPr/>
        <a:lstStyle/>
        <a:p>
          <a:endParaRPr lang="en-US"/>
        </a:p>
      </dgm:t>
    </dgm:pt>
    <dgm:pt modelId="{744F2566-789D-4192-8419-1893C79927CD}" type="sibTrans" cxnId="{F2272A35-89E3-4971-A059-10D75C8924BE}">
      <dgm:prSet/>
      <dgm:spPr/>
      <dgm:t>
        <a:bodyPr/>
        <a:lstStyle/>
        <a:p>
          <a:endParaRPr lang="en-US"/>
        </a:p>
      </dgm:t>
    </dgm:pt>
    <dgm:pt modelId="{5ED02105-B331-4272-ABFB-F5E58398A21E}">
      <dgm:prSet phldrT="[Text]"/>
      <dgm:spPr/>
      <dgm:t>
        <a:bodyPr/>
        <a:lstStyle/>
        <a:p>
          <a:r>
            <a:rPr lang="en-US" dirty="0" smtClean="0"/>
            <a:t>REAL</a:t>
          </a:r>
        </a:p>
        <a:p>
          <a:r>
            <a:rPr lang="en-US" dirty="0" smtClean="0"/>
            <a:t>6,322,861,405</a:t>
          </a:r>
          <a:endParaRPr lang="en-US" dirty="0"/>
        </a:p>
      </dgm:t>
    </dgm:pt>
    <dgm:pt modelId="{6B0D8382-90EF-4BAE-AF54-D79801CBD231}" type="parTrans" cxnId="{8B8FE79C-5B07-403C-8FAF-56347490C469}">
      <dgm:prSet/>
      <dgm:spPr/>
      <dgm:t>
        <a:bodyPr/>
        <a:lstStyle/>
        <a:p>
          <a:endParaRPr lang="en-US"/>
        </a:p>
      </dgm:t>
    </dgm:pt>
    <dgm:pt modelId="{9E71B561-10A3-4A73-83D2-DD12A7C5DEC1}" type="sibTrans" cxnId="{8B8FE79C-5B07-403C-8FAF-56347490C469}">
      <dgm:prSet/>
      <dgm:spPr/>
      <dgm:t>
        <a:bodyPr/>
        <a:lstStyle/>
        <a:p>
          <a:endParaRPr lang="en-US"/>
        </a:p>
      </dgm:t>
    </dgm:pt>
    <dgm:pt modelId="{B5FB07F9-2C47-43E2-9CD4-D018A94BF2BF}">
      <dgm:prSet phldrT="[Text]"/>
      <dgm:spPr/>
      <dgm:t>
        <a:bodyPr/>
        <a:lstStyle/>
        <a:p>
          <a:r>
            <a:rPr lang="en-US" dirty="0" smtClean="0"/>
            <a:t>PERSONAL</a:t>
          </a:r>
        </a:p>
        <a:p>
          <a:r>
            <a:rPr lang="en-US" dirty="0" smtClean="0"/>
            <a:t>14,547,824,947</a:t>
          </a:r>
          <a:endParaRPr lang="en-US" dirty="0"/>
        </a:p>
      </dgm:t>
    </dgm:pt>
    <dgm:pt modelId="{78A66709-9EB8-4ECE-83BC-E96E53FFC58D}" type="parTrans" cxnId="{9CCD3367-95BD-4A34-B210-1F7F77D2CFA6}">
      <dgm:prSet/>
      <dgm:spPr/>
      <dgm:t>
        <a:bodyPr/>
        <a:lstStyle/>
        <a:p>
          <a:endParaRPr lang="en-US"/>
        </a:p>
      </dgm:t>
    </dgm:pt>
    <dgm:pt modelId="{2CA16DDC-9222-4223-AF0E-3C57BDF67203}" type="sibTrans" cxnId="{9CCD3367-95BD-4A34-B210-1F7F77D2CFA6}">
      <dgm:prSet/>
      <dgm:spPr/>
      <dgm:t>
        <a:bodyPr/>
        <a:lstStyle/>
        <a:p>
          <a:endParaRPr lang="en-US"/>
        </a:p>
      </dgm:t>
    </dgm:pt>
    <dgm:pt modelId="{5F232E0F-DE20-4250-9ABC-B2C8222BEDCE}" type="pres">
      <dgm:prSet presAssocID="{0BBD1B19-2EB5-42A4-AEA5-67E2D3171856}" presName="theList" presStyleCnt="0">
        <dgm:presLayoutVars>
          <dgm:dir/>
          <dgm:animLvl val="lvl"/>
          <dgm:resizeHandles val="exact"/>
        </dgm:presLayoutVars>
      </dgm:prSet>
      <dgm:spPr/>
      <dgm:t>
        <a:bodyPr/>
        <a:lstStyle/>
        <a:p>
          <a:endParaRPr lang="en-US"/>
        </a:p>
      </dgm:t>
    </dgm:pt>
    <dgm:pt modelId="{038ADB21-99CC-4371-98A3-7B71ED91AD18}" type="pres">
      <dgm:prSet presAssocID="{6D279E52-4668-48B6-95FD-87A4013CC90F}" presName="compNode" presStyleCnt="0"/>
      <dgm:spPr/>
    </dgm:pt>
    <dgm:pt modelId="{227D7AC5-23EB-4742-B9EC-7EDD21427177}" type="pres">
      <dgm:prSet presAssocID="{6D279E52-4668-48B6-95FD-87A4013CC90F}" presName="aNode" presStyleLbl="bgShp" presStyleIdx="0" presStyleCnt="2"/>
      <dgm:spPr/>
      <dgm:t>
        <a:bodyPr/>
        <a:lstStyle/>
        <a:p>
          <a:endParaRPr lang="en-US"/>
        </a:p>
      </dgm:t>
    </dgm:pt>
    <dgm:pt modelId="{43BD93A2-B8D0-4AC2-8381-9EBE7D5AA1D7}" type="pres">
      <dgm:prSet presAssocID="{6D279E52-4668-48B6-95FD-87A4013CC90F}" presName="textNode" presStyleLbl="bgShp" presStyleIdx="0" presStyleCnt="2"/>
      <dgm:spPr/>
      <dgm:t>
        <a:bodyPr/>
        <a:lstStyle/>
        <a:p>
          <a:endParaRPr lang="en-US"/>
        </a:p>
      </dgm:t>
    </dgm:pt>
    <dgm:pt modelId="{0E4EA5B6-4C8A-4849-8126-053CFD8503D5}" type="pres">
      <dgm:prSet presAssocID="{6D279E52-4668-48B6-95FD-87A4013CC90F}" presName="compChildNode" presStyleCnt="0"/>
      <dgm:spPr/>
    </dgm:pt>
    <dgm:pt modelId="{F28246F8-2103-46C2-A039-8B992E32DECB}" type="pres">
      <dgm:prSet presAssocID="{6D279E52-4668-48B6-95FD-87A4013CC90F}" presName="theInnerList" presStyleCnt="0"/>
      <dgm:spPr/>
    </dgm:pt>
    <dgm:pt modelId="{BBA33927-0E5B-40DC-B153-701F800A81D3}" type="pres">
      <dgm:prSet presAssocID="{70CC52C4-EA18-4C8E-B46B-29B285D00762}" presName="childNode" presStyleLbl="node1" presStyleIdx="0" presStyleCnt="4">
        <dgm:presLayoutVars>
          <dgm:bulletEnabled val="1"/>
        </dgm:presLayoutVars>
      </dgm:prSet>
      <dgm:spPr/>
      <dgm:t>
        <a:bodyPr/>
        <a:lstStyle/>
        <a:p>
          <a:endParaRPr lang="en-US"/>
        </a:p>
      </dgm:t>
    </dgm:pt>
    <dgm:pt modelId="{0E760AE4-2251-422B-82FA-FA6D349AC237}" type="pres">
      <dgm:prSet presAssocID="{70CC52C4-EA18-4C8E-B46B-29B285D00762}" presName="aSpace2" presStyleCnt="0"/>
      <dgm:spPr/>
    </dgm:pt>
    <dgm:pt modelId="{605E5C71-9DBE-495E-9048-B52549C91439}" type="pres">
      <dgm:prSet presAssocID="{70C26C6F-A932-46CF-9071-D3ED9652CB87}" presName="childNode" presStyleLbl="node1" presStyleIdx="1" presStyleCnt="4">
        <dgm:presLayoutVars>
          <dgm:bulletEnabled val="1"/>
        </dgm:presLayoutVars>
      </dgm:prSet>
      <dgm:spPr/>
      <dgm:t>
        <a:bodyPr/>
        <a:lstStyle/>
        <a:p>
          <a:endParaRPr lang="en-US"/>
        </a:p>
      </dgm:t>
    </dgm:pt>
    <dgm:pt modelId="{0175CC86-5EC5-42F8-BFA3-60DF78D05428}" type="pres">
      <dgm:prSet presAssocID="{6D279E52-4668-48B6-95FD-87A4013CC90F}" presName="aSpace" presStyleCnt="0"/>
      <dgm:spPr/>
    </dgm:pt>
    <dgm:pt modelId="{4142F995-AC13-4D04-9CAA-2EAE0F83F7FC}" type="pres">
      <dgm:prSet presAssocID="{069F31A9-14D8-4B94-B6B7-CDF7E1385DBC}" presName="compNode" presStyleCnt="0"/>
      <dgm:spPr/>
    </dgm:pt>
    <dgm:pt modelId="{8DCA5FD4-391A-4420-91B8-3B62B52E1A03}" type="pres">
      <dgm:prSet presAssocID="{069F31A9-14D8-4B94-B6B7-CDF7E1385DBC}" presName="aNode" presStyleLbl="bgShp" presStyleIdx="1" presStyleCnt="2"/>
      <dgm:spPr/>
      <dgm:t>
        <a:bodyPr/>
        <a:lstStyle/>
        <a:p>
          <a:endParaRPr lang="en-US"/>
        </a:p>
      </dgm:t>
    </dgm:pt>
    <dgm:pt modelId="{6FC1B49D-A2A8-443F-A06A-FE2F5D3FC9E9}" type="pres">
      <dgm:prSet presAssocID="{069F31A9-14D8-4B94-B6B7-CDF7E1385DBC}" presName="textNode" presStyleLbl="bgShp" presStyleIdx="1" presStyleCnt="2"/>
      <dgm:spPr/>
      <dgm:t>
        <a:bodyPr/>
        <a:lstStyle/>
        <a:p>
          <a:endParaRPr lang="en-US"/>
        </a:p>
      </dgm:t>
    </dgm:pt>
    <dgm:pt modelId="{0CBDE121-F7ED-42CD-B99B-621AC79CB237}" type="pres">
      <dgm:prSet presAssocID="{069F31A9-14D8-4B94-B6B7-CDF7E1385DBC}" presName="compChildNode" presStyleCnt="0"/>
      <dgm:spPr/>
    </dgm:pt>
    <dgm:pt modelId="{6365B0A0-ABAD-4F90-97D1-01113BDF0843}" type="pres">
      <dgm:prSet presAssocID="{069F31A9-14D8-4B94-B6B7-CDF7E1385DBC}" presName="theInnerList" presStyleCnt="0"/>
      <dgm:spPr/>
    </dgm:pt>
    <dgm:pt modelId="{E19BA3AA-EA29-459D-9C00-0EDEB593E89B}" type="pres">
      <dgm:prSet presAssocID="{5ED02105-B331-4272-ABFB-F5E58398A21E}" presName="childNode" presStyleLbl="node1" presStyleIdx="2" presStyleCnt="4">
        <dgm:presLayoutVars>
          <dgm:bulletEnabled val="1"/>
        </dgm:presLayoutVars>
      </dgm:prSet>
      <dgm:spPr/>
      <dgm:t>
        <a:bodyPr/>
        <a:lstStyle/>
        <a:p>
          <a:endParaRPr lang="en-US"/>
        </a:p>
      </dgm:t>
    </dgm:pt>
    <dgm:pt modelId="{0DAB8C8C-30C0-43B0-A504-9D80A2F05D49}" type="pres">
      <dgm:prSet presAssocID="{5ED02105-B331-4272-ABFB-F5E58398A21E}" presName="aSpace2" presStyleCnt="0"/>
      <dgm:spPr/>
    </dgm:pt>
    <dgm:pt modelId="{50D01218-7A62-42BC-8946-C0533C4F4EB5}" type="pres">
      <dgm:prSet presAssocID="{B5FB07F9-2C47-43E2-9CD4-D018A94BF2BF}" presName="childNode" presStyleLbl="node1" presStyleIdx="3" presStyleCnt="4">
        <dgm:presLayoutVars>
          <dgm:bulletEnabled val="1"/>
        </dgm:presLayoutVars>
      </dgm:prSet>
      <dgm:spPr/>
      <dgm:t>
        <a:bodyPr/>
        <a:lstStyle/>
        <a:p>
          <a:endParaRPr lang="en-US"/>
        </a:p>
      </dgm:t>
    </dgm:pt>
  </dgm:ptLst>
  <dgm:cxnLst>
    <dgm:cxn modelId="{420A15DC-A64F-46AD-A8E3-2B06E4C28D8E}" type="presOf" srcId="{70C26C6F-A932-46CF-9071-D3ED9652CB87}" destId="{605E5C71-9DBE-495E-9048-B52549C91439}" srcOrd="0" destOrd="0" presId="urn:microsoft.com/office/officeart/2005/8/layout/lProcess2"/>
    <dgm:cxn modelId="{859632D2-91A2-44CA-84BB-5B6282B67042}" type="presOf" srcId="{069F31A9-14D8-4B94-B6B7-CDF7E1385DBC}" destId="{6FC1B49D-A2A8-443F-A06A-FE2F5D3FC9E9}" srcOrd="1" destOrd="0" presId="urn:microsoft.com/office/officeart/2005/8/layout/lProcess2"/>
    <dgm:cxn modelId="{ACFB1393-DA05-4AC0-BAE0-66DE6517BEB1}" type="presOf" srcId="{6D279E52-4668-48B6-95FD-87A4013CC90F}" destId="{227D7AC5-23EB-4742-B9EC-7EDD21427177}" srcOrd="0" destOrd="0" presId="urn:microsoft.com/office/officeart/2005/8/layout/lProcess2"/>
    <dgm:cxn modelId="{8B8FE79C-5B07-403C-8FAF-56347490C469}" srcId="{069F31A9-14D8-4B94-B6B7-CDF7E1385DBC}" destId="{5ED02105-B331-4272-ABFB-F5E58398A21E}" srcOrd="0" destOrd="0" parTransId="{6B0D8382-90EF-4BAE-AF54-D79801CBD231}" sibTransId="{9E71B561-10A3-4A73-83D2-DD12A7C5DEC1}"/>
    <dgm:cxn modelId="{D001A4F8-17B7-4D03-BC01-0155F5897FBC}" type="presOf" srcId="{6D279E52-4668-48B6-95FD-87A4013CC90F}" destId="{43BD93A2-B8D0-4AC2-8381-9EBE7D5AA1D7}" srcOrd="1" destOrd="0" presId="urn:microsoft.com/office/officeart/2005/8/layout/lProcess2"/>
    <dgm:cxn modelId="{F27DC8A7-8EE6-4917-8642-36328122359F}" type="presOf" srcId="{069F31A9-14D8-4B94-B6B7-CDF7E1385DBC}" destId="{8DCA5FD4-391A-4420-91B8-3B62B52E1A03}" srcOrd="0" destOrd="0" presId="urn:microsoft.com/office/officeart/2005/8/layout/lProcess2"/>
    <dgm:cxn modelId="{8BBBBFAC-0BC2-4162-B30B-9B4FDD83D0F5}" type="presOf" srcId="{B5FB07F9-2C47-43E2-9CD4-D018A94BF2BF}" destId="{50D01218-7A62-42BC-8946-C0533C4F4EB5}" srcOrd="0" destOrd="0" presId="urn:microsoft.com/office/officeart/2005/8/layout/lProcess2"/>
    <dgm:cxn modelId="{40D85DC6-76EA-4360-84A8-5B56CC86CF22}" srcId="{6D279E52-4668-48B6-95FD-87A4013CC90F}" destId="{70C26C6F-A932-46CF-9071-D3ED9652CB87}" srcOrd="1" destOrd="0" parTransId="{49BCA46D-B99C-46D0-A62D-54D93CE553FC}" sibTransId="{CFC8A6B5-AFE8-43BD-8A2B-71DD6EB0E2F3}"/>
    <dgm:cxn modelId="{B960E26D-E3A3-4B6D-82C7-63825C46F0AC}" type="presOf" srcId="{0BBD1B19-2EB5-42A4-AEA5-67E2D3171856}" destId="{5F232E0F-DE20-4250-9ABC-B2C8222BEDCE}" srcOrd="0" destOrd="0" presId="urn:microsoft.com/office/officeart/2005/8/layout/lProcess2"/>
    <dgm:cxn modelId="{8A32EC56-D92D-423D-9CC6-328E08D8429F}" srcId="{6D279E52-4668-48B6-95FD-87A4013CC90F}" destId="{70CC52C4-EA18-4C8E-B46B-29B285D00762}" srcOrd="0" destOrd="0" parTransId="{B911A26E-B5B8-4D08-8669-AE1288A04204}" sibTransId="{E43C8A69-B1A8-475F-9311-16AE84A51EBA}"/>
    <dgm:cxn modelId="{F2272A35-89E3-4971-A059-10D75C8924BE}" srcId="{0BBD1B19-2EB5-42A4-AEA5-67E2D3171856}" destId="{069F31A9-14D8-4B94-B6B7-CDF7E1385DBC}" srcOrd="1" destOrd="0" parTransId="{E6D682D9-F63D-4424-A9CC-BF68A6DC13BE}" sibTransId="{744F2566-789D-4192-8419-1893C79927CD}"/>
    <dgm:cxn modelId="{9CCD3367-95BD-4A34-B210-1F7F77D2CFA6}" srcId="{069F31A9-14D8-4B94-B6B7-CDF7E1385DBC}" destId="{B5FB07F9-2C47-43E2-9CD4-D018A94BF2BF}" srcOrd="1" destOrd="0" parTransId="{78A66709-9EB8-4ECE-83BC-E96E53FFC58D}" sibTransId="{2CA16DDC-9222-4223-AF0E-3C57BDF67203}"/>
    <dgm:cxn modelId="{1B3AFCE9-80E1-4753-8712-8AB3F2650F85}" srcId="{0BBD1B19-2EB5-42A4-AEA5-67E2D3171856}" destId="{6D279E52-4668-48B6-95FD-87A4013CC90F}" srcOrd="0" destOrd="0" parTransId="{ED6982DD-6961-461D-86BE-8B516DE4CB4C}" sibTransId="{848A063A-05E2-4188-A3F9-43AD10018A97}"/>
    <dgm:cxn modelId="{4263C48F-0483-4A37-B5A8-063D5D8B7673}" type="presOf" srcId="{5ED02105-B331-4272-ABFB-F5E58398A21E}" destId="{E19BA3AA-EA29-459D-9C00-0EDEB593E89B}" srcOrd="0" destOrd="0" presId="urn:microsoft.com/office/officeart/2005/8/layout/lProcess2"/>
    <dgm:cxn modelId="{F2B21508-899E-4A52-9772-7D578CB7F7A2}" type="presOf" srcId="{70CC52C4-EA18-4C8E-B46B-29B285D00762}" destId="{BBA33927-0E5B-40DC-B153-701F800A81D3}" srcOrd="0" destOrd="0" presId="urn:microsoft.com/office/officeart/2005/8/layout/lProcess2"/>
    <dgm:cxn modelId="{5B1B33BF-B5BA-4116-BE68-1A714CB115BE}" type="presParOf" srcId="{5F232E0F-DE20-4250-9ABC-B2C8222BEDCE}" destId="{038ADB21-99CC-4371-98A3-7B71ED91AD18}" srcOrd="0" destOrd="0" presId="urn:microsoft.com/office/officeart/2005/8/layout/lProcess2"/>
    <dgm:cxn modelId="{9065A3BC-95FA-4B73-9562-03B70AFB5FC9}" type="presParOf" srcId="{038ADB21-99CC-4371-98A3-7B71ED91AD18}" destId="{227D7AC5-23EB-4742-B9EC-7EDD21427177}" srcOrd="0" destOrd="0" presId="urn:microsoft.com/office/officeart/2005/8/layout/lProcess2"/>
    <dgm:cxn modelId="{A82D4175-AD95-4027-88C9-993596B5AE6E}" type="presParOf" srcId="{038ADB21-99CC-4371-98A3-7B71ED91AD18}" destId="{43BD93A2-B8D0-4AC2-8381-9EBE7D5AA1D7}" srcOrd="1" destOrd="0" presId="urn:microsoft.com/office/officeart/2005/8/layout/lProcess2"/>
    <dgm:cxn modelId="{F75245B7-4514-4B6F-B087-8D74F4EF0B83}" type="presParOf" srcId="{038ADB21-99CC-4371-98A3-7B71ED91AD18}" destId="{0E4EA5B6-4C8A-4849-8126-053CFD8503D5}" srcOrd="2" destOrd="0" presId="urn:microsoft.com/office/officeart/2005/8/layout/lProcess2"/>
    <dgm:cxn modelId="{FD4A9BB1-C837-40BC-946A-AE5E4DF8B32D}" type="presParOf" srcId="{0E4EA5B6-4C8A-4849-8126-053CFD8503D5}" destId="{F28246F8-2103-46C2-A039-8B992E32DECB}" srcOrd="0" destOrd="0" presId="urn:microsoft.com/office/officeart/2005/8/layout/lProcess2"/>
    <dgm:cxn modelId="{288CC644-88CA-4D53-B3E2-29BFAB1D42EF}" type="presParOf" srcId="{F28246F8-2103-46C2-A039-8B992E32DECB}" destId="{BBA33927-0E5B-40DC-B153-701F800A81D3}" srcOrd="0" destOrd="0" presId="urn:microsoft.com/office/officeart/2005/8/layout/lProcess2"/>
    <dgm:cxn modelId="{B7E776AE-E066-4247-BECA-C59E3B9F5446}" type="presParOf" srcId="{F28246F8-2103-46C2-A039-8B992E32DECB}" destId="{0E760AE4-2251-422B-82FA-FA6D349AC237}" srcOrd="1" destOrd="0" presId="urn:microsoft.com/office/officeart/2005/8/layout/lProcess2"/>
    <dgm:cxn modelId="{34E801E7-02F0-4FB2-95C4-FE880A56E9F0}" type="presParOf" srcId="{F28246F8-2103-46C2-A039-8B992E32DECB}" destId="{605E5C71-9DBE-495E-9048-B52549C91439}" srcOrd="2" destOrd="0" presId="urn:microsoft.com/office/officeart/2005/8/layout/lProcess2"/>
    <dgm:cxn modelId="{83B53CDF-84D3-407F-94AD-373C96FB91DB}" type="presParOf" srcId="{5F232E0F-DE20-4250-9ABC-B2C8222BEDCE}" destId="{0175CC86-5EC5-42F8-BFA3-60DF78D05428}" srcOrd="1" destOrd="0" presId="urn:microsoft.com/office/officeart/2005/8/layout/lProcess2"/>
    <dgm:cxn modelId="{77ECCBF8-A58E-46C2-BF14-091626580013}" type="presParOf" srcId="{5F232E0F-DE20-4250-9ABC-B2C8222BEDCE}" destId="{4142F995-AC13-4D04-9CAA-2EAE0F83F7FC}" srcOrd="2" destOrd="0" presId="urn:microsoft.com/office/officeart/2005/8/layout/lProcess2"/>
    <dgm:cxn modelId="{D6CFE3A3-A290-48DB-BD3C-0BCC954587DD}" type="presParOf" srcId="{4142F995-AC13-4D04-9CAA-2EAE0F83F7FC}" destId="{8DCA5FD4-391A-4420-91B8-3B62B52E1A03}" srcOrd="0" destOrd="0" presId="urn:microsoft.com/office/officeart/2005/8/layout/lProcess2"/>
    <dgm:cxn modelId="{BCBF4308-1EF5-4727-8155-C1C781F59209}" type="presParOf" srcId="{4142F995-AC13-4D04-9CAA-2EAE0F83F7FC}" destId="{6FC1B49D-A2A8-443F-A06A-FE2F5D3FC9E9}" srcOrd="1" destOrd="0" presId="urn:microsoft.com/office/officeart/2005/8/layout/lProcess2"/>
    <dgm:cxn modelId="{6C7BA7F2-46D3-4918-BCE3-2C37A768B9D0}" type="presParOf" srcId="{4142F995-AC13-4D04-9CAA-2EAE0F83F7FC}" destId="{0CBDE121-F7ED-42CD-B99B-621AC79CB237}" srcOrd="2" destOrd="0" presId="urn:microsoft.com/office/officeart/2005/8/layout/lProcess2"/>
    <dgm:cxn modelId="{352F3688-21F6-44C9-AE96-D20903330EDB}" type="presParOf" srcId="{0CBDE121-F7ED-42CD-B99B-621AC79CB237}" destId="{6365B0A0-ABAD-4F90-97D1-01113BDF0843}" srcOrd="0" destOrd="0" presId="urn:microsoft.com/office/officeart/2005/8/layout/lProcess2"/>
    <dgm:cxn modelId="{C44FD944-A1BE-4108-A014-FF168F2163CD}" type="presParOf" srcId="{6365B0A0-ABAD-4F90-97D1-01113BDF0843}" destId="{E19BA3AA-EA29-459D-9C00-0EDEB593E89B}" srcOrd="0" destOrd="0" presId="urn:microsoft.com/office/officeart/2005/8/layout/lProcess2"/>
    <dgm:cxn modelId="{C7BF717A-A1EE-45F5-8EF7-B3FD234CFB40}" type="presParOf" srcId="{6365B0A0-ABAD-4F90-97D1-01113BDF0843}" destId="{0DAB8C8C-30C0-43B0-A504-9D80A2F05D49}" srcOrd="1" destOrd="0" presId="urn:microsoft.com/office/officeart/2005/8/layout/lProcess2"/>
    <dgm:cxn modelId="{A207FA45-2092-4104-A313-78A01D23B07E}" type="presParOf" srcId="{6365B0A0-ABAD-4F90-97D1-01113BDF0843}" destId="{50D01218-7A62-42BC-8946-C0533C4F4EB5}" srcOrd="2"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7A2E5-2C3F-46EC-8AF8-6B82ADA55360}">
      <dsp:nvSpPr>
        <dsp:cNvPr id="0" name=""/>
        <dsp:cNvSpPr/>
      </dsp:nvSpPr>
      <dsp:spPr>
        <a:xfrm>
          <a:off x="3957126" y="1020356"/>
          <a:ext cx="365610" cy="91440"/>
        </a:xfrm>
        <a:custGeom>
          <a:avLst/>
          <a:gdLst/>
          <a:ahLst/>
          <a:cxnLst/>
          <a:rect l="0" t="0" r="0" b="0"/>
          <a:pathLst>
            <a:path>
              <a:moveTo>
                <a:pt x="0" y="124848"/>
              </a:moveTo>
              <a:lnTo>
                <a:pt x="199905" y="124848"/>
              </a:lnTo>
              <a:lnTo>
                <a:pt x="199905" y="45720"/>
              </a:lnTo>
              <a:lnTo>
                <a:pt x="3656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29831" y="1064101"/>
        <a:ext cx="20201" cy="3950"/>
      </dsp:txXfrm>
    </dsp:sp>
    <dsp:sp modelId="{9E452188-72EB-4D0E-8676-A76F77188891}">
      <dsp:nvSpPr>
        <dsp:cNvPr id="0" name=""/>
        <dsp:cNvSpPr/>
      </dsp:nvSpPr>
      <dsp:spPr>
        <a:xfrm>
          <a:off x="0" y="543340"/>
          <a:ext cx="3958926" cy="12037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endParaRPr lang="en-US" sz="4200" b="1" kern="1200" dirty="0">
            <a:latin typeface="Arial" panose="020B0604020202020204" pitchFamily="34" charset="0"/>
            <a:cs typeface="Arial" panose="020B0604020202020204" pitchFamily="34" charset="0"/>
          </a:endParaRPr>
        </a:p>
      </dsp:txBody>
      <dsp:txXfrm>
        <a:off x="0" y="543340"/>
        <a:ext cx="3958926" cy="1203729"/>
      </dsp:txXfrm>
    </dsp:sp>
    <dsp:sp modelId="{AACDA3FD-1010-4F71-AAC0-AE972F05C670}">
      <dsp:nvSpPr>
        <dsp:cNvPr id="0" name=""/>
        <dsp:cNvSpPr/>
      </dsp:nvSpPr>
      <dsp:spPr>
        <a:xfrm>
          <a:off x="1331600" y="1579567"/>
          <a:ext cx="4437511" cy="436210"/>
        </a:xfrm>
        <a:custGeom>
          <a:avLst/>
          <a:gdLst/>
          <a:ahLst/>
          <a:cxnLst/>
          <a:rect l="0" t="0" r="0" b="0"/>
          <a:pathLst>
            <a:path>
              <a:moveTo>
                <a:pt x="4437511" y="0"/>
              </a:moveTo>
              <a:lnTo>
                <a:pt x="4437511" y="235205"/>
              </a:lnTo>
              <a:lnTo>
                <a:pt x="0" y="235205"/>
              </a:lnTo>
              <a:lnTo>
                <a:pt x="0" y="43621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38806" y="1795697"/>
        <a:ext cx="223099" cy="3950"/>
      </dsp:txXfrm>
    </dsp:sp>
    <dsp:sp modelId="{8040D5EA-5A8D-417D-B3D6-48CBF6A9FC1E}">
      <dsp:nvSpPr>
        <dsp:cNvPr id="0" name=""/>
        <dsp:cNvSpPr/>
      </dsp:nvSpPr>
      <dsp:spPr>
        <a:xfrm>
          <a:off x="4355137" y="550786"/>
          <a:ext cx="2827949" cy="10305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endParaRPr lang="en-US" sz="3700" b="1" kern="1200" dirty="0">
            <a:latin typeface="Arial" panose="020B0604020202020204" pitchFamily="34" charset="0"/>
            <a:cs typeface="Arial" panose="020B0604020202020204" pitchFamily="34" charset="0"/>
          </a:endParaRPr>
        </a:p>
      </dsp:txBody>
      <dsp:txXfrm>
        <a:off x="4355137" y="550786"/>
        <a:ext cx="2827949" cy="1030581"/>
      </dsp:txXfrm>
    </dsp:sp>
    <dsp:sp modelId="{13B8B98B-30A3-4730-9EE0-DFE6EECFD4BF}">
      <dsp:nvSpPr>
        <dsp:cNvPr id="0" name=""/>
        <dsp:cNvSpPr/>
      </dsp:nvSpPr>
      <dsp:spPr>
        <a:xfrm>
          <a:off x="2188618" y="2529028"/>
          <a:ext cx="604736" cy="91440"/>
        </a:xfrm>
        <a:custGeom>
          <a:avLst/>
          <a:gdLst/>
          <a:ahLst/>
          <a:cxnLst/>
          <a:rect l="0" t="0" r="0" b="0"/>
          <a:pathLst>
            <a:path>
              <a:moveTo>
                <a:pt x="0" y="50975"/>
              </a:moveTo>
              <a:lnTo>
                <a:pt x="319468" y="50975"/>
              </a:lnTo>
              <a:lnTo>
                <a:pt x="319468" y="45720"/>
              </a:lnTo>
              <a:lnTo>
                <a:pt x="60473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475102" y="2572772"/>
        <a:ext cx="31767" cy="3950"/>
      </dsp:txXfrm>
    </dsp:sp>
    <dsp:sp modelId="{49E8A48A-E74B-4A78-8989-7D74F467254A}">
      <dsp:nvSpPr>
        <dsp:cNvPr id="0" name=""/>
        <dsp:cNvSpPr/>
      </dsp:nvSpPr>
      <dsp:spPr>
        <a:xfrm>
          <a:off x="472782" y="2048177"/>
          <a:ext cx="1717635" cy="10636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endParaRPr lang="en-US" sz="3700" b="1" kern="1200" dirty="0">
            <a:latin typeface="Arial" panose="020B0604020202020204" pitchFamily="34" charset="0"/>
            <a:cs typeface="Arial" panose="020B0604020202020204" pitchFamily="34" charset="0"/>
          </a:endParaRPr>
        </a:p>
      </dsp:txBody>
      <dsp:txXfrm>
        <a:off x="472782" y="2048177"/>
        <a:ext cx="1717635" cy="1063652"/>
      </dsp:txXfrm>
    </dsp:sp>
    <dsp:sp modelId="{096D56C0-8290-4E87-A3FA-F0BF295E03DA}">
      <dsp:nvSpPr>
        <dsp:cNvPr id="0" name=""/>
        <dsp:cNvSpPr/>
      </dsp:nvSpPr>
      <dsp:spPr>
        <a:xfrm>
          <a:off x="5165658" y="2523545"/>
          <a:ext cx="710010" cy="91440"/>
        </a:xfrm>
        <a:custGeom>
          <a:avLst/>
          <a:gdLst/>
          <a:ahLst/>
          <a:cxnLst/>
          <a:rect l="0" t="0" r="0" b="0"/>
          <a:pathLst>
            <a:path>
              <a:moveTo>
                <a:pt x="0" y="51202"/>
              </a:moveTo>
              <a:lnTo>
                <a:pt x="372105" y="51202"/>
              </a:lnTo>
              <a:lnTo>
                <a:pt x="372105" y="45720"/>
              </a:lnTo>
              <a:lnTo>
                <a:pt x="71001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02147" y="2567290"/>
        <a:ext cx="37031" cy="3950"/>
      </dsp:txXfrm>
    </dsp:sp>
    <dsp:sp modelId="{D24AE315-4DB2-4540-A30B-1A01D1214B39}">
      <dsp:nvSpPr>
        <dsp:cNvPr id="0" name=""/>
        <dsp:cNvSpPr/>
      </dsp:nvSpPr>
      <dsp:spPr>
        <a:xfrm>
          <a:off x="2825754" y="2119308"/>
          <a:ext cx="2341704" cy="9108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endParaRPr lang="en-US" sz="3300" b="1" kern="1200" dirty="0">
            <a:latin typeface="Arial" panose="020B0604020202020204" pitchFamily="34" charset="0"/>
            <a:cs typeface="Arial" panose="020B0604020202020204" pitchFamily="34" charset="0"/>
          </a:endParaRPr>
        </a:p>
      </dsp:txBody>
      <dsp:txXfrm>
        <a:off x="2825754" y="2119308"/>
        <a:ext cx="2341704" cy="910879"/>
      </dsp:txXfrm>
    </dsp:sp>
    <dsp:sp modelId="{FE6D6DF5-BC13-47CE-8CC3-A6B6AF8083FD}">
      <dsp:nvSpPr>
        <dsp:cNvPr id="0" name=""/>
        <dsp:cNvSpPr/>
      </dsp:nvSpPr>
      <dsp:spPr>
        <a:xfrm>
          <a:off x="1177674" y="3072429"/>
          <a:ext cx="5874502" cy="416876"/>
        </a:xfrm>
        <a:custGeom>
          <a:avLst/>
          <a:gdLst/>
          <a:ahLst/>
          <a:cxnLst/>
          <a:rect l="0" t="0" r="0" b="0"/>
          <a:pathLst>
            <a:path>
              <a:moveTo>
                <a:pt x="5874502" y="0"/>
              </a:moveTo>
              <a:lnTo>
                <a:pt x="5874502" y="225538"/>
              </a:lnTo>
              <a:lnTo>
                <a:pt x="0" y="225538"/>
              </a:lnTo>
              <a:lnTo>
                <a:pt x="0" y="41687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67637" y="3278892"/>
        <a:ext cx="294576" cy="3950"/>
      </dsp:txXfrm>
    </dsp:sp>
    <dsp:sp modelId="{B4DC091C-D9BC-4CE3-917B-75CB206E7A1F}">
      <dsp:nvSpPr>
        <dsp:cNvPr id="0" name=""/>
        <dsp:cNvSpPr/>
      </dsp:nvSpPr>
      <dsp:spPr>
        <a:xfrm>
          <a:off x="5908068" y="2064301"/>
          <a:ext cx="2288216" cy="1009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b="1" kern="1200" dirty="0">
            <a:latin typeface="Arial" panose="020B0604020202020204" pitchFamily="34" charset="0"/>
            <a:cs typeface="Arial" panose="020B0604020202020204" pitchFamily="34" charset="0"/>
          </a:endParaRPr>
        </a:p>
      </dsp:txBody>
      <dsp:txXfrm>
        <a:off x="5908068" y="2064301"/>
        <a:ext cx="2288216" cy="1009928"/>
      </dsp:txXfrm>
    </dsp:sp>
    <dsp:sp modelId="{D0CE83DB-D931-458B-9B6C-63A6F5C84F4F}">
      <dsp:nvSpPr>
        <dsp:cNvPr id="0" name=""/>
        <dsp:cNvSpPr/>
      </dsp:nvSpPr>
      <dsp:spPr>
        <a:xfrm>
          <a:off x="2352394" y="3991277"/>
          <a:ext cx="374830" cy="91440"/>
        </a:xfrm>
        <a:custGeom>
          <a:avLst/>
          <a:gdLst/>
          <a:ahLst/>
          <a:cxnLst/>
          <a:rect l="0" t="0" r="0" b="0"/>
          <a:pathLst>
            <a:path>
              <a:moveTo>
                <a:pt x="0" y="45720"/>
              </a:moveTo>
              <a:lnTo>
                <a:pt x="204515" y="45720"/>
              </a:lnTo>
              <a:lnTo>
                <a:pt x="204515" y="54510"/>
              </a:lnTo>
              <a:lnTo>
                <a:pt x="374830" y="5451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29671" y="4035021"/>
        <a:ext cx="20276" cy="3950"/>
      </dsp:txXfrm>
    </dsp:sp>
    <dsp:sp modelId="{E949BF3E-4643-42A9-AF06-01CD24637A12}">
      <dsp:nvSpPr>
        <dsp:cNvPr id="0" name=""/>
        <dsp:cNvSpPr/>
      </dsp:nvSpPr>
      <dsp:spPr>
        <a:xfrm>
          <a:off x="1154" y="3521706"/>
          <a:ext cx="2353040" cy="10305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endParaRPr lang="en-US" sz="3700" b="1" kern="1200" dirty="0">
            <a:latin typeface="Arial" panose="020B0604020202020204" pitchFamily="34" charset="0"/>
            <a:cs typeface="Arial" panose="020B0604020202020204" pitchFamily="34" charset="0"/>
          </a:endParaRPr>
        </a:p>
      </dsp:txBody>
      <dsp:txXfrm>
        <a:off x="1154" y="3521706"/>
        <a:ext cx="2353040" cy="1030581"/>
      </dsp:txXfrm>
    </dsp:sp>
    <dsp:sp modelId="{B51A010C-2E99-4B62-9B68-991420E24049}">
      <dsp:nvSpPr>
        <dsp:cNvPr id="0" name=""/>
        <dsp:cNvSpPr/>
      </dsp:nvSpPr>
      <dsp:spPr>
        <a:xfrm>
          <a:off x="5251007" y="3991277"/>
          <a:ext cx="354081" cy="91440"/>
        </a:xfrm>
        <a:custGeom>
          <a:avLst/>
          <a:gdLst/>
          <a:ahLst/>
          <a:cxnLst/>
          <a:rect l="0" t="0" r="0" b="0"/>
          <a:pathLst>
            <a:path>
              <a:moveTo>
                <a:pt x="0" y="54510"/>
              </a:moveTo>
              <a:lnTo>
                <a:pt x="194140" y="54510"/>
              </a:lnTo>
              <a:lnTo>
                <a:pt x="194140" y="45720"/>
              </a:lnTo>
              <a:lnTo>
                <a:pt x="354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418429" y="4035021"/>
        <a:ext cx="19239" cy="3950"/>
      </dsp:txXfrm>
    </dsp:sp>
    <dsp:sp modelId="{DA2A70C0-567B-4F67-A56B-342953A56076}">
      <dsp:nvSpPr>
        <dsp:cNvPr id="0" name=""/>
        <dsp:cNvSpPr/>
      </dsp:nvSpPr>
      <dsp:spPr>
        <a:xfrm>
          <a:off x="2759625" y="3549985"/>
          <a:ext cx="2493182" cy="991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b="1" kern="1200" dirty="0">
            <a:latin typeface="Arial" panose="020B0604020202020204" pitchFamily="34" charset="0"/>
            <a:cs typeface="Arial" panose="020B0604020202020204" pitchFamily="34" charset="0"/>
          </a:endParaRPr>
        </a:p>
      </dsp:txBody>
      <dsp:txXfrm>
        <a:off x="2759625" y="3549985"/>
        <a:ext cx="2493182" cy="991604"/>
      </dsp:txXfrm>
    </dsp:sp>
    <dsp:sp modelId="{57F2D19F-2D39-471C-9AA8-E81894A63D31}">
      <dsp:nvSpPr>
        <dsp:cNvPr id="0" name=""/>
        <dsp:cNvSpPr/>
      </dsp:nvSpPr>
      <dsp:spPr>
        <a:xfrm>
          <a:off x="5637489" y="3521706"/>
          <a:ext cx="2972660" cy="10305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endParaRPr lang="en-US" sz="3700" b="1" kern="1200" dirty="0">
            <a:latin typeface="Arial" panose="020B0604020202020204" pitchFamily="34" charset="0"/>
            <a:cs typeface="Arial" panose="020B0604020202020204" pitchFamily="34" charset="0"/>
          </a:endParaRPr>
        </a:p>
      </dsp:txBody>
      <dsp:txXfrm>
        <a:off x="5637489" y="3521706"/>
        <a:ext cx="2972660" cy="1030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D7AC5-23EB-4742-B9EC-7EDD21427177}">
      <dsp:nvSpPr>
        <dsp:cNvPr id="0" name=""/>
        <dsp:cNvSpPr/>
      </dsp:nvSpPr>
      <dsp:spPr>
        <a:xfrm>
          <a:off x="3277" y="0"/>
          <a:ext cx="3153046" cy="4064000"/>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2016</a:t>
          </a:r>
          <a:endParaRPr lang="en-US" sz="5800" kern="1200" dirty="0"/>
        </a:p>
      </dsp:txBody>
      <dsp:txXfrm>
        <a:off x="3277" y="0"/>
        <a:ext cx="3153046" cy="1219200"/>
      </dsp:txXfrm>
    </dsp:sp>
    <dsp:sp modelId="{BBA33927-0E5B-40DC-B153-701F800A81D3}">
      <dsp:nvSpPr>
        <dsp:cNvPr id="0" name=""/>
        <dsp:cNvSpPr/>
      </dsp:nvSpPr>
      <dsp:spPr>
        <a:xfrm>
          <a:off x="318582" y="1220390"/>
          <a:ext cx="2522437" cy="122535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REAL</a:t>
          </a:r>
        </a:p>
        <a:p>
          <a:pPr lvl="0" algn="ctr" defTabSz="1155700">
            <a:lnSpc>
              <a:spcPct val="90000"/>
            </a:lnSpc>
            <a:spcBef>
              <a:spcPct val="0"/>
            </a:spcBef>
            <a:spcAft>
              <a:spcPct val="35000"/>
            </a:spcAft>
          </a:pPr>
          <a:r>
            <a:rPr lang="en-US" sz="2600" kern="1200" dirty="0" smtClean="0"/>
            <a:t>6,235,334,027</a:t>
          </a:r>
          <a:endParaRPr lang="en-US" sz="2600" kern="1200" dirty="0"/>
        </a:p>
      </dsp:txBody>
      <dsp:txXfrm>
        <a:off x="354471" y="1256279"/>
        <a:ext cx="2450659" cy="1153573"/>
      </dsp:txXfrm>
    </dsp:sp>
    <dsp:sp modelId="{605E5C71-9DBE-495E-9048-B52549C91439}">
      <dsp:nvSpPr>
        <dsp:cNvPr id="0" name=""/>
        <dsp:cNvSpPr/>
      </dsp:nvSpPr>
      <dsp:spPr>
        <a:xfrm>
          <a:off x="318582" y="2634257"/>
          <a:ext cx="2522437" cy="122535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PERSONAL</a:t>
          </a:r>
        </a:p>
        <a:p>
          <a:pPr lvl="0" algn="ctr" defTabSz="1155700">
            <a:lnSpc>
              <a:spcPct val="90000"/>
            </a:lnSpc>
            <a:spcBef>
              <a:spcPct val="0"/>
            </a:spcBef>
            <a:spcAft>
              <a:spcPct val="35000"/>
            </a:spcAft>
          </a:pPr>
          <a:r>
            <a:rPr lang="en-US" sz="2600" kern="1200" dirty="0" smtClean="0"/>
            <a:t>14,714,801,408</a:t>
          </a:r>
          <a:endParaRPr lang="en-US" sz="2600" kern="1200" dirty="0"/>
        </a:p>
      </dsp:txBody>
      <dsp:txXfrm>
        <a:off x="354471" y="2670146"/>
        <a:ext cx="2450659" cy="1153573"/>
      </dsp:txXfrm>
    </dsp:sp>
    <dsp:sp modelId="{8DCA5FD4-391A-4420-91B8-3B62B52E1A03}">
      <dsp:nvSpPr>
        <dsp:cNvPr id="0" name=""/>
        <dsp:cNvSpPr/>
      </dsp:nvSpPr>
      <dsp:spPr>
        <a:xfrm>
          <a:off x="3392802" y="0"/>
          <a:ext cx="3153046" cy="4064000"/>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2017</a:t>
          </a:r>
          <a:endParaRPr lang="en-US" sz="5800" kern="1200" dirty="0"/>
        </a:p>
      </dsp:txBody>
      <dsp:txXfrm>
        <a:off x="3392802" y="0"/>
        <a:ext cx="3153046" cy="1219200"/>
      </dsp:txXfrm>
    </dsp:sp>
    <dsp:sp modelId="{E19BA3AA-EA29-459D-9C00-0EDEB593E89B}">
      <dsp:nvSpPr>
        <dsp:cNvPr id="0" name=""/>
        <dsp:cNvSpPr/>
      </dsp:nvSpPr>
      <dsp:spPr>
        <a:xfrm>
          <a:off x="3708107" y="1220390"/>
          <a:ext cx="2522437" cy="122535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REAL</a:t>
          </a:r>
        </a:p>
        <a:p>
          <a:pPr lvl="0" algn="ctr" defTabSz="1155700">
            <a:lnSpc>
              <a:spcPct val="90000"/>
            </a:lnSpc>
            <a:spcBef>
              <a:spcPct val="0"/>
            </a:spcBef>
            <a:spcAft>
              <a:spcPct val="35000"/>
            </a:spcAft>
          </a:pPr>
          <a:r>
            <a:rPr lang="en-US" sz="2600" kern="1200" dirty="0" smtClean="0"/>
            <a:t>6,322,861,405</a:t>
          </a:r>
          <a:endParaRPr lang="en-US" sz="2600" kern="1200" dirty="0"/>
        </a:p>
      </dsp:txBody>
      <dsp:txXfrm>
        <a:off x="3743996" y="1256279"/>
        <a:ext cx="2450659" cy="1153573"/>
      </dsp:txXfrm>
    </dsp:sp>
    <dsp:sp modelId="{50D01218-7A62-42BC-8946-C0533C4F4EB5}">
      <dsp:nvSpPr>
        <dsp:cNvPr id="0" name=""/>
        <dsp:cNvSpPr/>
      </dsp:nvSpPr>
      <dsp:spPr>
        <a:xfrm>
          <a:off x="3708107" y="2634257"/>
          <a:ext cx="2522437" cy="122535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PERSONAL</a:t>
          </a:r>
        </a:p>
        <a:p>
          <a:pPr lvl="0" algn="ctr" defTabSz="1155700">
            <a:lnSpc>
              <a:spcPct val="90000"/>
            </a:lnSpc>
            <a:spcBef>
              <a:spcPct val="0"/>
            </a:spcBef>
            <a:spcAft>
              <a:spcPct val="35000"/>
            </a:spcAft>
          </a:pPr>
          <a:r>
            <a:rPr lang="en-US" sz="2600" kern="1200" dirty="0" smtClean="0"/>
            <a:t>14,547,824,947</a:t>
          </a:r>
          <a:endParaRPr lang="en-US" sz="2600" kern="1200" dirty="0"/>
        </a:p>
      </dsp:txBody>
      <dsp:txXfrm>
        <a:off x="3743996" y="2670146"/>
        <a:ext cx="2450659" cy="115357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7A433FB-4D70-4E81-AB12-55572646FFCF}" type="datetimeFigureOut">
              <a:rPr lang="en-US" smtClean="0"/>
              <a:t>12/5/2018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FFF2D83-EFE8-4C69-B360-E011E026CC5C}" type="slidenum">
              <a:rPr lang="en-US" smtClean="0"/>
              <a:t>‹#›</a:t>
            </a:fld>
            <a:endParaRPr lang="en-US"/>
          </a:p>
        </p:txBody>
      </p:sp>
    </p:spTree>
    <p:extLst>
      <p:ext uri="{BB962C8B-B14F-4D97-AF65-F5344CB8AC3E}">
        <p14:creationId xmlns:p14="http://schemas.microsoft.com/office/powerpoint/2010/main" val="336896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ed75ccf_03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ed75ccf_03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ed75ccf_03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ed75ccf_03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106442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ed75ccf_03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ed75ccf_03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408888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725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75415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8363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420335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07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764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769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529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8283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889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8602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8489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699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933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0063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5f391192_0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5f391192_01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059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5f391192_08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5f391192_08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5f391192_08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5f391192_08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731764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5f391192_07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5f391192_07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904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263413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60877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382903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lstStyle>
            <a:lvl1pPr lvl="0" algn="ctr" rtl="0">
              <a:spcBef>
                <a:spcPts val="0"/>
              </a:spcBef>
              <a:spcAft>
                <a:spcPts val="0"/>
              </a:spcAft>
              <a:buClr>
                <a:srgbClr val="02BDC7"/>
              </a:buClr>
              <a:buSzPts val="3000"/>
              <a:buNone/>
              <a:defRPr sz="3000">
                <a:solidFill>
                  <a:srgbClr val="02BDC7"/>
                </a:solidFill>
              </a:defRPr>
            </a:lvl1pPr>
            <a:lvl2pPr lvl="1" algn="ctr" rtl="0">
              <a:spcBef>
                <a:spcPts val="0"/>
              </a:spcBef>
              <a:spcAft>
                <a:spcPts val="0"/>
              </a:spcAft>
              <a:buClr>
                <a:srgbClr val="02BDC7"/>
              </a:buClr>
              <a:buSzPts val="3000"/>
              <a:buNone/>
              <a:defRPr sz="3000">
                <a:solidFill>
                  <a:srgbClr val="02BDC7"/>
                </a:solidFill>
              </a:defRPr>
            </a:lvl2pPr>
            <a:lvl3pPr lvl="2" algn="ctr" rtl="0">
              <a:spcBef>
                <a:spcPts val="0"/>
              </a:spcBef>
              <a:spcAft>
                <a:spcPts val="0"/>
              </a:spcAft>
              <a:buClr>
                <a:srgbClr val="02BDC7"/>
              </a:buClr>
              <a:buSzPts val="3000"/>
              <a:buNone/>
              <a:defRPr sz="3000">
                <a:solidFill>
                  <a:srgbClr val="02BDC7"/>
                </a:solidFill>
              </a:defRPr>
            </a:lvl3pPr>
            <a:lvl4pPr lvl="3" algn="ctr" rtl="0">
              <a:spcBef>
                <a:spcPts val="0"/>
              </a:spcBef>
              <a:spcAft>
                <a:spcPts val="0"/>
              </a:spcAft>
              <a:buClr>
                <a:srgbClr val="02BDC7"/>
              </a:buClr>
              <a:buSzPts val="3000"/>
              <a:buNone/>
              <a:defRPr sz="3000">
                <a:solidFill>
                  <a:srgbClr val="02BDC7"/>
                </a:solidFill>
              </a:defRPr>
            </a:lvl4pPr>
            <a:lvl5pPr lvl="4" algn="ctr" rtl="0">
              <a:spcBef>
                <a:spcPts val="0"/>
              </a:spcBef>
              <a:spcAft>
                <a:spcPts val="0"/>
              </a:spcAft>
              <a:buClr>
                <a:srgbClr val="02BDC7"/>
              </a:buClr>
              <a:buSzPts val="3000"/>
              <a:buNone/>
              <a:defRPr sz="3000">
                <a:solidFill>
                  <a:srgbClr val="02BDC7"/>
                </a:solidFill>
              </a:defRPr>
            </a:lvl5pPr>
            <a:lvl6pPr lvl="5" algn="ctr" rtl="0">
              <a:spcBef>
                <a:spcPts val="0"/>
              </a:spcBef>
              <a:spcAft>
                <a:spcPts val="0"/>
              </a:spcAft>
              <a:buClr>
                <a:srgbClr val="02BDC7"/>
              </a:buClr>
              <a:buSzPts val="3000"/>
              <a:buNone/>
              <a:defRPr sz="3000">
                <a:solidFill>
                  <a:srgbClr val="02BDC7"/>
                </a:solidFill>
              </a:defRPr>
            </a:lvl6pPr>
            <a:lvl7pPr lvl="6" algn="ctr" rtl="0">
              <a:spcBef>
                <a:spcPts val="0"/>
              </a:spcBef>
              <a:spcAft>
                <a:spcPts val="0"/>
              </a:spcAft>
              <a:buClr>
                <a:srgbClr val="02BDC7"/>
              </a:buClr>
              <a:buSzPts val="3000"/>
              <a:buNone/>
              <a:defRPr sz="3000">
                <a:solidFill>
                  <a:srgbClr val="02BDC7"/>
                </a:solidFill>
              </a:defRPr>
            </a:lvl7pPr>
            <a:lvl8pPr lvl="7" algn="ctr" rtl="0">
              <a:spcBef>
                <a:spcPts val="0"/>
              </a:spcBef>
              <a:spcAft>
                <a:spcPts val="0"/>
              </a:spcAft>
              <a:buClr>
                <a:srgbClr val="02BDC7"/>
              </a:buClr>
              <a:buSzPts val="3000"/>
              <a:buNone/>
              <a:defRPr sz="3000">
                <a:solidFill>
                  <a:srgbClr val="02BDC7"/>
                </a:solidFill>
              </a:defRPr>
            </a:lvl8pPr>
            <a:lvl9pPr lvl="8" algn="ctr" rtl="0">
              <a:spcBef>
                <a:spcPts val="0"/>
              </a:spcBef>
              <a:spcAft>
                <a:spcPts val="0"/>
              </a:spcAft>
              <a:buClr>
                <a:srgbClr val="02BDC7"/>
              </a:buClr>
              <a:buSzPts val="3000"/>
              <a:buNone/>
              <a:defRPr sz="3000">
                <a:solidFill>
                  <a:srgbClr val="02BDC7"/>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B600"/>
              </a:buClr>
              <a:buSzPts val="2000"/>
              <a:buNone/>
              <a:defRPr>
                <a:solidFill>
                  <a:srgbClr val="FFB600"/>
                </a:solidFill>
              </a:defRPr>
            </a:lvl1pPr>
            <a:lvl2pPr lvl="1" algn="ctr" rtl="0">
              <a:spcBef>
                <a:spcPts val="1000"/>
              </a:spcBef>
              <a:spcAft>
                <a:spcPts val="0"/>
              </a:spcAft>
              <a:buClr>
                <a:srgbClr val="FFB600"/>
              </a:buClr>
              <a:buSzPts val="3000"/>
              <a:buNone/>
              <a:defRPr sz="3000">
                <a:solidFill>
                  <a:srgbClr val="FFB600"/>
                </a:solidFill>
              </a:defRPr>
            </a:lvl2pPr>
            <a:lvl3pPr lvl="2" algn="ctr" rtl="0">
              <a:spcBef>
                <a:spcPts val="1000"/>
              </a:spcBef>
              <a:spcAft>
                <a:spcPts val="0"/>
              </a:spcAft>
              <a:buClr>
                <a:srgbClr val="FFB600"/>
              </a:buClr>
              <a:buSzPts val="3000"/>
              <a:buNone/>
              <a:defRPr sz="3000">
                <a:solidFill>
                  <a:srgbClr val="FFB600"/>
                </a:solidFill>
              </a:defRPr>
            </a:lvl3pPr>
            <a:lvl4pPr lvl="3" algn="ctr" rtl="0">
              <a:spcBef>
                <a:spcPts val="1000"/>
              </a:spcBef>
              <a:spcAft>
                <a:spcPts val="0"/>
              </a:spcAft>
              <a:buClr>
                <a:srgbClr val="FFB600"/>
              </a:buClr>
              <a:buSzPts val="3000"/>
              <a:buNone/>
              <a:defRPr sz="3000">
                <a:solidFill>
                  <a:srgbClr val="FFB600"/>
                </a:solidFill>
              </a:defRPr>
            </a:lvl4pPr>
            <a:lvl5pPr lvl="4" algn="ctr" rtl="0">
              <a:spcBef>
                <a:spcPts val="1000"/>
              </a:spcBef>
              <a:spcAft>
                <a:spcPts val="0"/>
              </a:spcAft>
              <a:buClr>
                <a:srgbClr val="FFB600"/>
              </a:buClr>
              <a:buSzPts val="3000"/>
              <a:buNone/>
              <a:defRPr sz="3000">
                <a:solidFill>
                  <a:srgbClr val="FFB600"/>
                </a:solidFill>
              </a:defRPr>
            </a:lvl5pPr>
            <a:lvl6pPr lvl="5" algn="ctr" rtl="0">
              <a:spcBef>
                <a:spcPts val="1000"/>
              </a:spcBef>
              <a:spcAft>
                <a:spcPts val="0"/>
              </a:spcAft>
              <a:buClr>
                <a:srgbClr val="FFB600"/>
              </a:buClr>
              <a:buSzPts val="3000"/>
              <a:buNone/>
              <a:defRPr sz="3000">
                <a:solidFill>
                  <a:srgbClr val="FFB600"/>
                </a:solidFill>
              </a:defRPr>
            </a:lvl6pPr>
            <a:lvl7pPr lvl="6" algn="ctr" rtl="0">
              <a:spcBef>
                <a:spcPts val="1000"/>
              </a:spcBef>
              <a:spcAft>
                <a:spcPts val="0"/>
              </a:spcAft>
              <a:buClr>
                <a:srgbClr val="FFB600"/>
              </a:buClr>
              <a:buSzPts val="3000"/>
              <a:buNone/>
              <a:defRPr sz="3000">
                <a:solidFill>
                  <a:srgbClr val="FFB600"/>
                </a:solidFill>
              </a:defRPr>
            </a:lvl7pPr>
            <a:lvl8pPr lvl="7" algn="ctr" rtl="0">
              <a:spcBef>
                <a:spcPts val="1000"/>
              </a:spcBef>
              <a:spcAft>
                <a:spcPts val="0"/>
              </a:spcAft>
              <a:buClr>
                <a:srgbClr val="FFB600"/>
              </a:buClr>
              <a:buSzPts val="3000"/>
              <a:buNone/>
              <a:defRPr sz="3000">
                <a:solidFill>
                  <a:srgbClr val="FFB600"/>
                </a:solidFill>
              </a:defRPr>
            </a:lvl8pPr>
            <a:lvl9pPr lvl="8" algn="ctr" rtl="0">
              <a:spcBef>
                <a:spcPts val="1000"/>
              </a:spcBef>
              <a:spcAft>
                <a:spcPts val="1000"/>
              </a:spcAft>
              <a:buClr>
                <a:srgbClr val="FFB600"/>
              </a:buClr>
              <a:buSzPts val="3000"/>
              <a:buNone/>
              <a:defRPr sz="3000">
                <a:solidFill>
                  <a:srgbClr val="FFB6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Clr>
                <a:srgbClr val="4A5C65"/>
              </a:buClr>
              <a:buSzPts val="3000"/>
              <a:buChar char="○"/>
              <a:defRPr sz="3000" i="1">
                <a:solidFill>
                  <a:srgbClr val="4A5C65"/>
                </a:solidFill>
              </a:defRPr>
            </a:lvl1pPr>
            <a:lvl2pPr marL="914400" lvl="1" indent="-419100" algn="ctr" rtl="0">
              <a:spcBef>
                <a:spcPts val="1000"/>
              </a:spcBef>
              <a:spcAft>
                <a:spcPts val="0"/>
              </a:spcAft>
              <a:buClr>
                <a:srgbClr val="4A5C65"/>
              </a:buClr>
              <a:buSzPts val="3000"/>
              <a:buChar char="◦"/>
              <a:defRPr sz="3000" i="1">
                <a:solidFill>
                  <a:srgbClr val="4A5C65"/>
                </a:solidFill>
              </a:defRPr>
            </a:lvl2pPr>
            <a:lvl3pPr marL="1371600" lvl="2" indent="-419100" algn="ctr" rtl="0">
              <a:spcBef>
                <a:spcPts val="1000"/>
              </a:spcBef>
              <a:spcAft>
                <a:spcPts val="0"/>
              </a:spcAft>
              <a:buClr>
                <a:srgbClr val="4A5C65"/>
              </a:buClr>
              <a:buSzPts val="3000"/>
              <a:buChar char="◦"/>
              <a:defRPr sz="3000" i="1">
                <a:solidFill>
                  <a:srgbClr val="4A5C65"/>
                </a:solidFill>
              </a:defRPr>
            </a:lvl3pPr>
            <a:lvl4pPr marL="1828800" lvl="3" indent="-419100" algn="ctr" rtl="0">
              <a:spcBef>
                <a:spcPts val="1000"/>
              </a:spcBef>
              <a:spcAft>
                <a:spcPts val="0"/>
              </a:spcAft>
              <a:buClr>
                <a:srgbClr val="4A5C65"/>
              </a:buClr>
              <a:buSzPts val="3000"/>
              <a:buChar char="◦"/>
              <a:defRPr sz="3000" i="1">
                <a:solidFill>
                  <a:srgbClr val="4A5C65"/>
                </a:solidFill>
              </a:defRPr>
            </a:lvl4pPr>
            <a:lvl5pPr marL="2286000" lvl="4" indent="-419100" algn="ctr" rtl="0">
              <a:spcBef>
                <a:spcPts val="1000"/>
              </a:spcBef>
              <a:spcAft>
                <a:spcPts val="0"/>
              </a:spcAft>
              <a:buClr>
                <a:srgbClr val="4A5C65"/>
              </a:buClr>
              <a:buSzPts val="3000"/>
              <a:buChar char="◦"/>
              <a:defRPr sz="3000" i="1">
                <a:solidFill>
                  <a:srgbClr val="4A5C65"/>
                </a:solidFill>
              </a:defRPr>
            </a:lvl5pPr>
            <a:lvl6pPr marL="2743200" lvl="5" indent="-419100" algn="ctr" rtl="0">
              <a:spcBef>
                <a:spcPts val="1000"/>
              </a:spcBef>
              <a:spcAft>
                <a:spcPts val="0"/>
              </a:spcAft>
              <a:buClr>
                <a:srgbClr val="4A5C65"/>
              </a:buClr>
              <a:buSzPts val="3000"/>
              <a:buChar char="◦"/>
              <a:defRPr sz="3000" i="1">
                <a:solidFill>
                  <a:srgbClr val="4A5C65"/>
                </a:solidFill>
              </a:defRPr>
            </a:lvl6pPr>
            <a:lvl7pPr marL="3200400" lvl="6" indent="-419100" algn="ctr" rtl="0">
              <a:spcBef>
                <a:spcPts val="1000"/>
              </a:spcBef>
              <a:spcAft>
                <a:spcPts val="0"/>
              </a:spcAft>
              <a:buClr>
                <a:srgbClr val="4A5C65"/>
              </a:buClr>
              <a:buSzPts val="3000"/>
              <a:buChar char="◦"/>
              <a:defRPr sz="3000" i="1">
                <a:solidFill>
                  <a:srgbClr val="4A5C65"/>
                </a:solidFill>
              </a:defRPr>
            </a:lvl7pPr>
            <a:lvl8pPr marL="3657600" lvl="7" indent="-419100" algn="ctr" rtl="0">
              <a:spcBef>
                <a:spcPts val="1000"/>
              </a:spcBef>
              <a:spcAft>
                <a:spcPts val="0"/>
              </a:spcAft>
              <a:buClr>
                <a:srgbClr val="4A5C65"/>
              </a:buClr>
              <a:buSzPts val="3000"/>
              <a:buChar char="◦"/>
              <a:defRPr sz="3000" i="1">
                <a:solidFill>
                  <a:srgbClr val="4A5C65"/>
                </a:solidFill>
              </a:defRPr>
            </a:lvl8pPr>
            <a:lvl9pPr marL="4114800" lvl="8" indent="-419100" algn="ctr">
              <a:spcBef>
                <a:spcPts val="1000"/>
              </a:spcBef>
              <a:spcAft>
                <a:spcPts val="1000"/>
              </a:spcAft>
              <a:buClr>
                <a:srgbClr val="4A5C65"/>
              </a:buClr>
              <a:buSzPts val="3000"/>
              <a:buChar char="◦"/>
              <a:defRPr sz="3000" i="1">
                <a:solidFill>
                  <a:srgbClr val="4A5C65"/>
                </a:solidFill>
              </a:defRPr>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dirty="0">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1pPr>
            <a:lvl2pPr marL="914400" lvl="1"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2pPr>
            <a:lvl3pPr marL="1371600" lvl="2"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3pPr>
            <a:lvl4pPr marL="1828800" lvl="3"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4pPr>
            <a:lvl5pPr marL="2286000" lvl="4"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5pPr>
            <a:lvl6pPr marL="2743200" lvl="5"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6pPr>
            <a:lvl7pPr marL="3200400" lvl="6"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7pPr>
            <a:lvl8pPr marL="3657600" lvl="7"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8pPr>
            <a:lvl9pPr marL="4114800" lvl="8" indent="-355600">
              <a:spcBef>
                <a:spcPts val="1000"/>
              </a:spcBef>
              <a:spcAft>
                <a:spcPts val="1000"/>
              </a:spcAft>
              <a:buClr>
                <a:srgbClr val="A6BCC9"/>
              </a:buClr>
              <a:buSzPts val="2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A6BCC9"/>
                </a:solidFill>
                <a:latin typeface="Lato Light"/>
                <a:ea typeface="Lato Light"/>
                <a:cs typeface="Lato Light"/>
                <a:sym typeface="Lato Light"/>
              </a:defRPr>
            </a:lvl1pPr>
            <a:lvl2pPr lvl="1" algn="r">
              <a:buNone/>
              <a:defRPr sz="1200">
                <a:solidFill>
                  <a:srgbClr val="A6BCC9"/>
                </a:solidFill>
                <a:latin typeface="Lato Light"/>
                <a:ea typeface="Lato Light"/>
                <a:cs typeface="Lato Light"/>
                <a:sym typeface="Lato Light"/>
              </a:defRPr>
            </a:lvl2pPr>
            <a:lvl3pPr lvl="2" algn="r">
              <a:buNone/>
              <a:defRPr sz="1200">
                <a:solidFill>
                  <a:srgbClr val="A6BCC9"/>
                </a:solidFill>
                <a:latin typeface="Lato Light"/>
                <a:ea typeface="Lato Light"/>
                <a:cs typeface="Lato Light"/>
                <a:sym typeface="Lato Light"/>
              </a:defRPr>
            </a:lvl3pPr>
            <a:lvl4pPr lvl="3" algn="r">
              <a:buNone/>
              <a:defRPr sz="1200">
                <a:solidFill>
                  <a:srgbClr val="A6BCC9"/>
                </a:solidFill>
                <a:latin typeface="Lato Light"/>
                <a:ea typeface="Lato Light"/>
                <a:cs typeface="Lato Light"/>
                <a:sym typeface="Lato Light"/>
              </a:defRPr>
            </a:lvl4pPr>
            <a:lvl5pPr lvl="4" algn="r">
              <a:buNone/>
              <a:defRPr sz="1200">
                <a:solidFill>
                  <a:srgbClr val="A6BCC9"/>
                </a:solidFill>
                <a:latin typeface="Lato Light"/>
                <a:ea typeface="Lato Light"/>
                <a:cs typeface="Lato Light"/>
                <a:sym typeface="Lato Light"/>
              </a:defRPr>
            </a:lvl5pPr>
            <a:lvl6pPr lvl="5" algn="r">
              <a:buNone/>
              <a:defRPr sz="1200">
                <a:solidFill>
                  <a:srgbClr val="A6BCC9"/>
                </a:solidFill>
                <a:latin typeface="Lato Light"/>
                <a:ea typeface="Lato Light"/>
                <a:cs typeface="Lato Light"/>
                <a:sym typeface="Lato Light"/>
              </a:defRPr>
            </a:lvl6pPr>
            <a:lvl7pPr lvl="6" algn="r">
              <a:buNone/>
              <a:defRPr sz="1200">
                <a:solidFill>
                  <a:srgbClr val="A6BCC9"/>
                </a:solidFill>
                <a:latin typeface="Lato Light"/>
                <a:ea typeface="Lato Light"/>
                <a:cs typeface="Lato Light"/>
                <a:sym typeface="Lato Light"/>
              </a:defRPr>
            </a:lvl7pPr>
            <a:lvl8pPr lvl="7" algn="r">
              <a:buNone/>
              <a:defRPr sz="1200">
                <a:solidFill>
                  <a:srgbClr val="A6BCC9"/>
                </a:solidFill>
                <a:latin typeface="Lato Light"/>
                <a:ea typeface="Lato Light"/>
                <a:cs typeface="Lato Light"/>
                <a:sym typeface="Lato Light"/>
              </a:defRPr>
            </a:lvl8pPr>
            <a:lvl9pPr lvl="8" algn="r">
              <a:buNone/>
              <a:defRPr sz="1200">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0.jpg"/><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5.jpg"/><Relationship Id="rId5" Type="http://schemas.openxmlformats.org/officeDocument/2006/relationships/diagramQuickStyle" Target="../diagrams/quickStyle1.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hyperlink" Target="mailto:Carin.Brumback@ky.gov" TargetMode="External"/><Relationship Id="rId3" Type="http://schemas.openxmlformats.org/officeDocument/2006/relationships/hyperlink" Target="mailto:Cathy.Thompson@ky.gov" TargetMode="External"/><Relationship Id="rId7" Type="http://schemas.openxmlformats.org/officeDocument/2006/relationships/hyperlink" Target="mailto:Darrell.Young@ky.gov"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mailto:Jehna.Cornish@ky.gov" TargetMode="External"/><Relationship Id="rId5" Type="http://schemas.openxmlformats.org/officeDocument/2006/relationships/hyperlink" Target="mailto:Robert.Carbin@ky.gov" TargetMode="External"/><Relationship Id="rId4" Type="http://schemas.openxmlformats.org/officeDocument/2006/relationships/hyperlink" Target="mailto:Glyndon.Woosley@ky.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hyperlink" Target="mailto:laura.steele@ky.gov"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mailto:laura.steele@ky.gov"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Tax Rolls, Reports and More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24" name="Google Shape;524;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dirty="0"/>
          </a:p>
        </p:txBody>
      </p:sp>
      <p:pic>
        <p:nvPicPr>
          <p:cNvPr id="3" name="Picture 2"/>
          <p:cNvPicPr>
            <a:picLocks noChangeAspect="1"/>
          </p:cNvPicPr>
          <p:nvPr/>
        </p:nvPicPr>
        <p:blipFill>
          <a:blip r:embed="rId3"/>
          <a:stretch>
            <a:fillRect/>
          </a:stretch>
        </p:blipFill>
        <p:spPr>
          <a:xfrm>
            <a:off x="-238125" y="-300038"/>
            <a:ext cx="9440848" cy="56364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24" name="Google Shape;524;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dirty="0"/>
          </a:p>
        </p:txBody>
      </p:sp>
      <p:pic>
        <p:nvPicPr>
          <p:cNvPr id="2" name="Picture 1"/>
          <p:cNvPicPr>
            <a:picLocks noChangeAspect="1"/>
          </p:cNvPicPr>
          <p:nvPr/>
        </p:nvPicPr>
        <p:blipFill>
          <a:blip r:embed="rId3"/>
          <a:stretch>
            <a:fillRect/>
          </a:stretch>
        </p:blipFill>
        <p:spPr>
          <a:xfrm>
            <a:off x="-67112" y="-838200"/>
            <a:ext cx="9211112" cy="5981700"/>
          </a:xfrm>
          <a:prstGeom prst="rect">
            <a:avLst/>
          </a:prstGeom>
        </p:spPr>
      </p:pic>
    </p:spTree>
    <p:extLst>
      <p:ext uri="{BB962C8B-B14F-4D97-AF65-F5344CB8AC3E}">
        <p14:creationId xmlns:p14="http://schemas.microsoft.com/office/powerpoint/2010/main" val="251931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24" name="Google Shape;524;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dirty="0"/>
          </a:p>
        </p:txBody>
      </p:sp>
      <p:pic>
        <p:nvPicPr>
          <p:cNvPr id="3" name="Picture 2"/>
          <p:cNvPicPr>
            <a:picLocks noChangeAspect="1"/>
          </p:cNvPicPr>
          <p:nvPr/>
        </p:nvPicPr>
        <p:blipFill>
          <a:blip r:embed="rId3"/>
          <a:stretch>
            <a:fillRect/>
          </a:stretch>
        </p:blipFill>
        <p:spPr>
          <a:xfrm>
            <a:off x="0" y="-33338"/>
            <a:ext cx="9211112" cy="5210175"/>
          </a:xfrm>
          <a:prstGeom prst="rect">
            <a:avLst/>
          </a:prstGeom>
        </p:spPr>
      </p:pic>
    </p:spTree>
    <p:extLst>
      <p:ext uri="{BB962C8B-B14F-4D97-AF65-F5344CB8AC3E}">
        <p14:creationId xmlns:p14="http://schemas.microsoft.com/office/powerpoint/2010/main" val="625421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Share Drive for Tangible Tax Rolls</a:t>
            </a:r>
            <a:br>
              <a:rPr lang="en-US" dirty="0" smtClean="0"/>
            </a:br>
            <a:endParaRPr lang="en-US" dirty="0"/>
          </a:p>
        </p:txBody>
      </p:sp>
      <p:sp>
        <p:nvSpPr>
          <p:cNvPr id="4" name="Text Placeholder 3"/>
          <p:cNvSpPr>
            <a:spLocks noGrp="1"/>
          </p:cNvSpPr>
          <p:nvPr>
            <p:ph type="body" idx="1"/>
          </p:nvPr>
        </p:nvSpPr>
        <p:spPr>
          <a:xfrm>
            <a:off x="2612571" y="1200150"/>
            <a:ext cx="2734754" cy="3120300"/>
          </a:xfrm>
          <a:blipFill>
            <a:blip r:embed="rId3"/>
            <a:stretch>
              <a:fillRect/>
            </a:stretch>
          </a:blipFill>
        </p:spPr>
        <p:txBody>
          <a:bodyPr/>
          <a:lstStyle/>
          <a:p>
            <a:r>
              <a:rPr lang="en-US" dirty="0" smtClean="0"/>
              <a:t>FOLDERS BY COUNTY</a:t>
            </a:r>
            <a:endParaRPr lang="en-US" dirty="0"/>
          </a:p>
        </p:txBody>
      </p:sp>
      <p:sp>
        <p:nvSpPr>
          <p:cNvPr id="5" name="Text Placeholder 4"/>
          <p:cNvSpPr>
            <a:spLocks noGrp="1"/>
          </p:cNvSpPr>
          <p:nvPr>
            <p:ph type="body" idx="2"/>
          </p:nvPr>
        </p:nvSpPr>
        <p:spPr>
          <a:blipFill>
            <a:blip r:embed="rId4"/>
            <a:stretch>
              <a:fillRect/>
            </a:stretch>
          </a:blipFill>
        </p:spPr>
        <p:txBody>
          <a:bodyPr/>
          <a:lstStyle/>
          <a:p>
            <a:endParaRPr lang="en-US" dirty="0" smtClean="0"/>
          </a:p>
          <a:p>
            <a:endParaRPr lang="en-US" dirty="0"/>
          </a:p>
          <a:p>
            <a:r>
              <a:rPr lang="en-US" dirty="0" smtClean="0"/>
              <a:t>PVA Subfolder under each County Folder</a:t>
            </a:r>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sp>
        <p:nvSpPr>
          <p:cNvPr id="6" name="TextBox 5"/>
          <p:cNvSpPr txBox="1"/>
          <p:nvPr/>
        </p:nvSpPr>
        <p:spPr>
          <a:xfrm>
            <a:off x="3237186" y="559475"/>
            <a:ext cx="4880798" cy="307777"/>
          </a:xfrm>
          <a:prstGeom prst="rect">
            <a:avLst/>
          </a:prstGeom>
          <a:noFill/>
        </p:spPr>
        <p:txBody>
          <a:bodyPr wrap="square" rtlCol="0">
            <a:spAutoFit/>
          </a:bodyPr>
          <a:lstStyle/>
          <a:p>
            <a:pPr algn="ctr"/>
            <a:r>
              <a:rPr lang="en-US" dirty="0" smtClean="0"/>
              <a:t>//eas/dfs/REVShared/Property_Tax_ Roll_CY</a:t>
            </a:r>
            <a:endParaRPr lang="en-US" dirty="0"/>
          </a:p>
        </p:txBody>
      </p:sp>
    </p:spTree>
    <p:extLst>
      <p:ext uri="{BB962C8B-B14F-4D97-AF65-F5344CB8AC3E}">
        <p14:creationId xmlns:p14="http://schemas.microsoft.com/office/powerpoint/2010/main" val="1155444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t>BENEFITS</a:t>
            </a:r>
            <a:endParaRPr sz="2400" dirty="0"/>
          </a:p>
        </p:txBody>
      </p:sp>
      <p:sp>
        <p:nvSpPr>
          <p:cNvPr id="424" name="Google Shape;424;p20"/>
          <p:cNvSpPr txBox="1">
            <a:spLocks noGrp="1"/>
          </p:cNvSpPr>
          <p:nvPr>
            <p:ph type="body" idx="1"/>
          </p:nvPr>
        </p:nvSpPr>
        <p:spPr>
          <a:xfrm>
            <a:off x="3004457" y="614863"/>
            <a:ext cx="5265918" cy="400068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1800" dirty="0" smtClean="0"/>
              <a:t>You will have access to the tax roll prior to certification to allow you to review and check totals, compare to prior years, etc.</a:t>
            </a:r>
          </a:p>
          <a:p>
            <a:pPr marL="457200" lvl="0" indent="-355600" algn="l" rtl="0">
              <a:spcBef>
                <a:spcPts val="0"/>
              </a:spcBef>
              <a:spcAft>
                <a:spcPts val="0"/>
              </a:spcAft>
              <a:buSzPts val="2000"/>
              <a:buChar char="○"/>
            </a:pPr>
            <a:endParaRPr lang="en" sz="1800" dirty="0" smtClean="0"/>
          </a:p>
          <a:p>
            <a:pPr marL="457200" lvl="0" indent="-355600" algn="l" rtl="0">
              <a:spcBef>
                <a:spcPts val="0"/>
              </a:spcBef>
              <a:spcAft>
                <a:spcPts val="0"/>
              </a:spcAft>
              <a:buSzPts val="2000"/>
              <a:buChar char="○"/>
            </a:pPr>
            <a:r>
              <a:rPr lang="en" sz="1800" dirty="0" smtClean="0"/>
              <a:t>More efficient you will receive immediately when uploaded to the site so will not have to wait on the mail.</a:t>
            </a:r>
          </a:p>
          <a:p>
            <a:pPr marL="457200" lvl="0" indent="-355600" algn="l" rtl="0">
              <a:spcBef>
                <a:spcPts val="0"/>
              </a:spcBef>
              <a:spcAft>
                <a:spcPts val="0"/>
              </a:spcAft>
              <a:buSzPts val="2000"/>
              <a:buChar char="○"/>
            </a:pPr>
            <a:endParaRPr lang="en" sz="1800" dirty="0" smtClean="0"/>
          </a:p>
          <a:p>
            <a:pPr marL="457200" lvl="0" indent="-355600" algn="l" rtl="0">
              <a:spcBef>
                <a:spcPts val="0"/>
              </a:spcBef>
              <a:spcAft>
                <a:spcPts val="0"/>
              </a:spcAft>
              <a:buSzPts val="2000"/>
              <a:buChar char="○"/>
            </a:pPr>
            <a:r>
              <a:rPr lang="en" sz="1800" dirty="0" smtClean="0"/>
              <a:t>You will be able to save the document to a public terminal for viewing and if you choose to you can print the document.</a:t>
            </a:r>
          </a:p>
          <a:p>
            <a:pPr marL="457200" lvl="0" indent="-355600" algn="l" rtl="0">
              <a:spcBef>
                <a:spcPts val="0"/>
              </a:spcBef>
              <a:spcAft>
                <a:spcPts val="0"/>
              </a:spcAft>
              <a:buSzPts val="2000"/>
              <a:buChar char="○"/>
            </a:pPr>
            <a:endParaRPr lang="en" sz="1800" dirty="0"/>
          </a:p>
          <a:p>
            <a:pPr marL="457200" lvl="0" indent="-355600" algn="l" rtl="0">
              <a:spcBef>
                <a:spcPts val="0"/>
              </a:spcBef>
              <a:spcAft>
                <a:spcPts val="0"/>
              </a:spcAft>
              <a:buSzPts val="2000"/>
              <a:buChar char="○"/>
            </a:pPr>
            <a:r>
              <a:rPr lang="en" sz="1800" dirty="0" smtClean="0"/>
              <a:t>Save time, resources such as mailing and handling cost.</a:t>
            </a:r>
            <a:endParaRPr sz="1800" dirty="0"/>
          </a:p>
        </p:txBody>
      </p:sp>
      <p:sp>
        <p:nvSpPr>
          <p:cNvPr id="425" name="Google Shape;42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dirty="0"/>
          </a:p>
        </p:txBody>
      </p:sp>
    </p:spTree>
    <p:extLst>
      <p:ext uri="{BB962C8B-B14F-4D97-AF65-F5344CB8AC3E}">
        <p14:creationId xmlns:p14="http://schemas.microsoft.com/office/powerpoint/2010/main" val="2373852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Access to Share Drive</a:t>
            </a:r>
            <a:endParaRPr lang="en-US" dirty="0"/>
          </a:p>
        </p:txBody>
      </p:sp>
      <p:sp>
        <p:nvSpPr>
          <p:cNvPr id="6" name="Text Placeholder 5"/>
          <p:cNvSpPr>
            <a:spLocks noGrp="1"/>
          </p:cNvSpPr>
          <p:nvPr>
            <p:ph type="body" idx="1"/>
          </p:nvPr>
        </p:nvSpPr>
        <p:spPr>
          <a:xfrm>
            <a:off x="2936148" y="614863"/>
            <a:ext cx="5308362" cy="3747412"/>
          </a:xfrm>
        </p:spPr>
        <p:txBody>
          <a:bodyPr/>
          <a:lstStyle/>
          <a:p>
            <a:r>
              <a:rPr lang="en-US" dirty="0" smtClean="0"/>
              <a:t>I will be sending a form out via email to complete and return for you to tell us who is to have access to the share drive. The PVA will have access and whomever they designate.</a:t>
            </a:r>
          </a:p>
          <a:p>
            <a:r>
              <a:rPr lang="en-US" dirty="0" smtClean="0"/>
              <a:t>If possible it should be someone who already has an AD account set up. If not we will set one up.</a:t>
            </a:r>
          </a:p>
          <a:p>
            <a:r>
              <a:rPr lang="en-US" dirty="0" smtClean="0"/>
              <a:t>If the form is not completed and returned only the PVA will have access to download and obtain the tax rolls.</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spTree>
    <p:extLst>
      <p:ext uri="{BB962C8B-B14F-4D97-AF65-F5344CB8AC3E}">
        <p14:creationId xmlns:p14="http://schemas.microsoft.com/office/powerpoint/2010/main" val="274522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b="1" dirty="0" smtClean="0"/>
              <a:t>MOTOR VEHICLE AND BOAT PROJECTION REPORTS</a:t>
            </a:r>
            <a:endParaRPr lang="en-US" b="1" dirty="0"/>
          </a:p>
        </p:txBody>
      </p:sp>
      <p:sp>
        <p:nvSpPr>
          <p:cNvPr id="418" name="Google Shape;418;p19"/>
          <p:cNvSpPr txBox="1">
            <a:spLocks noGrp="1"/>
          </p:cNvSpPr>
          <p:nvPr>
            <p:ph type="sldNum" idx="12"/>
          </p:nvPr>
        </p:nvSpPr>
        <p:spPr/>
        <p:txBody>
          <a:bodyPr/>
          <a:lstStyle/>
          <a:p>
            <a:pPr lvl="0"/>
            <a:fld id="{00000000-1234-1234-1234-123412341234}" type="slidenum">
              <a:rPr lang="en" smtClean="0"/>
              <a:pPr lvl="0"/>
              <a:t>16</a:t>
            </a:fld>
            <a:endParaRPr lang="en"/>
          </a:p>
        </p:txBody>
      </p:sp>
      <p:sp>
        <p:nvSpPr>
          <p:cNvPr id="7" name="TextBox 6"/>
          <p:cNvSpPr txBox="1"/>
          <p:nvPr/>
        </p:nvSpPr>
        <p:spPr>
          <a:xfrm>
            <a:off x="4144618" y="431800"/>
            <a:ext cx="4542181" cy="3673061"/>
          </a:xfrm>
          <a:prstGeom prst="rect">
            <a:avLst/>
          </a:prstGeom>
          <a:blipFill>
            <a:blip r:embed="rId3"/>
            <a:srcRect/>
            <a:stretch>
              <a:fillRect l="1131" t="-1178" r="-13683" b="-45664"/>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p:txBody>
      </p:sp>
      <p:sp>
        <p:nvSpPr>
          <p:cNvPr id="8" name="TextBox 7"/>
          <p:cNvSpPr txBox="1"/>
          <p:nvPr/>
        </p:nvSpPr>
        <p:spPr>
          <a:xfrm>
            <a:off x="1003852" y="679508"/>
            <a:ext cx="3140766" cy="3323987"/>
          </a:xfrm>
          <a:prstGeom prst="rect">
            <a:avLst/>
          </a:prstGeom>
          <a:noFill/>
        </p:spPr>
        <p:txBody>
          <a:bodyPr wrap="square" rtlCol="0">
            <a:spAutoFit/>
          </a:bodyPr>
          <a:lstStyle/>
          <a:p>
            <a:r>
              <a:rPr lang="en-US" sz="1500" dirty="0" smtClean="0"/>
              <a:t>Projection reports for Boats and Motor Vehicles are provided to DOR in May and then will be provided to each PVA office via fax, mail or Move-it.</a:t>
            </a:r>
          </a:p>
          <a:p>
            <a:endParaRPr lang="en-US" sz="1500" dirty="0"/>
          </a:p>
          <a:p>
            <a:r>
              <a:rPr lang="en-US" sz="1500" dirty="0" smtClean="0"/>
              <a:t>The projection reports provide assessed values estimate collections by Month by taxing jurisdiction.</a:t>
            </a:r>
          </a:p>
          <a:p>
            <a:endParaRPr lang="en-US" sz="1500" dirty="0"/>
          </a:p>
          <a:p>
            <a:r>
              <a:rPr lang="en-US" sz="1500" dirty="0" smtClean="0"/>
              <a:t>The taxing jurisdictions may request this during their budgeting and rate setting process.</a:t>
            </a:r>
            <a:endParaRPr lang="en-US" sz="1500" dirty="0"/>
          </a:p>
        </p:txBody>
      </p:sp>
    </p:spTree>
    <p:extLst>
      <p:ext uri="{BB962C8B-B14F-4D97-AF65-F5344CB8AC3E}">
        <p14:creationId xmlns:p14="http://schemas.microsoft.com/office/powerpoint/2010/main" val="444473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sp>
        <p:nvSpPr>
          <p:cNvPr id="4" name="TextBox 3"/>
          <p:cNvSpPr txBox="1"/>
          <p:nvPr/>
        </p:nvSpPr>
        <p:spPr>
          <a:xfrm>
            <a:off x="431800" y="4279900"/>
            <a:ext cx="7686184" cy="400110"/>
          </a:xfrm>
          <a:prstGeom prst="rect">
            <a:avLst/>
          </a:prstGeom>
          <a:noFill/>
        </p:spPr>
        <p:txBody>
          <a:bodyPr wrap="square" tIns="91440" bIns="91440" rtlCol="0">
            <a:spAutoFit/>
          </a:bodyPr>
          <a:lstStyle/>
          <a:p>
            <a:pPr algn="ctr"/>
            <a:r>
              <a:rPr lang="en-US" b="1" dirty="0" smtClean="0">
                <a:latin typeface="Lato Light"/>
              </a:rPr>
              <a:t>MOTOR VEHICLE &amp; BOAT TAX ROLLS</a:t>
            </a:r>
            <a:endParaRPr lang="en-US" b="1" dirty="0">
              <a:latin typeface="Lato Light"/>
            </a:endParaRPr>
          </a:p>
        </p:txBody>
      </p:sp>
      <p:sp>
        <p:nvSpPr>
          <p:cNvPr id="5" name="TextBox 4"/>
          <p:cNvSpPr txBox="1"/>
          <p:nvPr/>
        </p:nvSpPr>
        <p:spPr>
          <a:xfrm>
            <a:off x="1219200" y="811663"/>
            <a:ext cx="7124700" cy="3416320"/>
          </a:xfrm>
          <a:prstGeom prst="rect">
            <a:avLst/>
          </a:prstGeom>
          <a:noFill/>
        </p:spPr>
        <p:txBody>
          <a:bodyPr wrap="square" rtlCol="0">
            <a:spAutoFit/>
          </a:bodyPr>
          <a:lstStyle/>
          <a:p>
            <a:r>
              <a:rPr lang="en-US" sz="1800" dirty="0" smtClean="0"/>
              <a:t>Currently receive a statewide tax roll in a text document via Move-it previously via CD.</a:t>
            </a:r>
          </a:p>
          <a:p>
            <a:pPr marL="285750" lvl="1" indent="-285750">
              <a:buFont typeface="Wingdings" panose="05000000000000000000" pitchFamily="2" charset="2"/>
              <a:buChar char="§"/>
            </a:pPr>
            <a:r>
              <a:rPr lang="en-US" sz="1800" dirty="0" smtClean="0"/>
              <a:t>Not User Friendly</a:t>
            </a:r>
          </a:p>
          <a:p>
            <a:pPr marL="285750" lvl="4" indent="-285750">
              <a:buFont typeface="Wingdings" panose="05000000000000000000" pitchFamily="2" charset="2"/>
              <a:buChar char="§"/>
            </a:pPr>
            <a:r>
              <a:rPr lang="en-US" sz="1800" dirty="0" smtClean="0"/>
              <a:t>Hard to read or get County information from entire state wide tax roll.</a:t>
            </a:r>
          </a:p>
          <a:p>
            <a:pPr lvl="4"/>
            <a:endParaRPr lang="en-US" sz="1800" dirty="0"/>
          </a:p>
          <a:p>
            <a:pPr lvl="4"/>
            <a:r>
              <a:rPr lang="en-US" sz="1800" dirty="0" smtClean="0"/>
              <a:t>Working with DOR and Transportation to provide a tax roll by County for vehicles and boats.</a:t>
            </a:r>
          </a:p>
          <a:p>
            <a:pPr marL="285750" lvl="4" indent="-285750">
              <a:buFont typeface="Wingdings" panose="05000000000000000000" pitchFamily="2" charset="2"/>
              <a:buChar char="§"/>
            </a:pPr>
            <a:r>
              <a:rPr lang="en-US" sz="1800" dirty="0" smtClean="0"/>
              <a:t>Will be in format that is user friendly, PDF, excel or both.</a:t>
            </a:r>
          </a:p>
          <a:p>
            <a:pPr marL="285750" lvl="4" indent="-285750">
              <a:buFont typeface="Wingdings" panose="05000000000000000000" pitchFamily="2" charset="2"/>
              <a:buChar char="§"/>
            </a:pPr>
            <a:r>
              <a:rPr lang="en-US" sz="1800" dirty="0" smtClean="0"/>
              <a:t>Break out via County</a:t>
            </a:r>
          </a:p>
          <a:p>
            <a:pPr marL="285750" lvl="4" indent="-285750">
              <a:buFont typeface="Wingdings" panose="05000000000000000000" pitchFamily="2" charset="2"/>
              <a:buChar char="§"/>
            </a:pPr>
            <a:r>
              <a:rPr lang="en-US" sz="1800" dirty="0" smtClean="0"/>
              <a:t>Will be able to download and put on public terminal if taxpayers inquire about the roll.</a:t>
            </a:r>
          </a:p>
        </p:txBody>
      </p:sp>
    </p:spTree>
    <p:extLst>
      <p:ext uri="{BB962C8B-B14F-4D97-AF65-F5344CB8AC3E}">
        <p14:creationId xmlns:p14="http://schemas.microsoft.com/office/powerpoint/2010/main" val="2838179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 Drive Access Form</a:t>
            </a:r>
            <a:endParaRPr lang="en-US" dirty="0"/>
          </a:p>
        </p:txBody>
      </p:sp>
      <p:sp>
        <p:nvSpPr>
          <p:cNvPr id="4" name="Text Placeholder 3"/>
          <p:cNvSpPr>
            <a:spLocks noGrp="1"/>
          </p:cNvSpPr>
          <p:nvPr>
            <p:ph type="body" idx="1"/>
          </p:nvPr>
        </p:nvSpPr>
        <p:spPr>
          <a:xfrm>
            <a:off x="2713382" y="418064"/>
            <a:ext cx="5695121" cy="4312962"/>
          </a:xfrm>
          <a:blipFill>
            <a:blip r:embed="rId3"/>
            <a:stretch>
              <a:fillRect/>
            </a:stretch>
          </a:blipFill>
        </p:spPr>
        <p:txBody>
          <a:bodyPr/>
          <a:lstStyle/>
          <a:p>
            <a:pPr marL="101600" indent="0">
              <a:buNone/>
            </a:pPr>
            <a:endParaRPr lang="en-US" dirty="0" smtClean="0"/>
          </a:p>
          <a:p>
            <a:pPr marL="101600" indent="0">
              <a:buNone/>
            </a:pPr>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dirty="0"/>
          </a:p>
        </p:txBody>
      </p:sp>
    </p:spTree>
    <p:extLst>
      <p:ext uri="{BB962C8B-B14F-4D97-AF65-F5344CB8AC3E}">
        <p14:creationId xmlns:p14="http://schemas.microsoft.com/office/powerpoint/2010/main" val="113267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475"/>
            <a:ext cx="2518611" cy="2630400"/>
          </a:xfrm>
          <a:blipFill>
            <a:blip r:embed="rId3">
              <a:extLst>
                <a:ext uri="{28A0092B-C50C-407E-A947-70E740481C1C}">
                  <a14:useLocalDpi xmlns:a14="http://schemas.microsoft.com/office/drawing/2010/main" val="0"/>
                </a:ext>
              </a:extLst>
            </a:blip>
            <a:stretch>
              <a:fillRect/>
            </a:stretch>
          </a:blipFill>
        </p:spPr>
        <p:txBody>
          <a:bodyPr/>
          <a:lstStyle/>
          <a:p>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sz="1700" dirty="0"/>
              <a:t>This report lists all address changes, which have occurred within the AVIS system.  The PVA shall properly assign the new situs county and/or district to all vehicles listed on this report.  The PVA should properly district the vehicles on this report upon receipt.  These reports must be worked in proper sequential order.  As long as the customer notifies the county clerk of an address change within 15 days of moving, the PVA will be informed of such address change via this report.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
        <p:nvSpPr>
          <p:cNvPr id="5" name="TextBox 4"/>
          <p:cNvSpPr txBox="1"/>
          <p:nvPr/>
        </p:nvSpPr>
        <p:spPr>
          <a:xfrm>
            <a:off x="3352800" y="418063"/>
            <a:ext cx="4347411" cy="584775"/>
          </a:xfrm>
          <a:prstGeom prst="rect">
            <a:avLst/>
          </a:prstGeom>
          <a:noFill/>
        </p:spPr>
        <p:txBody>
          <a:bodyPr wrap="square" rtlCol="0">
            <a:spAutoFit/>
          </a:bodyPr>
          <a:lstStyle/>
          <a:p>
            <a:pPr algn="ctr"/>
            <a:r>
              <a:rPr lang="en-US" sz="1600" b="1" dirty="0"/>
              <a:t>RPT_5504/V5607 Vehicle Batch </a:t>
            </a:r>
            <a:r>
              <a:rPr lang="en-US" sz="1600" b="1" dirty="0" smtClean="0"/>
              <a:t>Report</a:t>
            </a:r>
          </a:p>
          <a:p>
            <a:pPr algn="ctr"/>
            <a:r>
              <a:rPr lang="en-US" sz="1600" b="1" dirty="0" smtClean="0"/>
              <a:t>88 report</a:t>
            </a:r>
            <a:endParaRPr lang="en-US" sz="1600" b="1" dirty="0"/>
          </a:p>
        </p:txBody>
      </p:sp>
    </p:spTree>
    <p:extLst>
      <p:ext uri="{BB962C8B-B14F-4D97-AF65-F5344CB8AC3E}">
        <p14:creationId xmlns:p14="http://schemas.microsoft.com/office/powerpoint/2010/main" val="2162173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graphicFrame>
        <p:nvGraphicFramePr>
          <p:cNvPr id="4" name="Diagram 3"/>
          <p:cNvGraphicFramePr/>
          <p:nvPr>
            <p:extLst>
              <p:ext uri="{D42A27DB-BD31-4B8C-83A1-F6EECF244321}">
                <p14:modId xmlns:p14="http://schemas.microsoft.com/office/powerpoint/2010/main" val="4076730179"/>
              </p:ext>
            </p:extLst>
          </p:nvPr>
        </p:nvGraphicFramePr>
        <p:xfrm>
          <a:off x="151696" y="152400"/>
          <a:ext cx="8611304" cy="501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Rounded Rectangle 28"/>
          <p:cNvSpPr/>
          <p:nvPr/>
        </p:nvSpPr>
        <p:spPr>
          <a:xfrm>
            <a:off x="187376" y="685783"/>
            <a:ext cx="1270000" cy="1186815"/>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1308152" y="739407"/>
            <a:ext cx="1930348" cy="1131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latin typeface="Arial" panose="020B0604020202020204" pitchFamily="34" charset="0"/>
                <a:cs typeface="Arial" panose="020B0604020202020204" pitchFamily="34" charset="0"/>
              </a:rPr>
              <a:t>Real Estate and Personal Property form the tax base from which tax rates are applied to fund government services</a:t>
            </a:r>
          </a:p>
        </p:txBody>
      </p:sp>
      <p:sp>
        <p:nvSpPr>
          <p:cNvPr id="31" name="Rounded Rectangle 30"/>
          <p:cNvSpPr/>
          <p:nvPr/>
        </p:nvSpPr>
        <p:spPr>
          <a:xfrm>
            <a:off x="4492703" y="739407"/>
            <a:ext cx="990600" cy="1024622"/>
          </a:xfrm>
          <a:prstGeom prst="round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6412877" y="717180"/>
            <a:ext cx="957784" cy="1024622"/>
          </a:xfrm>
          <a:prstGeom prst="roundRect">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53618" y="749526"/>
            <a:ext cx="1238221" cy="977191"/>
          </a:xfrm>
          <a:prstGeom prst="rect">
            <a:avLst/>
          </a:prstGeom>
          <a:noFill/>
        </p:spPr>
        <p:txBody>
          <a:bodyPr wrap="square" rtlCol="0">
            <a:spAutoFit/>
          </a:bodyPr>
          <a:lstStyle/>
          <a:p>
            <a:r>
              <a:rPr lang="en-US" sz="1150" b="1" dirty="0">
                <a:solidFill>
                  <a:schemeClr val="bg1"/>
                </a:solidFill>
                <a:latin typeface="Arial" panose="020B0604020202020204" pitchFamily="34" charset="0"/>
                <a:cs typeface="Arial" panose="020B0604020202020204" pitchFamily="34" charset="0"/>
              </a:rPr>
              <a:t>Property </a:t>
            </a:r>
            <a:r>
              <a:rPr lang="en-US" sz="1150" b="1" dirty="0" smtClean="0">
                <a:solidFill>
                  <a:schemeClr val="bg1"/>
                </a:solidFill>
                <a:latin typeface="Arial" panose="020B0604020202020204" pitchFamily="34" charset="0"/>
                <a:cs typeface="Arial" panose="020B0604020202020204" pitchFamily="34" charset="0"/>
              </a:rPr>
              <a:t> </a:t>
            </a:r>
            <a:r>
              <a:rPr lang="en-US" sz="1150" b="1" dirty="0">
                <a:solidFill>
                  <a:schemeClr val="bg1"/>
                </a:solidFill>
                <a:latin typeface="Arial" panose="020B0604020202020204" pitchFamily="34" charset="0"/>
                <a:cs typeface="Arial" panose="020B0604020202020204" pitchFamily="34" charset="0"/>
              </a:rPr>
              <a:t>assessed by PVA or self reporting forms</a:t>
            </a:r>
          </a:p>
        </p:txBody>
      </p:sp>
      <p:sp>
        <p:nvSpPr>
          <p:cNvPr id="39" name="Rounded Rectangle 38"/>
          <p:cNvSpPr/>
          <p:nvPr/>
        </p:nvSpPr>
        <p:spPr>
          <a:xfrm>
            <a:off x="625106" y="2216609"/>
            <a:ext cx="870372" cy="1059819"/>
          </a:xfrm>
          <a:prstGeom prst="round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2977445" y="2229483"/>
            <a:ext cx="1126523" cy="951232"/>
          </a:xfrm>
          <a:prstGeom prst="roundRect">
            <a:avLst/>
          </a:prstGeom>
          <a:blipFill>
            <a:blip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3950016" y="2328542"/>
            <a:ext cx="1358584" cy="852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schemeClr val="bg1"/>
                </a:solidFill>
                <a:latin typeface="Arial" panose="020B0604020202020204" pitchFamily="34" charset="0"/>
                <a:cs typeface="Arial" panose="020B0604020202020204" pitchFamily="34" charset="0"/>
              </a:rPr>
              <a:t>Tax rates set by local taxing authorities</a:t>
            </a:r>
          </a:p>
        </p:txBody>
      </p:sp>
      <p:sp>
        <p:nvSpPr>
          <p:cNvPr id="43" name="Rounded Rectangle 42"/>
          <p:cNvSpPr/>
          <p:nvPr/>
        </p:nvSpPr>
        <p:spPr>
          <a:xfrm>
            <a:off x="6107961" y="2216609"/>
            <a:ext cx="1262699" cy="982202"/>
          </a:xfrm>
          <a:prstGeom prst="roundRect">
            <a:avLst/>
          </a:prstGeom>
          <a:blipFill>
            <a:blip r:embed="rId1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7048500" y="2229481"/>
            <a:ext cx="1244599" cy="1005844"/>
          </a:xfrm>
          <a:prstGeom prst="roundRect">
            <a:avLst>
              <a:gd name="adj" fmla="val 482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Tax Bills prepared and mailed</a:t>
            </a:r>
          </a:p>
        </p:txBody>
      </p:sp>
      <p:sp>
        <p:nvSpPr>
          <p:cNvPr id="46" name="Rounded Rectangle 45"/>
          <p:cNvSpPr/>
          <p:nvPr/>
        </p:nvSpPr>
        <p:spPr>
          <a:xfrm>
            <a:off x="952500" y="3671572"/>
            <a:ext cx="1516593" cy="991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50" b="1" dirty="0">
                <a:latin typeface="Arial" panose="020B0604020202020204" pitchFamily="34" charset="0"/>
                <a:cs typeface="Arial" panose="020B0604020202020204" pitchFamily="34" charset="0"/>
              </a:rPr>
              <a:t>Taxpayer receives tax bill and pays to tax collector</a:t>
            </a:r>
            <a:endParaRPr lang="en-US" sz="1150" dirty="0"/>
          </a:p>
        </p:txBody>
      </p:sp>
      <p:sp>
        <p:nvSpPr>
          <p:cNvPr id="47" name="Rounded Rectangle 46"/>
          <p:cNvSpPr/>
          <p:nvPr/>
        </p:nvSpPr>
        <p:spPr>
          <a:xfrm>
            <a:off x="2951693" y="3702680"/>
            <a:ext cx="1004004" cy="967742"/>
          </a:xfrm>
          <a:prstGeom prst="roundRect">
            <a:avLst/>
          </a:prstGeom>
          <a:blipFill>
            <a:blip r:embed="rId1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791200" y="3712966"/>
            <a:ext cx="1689101" cy="950475"/>
          </a:xfrm>
          <a:prstGeom prst="roundRect">
            <a:avLst/>
          </a:prstGeom>
          <a:blipFill>
            <a:blip r:embed="rId1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7239001" y="3671571"/>
            <a:ext cx="1536700" cy="991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Taxing Authorities use money to provide services</a:t>
            </a:r>
          </a:p>
        </p:txBody>
      </p:sp>
      <p:sp>
        <p:nvSpPr>
          <p:cNvPr id="52" name="Oval 51"/>
          <p:cNvSpPr/>
          <p:nvPr/>
        </p:nvSpPr>
        <p:spPr>
          <a:xfrm>
            <a:off x="2977445" y="717180"/>
            <a:ext cx="1126523" cy="1153506"/>
          </a:xfrm>
          <a:prstGeom prst="ellipse">
            <a:avLst/>
          </a:prstGeom>
          <a:blipFill>
            <a:blip r:embed="rId1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187376" y="3712966"/>
            <a:ext cx="928814" cy="950475"/>
          </a:xfrm>
          <a:prstGeom prst="ellipse">
            <a:avLst/>
          </a:prstGeom>
          <a:blipFill>
            <a:blip r:embed="rId1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3670300" y="3712966"/>
            <a:ext cx="1638300" cy="950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Collector distributes to Taxing Authorities</a:t>
            </a:r>
          </a:p>
          <a:p>
            <a:endParaRPr lang="en-US" sz="800" b="1" dirty="0">
              <a:latin typeface="Arial" panose="020B0604020202020204" pitchFamily="34" charset="0"/>
              <a:cs typeface="Arial" panose="020B0604020202020204" pitchFamily="34" charset="0"/>
            </a:endParaRPr>
          </a:p>
        </p:txBody>
      </p:sp>
      <p:sp>
        <p:nvSpPr>
          <p:cNvPr id="56" name="Oval 55"/>
          <p:cNvSpPr/>
          <p:nvPr/>
        </p:nvSpPr>
        <p:spPr>
          <a:xfrm>
            <a:off x="1308152" y="2216609"/>
            <a:ext cx="1160941" cy="990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Tax rolls created and certified</a:t>
            </a:r>
          </a:p>
        </p:txBody>
      </p:sp>
    </p:spTree>
    <p:extLst>
      <p:ext uri="{BB962C8B-B14F-4D97-AF65-F5344CB8AC3E}">
        <p14:creationId xmlns:p14="http://schemas.microsoft.com/office/powerpoint/2010/main" val="3883099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475"/>
            <a:ext cx="2518611" cy="2630400"/>
          </a:xfrm>
          <a:blipFill>
            <a:blip r:embed="rId3">
              <a:extLst>
                <a:ext uri="{28A0092B-C50C-407E-A947-70E740481C1C}">
                  <a14:useLocalDpi xmlns:a14="http://schemas.microsoft.com/office/drawing/2010/main" val="0"/>
                </a:ext>
              </a:extLst>
            </a:blip>
            <a:stretch>
              <a:fillRect/>
            </a:stretch>
          </a:blipFill>
        </p:spPr>
        <p:txBody>
          <a:bodyPr/>
          <a:lstStyle/>
          <a:p>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sz="1600" dirty="0"/>
              <a:t>On-line transfer report is printout of all motor vehicle records, which have been transferred into a PVA’s county form another jurisdiction.  During the month, PVAs  will correct the designation for county of ad valorem by changing their own county code to that of another county.  This should only be done when the taxpayers address was actually in that other county and the vehicle was located in that other county as of January 1</a:t>
            </a:r>
            <a:r>
              <a:rPr lang="en-US" sz="1600" baseline="30000" dirty="0"/>
              <a:t>st</a:t>
            </a:r>
            <a:r>
              <a:rPr lang="en-US" sz="1600" dirty="0"/>
              <a:t> of the tax year.  Transfers can only be made from your county to another county.  </a:t>
            </a:r>
            <a:r>
              <a:rPr lang="en-US" sz="1600" b="1" dirty="0"/>
              <a:t>PVAs can never change another county’s code</a:t>
            </a:r>
            <a:r>
              <a:rPr lang="en-US" sz="1600" dirty="0"/>
              <a:t>. </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sp>
        <p:nvSpPr>
          <p:cNvPr id="5" name="TextBox 4"/>
          <p:cNvSpPr txBox="1"/>
          <p:nvPr/>
        </p:nvSpPr>
        <p:spPr>
          <a:xfrm>
            <a:off x="3352800" y="418063"/>
            <a:ext cx="4347411" cy="338554"/>
          </a:xfrm>
          <a:prstGeom prst="rect">
            <a:avLst/>
          </a:prstGeom>
          <a:noFill/>
        </p:spPr>
        <p:txBody>
          <a:bodyPr wrap="square" rtlCol="0">
            <a:spAutoFit/>
          </a:bodyPr>
          <a:lstStyle/>
          <a:p>
            <a:pPr algn="ctr"/>
            <a:r>
              <a:rPr lang="en-US" sz="1600" b="1" dirty="0"/>
              <a:t>R5532 On-line Transfer Report</a:t>
            </a:r>
          </a:p>
        </p:txBody>
      </p:sp>
    </p:spTree>
    <p:extLst>
      <p:ext uri="{BB962C8B-B14F-4D97-AF65-F5344CB8AC3E}">
        <p14:creationId xmlns:p14="http://schemas.microsoft.com/office/powerpoint/2010/main" val="522398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475"/>
            <a:ext cx="2518611" cy="2630400"/>
          </a:xfrm>
          <a:blipFill>
            <a:blip r:embed="rId3">
              <a:extLst>
                <a:ext uri="{28A0092B-C50C-407E-A947-70E740481C1C}">
                  <a14:useLocalDpi xmlns:a14="http://schemas.microsoft.com/office/drawing/2010/main" val="0"/>
                </a:ext>
              </a:extLst>
            </a:blip>
            <a:stretch>
              <a:fillRect/>
            </a:stretch>
          </a:blipFill>
        </p:spPr>
        <p:txBody>
          <a:bodyPr/>
          <a:lstStyle/>
          <a:p>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dirty="0"/>
              <a:t>This report informs the PVA of all changes of value, tax status, county code and taxing district.  This report informs PVA of the date of transaction and initials used by the one who performed transactions. The PVA should verify all transactions for accuracy and compare them to their documentation.  DOR may rescind any transaction which is not properly documented.</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sp>
        <p:nvSpPr>
          <p:cNvPr id="5" name="TextBox 4"/>
          <p:cNvSpPr txBox="1"/>
          <p:nvPr/>
        </p:nvSpPr>
        <p:spPr>
          <a:xfrm>
            <a:off x="3374319" y="473109"/>
            <a:ext cx="4347411" cy="338554"/>
          </a:xfrm>
          <a:prstGeom prst="rect">
            <a:avLst/>
          </a:prstGeom>
          <a:noFill/>
        </p:spPr>
        <p:txBody>
          <a:bodyPr wrap="square" rtlCol="0">
            <a:spAutoFit/>
          </a:bodyPr>
          <a:lstStyle/>
          <a:p>
            <a:pPr algn="ctr"/>
            <a:r>
              <a:rPr lang="en-US" sz="1600" b="1" dirty="0"/>
              <a:t>R5537 On-line change 88 report</a:t>
            </a:r>
          </a:p>
        </p:txBody>
      </p:sp>
    </p:spTree>
    <p:extLst>
      <p:ext uri="{BB962C8B-B14F-4D97-AF65-F5344CB8AC3E}">
        <p14:creationId xmlns:p14="http://schemas.microsoft.com/office/powerpoint/2010/main" val="4254367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TAX ROLL</a:t>
            </a:r>
            <a:endParaRPr lang="en-US" dirty="0"/>
          </a:p>
        </p:txBody>
      </p:sp>
      <p:sp>
        <p:nvSpPr>
          <p:cNvPr id="3" name="Text Placeholder 2"/>
          <p:cNvSpPr>
            <a:spLocks noGrp="1"/>
          </p:cNvSpPr>
          <p:nvPr>
            <p:ph type="body" idx="1"/>
          </p:nvPr>
        </p:nvSpPr>
        <p:spPr>
          <a:xfrm>
            <a:off x="2415209" y="636104"/>
            <a:ext cx="6251475" cy="3717235"/>
          </a:xfrm>
          <a:blipFill>
            <a:blip r:embed="rId3"/>
            <a:stretch>
              <a:fillRect/>
            </a:stretch>
          </a:blipFill>
        </p:spPr>
        <p:txBody>
          <a:bodyPr/>
          <a:lstStyle/>
          <a:p>
            <a:pPr marL="101600" indent="0">
              <a:buNone/>
            </a:pPr>
            <a:endParaRPr lang="en-US" dirty="0" smtClean="0"/>
          </a:p>
          <a:p>
            <a:pPr marL="1016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spTree>
    <p:extLst>
      <p:ext uri="{BB962C8B-B14F-4D97-AF65-F5344CB8AC3E}">
        <p14:creationId xmlns:p14="http://schemas.microsoft.com/office/powerpoint/2010/main" val="276674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TAX ROLL</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
        <p:nvSpPr>
          <p:cNvPr id="5" name="Text Placeholder 4"/>
          <p:cNvSpPr>
            <a:spLocks noGrp="1"/>
          </p:cNvSpPr>
          <p:nvPr>
            <p:ph type="body" idx="1"/>
          </p:nvPr>
        </p:nvSpPr>
        <p:spPr>
          <a:xfrm>
            <a:off x="2077278" y="418063"/>
            <a:ext cx="6361043" cy="4293085"/>
          </a:xfrm>
          <a:blipFill>
            <a:blip r:embed="rId3"/>
            <a:stretch>
              <a:fillRect/>
            </a:stretch>
          </a:blipFill>
        </p:spPr>
        <p:txBody>
          <a:bodyPr/>
          <a:lstStyle/>
          <a:p>
            <a:pPr marL="101600" indent="0">
              <a:buNone/>
            </a:pPr>
            <a:endParaRPr lang="en-US" dirty="0" smtClean="0"/>
          </a:p>
          <a:p>
            <a:pPr marL="101600" indent="0">
              <a:buNone/>
            </a:pPr>
            <a:endParaRPr lang="en-US" dirty="0"/>
          </a:p>
        </p:txBody>
      </p:sp>
    </p:spTree>
    <p:extLst>
      <p:ext uri="{BB962C8B-B14F-4D97-AF65-F5344CB8AC3E}">
        <p14:creationId xmlns:p14="http://schemas.microsoft.com/office/powerpoint/2010/main" val="3807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PSC TAX ROLL</a:t>
            </a:r>
            <a:br>
              <a:rPr lang="en-US" dirty="0" smtClean="0"/>
            </a:br>
            <a:r>
              <a:rPr lang="en-US" dirty="0" smtClean="0"/>
              <a:t>Important Points</a:t>
            </a:r>
            <a:endParaRPr lang="en-US" dirty="0"/>
          </a:p>
        </p:txBody>
      </p:sp>
      <p:sp>
        <p:nvSpPr>
          <p:cNvPr id="6" name="Text Placeholder 5"/>
          <p:cNvSpPr>
            <a:spLocks noGrp="1"/>
          </p:cNvSpPr>
          <p:nvPr>
            <p:ph type="body" idx="1"/>
          </p:nvPr>
        </p:nvSpPr>
        <p:spPr>
          <a:xfrm>
            <a:off x="2872409" y="559475"/>
            <a:ext cx="5321766" cy="3741225"/>
          </a:xfrm>
        </p:spPr>
        <p:txBody>
          <a:bodyPr/>
          <a:lstStyle/>
          <a:p>
            <a:r>
              <a:rPr lang="en-US" dirty="0" smtClean="0"/>
              <a:t>The PSC tax roll contains public service and centrally assessed companies.</a:t>
            </a:r>
          </a:p>
          <a:p>
            <a:r>
              <a:rPr lang="en-US" dirty="0" smtClean="0"/>
              <a:t>The PSC tax roll is fluid or has a tendency to change.</a:t>
            </a:r>
          </a:p>
          <a:p>
            <a:r>
              <a:rPr lang="en-US" dirty="0" smtClean="0"/>
              <a:t>Is available upon request to the PVA.</a:t>
            </a:r>
          </a:p>
          <a:p>
            <a:r>
              <a:rPr lang="en-US" dirty="0" smtClean="0"/>
              <a:t>The PSC Branch begins certifications in the fall and continues up into the next year when the complex assessments are completed.</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dirty="0"/>
          </a:p>
        </p:txBody>
      </p:sp>
    </p:spTree>
    <p:extLst>
      <p:ext uri="{BB962C8B-B14F-4D97-AF65-F5344CB8AC3E}">
        <p14:creationId xmlns:p14="http://schemas.microsoft.com/office/powerpoint/2010/main" val="387347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Google Shape;431;p2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smtClean="0"/>
              <a:t>Inventory Credit</a:t>
            </a:r>
            <a:endParaRPr sz="3600" dirty="0"/>
          </a:p>
        </p:txBody>
      </p:sp>
      <p:sp>
        <p:nvSpPr>
          <p:cNvPr id="445" name="Google Shape;445;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77" r="-268" b="45722"/>
          <a:stretch/>
        </p:blipFill>
        <p:spPr>
          <a:xfrm>
            <a:off x="2585546" y="719964"/>
            <a:ext cx="5409706" cy="3720061"/>
          </a:xfrm>
          <a:prstGeom prst="rect">
            <a:avLst/>
          </a:prstGeom>
        </p:spPr>
      </p:pic>
      <p:sp>
        <p:nvSpPr>
          <p:cNvPr id="3" name="Striped Right Arrow 2"/>
          <p:cNvSpPr/>
          <p:nvPr/>
        </p:nvSpPr>
        <p:spPr>
          <a:xfrm rot="9171936">
            <a:off x="7748951" y="2485414"/>
            <a:ext cx="1048677" cy="43092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fld id="{00000000-1234-1234-1234-123412341234}" type="slidenum">
              <a:rPr lang="en" smtClean="0"/>
              <a:pPr lvl="0"/>
              <a:t>26</a:t>
            </a:fld>
            <a:endParaRPr lang="en"/>
          </a:p>
        </p:txBody>
      </p:sp>
      <p:pic>
        <p:nvPicPr>
          <p:cNvPr id="9" name="Picture 8"/>
          <p:cNvPicPr>
            <a:picLocks noChangeAspect="1"/>
          </p:cNvPicPr>
          <p:nvPr/>
        </p:nvPicPr>
        <p:blipFill>
          <a:blip r:embed="rId3"/>
          <a:stretch>
            <a:fillRect/>
          </a:stretch>
        </p:blipFill>
        <p:spPr>
          <a:xfrm>
            <a:off x="545059" y="1044465"/>
            <a:ext cx="3324225" cy="3390900"/>
          </a:xfrm>
          <a:prstGeom prst="rect">
            <a:avLst/>
          </a:prstGeom>
        </p:spPr>
      </p:pic>
      <p:sp>
        <p:nvSpPr>
          <p:cNvPr id="11" name="TextBox 10"/>
          <p:cNvSpPr txBox="1"/>
          <p:nvPr/>
        </p:nvSpPr>
        <p:spPr>
          <a:xfrm>
            <a:off x="4099034" y="1044465"/>
            <a:ext cx="4456387" cy="3170099"/>
          </a:xfrm>
          <a:prstGeom prst="rect">
            <a:avLst/>
          </a:prstGeom>
          <a:noFill/>
        </p:spPr>
        <p:txBody>
          <a:bodyPr wrap="square" rtlCol="0">
            <a:spAutoFit/>
          </a:bodyPr>
          <a:lstStyle/>
          <a:p>
            <a:r>
              <a:rPr lang="en-US" sz="2000" b="1" dirty="0" smtClean="0">
                <a:solidFill>
                  <a:schemeClr val="bg1"/>
                </a:solidFill>
              </a:rPr>
              <a:t>BOONE COUNTY PVA </a:t>
            </a:r>
          </a:p>
          <a:p>
            <a:r>
              <a:rPr lang="en-US" sz="2000" b="1" dirty="0" smtClean="0">
                <a:solidFill>
                  <a:schemeClr val="bg1"/>
                </a:solidFill>
              </a:rPr>
              <a:t>CINDY ARLINGHAUS MARTIN</a:t>
            </a:r>
          </a:p>
          <a:p>
            <a:endParaRPr lang="en-US" sz="2000" b="1" dirty="0">
              <a:solidFill>
                <a:schemeClr val="bg1"/>
              </a:solidFill>
            </a:endParaRPr>
          </a:p>
          <a:p>
            <a:r>
              <a:rPr lang="en-US" sz="2000" b="1" dirty="0" smtClean="0">
                <a:solidFill>
                  <a:schemeClr val="bg1"/>
                </a:solidFill>
              </a:rPr>
              <a:t>BOONE COUNTY SHERIFF</a:t>
            </a:r>
          </a:p>
          <a:p>
            <a:endParaRPr lang="en-US" sz="2000" b="1" dirty="0">
              <a:solidFill>
                <a:schemeClr val="bg1"/>
              </a:solidFill>
            </a:endParaRPr>
          </a:p>
          <a:p>
            <a:r>
              <a:rPr lang="en-US" sz="2000" b="1" dirty="0" smtClean="0">
                <a:solidFill>
                  <a:schemeClr val="bg1"/>
                </a:solidFill>
              </a:rPr>
              <a:t>BOONE COUNTY FISCAL COURT</a:t>
            </a:r>
          </a:p>
          <a:p>
            <a:endParaRPr lang="en-US" sz="2000" b="1" dirty="0">
              <a:solidFill>
                <a:schemeClr val="bg1"/>
              </a:solidFill>
            </a:endParaRPr>
          </a:p>
          <a:p>
            <a:r>
              <a:rPr lang="en-US" sz="2000" b="1" dirty="0" smtClean="0">
                <a:solidFill>
                  <a:schemeClr val="bg1"/>
                </a:solidFill>
              </a:rPr>
              <a:t>BARRY-INFORMATION SYSTEMS DEPARTMENT (IN HOUSE TAX SYSTEM)</a:t>
            </a:r>
            <a:endParaRPr lang="en-US" sz="2000" b="1" dirty="0">
              <a:solidFill>
                <a:schemeClr val="bg1"/>
              </a:solidFill>
            </a:endParaRPr>
          </a:p>
        </p:txBody>
      </p:sp>
    </p:spTree>
    <p:extLst>
      <p:ext uri="{BB962C8B-B14F-4D97-AF65-F5344CB8AC3E}">
        <p14:creationId xmlns:p14="http://schemas.microsoft.com/office/powerpoint/2010/main" val="3115138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3" name="Picture 2"/>
          <p:cNvPicPr>
            <a:picLocks noChangeAspect="1"/>
          </p:cNvPicPr>
          <p:nvPr/>
        </p:nvPicPr>
        <p:blipFill>
          <a:blip r:embed="rId3"/>
          <a:stretch>
            <a:fillRect/>
          </a:stretch>
        </p:blipFill>
        <p:spPr>
          <a:xfrm>
            <a:off x="1471449" y="890587"/>
            <a:ext cx="6295696" cy="3362325"/>
          </a:xfrm>
          <a:prstGeom prst="rect">
            <a:avLst/>
          </a:prstGeom>
        </p:spPr>
      </p:pic>
    </p:spTree>
    <p:extLst>
      <p:ext uri="{BB962C8B-B14F-4D97-AF65-F5344CB8AC3E}">
        <p14:creationId xmlns:p14="http://schemas.microsoft.com/office/powerpoint/2010/main" val="3359895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3" name="Google Shape;45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dirty="0"/>
          </a:p>
        </p:txBody>
      </p:sp>
      <p:sp>
        <p:nvSpPr>
          <p:cNvPr id="451" name="Google Shape;451;p22"/>
          <p:cNvSpPr txBox="1">
            <a:spLocks noGrp="1"/>
          </p:cNvSpPr>
          <p:nvPr>
            <p:ph type="title" idx="4294967295"/>
          </p:nvPr>
        </p:nvSpPr>
        <p:spPr>
          <a:xfrm>
            <a:off x="0" y="558800"/>
            <a:ext cx="2141538" cy="26304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You can also split your content</a:t>
            </a:r>
            <a:endParaRPr dirty="0"/>
          </a:p>
        </p:txBody>
      </p:sp>
      <p:pic>
        <p:nvPicPr>
          <p:cNvPr id="2" name="Picture 1"/>
          <p:cNvPicPr>
            <a:picLocks noChangeAspect="1"/>
          </p:cNvPicPr>
          <p:nvPr/>
        </p:nvPicPr>
        <p:blipFill rotWithShape="1">
          <a:blip r:embed="rId3"/>
          <a:srcRect l="-775" t="729" r="-2581" b="-2581"/>
          <a:stretch/>
        </p:blipFill>
        <p:spPr>
          <a:xfrm>
            <a:off x="400051" y="1247776"/>
            <a:ext cx="7629524" cy="3338512"/>
          </a:xfrm>
          <a:prstGeom prst="rect">
            <a:avLst/>
          </a:prstGeom>
        </p:spPr>
      </p:pic>
      <p:sp>
        <p:nvSpPr>
          <p:cNvPr id="4" name="TextBox 3"/>
          <p:cNvSpPr txBox="1"/>
          <p:nvPr/>
        </p:nvSpPr>
        <p:spPr>
          <a:xfrm>
            <a:off x="1476462" y="550053"/>
            <a:ext cx="6385333" cy="523220"/>
          </a:xfrm>
          <a:prstGeom prst="rect">
            <a:avLst/>
          </a:prstGeom>
          <a:noFill/>
        </p:spPr>
        <p:txBody>
          <a:bodyPr wrap="square" rtlCol="0">
            <a:spAutoFit/>
          </a:bodyPr>
          <a:lstStyle/>
          <a:p>
            <a:r>
              <a:rPr lang="en-US" b="1" dirty="0"/>
              <a:t>Can you collaborate with your local government offices and third party vendors to create tax bills with the inventory credit information?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dirty="0"/>
          </a:p>
        </p:txBody>
      </p:sp>
      <p:sp>
        <p:nvSpPr>
          <p:cNvPr id="4" name="TextBox 3"/>
          <p:cNvSpPr txBox="1"/>
          <p:nvPr/>
        </p:nvSpPr>
        <p:spPr>
          <a:xfrm>
            <a:off x="1308683" y="876473"/>
            <a:ext cx="6809301" cy="4062651"/>
          </a:xfrm>
          <a:prstGeom prst="rect">
            <a:avLst/>
          </a:prstGeom>
          <a:noFill/>
        </p:spPr>
        <p:txBody>
          <a:bodyPr wrap="square" rtlCol="0">
            <a:spAutoFit/>
          </a:bodyPr>
          <a:lstStyle/>
          <a:p>
            <a:r>
              <a:rPr lang="en-US" sz="2000" b="1" dirty="0" smtClean="0">
                <a:solidFill>
                  <a:schemeClr val="bg1"/>
                </a:solidFill>
              </a:rPr>
              <a:t>Positive forward thinking approach that assist the taxpayers you serve.</a:t>
            </a:r>
          </a:p>
          <a:p>
            <a:endParaRPr lang="en-US" sz="2000" b="1" dirty="0" smtClean="0">
              <a:solidFill>
                <a:schemeClr val="bg1"/>
              </a:solidFill>
            </a:endParaRPr>
          </a:p>
          <a:p>
            <a:r>
              <a:rPr lang="en-US" sz="2000" b="1" dirty="0" smtClean="0">
                <a:solidFill>
                  <a:schemeClr val="bg1"/>
                </a:solidFill>
              </a:rPr>
              <a:t>Will show taxpayers that government is seeking to assist them.</a:t>
            </a:r>
          </a:p>
          <a:p>
            <a:endParaRPr lang="en-US" sz="2000" b="1" dirty="0" smtClean="0">
              <a:solidFill>
                <a:schemeClr val="bg1"/>
              </a:solidFill>
            </a:endParaRPr>
          </a:p>
          <a:p>
            <a:r>
              <a:rPr lang="en-US" sz="2000" b="1" dirty="0" smtClean="0">
                <a:solidFill>
                  <a:schemeClr val="bg1"/>
                </a:solidFill>
              </a:rPr>
              <a:t>Can benefit your offices by reducing phone calls when taxpayers begin to learn more about the inventory tax credit.</a:t>
            </a:r>
          </a:p>
          <a:p>
            <a:endParaRPr lang="en-US" sz="2000" b="1" dirty="0" smtClean="0">
              <a:solidFill>
                <a:schemeClr val="bg1"/>
              </a:solidFill>
            </a:endParaRPr>
          </a:p>
          <a:p>
            <a:r>
              <a:rPr lang="en-US" sz="2000" b="1" dirty="0" smtClean="0">
                <a:solidFill>
                  <a:schemeClr val="bg1"/>
                </a:solidFill>
              </a:rPr>
              <a:t>Creates positive public relations that is proactive and responsive.</a:t>
            </a:r>
          </a:p>
          <a:p>
            <a:endParaRPr lang="en-US" sz="1800" dirty="0"/>
          </a:p>
        </p:txBody>
      </p:sp>
      <p:sp>
        <p:nvSpPr>
          <p:cNvPr id="5" name="TextBox 4"/>
          <p:cNvSpPr txBox="1"/>
          <p:nvPr/>
        </p:nvSpPr>
        <p:spPr>
          <a:xfrm>
            <a:off x="2054023" y="353253"/>
            <a:ext cx="5318620" cy="523220"/>
          </a:xfrm>
          <a:prstGeom prst="rect">
            <a:avLst/>
          </a:prstGeom>
          <a:noFill/>
        </p:spPr>
        <p:txBody>
          <a:bodyPr wrap="square" rtlCol="0">
            <a:spAutoFit/>
          </a:bodyPr>
          <a:lstStyle/>
          <a:p>
            <a:pPr algn="ctr"/>
            <a:r>
              <a:rPr lang="en-US" sz="2800" dirty="0" smtClean="0">
                <a:solidFill>
                  <a:schemeClr val="bg1"/>
                </a:solidFill>
              </a:rPr>
              <a:t>WHY?</a:t>
            </a:r>
            <a:endParaRPr lang="en-US" sz="2800" dirty="0">
              <a:solidFill>
                <a:schemeClr val="bg1"/>
              </a:solidFill>
            </a:endParaRPr>
          </a:p>
        </p:txBody>
      </p:sp>
    </p:spTree>
    <p:extLst>
      <p:ext uri="{BB962C8B-B14F-4D97-AF65-F5344CB8AC3E}">
        <p14:creationId xmlns:p14="http://schemas.microsoft.com/office/powerpoint/2010/main" val="204787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solidFill>
                <a:srgbClr val="4A5C65"/>
              </a:solidFill>
            </a:endParaRPr>
          </a:p>
          <a:p>
            <a:pPr marL="0" lvl="0" indent="0" algn="ctr" rtl="0">
              <a:spcBef>
                <a:spcPts val="0"/>
              </a:spcBef>
              <a:spcAft>
                <a:spcPts val="0"/>
              </a:spcAft>
              <a:buNone/>
            </a:pPr>
            <a:r>
              <a:rPr lang="en" dirty="0" smtClean="0"/>
              <a:t>Current Tax Roll Process</a:t>
            </a: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PVA websites and District codes</a:t>
            </a:r>
            <a:endParaRPr lang="en-US" dirty="0"/>
          </a:p>
        </p:txBody>
      </p:sp>
      <p:sp>
        <p:nvSpPr>
          <p:cNvPr id="4" name="Text Placeholder 3"/>
          <p:cNvSpPr>
            <a:spLocks noGrp="1"/>
          </p:cNvSpPr>
          <p:nvPr>
            <p:ph type="body" idx="1"/>
          </p:nvPr>
        </p:nvSpPr>
        <p:spPr/>
        <p:txBody>
          <a:bodyPr/>
          <a:lstStyle/>
          <a:p>
            <a:r>
              <a:rPr lang="en-US" dirty="0" smtClean="0"/>
              <a:t>Some PVA offices have the district code “AVIS” code on the website.</a:t>
            </a:r>
          </a:p>
          <a:p>
            <a:r>
              <a:rPr lang="en-US" dirty="0" smtClean="0"/>
              <a:t>Taxpayers can then utilize the website to find their district code.</a:t>
            </a:r>
          </a:p>
          <a:p>
            <a:pPr lvl="1"/>
            <a:r>
              <a:rPr lang="en-US" dirty="0" smtClean="0"/>
              <a:t>Multiple location returns</a:t>
            </a:r>
          </a:p>
          <a:p>
            <a:pPr lvl="1"/>
            <a:r>
              <a:rPr lang="en-US" dirty="0" smtClean="0"/>
              <a:t>Inventory calculator presented on Thursday they will need the district code to use effectively.</a:t>
            </a:r>
          </a:p>
          <a:p>
            <a:pPr lvl="1"/>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dirty="0"/>
          </a:p>
        </p:txBody>
      </p:sp>
    </p:spTree>
    <p:extLst>
      <p:ext uri="{BB962C8B-B14F-4D97-AF65-F5344CB8AC3E}">
        <p14:creationId xmlns:p14="http://schemas.microsoft.com/office/powerpoint/2010/main" val="195523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Local Distributions Omitted Personal Property</a:t>
            </a:r>
            <a:endParaRPr dirty="0"/>
          </a:p>
        </p:txBody>
      </p:sp>
      <p:sp>
        <p:nvSpPr>
          <p:cNvPr id="492" name="Google Shape;492;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dirty="0"/>
          </a:p>
        </p:txBody>
      </p:sp>
      <p:graphicFrame>
        <p:nvGraphicFramePr>
          <p:cNvPr id="5" name="Object 4"/>
          <p:cNvGraphicFramePr>
            <a:graphicFrameLocks noChangeAspect="1"/>
          </p:cNvGraphicFramePr>
          <p:nvPr>
            <p:extLst>
              <p:ext uri="{D42A27DB-BD31-4B8C-83A1-F6EECF244321}">
                <p14:modId xmlns:p14="http://schemas.microsoft.com/office/powerpoint/2010/main" val="1212865729"/>
              </p:ext>
            </p:extLst>
          </p:nvPr>
        </p:nvGraphicFramePr>
        <p:xfrm>
          <a:off x="1592184" y="418063"/>
          <a:ext cx="7326530" cy="4137895"/>
        </p:xfrm>
        <a:graphic>
          <a:graphicData uri="http://schemas.openxmlformats.org/presentationml/2006/ole">
            <mc:AlternateContent xmlns:mc="http://schemas.openxmlformats.org/markup-compatibility/2006">
              <mc:Choice xmlns:v="urn:schemas-microsoft-com:vml" Requires="v">
                <p:oleObj spid="_x0000_s2067" name="Worksheet" r:id="rId4" imgW="8324738" imgH="1733662" progId="Excel.Sheet.12">
                  <p:embed/>
                </p:oleObj>
              </mc:Choice>
              <mc:Fallback>
                <p:oleObj name="Worksheet" r:id="rId4" imgW="8324738" imgH="1733662" progId="Excel.Sheet.12">
                  <p:embed/>
                  <p:pic>
                    <p:nvPicPr>
                      <p:cNvPr id="8" name="Object 7"/>
                      <p:cNvPicPr/>
                      <p:nvPr/>
                    </p:nvPicPr>
                    <p:blipFill>
                      <a:blip r:embed="rId5"/>
                      <a:stretch>
                        <a:fillRect/>
                      </a:stretch>
                    </p:blipFill>
                    <p:spPr>
                      <a:xfrm>
                        <a:off x="1592184" y="418063"/>
                        <a:ext cx="7326530" cy="413789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dirty="0"/>
          </a:p>
        </p:txBody>
      </p:sp>
      <p:sp>
        <p:nvSpPr>
          <p:cNvPr id="3" name="TextBox 2"/>
          <p:cNvSpPr txBox="1"/>
          <p:nvPr/>
        </p:nvSpPr>
        <p:spPr>
          <a:xfrm>
            <a:off x="409575" y="4143498"/>
            <a:ext cx="7792278" cy="707886"/>
          </a:xfrm>
          <a:prstGeom prst="rect">
            <a:avLst/>
          </a:prstGeom>
          <a:noFill/>
        </p:spPr>
        <p:txBody>
          <a:bodyPr wrap="square" rtlCol="0">
            <a:spAutoFit/>
          </a:bodyPr>
          <a:lstStyle/>
          <a:p>
            <a:pPr algn="ctr"/>
            <a:r>
              <a:rPr lang="en-US" sz="2000" dirty="0">
                <a:solidFill>
                  <a:schemeClr val="tx1"/>
                </a:solidFill>
              </a:rPr>
              <a:t>Boats &amp;</a:t>
            </a:r>
            <a:r>
              <a:rPr lang="en-US" sz="2000" dirty="0" smtClean="0">
                <a:solidFill>
                  <a:schemeClr val="tx1"/>
                </a:solidFill>
              </a:rPr>
              <a:t>Vehicles; Freddie Free roader; Apportioned Vehicles;</a:t>
            </a:r>
          </a:p>
          <a:p>
            <a:pPr algn="ctr"/>
            <a:r>
              <a:rPr lang="en-US" sz="2000" dirty="0" smtClean="0">
                <a:solidFill>
                  <a:schemeClr val="tx1"/>
                </a:solidFill>
              </a:rPr>
              <a:t>RR Carlines; Commercial Watercraft</a:t>
            </a:r>
            <a:endParaRPr lang="en-US" sz="2000" dirty="0"/>
          </a:p>
        </p:txBody>
      </p:sp>
      <p:graphicFrame>
        <p:nvGraphicFramePr>
          <p:cNvPr id="10" name="Object 9"/>
          <p:cNvGraphicFramePr>
            <a:graphicFrameLocks noChangeAspect="1"/>
          </p:cNvGraphicFramePr>
          <p:nvPr>
            <p:extLst>
              <p:ext uri="{D42A27DB-BD31-4B8C-83A1-F6EECF244321}">
                <p14:modId xmlns:p14="http://schemas.microsoft.com/office/powerpoint/2010/main" val="3623495645"/>
              </p:ext>
            </p:extLst>
          </p:nvPr>
        </p:nvGraphicFramePr>
        <p:xfrm>
          <a:off x="538784" y="614863"/>
          <a:ext cx="8324850" cy="3537278"/>
        </p:xfrm>
        <a:graphic>
          <a:graphicData uri="http://schemas.openxmlformats.org/presentationml/2006/ole">
            <mc:AlternateContent xmlns:mc="http://schemas.openxmlformats.org/markup-compatibility/2006">
              <mc:Choice xmlns:v="urn:schemas-microsoft-com:vml" Requires="v">
                <p:oleObj spid="_x0000_s1042" name="Worksheet" r:id="rId4" imgW="8324738" imgH="1733662" progId="Excel.Sheet.12">
                  <p:embed/>
                </p:oleObj>
              </mc:Choice>
              <mc:Fallback>
                <p:oleObj name="Worksheet" r:id="rId4" imgW="8324738" imgH="1733662" progId="Excel.Sheet.12">
                  <p:embed/>
                  <p:pic>
                    <p:nvPicPr>
                      <p:cNvPr id="0" name=""/>
                      <p:cNvPicPr/>
                      <p:nvPr/>
                    </p:nvPicPr>
                    <p:blipFill>
                      <a:blip r:embed="rId5"/>
                      <a:stretch>
                        <a:fillRect/>
                      </a:stretch>
                    </p:blipFill>
                    <p:spPr>
                      <a:xfrm>
                        <a:off x="538784" y="614863"/>
                        <a:ext cx="8324850" cy="3537278"/>
                      </a:xfrm>
                      <a:prstGeom prst="rect">
                        <a:avLst/>
                      </a:prstGeom>
                    </p:spPr>
                  </p:pic>
                </p:oleObj>
              </mc:Fallback>
            </mc:AlternateContent>
          </a:graphicData>
        </a:graphic>
      </p:graphicFrame>
    </p:spTree>
    <p:extLst>
      <p:ext uri="{BB962C8B-B14F-4D97-AF65-F5344CB8AC3E}">
        <p14:creationId xmlns:p14="http://schemas.microsoft.com/office/powerpoint/2010/main" val="323743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Public Service &amp; Centrally Assessed Assessments</a:t>
            </a:r>
            <a:endParaRPr dirty="0"/>
          </a:p>
        </p:txBody>
      </p:sp>
      <p:sp>
        <p:nvSpPr>
          <p:cNvPr id="485" name="Google Shape;485;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dirty="0"/>
          </a:p>
        </p:txBody>
      </p:sp>
      <p:graphicFrame>
        <p:nvGraphicFramePr>
          <p:cNvPr id="3" name="Diagram 2"/>
          <p:cNvGraphicFramePr/>
          <p:nvPr>
            <p:extLst>
              <p:ext uri="{D42A27DB-BD31-4B8C-83A1-F6EECF244321}">
                <p14:modId xmlns:p14="http://schemas.microsoft.com/office/powerpoint/2010/main" val="4115886417"/>
              </p:ext>
            </p:extLst>
          </p:nvPr>
        </p:nvGraphicFramePr>
        <p:xfrm>
          <a:off x="2117557" y="614863"/>
          <a:ext cx="654912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5" name="Google Shape;595;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075" y="924339"/>
            <a:ext cx="2012716" cy="1928191"/>
          </a:xfrm>
        </p:spPr>
        <p:txBody>
          <a:bodyPr/>
          <a:lstStyle/>
          <a:p>
            <a:pPr algn="ctr"/>
            <a:r>
              <a:rPr lang="en-US" dirty="0" smtClean="0"/>
              <a:t>CONTACTS</a:t>
            </a:r>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dirty="0"/>
          </a:p>
        </p:txBody>
      </p:sp>
      <p:sp>
        <p:nvSpPr>
          <p:cNvPr id="5" name="Rectangle 4"/>
          <p:cNvSpPr/>
          <p:nvPr/>
        </p:nvSpPr>
        <p:spPr>
          <a:xfrm>
            <a:off x="1610139" y="418065"/>
            <a:ext cx="7056545" cy="4555093"/>
          </a:xfrm>
          <a:prstGeom prst="rect">
            <a:avLst/>
          </a:prstGeom>
        </p:spPr>
        <p:txBody>
          <a:bodyPr wrap="square">
            <a:spAutoFit/>
          </a:bodyPr>
          <a:lstStyle/>
          <a:p>
            <a:pPr algn="ctr"/>
            <a:r>
              <a:rPr lang="en-US" sz="1200" dirty="0"/>
              <a:t>Cathy Thompson, Director State Valuation</a:t>
            </a:r>
          </a:p>
          <a:p>
            <a:pPr algn="ctr"/>
            <a:r>
              <a:rPr lang="en-US" sz="1200" dirty="0">
                <a:hlinkClick r:id="rId3"/>
              </a:rPr>
              <a:t>Cathy.Thompson@ky.gov</a:t>
            </a:r>
            <a:endParaRPr lang="en-US" sz="1200" dirty="0"/>
          </a:p>
          <a:p>
            <a:pPr algn="ctr"/>
            <a:r>
              <a:rPr lang="en-US" sz="1200" dirty="0"/>
              <a:t>502-561-5117</a:t>
            </a:r>
          </a:p>
          <a:p>
            <a:pPr algn="ctr"/>
            <a:endParaRPr lang="en-US" sz="1200" dirty="0"/>
          </a:p>
          <a:p>
            <a:pPr algn="ctr"/>
            <a:r>
              <a:rPr lang="en-US" sz="1200" dirty="0"/>
              <a:t>Glyndon Woosley, Assistant Director State Valuation</a:t>
            </a:r>
          </a:p>
          <a:p>
            <a:pPr algn="ctr"/>
            <a:r>
              <a:rPr lang="en-US" sz="1200" dirty="0">
                <a:hlinkClick r:id="rId4"/>
              </a:rPr>
              <a:t>Glyndon.Woosley@ky.gov</a:t>
            </a:r>
            <a:endParaRPr lang="en-US" sz="1200" dirty="0"/>
          </a:p>
          <a:p>
            <a:pPr algn="ctr"/>
            <a:r>
              <a:rPr lang="en-US" sz="1200" dirty="0"/>
              <a:t>502-782-9667</a:t>
            </a:r>
          </a:p>
          <a:p>
            <a:pPr algn="ctr"/>
            <a:endParaRPr lang="en-US" sz="1200" dirty="0"/>
          </a:p>
          <a:p>
            <a:pPr algn="ctr"/>
            <a:r>
              <a:rPr lang="en-US" sz="1200" dirty="0"/>
              <a:t>Robert Carbin, Business Appraiser, Public Service Branch</a:t>
            </a:r>
          </a:p>
          <a:p>
            <a:pPr algn="ctr"/>
            <a:r>
              <a:rPr lang="en-US" sz="1200" dirty="0">
                <a:hlinkClick r:id="rId5"/>
              </a:rPr>
              <a:t>Robert.Carbin@ky.gov</a:t>
            </a:r>
            <a:endParaRPr lang="en-US" sz="1200" dirty="0"/>
          </a:p>
          <a:p>
            <a:pPr algn="ctr"/>
            <a:r>
              <a:rPr lang="en-US" sz="1200" dirty="0"/>
              <a:t>502-564-7148</a:t>
            </a:r>
          </a:p>
          <a:p>
            <a:pPr algn="ctr"/>
            <a:endParaRPr lang="en-US" sz="1200" dirty="0"/>
          </a:p>
          <a:p>
            <a:pPr algn="ctr"/>
            <a:r>
              <a:rPr lang="en-US" sz="1200" dirty="0"/>
              <a:t>Jehna Cornish, Section Supervisor, Personal Property Omitted Section</a:t>
            </a:r>
          </a:p>
          <a:p>
            <a:pPr algn="ctr"/>
            <a:r>
              <a:rPr lang="en-US" sz="1200" dirty="0">
                <a:hlinkClick r:id="rId6"/>
              </a:rPr>
              <a:t>Jehna.Cornish@ky.gov</a:t>
            </a:r>
            <a:endParaRPr lang="en-US" sz="1200" dirty="0"/>
          </a:p>
          <a:p>
            <a:pPr algn="ctr"/>
            <a:r>
              <a:rPr lang="en-US" sz="1200" dirty="0"/>
              <a:t>502-782-2507</a:t>
            </a:r>
          </a:p>
          <a:p>
            <a:pPr algn="ctr"/>
            <a:endParaRPr lang="en-US" sz="1200" dirty="0"/>
          </a:p>
          <a:p>
            <a:pPr algn="ctr"/>
            <a:r>
              <a:rPr lang="en-US" sz="1200" dirty="0"/>
              <a:t>Darrell Young, Section Supervisor, Personal Property Compliance Section</a:t>
            </a:r>
          </a:p>
          <a:p>
            <a:pPr algn="ctr"/>
            <a:r>
              <a:rPr lang="en-US" sz="1200" dirty="0">
                <a:hlinkClick r:id="rId7"/>
              </a:rPr>
              <a:t>Darrell.Young@ky.gov</a:t>
            </a:r>
            <a:endParaRPr lang="en-US" sz="1200" dirty="0"/>
          </a:p>
          <a:p>
            <a:pPr algn="ctr"/>
            <a:r>
              <a:rPr lang="en-US" sz="1200" dirty="0"/>
              <a:t>502-564-2729</a:t>
            </a:r>
          </a:p>
          <a:p>
            <a:pPr algn="ctr"/>
            <a:endParaRPr lang="en-US" sz="1200" dirty="0"/>
          </a:p>
          <a:p>
            <a:pPr algn="ctr"/>
            <a:r>
              <a:rPr lang="en-US" sz="1200" dirty="0"/>
              <a:t>Carin Brumback, Section Supervisor, Motor Vehicle Section</a:t>
            </a:r>
          </a:p>
          <a:p>
            <a:pPr algn="ctr"/>
            <a:r>
              <a:rPr lang="en-US" sz="1200" dirty="0">
                <a:hlinkClick r:id="rId8"/>
              </a:rPr>
              <a:t>Carin.Brumback@ky.gov</a:t>
            </a:r>
            <a:endParaRPr lang="en-US" sz="1200" dirty="0"/>
          </a:p>
          <a:p>
            <a:pPr algn="ctr"/>
            <a:r>
              <a:rPr lang="en-US" sz="1200" dirty="0"/>
              <a:t>502-782-5862</a:t>
            </a:r>
          </a:p>
          <a:p>
            <a:endParaRPr lang="en-US" dirty="0"/>
          </a:p>
        </p:txBody>
      </p:sp>
    </p:spTree>
    <p:extLst>
      <p:ext uri="{BB962C8B-B14F-4D97-AF65-F5344CB8AC3E}">
        <p14:creationId xmlns:p14="http://schemas.microsoft.com/office/powerpoint/2010/main" val="573122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dirty="0"/>
          </a:p>
        </p:txBody>
      </p:sp>
      <p:sp>
        <p:nvSpPr>
          <p:cNvPr id="2" name="TextBox 1"/>
          <p:cNvSpPr txBox="1"/>
          <p:nvPr/>
        </p:nvSpPr>
        <p:spPr>
          <a:xfrm>
            <a:off x="4603531" y="1082565"/>
            <a:ext cx="3419860" cy="3231654"/>
          </a:xfrm>
          <a:prstGeom prst="rect">
            <a:avLst/>
          </a:prstGeom>
          <a:noFill/>
        </p:spPr>
        <p:txBody>
          <a:bodyPr wrap="square" rtlCol="0">
            <a:spAutoFit/>
          </a:bodyPr>
          <a:lstStyle/>
          <a:p>
            <a:endParaRPr lang="en-US" dirty="0" smtClean="0"/>
          </a:p>
          <a:p>
            <a:r>
              <a:rPr lang="en-US" sz="1800" dirty="0" smtClean="0"/>
              <a:t>TPT </a:t>
            </a:r>
            <a:r>
              <a:rPr lang="en-US" sz="1800" dirty="0"/>
              <a:t>system is shut down, except for </a:t>
            </a:r>
            <a:r>
              <a:rPr lang="en-US" sz="1800" dirty="0" smtClean="0"/>
              <a:t>inquiry </a:t>
            </a:r>
            <a:r>
              <a:rPr lang="en-US" sz="1800" dirty="0"/>
              <a:t>purposes in preparation for the new tax year.  </a:t>
            </a:r>
            <a:endParaRPr lang="en-US" sz="1800" dirty="0" smtClean="0"/>
          </a:p>
          <a:p>
            <a:endParaRPr lang="en-US" sz="1800" dirty="0"/>
          </a:p>
          <a:p>
            <a:r>
              <a:rPr lang="en-US" sz="1800" dirty="0" smtClean="0"/>
              <a:t>TPT can be opened back up at the request of the PVA for demographic changes when the tax bills are mailed out.</a:t>
            </a:r>
          </a:p>
          <a:p>
            <a:endParaRPr lang="en-US" dirty="0"/>
          </a:p>
          <a:p>
            <a:endParaRPr lang="en-US" dirty="0"/>
          </a:p>
        </p:txBody>
      </p:sp>
      <p:pic>
        <p:nvPicPr>
          <p:cNvPr id="3" name="Picture 2"/>
          <p:cNvPicPr>
            <a:picLocks noChangeAspect="1"/>
          </p:cNvPicPr>
          <p:nvPr/>
        </p:nvPicPr>
        <p:blipFill rotWithShape="1">
          <a:blip r:embed="rId3"/>
          <a:srcRect l="4619" t="10620" r="6271"/>
          <a:stretch/>
        </p:blipFill>
        <p:spPr>
          <a:xfrm>
            <a:off x="1093076" y="1082565"/>
            <a:ext cx="2837793" cy="3037489"/>
          </a:xfrm>
          <a:prstGeom prst="flowChartProcess">
            <a:avLst/>
          </a:prstGeom>
        </p:spPr>
      </p:pic>
      <p:sp>
        <p:nvSpPr>
          <p:cNvPr id="4" name="TextBox 3"/>
          <p:cNvSpPr txBox="1"/>
          <p:nvPr/>
        </p:nvSpPr>
        <p:spPr>
          <a:xfrm>
            <a:off x="1403130" y="1639613"/>
            <a:ext cx="2338553" cy="338554"/>
          </a:xfrm>
          <a:prstGeom prst="rect">
            <a:avLst/>
          </a:prstGeom>
          <a:noFill/>
        </p:spPr>
        <p:txBody>
          <a:bodyPr wrap="square" rtlCol="0">
            <a:spAutoFit/>
          </a:bodyPr>
          <a:lstStyle/>
          <a:p>
            <a:pPr algn="ctr"/>
            <a:r>
              <a:rPr lang="en-US" sz="1600" dirty="0" smtClean="0"/>
              <a:t>November - January</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2" name="TextBox 1"/>
          <p:cNvSpPr txBox="1"/>
          <p:nvPr/>
        </p:nvSpPr>
        <p:spPr>
          <a:xfrm>
            <a:off x="4603531" y="1082565"/>
            <a:ext cx="3419860" cy="523220"/>
          </a:xfrm>
          <a:prstGeom prst="rect">
            <a:avLst/>
          </a:prstGeom>
          <a:noFill/>
        </p:spPr>
        <p:txBody>
          <a:bodyPr wrap="square" rtlCol="0">
            <a:spAutoFit/>
          </a:bodyPr>
          <a:lstStyle/>
          <a:p>
            <a:endParaRPr lang="en-US" dirty="0" smtClean="0"/>
          </a:p>
          <a:p>
            <a:endParaRPr lang="en-US" dirty="0"/>
          </a:p>
        </p:txBody>
      </p:sp>
      <p:pic>
        <p:nvPicPr>
          <p:cNvPr id="3" name="Picture 2"/>
          <p:cNvPicPr>
            <a:picLocks noChangeAspect="1"/>
          </p:cNvPicPr>
          <p:nvPr/>
        </p:nvPicPr>
        <p:blipFill rotWithShape="1">
          <a:blip r:embed="rId3"/>
          <a:srcRect l="4619" t="10620" r="6271"/>
          <a:stretch/>
        </p:blipFill>
        <p:spPr>
          <a:xfrm>
            <a:off x="1093076" y="1082565"/>
            <a:ext cx="2837793" cy="3037489"/>
          </a:xfrm>
          <a:prstGeom prst="flowChartProcess">
            <a:avLst/>
          </a:prstGeom>
        </p:spPr>
      </p:pic>
      <p:sp>
        <p:nvSpPr>
          <p:cNvPr id="4" name="TextBox 3"/>
          <p:cNvSpPr txBox="1"/>
          <p:nvPr/>
        </p:nvSpPr>
        <p:spPr>
          <a:xfrm>
            <a:off x="1403130" y="1639613"/>
            <a:ext cx="2338553" cy="338554"/>
          </a:xfrm>
          <a:prstGeom prst="rect">
            <a:avLst/>
          </a:prstGeom>
          <a:noFill/>
        </p:spPr>
        <p:txBody>
          <a:bodyPr wrap="square" rtlCol="0">
            <a:spAutoFit/>
          </a:bodyPr>
          <a:lstStyle/>
          <a:p>
            <a:pPr algn="ctr"/>
            <a:r>
              <a:rPr lang="en-US" sz="1600" dirty="0" smtClean="0"/>
              <a:t>FEBRUARY</a:t>
            </a:r>
            <a:endParaRPr lang="en-US" sz="1600" dirty="0"/>
          </a:p>
        </p:txBody>
      </p:sp>
      <p:sp>
        <p:nvSpPr>
          <p:cNvPr id="6" name="TextBox 5"/>
          <p:cNvSpPr txBox="1"/>
          <p:nvPr/>
        </p:nvSpPr>
        <p:spPr>
          <a:xfrm>
            <a:off x="4383157" y="614863"/>
            <a:ext cx="3945834" cy="1538883"/>
          </a:xfrm>
          <a:prstGeom prst="rect">
            <a:avLst/>
          </a:prstGeom>
          <a:noFill/>
        </p:spPr>
        <p:txBody>
          <a:bodyPr wrap="square" rtlCol="0">
            <a:spAutoFit/>
          </a:bodyPr>
          <a:lstStyle/>
          <a:p>
            <a:r>
              <a:rPr lang="en-US" sz="1600" dirty="0"/>
              <a:t>TPT systems are preparing to open back up. There will be an </a:t>
            </a:r>
            <a:r>
              <a:rPr lang="en-US" sz="1600" b="1" dirty="0"/>
              <a:t>e-mail</a:t>
            </a:r>
            <a:r>
              <a:rPr lang="en-US" sz="1600" dirty="0"/>
              <a:t> sent out to all PVA offices </a:t>
            </a:r>
            <a:r>
              <a:rPr lang="en-US" sz="1600" dirty="0" smtClean="0"/>
              <a:t>and/or </a:t>
            </a:r>
            <a:r>
              <a:rPr lang="en-US" sz="1600" dirty="0"/>
              <a:t>the message screen will indicate the system is up for entering returns. </a:t>
            </a:r>
          </a:p>
          <a:p>
            <a:endParaRPr lang="en-US" dirty="0"/>
          </a:p>
        </p:txBody>
      </p:sp>
      <p:sp>
        <p:nvSpPr>
          <p:cNvPr id="8" name="Rectangle 7"/>
          <p:cNvSpPr/>
          <p:nvPr/>
        </p:nvSpPr>
        <p:spPr>
          <a:xfrm>
            <a:off x="4383157" y="2136914"/>
            <a:ext cx="3945834" cy="2286000"/>
          </a:xfrm>
          <a:prstGeom prst="rect">
            <a:avLst/>
          </a:prstGeom>
          <a:blipFill>
            <a:blip r:embed="rId4"/>
            <a:stretch>
              <a:fillRect l="1131" t="-1178" r="-13683" b="-4566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012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2" name="TextBox 1"/>
          <p:cNvSpPr txBox="1"/>
          <p:nvPr/>
        </p:nvSpPr>
        <p:spPr>
          <a:xfrm>
            <a:off x="4051737" y="811663"/>
            <a:ext cx="4150602" cy="4185761"/>
          </a:xfrm>
          <a:prstGeom prst="rect">
            <a:avLst/>
          </a:prstGeom>
          <a:noFill/>
        </p:spPr>
        <p:txBody>
          <a:bodyPr wrap="square" rtlCol="0">
            <a:spAutoFit/>
          </a:bodyPr>
          <a:lstStyle/>
          <a:p>
            <a:endParaRPr lang="en-US" dirty="0" smtClean="0"/>
          </a:p>
          <a:p>
            <a:r>
              <a:rPr lang="en-US" sz="1600" dirty="0"/>
              <a:t>Data entry (through TPT System) is still going on in the counties. </a:t>
            </a:r>
            <a:endParaRPr lang="en-US" sz="1600" dirty="0" smtClean="0"/>
          </a:p>
          <a:p>
            <a:endParaRPr lang="en-US" sz="1600" dirty="0"/>
          </a:p>
          <a:p>
            <a:r>
              <a:rPr lang="en-US" sz="1600" dirty="0" smtClean="0"/>
              <a:t>Preliminary </a:t>
            </a:r>
            <a:r>
              <a:rPr lang="en-US" sz="1600" dirty="0"/>
              <a:t>tax rolls can be requested during this time up until your county </a:t>
            </a:r>
            <a:r>
              <a:rPr lang="en-US" sz="1600" dirty="0" smtClean="0"/>
              <a:t>closes</a:t>
            </a:r>
            <a:r>
              <a:rPr lang="en-US" sz="1600" dirty="0"/>
              <a:t> </a:t>
            </a:r>
            <a:r>
              <a:rPr lang="en-US" sz="1600" dirty="0" smtClean="0"/>
              <a:t>and is highly recommended.</a:t>
            </a:r>
            <a:endParaRPr lang="en-US" sz="1600" dirty="0"/>
          </a:p>
          <a:p>
            <a:endParaRPr lang="en-US" sz="1600" dirty="0" smtClean="0"/>
          </a:p>
          <a:p>
            <a:r>
              <a:rPr lang="en-US" sz="1600" dirty="0"/>
              <a:t>Preliminary Reports</a:t>
            </a:r>
          </a:p>
          <a:p>
            <a:r>
              <a:rPr lang="en-US" sz="1600" dirty="0"/>
              <a:t>Request through Laura Steele (</a:t>
            </a:r>
            <a:r>
              <a:rPr lang="en-US" sz="1600" dirty="0">
                <a:hlinkClick r:id="rId3"/>
              </a:rPr>
              <a:t>laura.steele@ky.gov</a:t>
            </a:r>
            <a:r>
              <a:rPr lang="en-US" sz="1600" dirty="0"/>
              <a:t>). </a:t>
            </a:r>
            <a:r>
              <a:rPr lang="en-US" sz="1600" dirty="0" smtClean="0"/>
              <a:t>Needed </a:t>
            </a:r>
            <a:r>
              <a:rPr lang="en-US" sz="1600" dirty="0"/>
              <a:t>information </a:t>
            </a:r>
            <a:r>
              <a:rPr lang="en-US" sz="1600" dirty="0" smtClean="0"/>
              <a:t>includes: sort order </a:t>
            </a:r>
            <a:r>
              <a:rPr lang="en-US" sz="1600" dirty="0"/>
              <a:t>and print or document direct.</a:t>
            </a:r>
          </a:p>
          <a:p>
            <a:endParaRPr lang="en-US" sz="1800" dirty="0"/>
          </a:p>
          <a:p>
            <a:endParaRPr lang="en-US" dirty="0"/>
          </a:p>
          <a:p>
            <a:endParaRPr lang="en-US" dirty="0"/>
          </a:p>
          <a:p>
            <a:endParaRPr lang="en-US" dirty="0"/>
          </a:p>
        </p:txBody>
      </p:sp>
      <p:pic>
        <p:nvPicPr>
          <p:cNvPr id="3" name="Picture 2"/>
          <p:cNvPicPr>
            <a:picLocks noChangeAspect="1"/>
          </p:cNvPicPr>
          <p:nvPr/>
        </p:nvPicPr>
        <p:blipFill rotWithShape="1">
          <a:blip r:embed="rId4"/>
          <a:srcRect l="4619" t="10620" r="6271"/>
          <a:stretch/>
        </p:blipFill>
        <p:spPr>
          <a:xfrm>
            <a:off x="1093076" y="1082565"/>
            <a:ext cx="2837793" cy="3037489"/>
          </a:xfrm>
          <a:prstGeom prst="flowChartProcess">
            <a:avLst/>
          </a:prstGeom>
        </p:spPr>
      </p:pic>
      <p:sp>
        <p:nvSpPr>
          <p:cNvPr id="4" name="TextBox 3"/>
          <p:cNvSpPr txBox="1"/>
          <p:nvPr/>
        </p:nvSpPr>
        <p:spPr>
          <a:xfrm>
            <a:off x="1403130" y="1639613"/>
            <a:ext cx="2338553" cy="338554"/>
          </a:xfrm>
          <a:prstGeom prst="rect">
            <a:avLst/>
          </a:prstGeom>
          <a:noFill/>
        </p:spPr>
        <p:txBody>
          <a:bodyPr wrap="square" rtlCol="0">
            <a:spAutoFit/>
          </a:bodyPr>
          <a:lstStyle/>
          <a:p>
            <a:pPr algn="ctr"/>
            <a:r>
              <a:rPr lang="en-US" sz="1600" dirty="0" smtClean="0"/>
              <a:t>MARCH - JUNE</a:t>
            </a:r>
            <a:endParaRPr lang="en-US" sz="1600" dirty="0"/>
          </a:p>
        </p:txBody>
      </p:sp>
    </p:spTree>
    <p:extLst>
      <p:ext uri="{BB962C8B-B14F-4D97-AF65-F5344CB8AC3E}">
        <p14:creationId xmlns:p14="http://schemas.microsoft.com/office/powerpoint/2010/main" val="161463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2" name="TextBox 1"/>
          <p:cNvSpPr txBox="1"/>
          <p:nvPr/>
        </p:nvSpPr>
        <p:spPr>
          <a:xfrm>
            <a:off x="4051737" y="1026900"/>
            <a:ext cx="4150602" cy="3093154"/>
          </a:xfrm>
          <a:prstGeom prst="rect">
            <a:avLst/>
          </a:prstGeom>
          <a:noFill/>
        </p:spPr>
        <p:txBody>
          <a:bodyPr wrap="square" rtlCol="0">
            <a:spAutoFit/>
          </a:bodyPr>
          <a:lstStyle/>
          <a:p>
            <a:r>
              <a:rPr lang="en-US" sz="1500" dirty="0"/>
              <a:t>Data Entry still going on and preliminary tax rolls processed by request of PVA office. Preliminary reports are recommended to check the tax rolls</a:t>
            </a:r>
          </a:p>
          <a:p>
            <a:endParaRPr lang="en-US" sz="1500" dirty="0"/>
          </a:p>
          <a:p>
            <a:r>
              <a:rPr lang="en-US" sz="1500" dirty="0"/>
              <a:t>Ready to Close – Sent email to Laura Steele (</a:t>
            </a:r>
            <a:r>
              <a:rPr lang="en-US" sz="1500" dirty="0">
                <a:hlinkClick r:id="rId3"/>
              </a:rPr>
              <a:t>laura.steele@ky.gov</a:t>
            </a:r>
            <a:r>
              <a:rPr lang="en-US" sz="1500" dirty="0"/>
              <a:t>) or call 502-564-7113. All requests communicated by 3:00 pm will be submitted on that day</a:t>
            </a:r>
            <a:r>
              <a:rPr lang="en-US" sz="1500" dirty="0" smtClean="0"/>
              <a:t>.</a:t>
            </a:r>
          </a:p>
          <a:p>
            <a:endParaRPr lang="en-US" sz="1500" dirty="0"/>
          </a:p>
          <a:p>
            <a:r>
              <a:rPr lang="en-US" sz="1500" dirty="0" smtClean="0"/>
              <a:t>NO PROCESSING REQUESTS FOR CLOSING TAX ROLL UNTIL 30 DAYS AFTER DUE DATE OF RETURN – JUNE 15</a:t>
            </a:r>
            <a:endParaRPr lang="en-US" sz="1500" dirty="0"/>
          </a:p>
        </p:txBody>
      </p:sp>
      <p:pic>
        <p:nvPicPr>
          <p:cNvPr id="3" name="Picture 2"/>
          <p:cNvPicPr>
            <a:picLocks noChangeAspect="1"/>
          </p:cNvPicPr>
          <p:nvPr/>
        </p:nvPicPr>
        <p:blipFill rotWithShape="1">
          <a:blip r:embed="rId4"/>
          <a:srcRect l="4619" t="10620" r="6271"/>
          <a:stretch/>
        </p:blipFill>
        <p:spPr>
          <a:xfrm>
            <a:off x="1093076" y="1082565"/>
            <a:ext cx="2837793" cy="3037489"/>
          </a:xfrm>
          <a:prstGeom prst="flowChartProcess">
            <a:avLst/>
          </a:prstGeom>
        </p:spPr>
      </p:pic>
      <p:sp>
        <p:nvSpPr>
          <p:cNvPr id="4" name="TextBox 3"/>
          <p:cNvSpPr txBox="1"/>
          <p:nvPr/>
        </p:nvSpPr>
        <p:spPr>
          <a:xfrm>
            <a:off x="1403130" y="1639613"/>
            <a:ext cx="2338553" cy="338554"/>
          </a:xfrm>
          <a:prstGeom prst="rect">
            <a:avLst/>
          </a:prstGeom>
          <a:noFill/>
        </p:spPr>
        <p:txBody>
          <a:bodyPr wrap="square" rtlCol="0">
            <a:spAutoFit/>
          </a:bodyPr>
          <a:lstStyle/>
          <a:p>
            <a:pPr algn="ctr"/>
            <a:r>
              <a:rPr lang="en-US" sz="1600" dirty="0" smtClean="0"/>
              <a:t>JUNE - SEPTEMBER</a:t>
            </a:r>
            <a:endParaRPr lang="en-US" sz="1600" dirty="0"/>
          </a:p>
        </p:txBody>
      </p:sp>
    </p:spTree>
    <p:extLst>
      <p:ext uri="{BB962C8B-B14F-4D97-AF65-F5344CB8AC3E}">
        <p14:creationId xmlns:p14="http://schemas.microsoft.com/office/powerpoint/2010/main" val="8835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144075" y="559475"/>
            <a:ext cx="234195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CERTIFIED BY LOCAL VALUATION</a:t>
            </a:r>
            <a:endParaRPr dirty="0"/>
          </a:p>
        </p:txBody>
      </p:sp>
      <p:sp>
        <p:nvSpPr>
          <p:cNvPr id="468" name="Google Shape;468;p24"/>
          <p:cNvSpPr txBox="1">
            <a:spLocks noGrp="1"/>
          </p:cNvSpPr>
          <p:nvPr>
            <p:ph type="body" idx="1"/>
          </p:nvPr>
        </p:nvSpPr>
        <p:spPr>
          <a:xfrm>
            <a:off x="2295524" y="2212900"/>
            <a:ext cx="3629025" cy="2087700"/>
          </a:xfrm>
          <a:prstGeom prst="rect">
            <a:avLst/>
          </a:prstGeom>
        </p:spPr>
        <p:txBody>
          <a:bodyPr spcFirstLastPara="1" wrap="square" lIns="91425" tIns="91425" rIns="91425" bIns="91425" anchor="t" anchorCtr="0">
            <a:noAutofit/>
          </a:bodyPr>
          <a:lstStyle/>
          <a:p>
            <a:pPr marL="0" indent="0">
              <a:spcAft>
                <a:spcPts val="1000"/>
              </a:spcAft>
              <a:buNone/>
            </a:pPr>
            <a:r>
              <a:rPr lang="en-US" sz="1600" dirty="0"/>
              <a:t>Once certified by Local Valuation the tax rolls are mailed to the County along with the dataset (CD) via certified mail</a:t>
            </a:r>
            <a:r>
              <a:rPr lang="en-US" sz="1600" dirty="0" smtClean="0"/>
              <a:t>.</a:t>
            </a:r>
          </a:p>
          <a:p>
            <a:pPr marL="0" indent="0">
              <a:spcAft>
                <a:spcPts val="1000"/>
              </a:spcAft>
              <a:buNone/>
            </a:pPr>
            <a:r>
              <a:rPr lang="en-US" sz="1600" dirty="0" smtClean="0"/>
              <a:t>Local Valuation Certification Process Starts in July.</a:t>
            </a:r>
            <a:endParaRPr lang="en-US" sz="1600" dirty="0"/>
          </a:p>
          <a:p>
            <a:pPr marL="0" lvl="0" indent="0" algn="l" rtl="0">
              <a:spcBef>
                <a:spcPts val="600"/>
              </a:spcBef>
              <a:spcAft>
                <a:spcPts val="1000"/>
              </a:spcAft>
              <a:buNone/>
            </a:pPr>
            <a:endParaRPr sz="1800" dirty="0"/>
          </a:p>
        </p:txBody>
      </p:sp>
      <p:sp>
        <p:nvSpPr>
          <p:cNvPr id="470" name="Google Shape;470;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dirty="0"/>
          </a:p>
        </p:txBody>
      </p:sp>
      <p:pic>
        <p:nvPicPr>
          <p:cNvPr id="469" name="Google Shape;469;p24"/>
          <p:cNvPicPr preferRelativeResize="0"/>
          <p:nvPr/>
        </p:nvPicPr>
        <p:blipFill>
          <a:blip r:embed="rId3">
            <a:extLst>
              <a:ext uri="{28A0092B-C50C-407E-A947-70E740481C1C}">
                <a14:useLocalDpi xmlns:a14="http://schemas.microsoft.com/office/drawing/2010/main" val="0"/>
              </a:ext>
            </a:extLst>
          </a:blip>
          <a:stretch>
            <a:fillRect/>
          </a:stretch>
        </p:blipFill>
        <p:spPr>
          <a:xfrm>
            <a:off x="5514975" y="284894"/>
            <a:ext cx="3457575" cy="2904982"/>
          </a:xfrm>
          <a:prstGeom prst="ellipse">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t>New Tax Roll Process</a:t>
            </a:r>
            <a:endParaRPr sz="2400" dirty="0"/>
          </a:p>
        </p:txBody>
      </p:sp>
      <p:sp>
        <p:nvSpPr>
          <p:cNvPr id="424" name="Google Shape;424;p2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1800" dirty="0" smtClean="0"/>
              <a:t>All will be the same with the exception of how you will receive the tax roll and data set (CD).</a:t>
            </a:r>
          </a:p>
          <a:p>
            <a:pPr marL="457200" lvl="0" indent="-355600" algn="l" rtl="0">
              <a:spcBef>
                <a:spcPts val="0"/>
              </a:spcBef>
              <a:spcAft>
                <a:spcPts val="0"/>
              </a:spcAft>
              <a:buSzPts val="2000"/>
              <a:buChar char="○"/>
            </a:pPr>
            <a:endParaRPr lang="en" sz="1800" dirty="0" smtClean="0"/>
          </a:p>
          <a:p>
            <a:pPr marL="457200" lvl="0" indent="-355600" algn="l" rtl="0">
              <a:spcBef>
                <a:spcPts val="0"/>
              </a:spcBef>
              <a:spcAft>
                <a:spcPts val="0"/>
              </a:spcAft>
              <a:buSzPts val="2000"/>
              <a:buChar char="○"/>
            </a:pPr>
            <a:r>
              <a:rPr lang="en" sz="1800" dirty="0" smtClean="0"/>
              <a:t>The tax roll and preliminary tax rolls will be put on a server in which the PVA office will have access to download the report and review totals prior to certification. </a:t>
            </a:r>
            <a:r>
              <a:rPr lang="en" sz="1800" u="sng" dirty="0" smtClean="0"/>
              <a:t>SHOULD NOT BE SHARED UNTIL CERTIFIED.</a:t>
            </a:r>
          </a:p>
          <a:p>
            <a:pPr marL="457200" lvl="0" indent="-355600" algn="l" rtl="0">
              <a:spcBef>
                <a:spcPts val="0"/>
              </a:spcBef>
              <a:spcAft>
                <a:spcPts val="0"/>
              </a:spcAft>
              <a:buSzPts val="2000"/>
              <a:buChar char="○"/>
            </a:pPr>
            <a:endParaRPr lang="en" sz="1800" u="sng" dirty="0" smtClean="0"/>
          </a:p>
          <a:p>
            <a:pPr marL="457200" lvl="0" indent="-355600" algn="l" rtl="0">
              <a:spcBef>
                <a:spcPts val="1000"/>
              </a:spcBef>
              <a:spcAft>
                <a:spcPts val="0"/>
              </a:spcAft>
              <a:buSzPts val="2000"/>
              <a:buChar char="○"/>
            </a:pPr>
            <a:r>
              <a:rPr lang="en-US" sz="1800" dirty="0" smtClean="0"/>
              <a:t>The</a:t>
            </a:r>
            <a:r>
              <a:rPr lang="en" sz="1800" dirty="0" smtClean="0"/>
              <a:t> dataset file (CD) will be put on the server when local valuation certifies the totals. </a:t>
            </a:r>
            <a:endParaRPr sz="1800" dirty="0"/>
          </a:p>
        </p:txBody>
      </p:sp>
      <p:sp>
        <p:nvSpPr>
          <p:cNvPr id="425" name="Google Shape;42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5A60BDA4-D628-43D4-9DD2-19C04FAD7068}"/>
</file>

<file path=customXml/itemProps2.xml><?xml version="1.0" encoding="utf-8"?>
<ds:datastoreItem xmlns:ds="http://schemas.openxmlformats.org/officeDocument/2006/customXml" ds:itemID="{63DBDDF7-0B18-4E11-96D7-CABBAAF0DF8A}"/>
</file>

<file path=customXml/itemProps3.xml><?xml version="1.0" encoding="utf-8"?>
<ds:datastoreItem xmlns:ds="http://schemas.openxmlformats.org/officeDocument/2006/customXml" ds:itemID="{AF61434E-1012-4B01-8EED-60D3589B55FA}"/>
</file>

<file path=docProps/app.xml><?xml version="1.0" encoding="utf-8"?>
<Properties xmlns="http://schemas.openxmlformats.org/officeDocument/2006/extended-properties" xmlns:vt="http://schemas.openxmlformats.org/officeDocument/2006/docPropsVTypes">
  <Template>TM03457510[[fn=Savon]]</Template>
  <TotalTime>3280</TotalTime>
  <Words>1161</Words>
  <Application>Microsoft Office PowerPoint</Application>
  <PresentationFormat>On-screen Show (16:9)</PresentationFormat>
  <Paragraphs>189</Paragraphs>
  <Slides>35</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Lato Light</vt:lpstr>
      <vt:lpstr>Roboto Slab Light</vt:lpstr>
      <vt:lpstr>Wingdings</vt:lpstr>
      <vt:lpstr>Kent template</vt:lpstr>
      <vt:lpstr>Worksheet</vt:lpstr>
      <vt:lpstr>Tax Rolls, Reports and More</vt:lpstr>
      <vt:lpstr>PowerPoint Presentation</vt:lpstr>
      <vt:lpstr> Current Tax Roll Process</vt:lpstr>
      <vt:lpstr>PowerPoint Presentation</vt:lpstr>
      <vt:lpstr>PowerPoint Presentation</vt:lpstr>
      <vt:lpstr>PowerPoint Presentation</vt:lpstr>
      <vt:lpstr>PowerPoint Presentation</vt:lpstr>
      <vt:lpstr>CERTIFIED BY LOCAL VALUATION</vt:lpstr>
      <vt:lpstr>New Tax Roll Process</vt:lpstr>
      <vt:lpstr>PowerPoint Presentation</vt:lpstr>
      <vt:lpstr>PowerPoint Presentation</vt:lpstr>
      <vt:lpstr>PowerPoint Presentation</vt:lpstr>
      <vt:lpstr>Share Drive for Tangible Tax Rolls </vt:lpstr>
      <vt:lpstr>BENEFITS</vt:lpstr>
      <vt:lpstr>Access to Share Drive</vt:lpstr>
      <vt:lpstr>PowerPoint Presentation</vt:lpstr>
      <vt:lpstr>PowerPoint Presentation</vt:lpstr>
      <vt:lpstr>Share Drive Access Form</vt:lpstr>
      <vt:lpstr> </vt:lpstr>
      <vt:lpstr> </vt:lpstr>
      <vt:lpstr> </vt:lpstr>
      <vt:lpstr>PSC TAX ROLL</vt:lpstr>
      <vt:lpstr>PSC TAX ROLL</vt:lpstr>
      <vt:lpstr>PSC TAX ROLL Important Points</vt:lpstr>
      <vt:lpstr>Inventory Credit</vt:lpstr>
      <vt:lpstr>PowerPoint Presentation</vt:lpstr>
      <vt:lpstr>PowerPoint Presentation</vt:lpstr>
      <vt:lpstr>You can also split your content</vt:lpstr>
      <vt:lpstr>PowerPoint Presentation</vt:lpstr>
      <vt:lpstr>PVA websites and District codes</vt:lpstr>
      <vt:lpstr>Local Distributions Omitted Personal Property</vt:lpstr>
      <vt:lpstr>PowerPoint Presentation</vt:lpstr>
      <vt:lpstr>Public Service &amp; Centrally Assessed Assessments</vt:lpstr>
      <vt:lpstr>PowerPoint Presentation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Rolls, Reports and More</dc:title>
  <dc:creator>Thompson, Cathy L (DOR)</dc:creator>
  <cp:keywords/>
  <dc:description/>
  <cp:lastModifiedBy>Thompson, Cathy L (DOR)</cp:lastModifiedBy>
  <cp:revision>82</cp:revision>
  <cp:lastPrinted>2018-12-03T21:46:09Z</cp:lastPrinted>
  <dcterms:modified xsi:type="dcterms:W3CDTF">2018-12-05T12:22:19Z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