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6.xml" ContentType="application/vnd.openxmlformats-officedocument.presentationml.slide+xml"/>
  <Override PartName="/ppt/slides/slide29.xml" ContentType="application/vnd.openxmlformats-officedocument.presentationml.slide+xml"/>
  <Override PartName="/ppt/slides/slide37.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32.xml" ContentType="application/vnd.openxmlformats-officedocument.presentationml.slide+xml"/>
  <Override PartName="/ppt/slides/slide34.xml" ContentType="application/vnd.openxmlformats-officedocument.presentationml.slide+xml"/>
  <Override PartName="/ppt/slideLayouts/slideLayout3.xml" ContentType="application/vnd.openxmlformats-officedocument.presentationml.slideLayout+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32.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31.xml" ContentType="application/vnd.openxmlformats-officedocument.presentationml.notesSlide+xml"/>
  <Override PartName="/ppt/slideLayouts/slideLayout6.xml" ContentType="application/vnd.openxmlformats-officedocument.presentationml.slideLayout+xml"/>
  <Override PartName="/ppt/notesSlides/notesSlide30.xml" ContentType="application/vnd.openxmlformats-officedocument.presentationml.notesSlide+xml"/>
  <Override PartName="/ppt/slideLayouts/slideLayout13.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diagrams/quickStyle1.xml" ContentType="application/vnd.openxmlformats-officedocument.drawingml.diagramStyle+xml"/>
  <Override PartName="/ppt/diagrams/colors2.xml" ContentType="application/vnd.openxmlformats-officedocument.drawingml.diagramColors+xml"/>
  <Override PartName="/ppt/diagrams/quickStyle2.xml" ContentType="application/vnd.openxmlformats-officedocument.drawingml.diagramStyle+xml"/>
  <Override PartName="/ppt/diagrams/layout1.xml" ContentType="application/vnd.openxmlformats-officedocument.drawingml.diagramLayout+xml"/>
  <Override PartName="/ppt/diagrams/drawing2.xml" ContentType="application/vnd.ms-office.drawingml.diagramDrawing+xml"/>
  <Override PartName="/ppt/diagrams/colors1.xml" ContentType="application/vnd.openxmlformats-officedocument.drawingml.diagramColors+xml"/>
  <Override PartName="/ppt/diagrams/layout2.xml" ContentType="application/vnd.openxmlformats-officedocument.drawingml.diagramLayout+xml"/>
  <Override PartName="/ppt/theme/theme2.xml" ContentType="application/vnd.openxmlformats-officedocument.theme+xml"/>
  <Override PartName="/ppt/diagrams/drawing1.xml" ContentType="application/vnd.ms-office.drawingml.diagramDrawing+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258" r:id="rId4"/>
    <p:sldId id="259" r:id="rId5"/>
    <p:sldId id="261" r:id="rId6"/>
    <p:sldId id="262" r:id="rId7"/>
    <p:sldId id="263" r:id="rId8"/>
    <p:sldId id="264" r:id="rId9"/>
    <p:sldId id="305" r:id="rId10"/>
    <p:sldId id="260" r:id="rId11"/>
    <p:sldId id="265" r:id="rId12"/>
    <p:sldId id="266" r:id="rId13"/>
    <p:sldId id="267" r:id="rId14"/>
    <p:sldId id="268" r:id="rId15"/>
    <p:sldId id="269" r:id="rId16"/>
    <p:sldId id="270" r:id="rId17"/>
    <p:sldId id="271" r:id="rId18"/>
    <p:sldId id="272" r:id="rId19"/>
    <p:sldId id="273" r:id="rId20"/>
    <p:sldId id="274" r:id="rId21"/>
    <p:sldId id="275" r:id="rId22"/>
    <p:sldId id="302" r:id="rId23"/>
    <p:sldId id="278" r:id="rId24"/>
    <p:sldId id="286" r:id="rId25"/>
    <p:sldId id="293" r:id="rId26"/>
    <p:sldId id="294" r:id="rId27"/>
    <p:sldId id="295" r:id="rId28"/>
    <p:sldId id="296" r:id="rId29"/>
    <p:sldId id="297" r:id="rId30"/>
    <p:sldId id="298" r:id="rId31"/>
    <p:sldId id="299" r:id="rId32"/>
    <p:sldId id="280" r:id="rId33"/>
    <p:sldId id="281" r:id="rId34"/>
    <p:sldId id="283" r:id="rId35"/>
    <p:sldId id="279" r:id="rId36"/>
    <p:sldId id="282" r:id="rId37"/>
    <p:sldId id="284" r:id="rId38"/>
    <p:sldId id="285" r:id="rId39"/>
    <p:sldId id="287" r:id="rId40"/>
    <p:sldId id="288" r:id="rId41"/>
    <p:sldId id="291" r:id="rId42"/>
    <p:sldId id="290" r:id="rId43"/>
    <p:sldId id="304" r:id="rId44"/>
    <p:sldId id="289" r:id="rId4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ron, Maggie (DOR)" initials="DM(" lastIdx="1" clrIdx="0">
    <p:extLst>
      <p:ext uri="{19B8F6BF-5375-455C-9EA6-DF929625EA0E}">
        <p15:presenceInfo xmlns:p15="http://schemas.microsoft.com/office/powerpoint/2012/main" userId="S-1-5-21-1906223541-4118949281-2673098279-892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3" autoAdjust="0"/>
    <p:restoredTop sz="95688" autoAdjust="0"/>
  </p:normalViewPr>
  <p:slideViewPr>
    <p:cSldViewPr snapToGrid="0">
      <p:cViewPr varScale="1">
        <p:scale>
          <a:sx n="92" d="100"/>
          <a:sy n="92" d="100"/>
        </p:scale>
        <p:origin x="84" y="84"/>
      </p:cViewPr>
      <p:guideLst/>
    </p:cSldViewPr>
  </p:slideViewPr>
  <p:outlineViewPr>
    <p:cViewPr>
      <p:scale>
        <a:sx n="33" d="100"/>
        <a:sy n="33" d="100"/>
      </p:scale>
      <p:origin x="0" y="-4836"/>
    </p:cViewPr>
  </p:outlineViewPr>
  <p:notesTextViewPr>
    <p:cViewPr>
      <p:scale>
        <a:sx n="3" d="2"/>
        <a:sy n="3" d="2"/>
      </p:scale>
      <p:origin x="0" y="0"/>
    </p:cViewPr>
  </p:notesTextViewPr>
  <p:sorterViewPr>
    <p:cViewPr>
      <p:scale>
        <a:sx n="100" d="100"/>
        <a:sy n="100" d="100"/>
      </p:scale>
      <p:origin x="0" y="-8394"/>
    </p:cViewPr>
  </p:sorterViewPr>
  <p:notesViewPr>
    <p:cSldViewPr snapToGrid="0">
      <p:cViewPr varScale="1">
        <p:scale>
          <a:sx n="72" d="100"/>
          <a:sy n="72" d="100"/>
        </p:scale>
        <p:origin x="2682"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5.xml.rels><?xml version="1.0" encoding="UTF-8" standalone="yes"?>
<Relationships xmlns="http://schemas.openxmlformats.org/package/2006/relationships"><Relationship Id="rId2" Type="http://schemas.openxmlformats.org/officeDocument/2006/relationships/hyperlink" Target="mailto:dor.realproperty@ky.gov" TargetMode="External"/><Relationship Id="rId1" Type="http://schemas.openxmlformats.org/officeDocument/2006/relationships/hyperlink" Target="mailto:Justin.taylor@ky.gov"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5.xml.rels><?xml version="1.0" encoding="UTF-8" standalone="yes"?>
<Relationships xmlns="http://schemas.openxmlformats.org/package/2006/relationships"><Relationship Id="rId2" Type="http://schemas.openxmlformats.org/officeDocument/2006/relationships/hyperlink" Target="mailto:dor.realproperty@ky.gov" TargetMode="External"/><Relationship Id="rId1" Type="http://schemas.openxmlformats.org/officeDocument/2006/relationships/hyperlink" Target="mailto:Justin.taylor@ky.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FBEB73-984E-466B-A7F6-115B9542A618}" type="doc">
      <dgm:prSet loTypeId="urn:microsoft.com/office/officeart/2005/8/layout/chevron1" loCatId="process" qsTypeId="urn:microsoft.com/office/officeart/2005/8/quickstyle/simple1" qsCatId="simple" csTypeId="urn:microsoft.com/office/officeart/2005/8/colors/accent1_2" csCatId="accent1" phldr="1"/>
      <dgm:spPr/>
    </dgm:pt>
    <dgm:pt modelId="{73172304-A1EC-49BB-AC4E-9C4D33A3D29E}">
      <dgm:prSet phldrT="[Text]"/>
      <dgm:spPr/>
      <dgm:t>
        <a:bodyPr/>
        <a:lstStyle/>
        <a:p>
          <a:r>
            <a:rPr lang="en-US" dirty="0"/>
            <a:t>DOR receives bills after the Clerk’s Sale</a:t>
          </a:r>
        </a:p>
      </dgm:t>
    </dgm:pt>
    <dgm:pt modelId="{EC539F0A-6D30-4559-BD21-500FEA73DF1D}" type="parTrans" cxnId="{3367B4B4-002B-4EC5-9072-E58672C8F63C}">
      <dgm:prSet/>
      <dgm:spPr/>
      <dgm:t>
        <a:bodyPr/>
        <a:lstStyle/>
        <a:p>
          <a:endParaRPr lang="en-US"/>
        </a:p>
      </dgm:t>
    </dgm:pt>
    <dgm:pt modelId="{C558D3E2-DCB5-4D70-AF30-78CC6FB6FB4D}" type="sibTrans" cxnId="{3367B4B4-002B-4EC5-9072-E58672C8F63C}">
      <dgm:prSet/>
      <dgm:spPr/>
      <dgm:t>
        <a:bodyPr/>
        <a:lstStyle/>
        <a:p>
          <a:endParaRPr lang="en-US"/>
        </a:p>
      </dgm:t>
    </dgm:pt>
    <dgm:pt modelId="{A3BA1914-A9D5-4089-AD7D-FC716FEC636C}">
      <dgm:prSet phldrT="[Text]"/>
      <dgm:spPr/>
      <dgm:t>
        <a:bodyPr/>
        <a:lstStyle/>
        <a:p>
          <a:r>
            <a:rPr lang="en-US" dirty="0"/>
            <a:t>Skip research is completed to ensure proper billing</a:t>
          </a:r>
        </a:p>
      </dgm:t>
    </dgm:pt>
    <dgm:pt modelId="{88F36B81-A014-45BB-B73D-2DD6328F20E7}" type="parTrans" cxnId="{65249604-32F5-44CE-A5FA-1911645F2225}">
      <dgm:prSet/>
      <dgm:spPr/>
      <dgm:t>
        <a:bodyPr/>
        <a:lstStyle/>
        <a:p>
          <a:endParaRPr lang="en-US"/>
        </a:p>
      </dgm:t>
    </dgm:pt>
    <dgm:pt modelId="{D7267013-3328-4442-8BE0-760915053020}" type="sibTrans" cxnId="{65249604-32F5-44CE-A5FA-1911645F2225}">
      <dgm:prSet/>
      <dgm:spPr/>
      <dgm:t>
        <a:bodyPr/>
        <a:lstStyle/>
        <a:p>
          <a:endParaRPr lang="en-US"/>
        </a:p>
      </dgm:t>
    </dgm:pt>
    <dgm:pt modelId="{F4D5D537-19BF-414D-97D9-88FFAA2CFBE3}">
      <dgm:prSet phldrT="[Text]"/>
      <dgm:spPr/>
      <dgm:t>
        <a:bodyPr/>
        <a:lstStyle/>
        <a:p>
          <a:r>
            <a:rPr lang="en-US" dirty="0"/>
            <a:t>Bills are entered into the Delinquent Property Tax System (DPT)</a:t>
          </a:r>
        </a:p>
      </dgm:t>
    </dgm:pt>
    <dgm:pt modelId="{36AE7AA7-A6E8-4DC6-9491-9816EBA8EEC8}" type="parTrans" cxnId="{0CF248FB-AAA8-45BF-B85A-DF22D138933D}">
      <dgm:prSet/>
      <dgm:spPr/>
      <dgm:t>
        <a:bodyPr/>
        <a:lstStyle/>
        <a:p>
          <a:endParaRPr lang="en-US"/>
        </a:p>
      </dgm:t>
    </dgm:pt>
    <dgm:pt modelId="{C5787426-7915-40E3-A6C2-4CA999458987}" type="sibTrans" cxnId="{0CF248FB-AAA8-45BF-B85A-DF22D138933D}">
      <dgm:prSet/>
      <dgm:spPr/>
      <dgm:t>
        <a:bodyPr/>
        <a:lstStyle/>
        <a:p>
          <a:endParaRPr lang="en-US"/>
        </a:p>
      </dgm:t>
    </dgm:pt>
    <dgm:pt modelId="{3DF9F573-8F6E-4967-9537-89FC6825BC2D}" type="pres">
      <dgm:prSet presAssocID="{FFFBEB73-984E-466B-A7F6-115B9542A618}" presName="Name0" presStyleCnt="0">
        <dgm:presLayoutVars>
          <dgm:dir/>
          <dgm:animLvl val="lvl"/>
          <dgm:resizeHandles val="exact"/>
        </dgm:presLayoutVars>
      </dgm:prSet>
      <dgm:spPr/>
    </dgm:pt>
    <dgm:pt modelId="{B15A12C1-D2E1-43C4-BC41-E7A3E4389A47}" type="pres">
      <dgm:prSet presAssocID="{73172304-A1EC-49BB-AC4E-9C4D33A3D29E}" presName="parTxOnly" presStyleLbl="node1" presStyleIdx="0" presStyleCnt="3" custLinFactY="39478" custLinFactNeighborX="3623" custLinFactNeighborY="100000">
        <dgm:presLayoutVars>
          <dgm:chMax val="0"/>
          <dgm:chPref val="0"/>
          <dgm:bulletEnabled val="1"/>
        </dgm:presLayoutVars>
      </dgm:prSet>
      <dgm:spPr/>
      <dgm:t>
        <a:bodyPr/>
        <a:lstStyle/>
        <a:p>
          <a:endParaRPr lang="en-US"/>
        </a:p>
      </dgm:t>
    </dgm:pt>
    <dgm:pt modelId="{BE8A5C17-412A-459A-BA68-BB636078A886}" type="pres">
      <dgm:prSet presAssocID="{C558D3E2-DCB5-4D70-AF30-78CC6FB6FB4D}" presName="parTxOnlySpace" presStyleCnt="0"/>
      <dgm:spPr/>
    </dgm:pt>
    <dgm:pt modelId="{EAA6C9FF-C395-48A8-B4A6-BD061C3B2F57}" type="pres">
      <dgm:prSet presAssocID="{A3BA1914-A9D5-4089-AD7D-FC716FEC636C}" presName="parTxOnly" presStyleLbl="node1" presStyleIdx="1" presStyleCnt="3" custLinFactY="39478" custLinFactNeighborX="3623" custLinFactNeighborY="100000">
        <dgm:presLayoutVars>
          <dgm:chMax val="0"/>
          <dgm:chPref val="0"/>
          <dgm:bulletEnabled val="1"/>
        </dgm:presLayoutVars>
      </dgm:prSet>
      <dgm:spPr/>
      <dgm:t>
        <a:bodyPr/>
        <a:lstStyle/>
        <a:p>
          <a:endParaRPr lang="en-US"/>
        </a:p>
      </dgm:t>
    </dgm:pt>
    <dgm:pt modelId="{D71B5905-2713-48C2-9B95-F44D22A0D19D}" type="pres">
      <dgm:prSet presAssocID="{D7267013-3328-4442-8BE0-760915053020}" presName="parTxOnlySpace" presStyleCnt="0"/>
      <dgm:spPr/>
    </dgm:pt>
    <dgm:pt modelId="{6E1E5E9F-8BC1-428F-B713-09024A93070D}" type="pres">
      <dgm:prSet presAssocID="{F4D5D537-19BF-414D-97D9-88FFAA2CFBE3}" presName="parTxOnly" presStyleLbl="node1" presStyleIdx="2" presStyleCnt="3" custLinFactY="39478" custLinFactNeighborX="3623" custLinFactNeighborY="100000">
        <dgm:presLayoutVars>
          <dgm:chMax val="0"/>
          <dgm:chPref val="0"/>
          <dgm:bulletEnabled val="1"/>
        </dgm:presLayoutVars>
      </dgm:prSet>
      <dgm:spPr/>
      <dgm:t>
        <a:bodyPr/>
        <a:lstStyle/>
        <a:p>
          <a:endParaRPr lang="en-US"/>
        </a:p>
      </dgm:t>
    </dgm:pt>
  </dgm:ptLst>
  <dgm:cxnLst>
    <dgm:cxn modelId="{6FCD4E98-F2F1-43D9-BCE2-F4BAE7567926}" type="presOf" srcId="{A3BA1914-A9D5-4089-AD7D-FC716FEC636C}" destId="{EAA6C9FF-C395-48A8-B4A6-BD061C3B2F57}" srcOrd="0" destOrd="0" presId="urn:microsoft.com/office/officeart/2005/8/layout/chevron1"/>
    <dgm:cxn modelId="{6680864A-545C-4A9C-A19F-D126C042BEF7}" type="presOf" srcId="{73172304-A1EC-49BB-AC4E-9C4D33A3D29E}" destId="{B15A12C1-D2E1-43C4-BC41-E7A3E4389A47}" srcOrd="0" destOrd="0" presId="urn:microsoft.com/office/officeart/2005/8/layout/chevron1"/>
    <dgm:cxn modelId="{0CF248FB-AAA8-45BF-B85A-DF22D138933D}" srcId="{FFFBEB73-984E-466B-A7F6-115B9542A618}" destId="{F4D5D537-19BF-414D-97D9-88FFAA2CFBE3}" srcOrd="2" destOrd="0" parTransId="{36AE7AA7-A6E8-4DC6-9491-9816EBA8EEC8}" sibTransId="{C5787426-7915-40E3-A6C2-4CA999458987}"/>
    <dgm:cxn modelId="{3367B4B4-002B-4EC5-9072-E58672C8F63C}" srcId="{FFFBEB73-984E-466B-A7F6-115B9542A618}" destId="{73172304-A1EC-49BB-AC4E-9C4D33A3D29E}" srcOrd="0" destOrd="0" parTransId="{EC539F0A-6D30-4559-BD21-500FEA73DF1D}" sibTransId="{C558D3E2-DCB5-4D70-AF30-78CC6FB6FB4D}"/>
    <dgm:cxn modelId="{A0FF232B-8021-4D1A-8C33-AC8F328E88D8}" type="presOf" srcId="{FFFBEB73-984E-466B-A7F6-115B9542A618}" destId="{3DF9F573-8F6E-4967-9537-89FC6825BC2D}" srcOrd="0" destOrd="0" presId="urn:microsoft.com/office/officeart/2005/8/layout/chevron1"/>
    <dgm:cxn modelId="{65249604-32F5-44CE-A5FA-1911645F2225}" srcId="{FFFBEB73-984E-466B-A7F6-115B9542A618}" destId="{A3BA1914-A9D5-4089-AD7D-FC716FEC636C}" srcOrd="1" destOrd="0" parTransId="{88F36B81-A014-45BB-B73D-2DD6328F20E7}" sibTransId="{D7267013-3328-4442-8BE0-760915053020}"/>
    <dgm:cxn modelId="{ABC90586-A575-4786-8370-9E56020E2041}" type="presOf" srcId="{F4D5D537-19BF-414D-97D9-88FFAA2CFBE3}" destId="{6E1E5E9F-8BC1-428F-B713-09024A93070D}" srcOrd="0" destOrd="0" presId="urn:microsoft.com/office/officeart/2005/8/layout/chevron1"/>
    <dgm:cxn modelId="{D1435E03-C81D-417B-AF6B-3BA2130A4A91}" type="presParOf" srcId="{3DF9F573-8F6E-4967-9537-89FC6825BC2D}" destId="{B15A12C1-D2E1-43C4-BC41-E7A3E4389A47}" srcOrd="0" destOrd="0" presId="urn:microsoft.com/office/officeart/2005/8/layout/chevron1"/>
    <dgm:cxn modelId="{BF77A62F-EFCF-4E04-83DD-60FB2769B07F}" type="presParOf" srcId="{3DF9F573-8F6E-4967-9537-89FC6825BC2D}" destId="{BE8A5C17-412A-459A-BA68-BB636078A886}" srcOrd="1" destOrd="0" presId="urn:microsoft.com/office/officeart/2005/8/layout/chevron1"/>
    <dgm:cxn modelId="{19DE1480-33CE-48B7-BA63-31DC49141E88}" type="presParOf" srcId="{3DF9F573-8F6E-4967-9537-89FC6825BC2D}" destId="{EAA6C9FF-C395-48A8-B4A6-BD061C3B2F57}" srcOrd="2" destOrd="0" presId="urn:microsoft.com/office/officeart/2005/8/layout/chevron1"/>
    <dgm:cxn modelId="{1AF3A9AC-3DC3-4840-ACF0-5AA5DC38297E}" type="presParOf" srcId="{3DF9F573-8F6E-4967-9537-89FC6825BC2D}" destId="{D71B5905-2713-48C2-9B95-F44D22A0D19D}" srcOrd="3" destOrd="0" presId="urn:microsoft.com/office/officeart/2005/8/layout/chevron1"/>
    <dgm:cxn modelId="{5F6AEAA6-D756-4ECA-BDCC-E0742525F816}" type="presParOf" srcId="{3DF9F573-8F6E-4967-9537-89FC6825BC2D}" destId="{6E1E5E9F-8BC1-428F-B713-09024A93070D}"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4EFB70-57BD-463D-B440-7671004FB7C0}" type="doc">
      <dgm:prSet loTypeId="urn:microsoft.com/office/officeart/2005/8/layout/hList2" loCatId="list" qsTypeId="urn:microsoft.com/office/officeart/2005/8/quickstyle/simple5" qsCatId="simple" csTypeId="urn:microsoft.com/office/officeart/2005/8/colors/accent1_2" csCatId="accent1" phldr="1"/>
      <dgm:spPr/>
      <dgm:t>
        <a:bodyPr/>
        <a:lstStyle/>
        <a:p>
          <a:endParaRPr lang="en-US"/>
        </a:p>
      </dgm:t>
    </dgm:pt>
    <dgm:pt modelId="{59E822D4-A1B6-41F5-8D95-F86EC2F8ED4D}">
      <dgm:prSet phldrT="[Text]"/>
      <dgm:spPr/>
      <dgm:t>
        <a:bodyPr/>
        <a:lstStyle/>
        <a:p>
          <a:r>
            <a:rPr lang="en-US" dirty="0"/>
            <a:t>Option </a:t>
          </a:r>
        </a:p>
      </dgm:t>
    </dgm:pt>
    <dgm:pt modelId="{4E8FCF96-6131-4A9A-BA39-A449F9990502}" type="parTrans" cxnId="{54319C2F-D020-4B90-A148-08B853CB7908}">
      <dgm:prSet/>
      <dgm:spPr/>
      <dgm:t>
        <a:bodyPr/>
        <a:lstStyle/>
        <a:p>
          <a:endParaRPr lang="en-US"/>
        </a:p>
      </dgm:t>
    </dgm:pt>
    <dgm:pt modelId="{22ED1464-D8DD-495C-BD65-9281F5C5E155}" type="sibTrans" cxnId="{54319C2F-D020-4B90-A148-08B853CB7908}">
      <dgm:prSet/>
      <dgm:spPr/>
      <dgm:t>
        <a:bodyPr/>
        <a:lstStyle/>
        <a:p>
          <a:endParaRPr lang="en-US"/>
        </a:p>
      </dgm:t>
    </dgm:pt>
    <dgm:pt modelId="{CA2AC12A-44DC-4C76-A59A-39B3BB51248B}">
      <dgm:prSet phldrT="[Text]"/>
      <dgm:spPr/>
      <dgm:t>
        <a:bodyPr/>
        <a:lstStyle/>
        <a:p>
          <a:r>
            <a:rPr lang="en-US" dirty="0"/>
            <a:t>The County Attorney retains control of all collection efforts </a:t>
          </a:r>
        </a:p>
      </dgm:t>
    </dgm:pt>
    <dgm:pt modelId="{4678C279-88B0-426D-A56F-52CA4044252E}" type="parTrans" cxnId="{16D17E62-8DE6-41E1-9410-B25BB865AC2C}">
      <dgm:prSet/>
      <dgm:spPr/>
      <dgm:t>
        <a:bodyPr/>
        <a:lstStyle/>
        <a:p>
          <a:endParaRPr lang="en-US"/>
        </a:p>
      </dgm:t>
    </dgm:pt>
    <dgm:pt modelId="{53A2C064-256F-42E5-8DE4-425E7E79AEA4}" type="sibTrans" cxnId="{16D17E62-8DE6-41E1-9410-B25BB865AC2C}">
      <dgm:prSet/>
      <dgm:spPr/>
      <dgm:t>
        <a:bodyPr/>
        <a:lstStyle/>
        <a:p>
          <a:endParaRPr lang="en-US"/>
        </a:p>
      </dgm:t>
    </dgm:pt>
    <dgm:pt modelId="{E99CB0AD-3AEA-4B87-9214-4D7E9B33A1DE}">
      <dgm:prSet phldrT="[Text]"/>
      <dgm:spPr/>
      <dgm:t>
        <a:bodyPr/>
        <a:lstStyle/>
        <a:p>
          <a:r>
            <a:rPr lang="en-US" dirty="0"/>
            <a:t>Option </a:t>
          </a:r>
        </a:p>
      </dgm:t>
    </dgm:pt>
    <dgm:pt modelId="{8B86DE91-8204-4950-B5BE-7B99D6BD7AF9}" type="parTrans" cxnId="{864F0134-ACAB-4D3B-B9F8-7D2C2A8324FD}">
      <dgm:prSet/>
      <dgm:spPr/>
      <dgm:t>
        <a:bodyPr/>
        <a:lstStyle/>
        <a:p>
          <a:endParaRPr lang="en-US"/>
        </a:p>
      </dgm:t>
    </dgm:pt>
    <dgm:pt modelId="{856BCCB3-3C89-4C50-94D3-235441A3B0DF}" type="sibTrans" cxnId="{864F0134-ACAB-4D3B-B9F8-7D2C2A8324FD}">
      <dgm:prSet/>
      <dgm:spPr/>
      <dgm:t>
        <a:bodyPr/>
        <a:lstStyle/>
        <a:p>
          <a:endParaRPr lang="en-US"/>
        </a:p>
      </dgm:t>
    </dgm:pt>
    <dgm:pt modelId="{35615EAB-AF35-4190-B7B8-7F6B7C600583}">
      <dgm:prSet phldrT="[Text]"/>
      <dgm:spPr/>
      <dgm:t>
        <a:bodyPr/>
        <a:lstStyle/>
        <a:p>
          <a:r>
            <a:rPr lang="en-US" dirty="0"/>
            <a:t>The Count Attorney forfeits their 20% fee</a:t>
          </a:r>
        </a:p>
      </dgm:t>
    </dgm:pt>
    <dgm:pt modelId="{28D8527C-D06A-4567-B7F0-E46DF564C816}" type="parTrans" cxnId="{A281BB40-D18C-48B6-AA0A-A344E9931800}">
      <dgm:prSet/>
      <dgm:spPr/>
      <dgm:t>
        <a:bodyPr/>
        <a:lstStyle/>
        <a:p>
          <a:endParaRPr lang="en-US"/>
        </a:p>
      </dgm:t>
    </dgm:pt>
    <dgm:pt modelId="{06D39484-D6AA-48D1-91E3-4A693955DE8A}" type="sibTrans" cxnId="{A281BB40-D18C-48B6-AA0A-A344E9931800}">
      <dgm:prSet/>
      <dgm:spPr/>
      <dgm:t>
        <a:bodyPr/>
        <a:lstStyle/>
        <a:p>
          <a:endParaRPr lang="en-US"/>
        </a:p>
      </dgm:t>
    </dgm:pt>
    <dgm:pt modelId="{43FCCB19-2A56-4636-8A5F-40C842F6D5FF}">
      <dgm:prSet phldrT="[Text]"/>
      <dgm:spPr/>
      <dgm:t>
        <a:bodyPr/>
        <a:lstStyle/>
        <a:p>
          <a:r>
            <a:rPr lang="en-US" dirty="0"/>
            <a:t>Option </a:t>
          </a:r>
        </a:p>
      </dgm:t>
    </dgm:pt>
    <dgm:pt modelId="{39800252-8576-4D04-ADBF-FE5F9CEFF365}" type="parTrans" cxnId="{9F1762A3-1B73-403E-A084-E6DB3273C4D4}">
      <dgm:prSet/>
      <dgm:spPr/>
      <dgm:t>
        <a:bodyPr/>
        <a:lstStyle/>
        <a:p>
          <a:endParaRPr lang="en-US"/>
        </a:p>
      </dgm:t>
    </dgm:pt>
    <dgm:pt modelId="{20F91E9E-FC7E-48AB-AC4F-F9CC7B8599E3}" type="sibTrans" cxnId="{9F1762A3-1B73-403E-A084-E6DB3273C4D4}">
      <dgm:prSet/>
      <dgm:spPr/>
      <dgm:t>
        <a:bodyPr/>
        <a:lstStyle/>
        <a:p>
          <a:endParaRPr lang="en-US"/>
        </a:p>
      </dgm:t>
    </dgm:pt>
    <dgm:pt modelId="{7957116F-E192-4596-9F72-ABA18A59A4C9}">
      <dgm:prSet phldrT="[Text]"/>
      <dgm:spPr/>
      <dgm:t>
        <a:bodyPr/>
        <a:lstStyle/>
        <a:p>
          <a:r>
            <a:rPr lang="en-US" dirty="0"/>
            <a:t>The County Attorney retains control of collections and 20% fee for a desired number of years</a:t>
          </a:r>
        </a:p>
      </dgm:t>
    </dgm:pt>
    <dgm:pt modelId="{25DCBBCE-AFF0-481C-B349-B0EB24AD6909}" type="parTrans" cxnId="{39B870DB-BD65-41B3-B4FF-060AB47B2E0B}">
      <dgm:prSet/>
      <dgm:spPr/>
      <dgm:t>
        <a:bodyPr/>
        <a:lstStyle/>
        <a:p>
          <a:endParaRPr lang="en-US"/>
        </a:p>
      </dgm:t>
    </dgm:pt>
    <dgm:pt modelId="{2E0C56B6-1453-436F-8D44-E97BA115AB06}" type="sibTrans" cxnId="{39B870DB-BD65-41B3-B4FF-060AB47B2E0B}">
      <dgm:prSet/>
      <dgm:spPr/>
      <dgm:t>
        <a:bodyPr/>
        <a:lstStyle/>
        <a:p>
          <a:endParaRPr lang="en-US"/>
        </a:p>
      </dgm:t>
    </dgm:pt>
    <dgm:pt modelId="{3CD4047B-5CA8-47BC-AF19-BC1CCFCF0F76}">
      <dgm:prSet/>
      <dgm:spPr/>
      <dgm:t>
        <a:bodyPr/>
        <a:lstStyle/>
        <a:p>
          <a:r>
            <a:rPr lang="en-US" dirty="0"/>
            <a:t>The county retains the 20% County Attorney fee</a:t>
          </a:r>
        </a:p>
      </dgm:t>
    </dgm:pt>
    <dgm:pt modelId="{B80AA353-6193-46C9-9321-CFA39E149AF1}" type="parTrans" cxnId="{FB62DBC3-0166-47CE-B270-FBAAA108AF03}">
      <dgm:prSet/>
      <dgm:spPr/>
      <dgm:t>
        <a:bodyPr/>
        <a:lstStyle/>
        <a:p>
          <a:endParaRPr lang="en-US"/>
        </a:p>
      </dgm:t>
    </dgm:pt>
    <dgm:pt modelId="{3B463BB5-42F9-4D32-942E-807C3ECFBD72}" type="sibTrans" cxnId="{FB62DBC3-0166-47CE-B270-FBAAA108AF03}">
      <dgm:prSet/>
      <dgm:spPr/>
      <dgm:t>
        <a:bodyPr/>
        <a:lstStyle/>
        <a:p>
          <a:endParaRPr lang="en-US"/>
        </a:p>
      </dgm:t>
    </dgm:pt>
    <dgm:pt modelId="{4398DDA1-E576-4860-9BC2-4C57187F5729}">
      <dgm:prSet/>
      <dgm:spPr/>
      <dgm:t>
        <a:bodyPr/>
        <a:lstStyle/>
        <a:p>
          <a:r>
            <a:rPr lang="en-US" dirty="0"/>
            <a:t>When bills are paid in full to DOR, funds are distributed to the county on a quarterly basis</a:t>
          </a:r>
        </a:p>
      </dgm:t>
    </dgm:pt>
    <dgm:pt modelId="{BD49501E-5067-44AB-8814-B76528F2F00B}" type="parTrans" cxnId="{65BECDEC-8808-45F6-A133-E14A7C6CFDD1}">
      <dgm:prSet/>
      <dgm:spPr/>
      <dgm:t>
        <a:bodyPr/>
        <a:lstStyle/>
        <a:p>
          <a:endParaRPr lang="en-US"/>
        </a:p>
      </dgm:t>
    </dgm:pt>
    <dgm:pt modelId="{E296858E-4F81-46A3-AB6A-C6CB3481F5AF}" type="sibTrans" cxnId="{65BECDEC-8808-45F6-A133-E14A7C6CFDD1}">
      <dgm:prSet/>
      <dgm:spPr/>
      <dgm:t>
        <a:bodyPr/>
        <a:lstStyle/>
        <a:p>
          <a:endParaRPr lang="en-US"/>
        </a:p>
      </dgm:t>
    </dgm:pt>
    <dgm:pt modelId="{48AFB2D7-2A0A-4F04-896A-8353FDBD420C}">
      <dgm:prSet/>
      <dgm:spPr/>
      <dgm:t>
        <a:bodyPr/>
        <a:lstStyle/>
        <a:p>
          <a:r>
            <a:rPr lang="en-US" dirty="0"/>
            <a:t>The County Attorney retains control indefinitely</a:t>
          </a:r>
        </a:p>
      </dgm:t>
    </dgm:pt>
    <dgm:pt modelId="{FDED3B10-5810-468B-97C3-80189FC95DEC}" type="parTrans" cxnId="{F04458FE-9D6B-4B23-886E-0A7212D4F54D}">
      <dgm:prSet/>
      <dgm:spPr/>
      <dgm:t>
        <a:bodyPr/>
        <a:lstStyle/>
        <a:p>
          <a:endParaRPr lang="en-US"/>
        </a:p>
      </dgm:t>
    </dgm:pt>
    <dgm:pt modelId="{7C1380DD-E57C-4336-A4D3-5613125CB78B}" type="sibTrans" cxnId="{F04458FE-9D6B-4B23-886E-0A7212D4F54D}">
      <dgm:prSet/>
      <dgm:spPr/>
      <dgm:t>
        <a:bodyPr/>
        <a:lstStyle/>
        <a:p>
          <a:endParaRPr lang="en-US"/>
        </a:p>
      </dgm:t>
    </dgm:pt>
    <dgm:pt modelId="{B0695BEB-E9F1-4D8E-A7C1-5B99FF27F4BA}">
      <dgm:prSet/>
      <dgm:spPr/>
      <dgm:t>
        <a:bodyPr/>
        <a:lstStyle/>
        <a:p>
          <a:r>
            <a:rPr lang="en-US" dirty="0"/>
            <a:t>Bills are sent to Frankfort for DOR staff to research and enter bills</a:t>
          </a:r>
        </a:p>
      </dgm:t>
    </dgm:pt>
    <dgm:pt modelId="{CA312FF4-2710-4C78-8DBF-3D3CAF5A45A9}" type="parTrans" cxnId="{ACC8EDAA-5959-458B-8406-A796083BFB6B}">
      <dgm:prSet/>
      <dgm:spPr/>
      <dgm:t>
        <a:bodyPr/>
        <a:lstStyle/>
        <a:p>
          <a:endParaRPr lang="en-US"/>
        </a:p>
      </dgm:t>
    </dgm:pt>
    <dgm:pt modelId="{329BFE49-A96E-4F1D-9E9D-D9739CD427F1}" type="sibTrans" cxnId="{ACC8EDAA-5959-458B-8406-A796083BFB6B}">
      <dgm:prSet/>
      <dgm:spPr/>
      <dgm:t>
        <a:bodyPr/>
        <a:lstStyle/>
        <a:p>
          <a:endParaRPr lang="en-US"/>
        </a:p>
      </dgm:t>
    </dgm:pt>
    <dgm:pt modelId="{56E19E6E-6FE4-42C9-930A-917B8299F171}">
      <dgm:prSet/>
      <dgm:spPr/>
      <dgm:t>
        <a:bodyPr/>
        <a:lstStyle/>
        <a:p>
          <a:r>
            <a:rPr lang="en-US" dirty="0"/>
            <a:t>When bills are paid in full to DOR, funds are distributed to the county on a quarterly basis</a:t>
          </a:r>
        </a:p>
      </dgm:t>
    </dgm:pt>
    <dgm:pt modelId="{52973234-AB5D-4AA3-BB7E-1972DD036847}" type="parTrans" cxnId="{8BFECB38-76F3-48B1-ACC8-77A85BAF9C4B}">
      <dgm:prSet/>
      <dgm:spPr/>
      <dgm:t>
        <a:bodyPr/>
        <a:lstStyle/>
        <a:p>
          <a:endParaRPr lang="en-US"/>
        </a:p>
      </dgm:t>
    </dgm:pt>
    <dgm:pt modelId="{E3E7B3A6-B7D8-4DAB-A334-A868024BBFFF}" type="sibTrans" cxnId="{8BFECB38-76F3-48B1-ACC8-77A85BAF9C4B}">
      <dgm:prSet/>
      <dgm:spPr/>
      <dgm:t>
        <a:bodyPr/>
        <a:lstStyle/>
        <a:p>
          <a:endParaRPr lang="en-US"/>
        </a:p>
      </dgm:t>
    </dgm:pt>
    <dgm:pt modelId="{21E428E9-B6A8-4A6F-9918-C79455F07AE4}">
      <dgm:prSet/>
      <dgm:spPr/>
      <dgm:t>
        <a:bodyPr/>
        <a:lstStyle/>
        <a:p>
          <a:r>
            <a:rPr lang="en-US" dirty="0"/>
            <a:t>The Count Attorney can specify a year for the system to convert the bills to DOR control (at this time 20% fee is forfeited)</a:t>
          </a:r>
        </a:p>
      </dgm:t>
    </dgm:pt>
    <dgm:pt modelId="{41457E31-CB38-46D9-982F-DD8043415655}" type="parTrans" cxnId="{9A3AA94E-D892-45FA-8737-06B3C5C9C65E}">
      <dgm:prSet/>
      <dgm:spPr/>
      <dgm:t>
        <a:bodyPr/>
        <a:lstStyle/>
        <a:p>
          <a:endParaRPr lang="en-US"/>
        </a:p>
      </dgm:t>
    </dgm:pt>
    <dgm:pt modelId="{D857178A-089D-4015-8232-44AE0C30F4FC}" type="sibTrans" cxnId="{9A3AA94E-D892-45FA-8737-06B3C5C9C65E}">
      <dgm:prSet/>
      <dgm:spPr/>
      <dgm:t>
        <a:bodyPr/>
        <a:lstStyle/>
        <a:p>
          <a:endParaRPr lang="en-US"/>
        </a:p>
      </dgm:t>
    </dgm:pt>
    <dgm:pt modelId="{78DCC276-E480-4ED9-8633-C7268C3F88D8}">
      <dgm:prSet/>
      <dgm:spPr/>
      <dgm:t>
        <a:bodyPr/>
        <a:lstStyle/>
        <a:p>
          <a:r>
            <a:rPr lang="en-US" dirty="0"/>
            <a:t>When bills are paid in full to DOR, funds are distributed to the county on a quarterly basis</a:t>
          </a:r>
        </a:p>
      </dgm:t>
    </dgm:pt>
    <dgm:pt modelId="{A690CCA9-0360-4ADA-84D4-A2CF095C1E29}" type="parTrans" cxnId="{517F441F-A92C-42C0-AE82-931BBBF32D93}">
      <dgm:prSet/>
      <dgm:spPr/>
      <dgm:t>
        <a:bodyPr/>
        <a:lstStyle/>
        <a:p>
          <a:endParaRPr lang="en-US"/>
        </a:p>
      </dgm:t>
    </dgm:pt>
    <dgm:pt modelId="{FFD71E77-C1BB-4AC7-BA85-6C92D30AB50A}" type="sibTrans" cxnId="{517F441F-A92C-42C0-AE82-931BBBF32D93}">
      <dgm:prSet/>
      <dgm:spPr/>
      <dgm:t>
        <a:bodyPr/>
        <a:lstStyle/>
        <a:p>
          <a:endParaRPr lang="en-US"/>
        </a:p>
      </dgm:t>
    </dgm:pt>
    <dgm:pt modelId="{BD30DA85-9910-4DF6-9FD7-2221FA09B8EF}" type="pres">
      <dgm:prSet presAssocID="{054EFB70-57BD-463D-B440-7671004FB7C0}" presName="linearFlow" presStyleCnt="0">
        <dgm:presLayoutVars>
          <dgm:dir/>
          <dgm:animLvl val="lvl"/>
          <dgm:resizeHandles/>
        </dgm:presLayoutVars>
      </dgm:prSet>
      <dgm:spPr/>
      <dgm:t>
        <a:bodyPr/>
        <a:lstStyle/>
        <a:p>
          <a:endParaRPr lang="en-US"/>
        </a:p>
      </dgm:t>
    </dgm:pt>
    <dgm:pt modelId="{E2FC92CE-3B74-4EAA-AAE3-6C732242BA2A}" type="pres">
      <dgm:prSet presAssocID="{59E822D4-A1B6-41F5-8D95-F86EC2F8ED4D}" presName="compositeNode" presStyleCnt="0">
        <dgm:presLayoutVars>
          <dgm:bulletEnabled val="1"/>
        </dgm:presLayoutVars>
      </dgm:prSet>
      <dgm:spPr/>
    </dgm:pt>
    <dgm:pt modelId="{495ECA2A-FB45-49AC-952B-20429730C75A}" type="pres">
      <dgm:prSet presAssocID="{59E822D4-A1B6-41F5-8D95-F86EC2F8ED4D}" presName="image" presStyleLbl="fgImgPlace1" presStyleIdx="0" presStyleCnt="3"/>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9208" t="3380" r="9208" b="3380"/>
          </a:stretch>
        </a:blipFill>
      </dgm:spPr>
    </dgm:pt>
    <dgm:pt modelId="{980C5CDE-000F-4B84-9E3E-F8F3D10A3BA5}" type="pres">
      <dgm:prSet presAssocID="{59E822D4-A1B6-41F5-8D95-F86EC2F8ED4D}" presName="childNode" presStyleLbl="node1" presStyleIdx="0" presStyleCnt="3">
        <dgm:presLayoutVars>
          <dgm:bulletEnabled val="1"/>
        </dgm:presLayoutVars>
      </dgm:prSet>
      <dgm:spPr/>
      <dgm:t>
        <a:bodyPr/>
        <a:lstStyle/>
        <a:p>
          <a:endParaRPr lang="en-US"/>
        </a:p>
      </dgm:t>
    </dgm:pt>
    <dgm:pt modelId="{A79DF0F8-3A30-47DE-84FF-FD6915ACCBE8}" type="pres">
      <dgm:prSet presAssocID="{59E822D4-A1B6-41F5-8D95-F86EC2F8ED4D}" presName="parentNode" presStyleLbl="revTx" presStyleIdx="0" presStyleCnt="3">
        <dgm:presLayoutVars>
          <dgm:chMax val="0"/>
          <dgm:bulletEnabled val="1"/>
        </dgm:presLayoutVars>
      </dgm:prSet>
      <dgm:spPr/>
      <dgm:t>
        <a:bodyPr/>
        <a:lstStyle/>
        <a:p>
          <a:endParaRPr lang="en-US"/>
        </a:p>
      </dgm:t>
    </dgm:pt>
    <dgm:pt modelId="{51B571C7-DC6D-41F2-BDA2-82C3BD0EA761}" type="pres">
      <dgm:prSet presAssocID="{22ED1464-D8DD-495C-BD65-9281F5C5E155}" presName="sibTrans" presStyleCnt="0"/>
      <dgm:spPr/>
    </dgm:pt>
    <dgm:pt modelId="{3E6D630D-4C60-45DF-91C3-CC0877DA61DF}" type="pres">
      <dgm:prSet presAssocID="{E99CB0AD-3AEA-4B87-9214-4D7E9B33A1DE}" presName="compositeNode" presStyleCnt="0">
        <dgm:presLayoutVars>
          <dgm:bulletEnabled val="1"/>
        </dgm:presLayoutVars>
      </dgm:prSet>
      <dgm:spPr/>
    </dgm:pt>
    <dgm:pt modelId="{B1E0B2EA-CD0D-497B-A207-B5002CE05D39}" type="pres">
      <dgm:prSet presAssocID="{E99CB0AD-3AEA-4B87-9214-4D7E9B33A1DE}" presName="image" presStyleLbl="fgImgPlace1" presStyleIdx="1" presStyleCnt="3" custScaleY="93240"/>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9208" t="6250" r="9208" b="6250"/>
          </a:stretch>
        </a:blipFill>
      </dgm:spPr>
    </dgm:pt>
    <dgm:pt modelId="{27E94FF8-93C0-4E18-A6FC-3D561ECD771E}" type="pres">
      <dgm:prSet presAssocID="{E99CB0AD-3AEA-4B87-9214-4D7E9B33A1DE}" presName="childNode" presStyleLbl="node1" presStyleIdx="1" presStyleCnt="3">
        <dgm:presLayoutVars>
          <dgm:bulletEnabled val="1"/>
        </dgm:presLayoutVars>
      </dgm:prSet>
      <dgm:spPr/>
      <dgm:t>
        <a:bodyPr/>
        <a:lstStyle/>
        <a:p>
          <a:endParaRPr lang="en-US"/>
        </a:p>
      </dgm:t>
    </dgm:pt>
    <dgm:pt modelId="{301624ED-A0BF-43BF-86CB-C794D3270CF0}" type="pres">
      <dgm:prSet presAssocID="{E99CB0AD-3AEA-4B87-9214-4D7E9B33A1DE}" presName="parentNode" presStyleLbl="revTx" presStyleIdx="1" presStyleCnt="3">
        <dgm:presLayoutVars>
          <dgm:chMax val="0"/>
          <dgm:bulletEnabled val="1"/>
        </dgm:presLayoutVars>
      </dgm:prSet>
      <dgm:spPr/>
      <dgm:t>
        <a:bodyPr/>
        <a:lstStyle/>
        <a:p>
          <a:endParaRPr lang="en-US"/>
        </a:p>
      </dgm:t>
    </dgm:pt>
    <dgm:pt modelId="{C57625B3-4466-48BC-9DD0-917E9DD734BB}" type="pres">
      <dgm:prSet presAssocID="{856BCCB3-3C89-4C50-94D3-235441A3B0DF}" presName="sibTrans" presStyleCnt="0"/>
      <dgm:spPr/>
    </dgm:pt>
    <dgm:pt modelId="{305CFC95-D04A-4E3A-9741-F98697017CD6}" type="pres">
      <dgm:prSet presAssocID="{43FCCB19-2A56-4636-8A5F-40C842F6D5FF}" presName="compositeNode" presStyleCnt="0">
        <dgm:presLayoutVars>
          <dgm:bulletEnabled val="1"/>
        </dgm:presLayoutVars>
      </dgm:prSet>
      <dgm:spPr/>
    </dgm:pt>
    <dgm:pt modelId="{4D6388D1-646F-407F-AFBA-928CA55E8EA0}" type="pres">
      <dgm:prSet presAssocID="{43FCCB19-2A56-4636-8A5F-40C842F6D5FF}" presName="image" presStyleLbl="fgImgPlace1" presStyleIdx="2" presStyleCnt="3"/>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9208" t="3380" r="9208" b="3380"/>
          </a:stretch>
        </a:blipFill>
      </dgm:spPr>
    </dgm:pt>
    <dgm:pt modelId="{FF5EFC3F-12C2-45F1-851E-0DEA0B90DB78}" type="pres">
      <dgm:prSet presAssocID="{43FCCB19-2A56-4636-8A5F-40C842F6D5FF}" presName="childNode" presStyleLbl="node1" presStyleIdx="2" presStyleCnt="3">
        <dgm:presLayoutVars>
          <dgm:bulletEnabled val="1"/>
        </dgm:presLayoutVars>
      </dgm:prSet>
      <dgm:spPr/>
      <dgm:t>
        <a:bodyPr/>
        <a:lstStyle/>
        <a:p>
          <a:endParaRPr lang="en-US"/>
        </a:p>
      </dgm:t>
    </dgm:pt>
    <dgm:pt modelId="{C7B1DF01-1673-465F-8B5F-CA80C06FA6F5}" type="pres">
      <dgm:prSet presAssocID="{43FCCB19-2A56-4636-8A5F-40C842F6D5FF}" presName="parentNode" presStyleLbl="revTx" presStyleIdx="2" presStyleCnt="3">
        <dgm:presLayoutVars>
          <dgm:chMax val="0"/>
          <dgm:bulletEnabled val="1"/>
        </dgm:presLayoutVars>
      </dgm:prSet>
      <dgm:spPr/>
      <dgm:t>
        <a:bodyPr/>
        <a:lstStyle/>
        <a:p>
          <a:endParaRPr lang="en-US"/>
        </a:p>
      </dgm:t>
    </dgm:pt>
  </dgm:ptLst>
  <dgm:cxnLst>
    <dgm:cxn modelId="{93409C9E-91FE-4A55-AFA1-8AE672835C60}" type="presOf" srcId="{B0695BEB-E9F1-4D8E-A7C1-5B99FF27F4BA}" destId="{27E94FF8-93C0-4E18-A6FC-3D561ECD771E}" srcOrd="0" destOrd="1" presId="urn:microsoft.com/office/officeart/2005/8/layout/hList2"/>
    <dgm:cxn modelId="{9E29C5AB-C74D-47AD-9F43-AC6B3FB0BD85}" type="presOf" srcId="{E99CB0AD-3AEA-4B87-9214-4D7E9B33A1DE}" destId="{301624ED-A0BF-43BF-86CB-C794D3270CF0}" srcOrd="0" destOrd="0" presId="urn:microsoft.com/office/officeart/2005/8/layout/hList2"/>
    <dgm:cxn modelId="{78960220-6ACD-4290-9F5A-F184F1045A9C}" type="presOf" srcId="{7957116F-E192-4596-9F72-ABA18A59A4C9}" destId="{FF5EFC3F-12C2-45F1-851E-0DEA0B90DB78}" srcOrd="0" destOrd="0" presId="urn:microsoft.com/office/officeart/2005/8/layout/hList2"/>
    <dgm:cxn modelId="{5AA04337-3AAA-4F4F-A321-1502084C17FF}" type="presOf" srcId="{59E822D4-A1B6-41F5-8D95-F86EC2F8ED4D}" destId="{A79DF0F8-3A30-47DE-84FF-FD6915ACCBE8}" srcOrd="0" destOrd="0" presId="urn:microsoft.com/office/officeart/2005/8/layout/hList2"/>
    <dgm:cxn modelId="{517F441F-A92C-42C0-AE82-931BBBF32D93}" srcId="{43FCCB19-2A56-4636-8A5F-40C842F6D5FF}" destId="{78DCC276-E480-4ED9-8633-C7268C3F88D8}" srcOrd="2" destOrd="0" parTransId="{A690CCA9-0360-4ADA-84D4-A2CF095C1E29}" sibTransId="{FFD71E77-C1BB-4AC7-BA85-6C92D30AB50A}"/>
    <dgm:cxn modelId="{C2D4E338-225C-47C1-88F0-8B90401FE5F1}" type="presOf" srcId="{3CD4047B-5CA8-47BC-AF19-BC1CCFCF0F76}" destId="{980C5CDE-000F-4B84-9E3E-F8F3D10A3BA5}" srcOrd="0" destOrd="1" presId="urn:microsoft.com/office/officeart/2005/8/layout/hList2"/>
    <dgm:cxn modelId="{39B870DB-BD65-41B3-B4FF-060AB47B2E0B}" srcId="{43FCCB19-2A56-4636-8A5F-40C842F6D5FF}" destId="{7957116F-E192-4596-9F72-ABA18A59A4C9}" srcOrd="0" destOrd="0" parTransId="{25DCBBCE-AFF0-481C-B349-B0EB24AD6909}" sibTransId="{2E0C56B6-1453-436F-8D44-E97BA115AB06}"/>
    <dgm:cxn modelId="{F04458FE-9D6B-4B23-886E-0A7212D4F54D}" srcId="{59E822D4-A1B6-41F5-8D95-F86EC2F8ED4D}" destId="{48AFB2D7-2A0A-4F04-896A-8353FDBD420C}" srcOrd="3" destOrd="0" parTransId="{FDED3B10-5810-468B-97C3-80189FC95DEC}" sibTransId="{7C1380DD-E57C-4336-A4D3-5613125CB78B}"/>
    <dgm:cxn modelId="{5314590A-1DF7-457F-B6D0-FC5C16945396}" type="presOf" srcId="{56E19E6E-6FE4-42C9-930A-917B8299F171}" destId="{27E94FF8-93C0-4E18-A6FC-3D561ECD771E}" srcOrd="0" destOrd="2" presId="urn:microsoft.com/office/officeart/2005/8/layout/hList2"/>
    <dgm:cxn modelId="{6DD91269-0B28-4F58-A7E4-128A520C684C}" type="presOf" srcId="{CA2AC12A-44DC-4C76-A59A-39B3BB51248B}" destId="{980C5CDE-000F-4B84-9E3E-F8F3D10A3BA5}" srcOrd="0" destOrd="0" presId="urn:microsoft.com/office/officeart/2005/8/layout/hList2"/>
    <dgm:cxn modelId="{ACC8EDAA-5959-458B-8406-A796083BFB6B}" srcId="{E99CB0AD-3AEA-4B87-9214-4D7E9B33A1DE}" destId="{B0695BEB-E9F1-4D8E-A7C1-5B99FF27F4BA}" srcOrd="1" destOrd="0" parTransId="{CA312FF4-2710-4C78-8DBF-3D3CAF5A45A9}" sibTransId="{329BFE49-A96E-4F1D-9E9D-D9739CD427F1}"/>
    <dgm:cxn modelId="{A43F9CBF-72CB-4D7B-94BF-A6EE4B46050F}" type="presOf" srcId="{78DCC276-E480-4ED9-8633-C7268C3F88D8}" destId="{FF5EFC3F-12C2-45F1-851E-0DEA0B90DB78}" srcOrd="0" destOrd="2" presId="urn:microsoft.com/office/officeart/2005/8/layout/hList2"/>
    <dgm:cxn modelId="{864F0134-ACAB-4D3B-B9F8-7D2C2A8324FD}" srcId="{054EFB70-57BD-463D-B440-7671004FB7C0}" destId="{E99CB0AD-3AEA-4B87-9214-4D7E9B33A1DE}" srcOrd="1" destOrd="0" parTransId="{8B86DE91-8204-4950-B5BE-7B99D6BD7AF9}" sibTransId="{856BCCB3-3C89-4C50-94D3-235441A3B0DF}"/>
    <dgm:cxn modelId="{F99AB14E-095A-4FEC-BCC5-AD43E221CEE2}" type="presOf" srcId="{35615EAB-AF35-4190-B7B8-7F6B7C600583}" destId="{27E94FF8-93C0-4E18-A6FC-3D561ECD771E}" srcOrd="0" destOrd="0" presId="urn:microsoft.com/office/officeart/2005/8/layout/hList2"/>
    <dgm:cxn modelId="{1D26E2AB-6CFC-46B9-BA9A-6FE0EE473DDB}" type="presOf" srcId="{054EFB70-57BD-463D-B440-7671004FB7C0}" destId="{BD30DA85-9910-4DF6-9FD7-2221FA09B8EF}" srcOrd="0" destOrd="0" presId="urn:microsoft.com/office/officeart/2005/8/layout/hList2"/>
    <dgm:cxn modelId="{518B3DC5-856D-4E28-90DE-C8C40BA2D48A}" type="presOf" srcId="{43FCCB19-2A56-4636-8A5F-40C842F6D5FF}" destId="{C7B1DF01-1673-465F-8B5F-CA80C06FA6F5}" srcOrd="0" destOrd="0" presId="urn:microsoft.com/office/officeart/2005/8/layout/hList2"/>
    <dgm:cxn modelId="{8BFECB38-76F3-48B1-ACC8-77A85BAF9C4B}" srcId="{E99CB0AD-3AEA-4B87-9214-4D7E9B33A1DE}" destId="{56E19E6E-6FE4-42C9-930A-917B8299F171}" srcOrd="2" destOrd="0" parTransId="{52973234-AB5D-4AA3-BB7E-1972DD036847}" sibTransId="{E3E7B3A6-B7D8-4DAB-A334-A868024BBFFF}"/>
    <dgm:cxn modelId="{A281BB40-D18C-48B6-AA0A-A344E9931800}" srcId="{E99CB0AD-3AEA-4B87-9214-4D7E9B33A1DE}" destId="{35615EAB-AF35-4190-B7B8-7F6B7C600583}" srcOrd="0" destOrd="0" parTransId="{28D8527C-D06A-4567-B7F0-E46DF564C816}" sibTransId="{06D39484-D6AA-48D1-91E3-4A693955DE8A}"/>
    <dgm:cxn modelId="{9A3AA94E-D892-45FA-8737-06B3C5C9C65E}" srcId="{43FCCB19-2A56-4636-8A5F-40C842F6D5FF}" destId="{21E428E9-B6A8-4A6F-9918-C79455F07AE4}" srcOrd="1" destOrd="0" parTransId="{41457E31-CB38-46D9-982F-DD8043415655}" sibTransId="{D857178A-089D-4015-8232-44AE0C30F4FC}"/>
    <dgm:cxn modelId="{AB8D24DA-1A66-4F02-8C12-486AC6483A0A}" type="presOf" srcId="{21E428E9-B6A8-4A6F-9918-C79455F07AE4}" destId="{FF5EFC3F-12C2-45F1-851E-0DEA0B90DB78}" srcOrd="0" destOrd="1" presId="urn:microsoft.com/office/officeart/2005/8/layout/hList2"/>
    <dgm:cxn modelId="{4C331530-96CD-4912-A921-33B0D8478A86}" type="presOf" srcId="{4398DDA1-E576-4860-9BC2-4C57187F5729}" destId="{980C5CDE-000F-4B84-9E3E-F8F3D10A3BA5}" srcOrd="0" destOrd="2" presId="urn:microsoft.com/office/officeart/2005/8/layout/hList2"/>
    <dgm:cxn modelId="{16D17E62-8DE6-41E1-9410-B25BB865AC2C}" srcId="{59E822D4-A1B6-41F5-8D95-F86EC2F8ED4D}" destId="{CA2AC12A-44DC-4C76-A59A-39B3BB51248B}" srcOrd="0" destOrd="0" parTransId="{4678C279-88B0-426D-A56F-52CA4044252E}" sibTransId="{53A2C064-256F-42E5-8DE4-425E7E79AEA4}"/>
    <dgm:cxn modelId="{54319C2F-D020-4B90-A148-08B853CB7908}" srcId="{054EFB70-57BD-463D-B440-7671004FB7C0}" destId="{59E822D4-A1B6-41F5-8D95-F86EC2F8ED4D}" srcOrd="0" destOrd="0" parTransId="{4E8FCF96-6131-4A9A-BA39-A449F9990502}" sibTransId="{22ED1464-D8DD-495C-BD65-9281F5C5E155}"/>
    <dgm:cxn modelId="{FB62DBC3-0166-47CE-B270-FBAAA108AF03}" srcId="{59E822D4-A1B6-41F5-8D95-F86EC2F8ED4D}" destId="{3CD4047B-5CA8-47BC-AF19-BC1CCFCF0F76}" srcOrd="1" destOrd="0" parTransId="{B80AA353-6193-46C9-9321-CFA39E149AF1}" sibTransId="{3B463BB5-42F9-4D32-942E-807C3ECFBD72}"/>
    <dgm:cxn modelId="{9F1762A3-1B73-403E-A084-E6DB3273C4D4}" srcId="{054EFB70-57BD-463D-B440-7671004FB7C0}" destId="{43FCCB19-2A56-4636-8A5F-40C842F6D5FF}" srcOrd="2" destOrd="0" parTransId="{39800252-8576-4D04-ADBF-FE5F9CEFF365}" sibTransId="{20F91E9E-FC7E-48AB-AC4F-F9CC7B8599E3}"/>
    <dgm:cxn modelId="{65BECDEC-8808-45F6-A133-E14A7C6CFDD1}" srcId="{59E822D4-A1B6-41F5-8D95-F86EC2F8ED4D}" destId="{4398DDA1-E576-4860-9BC2-4C57187F5729}" srcOrd="2" destOrd="0" parTransId="{BD49501E-5067-44AB-8814-B76528F2F00B}" sibTransId="{E296858E-4F81-46A3-AB6A-C6CB3481F5AF}"/>
    <dgm:cxn modelId="{0ACCEA4A-CF1A-43E8-8544-002925044676}" type="presOf" srcId="{48AFB2D7-2A0A-4F04-896A-8353FDBD420C}" destId="{980C5CDE-000F-4B84-9E3E-F8F3D10A3BA5}" srcOrd="0" destOrd="3" presId="urn:microsoft.com/office/officeart/2005/8/layout/hList2"/>
    <dgm:cxn modelId="{95F0998D-8BCE-49E7-AB92-AD95A3375A04}" type="presParOf" srcId="{BD30DA85-9910-4DF6-9FD7-2221FA09B8EF}" destId="{E2FC92CE-3B74-4EAA-AAE3-6C732242BA2A}" srcOrd="0" destOrd="0" presId="urn:microsoft.com/office/officeart/2005/8/layout/hList2"/>
    <dgm:cxn modelId="{C4FA11EF-9F54-4BBF-A96B-D65EC4482C1A}" type="presParOf" srcId="{E2FC92CE-3B74-4EAA-AAE3-6C732242BA2A}" destId="{495ECA2A-FB45-49AC-952B-20429730C75A}" srcOrd="0" destOrd="0" presId="urn:microsoft.com/office/officeart/2005/8/layout/hList2"/>
    <dgm:cxn modelId="{DB2EB9A5-0584-4333-BCD8-427C5B41B01B}" type="presParOf" srcId="{E2FC92CE-3B74-4EAA-AAE3-6C732242BA2A}" destId="{980C5CDE-000F-4B84-9E3E-F8F3D10A3BA5}" srcOrd="1" destOrd="0" presId="urn:microsoft.com/office/officeart/2005/8/layout/hList2"/>
    <dgm:cxn modelId="{0BB40E59-D2EB-43A4-B18E-4DC68CFEAF63}" type="presParOf" srcId="{E2FC92CE-3B74-4EAA-AAE3-6C732242BA2A}" destId="{A79DF0F8-3A30-47DE-84FF-FD6915ACCBE8}" srcOrd="2" destOrd="0" presId="urn:microsoft.com/office/officeart/2005/8/layout/hList2"/>
    <dgm:cxn modelId="{4C420595-5428-419D-899B-E3423643492E}" type="presParOf" srcId="{BD30DA85-9910-4DF6-9FD7-2221FA09B8EF}" destId="{51B571C7-DC6D-41F2-BDA2-82C3BD0EA761}" srcOrd="1" destOrd="0" presId="urn:microsoft.com/office/officeart/2005/8/layout/hList2"/>
    <dgm:cxn modelId="{2155AC7E-D588-447D-90EE-D0CA395D596A}" type="presParOf" srcId="{BD30DA85-9910-4DF6-9FD7-2221FA09B8EF}" destId="{3E6D630D-4C60-45DF-91C3-CC0877DA61DF}" srcOrd="2" destOrd="0" presId="urn:microsoft.com/office/officeart/2005/8/layout/hList2"/>
    <dgm:cxn modelId="{36D6ADE6-899F-41E9-A41C-DA7F6F99D813}" type="presParOf" srcId="{3E6D630D-4C60-45DF-91C3-CC0877DA61DF}" destId="{B1E0B2EA-CD0D-497B-A207-B5002CE05D39}" srcOrd="0" destOrd="0" presId="urn:microsoft.com/office/officeart/2005/8/layout/hList2"/>
    <dgm:cxn modelId="{12209430-1953-476B-AF9A-67F9311A342F}" type="presParOf" srcId="{3E6D630D-4C60-45DF-91C3-CC0877DA61DF}" destId="{27E94FF8-93C0-4E18-A6FC-3D561ECD771E}" srcOrd="1" destOrd="0" presId="urn:microsoft.com/office/officeart/2005/8/layout/hList2"/>
    <dgm:cxn modelId="{6D984BFA-7968-4F94-8235-9C09F3896004}" type="presParOf" srcId="{3E6D630D-4C60-45DF-91C3-CC0877DA61DF}" destId="{301624ED-A0BF-43BF-86CB-C794D3270CF0}" srcOrd="2" destOrd="0" presId="urn:microsoft.com/office/officeart/2005/8/layout/hList2"/>
    <dgm:cxn modelId="{E1551FFB-A242-48C3-9689-C6006BDFD163}" type="presParOf" srcId="{BD30DA85-9910-4DF6-9FD7-2221FA09B8EF}" destId="{C57625B3-4466-48BC-9DD0-917E9DD734BB}" srcOrd="3" destOrd="0" presId="urn:microsoft.com/office/officeart/2005/8/layout/hList2"/>
    <dgm:cxn modelId="{9D1DEED9-06B8-4FD9-8F7D-C188B94E135F}" type="presParOf" srcId="{BD30DA85-9910-4DF6-9FD7-2221FA09B8EF}" destId="{305CFC95-D04A-4E3A-9741-F98697017CD6}" srcOrd="4" destOrd="0" presId="urn:microsoft.com/office/officeart/2005/8/layout/hList2"/>
    <dgm:cxn modelId="{FE76D9CD-380F-4001-86A0-663E1FC8C648}" type="presParOf" srcId="{305CFC95-D04A-4E3A-9741-F98697017CD6}" destId="{4D6388D1-646F-407F-AFBA-928CA55E8EA0}" srcOrd="0" destOrd="0" presId="urn:microsoft.com/office/officeart/2005/8/layout/hList2"/>
    <dgm:cxn modelId="{3CE971A4-AC40-478C-8995-73877880DD96}" type="presParOf" srcId="{305CFC95-D04A-4E3A-9741-F98697017CD6}" destId="{FF5EFC3F-12C2-45F1-851E-0DEA0B90DB78}" srcOrd="1" destOrd="0" presId="urn:microsoft.com/office/officeart/2005/8/layout/hList2"/>
    <dgm:cxn modelId="{97F0C485-560C-4320-AB71-FAF20EA445EC}" type="presParOf" srcId="{305CFC95-D04A-4E3A-9741-F98697017CD6}" destId="{C7B1DF01-1673-465F-8B5F-CA80C06FA6F5}"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387721-7298-4009-A195-CEA5432C1A1A}" type="doc">
      <dgm:prSet loTypeId="urn:microsoft.com/office/officeart/2005/8/layout/radial6" loCatId="cycle" qsTypeId="urn:microsoft.com/office/officeart/2005/8/quickstyle/3d4" qsCatId="3D" csTypeId="urn:microsoft.com/office/officeart/2005/8/colors/accent1_2" csCatId="accent1" phldr="1"/>
      <dgm:spPr/>
      <dgm:t>
        <a:bodyPr/>
        <a:lstStyle/>
        <a:p>
          <a:endParaRPr lang="en-US"/>
        </a:p>
      </dgm:t>
    </dgm:pt>
    <dgm:pt modelId="{0CB15627-5AEC-4CAB-9131-83C277F5F726}">
      <dgm:prSet phldrT="[Text]"/>
      <dgm:spPr/>
      <dgm:t>
        <a:bodyPr/>
        <a:lstStyle/>
        <a:p>
          <a:r>
            <a:rPr lang="en-US" b="1" dirty="0">
              <a:solidFill>
                <a:schemeClr val="tx1"/>
              </a:solidFill>
              <a:effectLst>
                <a:outerShdw blurRad="38100" dist="38100" dir="2700000" algn="tl">
                  <a:srgbClr val="000000">
                    <a:alpha val="43137"/>
                  </a:srgbClr>
                </a:outerShdw>
              </a:effectLst>
            </a:rPr>
            <a:t>After Bills are Entered into DPT the Collection Process Begins</a:t>
          </a:r>
        </a:p>
      </dgm:t>
    </dgm:pt>
    <dgm:pt modelId="{13869049-A23D-4693-9EA6-C901C788FE5C}" type="parTrans" cxnId="{4DC8D754-C244-4C84-B41D-539FE8130FF9}">
      <dgm:prSet/>
      <dgm:spPr/>
      <dgm:t>
        <a:bodyPr/>
        <a:lstStyle/>
        <a:p>
          <a:endParaRPr lang="en-US"/>
        </a:p>
      </dgm:t>
    </dgm:pt>
    <dgm:pt modelId="{2D83E3AD-EE0E-433C-8713-1CEB4ECCE0B1}" type="sibTrans" cxnId="{4DC8D754-C244-4C84-B41D-539FE8130FF9}">
      <dgm:prSet/>
      <dgm:spPr/>
      <dgm:t>
        <a:bodyPr/>
        <a:lstStyle/>
        <a:p>
          <a:endParaRPr lang="en-US"/>
        </a:p>
      </dgm:t>
    </dgm:pt>
    <dgm:pt modelId="{5DD95B73-663D-4699-9178-823591F42615}">
      <dgm:prSet phldrT="[Text]"/>
      <dgm:spPr/>
      <dgm:t>
        <a:bodyPr/>
        <a:lstStyle/>
        <a:p>
          <a:r>
            <a:rPr lang="en-US" dirty="0"/>
            <a:t>Bank Levies</a:t>
          </a:r>
        </a:p>
      </dgm:t>
    </dgm:pt>
    <dgm:pt modelId="{5B298BD0-8BC6-4097-A71B-C6879230E1FE}" type="parTrans" cxnId="{3809CBBE-ED4B-409C-AF11-44899DBC16AD}">
      <dgm:prSet/>
      <dgm:spPr/>
      <dgm:t>
        <a:bodyPr/>
        <a:lstStyle/>
        <a:p>
          <a:endParaRPr lang="en-US"/>
        </a:p>
      </dgm:t>
    </dgm:pt>
    <dgm:pt modelId="{9A456C32-F067-4C8B-B793-7C375CDFD831}" type="sibTrans" cxnId="{3809CBBE-ED4B-409C-AF11-44899DBC16AD}">
      <dgm:prSet/>
      <dgm:spPr/>
      <dgm:t>
        <a:bodyPr/>
        <a:lstStyle/>
        <a:p>
          <a:endParaRPr lang="en-US"/>
        </a:p>
      </dgm:t>
    </dgm:pt>
    <dgm:pt modelId="{8ABF4FA8-3795-4A04-87C7-7DE58A3A7B90}">
      <dgm:prSet phldrT="[Text]"/>
      <dgm:spPr/>
      <dgm:t>
        <a:bodyPr/>
        <a:lstStyle/>
        <a:p>
          <a:r>
            <a:rPr lang="en-US" dirty="0"/>
            <a:t>Wage Garnishments</a:t>
          </a:r>
        </a:p>
      </dgm:t>
    </dgm:pt>
    <dgm:pt modelId="{9A4328FF-87CA-4542-91A9-9D49FF7AF289}" type="parTrans" cxnId="{AD15AE56-8D44-4B07-A6D0-836C09EB7F45}">
      <dgm:prSet/>
      <dgm:spPr/>
      <dgm:t>
        <a:bodyPr/>
        <a:lstStyle/>
        <a:p>
          <a:endParaRPr lang="en-US"/>
        </a:p>
      </dgm:t>
    </dgm:pt>
    <dgm:pt modelId="{C90782C0-E85E-485B-A3E1-8A1F8509A899}" type="sibTrans" cxnId="{AD15AE56-8D44-4B07-A6D0-836C09EB7F45}">
      <dgm:prSet/>
      <dgm:spPr/>
      <dgm:t>
        <a:bodyPr/>
        <a:lstStyle/>
        <a:p>
          <a:endParaRPr lang="en-US"/>
        </a:p>
      </dgm:t>
    </dgm:pt>
    <dgm:pt modelId="{45608F32-23E1-4C8D-82F4-BAF800EAEBCD}">
      <dgm:prSet phldrT="[Text]"/>
      <dgm:spPr/>
      <dgm:t>
        <a:bodyPr/>
        <a:lstStyle/>
        <a:p>
          <a:r>
            <a:rPr lang="en-US" dirty="0"/>
            <a:t>Seize Property</a:t>
          </a:r>
        </a:p>
      </dgm:t>
    </dgm:pt>
    <dgm:pt modelId="{4AAD6856-76F0-478C-9B54-9B02CE96D961}" type="parTrans" cxnId="{7DEEB10E-97BD-46EE-88CB-276364661EC8}">
      <dgm:prSet/>
      <dgm:spPr/>
      <dgm:t>
        <a:bodyPr/>
        <a:lstStyle/>
        <a:p>
          <a:endParaRPr lang="en-US"/>
        </a:p>
      </dgm:t>
    </dgm:pt>
    <dgm:pt modelId="{8555D386-D9FE-4151-91D2-8832729DF1AE}" type="sibTrans" cxnId="{7DEEB10E-97BD-46EE-88CB-276364661EC8}">
      <dgm:prSet/>
      <dgm:spPr/>
      <dgm:t>
        <a:bodyPr/>
        <a:lstStyle/>
        <a:p>
          <a:endParaRPr lang="en-US"/>
        </a:p>
      </dgm:t>
    </dgm:pt>
    <dgm:pt modelId="{0834B307-AD8F-4CD0-91BB-6E74FC452268}">
      <dgm:prSet phldrT="[Text]"/>
      <dgm:spPr/>
      <dgm:t>
        <a:bodyPr/>
        <a:lstStyle/>
        <a:p>
          <a:r>
            <a:rPr lang="en-US" dirty="0"/>
            <a:t>Issue State Claims</a:t>
          </a:r>
        </a:p>
      </dgm:t>
    </dgm:pt>
    <dgm:pt modelId="{9EE2B7B0-3CA6-4906-9B69-826F7E308506}" type="parTrans" cxnId="{1AF2735E-775C-43F9-BF91-B3F842C761BB}">
      <dgm:prSet/>
      <dgm:spPr/>
      <dgm:t>
        <a:bodyPr/>
        <a:lstStyle/>
        <a:p>
          <a:endParaRPr lang="en-US"/>
        </a:p>
      </dgm:t>
    </dgm:pt>
    <dgm:pt modelId="{301A0F00-09A4-4E0B-BEA5-843465423AF4}" type="sibTrans" cxnId="{1AF2735E-775C-43F9-BF91-B3F842C761BB}">
      <dgm:prSet/>
      <dgm:spPr/>
      <dgm:t>
        <a:bodyPr/>
        <a:lstStyle/>
        <a:p>
          <a:endParaRPr lang="en-US"/>
        </a:p>
      </dgm:t>
    </dgm:pt>
    <dgm:pt modelId="{B88C82C4-261A-4834-A267-8BC9EF02D900}">
      <dgm:prSet phldrT="[Text]"/>
      <dgm:spPr/>
      <dgm:t>
        <a:bodyPr/>
        <a:lstStyle/>
        <a:p>
          <a:endParaRPr lang="en-US"/>
        </a:p>
      </dgm:t>
    </dgm:pt>
    <dgm:pt modelId="{F7AF5C01-255E-4716-B12A-4798DDBA8748}" type="parTrans" cxnId="{B64C442B-34FB-442B-A0A2-9CDAE7823567}">
      <dgm:prSet/>
      <dgm:spPr/>
      <dgm:t>
        <a:bodyPr/>
        <a:lstStyle/>
        <a:p>
          <a:endParaRPr lang="en-US"/>
        </a:p>
      </dgm:t>
    </dgm:pt>
    <dgm:pt modelId="{89E0E72A-540B-4CBE-A874-F0812C5EF562}" type="sibTrans" cxnId="{B64C442B-34FB-442B-A0A2-9CDAE7823567}">
      <dgm:prSet/>
      <dgm:spPr/>
      <dgm:t>
        <a:bodyPr/>
        <a:lstStyle/>
        <a:p>
          <a:endParaRPr lang="en-US"/>
        </a:p>
      </dgm:t>
    </dgm:pt>
    <dgm:pt modelId="{FB43CBB3-E9A8-4E34-B42F-83645C546FEB}">
      <dgm:prSet phldrT="[Text]"/>
      <dgm:spPr/>
      <dgm:t>
        <a:bodyPr/>
        <a:lstStyle/>
        <a:p>
          <a:endParaRPr lang="en-US"/>
        </a:p>
      </dgm:t>
    </dgm:pt>
    <dgm:pt modelId="{76190A01-69CF-4E79-99C4-4BEAA509006C}" type="parTrans" cxnId="{8AE4DC28-579F-4623-B5D0-A0EEE6DB7817}">
      <dgm:prSet/>
      <dgm:spPr/>
      <dgm:t>
        <a:bodyPr/>
        <a:lstStyle/>
        <a:p>
          <a:endParaRPr lang="en-US"/>
        </a:p>
      </dgm:t>
    </dgm:pt>
    <dgm:pt modelId="{7CFEA712-8D61-4979-AC43-60D05CC01E9F}" type="sibTrans" cxnId="{8AE4DC28-579F-4623-B5D0-A0EEE6DB7817}">
      <dgm:prSet/>
      <dgm:spPr/>
      <dgm:t>
        <a:bodyPr/>
        <a:lstStyle/>
        <a:p>
          <a:endParaRPr lang="en-US"/>
        </a:p>
      </dgm:t>
    </dgm:pt>
    <dgm:pt modelId="{E54D7E29-65FE-4B58-BFFE-2EF32539FA50}">
      <dgm:prSet phldrT="[Text]"/>
      <dgm:spPr/>
      <dgm:t>
        <a:bodyPr/>
        <a:lstStyle/>
        <a:p>
          <a:endParaRPr lang="en-US"/>
        </a:p>
      </dgm:t>
    </dgm:pt>
    <dgm:pt modelId="{398B8F41-F016-4A6D-99EA-414571CC7598}" type="parTrans" cxnId="{155A3346-2552-43F2-98EB-C8076EF770C0}">
      <dgm:prSet/>
      <dgm:spPr/>
      <dgm:t>
        <a:bodyPr/>
        <a:lstStyle/>
        <a:p>
          <a:endParaRPr lang="en-US"/>
        </a:p>
      </dgm:t>
    </dgm:pt>
    <dgm:pt modelId="{C6BF7E9A-8FB4-4158-9A8A-D199B69C8F14}" type="sibTrans" cxnId="{155A3346-2552-43F2-98EB-C8076EF770C0}">
      <dgm:prSet/>
      <dgm:spPr/>
      <dgm:t>
        <a:bodyPr/>
        <a:lstStyle/>
        <a:p>
          <a:endParaRPr lang="en-US"/>
        </a:p>
      </dgm:t>
    </dgm:pt>
    <dgm:pt modelId="{DC36E8B3-9AD4-4C61-B7F7-74118C59E13A}">
      <dgm:prSet phldrT="[Text]"/>
      <dgm:spPr/>
      <dgm:t>
        <a:bodyPr/>
        <a:lstStyle/>
        <a:p>
          <a:endParaRPr lang="en-US"/>
        </a:p>
      </dgm:t>
    </dgm:pt>
    <dgm:pt modelId="{3165819D-06E5-4B04-8A6F-861DBBCD6987}" type="parTrans" cxnId="{CE077E4B-A093-4E16-8F68-D8BFE1C46507}">
      <dgm:prSet/>
      <dgm:spPr/>
      <dgm:t>
        <a:bodyPr/>
        <a:lstStyle/>
        <a:p>
          <a:endParaRPr lang="en-US"/>
        </a:p>
      </dgm:t>
    </dgm:pt>
    <dgm:pt modelId="{205511A1-C7E9-4B42-B475-E0C54D3545C9}" type="sibTrans" cxnId="{CE077E4B-A093-4E16-8F68-D8BFE1C46507}">
      <dgm:prSet/>
      <dgm:spPr/>
      <dgm:t>
        <a:bodyPr/>
        <a:lstStyle/>
        <a:p>
          <a:endParaRPr lang="en-US"/>
        </a:p>
      </dgm:t>
    </dgm:pt>
    <dgm:pt modelId="{FAECA7E3-4577-47E7-B0AE-9D768E56F8A5}">
      <dgm:prSet phldrT="[Text]"/>
      <dgm:spPr/>
      <dgm:t>
        <a:bodyPr/>
        <a:lstStyle/>
        <a:p>
          <a:endParaRPr lang="en-US"/>
        </a:p>
      </dgm:t>
    </dgm:pt>
    <dgm:pt modelId="{FE2D14AB-48FB-4E8A-96B9-F5964644FA8D}" type="parTrans" cxnId="{469E8B6A-12FD-49F0-9A84-E11D7F4934C9}">
      <dgm:prSet/>
      <dgm:spPr/>
      <dgm:t>
        <a:bodyPr/>
        <a:lstStyle/>
        <a:p>
          <a:endParaRPr lang="en-US"/>
        </a:p>
      </dgm:t>
    </dgm:pt>
    <dgm:pt modelId="{B4D5F834-F8C3-43EF-9112-2FA3AD54C499}" type="sibTrans" cxnId="{469E8B6A-12FD-49F0-9A84-E11D7F4934C9}">
      <dgm:prSet/>
      <dgm:spPr/>
      <dgm:t>
        <a:bodyPr/>
        <a:lstStyle/>
        <a:p>
          <a:endParaRPr lang="en-US"/>
        </a:p>
      </dgm:t>
    </dgm:pt>
    <dgm:pt modelId="{A4774A9A-3F59-45D7-AD0B-9B2132EE8764}">
      <dgm:prSet phldrT="[Text]"/>
      <dgm:spPr/>
      <dgm:t>
        <a:bodyPr/>
        <a:lstStyle/>
        <a:p>
          <a:endParaRPr lang="en-US"/>
        </a:p>
      </dgm:t>
    </dgm:pt>
    <dgm:pt modelId="{031867F5-A494-4990-9028-969E5DF2F4EA}" type="parTrans" cxnId="{5C0B06AB-38DB-43C0-BB38-32E850B33078}">
      <dgm:prSet/>
      <dgm:spPr/>
      <dgm:t>
        <a:bodyPr/>
        <a:lstStyle/>
        <a:p>
          <a:endParaRPr lang="en-US"/>
        </a:p>
      </dgm:t>
    </dgm:pt>
    <dgm:pt modelId="{E9DDD2A7-EE03-4327-A0CB-757067E4142C}" type="sibTrans" cxnId="{5C0B06AB-38DB-43C0-BB38-32E850B33078}">
      <dgm:prSet/>
      <dgm:spPr/>
      <dgm:t>
        <a:bodyPr/>
        <a:lstStyle/>
        <a:p>
          <a:endParaRPr lang="en-US"/>
        </a:p>
      </dgm:t>
    </dgm:pt>
    <dgm:pt modelId="{62D0D3B2-A135-450A-9189-5840EE8FC89E}">
      <dgm:prSet phldrT="[Text]"/>
      <dgm:spPr/>
      <dgm:t>
        <a:bodyPr/>
        <a:lstStyle/>
        <a:p>
          <a:endParaRPr lang="en-US"/>
        </a:p>
      </dgm:t>
    </dgm:pt>
    <dgm:pt modelId="{C3BA1389-6222-49D2-B8A8-242CB328670D}" type="parTrans" cxnId="{A84DBF49-9CDE-458B-B52A-F4856A1452F9}">
      <dgm:prSet/>
      <dgm:spPr/>
      <dgm:t>
        <a:bodyPr/>
        <a:lstStyle/>
        <a:p>
          <a:endParaRPr lang="en-US"/>
        </a:p>
      </dgm:t>
    </dgm:pt>
    <dgm:pt modelId="{8B976A80-E1C7-4C67-AC79-859344CEB8A2}" type="sibTrans" cxnId="{A84DBF49-9CDE-458B-B52A-F4856A1452F9}">
      <dgm:prSet/>
      <dgm:spPr/>
      <dgm:t>
        <a:bodyPr/>
        <a:lstStyle/>
        <a:p>
          <a:endParaRPr lang="en-US"/>
        </a:p>
      </dgm:t>
    </dgm:pt>
    <dgm:pt modelId="{C42E98DB-76A2-4011-ABD2-ADFC49F5E84B}" type="pres">
      <dgm:prSet presAssocID="{82387721-7298-4009-A195-CEA5432C1A1A}" presName="Name0" presStyleCnt="0">
        <dgm:presLayoutVars>
          <dgm:chMax val="1"/>
          <dgm:dir/>
          <dgm:animLvl val="ctr"/>
          <dgm:resizeHandles val="exact"/>
        </dgm:presLayoutVars>
      </dgm:prSet>
      <dgm:spPr/>
      <dgm:t>
        <a:bodyPr/>
        <a:lstStyle/>
        <a:p>
          <a:endParaRPr lang="en-US"/>
        </a:p>
      </dgm:t>
    </dgm:pt>
    <dgm:pt modelId="{34369879-1A0D-440E-B287-80A539BFE432}" type="pres">
      <dgm:prSet presAssocID="{0CB15627-5AEC-4CAB-9131-83C277F5F726}" presName="centerShape" presStyleLbl="node0" presStyleIdx="0" presStyleCnt="1"/>
      <dgm:spPr/>
      <dgm:t>
        <a:bodyPr/>
        <a:lstStyle/>
        <a:p>
          <a:endParaRPr lang="en-US"/>
        </a:p>
      </dgm:t>
    </dgm:pt>
    <dgm:pt modelId="{9325820F-E012-406F-8D50-88B5A2AE1EBA}" type="pres">
      <dgm:prSet presAssocID="{5DD95B73-663D-4699-9178-823591F42615}" presName="node" presStyleLbl="node1" presStyleIdx="0" presStyleCnt="4">
        <dgm:presLayoutVars>
          <dgm:bulletEnabled val="1"/>
        </dgm:presLayoutVars>
      </dgm:prSet>
      <dgm:spPr/>
      <dgm:t>
        <a:bodyPr/>
        <a:lstStyle/>
        <a:p>
          <a:endParaRPr lang="en-US"/>
        </a:p>
      </dgm:t>
    </dgm:pt>
    <dgm:pt modelId="{0C931930-2709-43E2-9AC6-DB16B8371205}" type="pres">
      <dgm:prSet presAssocID="{5DD95B73-663D-4699-9178-823591F42615}" presName="dummy" presStyleCnt="0"/>
      <dgm:spPr/>
    </dgm:pt>
    <dgm:pt modelId="{32C5C6AA-6974-497F-8943-02594852BEB6}" type="pres">
      <dgm:prSet presAssocID="{9A456C32-F067-4C8B-B793-7C375CDFD831}" presName="sibTrans" presStyleLbl="sibTrans2D1" presStyleIdx="0" presStyleCnt="4"/>
      <dgm:spPr/>
      <dgm:t>
        <a:bodyPr/>
        <a:lstStyle/>
        <a:p>
          <a:endParaRPr lang="en-US"/>
        </a:p>
      </dgm:t>
    </dgm:pt>
    <dgm:pt modelId="{143EB5A4-0AF7-40CE-A0CE-89EB235F639E}" type="pres">
      <dgm:prSet presAssocID="{8ABF4FA8-3795-4A04-87C7-7DE58A3A7B90}" presName="node" presStyleLbl="node1" presStyleIdx="1" presStyleCnt="4" custRadScaleRad="102369" custRadScaleInc="18134">
        <dgm:presLayoutVars>
          <dgm:bulletEnabled val="1"/>
        </dgm:presLayoutVars>
      </dgm:prSet>
      <dgm:spPr/>
      <dgm:t>
        <a:bodyPr/>
        <a:lstStyle/>
        <a:p>
          <a:endParaRPr lang="en-US"/>
        </a:p>
      </dgm:t>
    </dgm:pt>
    <dgm:pt modelId="{70D0016E-6B41-4261-AD66-12FC05AD4DF5}" type="pres">
      <dgm:prSet presAssocID="{8ABF4FA8-3795-4A04-87C7-7DE58A3A7B90}" presName="dummy" presStyleCnt="0"/>
      <dgm:spPr/>
    </dgm:pt>
    <dgm:pt modelId="{5B2D84A3-B84D-467B-89B9-CAE70CE77229}" type="pres">
      <dgm:prSet presAssocID="{C90782C0-E85E-485B-A3E1-8A1F8509A899}" presName="sibTrans" presStyleLbl="sibTrans2D1" presStyleIdx="1" presStyleCnt="4"/>
      <dgm:spPr/>
      <dgm:t>
        <a:bodyPr/>
        <a:lstStyle/>
        <a:p>
          <a:endParaRPr lang="en-US"/>
        </a:p>
      </dgm:t>
    </dgm:pt>
    <dgm:pt modelId="{88D3F560-41C5-4673-B2A4-0FB442271207}" type="pres">
      <dgm:prSet presAssocID="{45608F32-23E1-4C8D-82F4-BAF800EAEBCD}" presName="node" presStyleLbl="node1" presStyleIdx="2" presStyleCnt="4" custRadScaleRad="90767" custRadScaleInc="107959">
        <dgm:presLayoutVars>
          <dgm:bulletEnabled val="1"/>
        </dgm:presLayoutVars>
      </dgm:prSet>
      <dgm:spPr/>
      <dgm:t>
        <a:bodyPr/>
        <a:lstStyle/>
        <a:p>
          <a:endParaRPr lang="en-US"/>
        </a:p>
      </dgm:t>
    </dgm:pt>
    <dgm:pt modelId="{46D76EA6-5B77-4FBC-A312-FFD07E650C17}" type="pres">
      <dgm:prSet presAssocID="{45608F32-23E1-4C8D-82F4-BAF800EAEBCD}" presName="dummy" presStyleCnt="0"/>
      <dgm:spPr/>
    </dgm:pt>
    <dgm:pt modelId="{4450F595-874E-4998-BD0E-52BE65C364E9}" type="pres">
      <dgm:prSet presAssocID="{8555D386-D9FE-4151-91D2-8832729DF1AE}" presName="sibTrans" presStyleLbl="sibTrans2D1" presStyleIdx="2" presStyleCnt="4"/>
      <dgm:spPr/>
      <dgm:t>
        <a:bodyPr/>
        <a:lstStyle/>
        <a:p>
          <a:endParaRPr lang="en-US"/>
        </a:p>
      </dgm:t>
    </dgm:pt>
    <dgm:pt modelId="{5D17AE5C-215B-4025-8919-3FA3BECDA3C7}" type="pres">
      <dgm:prSet presAssocID="{0834B307-AD8F-4CD0-91BB-6E74FC452268}" presName="node" presStyleLbl="node1" presStyleIdx="3" presStyleCnt="4" custRadScaleRad="99524" custRadScaleInc="-18654">
        <dgm:presLayoutVars>
          <dgm:bulletEnabled val="1"/>
        </dgm:presLayoutVars>
      </dgm:prSet>
      <dgm:spPr/>
      <dgm:t>
        <a:bodyPr/>
        <a:lstStyle/>
        <a:p>
          <a:endParaRPr lang="en-US"/>
        </a:p>
      </dgm:t>
    </dgm:pt>
    <dgm:pt modelId="{FCBB838E-2061-4C42-99CB-60428729D7AA}" type="pres">
      <dgm:prSet presAssocID="{0834B307-AD8F-4CD0-91BB-6E74FC452268}" presName="dummy" presStyleCnt="0"/>
      <dgm:spPr/>
    </dgm:pt>
    <dgm:pt modelId="{08768A86-CB5B-4470-B7C7-A40796D8298F}" type="pres">
      <dgm:prSet presAssocID="{301A0F00-09A4-4E0B-BEA5-843465423AF4}" presName="sibTrans" presStyleLbl="sibTrans2D1" presStyleIdx="3" presStyleCnt="4"/>
      <dgm:spPr/>
      <dgm:t>
        <a:bodyPr/>
        <a:lstStyle/>
        <a:p>
          <a:endParaRPr lang="en-US"/>
        </a:p>
      </dgm:t>
    </dgm:pt>
  </dgm:ptLst>
  <dgm:cxnLst>
    <dgm:cxn modelId="{B64C442B-34FB-442B-A0A2-9CDAE7823567}" srcId="{82387721-7298-4009-A195-CEA5432C1A1A}" destId="{B88C82C4-261A-4834-A267-8BC9EF02D900}" srcOrd="1" destOrd="0" parTransId="{F7AF5C01-255E-4716-B12A-4798DDBA8748}" sibTransId="{89E0E72A-540B-4CBE-A874-F0812C5EF562}"/>
    <dgm:cxn modelId="{CE077E4B-A093-4E16-8F68-D8BFE1C46507}" srcId="{82387721-7298-4009-A195-CEA5432C1A1A}" destId="{DC36E8B3-9AD4-4C61-B7F7-74118C59E13A}" srcOrd="4" destOrd="0" parTransId="{3165819D-06E5-4B04-8A6F-861DBBCD6987}" sibTransId="{205511A1-C7E9-4B42-B475-E0C54D3545C9}"/>
    <dgm:cxn modelId="{8AE4DC28-579F-4623-B5D0-A0EEE6DB7817}" srcId="{82387721-7298-4009-A195-CEA5432C1A1A}" destId="{FB43CBB3-E9A8-4E34-B42F-83645C546FEB}" srcOrd="2" destOrd="0" parTransId="{76190A01-69CF-4E79-99C4-4BEAA509006C}" sibTransId="{7CFEA712-8D61-4979-AC43-60D05CC01E9F}"/>
    <dgm:cxn modelId="{4DC8D754-C244-4C84-B41D-539FE8130FF9}" srcId="{82387721-7298-4009-A195-CEA5432C1A1A}" destId="{0CB15627-5AEC-4CAB-9131-83C277F5F726}" srcOrd="0" destOrd="0" parTransId="{13869049-A23D-4693-9EA6-C901C788FE5C}" sibTransId="{2D83E3AD-EE0E-433C-8713-1CEB4ECCE0B1}"/>
    <dgm:cxn modelId="{6FCFBC15-813D-451C-A07C-2F4E9753C9C7}" type="presOf" srcId="{0834B307-AD8F-4CD0-91BB-6E74FC452268}" destId="{5D17AE5C-215B-4025-8919-3FA3BECDA3C7}" srcOrd="0" destOrd="0" presId="urn:microsoft.com/office/officeart/2005/8/layout/radial6"/>
    <dgm:cxn modelId="{0A233B1F-6E4D-42F9-B9A4-C80530698788}" type="presOf" srcId="{0CB15627-5AEC-4CAB-9131-83C277F5F726}" destId="{34369879-1A0D-440E-B287-80A539BFE432}" srcOrd="0" destOrd="0" presId="urn:microsoft.com/office/officeart/2005/8/layout/radial6"/>
    <dgm:cxn modelId="{3809CBBE-ED4B-409C-AF11-44899DBC16AD}" srcId="{0CB15627-5AEC-4CAB-9131-83C277F5F726}" destId="{5DD95B73-663D-4699-9178-823591F42615}" srcOrd="0" destOrd="0" parTransId="{5B298BD0-8BC6-4097-A71B-C6879230E1FE}" sibTransId="{9A456C32-F067-4C8B-B793-7C375CDFD831}"/>
    <dgm:cxn modelId="{F22A3C64-2889-4B3F-A382-3B5D61DDF3DF}" type="presOf" srcId="{8ABF4FA8-3795-4A04-87C7-7DE58A3A7B90}" destId="{143EB5A4-0AF7-40CE-A0CE-89EB235F639E}" srcOrd="0" destOrd="0" presId="urn:microsoft.com/office/officeart/2005/8/layout/radial6"/>
    <dgm:cxn modelId="{6C2E1F75-8F73-4A7E-97B8-433474328B3A}" type="presOf" srcId="{9A456C32-F067-4C8B-B793-7C375CDFD831}" destId="{32C5C6AA-6974-497F-8943-02594852BEB6}" srcOrd="0" destOrd="0" presId="urn:microsoft.com/office/officeart/2005/8/layout/radial6"/>
    <dgm:cxn modelId="{236242D5-01E3-4C2D-95C9-7A74F9656F56}" type="presOf" srcId="{301A0F00-09A4-4E0B-BEA5-843465423AF4}" destId="{08768A86-CB5B-4470-B7C7-A40796D8298F}" srcOrd="0" destOrd="0" presId="urn:microsoft.com/office/officeart/2005/8/layout/radial6"/>
    <dgm:cxn modelId="{1AF2735E-775C-43F9-BF91-B3F842C761BB}" srcId="{0CB15627-5AEC-4CAB-9131-83C277F5F726}" destId="{0834B307-AD8F-4CD0-91BB-6E74FC452268}" srcOrd="3" destOrd="0" parTransId="{9EE2B7B0-3CA6-4906-9B69-826F7E308506}" sibTransId="{301A0F00-09A4-4E0B-BEA5-843465423AF4}"/>
    <dgm:cxn modelId="{33F999AB-0896-47BD-9AD2-0276437C4DEC}" type="presOf" srcId="{5DD95B73-663D-4699-9178-823591F42615}" destId="{9325820F-E012-406F-8D50-88B5A2AE1EBA}" srcOrd="0" destOrd="0" presId="urn:microsoft.com/office/officeart/2005/8/layout/radial6"/>
    <dgm:cxn modelId="{5C0B06AB-38DB-43C0-BB38-32E850B33078}" srcId="{82387721-7298-4009-A195-CEA5432C1A1A}" destId="{A4774A9A-3F59-45D7-AD0B-9B2132EE8764}" srcOrd="6" destOrd="0" parTransId="{031867F5-A494-4990-9028-969E5DF2F4EA}" sibTransId="{E9DDD2A7-EE03-4327-A0CB-757067E4142C}"/>
    <dgm:cxn modelId="{B5EFB71A-9EF0-471C-9687-1D2C2EF9ED3F}" type="presOf" srcId="{82387721-7298-4009-A195-CEA5432C1A1A}" destId="{C42E98DB-76A2-4011-ABD2-ADFC49F5E84B}" srcOrd="0" destOrd="0" presId="urn:microsoft.com/office/officeart/2005/8/layout/radial6"/>
    <dgm:cxn modelId="{469E8B6A-12FD-49F0-9A84-E11D7F4934C9}" srcId="{82387721-7298-4009-A195-CEA5432C1A1A}" destId="{FAECA7E3-4577-47E7-B0AE-9D768E56F8A5}" srcOrd="5" destOrd="0" parTransId="{FE2D14AB-48FB-4E8A-96B9-F5964644FA8D}" sibTransId="{B4D5F834-F8C3-43EF-9112-2FA3AD54C499}"/>
    <dgm:cxn modelId="{AD15AE56-8D44-4B07-A6D0-836C09EB7F45}" srcId="{0CB15627-5AEC-4CAB-9131-83C277F5F726}" destId="{8ABF4FA8-3795-4A04-87C7-7DE58A3A7B90}" srcOrd="1" destOrd="0" parTransId="{9A4328FF-87CA-4542-91A9-9D49FF7AF289}" sibTransId="{C90782C0-E85E-485B-A3E1-8A1F8509A899}"/>
    <dgm:cxn modelId="{155A3346-2552-43F2-98EB-C8076EF770C0}" srcId="{82387721-7298-4009-A195-CEA5432C1A1A}" destId="{E54D7E29-65FE-4B58-BFFE-2EF32539FA50}" srcOrd="3" destOrd="0" parTransId="{398B8F41-F016-4A6D-99EA-414571CC7598}" sibTransId="{C6BF7E9A-8FB4-4158-9A8A-D199B69C8F14}"/>
    <dgm:cxn modelId="{A84DBF49-9CDE-458B-B52A-F4856A1452F9}" srcId="{82387721-7298-4009-A195-CEA5432C1A1A}" destId="{62D0D3B2-A135-450A-9189-5840EE8FC89E}" srcOrd="7" destOrd="0" parTransId="{C3BA1389-6222-49D2-B8A8-242CB328670D}" sibTransId="{8B976A80-E1C7-4C67-AC79-859344CEB8A2}"/>
    <dgm:cxn modelId="{B71FDAD9-17B0-4800-B28E-950D459AA5B8}" type="presOf" srcId="{45608F32-23E1-4C8D-82F4-BAF800EAEBCD}" destId="{88D3F560-41C5-4673-B2A4-0FB442271207}" srcOrd="0" destOrd="0" presId="urn:microsoft.com/office/officeart/2005/8/layout/radial6"/>
    <dgm:cxn modelId="{DC4B6770-BF43-408E-B399-2105B4D8657E}" type="presOf" srcId="{8555D386-D9FE-4151-91D2-8832729DF1AE}" destId="{4450F595-874E-4998-BD0E-52BE65C364E9}" srcOrd="0" destOrd="0" presId="urn:microsoft.com/office/officeart/2005/8/layout/radial6"/>
    <dgm:cxn modelId="{E1247E0D-A736-4B07-993C-5D287548212E}" type="presOf" srcId="{C90782C0-E85E-485B-A3E1-8A1F8509A899}" destId="{5B2D84A3-B84D-467B-89B9-CAE70CE77229}" srcOrd="0" destOrd="0" presId="urn:microsoft.com/office/officeart/2005/8/layout/radial6"/>
    <dgm:cxn modelId="{7DEEB10E-97BD-46EE-88CB-276364661EC8}" srcId="{0CB15627-5AEC-4CAB-9131-83C277F5F726}" destId="{45608F32-23E1-4C8D-82F4-BAF800EAEBCD}" srcOrd="2" destOrd="0" parTransId="{4AAD6856-76F0-478C-9B54-9B02CE96D961}" sibTransId="{8555D386-D9FE-4151-91D2-8832729DF1AE}"/>
    <dgm:cxn modelId="{89992CA1-CEB7-49E0-9A4C-30FBB08773AC}" type="presParOf" srcId="{C42E98DB-76A2-4011-ABD2-ADFC49F5E84B}" destId="{34369879-1A0D-440E-B287-80A539BFE432}" srcOrd="0" destOrd="0" presId="urn:microsoft.com/office/officeart/2005/8/layout/radial6"/>
    <dgm:cxn modelId="{91DE51DF-C1A4-41B2-81EA-999975F7768A}" type="presParOf" srcId="{C42E98DB-76A2-4011-ABD2-ADFC49F5E84B}" destId="{9325820F-E012-406F-8D50-88B5A2AE1EBA}" srcOrd="1" destOrd="0" presId="urn:microsoft.com/office/officeart/2005/8/layout/radial6"/>
    <dgm:cxn modelId="{E259D173-3187-42F2-BD53-49DCB04707B5}" type="presParOf" srcId="{C42E98DB-76A2-4011-ABD2-ADFC49F5E84B}" destId="{0C931930-2709-43E2-9AC6-DB16B8371205}" srcOrd="2" destOrd="0" presId="urn:microsoft.com/office/officeart/2005/8/layout/radial6"/>
    <dgm:cxn modelId="{6FB8D277-8DEA-48A6-A7F6-B05D4308928B}" type="presParOf" srcId="{C42E98DB-76A2-4011-ABD2-ADFC49F5E84B}" destId="{32C5C6AA-6974-497F-8943-02594852BEB6}" srcOrd="3" destOrd="0" presId="urn:microsoft.com/office/officeart/2005/8/layout/radial6"/>
    <dgm:cxn modelId="{CC1F7030-A7B1-4A8A-9EBB-6E76B4920900}" type="presParOf" srcId="{C42E98DB-76A2-4011-ABD2-ADFC49F5E84B}" destId="{143EB5A4-0AF7-40CE-A0CE-89EB235F639E}" srcOrd="4" destOrd="0" presId="urn:microsoft.com/office/officeart/2005/8/layout/radial6"/>
    <dgm:cxn modelId="{BB3A3892-B9DD-4BB7-97B7-8359E484717F}" type="presParOf" srcId="{C42E98DB-76A2-4011-ABD2-ADFC49F5E84B}" destId="{70D0016E-6B41-4261-AD66-12FC05AD4DF5}" srcOrd="5" destOrd="0" presId="urn:microsoft.com/office/officeart/2005/8/layout/radial6"/>
    <dgm:cxn modelId="{67E6280B-499F-4DAE-8401-912ACA381593}" type="presParOf" srcId="{C42E98DB-76A2-4011-ABD2-ADFC49F5E84B}" destId="{5B2D84A3-B84D-467B-89B9-CAE70CE77229}" srcOrd="6" destOrd="0" presId="urn:microsoft.com/office/officeart/2005/8/layout/radial6"/>
    <dgm:cxn modelId="{62235A21-D723-4D60-9AE7-5D92C7EF9A2D}" type="presParOf" srcId="{C42E98DB-76A2-4011-ABD2-ADFC49F5E84B}" destId="{88D3F560-41C5-4673-B2A4-0FB442271207}" srcOrd="7" destOrd="0" presId="urn:microsoft.com/office/officeart/2005/8/layout/radial6"/>
    <dgm:cxn modelId="{B6B3DDAB-0EE2-4768-B2FD-09E7000DC465}" type="presParOf" srcId="{C42E98DB-76A2-4011-ABD2-ADFC49F5E84B}" destId="{46D76EA6-5B77-4FBC-A312-FFD07E650C17}" srcOrd="8" destOrd="0" presId="urn:microsoft.com/office/officeart/2005/8/layout/radial6"/>
    <dgm:cxn modelId="{AA9092C2-3415-43DA-98E8-4F05FBB2C1E6}" type="presParOf" srcId="{C42E98DB-76A2-4011-ABD2-ADFC49F5E84B}" destId="{4450F595-874E-4998-BD0E-52BE65C364E9}" srcOrd="9" destOrd="0" presId="urn:microsoft.com/office/officeart/2005/8/layout/radial6"/>
    <dgm:cxn modelId="{B3311C8F-7E67-4066-9473-57B164943189}" type="presParOf" srcId="{C42E98DB-76A2-4011-ABD2-ADFC49F5E84B}" destId="{5D17AE5C-215B-4025-8919-3FA3BECDA3C7}" srcOrd="10" destOrd="0" presId="urn:microsoft.com/office/officeart/2005/8/layout/radial6"/>
    <dgm:cxn modelId="{6A8FE152-BBF7-4CB6-A96F-371FE5A85D26}" type="presParOf" srcId="{C42E98DB-76A2-4011-ABD2-ADFC49F5E84B}" destId="{FCBB838E-2061-4C42-99CB-60428729D7AA}" srcOrd="11" destOrd="0" presId="urn:microsoft.com/office/officeart/2005/8/layout/radial6"/>
    <dgm:cxn modelId="{F2D49B2A-FE28-4417-A305-9747213617E3}" type="presParOf" srcId="{C42E98DB-76A2-4011-ABD2-ADFC49F5E84B}" destId="{08768A86-CB5B-4470-B7C7-A40796D8298F}"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64E3AD-E96F-4E52-AA1E-5665F449615C}"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E3FA176D-BDAF-4812-B532-1BB4907F3E7B}">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Wage garnishments  </a:t>
          </a:r>
          <a:r>
            <a:rPr lang="en-US" dirty="0">
              <a:solidFill>
                <a:schemeClr val="bg1"/>
              </a:solidFill>
            </a:rPr>
            <a:t>for</a:t>
          </a:r>
          <a:r>
            <a:rPr lang="en-US" dirty="0">
              <a:solidFill>
                <a:srgbClr val="FF0000"/>
              </a:solidFill>
            </a:rPr>
            <a:t>  </a:t>
          </a:r>
          <a:r>
            <a:rPr lang="en-US" dirty="0"/>
            <a:t>state employees</a:t>
          </a:r>
        </a:p>
      </dgm:t>
    </dgm:pt>
    <dgm:pt modelId="{2DF84A51-6C2E-41B9-9A3B-ACE3BD8AD67D}" type="parTrans" cxnId="{4C9BC80C-0806-4908-AFDE-C1F54FF2643F}">
      <dgm:prSet/>
      <dgm:spPr/>
      <dgm:t>
        <a:bodyPr/>
        <a:lstStyle/>
        <a:p>
          <a:endParaRPr lang="en-US"/>
        </a:p>
      </dgm:t>
    </dgm:pt>
    <dgm:pt modelId="{E830153D-5F5F-43E3-B764-46C8C41E5345}" type="sibTrans" cxnId="{4C9BC80C-0806-4908-AFDE-C1F54FF2643F}">
      <dgm:prSet/>
      <dgm:spPr/>
      <dgm:t>
        <a:bodyPr/>
        <a:lstStyle/>
        <a:p>
          <a:endParaRPr lang="en-US" dirty="0"/>
        </a:p>
      </dgm:t>
    </dgm:pt>
    <dgm:pt modelId="{5E91482F-49B8-4648-AE24-D84975C0669B}">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Can garnish up to 100% of the taxpayer’s paycheck</a:t>
          </a:r>
        </a:p>
      </dgm:t>
    </dgm:pt>
    <dgm:pt modelId="{BBA5CA7F-8688-4FA2-87A0-03C1914DC2D8}" type="parTrans" cxnId="{AA6CD023-19E1-496C-9407-FB7475F7DB50}">
      <dgm:prSet/>
      <dgm:spPr/>
      <dgm:t>
        <a:bodyPr/>
        <a:lstStyle/>
        <a:p>
          <a:endParaRPr lang="en-US"/>
        </a:p>
      </dgm:t>
    </dgm:pt>
    <dgm:pt modelId="{6F7D994B-1DE9-4BC6-9E43-4F648CB58B6F}" type="sibTrans" cxnId="{AA6CD023-19E1-496C-9407-FB7475F7DB50}">
      <dgm:prSet/>
      <dgm:spPr/>
      <dgm:t>
        <a:bodyPr/>
        <a:lstStyle/>
        <a:p>
          <a:endParaRPr lang="en-US" dirty="0"/>
        </a:p>
      </dgm:t>
    </dgm:pt>
    <dgm:pt modelId="{818E6ED0-4DB5-4072-A2C7-7CC51EA6673F}">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State</a:t>
          </a:r>
        </a:p>
        <a:p>
          <a:r>
            <a:rPr lang="en-US" dirty="0"/>
            <a:t>Claims</a:t>
          </a:r>
        </a:p>
      </dgm:t>
    </dgm:pt>
    <dgm:pt modelId="{F5E60347-E791-42B3-896E-256FC99A9AD8}" type="parTrans" cxnId="{7EF5E8A3-9200-4AAE-9E62-DE2FA2B0ACC9}">
      <dgm:prSet/>
      <dgm:spPr/>
      <dgm:t>
        <a:bodyPr/>
        <a:lstStyle/>
        <a:p>
          <a:endParaRPr lang="en-US"/>
        </a:p>
      </dgm:t>
    </dgm:pt>
    <dgm:pt modelId="{0DCDC4B0-C3B7-40B3-BE5D-68AA3BEE8CA3}" type="sibTrans" cxnId="{7EF5E8A3-9200-4AAE-9E62-DE2FA2B0ACC9}">
      <dgm:prSet/>
      <dgm:spPr/>
      <dgm:t>
        <a:bodyPr/>
        <a:lstStyle/>
        <a:p>
          <a:endParaRPr lang="en-US"/>
        </a:p>
      </dgm:t>
    </dgm:pt>
    <dgm:pt modelId="{BBEDB434-6F92-4C1F-A3A3-F01E97ADD55E}" type="pres">
      <dgm:prSet presAssocID="{C364E3AD-E96F-4E52-AA1E-5665F449615C}" presName="Name0" presStyleCnt="0">
        <dgm:presLayoutVars>
          <dgm:dir/>
          <dgm:resizeHandles val="exact"/>
        </dgm:presLayoutVars>
      </dgm:prSet>
      <dgm:spPr/>
    </dgm:pt>
    <dgm:pt modelId="{4470607F-4B2C-4192-81AC-7523A9E89C34}" type="pres">
      <dgm:prSet presAssocID="{C364E3AD-E96F-4E52-AA1E-5665F449615C}" presName="vNodes" presStyleCnt="0"/>
      <dgm:spPr/>
    </dgm:pt>
    <dgm:pt modelId="{94F1AD2B-26AA-4943-ADA8-02881ECD898A}" type="pres">
      <dgm:prSet presAssocID="{E3FA176D-BDAF-4812-B532-1BB4907F3E7B}" presName="node" presStyleLbl="node1" presStyleIdx="0" presStyleCnt="3">
        <dgm:presLayoutVars>
          <dgm:bulletEnabled val="1"/>
        </dgm:presLayoutVars>
      </dgm:prSet>
      <dgm:spPr/>
      <dgm:t>
        <a:bodyPr/>
        <a:lstStyle/>
        <a:p>
          <a:endParaRPr lang="en-US"/>
        </a:p>
      </dgm:t>
    </dgm:pt>
    <dgm:pt modelId="{854F1D2B-E87C-4B1A-8494-52F9743611F7}" type="pres">
      <dgm:prSet presAssocID="{E830153D-5F5F-43E3-B764-46C8C41E5345}" presName="spacerT" presStyleCnt="0"/>
      <dgm:spPr/>
    </dgm:pt>
    <dgm:pt modelId="{A69EC5F1-7FCC-49B6-9E35-957498032255}" type="pres">
      <dgm:prSet presAssocID="{E830153D-5F5F-43E3-B764-46C8C41E5345}" presName="sibTrans" presStyleLbl="sibTrans2D1" presStyleIdx="0" presStyleCnt="2"/>
      <dgm:spPr/>
      <dgm:t>
        <a:bodyPr/>
        <a:lstStyle/>
        <a:p>
          <a:endParaRPr lang="en-US"/>
        </a:p>
      </dgm:t>
    </dgm:pt>
    <dgm:pt modelId="{58D33B58-1308-4C4B-8217-83E0712D0B09}" type="pres">
      <dgm:prSet presAssocID="{E830153D-5F5F-43E3-B764-46C8C41E5345}" presName="spacerB" presStyleCnt="0"/>
      <dgm:spPr/>
    </dgm:pt>
    <dgm:pt modelId="{ED333748-025E-4093-8C51-5AC35D970DAF}" type="pres">
      <dgm:prSet presAssocID="{5E91482F-49B8-4648-AE24-D84975C0669B}" presName="node" presStyleLbl="node1" presStyleIdx="1" presStyleCnt="3">
        <dgm:presLayoutVars>
          <dgm:bulletEnabled val="1"/>
        </dgm:presLayoutVars>
      </dgm:prSet>
      <dgm:spPr/>
      <dgm:t>
        <a:bodyPr/>
        <a:lstStyle/>
        <a:p>
          <a:endParaRPr lang="en-US"/>
        </a:p>
      </dgm:t>
    </dgm:pt>
    <dgm:pt modelId="{C4C2E576-B937-4E77-92F8-090CE4AC3631}" type="pres">
      <dgm:prSet presAssocID="{C364E3AD-E96F-4E52-AA1E-5665F449615C}" presName="sibTransLast" presStyleLbl="sibTrans2D1" presStyleIdx="1" presStyleCnt="2"/>
      <dgm:spPr/>
      <dgm:t>
        <a:bodyPr/>
        <a:lstStyle/>
        <a:p>
          <a:endParaRPr lang="en-US"/>
        </a:p>
      </dgm:t>
    </dgm:pt>
    <dgm:pt modelId="{443272EE-7EE4-43F3-91A5-97B319C37FD5}" type="pres">
      <dgm:prSet presAssocID="{C364E3AD-E96F-4E52-AA1E-5665F449615C}" presName="connectorText" presStyleLbl="sibTrans2D1" presStyleIdx="1" presStyleCnt="2"/>
      <dgm:spPr/>
      <dgm:t>
        <a:bodyPr/>
        <a:lstStyle/>
        <a:p>
          <a:endParaRPr lang="en-US"/>
        </a:p>
      </dgm:t>
    </dgm:pt>
    <dgm:pt modelId="{9188CB38-1920-4F07-8216-2A0EE92EBABD}" type="pres">
      <dgm:prSet presAssocID="{C364E3AD-E96F-4E52-AA1E-5665F449615C}" presName="lastNode" presStyleLbl="node1" presStyleIdx="2" presStyleCnt="3">
        <dgm:presLayoutVars>
          <dgm:bulletEnabled val="1"/>
        </dgm:presLayoutVars>
      </dgm:prSet>
      <dgm:spPr/>
      <dgm:t>
        <a:bodyPr/>
        <a:lstStyle/>
        <a:p>
          <a:endParaRPr lang="en-US"/>
        </a:p>
      </dgm:t>
    </dgm:pt>
  </dgm:ptLst>
  <dgm:cxnLst>
    <dgm:cxn modelId="{A310E91E-5A30-4200-A588-47566080B308}" type="presOf" srcId="{E830153D-5F5F-43E3-B764-46C8C41E5345}" destId="{A69EC5F1-7FCC-49B6-9E35-957498032255}" srcOrd="0" destOrd="0" presId="urn:microsoft.com/office/officeart/2005/8/layout/equation2"/>
    <dgm:cxn modelId="{2BFEC085-0628-44EA-8011-6E3C5A4C344E}" type="presOf" srcId="{E3FA176D-BDAF-4812-B532-1BB4907F3E7B}" destId="{94F1AD2B-26AA-4943-ADA8-02881ECD898A}" srcOrd="0" destOrd="0" presId="urn:microsoft.com/office/officeart/2005/8/layout/equation2"/>
    <dgm:cxn modelId="{EB3CB5F9-533D-4D21-A592-CA2F0B346FCD}" type="presOf" srcId="{5E91482F-49B8-4648-AE24-D84975C0669B}" destId="{ED333748-025E-4093-8C51-5AC35D970DAF}" srcOrd="0" destOrd="0" presId="urn:microsoft.com/office/officeart/2005/8/layout/equation2"/>
    <dgm:cxn modelId="{5572CA5B-06B8-4512-8CD1-ED0C5D241462}" type="presOf" srcId="{818E6ED0-4DB5-4072-A2C7-7CC51EA6673F}" destId="{9188CB38-1920-4F07-8216-2A0EE92EBABD}" srcOrd="0" destOrd="0" presId="urn:microsoft.com/office/officeart/2005/8/layout/equation2"/>
    <dgm:cxn modelId="{3FB62DFB-566F-474B-8106-6AA223624759}" type="presOf" srcId="{6F7D994B-1DE9-4BC6-9E43-4F648CB58B6F}" destId="{C4C2E576-B937-4E77-92F8-090CE4AC3631}" srcOrd="0" destOrd="0" presId="urn:microsoft.com/office/officeart/2005/8/layout/equation2"/>
    <dgm:cxn modelId="{AA6CD023-19E1-496C-9407-FB7475F7DB50}" srcId="{C364E3AD-E96F-4E52-AA1E-5665F449615C}" destId="{5E91482F-49B8-4648-AE24-D84975C0669B}" srcOrd="1" destOrd="0" parTransId="{BBA5CA7F-8688-4FA2-87A0-03C1914DC2D8}" sibTransId="{6F7D994B-1DE9-4BC6-9E43-4F648CB58B6F}"/>
    <dgm:cxn modelId="{0AB2C86F-3027-4A0F-9516-83CF5DB3E652}" type="presOf" srcId="{C364E3AD-E96F-4E52-AA1E-5665F449615C}" destId="{BBEDB434-6F92-4C1F-A3A3-F01E97ADD55E}" srcOrd="0" destOrd="0" presId="urn:microsoft.com/office/officeart/2005/8/layout/equation2"/>
    <dgm:cxn modelId="{A0118447-0A44-4658-A278-E9B6CF0E1A9D}" type="presOf" srcId="{6F7D994B-1DE9-4BC6-9E43-4F648CB58B6F}" destId="{443272EE-7EE4-43F3-91A5-97B319C37FD5}" srcOrd="1" destOrd="0" presId="urn:microsoft.com/office/officeart/2005/8/layout/equation2"/>
    <dgm:cxn modelId="{7EF5E8A3-9200-4AAE-9E62-DE2FA2B0ACC9}" srcId="{C364E3AD-E96F-4E52-AA1E-5665F449615C}" destId="{818E6ED0-4DB5-4072-A2C7-7CC51EA6673F}" srcOrd="2" destOrd="0" parTransId="{F5E60347-E791-42B3-896E-256FC99A9AD8}" sibTransId="{0DCDC4B0-C3B7-40B3-BE5D-68AA3BEE8CA3}"/>
    <dgm:cxn modelId="{4C9BC80C-0806-4908-AFDE-C1F54FF2643F}" srcId="{C364E3AD-E96F-4E52-AA1E-5665F449615C}" destId="{E3FA176D-BDAF-4812-B532-1BB4907F3E7B}" srcOrd="0" destOrd="0" parTransId="{2DF84A51-6C2E-41B9-9A3B-ACE3BD8AD67D}" sibTransId="{E830153D-5F5F-43E3-B764-46C8C41E5345}"/>
    <dgm:cxn modelId="{E6D84E8B-99B3-43C1-88E5-D44AB265A7DF}" type="presParOf" srcId="{BBEDB434-6F92-4C1F-A3A3-F01E97ADD55E}" destId="{4470607F-4B2C-4192-81AC-7523A9E89C34}" srcOrd="0" destOrd="0" presId="urn:microsoft.com/office/officeart/2005/8/layout/equation2"/>
    <dgm:cxn modelId="{AD342BC8-B861-4C1D-B5B1-B9B1ACECEE97}" type="presParOf" srcId="{4470607F-4B2C-4192-81AC-7523A9E89C34}" destId="{94F1AD2B-26AA-4943-ADA8-02881ECD898A}" srcOrd="0" destOrd="0" presId="urn:microsoft.com/office/officeart/2005/8/layout/equation2"/>
    <dgm:cxn modelId="{F156C85A-19BB-41DB-B7CE-C6AD2B69FD78}" type="presParOf" srcId="{4470607F-4B2C-4192-81AC-7523A9E89C34}" destId="{854F1D2B-E87C-4B1A-8494-52F9743611F7}" srcOrd="1" destOrd="0" presId="urn:microsoft.com/office/officeart/2005/8/layout/equation2"/>
    <dgm:cxn modelId="{7031622D-3928-4BEA-908D-C26A65695AF9}" type="presParOf" srcId="{4470607F-4B2C-4192-81AC-7523A9E89C34}" destId="{A69EC5F1-7FCC-49B6-9E35-957498032255}" srcOrd="2" destOrd="0" presId="urn:microsoft.com/office/officeart/2005/8/layout/equation2"/>
    <dgm:cxn modelId="{DC314B6E-3BBF-4AFA-9D52-BDE2B50EE79F}" type="presParOf" srcId="{4470607F-4B2C-4192-81AC-7523A9E89C34}" destId="{58D33B58-1308-4C4B-8217-83E0712D0B09}" srcOrd="3" destOrd="0" presId="urn:microsoft.com/office/officeart/2005/8/layout/equation2"/>
    <dgm:cxn modelId="{71F4C033-1841-4839-B3FE-0AE8D2860721}" type="presParOf" srcId="{4470607F-4B2C-4192-81AC-7523A9E89C34}" destId="{ED333748-025E-4093-8C51-5AC35D970DAF}" srcOrd="4" destOrd="0" presId="urn:microsoft.com/office/officeart/2005/8/layout/equation2"/>
    <dgm:cxn modelId="{136A674D-D425-4B25-B852-C464A748EA53}" type="presParOf" srcId="{BBEDB434-6F92-4C1F-A3A3-F01E97ADD55E}" destId="{C4C2E576-B937-4E77-92F8-090CE4AC3631}" srcOrd="1" destOrd="0" presId="urn:microsoft.com/office/officeart/2005/8/layout/equation2"/>
    <dgm:cxn modelId="{AAB006A6-1CB1-40D2-80F1-6F7661AA3D9A}" type="presParOf" srcId="{C4C2E576-B937-4E77-92F8-090CE4AC3631}" destId="{443272EE-7EE4-43F3-91A5-97B319C37FD5}" srcOrd="0" destOrd="0" presId="urn:microsoft.com/office/officeart/2005/8/layout/equation2"/>
    <dgm:cxn modelId="{7F259573-B4F6-4BF7-A4E4-717AA84E3008}" type="presParOf" srcId="{BBEDB434-6F92-4C1F-A3A3-F01E97ADD55E}" destId="{9188CB38-1920-4F07-8216-2A0EE92EBABD}"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B2C871-E29B-4925-BBA8-910ACD62C5C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3182717-83BC-473B-A1FC-45A680AC93CB}">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Section Supervisor:</a:t>
          </a:r>
        </a:p>
        <a:p>
          <a:pPr defTabSz="1111250">
            <a:lnSpc>
              <a:spcPct val="90000"/>
            </a:lnSpc>
            <a:spcBef>
              <a:spcPct val="0"/>
            </a:spcBef>
            <a:spcAft>
              <a:spcPct val="35000"/>
            </a:spcAft>
          </a:pPr>
          <a:r>
            <a:rPr lang="en-US" dirty="0"/>
            <a:t>Justin Taylor</a:t>
          </a:r>
        </a:p>
      </dgm:t>
    </dgm:pt>
    <dgm:pt modelId="{204AD073-67E6-4B95-86A3-C9D84CD5C0C5}" type="parTrans" cxnId="{E8E6E1C6-CC31-4122-8157-F3C958569D7E}">
      <dgm:prSet/>
      <dgm:spPr/>
      <dgm:t>
        <a:bodyPr/>
        <a:lstStyle/>
        <a:p>
          <a:endParaRPr lang="en-US"/>
        </a:p>
      </dgm:t>
    </dgm:pt>
    <dgm:pt modelId="{F7B895FF-7770-4DBB-BE2C-C8D1BD832310}" type="sibTrans" cxnId="{E8E6E1C6-CC31-4122-8157-F3C958569D7E}">
      <dgm:prSet/>
      <dgm:spPr/>
      <dgm:t>
        <a:bodyPr/>
        <a:lstStyle/>
        <a:p>
          <a:endParaRPr lang="en-US"/>
        </a:p>
      </dgm:t>
    </dgm:pt>
    <dgm:pt modelId="{A0E007D8-EECB-424D-A47B-A6F0C9ECC150}">
      <dgm:prSet phldrT="[Text]"/>
      <dgm:spPr/>
      <dgm:t>
        <a:bodyPr/>
        <a:lstStyle/>
        <a:p>
          <a:r>
            <a:rPr lang="en-US" dirty="0"/>
            <a:t>Phone: 502-564-4921 ext. 4536	</a:t>
          </a:r>
        </a:p>
      </dgm:t>
    </dgm:pt>
    <dgm:pt modelId="{D1950186-CB70-4BE0-A37C-DD09EB898D17}" type="parTrans" cxnId="{5C3ABC05-E939-4011-8EF1-06384FAD5471}">
      <dgm:prSet/>
      <dgm:spPr/>
      <dgm:t>
        <a:bodyPr/>
        <a:lstStyle/>
        <a:p>
          <a:endParaRPr lang="en-US"/>
        </a:p>
      </dgm:t>
    </dgm:pt>
    <dgm:pt modelId="{C9CFDA0A-11F1-4028-BE3F-6F84ED7E1113}" type="sibTrans" cxnId="{5C3ABC05-E939-4011-8EF1-06384FAD5471}">
      <dgm:prSet/>
      <dgm:spPr/>
      <dgm:t>
        <a:bodyPr/>
        <a:lstStyle/>
        <a:p>
          <a:endParaRPr lang="en-US"/>
        </a:p>
      </dgm:t>
    </dgm:pt>
    <dgm:pt modelId="{4A7C0D41-DA46-4553-954D-35FBAD2C5055}">
      <dgm:prSet phldrT="[Text]"/>
      <dgm:spPr/>
      <dgm:t>
        <a:bodyPr/>
        <a:lstStyle/>
        <a:p>
          <a:r>
            <a:rPr lang="en-US" dirty="0"/>
            <a:t>Fax: 502-564-9571</a:t>
          </a:r>
        </a:p>
      </dgm:t>
    </dgm:pt>
    <dgm:pt modelId="{7D8F51D3-48DC-49F1-9349-A0F19039499E}" type="parTrans" cxnId="{0260872F-E9AB-4C9E-B268-190582512E5B}">
      <dgm:prSet/>
      <dgm:spPr/>
      <dgm:t>
        <a:bodyPr/>
        <a:lstStyle/>
        <a:p>
          <a:endParaRPr lang="en-US"/>
        </a:p>
      </dgm:t>
    </dgm:pt>
    <dgm:pt modelId="{ABAEE28D-381E-4803-8AA7-D1CD5612648A}" type="sibTrans" cxnId="{0260872F-E9AB-4C9E-B268-190582512E5B}">
      <dgm:prSet/>
      <dgm:spPr/>
      <dgm:t>
        <a:bodyPr/>
        <a:lstStyle/>
        <a:p>
          <a:endParaRPr lang="en-US"/>
        </a:p>
      </dgm:t>
    </dgm:pt>
    <dgm:pt modelId="{C519F460-0BD4-4E9F-AA54-858AE0247B4A}">
      <dgm:prSet phldrT="[Text]"/>
      <dgm:spPr/>
      <dgm:t>
        <a:bodyPr/>
        <a:lstStyle/>
        <a:p>
          <a:r>
            <a:rPr lang="en-US" dirty="0"/>
            <a:t>Revenue  Officers:</a:t>
          </a:r>
        </a:p>
        <a:p>
          <a:r>
            <a:rPr lang="en-US" dirty="0"/>
            <a:t>Andy Himmel, Megan Greene, Jon Owens</a:t>
          </a:r>
        </a:p>
      </dgm:t>
    </dgm:pt>
    <dgm:pt modelId="{58EB2C79-6894-4318-884A-0DACA0C2D695}" type="parTrans" cxnId="{CF68004E-DB40-450D-AAF1-1A9875D669B3}">
      <dgm:prSet/>
      <dgm:spPr/>
      <dgm:t>
        <a:bodyPr/>
        <a:lstStyle/>
        <a:p>
          <a:endParaRPr lang="en-US"/>
        </a:p>
      </dgm:t>
    </dgm:pt>
    <dgm:pt modelId="{BDF67B6F-5FB1-4F6A-BC06-DF24F9BDA94B}" type="sibTrans" cxnId="{CF68004E-DB40-450D-AAF1-1A9875D669B3}">
      <dgm:prSet/>
      <dgm:spPr/>
      <dgm:t>
        <a:bodyPr/>
        <a:lstStyle/>
        <a:p>
          <a:endParaRPr lang="en-US"/>
        </a:p>
      </dgm:t>
    </dgm:pt>
    <dgm:pt modelId="{821C49B8-48CF-41DF-85E2-3FF971236C27}">
      <dgm:prSet phldrT="[Text]"/>
      <dgm:spPr/>
      <dgm:t>
        <a:bodyPr/>
        <a:lstStyle/>
        <a:p>
          <a:r>
            <a:rPr lang="en-US" dirty="0"/>
            <a:t>Phone: 502-564-4921 ext. 5356</a:t>
          </a:r>
        </a:p>
      </dgm:t>
    </dgm:pt>
    <dgm:pt modelId="{2E4E6EE2-B70F-45AE-888F-5603929B8DE3}" type="parTrans" cxnId="{732B9F8D-A798-42FB-AA87-2382120B20A8}">
      <dgm:prSet/>
      <dgm:spPr/>
      <dgm:t>
        <a:bodyPr/>
        <a:lstStyle/>
        <a:p>
          <a:endParaRPr lang="en-US"/>
        </a:p>
      </dgm:t>
    </dgm:pt>
    <dgm:pt modelId="{58F99E5C-593E-4C70-B389-6B7901431AA0}" type="sibTrans" cxnId="{732B9F8D-A798-42FB-AA87-2382120B20A8}">
      <dgm:prSet/>
      <dgm:spPr/>
      <dgm:t>
        <a:bodyPr/>
        <a:lstStyle/>
        <a:p>
          <a:endParaRPr lang="en-US"/>
        </a:p>
      </dgm:t>
    </dgm:pt>
    <dgm:pt modelId="{EE8355EA-7750-49F5-A8E3-678A98BA84EC}">
      <dgm:prSet phldrT="[Text]"/>
      <dgm:spPr/>
      <dgm:t>
        <a:bodyPr/>
        <a:lstStyle/>
        <a:p>
          <a:r>
            <a:rPr lang="en-US" dirty="0"/>
            <a:t>Fax: 502-564-9571</a:t>
          </a:r>
        </a:p>
      </dgm:t>
    </dgm:pt>
    <dgm:pt modelId="{A9685C72-08ED-49F1-9551-564653356C73}" type="parTrans" cxnId="{6E332C39-0D40-4B11-9B38-C7ECA69FF9B7}">
      <dgm:prSet/>
      <dgm:spPr/>
      <dgm:t>
        <a:bodyPr/>
        <a:lstStyle/>
        <a:p>
          <a:endParaRPr lang="en-US"/>
        </a:p>
      </dgm:t>
    </dgm:pt>
    <dgm:pt modelId="{F385F4D7-E617-4BAB-A07A-249414166A6B}" type="sibTrans" cxnId="{6E332C39-0D40-4B11-9B38-C7ECA69FF9B7}">
      <dgm:prSet/>
      <dgm:spPr/>
      <dgm:t>
        <a:bodyPr/>
        <a:lstStyle/>
        <a:p>
          <a:endParaRPr lang="en-US"/>
        </a:p>
      </dgm:t>
    </dgm:pt>
    <dgm:pt modelId="{E5C371C6-93EB-488C-9A62-49B4185B0D95}">
      <dgm:prSet phldrT="[Text]"/>
      <dgm:spPr/>
      <dgm:t>
        <a:bodyPr/>
        <a:lstStyle/>
        <a:p>
          <a:r>
            <a:rPr lang="en-US" dirty="0"/>
            <a:t>Email: </a:t>
          </a:r>
          <a:r>
            <a:rPr lang="en-US" dirty="0">
              <a:hlinkClick xmlns:r="http://schemas.openxmlformats.org/officeDocument/2006/relationships" r:id="rId1"/>
            </a:rPr>
            <a:t>Justin.taylor@ky.gov</a:t>
          </a:r>
          <a:r>
            <a:rPr lang="en-US" dirty="0"/>
            <a:t> </a:t>
          </a:r>
        </a:p>
      </dgm:t>
    </dgm:pt>
    <dgm:pt modelId="{2A2C7AA6-0596-40FA-8A40-D5002CC0E93A}" type="parTrans" cxnId="{AA1A7C64-204B-473F-A191-8ABFE9D1921A}">
      <dgm:prSet/>
      <dgm:spPr/>
      <dgm:t>
        <a:bodyPr/>
        <a:lstStyle/>
        <a:p>
          <a:endParaRPr lang="en-US"/>
        </a:p>
      </dgm:t>
    </dgm:pt>
    <dgm:pt modelId="{36E8901C-2876-4409-8EBC-D2678EC9608D}" type="sibTrans" cxnId="{AA1A7C64-204B-473F-A191-8ABFE9D1921A}">
      <dgm:prSet/>
      <dgm:spPr/>
      <dgm:t>
        <a:bodyPr/>
        <a:lstStyle/>
        <a:p>
          <a:endParaRPr lang="en-US"/>
        </a:p>
      </dgm:t>
    </dgm:pt>
    <dgm:pt modelId="{662BA381-EBA2-4FBD-9A2B-4210B5FD9323}">
      <dgm:prSet phldrT="[Text]"/>
      <dgm:spPr/>
      <dgm:t>
        <a:bodyPr/>
        <a:lstStyle/>
        <a:p>
          <a:r>
            <a:rPr lang="en-US" dirty="0"/>
            <a:t>Email: </a:t>
          </a:r>
          <a:r>
            <a:rPr lang="en-US" dirty="0">
              <a:hlinkClick xmlns:r="http://schemas.openxmlformats.org/officeDocument/2006/relationships" r:id="rId2"/>
            </a:rPr>
            <a:t>dor.realproperty@ky.gov</a:t>
          </a:r>
          <a:endParaRPr lang="en-US" dirty="0"/>
        </a:p>
      </dgm:t>
    </dgm:pt>
    <dgm:pt modelId="{956FBD49-41F3-4EDE-B52D-3CAD430446DC}" type="parTrans" cxnId="{E2D25C99-8C61-436F-A0EC-261CB7ABC4C9}">
      <dgm:prSet/>
      <dgm:spPr/>
      <dgm:t>
        <a:bodyPr/>
        <a:lstStyle/>
        <a:p>
          <a:endParaRPr lang="en-US"/>
        </a:p>
      </dgm:t>
    </dgm:pt>
    <dgm:pt modelId="{A888EC5B-91AF-4A70-9665-BEC4050EC062}" type="sibTrans" cxnId="{E2D25C99-8C61-436F-A0EC-261CB7ABC4C9}">
      <dgm:prSet/>
      <dgm:spPr/>
      <dgm:t>
        <a:bodyPr/>
        <a:lstStyle/>
        <a:p>
          <a:endParaRPr lang="en-US"/>
        </a:p>
      </dgm:t>
    </dgm:pt>
    <dgm:pt modelId="{93CB0E56-4A0B-4324-954D-A5AA459FD46C}" type="pres">
      <dgm:prSet presAssocID="{0BB2C871-E29B-4925-BBA8-910ACD62C5C8}" presName="Name0" presStyleCnt="0">
        <dgm:presLayoutVars>
          <dgm:dir/>
          <dgm:animLvl val="lvl"/>
          <dgm:resizeHandles val="exact"/>
        </dgm:presLayoutVars>
      </dgm:prSet>
      <dgm:spPr/>
      <dgm:t>
        <a:bodyPr/>
        <a:lstStyle/>
        <a:p>
          <a:endParaRPr lang="en-US"/>
        </a:p>
      </dgm:t>
    </dgm:pt>
    <dgm:pt modelId="{C40935B0-9745-47B2-B746-BC237497E89C}" type="pres">
      <dgm:prSet presAssocID="{83182717-83BC-473B-A1FC-45A680AC93CB}" presName="linNode" presStyleCnt="0"/>
      <dgm:spPr/>
    </dgm:pt>
    <dgm:pt modelId="{84656DC9-0F5E-4FC0-94E6-5725F6DA65F8}" type="pres">
      <dgm:prSet presAssocID="{83182717-83BC-473B-A1FC-45A680AC93CB}" presName="parentText" presStyleLbl="node1" presStyleIdx="0" presStyleCnt="2">
        <dgm:presLayoutVars>
          <dgm:chMax val="1"/>
          <dgm:bulletEnabled val="1"/>
        </dgm:presLayoutVars>
      </dgm:prSet>
      <dgm:spPr/>
      <dgm:t>
        <a:bodyPr/>
        <a:lstStyle/>
        <a:p>
          <a:endParaRPr lang="en-US"/>
        </a:p>
      </dgm:t>
    </dgm:pt>
    <dgm:pt modelId="{890D2A69-B6F5-44E7-A45A-EBE8A0C70CE3}" type="pres">
      <dgm:prSet presAssocID="{83182717-83BC-473B-A1FC-45A680AC93CB}" presName="descendantText" presStyleLbl="alignAccFollowNode1" presStyleIdx="0" presStyleCnt="2">
        <dgm:presLayoutVars>
          <dgm:bulletEnabled val="1"/>
        </dgm:presLayoutVars>
      </dgm:prSet>
      <dgm:spPr/>
      <dgm:t>
        <a:bodyPr/>
        <a:lstStyle/>
        <a:p>
          <a:endParaRPr lang="en-US"/>
        </a:p>
      </dgm:t>
    </dgm:pt>
    <dgm:pt modelId="{EAAAB3C9-35CB-4ED3-9DFE-8D48C7273B00}" type="pres">
      <dgm:prSet presAssocID="{F7B895FF-7770-4DBB-BE2C-C8D1BD832310}" presName="sp" presStyleCnt="0"/>
      <dgm:spPr/>
    </dgm:pt>
    <dgm:pt modelId="{2B983313-8CA5-423C-94BD-7109DD9F75E3}" type="pres">
      <dgm:prSet presAssocID="{C519F460-0BD4-4E9F-AA54-858AE0247B4A}" presName="linNode" presStyleCnt="0"/>
      <dgm:spPr/>
    </dgm:pt>
    <dgm:pt modelId="{2BB1561A-DAE6-4194-9FE6-5CBBBC88FBD0}" type="pres">
      <dgm:prSet presAssocID="{C519F460-0BD4-4E9F-AA54-858AE0247B4A}" presName="parentText" presStyleLbl="node1" presStyleIdx="1" presStyleCnt="2">
        <dgm:presLayoutVars>
          <dgm:chMax val="1"/>
          <dgm:bulletEnabled val="1"/>
        </dgm:presLayoutVars>
      </dgm:prSet>
      <dgm:spPr/>
      <dgm:t>
        <a:bodyPr/>
        <a:lstStyle/>
        <a:p>
          <a:endParaRPr lang="en-US"/>
        </a:p>
      </dgm:t>
    </dgm:pt>
    <dgm:pt modelId="{EAD98EEB-8561-4860-BEA9-D0F107E3CE91}" type="pres">
      <dgm:prSet presAssocID="{C519F460-0BD4-4E9F-AA54-858AE0247B4A}" presName="descendantText" presStyleLbl="alignAccFollowNode1" presStyleIdx="1" presStyleCnt="2">
        <dgm:presLayoutVars>
          <dgm:bulletEnabled val="1"/>
        </dgm:presLayoutVars>
      </dgm:prSet>
      <dgm:spPr/>
      <dgm:t>
        <a:bodyPr/>
        <a:lstStyle/>
        <a:p>
          <a:endParaRPr lang="en-US"/>
        </a:p>
      </dgm:t>
    </dgm:pt>
  </dgm:ptLst>
  <dgm:cxnLst>
    <dgm:cxn modelId="{E8CEAD89-F326-46BF-8F4E-EF5827F72D34}" type="presOf" srcId="{662BA381-EBA2-4FBD-9A2B-4210B5FD9323}" destId="{EAD98EEB-8561-4860-BEA9-D0F107E3CE91}" srcOrd="0" destOrd="2" presId="urn:microsoft.com/office/officeart/2005/8/layout/vList5"/>
    <dgm:cxn modelId="{0070D2EE-F1A8-45B8-8129-540E5409887D}" type="presOf" srcId="{EE8355EA-7750-49F5-A8E3-678A98BA84EC}" destId="{EAD98EEB-8561-4860-BEA9-D0F107E3CE91}" srcOrd="0" destOrd="1" presId="urn:microsoft.com/office/officeart/2005/8/layout/vList5"/>
    <dgm:cxn modelId="{333BA09C-18CF-499F-8ECE-3101B4557EA3}" type="presOf" srcId="{83182717-83BC-473B-A1FC-45A680AC93CB}" destId="{84656DC9-0F5E-4FC0-94E6-5725F6DA65F8}" srcOrd="0" destOrd="0" presId="urn:microsoft.com/office/officeart/2005/8/layout/vList5"/>
    <dgm:cxn modelId="{98A24A51-7EAD-43B2-8B6D-486E4C3527F2}" type="presOf" srcId="{821C49B8-48CF-41DF-85E2-3FF971236C27}" destId="{EAD98EEB-8561-4860-BEA9-D0F107E3CE91}" srcOrd="0" destOrd="0" presId="urn:microsoft.com/office/officeart/2005/8/layout/vList5"/>
    <dgm:cxn modelId="{AA1A7C64-204B-473F-A191-8ABFE9D1921A}" srcId="{83182717-83BC-473B-A1FC-45A680AC93CB}" destId="{E5C371C6-93EB-488C-9A62-49B4185B0D95}" srcOrd="2" destOrd="0" parTransId="{2A2C7AA6-0596-40FA-8A40-D5002CC0E93A}" sibTransId="{36E8901C-2876-4409-8EBC-D2678EC9608D}"/>
    <dgm:cxn modelId="{E8E6E1C6-CC31-4122-8157-F3C958569D7E}" srcId="{0BB2C871-E29B-4925-BBA8-910ACD62C5C8}" destId="{83182717-83BC-473B-A1FC-45A680AC93CB}" srcOrd="0" destOrd="0" parTransId="{204AD073-67E6-4B95-86A3-C9D84CD5C0C5}" sibTransId="{F7B895FF-7770-4DBB-BE2C-C8D1BD832310}"/>
    <dgm:cxn modelId="{0260872F-E9AB-4C9E-B268-190582512E5B}" srcId="{83182717-83BC-473B-A1FC-45A680AC93CB}" destId="{4A7C0D41-DA46-4553-954D-35FBAD2C5055}" srcOrd="1" destOrd="0" parTransId="{7D8F51D3-48DC-49F1-9349-A0F19039499E}" sibTransId="{ABAEE28D-381E-4803-8AA7-D1CD5612648A}"/>
    <dgm:cxn modelId="{ADE87EFC-E321-4AA0-86F4-12048974166D}" type="presOf" srcId="{A0E007D8-EECB-424D-A47B-A6F0C9ECC150}" destId="{890D2A69-B6F5-44E7-A45A-EBE8A0C70CE3}" srcOrd="0" destOrd="0" presId="urn:microsoft.com/office/officeart/2005/8/layout/vList5"/>
    <dgm:cxn modelId="{D5F82A56-E935-4108-AFC3-05193ADAD5F6}" type="presOf" srcId="{C519F460-0BD4-4E9F-AA54-858AE0247B4A}" destId="{2BB1561A-DAE6-4194-9FE6-5CBBBC88FBD0}" srcOrd="0" destOrd="0" presId="urn:microsoft.com/office/officeart/2005/8/layout/vList5"/>
    <dgm:cxn modelId="{732B9F8D-A798-42FB-AA87-2382120B20A8}" srcId="{C519F460-0BD4-4E9F-AA54-858AE0247B4A}" destId="{821C49B8-48CF-41DF-85E2-3FF971236C27}" srcOrd="0" destOrd="0" parTransId="{2E4E6EE2-B70F-45AE-888F-5603929B8DE3}" sibTransId="{58F99E5C-593E-4C70-B389-6B7901431AA0}"/>
    <dgm:cxn modelId="{6E332C39-0D40-4B11-9B38-C7ECA69FF9B7}" srcId="{C519F460-0BD4-4E9F-AA54-858AE0247B4A}" destId="{EE8355EA-7750-49F5-A8E3-678A98BA84EC}" srcOrd="1" destOrd="0" parTransId="{A9685C72-08ED-49F1-9551-564653356C73}" sibTransId="{F385F4D7-E617-4BAB-A07A-249414166A6B}"/>
    <dgm:cxn modelId="{40C7A446-0385-47BE-81FD-F1BDE56DC22D}" type="presOf" srcId="{E5C371C6-93EB-488C-9A62-49B4185B0D95}" destId="{890D2A69-B6F5-44E7-A45A-EBE8A0C70CE3}" srcOrd="0" destOrd="2" presId="urn:microsoft.com/office/officeart/2005/8/layout/vList5"/>
    <dgm:cxn modelId="{5C3ABC05-E939-4011-8EF1-06384FAD5471}" srcId="{83182717-83BC-473B-A1FC-45A680AC93CB}" destId="{A0E007D8-EECB-424D-A47B-A6F0C9ECC150}" srcOrd="0" destOrd="0" parTransId="{D1950186-CB70-4BE0-A37C-DD09EB898D17}" sibTransId="{C9CFDA0A-11F1-4028-BE3F-6F84ED7E1113}"/>
    <dgm:cxn modelId="{E2D25C99-8C61-436F-A0EC-261CB7ABC4C9}" srcId="{C519F460-0BD4-4E9F-AA54-858AE0247B4A}" destId="{662BA381-EBA2-4FBD-9A2B-4210B5FD9323}" srcOrd="2" destOrd="0" parTransId="{956FBD49-41F3-4EDE-B52D-3CAD430446DC}" sibTransId="{A888EC5B-91AF-4A70-9665-BEC4050EC062}"/>
    <dgm:cxn modelId="{F3CB9A67-B386-472E-B32E-181A088D3149}" type="presOf" srcId="{0BB2C871-E29B-4925-BBA8-910ACD62C5C8}" destId="{93CB0E56-4A0B-4324-954D-A5AA459FD46C}" srcOrd="0" destOrd="0" presId="urn:microsoft.com/office/officeart/2005/8/layout/vList5"/>
    <dgm:cxn modelId="{CF68004E-DB40-450D-AAF1-1A9875D669B3}" srcId="{0BB2C871-E29B-4925-BBA8-910ACD62C5C8}" destId="{C519F460-0BD4-4E9F-AA54-858AE0247B4A}" srcOrd="1" destOrd="0" parTransId="{58EB2C79-6894-4318-884A-0DACA0C2D695}" sibTransId="{BDF67B6F-5FB1-4F6A-BC06-DF24F9BDA94B}"/>
    <dgm:cxn modelId="{95020C03-E63A-4AA0-B828-6076E1D7BD09}" type="presOf" srcId="{4A7C0D41-DA46-4553-954D-35FBAD2C5055}" destId="{890D2A69-B6F5-44E7-A45A-EBE8A0C70CE3}" srcOrd="0" destOrd="1" presId="urn:microsoft.com/office/officeart/2005/8/layout/vList5"/>
    <dgm:cxn modelId="{45CD0DFD-4A06-4E55-8345-026D234BE264}" type="presParOf" srcId="{93CB0E56-4A0B-4324-954D-A5AA459FD46C}" destId="{C40935B0-9745-47B2-B746-BC237497E89C}" srcOrd="0" destOrd="0" presId="urn:microsoft.com/office/officeart/2005/8/layout/vList5"/>
    <dgm:cxn modelId="{43BEBF31-DD75-4BDA-AD6B-5BEED31BEF34}" type="presParOf" srcId="{C40935B0-9745-47B2-B746-BC237497E89C}" destId="{84656DC9-0F5E-4FC0-94E6-5725F6DA65F8}" srcOrd="0" destOrd="0" presId="urn:microsoft.com/office/officeart/2005/8/layout/vList5"/>
    <dgm:cxn modelId="{4D595C64-3AEE-447F-A5BC-F254A05715A0}" type="presParOf" srcId="{C40935B0-9745-47B2-B746-BC237497E89C}" destId="{890D2A69-B6F5-44E7-A45A-EBE8A0C70CE3}" srcOrd="1" destOrd="0" presId="urn:microsoft.com/office/officeart/2005/8/layout/vList5"/>
    <dgm:cxn modelId="{2BCF7334-5C05-41E7-A4EB-632443FC2E11}" type="presParOf" srcId="{93CB0E56-4A0B-4324-954D-A5AA459FD46C}" destId="{EAAAB3C9-35CB-4ED3-9DFE-8D48C7273B00}" srcOrd="1" destOrd="0" presId="urn:microsoft.com/office/officeart/2005/8/layout/vList5"/>
    <dgm:cxn modelId="{B08122C3-53B3-4B8F-AEA9-FBF56C98D541}" type="presParOf" srcId="{93CB0E56-4A0B-4324-954D-A5AA459FD46C}" destId="{2B983313-8CA5-423C-94BD-7109DD9F75E3}" srcOrd="2" destOrd="0" presId="urn:microsoft.com/office/officeart/2005/8/layout/vList5"/>
    <dgm:cxn modelId="{D8C2A3C3-6E9F-429B-97A2-07E71AA8E628}" type="presParOf" srcId="{2B983313-8CA5-423C-94BD-7109DD9F75E3}" destId="{2BB1561A-DAE6-4194-9FE6-5CBBBC88FBD0}" srcOrd="0" destOrd="0" presId="urn:microsoft.com/office/officeart/2005/8/layout/vList5"/>
    <dgm:cxn modelId="{DE76B655-9266-43DB-AB53-000F3F85C6E4}" type="presParOf" srcId="{2B983313-8CA5-423C-94BD-7109DD9F75E3}" destId="{EAD98EEB-8561-4860-BEA9-D0F107E3CE9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A12C1-D2E1-43C4-BC41-E7A3E4389A47}">
      <dsp:nvSpPr>
        <dsp:cNvPr id="0" name=""/>
        <dsp:cNvSpPr/>
      </dsp:nvSpPr>
      <dsp:spPr>
        <a:xfrm>
          <a:off x="12892" y="3747692"/>
          <a:ext cx="2901156" cy="1160462"/>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DOR receives bills after the Clerk’s Sale</a:t>
          </a:r>
        </a:p>
      </dsp:txBody>
      <dsp:txXfrm>
        <a:off x="593123" y="3747692"/>
        <a:ext cx="1740694" cy="1160462"/>
      </dsp:txXfrm>
    </dsp:sp>
    <dsp:sp modelId="{EAA6C9FF-C395-48A8-B4A6-BD061C3B2F57}">
      <dsp:nvSpPr>
        <dsp:cNvPr id="0" name=""/>
        <dsp:cNvSpPr/>
      </dsp:nvSpPr>
      <dsp:spPr>
        <a:xfrm>
          <a:off x="2623932" y="3747692"/>
          <a:ext cx="2901156" cy="1160462"/>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Skip research is completed to ensure proper billing</a:t>
          </a:r>
        </a:p>
      </dsp:txBody>
      <dsp:txXfrm>
        <a:off x="3204163" y="3747692"/>
        <a:ext cx="1740694" cy="1160462"/>
      </dsp:txXfrm>
    </dsp:sp>
    <dsp:sp modelId="{6E1E5E9F-8BC1-428F-B713-09024A93070D}">
      <dsp:nvSpPr>
        <dsp:cNvPr id="0" name=""/>
        <dsp:cNvSpPr/>
      </dsp:nvSpPr>
      <dsp:spPr>
        <a:xfrm>
          <a:off x="5226843" y="3747692"/>
          <a:ext cx="2901156" cy="1160462"/>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Bills are entered into the Delinquent Property Tax System (DPT)</a:t>
          </a:r>
        </a:p>
      </dsp:txBody>
      <dsp:txXfrm>
        <a:off x="5807074" y="3747692"/>
        <a:ext cx="1740694" cy="1160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DF0F8-3A30-47DE-84FF-FD6915ACCBE8}">
      <dsp:nvSpPr>
        <dsp:cNvPr id="0" name=""/>
        <dsp:cNvSpPr/>
      </dsp:nvSpPr>
      <dsp:spPr>
        <a:xfrm rot="16200000">
          <a:off x="-1867795" y="2772097"/>
          <a:ext cx="4226560" cy="392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5967" bIns="0" numCol="1" spcCol="1270" anchor="t" anchorCtr="0">
          <a:noAutofit/>
        </a:bodyPr>
        <a:lstStyle/>
        <a:p>
          <a:pPr lvl="0" algn="r" defTabSz="1244600">
            <a:lnSpc>
              <a:spcPct val="90000"/>
            </a:lnSpc>
            <a:spcBef>
              <a:spcPct val="0"/>
            </a:spcBef>
            <a:spcAft>
              <a:spcPct val="35000"/>
            </a:spcAft>
          </a:pPr>
          <a:r>
            <a:rPr lang="en-US" sz="2800" kern="1200" dirty="0"/>
            <a:t>Option </a:t>
          </a:r>
        </a:p>
      </dsp:txBody>
      <dsp:txXfrm>
        <a:off x="-1867795" y="2772097"/>
        <a:ext cx="4226560" cy="392277"/>
      </dsp:txXfrm>
    </dsp:sp>
    <dsp:sp modelId="{980C5CDE-000F-4B84-9E3E-F8F3D10A3BA5}">
      <dsp:nvSpPr>
        <dsp:cNvPr id="0" name=""/>
        <dsp:cNvSpPr/>
      </dsp:nvSpPr>
      <dsp:spPr>
        <a:xfrm>
          <a:off x="441623" y="854956"/>
          <a:ext cx="1953958" cy="4226560"/>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128016" tIns="345967" rIns="128016" bIns="128016"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The County Attorney retains control of all collection efforts </a:t>
          </a:r>
        </a:p>
        <a:p>
          <a:pPr marL="114300" lvl="1" indent="-114300" algn="l" defTabSz="622300">
            <a:lnSpc>
              <a:spcPct val="90000"/>
            </a:lnSpc>
            <a:spcBef>
              <a:spcPct val="0"/>
            </a:spcBef>
            <a:spcAft>
              <a:spcPct val="15000"/>
            </a:spcAft>
            <a:buChar char="••"/>
          </a:pPr>
          <a:r>
            <a:rPr lang="en-US" sz="1400" kern="1200" dirty="0"/>
            <a:t>The county retains the 20% County Attorney fee</a:t>
          </a:r>
        </a:p>
        <a:p>
          <a:pPr marL="114300" lvl="1" indent="-114300" algn="l" defTabSz="622300">
            <a:lnSpc>
              <a:spcPct val="90000"/>
            </a:lnSpc>
            <a:spcBef>
              <a:spcPct val="0"/>
            </a:spcBef>
            <a:spcAft>
              <a:spcPct val="15000"/>
            </a:spcAft>
            <a:buChar char="••"/>
          </a:pPr>
          <a:r>
            <a:rPr lang="en-US" sz="1400" kern="1200" dirty="0"/>
            <a:t>When bills are paid in full to DOR, funds are distributed to the county on a quarterly basis</a:t>
          </a:r>
        </a:p>
        <a:p>
          <a:pPr marL="114300" lvl="1" indent="-114300" algn="l" defTabSz="622300">
            <a:lnSpc>
              <a:spcPct val="90000"/>
            </a:lnSpc>
            <a:spcBef>
              <a:spcPct val="0"/>
            </a:spcBef>
            <a:spcAft>
              <a:spcPct val="15000"/>
            </a:spcAft>
            <a:buChar char="••"/>
          </a:pPr>
          <a:r>
            <a:rPr lang="en-US" sz="1400" kern="1200" dirty="0"/>
            <a:t>The County Attorney retains control indefinitely</a:t>
          </a:r>
        </a:p>
      </dsp:txBody>
      <dsp:txXfrm>
        <a:off x="441623" y="854956"/>
        <a:ext cx="1953958" cy="4226560"/>
      </dsp:txXfrm>
    </dsp:sp>
    <dsp:sp modelId="{495ECA2A-FB45-49AC-952B-20429730C75A}">
      <dsp:nvSpPr>
        <dsp:cNvPr id="0" name=""/>
        <dsp:cNvSpPr/>
      </dsp:nvSpPr>
      <dsp:spPr>
        <a:xfrm>
          <a:off x="49345" y="337150"/>
          <a:ext cx="784555" cy="784555"/>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9208" t="3380" r="9208" b="3380"/>
          </a:stretch>
        </a:blip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1">
          <a:scrgbClr r="0" g="0" b="0"/>
        </a:fillRef>
        <a:effectRef idx="3">
          <a:scrgbClr r="0" g="0" b="0"/>
        </a:effectRef>
        <a:fontRef idx="minor"/>
      </dsp:style>
    </dsp:sp>
    <dsp:sp modelId="{301624ED-A0BF-43BF-86CB-C794D3270CF0}">
      <dsp:nvSpPr>
        <dsp:cNvPr id="0" name=""/>
        <dsp:cNvSpPr/>
      </dsp:nvSpPr>
      <dsp:spPr>
        <a:xfrm rot="16200000">
          <a:off x="973740" y="2745579"/>
          <a:ext cx="4226560" cy="392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5967" bIns="0" numCol="1" spcCol="1270" anchor="t" anchorCtr="0">
          <a:noAutofit/>
        </a:bodyPr>
        <a:lstStyle/>
        <a:p>
          <a:pPr lvl="0" algn="r" defTabSz="1244600">
            <a:lnSpc>
              <a:spcPct val="90000"/>
            </a:lnSpc>
            <a:spcBef>
              <a:spcPct val="0"/>
            </a:spcBef>
            <a:spcAft>
              <a:spcPct val="35000"/>
            </a:spcAft>
          </a:pPr>
          <a:r>
            <a:rPr lang="en-US" sz="2800" kern="1200" dirty="0"/>
            <a:t>Option </a:t>
          </a:r>
        </a:p>
      </dsp:txBody>
      <dsp:txXfrm>
        <a:off x="973740" y="2745579"/>
        <a:ext cx="4226560" cy="392277"/>
      </dsp:txXfrm>
    </dsp:sp>
    <dsp:sp modelId="{27E94FF8-93C0-4E18-A6FC-3D561ECD771E}">
      <dsp:nvSpPr>
        <dsp:cNvPr id="0" name=""/>
        <dsp:cNvSpPr/>
      </dsp:nvSpPr>
      <dsp:spPr>
        <a:xfrm>
          <a:off x="3283159" y="828438"/>
          <a:ext cx="1953958" cy="4226560"/>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128016" tIns="345967" rIns="128016" bIns="128016"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The Count Attorney forfeits their 20% fee</a:t>
          </a:r>
        </a:p>
        <a:p>
          <a:pPr marL="114300" lvl="1" indent="-114300" algn="l" defTabSz="622300">
            <a:lnSpc>
              <a:spcPct val="90000"/>
            </a:lnSpc>
            <a:spcBef>
              <a:spcPct val="0"/>
            </a:spcBef>
            <a:spcAft>
              <a:spcPct val="15000"/>
            </a:spcAft>
            <a:buChar char="••"/>
          </a:pPr>
          <a:r>
            <a:rPr lang="en-US" sz="1400" kern="1200" dirty="0"/>
            <a:t>Bills are sent to Frankfort for DOR staff to research and enter bills</a:t>
          </a:r>
        </a:p>
        <a:p>
          <a:pPr marL="114300" lvl="1" indent="-114300" algn="l" defTabSz="622300">
            <a:lnSpc>
              <a:spcPct val="90000"/>
            </a:lnSpc>
            <a:spcBef>
              <a:spcPct val="0"/>
            </a:spcBef>
            <a:spcAft>
              <a:spcPct val="15000"/>
            </a:spcAft>
            <a:buChar char="••"/>
          </a:pPr>
          <a:r>
            <a:rPr lang="en-US" sz="1400" kern="1200" dirty="0"/>
            <a:t>When bills are paid in full to DOR, funds are distributed to the county on a quarterly basis</a:t>
          </a:r>
        </a:p>
      </dsp:txBody>
      <dsp:txXfrm>
        <a:off x="3283159" y="828438"/>
        <a:ext cx="1953958" cy="4226560"/>
      </dsp:txXfrm>
    </dsp:sp>
    <dsp:sp modelId="{B1E0B2EA-CD0D-497B-A207-B5002CE05D39}">
      <dsp:nvSpPr>
        <dsp:cNvPr id="0" name=""/>
        <dsp:cNvSpPr/>
      </dsp:nvSpPr>
      <dsp:spPr>
        <a:xfrm>
          <a:off x="2890881" y="337150"/>
          <a:ext cx="784555" cy="731519"/>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9208" t="6250" r="9208" b="6250"/>
          </a:stretch>
        </a:blip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1">
          <a:scrgbClr r="0" g="0" b="0"/>
        </a:fillRef>
        <a:effectRef idx="3">
          <a:scrgbClr r="0" g="0" b="0"/>
        </a:effectRef>
        <a:fontRef idx="minor"/>
      </dsp:style>
    </dsp:sp>
    <dsp:sp modelId="{C7B1DF01-1673-465F-8B5F-CA80C06FA6F5}">
      <dsp:nvSpPr>
        <dsp:cNvPr id="0" name=""/>
        <dsp:cNvSpPr/>
      </dsp:nvSpPr>
      <dsp:spPr>
        <a:xfrm rot="16200000">
          <a:off x="3815276" y="2772097"/>
          <a:ext cx="4226560" cy="392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5967" bIns="0" numCol="1" spcCol="1270" anchor="t" anchorCtr="0">
          <a:noAutofit/>
        </a:bodyPr>
        <a:lstStyle/>
        <a:p>
          <a:pPr lvl="0" algn="r" defTabSz="1244600">
            <a:lnSpc>
              <a:spcPct val="90000"/>
            </a:lnSpc>
            <a:spcBef>
              <a:spcPct val="0"/>
            </a:spcBef>
            <a:spcAft>
              <a:spcPct val="35000"/>
            </a:spcAft>
          </a:pPr>
          <a:r>
            <a:rPr lang="en-US" sz="2800" kern="1200" dirty="0"/>
            <a:t>Option </a:t>
          </a:r>
        </a:p>
      </dsp:txBody>
      <dsp:txXfrm>
        <a:off x="3815276" y="2772097"/>
        <a:ext cx="4226560" cy="392277"/>
      </dsp:txXfrm>
    </dsp:sp>
    <dsp:sp modelId="{FF5EFC3F-12C2-45F1-851E-0DEA0B90DB78}">
      <dsp:nvSpPr>
        <dsp:cNvPr id="0" name=""/>
        <dsp:cNvSpPr/>
      </dsp:nvSpPr>
      <dsp:spPr>
        <a:xfrm>
          <a:off x="6124695" y="854956"/>
          <a:ext cx="1953958" cy="4226560"/>
        </a:xfrm>
        <a:prstGeom prst="rect">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128016" tIns="345967" rIns="128016" bIns="128016"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The County Attorney retains control of collections and 20% fee for a desired number of years</a:t>
          </a:r>
        </a:p>
        <a:p>
          <a:pPr marL="114300" lvl="1" indent="-114300" algn="l" defTabSz="622300">
            <a:lnSpc>
              <a:spcPct val="90000"/>
            </a:lnSpc>
            <a:spcBef>
              <a:spcPct val="0"/>
            </a:spcBef>
            <a:spcAft>
              <a:spcPct val="15000"/>
            </a:spcAft>
            <a:buChar char="••"/>
          </a:pPr>
          <a:r>
            <a:rPr lang="en-US" sz="1400" kern="1200" dirty="0"/>
            <a:t>The Count Attorney can specify a year for the system to convert the bills to DOR control (at this time 20% fee is forfeited)</a:t>
          </a:r>
        </a:p>
        <a:p>
          <a:pPr marL="114300" lvl="1" indent="-114300" algn="l" defTabSz="622300">
            <a:lnSpc>
              <a:spcPct val="90000"/>
            </a:lnSpc>
            <a:spcBef>
              <a:spcPct val="0"/>
            </a:spcBef>
            <a:spcAft>
              <a:spcPct val="15000"/>
            </a:spcAft>
            <a:buChar char="••"/>
          </a:pPr>
          <a:r>
            <a:rPr lang="en-US" sz="1400" kern="1200" dirty="0"/>
            <a:t>When bills are paid in full to DOR, funds are distributed to the county on a quarterly basis</a:t>
          </a:r>
        </a:p>
      </dsp:txBody>
      <dsp:txXfrm>
        <a:off x="6124695" y="854956"/>
        <a:ext cx="1953958" cy="4226560"/>
      </dsp:txXfrm>
    </dsp:sp>
    <dsp:sp modelId="{4D6388D1-646F-407F-AFBA-928CA55E8EA0}">
      <dsp:nvSpPr>
        <dsp:cNvPr id="0" name=""/>
        <dsp:cNvSpPr/>
      </dsp:nvSpPr>
      <dsp:spPr>
        <a:xfrm>
          <a:off x="5732418" y="337150"/>
          <a:ext cx="784555" cy="784555"/>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9208" t="3380" r="9208" b="3380"/>
          </a:stretch>
        </a:blip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68A86-CB5B-4470-B7C7-A40796D8298F}">
      <dsp:nvSpPr>
        <dsp:cNvPr id="0" name=""/>
        <dsp:cNvSpPr/>
      </dsp:nvSpPr>
      <dsp:spPr>
        <a:xfrm>
          <a:off x="1823757" y="832048"/>
          <a:ext cx="5559261" cy="5559261"/>
        </a:xfrm>
        <a:prstGeom prst="blockArc">
          <a:avLst>
            <a:gd name="adj1" fmla="val 10465792"/>
            <a:gd name="adj2" fmla="val 16183562"/>
            <a:gd name="adj3" fmla="val 4633"/>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4450F595-874E-4998-BD0E-52BE65C364E9}">
      <dsp:nvSpPr>
        <dsp:cNvPr id="0" name=""/>
        <dsp:cNvSpPr/>
      </dsp:nvSpPr>
      <dsp:spPr>
        <a:xfrm>
          <a:off x="1775086" y="521015"/>
          <a:ext cx="5559261" cy="5559261"/>
        </a:xfrm>
        <a:prstGeom prst="blockArc">
          <a:avLst>
            <a:gd name="adj1" fmla="val 7093932"/>
            <a:gd name="adj2" fmla="val 10066979"/>
            <a:gd name="adj3" fmla="val 4633"/>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5B2D84A3-B84D-467B-89B9-CAE70CE77229}">
      <dsp:nvSpPr>
        <dsp:cNvPr id="0" name=""/>
        <dsp:cNvSpPr/>
      </dsp:nvSpPr>
      <dsp:spPr>
        <a:xfrm>
          <a:off x="1908625" y="597670"/>
          <a:ext cx="5559261" cy="5559261"/>
        </a:xfrm>
        <a:prstGeom prst="blockArc">
          <a:avLst>
            <a:gd name="adj1" fmla="val 634015"/>
            <a:gd name="adj2" fmla="val 7288905"/>
            <a:gd name="adj3" fmla="val 4633"/>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32C5C6AA-6974-497F-8943-02594852BEB6}">
      <dsp:nvSpPr>
        <dsp:cNvPr id="0" name=""/>
        <dsp:cNvSpPr/>
      </dsp:nvSpPr>
      <dsp:spPr>
        <a:xfrm>
          <a:off x="1875471" y="831308"/>
          <a:ext cx="5559261" cy="5559261"/>
        </a:xfrm>
        <a:prstGeom prst="blockArc">
          <a:avLst>
            <a:gd name="adj1" fmla="val 16118079"/>
            <a:gd name="adj2" fmla="val 335150"/>
            <a:gd name="adj3" fmla="val 4633"/>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34369879-1A0D-440E-B287-80A539BFE432}">
      <dsp:nvSpPr>
        <dsp:cNvPr id="0" name=""/>
        <dsp:cNvSpPr/>
      </dsp:nvSpPr>
      <dsp:spPr>
        <a:xfrm>
          <a:off x="3312802" y="2334107"/>
          <a:ext cx="2555205" cy="2555205"/>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a:solidFill>
                <a:schemeClr val="tx1"/>
              </a:solidFill>
              <a:effectLst>
                <a:outerShdw blurRad="38100" dist="38100" dir="2700000" algn="tl">
                  <a:srgbClr val="000000">
                    <a:alpha val="43137"/>
                  </a:srgbClr>
                </a:outerShdw>
              </a:effectLst>
            </a:rPr>
            <a:t>After Bills are Entered into DPT the Collection Process Begins</a:t>
          </a:r>
        </a:p>
      </dsp:txBody>
      <dsp:txXfrm>
        <a:off x="3687003" y="2708308"/>
        <a:ext cx="1806803" cy="1806803"/>
      </dsp:txXfrm>
    </dsp:sp>
    <dsp:sp modelId="{9325820F-E012-406F-8D50-88B5A2AE1EBA}">
      <dsp:nvSpPr>
        <dsp:cNvPr id="0" name=""/>
        <dsp:cNvSpPr/>
      </dsp:nvSpPr>
      <dsp:spPr>
        <a:xfrm>
          <a:off x="3696082" y="2148"/>
          <a:ext cx="1788644" cy="178864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Bank Levies</a:t>
          </a:r>
        </a:p>
      </dsp:txBody>
      <dsp:txXfrm>
        <a:off x="3958023" y="264089"/>
        <a:ext cx="1264762" cy="1264762"/>
      </dsp:txXfrm>
    </dsp:sp>
    <dsp:sp modelId="{143EB5A4-0AF7-40CE-A0CE-89EB235F639E}">
      <dsp:nvSpPr>
        <dsp:cNvPr id="0" name=""/>
        <dsp:cNvSpPr/>
      </dsp:nvSpPr>
      <dsp:spPr>
        <a:xfrm>
          <a:off x="6463126" y="2980909"/>
          <a:ext cx="1788644" cy="178864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Wage Garnishments</a:t>
          </a:r>
        </a:p>
      </dsp:txBody>
      <dsp:txXfrm>
        <a:off x="6725067" y="3242850"/>
        <a:ext cx="1264762" cy="1264762"/>
      </dsp:txXfrm>
    </dsp:sp>
    <dsp:sp modelId="{88D3F560-41C5-4673-B2A4-0FB442271207}">
      <dsp:nvSpPr>
        <dsp:cNvPr id="0" name=""/>
        <dsp:cNvSpPr/>
      </dsp:nvSpPr>
      <dsp:spPr>
        <a:xfrm>
          <a:off x="2375962" y="4798553"/>
          <a:ext cx="1788644" cy="178864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Seize Property</a:t>
          </a:r>
        </a:p>
      </dsp:txBody>
      <dsp:txXfrm>
        <a:off x="2637903" y="5060494"/>
        <a:ext cx="1264762" cy="1264762"/>
      </dsp:txXfrm>
    </dsp:sp>
    <dsp:sp modelId="{5D17AE5C-215B-4025-8919-3FA3BECDA3C7}">
      <dsp:nvSpPr>
        <dsp:cNvPr id="0" name=""/>
        <dsp:cNvSpPr/>
      </dsp:nvSpPr>
      <dsp:spPr>
        <a:xfrm>
          <a:off x="1006647" y="2980909"/>
          <a:ext cx="1788644" cy="178864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Issue State Claims</a:t>
          </a:r>
        </a:p>
      </dsp:txBody>
      <dsp:txXfrm>
        <a:off x="1268588" y="3242850"/>
        <a:ext cx="1264762" cy="12647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1AD2B-26AA-4943-ADA8-02881ECD898A}">
      <dsp:nvSpPr>
        <dsp:cNvPr id="0" name=""/>
        <dsp:cNvSpPr/>
      </dsp:nvSpPr>
      <dsp:spPr>
        <a:xfrm>
          <a:off x="509984" y="1963"/>
          <a:ext cx="1974453" cy="1974453"/>
        </a:xfrm>
        <a:prstGeom prst="ellipse">
          <a:avLst/>
        </a:prstGeom>
        <a:solidFill>
          <a:schemeClr val="accent1">
            <a:hueOff val="0"/>
            <a:satOff val="0"/>
            <a:lumOff val="0"/>
            <a:alphaOff val="0"/>
          </a:schemeClr>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Wage garnishments  </a:t>
          </a:r>
          <a:r>
            <a:rPr lang="en-US" sz="1800" kern="1200" dirty="0">
              <a:solidFill>
                <a:schemeClr val="bg1"/>
              </a:solidFill>
            </a:rPr>
            <a:t>for</a:t>
          </a:r>
          <a:r>
            <a:rPr lang="en-US" sz="1800" kern="1200" dirty="0">
              <a:solidFill>
                <a:srgbClr val="FF0000"/>
              </a:solidFill>
            </a:rPr>
            <a:t>  </a:t>
          </a:r>
          <a:r>
            <a:rPr lang="en-US" sz="1800" kern="1200" dirty="0"/>
            <a:t>state employees</a:t>
          </a:r>
        </a:p>
      </dsp:txBody>
      <dsp:txXfrm>
        <a:off x="799136" y="291115"/>
        <a:ext cx="1396149" cy="1396149"/>
      </dsp:txXfrm>
    </dsp:sp>
    <dsp:sp modelId="{A69EC5F1-7FCC-49B6-9E35-957498032255}">
      <dsp:nvSpPr>
        <dsp:cNvPr id="0" name=""/>
        <dsp:cNvSpPr/>
      </dsp:nvSpPr>
      <dsp:spPr>
        <a:xfrm>
          <a:off x="924619" y="2136742"/>
          <a:ext cx="1145182" cy="114518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1076413" y="2574660"/>
        <a:ext cx="841594" cy="269346"/>
      </dsp:txXfrm>
    </dsp:sp>
    <dsp:sp modelId="{ED333748-025E-4093-8C51-5AC35D970DAF}">
      <dsp:nvSpPr>
        <dsp:cNvPr id="0" name=""/>
        <dsp:cNvSpPr/>
      </dsp:nvSpPr>
      <dsp:spPr>
        <a:xfrm>
          <a:off x="509984" y="3442250"/>
          <a:ext cx="1974453" cy="1974453"/>
        </a:xfrm>
        <a:prstGeom prst="ellipse">
          <a:avLst/>
        </a:prstGeom>
        <a:solidFill>
          <a:schemeClr val="accent1">
            <a:hueOff val="0"/>
            <a:satOff val="0"/>
            <a:lumOff val="0"/>
            <a:alphaOff val="0"/>
          </a:schemeClr>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Can garnish up to 100% of the taxpayer’s paycheck</a:t>
          </a:r>
        </a:p>
      </dsp:txBody>
      <dsp:txXfrm>
        <a:off x="799136" y="3731402"/>
        <a:ext cx="1396149" cy="1396149"/>
      </dsp:txXfrm>
    </dsp:sp>
    <dsp:sp modelId="{C4C2E576-B937-4E77-92F8-090CE4AC3631}">
      <dsp:nvSpPr>
        <dsp:cNvPr id="0" name=""/>
        <dsp:cNvSpPr/>
      </dsp:nvSpPr>
      <dsp:spPr>
        <a:xfrm>
          <a:off x="2780605" y="2342085"/>
          <a:ext cx="627876" cy="7344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780605" y="2488984"/>
        <a:ext cx="439513" cy="440698"/>
      </dsp:txXfrm>
    </dsp:sp>
    <dsp:sp modelId="{9188CB38-1920-4F07-8216-2A0EE92EBABD}">
      <dsp:nvSpPr>
        <dsp:cNvPr id="0" name=""/>
        <dsp:cNvSpPr/>
      </dsp:nvSpPr>
      <dsp:spPr>
        <a:xfrm>
          <a:off x="3669109" y="734880"/>
          <a:ext cx="3948906" cy="3948906"/>
        </a:xfrm>
        <a:prstGeom prst="ellipse">
          <a:avLst/>
        </a:prstGeom>
        <a:solidFill>
          <a:schemeClr val="accent1">
            <a:hueOff val="0"/>
            <a:satOff val="0"/>
            <a:lumOff val="0"/>
            <a:alphaOff val="0"/>
          </a:schemeClr>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State</a:t>
          </a:r>
        </a:p>
        <a:p>
          <a:pPr lvl="0" algn="ctr" defTabSz="2889250">
            <a:lnSpc>
              <a:spcPct val="90000"/>
            </a:lnSpc>
            <a:spcBef>
              <a:spcPct val="0"/>
            </a:spcBef>
            <a:spcAft>
              <a:spcPct val="35000"/>
            </a:spcAft>
          </a:pPr>
          <a:r>
            <a:rPr lang="en-US" sz="6500" kern="1200" dirty="0"/>
            <a:t>Claims</a:t>
          </a:r>
        </a:p>
      </dsp:txBody>
      <dsp:txXfrm>
        <a:off x="4247413" y="1313184"/>
        <a:ext cx="2792298" cy="27922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D2A69-B6F5-44E7-A45A-EBE8A0C70CE3}">
      <dsp:nvSpPr>
        <dsp:cNvPr id="0" name=""/>
        <dsp:cNvSpPr/>
      </dsp:nvSpPr>
      <dsp:spPr>
        <a:xfrm rot="5400000">
          <a:off x="4348334" y="-1328288"/>
          <a:ext cx="1842231" cy="4959482"/>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Phone: 502-564-4921 ext. 4536	</a:t>
          </a:r>
        </a:p>
        <a:p>
          <a:pPr marL="228600" lvl="1" indent="-228600" algn="l" defTabSz="1155700">
            <a:lnSpc>
              <a:spcPct val="90000"/>
            </a:lnSpc>
            <a:spcBef>
              <a:spcPct val="0"/>
            </a:spcBef>
            <a:spcAft>
              <a:spcPct val="15000"/>
            </a:spcAft>
            <a:buChar char="••"/>
          </a:pPr>
          <a:r>
            <a:rPr lang="en-US" sz="2600" kern="1200" dirty="0"/>
            <a:t>Fax: 502-564-9571</a:t>
          </a:r>
        </a:p>
        <a:p>
          <a:pPr marL="228600" lvl="1" indent="-228600" algn="l" defTabSz="1155700">
            <a:lnSpc>
              <a:spcPct val="90000"/>
            </a:lnSpc>
            <a:spcBef>
              <a:spcPct val="0"/>
            </a:spcBef>
            <a:spcAft>
              <a:spcPct val="15000"/>
            </a:spcAft>
            <a:buChar char="••"/>
          </a:pPr>
          <a:r>
            <a:rPr lang="en-US" sz="2600" kern="1200" dirty="0"/>
            <a:t>Email: </a:t>
          </a:r>
          <a:r>
            <a:rPr lang="en-US" sz="2600" kern="1200" dirty="0">
              <a:hlinkClick xmlns:r="http://schemas.openxmlformats.org/officeDocument/2006/relationships" r:id="rId1"/>
            </a:rPr>
            <a:t>Justin.taylor@ky.gov</a:t>
          </a:r>
          <a:r>
            <a:rPr lang="en-US" sz="2600" kern="1200" dirty="0"/>
            <a:t> </a:t>
          </a:r>
        </a:p>
      </dsp:txBody>
      <dsp:txXfrm rot="-5400000">
        <a:off x="2789709" y="320267"/>
        <a:ext cx="4869552" cy="1662371"/>
      </dsp:txXfrm>
    </dsp:sp>
    <dsp:sp modelId="{84656DC9-0F5E-4FC0-94E6-5725F6DA65F8}">
      <dsp:nvSpPr>
        <dsp:cNvPr id="0" name=""/>
        <dsp:cNvSpPr/>
      </dsp:nvSpPr>
      <dsp:spPr>
        <a:xfrm>
          <a:off x="0" y="57"/>
          <a:ext cx="2789709" cy="230278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600" kern="1200" dirty="0"/>
            <a:t>Section Supervisor:</a:t>
          </a:r>
        </a:p>
        <a:p>
          <a:pPr lvl="0" algn="ctr" defTabSz="1111250">
            <a:lnSpc>
              <a:spcPct val="90000"/>
            </a:lnSpc>
            <a:spcBef>
              <a:spcPct val="0"/>
            </a:spcBef>
            <a:spcAft>
              <a:spcPct val="35000"/>
            </a:spcAft>
          </a:pPr>
          <a:r>
            <a:rPr lang="en-US" sz="2600" kern="1200" dirty="0"/>
            <a:t>Justin Taylor</a:t>
          </a:r>
        </a:p>
      </dsp:txBody>
      <dsp:txXfrm>
        <a:off x="112413" y="112470"/>
        <a:ext cx="2564883" cy="2077963"/>
      </dsp:txXfrm>
    </dsp:sp>
    <dsp:sp modelId="{EAD98EEB-8561-4860-BEA9-D0F107E3CE91}">
      <dsp:nvSpPr>
        <dsp:cNvPr id="0" name=""/>
        <dsp:cNvSpPr/>
      </dsp:nvSpPr>
      <dsp:spPr>
        <a:xfrm rot="5400000">
          <a:off x="4348334" y="1089640"/>
          <a:ext cx="1842231" cy="4959482"/>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Phone: 502-564-4921 ext. 5356</a:t>
          </a:r>
        </a:p>
        <a:p>
          <a:pPr marL="228600" lvl="1" indent="-228600" algn="l" defTabSz="1155700">
            <a:lnSpc>
              <a:spcPct val="90000"/>
            </a:lnSpc>
            <a:spcBef>
              <a:spcPct val="0"/>
            </a:spcBef>
            <a:spcAft>
              <a:spcPct val="15000"/>
            </a:spcAft>
            <a:buChar char="••"/>
          </a:pPr>
          <a:r>
            <a:rPr lang="en-US" sz="2600" kern="1200" dirty="0"/>
            <a:t>Fax: 502-564-9571</a:t>
          </a:r>
        </a:p>
        <a:p>
          <a:pPr marL="228600" lvl="1" indent="-228600" algn="l" defTabSz="1155700">
            <a:lnSpc>
              <a:spcPct val="90000"/>
            </a:lnSpc>
            <a:spcBef>
              <a:spcPct val="0"/>
            </a:spcBef>
            <a:spcAft>
              <a:spcPct val="15000"/>
            </a:spcAft>
            <a:buChar char="••"/>
          </a:pPr>
          <a:r>
            <a:rPr lang="en-US" sz="2600" kern="1200" dirty="0"/>
            <a:t>Email: </a:t>
          </a:r>
          <a:r>
            <a:rPr lang="en-US" sz="2600" kern="1200" dirty="0">
              <a:hlinkClick xmlns:r="http://schemas.openxmlformats.org/officeDocument/2006/relationships" r:id="rId2"/>
            </a:rPr>
            <a:t>dor.realproperty@ky.gov</a:t>
          </a:r>
          <a:endParaRPr lang="en-US" sz="2600" kern="1200" dirty="0"/>
        </a:p>
      </dsp:txBody>
      <dsp:txXfrm rot="-5400000">
        <a:off x="2789709" y="2738195"/>
        <a:ext cx="4869552" cy="1662371"/>
      </dsp:txXfrm>
    </dsp:sp>
    <dsp:sp modelId="{2BB1561A-DAE6-4194-9FE6-5CBBBC88FBD0}">
      <dsp:nvSpPr>
        <dsp:cNvPr id="0" name=""/>
        <dsp:cNvSpPr/>
      </dsp:nvSpPr>
      <dsp:spPr>
        <a:xfrm>
          <a:off x="0" y="2417986"/>
          <a:ext cx="2789709" cy="230278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t>Revenue  Officers:</a:t>
          </a:r>
        </a:p>
        <a:p>
          <a:pPr lvl="0" algn="ctr" defTabSz="1155700">
            <a:lnSpc>
              <a:spcPct val="90000"/>
            </a:lnSpc>
            <a:spcBef>
              <a:spcPct val="0"/>
            </a:spcBef>
            <a:spcAft>
              <a:spcPct val="35000"/>
            </a:spcAft>
          </a:pPr>
          <a:r>
            <a:rPr lang="en-US" sz="2600" kern="1200" dirty="0"/>
            <a:t>Andy Himmel, Megan Greene, Jon Owens</a:t>
          </a:r>
        </a:p>
      </dsp:txBody>
      <dsp:txXfrm>
        <a:off x="112413" y="2530399"/>
        <a:ext cx="2564883" cy="20779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29" tIns="46415" rIns="92829" bIns="46415" rtlCol="0"/>
          <a:lstStyle>
            <a:lvl1pPr algn="l">
              <a:defRPr sz="1200"/>
            </a:lvl1pPr>
          </a:lstStyle>
          <a:p>
            <a:endParaRPr lang="en-US"/>
          </a:p>
        </p:txBody>
      </p:sp>
      <p:sp>
        <p:nvSpPr>
          <p:cNvPr id="3" name="Date Placeholder 2"/>
          <p:cNvSpPr>
            <a:spLocks noGrp="1"/>
          </p:cNvSpPr>
          <p:nvPr>
            <p:ph type="dt" idx="1"/>
          </p:nvPr>
        </p:nvSpPr>
        <p:spPr>
          <a:xfrm>
            <a:off x="3970939" y="0"/>
            <a:ext cx="3037840" cy="463408"/>
          </a:xfrm>
          <a:prstGeom prst="rect">
            <a:avLst/>
          </a:prstGeom>
        </p:spPr>
        <p:txBody>
          <a:bodyPr vert="horz" lIns="92829" tIns="46415" rIns="92829" bIns="46415" rtlCol="0"/>
          <a:lstStyle>
            <a:lvl1pPr algn="r">
              <a:defRPr sz="1200"/>
            </a:lvl1pPr>
          </a:lstStyle>
          <a:p>
            <a:fld id="{37DFA5A7-C545-4B4A-B2A4-71B94845E60E}" type="datetimeFigureOut">
              <a:rPr lang="en-US" smtClean="0"/>
              <a:t>12/4/2018</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29" tIns="46415" rIns="92829" bIns="46415" rtlCol="0" anchor="ctr"/>
          <a:lstStyle/>
          <a:p>
            <a:endParaRPr lang="en-US"/>
          </a:p>
        </p:txBody>
      </p:sp>
      <p:sp>
        <p:nvSpPr>
          <p:cNvPr id="5" name="Notes Placeholder 4"/>
          <p:cNvSpPr>
            <a:spLocks noGrp="1"/>
          </p:cNvSpPr>
          <p:nvPr>
            <p:ph type="body" sz="quarter" idx="3"/>
          </p:nvPr>
        </p:nvSpPr>
        <p:spPr>
          <a:xfrm>
            <a:off x="701040" y="4444861"/>
            <a:ext cx="5608320" cy="3636704"/>
          </a:xfrm>
          <a:prstGeom prst="rect">
            <a:avLst/>
          </a:prstGeom>
        </p:spPr>
        <p:txBody>
          <a:bodyPr vert="horz" lIns="92829" tIns="46415" rIns="92829" bIns="464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29" tIns="46415" rIns="92829"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69"/>
            <a:ext cx="3037840" cy="463407"/>
          </a:xfrm>
          <a:prstGeom prst="rect">
            <a:avLst/>
          </a:prstGeom>
        </p:spPr>
        <p:txBody>
          <a:bodyPr vert="horz" lIns="92829" tIns="46415" rIns="92829" bIns="46415" rtlCol="0" anchor="b"/>
          <a:lstStyle>
            <a:lvl1pPr algn="r">
              <a:defRPr sz="1200"/>
            </a:lvl1pPr>
          </a:lstStyle>
          <a:p>
            <a:fld id="{53DCEE59-94FD-463C-B72E-7AE53E97AFC6}" type="slidenum">
              <a:rPr lang="en-US" smtClean="0"/>
              <a:t>‹#›</a:t>
            </a:fld>
            <a:endParaRPr lang="en-US"/>
          </a:p>
        </p:txBody>
      </p:sp>
    </p:spTree>
    <p:extLst>
      <p:ext uri="{BB962C8B-B14F-4D97-AF65-F5344CB8AC3E}">
        <p14:creationId xmlns:p14="http://schemas.microsoft.com/office/powerpoint/2010/main" val="2169149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1</a:t>
            </a:fld>
            <a:endParaRPr lang="en-US"/>
          </a:p>
        </p:txBody>
      </p:sp>
    </p:spTree>
    <p:extLst>
      <p:ext uri="{BB962C8B-B14F-4D97-AF65-F5344CB8AC3E}">
        <p14:creationId xmlns:p14="http://schemas.microsoft.com/office/powerpoint/2010/main" val="1155413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11</a:t>
            </a:fld>
            <a:endParaRPr lang="en-US"/>
          </a:p>
        </p:txBody>
      </p:sp>
    </p:spTree>
    <p:extLst>
      <p:ext uri="{BB962C8B-B14F-4D97-AF65-F5344CB8AC3E}">
        <p14:creationId xmlns:p14="http://schemas.microsoft.com/office/powerpoint/2010/main" val="3105926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12</a:t>
            </a:fld>
            <a:endParaRPr lang="en-US"/>
          </a:p>
        </p:txBody>
      </p:sp>
    </p:spTree>
    <p:extLst>
      <p:ext uri="{BB962C8B-B14F-4D97-AF65-F5344CB8AC3E}">
        <p14:creationId xmlns:p14="http://schemas.microsoft.com/office/powerpoint/2010/main" val="4249019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13</a:t>
            </a:fld>
            <a:endParaRPr lang="en-US"/>
          </a:p>
        </p:txBody>
      </p:sp>
    </p:spTree>
    <p:extLst>
      <p:ext uri="{BB962C8B-B14F-4D97-AF65-F5344CB8AC3E}">
        <p14:creationId xmlns:p14="http://schemas.microsoft.com/office/powerpoint/2010/main" val="2618070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14</a:t>
            </a:fld>
            <a:endParaRPr lang="en-US"/>
          </a:p>
        </p:txBody>
      </p:sp>
    </p:spTree>
    <p:extLst>
      <p:ext uri="{BB962C8B-B14F-4D97-AF65-F5344CB8AC3E}">
        <p14:creationId xmlns:p14="http://schemas.microsoft.com/office/powerpoint/2010/main" val="1736140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15</a:t>
            </a:fld>
            <a:endParaRPr lang="en-US"/>
          </a:p>
        </p:txBody>
      </p:sp>
    </p:spTree>
    <p:extLst>
      <p:ext uri="{BB962C8B-B14F-4D97-AF65-F5344CB8AC3E}">
        <p14:creationId xmlns:p14="http://schemas.microsoft.com/office/powerpoint/2010/main" val="2414059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16</a:t>
            </a:fld>
            <a:endParaRPr lang="en-US"/>
          </a:p>
        </p:txBody>
      </p:sp>
    </p:spTree>
    <p:extLst>
      <p:ext uri="{BB962C8B-B14F-4D97-AF65-F5344CB8AC3E}">
        <p14:creationId xmlns:p14="http://schemas.microsoft.com/office/powerpoint/2010/main" val="4257292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17</a:t>
            </a:fld>
            <a:endParaRPr lang="en-US"/>
          </a:p>
        </p:txBody>
      </p:sp>
    </p:spTree>
    <p:extLst>
      <p:ext uri="{BB962C8B-B14F-4D97-AF65-F5344CB8AC3E}">
        <p14:creationId xmlns:p14="http://schemas.microsoft.com/office/powerpoint/2010/main" val="470338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18</a:t>
            </a:fld>
            <a:endParaRPr lang="en-US"/>
          </a:p>
        </p:txBody>
      </p:sp>
    </p:spTree>
    <p:extLst>
      <p:ext uri="{BB962C8B-B14F-4D97-AF65-F5344CB8AC3E}">
        <p14:creationId xmlns:p14="http://schemas.microsoft.com/office/powerpoint/2010/main" val="3367724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19</a:t>
            </a:fld>
            <a:endParaRPr lang="en-US"/>
          </a:p>
        </p:txBody>
      </p:sp>
    </p:spTree>
    <p:extLst>
      <p:ext uri="{BB962C8B-B14F-4D97-AF65-F5344CB8AC3E}">
        <p14:creationId xmlns:p14="http://schemas.microsoft.com/office/powerpoint/2010/main" val="486481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20</a:t>
            </a:fld>
            <a:endParaRPr lang="en-US"/>
          </a:p>
        </p:txBody>
      </p:sp>
    </p:spTree>
    <p:extLst>
      <p:ext uri="{BB962C8B-B14F-4D97-AF65-F5344CB8AC3E}">
        <p14:creationId xmlns:p14="http://schemas.microsoft.com/office/powerpoint/2010/main" val="2113363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2</a:t>
            </a:fld>
            <a:endParaRPr lang="en-US"/>
          </a:p>
        </p:txBody>
      </p:sp>
    </p:spTree>
    <p:extLst>
      <p:ext uri="{BB962C8B-B14F-4D97-AF65-F5344CB8AC3E}">
        <p14:creationId xmlns:p14="http://schemas.microsoft.com/office/powerpoint/2010/main" val="471324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21</a:t>
            </a:fld>
            <a:endParaRPr lang="en-US"/>
          </a:p>
        </p:txBody>
      </p:sp>
    </p:spTree>
    <p:extLst>
      <p:ext uri="{BB962C8B-B14F-4D97-AF65-F5344CB8AC3E}">
        <p14:creationId xmlns:p14="http://schemas.microsoft.com/office/powerpoint/2010/main" val="229259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22</a:t>
            </a:fld>
            <a:endParaRPr lang="en-US"/>
          </a:p>
        </p:txBody>
      </p:sp>
    </p:spTree>
    <p:extLst>
      <p:ext uri="{BB962C8B-B14F-4D97-AF65-F5344CB8AC3E}">
        <p14:creationId xmlns:p14="http://schemas.microsoft.com/office/powerpoint/2010/main" val="2288308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23</a:t>
            </a:fld>
            <a:endParaRPr lang="en-US"/>
          </a:p>
        </p:txBody>
      </p:sp>
    </p:spTree>
    <p:extLst>
      <p:ext uri="{BB962C8B-B14F-4D97-AF65-F5344CB8AC3E}">
        <p14:creationId xmlns:p14="http://schemas.microsoft.com/office/powerpoint/2010/main" val="3919437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24</a:t>
            </a:fld>
            <a:endParaRPr lang="en-US"/>
          </a:p>
        </p:txBody>
      </p:sp>
    </p:spTree>
    <p:extLst>
      <p:ext uri="{BB962C8B-B14F-4D97-AF65-F5344CB8AC3E}">
        <p14:creationId xmlns:p14="http://schemas.microsoft.com/office/powerpoint/2010/main" val="3019057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31</a:t>
            </a:fld>
            <a:endParaRPr lang="en-US"/>
          </a:p>
        </p:txBody>
      </p:sp>
    </p:spTree>
    <p:extLst>
      <p:ext uri="{BB962C8B-B14F-4D97-AF65-F5344CB8AC3E}">
        <p14:creationId xmlns:p14="http://schemas.microsoft.com/office/powerpoint/2010/main" val="1420972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32</a:t>
            </a:fld>
            <a:endParaRPr lang="en-US"/>
          </a:p>
        </p:txBody>
      </p:sp>
    </p:spTree>
    <p:extLst>
      <p:ext uri="{BB962C8B-B14F-4D97-AF65-F5344CB8AC3E}">
        <p14:creationId xmlns:p14="http://schemas.microsoft.com/office/powerpoint/2010/main" val="2160827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33</a:t>
            </a:fld>
            <a:endParaRPr lang="en-US"/>
          </a:p>
        </p:txBody>
      </p:sp>
    </p:spTree>
    <p:extLst>
      <p:ext uri="{BB962C8B-B14F-4D97-AF65-F5344CB8AC3E}">
        <p14:creationId xmlns:p14="http://schemas.microsoft.com/office/powerpoint/2010/main" val="2788592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34</a:t>
            </a:fld>
            <a:endParaRPr lang="en-US"/>
          </a:p>
        </p:txBody>
      </p:sp>
    </p:spTree>
    <p:extLst>
      <p:ext uri="{BB962C8B-B14F-4D97-AF65-F5344CB8AC3E}">
        <p14:creationId xmlns:p14="http://schemas.microsoft.com/office/powerpoint/2010/main" val="1172786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35</a:t>
            </a:fld>
            <a:endParaRPr lang="en-US"/>
          </a:p>
        </p:txBody>
      </p:sp>
    </p:spTree>
    <p:extLst>
      <p:ext uri="{BB962C8B-B14F-4D97-AF65-F5344CB8AC3E}">
        <p14:creationId xmlns:p14="http://schemas.microsoft.com/office/powerpoint/2010/main" val="3276882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36</a:t>
            </a:fld>
            <a:endParaRPr lang="en-US"/>
          </a:p>
        </p:txBody>
      </p:sp>
    </p:spTree>
    <p:extLst>
      <p:ext uri="{BB962C8B-B14F-4D97-AF65-F5344CB8AC3E}">
        <p14:creationId xmlns:p14="http://schemas.microsoft.com/office/powerpoint/2010/main" val="1300794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3</a:t>
            </a:fld>
            <a:endParaRPr lang="en-US"/>
          </a:p>
        </p:txBody>
      </p:sp>
    </p:spTree>
    <p:extLst>
      <p:ext uri="{BB962C8B-B14F-4D97-AF65-F5344CB8AC3E}">
        <p14:creationId xmlns:p14="http://schemas.microsoft.com/office/powerpoint/2010/main" val="706369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37</a:t>
            </a:fld>
            <a:endParaRPr lang="en-US"/>
          </a:p>
        </p:txBody>
      </p:sp>
    </p:spTree>
    <p:extLst>
      <p:ext uri="{BB962C8B-B14F-4D97-AF65-F5344CB8AC3E}">
        <p14:creationId xmlns:p14="http://schemas.microsoft.com/office/powerpoint/2010/main" val="3984399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38</a:t>
            </a:fld>
            <a:endParaRPr lang="en-US"/>
          </a:p>
        </p:txBody>
      </p:sp>
    </p:spTree>
    <p:extLst>
      <p:ext uri="{BB962C8B-B14F-4D97-AF65-F5344CB8AC3E}">
        <p14:creationId xmlns:p14="http://schemas.microsoft.com/office/powerpoint/2010/main" val="22687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39</a:t>
            </a:fld>
            <a:endParaRPr lang="en-US"/>
          </a:p>
        </p:txBody>
      </p:sp>
    </p:spTree>
    <p:extLst>
      <p:ext uri="{BB962C8B-B14F-4D97-AF65-F5344CB8AC3E}">
        <p14:creationId xmlns:p14="http://schemas.microsoft.com/office/powerpoint/2010/main" val="19732071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40</a:t>
            </a:fld>
            <a:endParaRPr lang="en-US"/>
          </a:p>
        </p:txBody>
      </p:sp>
    </p:spTree>
    <p:extLst>
      <p:ext uri="{BB962C8B-B14F-4D97-AF65-F5344CB8AC3E}">
        <p14:creationId xmlns:p14="http://schemas.microsoft.com/office/powerpoint/2010/main" val="549402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41</a:t>
            </a:fld>
            <a:endParaRPr lang="en-US"/>
          </a:p>
        </p:txBody>
      </p:sp>
    </p:spTree>
    <p:extLst>
      <p:ext uri="{BB962C8B-B14F-4D97-AF65-F5344CB8AC3E}">
        <p14:creationId xmlns:p14="http://schemas.microsoft.com/office/powerpoint/2010/main" val="363571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42</a:t>
            </a:fld>
            <a:endParaRPr lang="en-US"/>
          </a:p>
        </p:txBody>
      </p:sp>
    </p:spTree>
    <p:extLst>
      <p:ext uri="{BB962C8B-B14F-4D97-AF65-F5344CB8AC3E}">
        <p14:creationId xmlns:p14="http://schemas.microsoft.com/office/powerpoint/2010/main" val="15479861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43</a:t>
            </a:fld>
            <a:endParaRPr lang="en-US"/>
          </a:p>
        </p:txBody>
      </p:sp>
    </p:spTree>
    <p:extLst>
      <p:ext uri="{BB962C8B-B14F-4D97-AF65-F5344CB8AC3E}">
        <p14:creationId xmlns:p14="http://schemas.microsoft.com/office/powerpoint/2010/main" val="24699567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44</a:t>
            </a:fld>
            <a:endParaRPr lang="en-US"/>
          </a:p>
        </p:txBody>
      </p:sp>
    </p:spTree>
    <p:extLst>
      <p:ext uri="{BB962C8B-B14F-4D97-AF65-F5344CB8AC3E}">
        <p14:creationId xmlns:p14="http://schemas.microsoft.com/office/powerpoint/2010/main" val="413131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4</a:t>
            </a:fld>
            <a:endParaRPr lang="en-US"/>
          </a:p>
        </p:txBody>
      </p:sp>
    </p:spTree>
    <p:extLst>
      <p:ext uri="{BB962C8B-B14F-4D97-AF65-F5344CB8AC3E}">
        <p14:creationId xmlns:p14="http://schemas.microsoft.com/office/powerpoint/2010/main" val="2096092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5</a:t>
            </a:fld>
            <a:endParaRPr lang="en-US"/>
          </a:p>
        </p:txBody>
      </p:sp>
    </p:spTree>
    <p:extLst>
      <p:ext uri="{BB962C8B-B14F-4D97-AF65-F5344CB8AC3E}">
        <p14:creationId xmlns:p14="http://schemas.microsoft.com/office/powerpoint/2010/main" val="1569845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6</a:t>
            </a:fld>
            <a:endParaRPr lang="en-US"/>
          </a:p>
        </p:txBody>
      </p:sp>
    </p:spTree>
    <p:extLst>
      <p:ext uri="{BB962C8B-B14F-4D97-AF65-F5344CB8AC3E}">
        <p14:creationId xmlns:p14="http://schemas.microsoft.com/office/powerpoint/2010/main" val="2021568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7</a:t>
            </a:fld>
            <a:endParaRPr lang="en-US"/>
          </a:p>
        </p:txBody>
      </p:sp>
    </p:spTree>
    <p:extLst>
      <p:ext uri="{BB962C8B-B14F-4D97-AF65-F5344CB8AC3E}">
        <p14:creationId xmlns:p14="http://schemas.microsoft.com/office/powerpoint/2010/main" val="2262015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8</a:t>
            </a:fld>
            <a:endParaRPr lang="en-US"/>
          </a:p>
        </p:txBody>
      </p:sp>
    </p:spTree>
    <p:extLst>
      <p:ext uri="{BB962C8B-B14F-4D97-AF65-F5344CB8AC3E}">
        <p14:creationId xmlns:p14="http://schemas.microsoft.com/office/powerpoint/2010/main" val="1828659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CEE59-94FD-463C-B72E-7AE53E97AFC6}" type="slidenum">
              <a:rPr lang="en-US" smtClean="0"/>
              <a:t>10</a:t>
            </a:fld>
            <a:endParaRPr lang="en-US"/>
          </a:p>
        </p:txBody>
      </p:sp>
    </p:spTree>
    <p:extLst>
      <p:ext uri="{BB962C8B-B14F-4D97-AF65-F5344CB8AC3E}">
        <p14:creationId xmlns:p14="http://schemas.microsoft.com/office/powerpoint/2010/main" val="4129947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53B900-9918-4FEB-B67F-60120DB2F687}" type="datetimeFigureOut">
              <a:rPr lang="en-US" smtClean="0"/>
              <a:t>12/4/2018</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0DDE39E9-D21B-4DCE-8413-1CF2DEAE4C01}" type="slidenum">
              <a:rPr lang="en-US" smtClean="0"/>
              <a:t>‹#›</a:t>
            </a:fld>
            <a:endParaRPr lang="en-US" dirty="0"/>
          </a:p>
        </p:txBody>
      </p:sp>
    </p:spTree>
    <p:extLst>
      <p:ext uri="{BB962C8B-B14F-4D97-AF65-F5344CB8AC3E}">
        <p14:creationId xmlns:p14="http://schemas.microsoft.com/office/powerpoint/2010/main" val="4645071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B53B900-9918-4FEB-B67F-60120DB2F687}"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DE39E9-D21B-4DCE-8413-1CF2DEAE4C01}" type="slidenum">
              <a:rPr lang="en-US" smtClean="0"/>
              <a:t>‹#›</a:t>
            </a:fld>
            <a:endParaRPr lang="en-US" dirty="0"/>
          </a:p>
        </p:txBody>
      </p:sp>
    </p:spTree>
    <p:extLst>
      <p:ext uri="{BB962C8B-B14F-4D97-AF65-F5344CB8AC3E}">
        <p14:creationId xmlns:p14="http://schemas.microsoft.com/office/powerpoint/2010/main" val="18825206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53B900-9918-4FEB-B67F-60120DB2F687}"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DE39E9-D21B-4DCE-8413-1CF2DEAE4C01}" type="slidenum">
              <a:rPr lang="en-US" smtClean="0"/>
              <a:t>‹#›</a:t>
            </a:fld>
            <a:endParaRPr lang="en-US" dirty="0"/>
          </a:p>
        </p:txBody>
      </p:sp>
    </p:spTree>
    <p:extLst>
      <p:ext uri="{BB962C8B-B14F-4D97-AF65-F5344CB8AC3E}">
        <p14:creationId xmlns:p14="http://schemas.microsoft.com/office/powerpoint/2010/main" val="18307693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53B900-9918-4FEB-B67F-60120DB2F687}"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DE39E9-D21B-4DCE-8413-1CF2DEAE4C01}" type="slidenum">
              <a:rPr lang="en-US" smtClean="0"/>
              <a:t>‹#›</a:t>
            </a:fld>
            <a:endParaRPr lang="en-US" dirty="0"/>
          </a:p>
        </p:txBody>
      </p:sp>
    </p:spTree>
    <p:extLst>
      <p:ext uri="{BB962C8B-B14F-4D97-AF65-F5344CB8AC3E}">
        <p14:creationId xmlns:p14="http://schemas.microsoft.com/office/powerpoint/2010/main" val="33092721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53B900-9918-4FEB-B67F-60120DB2F687}"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DE39E9-D21B-4DCE-8413-1CF2DEAE4C01}" type="slidenum">
              <a:rPr lang="en-US" smtClean="0"/>
              <a:t>‹#›</a:t>
            </a:fld>
            <a:endParaRPr lang="en-US" dirty="0"/>
          </a:p>
        </p:txBody>
      </p:sp>
    </p:spTree>
    <p:extLst>
      <p:ext uri="{BB962C8B-B14F-4D97-AF65-F5344CB8AC3E}">
        <p14:creationId xmlns:p14="http://schemas.microsoft.com/office/powerpoint/2010/main" val="40520135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53B900-9918-4FEB-B67F-60120DB2F687}"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DE39E9-D21B-4DCE-8413-1CF2DEAE4C01}" type="slidenum">
              <a:rPr lang="en-US" smtClean="0"/>
              <a:t>‹#›</a:t>
            </a:fld>
            <a:endParaRPr lang="en-US" dirty="0"/>
          </a:p>
        </p:txBody>
      </p:sp>
    </p:spTree>
    <p:extLst>
      <p:ext uri="{BB962C8B-B14F-4D97-AF65-F5344CB8AC3E}">
        <p14:creationId xmlns:p14="http://schemas.microsoft.com/office/powerpoint/2010/main" val="21426843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53B900-9918-4FEB-B67F-60120DB2F687}"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DE39E9-D21B-4DCE-8413-1CF2DEAE4C01}" type="slidenum">
              <a:rPr lang="en-US" smtClean="0"/>
              <a:t>‹#›</a:t>
            </a:fld>
            <a:endParaRPr lang="en-US" dirty="0"/>
          </a:p>
        </p:txBody>
      </p:sp>
    </p:spTree>
    <p:extLst>
      <p:ext uri="{BB962C8B-B14F-4D97-AF65-F5344CB8AC3E}">
        <p14:creationId xmlns:p14="http://schemas.microsoft.com/office/powerpoint/2010/main" val="27103395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3B900-9918-4FEB-B67F-60120DB2F687}"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DE39E9-D21B-4DCE-8413-1CF2DEAE4C01}" type="slidenum">
              <a:rPr lang="en-US" smtClean="0"/>
              <a:t>‹#›</a:t>
            </a:fld>
            <a:endParaRPr lang="en-US" dirty="0"/>
          </a:p>
        </p:txBody>
      </p:sp>
    </p:spTree>
    <p:extLst>
      <p:ext uri="{BB962C8B-B14F-4D97-AF65-F5344CB8AC3E}">
        <p14:creationId xmlns:p14="http://schemas.microsoft.com/office/powerpoint/2010/main" val="12147611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3B900-9918-4FEB-B67F-60120DB2F687}"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DE39E9-D21B-4DCE-8413-1CF2DEAE4C01}" type="slidenum">
              <a:rPr lang="en-US" smtClean="0"/>
              <a:t>‹#›</a:t>
            </a:fld>
            <a:endParaRPr lang="en-US" dirty="0"/>
          </a:p>
        </p:txBody>
      </p:sp>
    </p:spTree>
    <p:extLst>
      <p:ext uri="{BB962C8B-B14F-4D97-AF65-F5344CB8AC3E}">
        <p14:creationId xmlns:p14="http://schemas.microsoft.com/office/powerpoint/2010/main" val="529165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3B900-9918-4FEB-B67F-60120DB2F687}"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0DDE39E9-D21B-4DCE-8413-1CF2DEAE4C01}" type="slidenum">
              <a:rPr lang="en-US" smtClean="0"/>
              <a:t>‹#›</a:t>
            </a:fld>
            <a:endParaRPr lang="en-US" dirty="0"/>
          </a:p>
        </p:txBody>
      </p:sp>
    </p:spTree>
    <p:extLst>
      <p:ext uri="{BB962C8B-B14F-4D97-AF65-F5344CB8AC3E}">
        <p14:creationId xmlns:p14="http://schemas.microsoft.com/office/powerpoint/2010/main" val="4890248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53B900-9918-4FEB-B67F-60120DB2F687}"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DE39E9-D21B-4DCE-8413-1CF2DEAE4C01}" type="slidenum">
              <a:rPr lang="en-US" smtClean="0"/>
              <a:t>‹#›</a:t>
            </a:fld>
            <a:endParaRPr lang="en-US" dirty="0"/>
          </a:p>
        </p:txBody>
      </p:sp>
    </p:spTree>
    <p:extLst>
      <p:ext uri="{BB962C8B-B14F-4D97-AF65-F5344CB8AC3E}">
        <p14:creationId xmlns:p14="http://schemas.microsoft.com/office/powerpoint/2010/main" val="40556638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53B900-9918-4FEB-B67F-60120DB2F687}"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DE39E9-D21B-4DCE-8413-1CF2DEAE4C01}" type="slidenum">
              <a:rPr lang="en-US" smtClean="0"/>
              <a:t>‹#›</a:t>
            </a:fld>
            <a:endParaRPr lang="en-US" dirty="0"/>
          </a:p>
        </p:txBody>
      </p:sp>
    </p:spTree>
    <p:extLst>
      <p:ext uri="{BB962C8B-B14F-4D97-AF65-F5344CB8AC3E}">
        <p14:creationId xmlns:p14="http://schemas.microsoft.com/office/powerpoint/2010/main" val="31794988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53B900-9918-4FEB-B67F-60120DB2F687}" type="datetimeFigureOut">
              <a:rPr lang="en-US" smtClean="0"/>
              <a:t>12/4/2018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DE39E9-D21B-4DCE-8413-1CF2DEAE4C01}" type="slidenum">
              <a:rPr lang="en-US" smtClean="0"/>
              <a:t>‹#›</a:t>
            </a:fld>
            <a:endParaRPr lang="en-US" dirty="0"/>
          </a:p>
        </p:txBody>
      </p:sp>
    </p:spTree>
    <p:extLst>
      <p:ext uri="{BB962C8B-B14F-4D97-AF65-F5344CB8AC3E}">
        <p14:creationId xmlns:p14="http://schemas.microsoft.com/office/powerpoint/2010/main" val="15785469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53B900-9918-4FEB-B67F-60120DB2F687}" type="datetimeFigureOut">
              <a:rPr lang="en-US" smtClean="0"/>
              <a:t>12/4/2018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DE39E9-D21B-4DCE-8413-1CF2DEAE4C01}" type="slidenum">
              <a:rPr lang="en-US" smtClean="0"/>
              <a:t>‹#›</a:t>
            </a:fld>
            <a:endParaRPr lang="en-US" dirty="0"/>
          </a:p>
        </p:txBody>
      </p:sp>
    </p:spTree>
    <p:extLst>
      <p:ext uri="{BB962C8B-B14F-4D97-AF65-F5344CB8AC3E}">
        <p14:creationId xmlns:p14="http://schemas.microsoft.com/office/powerpoint/2010/main" val="33773067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53B900-9918-4FEB-B67F-60120DB2F687}" type="datetimeFigureOut">
              <a:rPr lang="en-US" smtClean="0"/>
              <a:t>12/4/2018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DE39E9-D21B-4DCE-8413-1CF2DEAE4C01}" type="slidenum">
              <a:rPr lang="en-US" smtClean="0"/>
              <a:t>‹#›</a:t>
            </a:fld>
            <a:endParaRPr lang="en-US" dirty="0"/>
          </a:p>
        </p:txBody>
      </p:sp>
    </p:spTree>
    <p:extLst>
      <p:ext uri="{BB962C8B-B14F-4D97-AF65-F5344CB8AC3E}">
        <p14:creationId xmlns:p14="http://schemas.microsoft.com/office/powerpoint/2010/main" val="27379408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B53B900-9918-4FEB-B67F-60120DB2F687}"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DE39E9-D21B-4DCE-8413-1CF2DEAE4C01}" type="slidenum">
              <a:rPr lang="en-US" smtClean="0"/>
              <a:t>‹#›</a:t>
            </a:fld>
            <a:endParaRPr lang="en-US" dirty="0"/>
          </a:p>
        </p:txBody>
      </p:sp>
    </p:spTree>
    <p:extLst>
      <p:ext uri="{BB962C8B-B14F-4D97-AF65-F5344CB8AC3E}">
        <p14:creationId xmlns:p14="http://schemas.microsoft.com/office/powerpoint/2010/main" val="19874868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B53B900-9918-4FEB-B67F-60120DB2F687}"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DE39E9-D21B-4DCE-8413-1CF2DEAE4C01}" type="slidenum">
              <a:rPr lang="en-US" smtClean="0"/>
              <a:t>‹#›</a:t>
            </a:fld>
            <a:endParaRPr lang="en-US" dirty="0"/>
          </a:p>
        </p:txBody>
      </p:sp>
    </p:spTree>
    <p:extLst>
      <p:ext uri="{BB962C8B-B14F-4D97-AF65-F5344CB8AC3E}">
        <p14:creationId xmlns:p14="http://schemas.microsoft.com/office/powerpoint/2010/main" val="10610851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B53B900-9918-4FEB-B67F-60120DB2F687}" type="datetimeFigureOut">
              <a:rPr lang="en-US" smtClean="0"/>
              <a:t>12/4/2018</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DDE39E9-D21B-4DCE-8413-1CF2DEAE4C01}" type="slidenum">
              <a:rPr lang="en-US" smtClean="0"/>
              <a:t>‹#›</a:t>
            </a:fld>
            <a:endParaRPr lang="en-US" dirty="0"/>
          </a:p>
        </p:txBody>
      </p:sp>
    </p:spTree>
    <p:extLst>
      <p:ext uri="{BB962C8B-B14F-4D97-AF65-F5344CB8AC3E}">
        <p14:creationId xmlns:p14="http://schemas.microsoft.com/office/powerpoint/2010/main" val="745280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4289" y="-1188718"/>
            <a:ext cx="8574622" cy="2616199"/>
          </a:xfrm>
        </p:spPr>
        <p:txBody>
          <a:bodyPr/>
          <a:lstStyle/>
          <a:p>
            <a:r>
              <a:rPr lang="en-US" b="1" dirty="0">
                <a:effectLst>
                  <a:outerShdw blurRad="38100" dist="38100" dir="2700000" algn="tl">
                    <a:srgbClr val="000000">
                      <a:alpha val="43137"/>
                    </a:srgbClr>
                  </a:outerShdw>
                </a:effectLst>
              </a:rPr>
              <a:t>Property Tax Collections</a:t>
            </a:r>
          </a:p>
        </p:txBody>
      </p:sp>
      <p:sp>
        <p:nvSpPr>
          <p:cNvPr id="3" name="Subtitle 2"/>
          <p:cNvSpPr>
            <a:spLocks noGrp="1"/>
          </p:cNvSpPr>
          <p:nvPr>
            <p:ph type="subTitle" idx="1"/>
          </p:nvPr>
        </p:nvSpPr>
        <p:spPr>
          <a:xfrm>
            <a:off x="5039633" y="5264235"/>
            <a:ext cx="6987645" cy="1388534"/>
          </a:xfrm>
        </p:spPr>
        <p:txBody>
          <a:bodyPr>
            <a:normAutofit fontScale="85000" lnSpcReduction="20000"/>
          </a:bodyPr>
          <a:lstStyle/>
          <a:p>
            <a:r>
              <a:rPr lang="en-US" dirty="0"/>
              <a:t>Justin Taylor, Section Supervisor</a:t>
            </a:r>
          </a:p>
          <a:p>
            <a:r>
              <a:rPr lang="en-US" dirty="0" smtClean="0"/>
              <a:t>Megan </a:t>
            </a:r>
            <a:r>
              <a:rPr lang="en-US" dirty="0"/>
              <a:t>Greene, Taxpayer Specialist </a:t>
            </a:r>
            <a:r>
              <a:rPr lang="en-US" dirty="0" smtClean="0"/>
              <a:t>II</a:t>
            </a:r>
          </a:p>
          <a:p>
            <a:r>
              <a:rPr lang="en-US" dirty="0"/>
              <a:t>Andy Himmel, Revenue Collection </a:t>
            </a:r>
            <a:r>
              <a:rPr lang="en-US" dirty="0" smtClean="0"/>
              <a:t>Officer</a:t>
            </a:r>
            <a:endParaRPr lang="en-US" dirty="0"/>
          </a:p>
          <a:p>
            <a:r>
              <a:rPr lang="en-US" dirty="0"/>
              <a:t>Jon Owens, Revenue Program Officer</a:t>
            </a:r>
          </a:p>
        </p:txBody>
      </p:sp>
      <p:pic>
        <p:nvPicPr>
          <p:cNvPr id="4" name="Picture 3" descr="StateSea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7036" y="1783758"/>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49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767" y="359246"/>
            <a:ext cx="10018713" cy="1280159"/>
          </a:xfrm>
        </p:spPr>
        <p:txBody>
          <a:bodyPr/>
          <a:lstStyle/>
          <a:p>
            <a:r>
              <a:rPr lang="en-US" b="1" dirty="0">
                <a:effectLst>
                  <a:outerShdw blurRad="38100" dist="38100" dir="2700000" algn="tl">
                    <a:srgbClr val="000000">
                      <a:alpha val="43137"/>
                    </a:srgbClr>
                  </a:outerShdw>
                </a:effectLst>
              </a:rPr>
              <a:t>Delinquent Property Tax System (DPT)</a:t>
            </a:r>
          </a:p>
        </p:txBody>
      </p:sp>
      <p:sp>
        <p:nvSpPr>
          <p:cNvPr id="3" name="TextBox 2"/>
          <p:cNvSpPr txBox="1"/>
          <p:nvPr/>
        </p:nvSpPr>
        <p:spPr>
          <a:xfrm>
            <a:off x="1703767" y="1827130"/>
            <a:ext cx="10233537" cy="3046988"/>
          </a:xfrm>
          <a:prstGeom prst="rect">
            <a:avLst/>
          </a:prstGeom>
          <a:noFill/>
        </p:spPr>
        <p:txBody>
          <a:bodyPr wrap="square" rtlCol="0">
            <a:spAutoFit/>
          </a:bodyPr>
          <a:lstStyle/>
          <a:p>
            <a:r>
              <a:rPr lang="en-US" sz="2400" dirty="0"/>
              <a:t>DPT is:</a:t>
            </a:r>
          </a:p>
          <a:p>
            <a:pPr marL="285750" indent="-285750">
              <a:buFont typeface="Arial" panose="020B0604020202020204" pitchFamily="34" charset="0"/>
              <a:buChar char="•"/>
            </a:pPr>
            <a:r>
              <a:rPr lang="en-US" sz="2400" dirty="0"/>
              <a:t>A </a:t>
            </a:r>
            <a:r>
              <a:rPr lang="en-US" sz="2400" b="1" u="sng" dirty="0"/>
              <a:t>web-based</a:t>
            </a:r>
            <a:r>
              <a:rPr lang="en-US" sz="2400" dirty="0"/>
              <a:t> billing system for delinquent property tax bills</a:t>
            </a:r>
          </a:p>
          <a:p>
            <a:pPr marL="285750" indent="-285750">
              <a:buFont typeface="Arial" panose="020B0604020202020204" pitchFamily="34" charset="0"/>
              <a:buChar char="•"/>
            </a:pPr>
            <a:r>
              <a:rPr lang="en-US" sz="2400" dirty="0"/>
              <a:t>Bill entry available for years 1998-present.</a:t>
            </a:r>
          </a:p>
          <a:p>
            <a:pPr marL="285750" indent="-285750">
              <a:buFont typeface="Arial" panose="020B0604020202020204" pitchFamily="34" charset="0"/>
              <a:buChar char="•"/>
            </a:pPr>
            <a:r>
              <a:rPr lang="en-US" sz="2400" dirty="0"/>
              <a:t>Bills entered into DPT are </a:t>
            </a:r>
            <a:r>
              <a:rPr lang="en-US" sz="2400" b="1" u="sng" dirty="0"/>
              <a:t>eligible for offsets</a:t>
            </a:r>
            <a:r>
              <a:rPr lang="en-US" sz="2400" dirty="0"/>
              <a:t>. Either Federal and/or State vendor offsets and/or KY Income Tax refunds.</a:t>
            </a:r>
          </a:p>
          <a:p>
            <a:pPr marL="285750" indent="-285750">
              <a:buFont typeface="Arial" panose="020B0604020202020204" pitchFamily="34" charset="0"/>
              <a:buChar char="•"/>
            </a:pPr>
            <a:r>
              <a:rPr lang="en-US" sz="2400" dirty="0"/>
              <a:t>County Attorney </a:t>
            </a:r>
            <a:r>
              <a:rPr lang="en-US" sz="2400" b="1" u="sng" dirty="0"/>
              <a:t>retains 20% fee</a:t>
            </a:r>
            <a:r>
              <a:rPr lang="en-US" sz="2400" dirty="0"/>
              <a:t> when bills are entered by the county for offset purposes only.</a:t>
            </a:r>
          </a:p>
          <a:p>
            <a:endParaRPr lang="en-US" sz="2400" dirty="0"/>
          </a:p>
        </p:txBody>
      </p:sp>
    </p:spTree>
    <p:extLst>
      <p:ext uri="{BB962C8B-B14F-4D97-AF65-F5344CB8AC3E}">
        <p14:creationId xmlns:p14="http://schemas.microsoft.com/office/powerpoint/2010/main" val="41667543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373" y="70338"/>
            <a:ext cx="10018713" cy="633983"/>
          </a:xfrm>
        </p:spPr>
        <p:txBody>
          <a:bodyPr>
            <a:normAutofit fontScale="90000"/>
          </a:bodyPr>
          <a:lstStyle/>
          <a:p>
            <a:r>
              <a:rPr lang="en-US" b="1" dirty="0">
                <a:effectLst>
                  <a:outerShdw blurRad="38100" dist="38100" dir="2700000" algn="tl">
                    <a:srgbClr val="000000">
                      <a:alpha val="43137"/>
                    </a:srgbClr>
                  </a:outerShdw>
                </a:effectLst>
              </a:rPr>
              <a:t>Options for DPT</a:t>
            </a:r>
          </a:p>
        </p:txBody>
      </p:sp>
      <p:graphicFrame>
        <p:nvGraphicFramePr>
          <p:cNvPr id="7" name="Diagram 6"/>
          <p:cNvGraphicFramePr/>
          <p:nvPr>
            <p:extLst>
              <p:ext uri="{D42A27DB-BD31-4B8C-83A1-F6EECF244321}">
                <p14:modId xmlns:p14="http://schemas.microsoft.com/office/powerpoint/2010/main" val="1611931002"/>
              </p:ext>
            </p:extLst>
          </p:nvPr>
        </p:nvGraphicFramePr>
        <p:xfrm>
          <a:off x="2279729" y="70432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037489" y="1153638"/>
            <a:ext cx="1280094" cy="369332"/>
          </a:xfrm>
          <a:prstGeom prst="rect">
            <a:avLst/>
          </a:prstGeom>
          <a:noFill/>
        </p:spPr>
        <p:txBody>
          <a:bodyPr wrap="none" rtlCol="0">
            <a:spAutoFit/>
          </a:bodyPr>
          <a:lstStyle/>
          <a:p>
            <a:r>
              <a:rPr lang="en-US" dirty="0"/>
              <a:t>Offset Only</a:t>
            </a:r>
          </a:p>
        </p:txBody>
      </p:sp>
      <p:sp>
        <p:nvSpPr>
          <p:cNvPr id="4" name="TextBox 3"/>
          <p:cNvSpPr txBox="1"/>
          <p:nvPr/>
        </p:nvSpPr>
        <p:spPr>
          <a:xfrm>
            <a:off x="5822731" y="1140628"/>
            <a:ext cx="1786643" cy="369332"/>
          </a:xfrm>
          <a:prstGeom prst="rect">
            <a:avLst/>
          </a:prstGeom>
          <a:noFill/>
        </p:spPr>
        <p:txBody>
          <a:bodyPr wrap="none" rtlCol="0">
            <a:spAutoFit/>
          </a:bodyPr>
          <a:lstStyle/>
          <a:p>
            <a:r>
              <a:rPr lang="en-US" dirty="0"/>
              <a:t>Full DOR Control</a:t>
            </a:r>
          </a:p>
        </p:txBody>
      </p:sp>
      <p:sp>
        <p:nvSpPr>
          <p:cNvPr id="5" name="TextBox 4"/>
          <p:cNvSpPr txBox="1"/>
          <p:nvPr/>
        </p:nvSpPr>
        <p:spPr>
          <a:xfrm>
            <a:off x="8607973" y="1153638"/>
            <a:ext cx="2065565" cy="369332"/>
          </a:xfrm>
          <a:prstGeom prst="rect">
            <a:avLst/>
          </a:prstGeom>
          <a:noFill/>
        </p:spPr>
        <p:txBody>
          <a:bodyPr wrap="none" rtlCol="0">
            <a:spAutoFit/>
          </a:bodyPr>
          <a:lstStyle/>
          <a:p>
            <a:r>
              <a:rPr lang="en-US" dirty="0"/>
              <a:t>Partial DOR Control</a:t>
            </a:r>
          </a:p>
        </p:txBody>
      </p:sp>
    </p:spTree>
    <p:extLst>
      <p:ext uri="{BB962C8B-B14F-4D97-AF65-F5344CB8AC3E}">
        <p14:creationId xmlns:p14="http://schemas.microsoft.com/office/powerpoint/2010/main" val="31026760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4" y="0"/>
            <a:ext cx="10018711" cy="813816"/>
          </a:xfrm>
        </p:spPr>
        <p:txBody>
          <a:bodyPr/>
          <a:lstStyle/>
          <a:p>
            <a:r>
              <a:rPr lang="en-US" b="1" dirty="0">
                <a:effectLst>
                  <a:outerShdw blurRad="38100" dist="38100" dir="2700000" algn="tl">
                    <a:srgbClr val="000000">
                      <a:alpha val="43137"/>
                    </a:srgbClr>
                  </a:outerShdw>
                </a:effectLst>
              </a:rPr>
              <a:t>DPT Reports</a:t>
            </a:r>
          </a:p>
        </p:txBody>
      </p:sp>
      <p:sp>
        <p:nvSpPr>
          <p:cNvPr id="3" name="Text Placeholder 2"/>
          <p:cNvSpPr>
            <a:spLocks noGrp="1"/>
          </p:cNvSpPr>
          <p:nvPr>
            <p:ph type="body" idx="1"/>
          </p:nvPr>
        </p:nvSpPr>
        <p:spPr>
          <a:xfrm>
            <a:off x="1484314" y="917448"/>
            <a:ext cx="10018713" cy="4776216"/>
          </a:xfrm>
        </p:spPr>
        <p:txBody>
          <a:bodyPr>
            <a:normAutofit fontScale="92500" lnSpcReduction="20000"/>
          </a:bodyPr>
          <a:lstStyle/>
          <a:p>
            <a:r>
              <a:rPr lang="en-US" sz="2600" dirty="0"/>
              <a:t>DPT creates 6 reports that assist in communication and record-keeping.</a:t>
            </a:r>
          </a:p>
          <a:p>
            <a:endParaRPr lang="en-US" dirty="0"/>
          </a:p>
          <a:p>
            <a:pPr marL="457200" indent="-457200" algn="l">
              <a:buFont typeface="+mj-lt"/>
              <a:buAutoNum type="arabicPeriod"/>
            </a:pPr>
            <a:r>
              <a:rPr lang="en-US" b="1" u="sng" dirty="0"/>
              <a:t>30 and 60 day Notices</a:t>
            </a:r>
            <a:r>
              <a:rPr lang="en-US" dirty="0"/>
              <a:t>: Gives DOR the ability to file with the county clerks a list of names and addresses of notices mailed</a:t>
            </a:r>
          </a:p>
          <a:p>
            <a:pPr marL="457200" indent="-457200" algn="l">
              <a:buFont typeface="+mj-lt"/>
              <a:buAutoNum type="arabicPeriod"/>
            </a:pPr>
            <a:r>
              <a:rPr lang="en-US" b="1" u="sng" dirty="0"/>
              <a:t>30 and 60 Day Return Notices Undeliverable</a:t>
            </a:r>
            <a:r>
              <a:rPr lang="en-US" dirty="0"/>
              <a:t>: Gives DOR the ability to file with the county clerk and PVA a list of names and addresses of notices that were returned undeliverable by the postal service</a:t>
            </a:r>
          </a:p>
          <a:p>
            <a:pPr marL="457200" indent="-457200" algn="l">
              <a:buFont typeface="+mj-lt"/>
              <a:buAutoNum type="arabicPeriod"/>
            </a:pPr>
            <a:r>
              <a:rPr lang="en-US" b="1" u="sng" dirty="0"/>
              <a:t>Bills Paid/Payment Reversal</a:t>
            </a:r>
            <a:r>
              <a:rPr lang="en-US" dirty="0"/>
              <a:t>: Gives the county clerks the ability to view bills paid in full and bills with reversed payments. </a:t>
            </a:r>
          </a:p>
          <a:p>
            <a:pPr marL="457200" indent="-457200" algn="l">
              <a:buFont typeface="+mj-lt"/>
              <a:buAutoNum type="arabicPeriod"/>
            </a:pPr>
            <a:r>
              <a:rPr lang="en-US" b="1" u="sng" dirty="0"/>
              <a:t>County Tax Summary</a:t>
            </a:r>
            <a:r>
              <a:rPr lang="en-US" dirty="0"/>
              <a:t>: Provides search capabilities to determine the number of bills and total liability entered by a particular user per county per year</a:t>
            </a:r>
          </a:p>
          <a:p>
            <a:pPr marL="457200" indent="-457200" algn="l">
              <a:buFont typeface="+mj-lt"/>
              <a:buAutoNum type="arabicPeriod"/>
            </a:pPr>
            <a:r>
              <a:rPr lang="en-US" b="1" u="sng" dirty="0"/>
              <a:t>DPT Bills Entered</a:t>
            </a:r>
            <a:r>
              <a:rPr lang="en-US" dirty="0"/>
              <a:t>: Gives a detailed list of all bills entered into DPT by the county, year, taxpayer, name, and tax bill number. </a:t>
            </a:r>
          </a:p>
          <a:p>
            <a:pPr marL="457200" indent="-457200" algn="l">
              <a:buFont typeface="+mj-lt"/>
              <a:buAutoNum type="arabicPeriod"/>
            </a:pPr>
            <a:r>
              <a:rPr lang="en-US" b="1" u="sng" dirty="0"/>
              <a:t>Query Balance</a:t>
            </a:r>
            <a:r>
              <a:rPr lang="en-US" dirty="0"/>
              <a:t>: Gives county clerks a real-time total due on an </a:t>
            </a:r>
            <a:r>
              <a:rPr lang="en-US" dirty="0" smtClean="0"/>
              <a:t>individual’s </a:t>
            </a:r>
            <a:r>
              <a:rPr lang="en-US" dirty="0"/>
              <a:t>bill</a:t>
            </a:r>
            <a:endParaRPr lang="en-US" b="1" u="sng" dirty="0"/>
          </a:p>
          <a:p>
            <a:pPr marL="457200" indent="-457200" algn="l">
              <a:buFont typeface="+mj-lt"/>
              <a:buAutoNum type="arabicPeriod"/>
            </a:pPr>
            <a:endParaRPr lang="en-US" dirty="0"/>
          </a:p>
        </p:txBody>
      </p:sp>
    </p:spTree>
    <p:extLst>
      <p:ext uri="{BB962C8B-B14F-4D97-AF65-F5344CB8AC3E}">
        <p14:creationId xmlns:p14="http://schemas.microsoft.com/office/powerpoint/2010/main" val="22988007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887" y="0"/>
            <a:ext cx="10018713" cy="899160"/>
          </a:xfrm>
        </p:spPr>
        <p:txBody>
          <a:bodyPr/>
          <a:lstStyle/>
          <a:p>
            <a:r>
              <a:rPr lang="en-US" b="1" dirty="0">
                <a:effectLst>
                  <a:outerShdw blurRad="38100" dist="38100" dir="2700000" algn="tl">
                    <a:srgbClr val="000000">
                      <a:alpha val="43137"/>
                    </a:srgbClr>
                  </a:outerShdw>
                </a:effectLst>
              </a:rPr>
              <a:t>Is DPT User Friendly?</a:t>
            </a:r>
          </a:p>
        </p:txBody>
      </p:sp>
      <p:sp>
        <p:nvSpPr>
          <p:cNvPr id="3" name="TextBox 2"/>
          <p:cNvSpPr txBox="1"/>
          <p:nvPr/>
        </p:nvSpPr>
        <p:spPr>
          <a:xfrm>
            <a:off x="3116483" y="899160"/>
            <a:ext cx="6827520" cy="1200329"/>
          </a:xfrm>
          <a:prstGeom prst="rect">
            <a:avLst/>
          </a:prstGeom>
          <a:noFill/>
        </p:spPr>
        <p:txBody>
          <a:bodyPr wrap="square" rtlCol="0">
            <a:spAutoFit/>
          </a:bodyPr>
          <a:lstStyle/>
          <a:p>
            <a:pPr algn="ctr"/>
            <a:r>
              <a:rPr lang="en-US" sz="2400" dirty="0"/>
              <a:t>Using DPT does not require one to be “computer savvy”. DPT is an easy to follow, step by step software.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9264" y="2301707"/>
            <a:ext cx="7401958" cy="4229690"/>
          </a:xfrm>
          <a:prstGeom prst="rect">
            <a:avLst/>
          </a:prstGeom>
        </p:spPr>
      </p:pic>
    </p:spTree>
    <p:extLst>
      <p:ext uri="{BB962C8B-B14F-4D97-AF65-F5344CB8AC3E}">
        <p14:creationId xmlns:p14="http://schemas.microsoft.com/office/powerpoint/2010/main" val="23711169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268" y="744189"/>
            <a:ext cx="7864695" cy="4388643"/>
          </a:xfrm>
          <a:prstGeom prst="rect">
            <a:avLst/>
          </a:prstGeom>
        </p:spPr>
      </p:pic>
    </p:spTree>
    <p:extLst>
      <p:ext uri="{BB962C8B-B14F-4D97-AF65-F5344CB8AC3E}">
        <p14:creationId xmlns:p14="http://schemas.microsoft.com/office/powerpoint/2010/main" val="40714952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184" y="1417160"/>
            <a:ext cx="2476659" cy="3521864"/>
          </a:xfrm>
        </p:spPr>
        <p:txBody>
          <a:bodyPr>
            <a:noAutofit/>
          </a:bodyPr>
          <a:lstStyle/>
          <a:p>
            <a:r>
              <a:rPr lang="en-US" sz="7200" b="1" dirty="0">
                <a:effectLst>
                  <a:outerShdw blurRad="38100" dist="38100" dir="2700000" algn="tl">
                    <a:srgbClr val="000000">
                      <a:alpha val="43137"/>
                    </a:srgbClr>
                  </a:outerShdw>
                </a:effectLst>
              </a:rPr>
              <a:t>Tax Bill Entry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156" y="0"/>
            <a:ext cx="4425449" cy="21271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398" y="4399692"/>
            <a:ext cx="4443207" cy="2458308"/>
          </a:xfrm>
          <a:prstGeom prst="rect">
            <a:avLst/>
          </a:prstGeom>
        </p:spPr>
      </p:pic>
      <p:sp>
        <p:nvSpPr>
          <p:cNvPr id="8" name="TextBox 7"/>
          <p:cNvSpPr txBox="1"/>
          <p:nvPr/>
        </p:nvSpPr>
        <p:spPr>
          <a:xfrm>
            <a:off x="3730752" y="780288"/>
            <a:ext cx="817853" cy="369332"/>
          </a:xfrm>
          <a:prstGeom prst="rect">
            <a:avLst/>
          </a:prstGeom>
          <a:noFill/>
        </p:spPr>
        <p:txBody>
          <a:bodyPr wrap="none" rtlCol="0">
            <a:spAutoFit/>
          </a:bodyPr>
          <a:lstStyle/>
          <a:p>
            <a:r>
              <a:rPr lang="en-US" dirty="0"/>
              <a:t>Page 1</a:t>
            </a:r>
          </a:p>
        </p:txBody>
      </p:sp>
      <p:sp>
        <p:nvSpPr>
          <p:cNvPr id="9" name="TextBox 8"/>
          <p:cNvSpPr txBox="1"/>
          <p:nvPr/>
        </p:nvSpPr>
        <p:spPr>
          <a:xfrm>
            <a:off x="3682545" y="2993426"/>
            <a:ext cx="832279" cy="369332"/>
          </a:xfrm>
          <a:prstGeom prst="rect">
            <a:avLst/>
          </a:prstGeom>
          <a:noFill/>
        </p:spPr>
        <p:txBody>
          <a:bodyPr wrap="none" rtlCol="0">
            <a:spAutoFit/>
          </a:bodyPr>
          <a:lstStyle/>
          <a:p>
            <a:r>
              <a:rPr lang="en-US" dirty="0"/>
              <a:t>Page 2</a:t>
            </a:r>
          </a:p>
        </p:txBody>
      </p:sp>
      <p:sp>
        <p:nvSpPr>
          <p:cNvPr id="10" name="TextBox 9"/>
          <p:cNvSpPr txBox="1"/>
          <p:nvPr/>
        </p:nvSpPr>
        <p:spPr>
          <a:xfrm>
            <a:off x="3671342" y="5273492"/>
            <a:ext cx="817853" cy="369332"/>
          </a:xfrm>
          <a:prstGeom prst="rect">
            <a:avLst/>
          </a:prstGeom>
          <a:noFill/>
        </p:spPr>
        <p:txBody>
          <a:bodyPr wrap="none" rtlCol="0">
            <a:spAutoFit/>
          </a:bodyPr>
          <a:lstStyle/>
          <a:p>
            <a:r>
              <a:rPr lang="en-US" dirty="0"/>
              <a:t>Page 3</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9195" y="2251598"/>
            <a:ext cx="4389417" cy="2058603"/>
          </a:xfrm>
          <a:prstGeom prst="rect">
            <a:avLst/>
          </a:prstGeom>
        </p:spPr>
      </p:pic>
      <p:sp>
        <p:nvSpPr>
          <p:cNvPr id="12" name="Circular Arrow 11"/>
          <p:cNvSpPr/>
          <p:nvPr/>
        </p:nvSpPr>
        <p:spPr>
          <a:xfrm rot="4801992">
            <a:off x="8790432" y="1637977"/>
            <a:ext cx="978408" cy="97840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Circular Arrow 12"/>
          <p:cNvSpPr/>
          <p:nvPr/>
        </p:nvSpPr>
        <p:spPr>
          <a:xfrm rot="4801992">
            <a:off x="8790431" y="3872939"/>
            <a:ext cx="978408" cy="97840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1232056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977" y="0"/>
            <a:ext cx="6976398" cy="6858000"/>
          </a:xfrm>
          <a:prstGeom prst="rect">
            <a:avLst/>
          </a:prstGeom>
        </p:spPr>
      </p:pic>
      <p:sp>
        <p:nvSpPr>
          <p:cNvPr id="3" name="TextBox 2"/>
          <p:cNvSpPr txBox="1"/>
          <p:nvPr/>
        </p:nvSpPr>
        <p:spPr>
          <a:xfrm>
            <a:off x="2421698" y="3059668"/>
            <a:ext cx="832279" cy="369332"/>
          </a:xfrm>
          <a:prstGeom prst="rect">
            <a:avLst/>
          </a:prstGeom>
          <a:noFill/>
        </p:spPr>
        <p:txBody>
          <a:bodyPr wrap="none" rtlCol="0">
            <a:spAutoFit/>
          </a:bodyPr>
          <a:lstStyle/>
          <a:p>
            <a:r>
              <a:rPr lang="en-US" dirty="0"/>
              <a:t>Page 4</a:t>
            </a:r>
          </a:p>
        </p:txBody>
      </p:sp>
    </p:spTree>
    <p:extLst>
      <p:ext uri="{BB962C8B-B14F-4D97-AF65-F5344CB8AC3E}">
        <p14:creationId xmlns:p14="http://schemas.microsoft.com/office/powerpoint/2010/main" val="22036340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5120" y="468627"/>
            <a:ext cx="7344800" cy="5506218"/>
          </a:xfrm>
          <a:prstGeom prst="rect">
            <a:avLst/>
          </a:prstGeom>
        </p:spPr>
      </p:pic>
      <p:sp>
        <p:nvSpPr>
          <p:cNvPr id="4" name="TextBox 3"/>
          <p:cNvSpPr txBox="1"/>
          <p:nvPr/>
        </p:nvSpPr>
        <p:spPr>
          <a:xfrm>
            <a:off x="2330855" y="3037070"/>
            <a:ext cx="824265" cy="369332"/>
          </a:xfrm>
          <a:prstGeom prst="rect">
            <a:avLst/>
          </a:prstGeom>
          <a:noFill/>
        </p:spPr>
        <p:txBody>
          <a:bodyPr wrap="none" rtlCol="0">
            <a:spAutoFit/>
          </a:bodyPr>
          <a:lstStyle/>
          <a:p>
            <a:r>
              <a:rPr lang="en-US" dirty="0"/>
              <a:t>Page 5</a:t>
            </a:r>
          </a:p>
        </p:txBody>
      </p:sp>
    </p:spTree>
    <p:extLst>
      <p:ext uri="{BB962C8B-B14F-4D97-AF65-F5344CB8AC3E}">
        <p14:creationId xmlns:p14="http://schemas.microsoft.com/office/powerpoint/2010/main" val="12445089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0547" y="196733"/>
            <a:ext cx="7287642" cy="6220693"/>
          </a:xfrm>
          <a:prstGeom prst="rect">
            <a:avLst/>
          </a:prstGeom>
        </p:spPr>
      </p:pic>
      <p:sp>
        <p:nvSpPr>
          <p:cNvPr id="3" name="TextBox 2"/>
          <p:cNvSpPr txBox="1"/>
          <p:nvPr/>
        </p:nvSpPr>
        <p:spPr>
          <a:xfrm>
            <a:off x="2275062" y="3122413"/>
            <a:ext cx="835485" cy="369332"/>
          </a:xfrm>
          <a:prstGeom prst="rect">
            <a:avLst/>
          </a:prstGeom>
          <a:noFill/>
        </p:spPr>
        <p:txBody>
          <a:bodyPr wrap="none" rtlCol="0">
            <a:spAutoFit/>
          </a:bodyPr>
          <a:lstStyle/>
          <a:p>
            <a:r>
              <a:rPr lang="en-US" dirty="0"/>
              <a:t>Page 6</a:t>
            </a:r>
          </a:p>
        </p:txBody>
      </p:sp>
    </p:spTree>
    <p:extLst>
      <p:ext uri="{BB962C8B-B14F-4D97-AF65-F5344CB8AC3E}">
        <p14:creationId xmlns:p14="http://schemas.microsoft.com/office/powerpoint/2010/main" val="16254904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8646" y="0"/>
            <a:ext cx="3222357" cy="646331"/>
          </a:xfrm>
          <a:prstGeom prst="rect">
            <a:avLst/>
          </a:prstGeom>
          <a:noFill/>
        </p:spPr>
        <p:txBody>
          <a:bodyPr wrap="none" rtlCol="0">
            <a:spAutoFit/>
          </a:bodyPr>
          <a:lstStyle/>
          <a:p>
            <a:r>
              <a:rPr lang="en-US" sz="3600" b="1" dirty="0">
                <a:effectLst>
                  <a:outerShdw blurRad="38100" dist="38100" dir="2700000" algn="tl">
                    <a:srgbClr val="000000">
                      <a:alpha val="43137"/>
                    </a:srgbClr>
                  </a:outerShdw>
                </a:effectLst>
              </a:rPr>
              <a:t>Summary</a:t>
            </a:r>
            <a:r>
              <a:rPr lang="en-US" sz="3600" dirty="0"/>
              <a:t> </a:t>
            </a:r>
            <a:r>
              <a:rPr lang="en-US" sz="3600" b="1" dirty="0">
                <a:effectLst>
                  <a:outerShdw blurRad="38100" dist="38100" dir="2700000" algn="tl">
                    <a:srgbClr val="000000">
                      <a:alpha val="43137"/>
                    </a:srgbClr>
                  </a:outerShdw>
                </a:effectLst>
              </a:rPr>
              <a:t>Page</a:t>
            </a:r>
          </a:p>
        </p:txBody>
      </p:sp>
      <p:sp>
        <p:nvSpPr>
          <p:cNvPr id="4" name="TextBox 3"/>
          <p:cNvSpPr txBox="1"/>
          <p:nvPr/>
        </p:nvSpPr>
        <p:spPr>
          <a:xfrm>
            <a:off x="2325690" y="3317486"/>
            <a:ext cx="813043" cy="369332"/>
          </a:xfrm>
          <a:prstGeom prst="rect">
            <a:avLst/>
          </a:prstGeom>
          <a:noFill/>
        </p:spPr>
        <p:txBody>
          <a:bodyPr wrap="none" rtlCol="0">
            <a:spAutoFit/>
          </a:bodyPr>
          <a:lstStyle/>
          <a:p>
            <a:r>
              <a:rPr lang="en-US" dirty="0"/>
              <a:t>Page 7</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733" y="646331"/>
            <a:ext cx="7249537" cy="5515745"/>
          </a:xfrm>
          <a:prstGeom prst="rect">
            <a:avLst/>
          </a:prstGeom>
        </p:spPr>
      </p:pic>
    </p:spTree>
    <p:extLst>
      <p:ext uri="{BB962C8B-B14F-4D97-AF65-F5344CB8AC3E}">
        <p14:creationId xmlns:p14="http://schemas.microsoft.com/office/powerpoint/2010/main" val="5019927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278" y="-356617"/>
            <a:ext cx="8930747" cy="2110382"/>
          </a:xfrm>
        </p:spPr>
        <p:txBody>
          <a:bodyPr/>
          <a:lstStyle/>
          <a:p>
            <a:pPr algn="ctr"/>
            <a:r>
              <a:rPr lang="en-US" b="1" dirty="0">
                <a:effectLst>
                  <a:outerShdw blurRad="38100" dist="38100" dir="2700000" algn="tl">
                    <a:srgbClr val="000000">
                      <a:alpha val="43137"/>
                    </a:srgbClr>
                  </a:outerShdw>
                </a:effectLst>
              </a:rPr>
              <a:t>What Does the Department Of Revenue (DOR) Collect?</a:t>
            </a:r>
          </a:p>
        </p:txBody>
      </p:sp>
      <p:sp>
        <p:nvSpPr>
          <p:cNvPr id="3" name="Text Placeholder 2"/>
          <p:cNvSpPr>
            <a:spLocks noGrp="1"/>
          </p:cNvSpPr>
          <p:nvPr>
            <p:ph type="body" idx="1"/>
          </p:nvPr>
        </p:nvSpPr>
        <p:spPr>
          <a:xfrm>
            <a:off x="2413782" y="2243328"/>
            <a:ext cx="8930748" cy="3816095"/>
          </a:xfrm>
        </p:spPr>
        <p:txBody>
          <a:bodyPr>
            <a:normAutofit/>
          </a:bodyPr>
          <a:lstStyle/>
          <a:p>
            <a:pPr marL="419100" lvl="0" indent="-382588" algn="ctr" defTabSz="914400" fontAlgn="base">
              <a:spcAft>
                <a:spcPct val="0"/>
              </a:spcAft>
              <a:buClr>
                <a:srgbClr val="6EA0B0"/>
              </a:buClr>
              <a:buSzPct val="80000"/>
            </a:pPr>
            <a:r>
              <a:rPr lang="en-US" altLang="en-US" sz="3200" dirty="0">
                <a:latin typeface="Arial"/>
              </a:rPr>
              <a:t>Real &amp; Personal Property </a:t>
            </a:r>
          </a:p>
          <a:p>
            <a:pPr marL="419100" lvl="0" indent="-382588" algn="ctr" defTabSz="914400" fontAlgn="base">
              <a:spcAft>
                <a:spcPts val="1800"/>
              </a:spcAft>
              <a:buClr>
                <a:srgbClr val="6EA0B0"/>
              </a:buClr>
              <a:buSzPct val="80000"/>
            </a:pPr>
            <a:r>
              <a:rPr lang="en-US" altLang="en-US" sz="3200" dirty="0">
                <a:latin typeface="Arial"/>
              </a:rPr>
              <a:t>Certificate of Delinquencies</a:t>
            </a:r>
          </a:p>
          <a:p>
            <a:pPr marL="493712" lvl="0" indent="-457200" algn="l" defTabSz="914400" fontAlgn="base">
              <a:spcAft>
                <a:spcPts val="1200"/>
              </a:spcAft>
              <a:buClr>
                <a:srgbClr val="6EA0B0"/>
              </a:buClr>
              <a:buSzPct val="80000"/>
              <a:buFont typeface="Arial" panose="020B0604020202020204" pitchFamily="34" charset="0"/>
              <a:buChar char="•"/>
            </a:pPr>
            <a:r>
              <a:rPr lang="en-US" altLang="en-US" sz="2800" dirty="0">
                <a:latin typeface="Arial"/>
              </a:rPr>
              <a:t>Real Property: KRS 133.010(4) &amp; KRS 134.010(11)</a:t>
            </a:r>
          </a:p>
          <a:p>
            <a:pPr marL="493712" lvl="0" indent="-457200" algn="l" defTabSz="914400" fontAlgn="base">
              <a:spcAft>
                <a:spcPts val="1200"/>
              </a:spcAft>
              <a:buClr>
                <a:srgbClr val="6EA0B0"/>
              </a:buClr>
              <a:buSzPct val="80000"/>
              <a:buFont typeface="Arial" panose="020B0604020202020204" pitchFamily="34" charset="0"/>
              <a:buChar char="•"/>
            </a:pPr>
            <a:r>
              <a:rPr lang="en-US" altLang="en-US" sz="2800" dirty="0">
                <a:latin typeface="Arial"/>
              </a:rPr>
              <a:t>Personal Property: KRS 133.010(5) &amp; KRS 134.010(8)</a:t>
            </a:r>
          </a:p>
          <a:p>
            <a:pPr algn="l"/>
            <a:endParaRPr lang="en-US" dirty="0"/>
          </a:p>
        </p:txBody>
      </p:sp>
    </p:spTree>
    <p:extLst>
      <p:ext uri="{BB962C8B-B14F-4D97-AF65-F5344CB8AC3E}">
        <p14:creationId xmlns:p14="http://schemas.microsoft.com/office/powerpoint/2010/main" val="23063313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7003" y="1681662"/>
            <a:ext cx="7335274" cy="3762900"/>
          </a:xfrm>
          <a:prstGeom prst="rect">
            <a:avLst/>
          </a:prstGeom>
        </p:spPr>
      </p:pic>
      <p:sp>
        <p:nvSpPr>
          <p:cNvPr id="3" name="TextBox 2"/>
          <p:cNvSpPr txBox="1"/>
          <p:nvPr/>
        </p:nvSpPr>
        <p:spPr>
          <a:xfrm>
            <a:off x="4061433" y="353568"/>
            <a:ext cx="5374805" cy="646331"/>
          </a:xfrm>
          <a:prstGeom prst="rect">
            <a:avLst/>
          </a:prstGeom>
          <a:noFill/>
        </p:spPr>
        <p:txBody>
          <a:bodyPr wrap="none" rtlCol="0">
            <a:spAutoFit/>
          </a:bodyPr>
          <a:lstStyle/>
          <a:p>
            <a:r>
              <a:rPr lang="en-US" sz="3600" b="1" dirty="0">
                <a:effectLst>
                  <a:outerShdw blurRad="38100" dist="38100" dir="2700000" algn="tl">
                    <a:srgbClr val="000000">
                      <a:alpha val="43137"/>
                    </a:srgbClr>
                  </a:outerShdw>
                </a:effectLst>
              </a:rPr>
              <a:t>Summary Page Continued</a:t>
            </a:r>
          </a:p>
        </p:txBody>
      </p:sp>
      <p:sp>
        <p:nvSpPr>
          <p:cNvPr id="4" name="TextBox 3"/>
          <p:cNvSpPr txBox="1"/>
          <p:nvPr/>
        </p:nvSpPr>
        <p:spPr>
          <a:xfrm>
            <a:off x="1219200" y="3378446"/>
            <a:ext cx="1845955" cy="369332"/>
          </a:xfrm>
          <a:prstGeom prst="rect">
            <a:avLst/>
          </a:prstGeom>
          <a:noFill/>
        </p:spPr>
        <p:txBody>
          <a:bodyPr wrap="none" rtlCol="0">
            <a:spAutoFit/>
          </a:bodyPr>
          <a:lstStyle/>
          <a:p>
            <a:r>
              <a:rPr lang="en-US" dirty="0"/>
              <a:t>Page 7 Continued</a:t>
            </a:r>
          </a:p>
        </p:txBody>
      </p:sp>
    </p:spTree>
    <p:extLst>
      <p:ext uri="{BB962C8B-B14F-4D97-AF65-F5344CB8AC3E}">
        <p14:creationId xmlns:p14="http://schemas.microsoft.com/office/powerpoint/2010/main" val="28122740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2240" y="731675"/>
            <a:ext cx="7344800" cy="4706007"/>
          </a:xfrm>
          <a:prstGeom prst="rect">
            <a:avLst/>
          </a:prstGeom>
        </p:spPr>
      </p:pic>
      <p:sp>
        <p:nvSpPr>
          <p:cNvPr id="3" name="TextBox 2"/>
          <p:cNvSpPr txBox="1"/>
          <p:nvPr/>
        </p:nvSpPr>
        <p:spPr>
          <a:xfrm>
            <a:off x="4061433" y="85344"/>
            <a:ext cx="5374805" cy="646331"/>
          </a:xfrm>
          <a:prstGeom prst="rect">
            <a:avLst/>
          </a:prstGeom>
          <a:noFill/>
        </p:spPr>
        <p:txBody>
          <a:bodyPr wrap="none" rtlCol="0">
            <a:spAutoFit/>
          </a:bodyPr>
          <a:lstStyle/>
          <a:p>
            <a:r>
              <a:rPr lang="en-US" sz="3600" b="1" dirty="0">
                <a:effectLst>
                  <a:outerShdw blurRad="38100" dist="38100" dir="2700000" algn="tl">
                    <a:srgbClr val="000000">
                      <a:alpha val="43137"/>
                    </a:srgbClr>
                  </a:outerShdw>
                </a:effectLst>
              </a:rPr>
              <a:t>Summary Page Continued</a:t>
            </a:r>
          </a:p>
        </p:txBody>
      </p:sp>
      <p:sp>
        <p:nvSpPr>
          <p:cNvPr id="4" name="TextBox 3"/>
          <p:cNvSpPr txBox="1"/>
          <p:nvPr/>
        </p:nvSpPr>
        <p:spPr>
          <a:xfrm>
            <a:off x="1126285" y="2900012"/>
            <a:ext cx="1845955" cy="369332"/>
          </a:xfrm>
          <a:prstGeom prst="rect">
            <a:avLst/>
          </a:prstGeom>
          <a:noFill/>
        </p:spPr>
        <p:txBody>
          <a:bodyPr wrap="none" rtlCol="0">
            <a:spAutoFit/>
          </a:bodyPr>
          <a:lstStyle/>
          <a:p>
            <a:r>
              <a:rPr lang="en-US" dirty="0"/>
              <a:t>Page 7 Continued</a:t>
            </a:r>
          </a:p>
        </p:txBody>
      </p:sp>
      <p:sp>
        <p:nvSpPr>
          <p:cNvPr id="5" name="TextBox 4"/>
          <p:cNvSpPr txBox="1"/>
          <p:nvPr/>
        </p:nvSpPr>
        <p:spPr>
          <a:xfrm>
            <a:off x="2828544" y="5899347"/>
            <a:ext cx="7997702" cy="369332"/>
          </a:xfrm>
          <a:prstGeom prst="rect">
            <a:avLst/>
          </a:prstGeom>
          <a:noFill/>
        </p:spPr>
        <p:txBody>
          <a:bodyPr wrap="none" rtlCol="0">
            <a:spAutoFit/>
          </a:bodyPr>
          <a:lstStyle/>
          <a:p>
            <a:r>
              <a:rPr lang="en-US" dirty="0"/>
              <a:t>One this page you can edit information if needed, cancel the bill, or submit the bill. </a:t>
            </a:r>
          </a:p>
        </p:txBody>
      </p:sp>
    </p:spTree>
    <p:extLst>
      <p:ext uri="{BB962C8B-B14F-4D97-AF65-F5344CB8AC3E}">
        <p14:creationId xmlns:p14="http://schemas.microsoft.com/office/powerpoint/2010/main" val="32771720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278" y="195071"/>
            <a:ext cx="8930747" cy="705253"/>
          </a:xfrm>
        </p:spPr>
        <p:txBody>
          <a:bodyPr/>
          <a:lstStyle/>
          <a:p>
            <a:pPr algn="ctr"/>
            <a:r>
              <a:rPr lang="en-US" b="1" dirty="0">
                <a:effectLst>
                  <a:outerShdw blurRad="38100" dist="38100" dir="2700000" algn="tl">
                    <a:srgbClr val="000000">
                      <a:alpha val="43137"/>
                    </a:srgbClr>
                  </a:outerShdw>
                </a:effectLst>
              </a:rPr>
              <a:t>What Are the Benefits of DPT?</a:t>
            </a:r>
          </a:p>
        </p:txBody>
      </p:sp>
      <p:sp>
        <p:nvSpPr>
          <p:cNvPr id="3" name="Text Placeholder 2"/>
          <p:cNvSpPr>
            <a:spLocks noGrp="1"/>
          </p:cNvSpPr>
          <p:nvPr>
            <p:ph type="body" idx="1"/>
          </p:nvPr>
        </p:nvSpPr>
        <p:spPr>
          <a:xfrm>
            <a:off x="2572278" y="1400196"/>
            <a:ext cx="8930748" cy="3952092"/>
          </a:xfrm>
        </p:spPr>
        <p:txBody>
          <a:bodyPr>
            <a:normAutofit/>
          </a:bodyPr>
          <a:lstStyle/>
          <a:p>
            <a:pPr marL="457200" indent="-457200" algn="l">
              <a:buFont typeface="+mj-lt"/>
              <a:buAutoNum type="arabicPeriod"/>
            </a:pPr>
            <a:r>
              <a:rPr lang="en-US" b="1" u="sng" dirty="0"/>
              <a:t>Increased Collection Opportunities</a:t>
            </a:r>
            <a:r>
              <a:rPr lang="en-US" dirty="0"/>
              <a:t>: Whether bills are entered for offset only or for full DOR enforced collections, DPT allows  additional avenues for collections not available at the local level.  DPT</a:t>
            </a:r>
            <a:r>
              <a:rPr lang="en-US" dirty="0">
                <a:solidFill>
                  <a:srgbClr val="FF0000"/>
                </a:solidFill>
              </a:rPr>
              <a:t> </a:t>
            </a:r>
            <a:r>
              <a:rPr lang="en-US" dirty="0"/>
              <a:t>also aids in collecting bills that are past the Statute of Limitations.  </a:t>
            </a:r>
          </a:p>
          <a:p>
            <a:pPr marL="457200" indent="-457200" algn="l">
              <a:buFont typeface="+mj-lt"/>
              <a:buAutoNum type="arabicPeriod"/>
            </a:pPr>
            <a:r>
              <a:rPr lang="en-US" b="1" u="sng" dirty="0"/>
              <a:t>Increased Resources to Find Taxpayers</a:t>
            </a:r>
            <a:r>
              <a:rPr lang="en-US" dirty="0"/>
              <a:t>: When DPT letters are returned due to bad addresses, DOR personnel are able to utilize skip research tools for taxpayers who may have moved out of state or have had an address change. </a:t>
            </a:r>
          </a:p>
          <a:p>
            <a:pPr marL="457200" indent="-457200" algn="l">
              <a:buFont typeface="+mj-lt"/>
              <a:buAutoNum type="arabicPeriod"/>
            </a:pPr>
            <a:r>
              <a:rPr lang="en-US" b="1" u="sng" dirty="0"/>
              <a:t>Increased Revenue for the County</a:t>
            </a:r>
            <a:r>
              <a:rPr lang="en-US" dirty="0"/>
              <a:t>: Counties utilizing DPT have seen a drastic increase of revenue from the collection of delinquent property taxes. Some counties experienced a 50% increase in collection totals over previous years.</a:t>
            </a:r>
          </a:p>
          <a:p>
            <a:pPr marL="457200" indent="-457200" algn="l">
              <a:buFont typeface="+mj-lt"/>
              <a:buAutoNum type="arabicPeriod"/>
            </a:pPr>
            <a:endParaRPr lang="en-US" dirty="0"/>
          </a:p>
        </p:txBody>
      </p:sp>
    </p:spTree>
    <p:extLst>
      <p:ext uri="{BB962C8B-B14F-4D97-AF65-F5344CB8AC3E}">
        <p14:creationId xmlns:p14="http://schemas.microsoft.com/office/powerpoint/2010/main" val="40281076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54988574"/>
              </p:ext>
            </p:extLst>
          </p:nvPr>
        </p:nvGraphicFramePr>
        <p:xfrm>
          <a:off x="2243094" y="30819"/>
          <a:ext cx="9180810" cy="7223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7645755" y="1046280"/>
            <a:ext cx="1693055" cy="1693055"/>
            <a:chOff x="3640244" y="1527"/>
            <a:chExt cx="1693055" cy="1693055"/>
          </a:xfrm>
          <a:scene3d>
            <a:camera prst="orthographicFront"/>
            <a:lightRig rig="chilly" dir="t"/>
          </a:scene3d>
        </p:grpSpPr>
        <p:sp>
          <p:nvSpPr>
            <p:cNvPr id="7" name="Oval 6"/>
            <p:cNvSpPr/>
            <p:nvPr/>
          </p:nvSpPr>
          <p:spPr>
            <a:xfrm>
              <a:off x="3640244" y="1527"/>
              <a:ext cx="1693055" cy="1693055"/>
            </a:xfrm>
            <a:prstGeom prst="ellipse">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4"/>
            <p:cNvSpPr txBox="1"/>
            <p:nvPr/>
          </p:nvSpPr>
          <p:spPr>
            <a:xfrm>
              <a:off x="3888186" y="249469"/>
              <a:ext cx="1197171" cy="11971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Federal Vendor Offsets</a:t>
              </a:r>
            </a:p>
          </p:txBody>
        </p:sp>
      </p:grpSp>
      <p:grpSp>
        <p:nvGrpSpPr>
          <p:cNvPr id="9" name="Group 8"/>
          <p:cNvGrpSpPr/>
          <p:nvPr/>
        </p:nvGrpSpPr>
        <p:grpSpPr>
          <a:xfrm>
            <a:off x="7181281" y="4779265"/>
            <a:ext cx="1792031" cy="1843860"/>
            <a:chOff x="3640244" y="1527"/>
            <a:chExt cx="1693055" cy="1693055"/>
          </a:xfrm>
          <a:scene3d>
            <a:camera prst="orthographicFront"/>
            <a:lightRig rig="chilly" dir="t"/>
          </a:scene3d>
        </p:grpSpPr>
        <p:sp>
          <p:nvSpPr>
            <p:cNvPr id="10" name="Oval 9"/>
            <p:cNvSpPr/>
            <p:nvPr/>
          </p:nvSpPr>
          <p:spPr>
            <a:xfrm>
              <a:off x="3640244" y="1527"/>
              <a:ext cx="1693055" cy="1693055"/>
            </a:xfrm>
            <a:prstGeom prst="ellipse">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4"/>
            <p:cNvSpPr txBox="1"/>
            <p:nvPr/>
          </p:nvSpPr>
          <p:spPr>
            <a:xfrm>
              <a:off x="3888186" y="249469"/>
              <a:ext cx="1197171" cy="11971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State Vendor Offsets</a:t>
              </a:r>
            </a:p>
          </p:txBody>
        </p:sp>
      </p:grpSp>
      <p:grpSp>
        <p:nvGrpSpPr>
          <p:cNvPr id="12" name="Group 11"/>
          <p:cNvGrpSpPr/>
          <p:nvPr/>
        </p:nvGrpSpPr>
        <p:grpSpPr>
          <a:xfrm>
            <a:off x="4074872" y="1046280"/>
            <a:ext cx="1693055" cy="1693055"/>
            <a:chOff x="3640244" y="1527"/>
            <a:chExt cx="1693055" cy="1693055"/>
          </a:xfrm>
          <a:scene3d>
            <a:camera prst="orthographicFront"/>
            <a:lightRig rig="chilly" dir="t"/>
          </a:scene3d>
        </p:grpSpPr>
        <p:sp>
          <p:nvSpPr>
            <p:cNvPr id="13" name="Oval 12"/>
            <p:cNvSpPr/>
            <p:nvPr/>
          </p:nvSpPr>
          <p:spPr>
            <a:xfrm>
              <a:off x="3640244" y="1527"/>
              <a:ext cx="1693055" cy="1693055"/>
            </a:xfrm>
            <a:prstGeom prst="ellipse">
              <a:avLst/>
            </a:prstGeom>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4"/>
            <p:cNvSpPr txBox="1"/>
            <p:nvPr/>
          </p:nvSpPr>
          <p:spPr>
            <a:xfrm>
              <a:off x="3888186" y="249469"/>
              <a:ext cx="1197171" cy="11971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KY Individual Income Offsets</a:t>
              </a:r>
            </a:p>
          </p:txBody>
        </p:sp>
      </p:grpSp>
    </p:spTree>
    <p:extLst>
      <p:ext uri="{BB962C8B-B14F-4D97-AF65-F5344CB8AC3E}">
        <p14:creationId xmlns:p14="http://schemas.microsoft.com/office/powerpoint/2010/main" val="13096409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724" y="1443110"/>
            <a:ext cx="5426158" cy="1371600"/>
          </a:xfrm>
        </p:spPr>
        <p:txBody>
          <a:bodyPr/>
          <a:lstStyle/>
          <a:p>
            <a:r>
              <a:rPr lang="en-US" dirty="0"/>
              <a:t>DPT Letter</a:t>
            </a:r>
          </a:p>
        </p:txBody>
      </p:sp>
      <p:pic>
        <p:nvPicPr>
          <p:cNvPr id="5" name="Picture Placeholder 4"/>
          <p:cNvPicPr>
            <a:picLocks noGrp="1" noChangeAspect="1"/>
          </p:cNvPicPr>
          <p:nvPr>
            <p:ph type="pic" idx="1"/>
          </p:nvPr>
        </p:nvPicPr>
        <p:blipFill rotWithShape="1">
          <a:blip r:embed="rId3"/>
          <a:srcRect t="-166" b="-166"/>
          <a:stretch/>
        </p:blipFill>
        <p:spPr>
          <a:xfrm>
            <a:off x="7055770" y="177233"/>
            <a:ext cx="4690753" cy="65365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p:cNvSpPr>
            <a:spLocks noGrp="1"/>
          </p:cNvSpPr>
          <p:nvPr>
            <p:ph type="body" sz="half" idx="2"/>
          </p:nvPr>
        </p:nvSpPr>
        <p:spPr>
          <a:xfrm>
            <a:off x="1629612" y="2814710"/>
            <a:ext cx="5426158" cy="1828800"/>
          </a:xfrm>
        </p:spPr>
        <p:txBody>
          <a:bodyPr/>
          <a:lstStyle/>
          <a:p>
            <a:r>
              <a:rPr lang="en-US" dirty="0"/>
              <a:t>After bills are entered in DPT, our system issues taxpayers this letter.  The letter details our interest rates, where to mail payments, and contact information for questions.  </a:t>
            </a:r>
          </a:p>
        </p:txBody>
      </p:sp>
    </p:spTree>
    <p:extLst>
      <p:ext uri="{BB962C8B-B14F-4D97-AF65-F5344CB8AC3E}">
        <p14:creationId xmlns:p14="http://schemas.microsoft.com/office/powerpoint/2010/main" val="9615413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Assisted Collections System-Government (CACS-G)</a:t>
            </a:r>
          </a:p>
        </p:txBody>
      </p:sp>
      <p:pic>
        <p:nvPicPr>
          <p:cNvPr id="4" name="Content Placeholder 3"/>
          <p:cNvPicPr>
            <a:picLocks noGrp="1"/>
          </p:cNvPicPr>
          <p:nvPr>
            <p:ph idx="1"/>
          </p:nvPr>
        </p:nvPicPr>
        <p:blipFill>
          <a:blip r:embed="rId2"/>
          <a:stretch>
            <a:fillRect/>
          </a:stretch>
        </p:blipFill>
        <p:spPr>
          <a:xfrm>
            <a:off x="2410691" y="2209799"/>
            <a:ext cx="8873836" cy="4575465"/>
          </a:xfrm>
          <a:prstGeom prst="rect">
            <a:avLst/>
          </a:prstGeom>
        </p:spPr>
      </p:pic>
      <p:sp>
        <p:nvSpPr>
          <p:cNvPr id="5" name="Rectangle 4"/>
          <p:cNvSpPr/>
          <p:nvPr/>
        </p:nvSpPr>
        <p:spPr>
          <a:xfrm>
            <a:off x="4083627" y="2566555"/>
            <a:ext cx="2171700" cy="114300"/>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4862945" y="2867891"/>
            <a:ext cx="1683328" cy="176645"/>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9727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CACS-G System-Legal Actions</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2271509" y="1652155"/>
            <a:ext cx="8503864" cy="5190231"/>
          </a:xfrm>
          <a:prstGeom prst="rect">
            <a:avLst/>
          </a:prstGeom>
        </p:spPr>
      </p:pic>
      <p:sp>
        <p:nvSpPr>
          <p:cNvPr id="5" name="Rectangle 4"/>
          <p:cNvSpPr/>
          <p:nvPr/>
        </p:nvSpPr>
        <p:spPr>
          <a:xfrm>
            <a:off x="4343400" y="2306782"/>
            <a:ext cx="2389909" cy="131617"/>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50472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CACS-G Financials	</a:t>
            </a:r>
          </a:p>
        </p:txBody>
      </p:sp>
      <p:pic>
        <p:nvPicPr>
          <p:cNvPr id="7" name="Content Placeholder 6"/>
          <p:cNvPicPr>
            <a:picLocks noGrp="1" noChangeAspect="1"/>
          </p:cNvPicPr>
          <p:nvPr>
            <p:ph idx="1"/>
          </p:nvPr>
        </p:nvPicPr>
        <p:blipFill>
          <a:blip r:embed="rId2"/>
          <a:stretch>
            <a:fillRect/>
          </a:stretch>
        </p:blipFill>
        <p:spPr>
          <a:xfrm>
            <a:off x="394855" y="1818409"/>
            <a:ext cx="11024754" cy="5039591"/>
          </a:xfrm>
          <a:prstGeom prst="rect">
            <a:avLst/>
          </a:prstGeom>
        </p:spPr>
      </p:pic>
      <p:sp>
        <p:nvSpPr>
          <p:cNvPr id="8" name="Oval 7"/>
          <p:cNvSpPr/>
          <p:nvPr/>
        </p:nvSpPr>
        <p:spPr>
          <a:xfrm>
            <a:off x="2930236" y="2130136"/>
            <a:ext cx="3262746" cy="176646"/>
          </a:xfrm>
          <a:prstGeom prst="ellipse">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1391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CACS-G Cross Reference</a:t>
            </a:r>
          </a:p>
        </p:txBody>
      </p:sp>
      <p:pic>
        <p:nvPicPr>
          <p:cNvPr id="4" name="Content Placeholder 3"/>
          <p:cNvPicPr>
            <a:picLocks noGrp="1" noChangeAspect="1"/>
          </p:cNvPicPr>
          <p:nvPr>
            <p:ph idx="1"/>
          </p:nvPr>
        </p:nvPicPr>
        <p:blipFill rotWithShape="1">
          <a:blip r:embed="rId2"/>
          <a:srcRect l="646" t="1879" r="2862" b="2714"/>
          <a:stretch/>
        </p:blipFill>
        <p:spPr>
          <a:xfrm>
            <a:off x="800100" y="1974272"/>
            <a:ext cx="10858500" cy="4883727"/>
          </a:xfrm>
          <a:prstGeom prst="rect">
            <a:avLst/>
          </a:prstGeom>
        </p:spPr>
      </p:pic>
      <p:sp>
        <p:nvSpPr>
          <p:cNvPr id="5" name="Rectangle 4"/>
          <p:cNvSpPr/>
          <p:nvPr/>
        </p:nvSpPr>
        <p:spPr>
          <a:xfrm>
            <a:off x="2888673" y="3740727"/>
            <a:ext cx="1392382" cy="207818"/>
          </a:xfrm>
          <a:prstGeom prst="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ectangle 5"/>
          <p:cNvSpPr/>
          <p:nvPr/>
        </p:nvSpPr>
        <p:spPr>
          <a:xfrm>
            <a:off x="3325091" y="2639291"/>
            <a:ext cx="3169227" cy="2493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0900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CACS-G List of Assets	</a:t>
            </a:r>
          </a:p>
        </p:txBody>
      </p:sp>
      <p:pic>
        <p:nvPicPr>
          <p:cNvPr id="4" name="Content Placeholder 3"/>
          <p:cNvPicPr>
            <a:picLocks noGrp="1" noChangeAspect="1"/>
          </p:cNvPicPr>
          <p:nvPr>
            <p:ph idx="1"/>
          </p:nvPr>
        </p:nvPicPr>
        <p:blipFill>
          <a:blip r:embed="rId2"/>
          <a:stretch>
            <a:fillRect/>
          </a:stretch>
        </p:blipFill>
        <p:spPr>
          <a:xfrm>
            <a:off x="342900" y="1818409"/>
            <a:ext cx="11565082" cy="5039591"/>
          </a:xfrm>
          <a:prstGeom prst="rect">
            <a:avLst/>
          </a:prstGeom>
        </p:spPr>
      </p:pic>
      <p:sp>
        <p:nvSpPr>
          <p:cNvPr id="3" name="Rectangle 2"/>
          <p:cNvSpPr/>
          <p:nvPr/>
        </p:nvSpPr>
        <p:spPr>
          <a:xfrm>
            <a:off x="1849582" y="2192482"/>
            <a:ext cx="1527463" cy="1350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1747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285" y="882127"/>
            <a:ext cx="8930747" cy="827173"/>
          </a:xfrm>
        </p:spPr>
        <p:txBody>
          <a:bodyPr/>
          <a:lstStyle/>
          <a:p>
            <a:pPr algn="ctr"/>
            <a:r>
              <a:rPr lang="en-US" b="1" dirty="0">
                <a:effectLst>
                  <a:outerShdw blurRad="38100" dist="38100" dir="2700000" algn="tl">
                    <a:srgbClr val="000000">
                      <a:alpha val="43137"/>
                    </a:srgbClr>
                  </a:outerShdw>
                </a:effectLst>
              </a:rPr>
              <a:t>What Happens When DOR Get Bills?</a:t>
            </a:r>
          </a:p>
        </p:txBody>
      </p:sp>
      <p:graphicFrame>
        <p:nvGraphicFramePr>
          <p:cNvPr id="4" name="Diagram 3"/>
          <p:cNvGraphicFramePr/>
          <p:nvPr>
            <p:extLst>
              <p:ext uri="{D42A27DB-BD31-4B8C-83A1-F6EECF244321}">
                <p14:modId xmlns:p14="http://schemas.microsoft.com/office/powerpoint/2010/main" val="4047741121"/>
              </p:ext>
            </p:extLst>
          </p:nvPr>
        </p:nvGraphicFramePr>
        <p:xfrm>
          <a:off x="1225840" y="-102314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8988420" y="2726839"/>
            <a:ext cx="2901156" cy="1160462"/>
            <a:chOff x="5173471" y="5400773"/>
            <a:chExt cx="2901156" cy="1160462"/>
          </a:xfrm>
        </p:grpSpPr>
        <p:sp>
          <p:nvSpPr>
            <p:cNvPr id="6" name="Chevron 5"/>
            <p:cNvSpPr/>
            <p:nvPr/>
          </p:nvSpPr>
          <p:spPr>
            <a:xfrm>
              <a:off x="5173471" y="5400773"/>
              <a:ext cx="2901156" cy="1160462"/>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Chevron 4"/>
            <p:cNvSpPr txBox="1"/>
            <p:nvPr/>
          </p:nvSpPr>
          <p:spPr>
            <a:xfrm>
              <a:off x="5753702" y="5400773"/>
              <a:ext cx="1740694" cy="1160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Collection action </a:t>
              </a:r>
            </a:p>
            <a:p>
              <a:pPr lvl="0" algn="ctr" defTabSz="711200">
                <a:lnSpc>
                  <a:spcPct val="90000"/>
                </a:lnSpc>
                <a:spcBef>
                  <a:spcPct val="0"/>
                </a:spcBef>
                <a:spcAft>
                  <a:spcPct val="35000"/>
                </a:spcAft>
              </a:pPr>
              <a:r>
                <a:rPr lang="en-US" sz="1600" dirty="0"/>
                <a:t>begins</a:t>
              </a:r>
              <a:endParaRPr lang="en-US" sz="1600" kern="1200" dirty="0"/>
            </a:p>
          </p:txBody>
        </p:sp>
      </p:grpSp>
    </p:spTree>
    <p:extLst>
      <p:ext uri="{BB962C8B-B14F-4D97-AF65-F5344CB8AC3E}">
        <p14:creationId xmlns:p14="http://schemas.microsoft.com/office/powerpoint/2010/main" val="21739621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CACS-G Assets Continued	</a:t>
            </a:r>
          </a:p>
        </p:txBody>
      </p:sp>
      <p:pic>
        <p:nvPicPr>
          <p:cNvPr id="4" name="Content Placeholder 3"/>
          <p:cNvPicPr>
            <a:picLocks noGrp="1" noChangeAspect="1"/>
          </p:cNvPicPr>
          <p:nvPr>
            <p:ph idx="1"/>
          </p:nvPr>
        </p:nvPicPr>
        <p:blipFill>
          <a:blip r:embed="rId2"/>
          <a:stretch>
            <a:fillRect/>
          </a:stretch>
        </p:blipFill>
        <p:spPr>
          <a:xfrm>
            <a:off x="945573" y="1808018"/>
            <a:ext cx="10962409" cy="4977246"/>
          </a:xfrm>
          <a:prstGeom prst="rect">
            <a:avLst/>
          </a:prstGeom>
        </p:spPr>
      </p:pic>
    </p:spTree>
    <p:extLst>
      <p:ext uri="{BB962C8B-B14F-4D97-AF65-F5344CB8AC3E}">
        <p14:creationId xmlns:p14="http://schemas.microsoft.com/office/powerpoint/2010/main" val="609201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 &amp; Wage Assets</a:t>
            </a:r>
          </a:p>
        </p:txBody>
      </p:sp>
      <p:pic>
        <p:nvPicPr>
          <p:cNvPr id="4" name="Content Placeholder 3"/>
          <p:cNvPicPr>
            <a:picLocks noGrp="1" noChangeAspect="1"/>
          </p:cNvPicPr>
          <p:nvPr>
            <p:ph idx="1"/>
          </p:nvPr>
        </p:nvPicPr>
        <p:blipFill>
          <a:blip r:embed="rId3"/>
          <a:stretch>
            <a:fillRect/>
          </a:stretch>
        </p:blipFill>
        <p:spPr>
          <a:xfrm>
            <a:off x="124691" y="2438398"/>
            <a:ext cx="6338454" cy="4419601"/>
          </a:xfrm>
          <a:prstGeom prst="rect">
            <a:avLst/>
          </a:prstGeom>
        </p:spPr>
      </p:pic>
      <p:pic>
        <p:nvPicPr>
          <p:cNvPr id="5" name="Picture 4"/>
          <p:cNvPicPr>
            <a:picLocks noChangeAspect="1"/>
          </p:cNvPicPr>
          <p:nvPr/>
        </p:nvPicPr>
        <p:blipFill>
          <a:blip r:embed="rId4"/>
          <a:stretch>
            <a:fillRect/>
          </a:stretch>
        </p:blipFill>
        <p:spPr>
          <a:xfrm>
            <a:off x="6463145" y="2438398"/>
            <a:ext cx="5728855" cy="4419602"/>
          </a:xfrm>
          <a:prstGeom prst="rect">
            <a:avLst/>
          </a:prstGeom>
        </p:spPr>
      </p:pic>
      <p:sp>
        <p:nvSpPr>
          <p:cNvPr id="6" name="Rectangle 5"/>
          <p:cNvSpPr/>
          <p:nvPr/>
        </p:nvSpPr>
        <p:spPr>
          <a:xfrm>
            <a:off x="457200" y="2888673"/>
            <a:ext cx="654627" cy="12469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p:cNvSpPr/>
          <p:nvPr/>
        </p:nvSpPr>
        <p:spPr>
          <a:xfrm>
            <a:off x="6764482" y="2784764"/>
            <a:ext cx="665018" cy="1454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9574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89257" y="1519984"/>
            <a:ext cx="6701424" cy="3638811"/>
          </a:xfrm>
          <a:prstGeom prst="roundRect">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42930" y="570327"/>
            <a:ext cx="10018713" cy="813816"/>
          </a:xfrm>
        </p:spPr>
        <p:txBody>
          <a:bodyPr>
            <a:normAutofit fontScale="90000"/>
          </a:bodyPr>
          <a:lstStyle/>
          <a:p>
            <a:r>
              <a:rPr lang="en-US" b="1" dirty="0">
                <a:effectLst>
                  <a:outerShdw blurRad="38100" dist="38100" dir="2700000" algn="tl">
                    <a:srgbClr val="000000">
                      <a:alpha val="43137"/>
                    </a:srgbClr>
                  </a:outerShdw>
                </a:effectLst>
              </a:rPr>
              <a:t>Federal/State </a:t>
            </a:r>
            <a:r>
              <a:rPr lang="en-US" sz="4800" b="1" dirty="0">
                <a:effectLst>
                  <a:outerShdw blurRad="38100" dist="38100" dir="2700000" algn="tl">
                    <a:srgbClr val="000000">
                      <a:alpha val="43137"/>
                    </a:srgbClr>
                  </a:outerShdw>
                </a:effectLst>
              </a:rPr>
              <a:t>Vendor</a:t>
            </a:r>
            <a:r>
              <a:rPr lang="en-US" b="1" dirty="0">
                <a:effectLst>
                  <a:outerShdw blurRad="38100" dist="38100" dir="2700000" algn="tl">
                    <a:srgbClr val="000000">
                      <a:alpha val="43137"/>
                    </a:srgbClr>
                  </a:outerShdw>
                </a:effectLst>
              </a:rPr>
              <a:t> Offsets</a:t>
            </a:r>
          </a:p>
        </p:txBody>
      </p:sp>
      <p:sp>
        <p:nvSpPr>
          <p:cNvPr id="3" name="TextBox 2"/>
          <p:cNvSpPr txBox="1"/>
          <p:nvPr/>
        </p:nvSpPr>
        <p:spPr>
          <a:xfrm>
            <a:off x="4033523" y="2062118"/>
            <a:ext cx="5212894" cy="2554545"/>
          </a:xfrm>
          <a:prstGeom prst="rect">
            <a:avLst/>
          </a:prstGeom>
          <a:noFill/>
        </p:spPr>
        <p:txBody>
          <a:bodyPr wrap="square" rtlCol="0">
            <a:spAutoFit/>
          </a:bodyPr>
          <a:lstStyle/>
          <a:p>
            <a:pPr algn="ctr"/>
            <a:r>
              <a:rPr lang="en-US" sz="3200" dirty="0">
                <a:solidFill>
                  <a:schemeClr val="bg1"/>
                </a:solidFill>
              </a:rPr>
              <a:t>Federal/State Vendor Offsets are government contract payments that DOR intercepts to pay delinquent property taxes. </a:t>
            </a:r>
          </a:p>
        </p:txBody>
      </p:sp>
    </p:spTree>
    <p:extLst>
      <p:ext uri="{BB962C8B-B14F-4D97-AF65-F5344CB8AC3E}">
        <p14:creationId xmlns:p14="http://schemas.microsoft.com/office/powerpoint/2010/main" val="27381389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9110" y="97246"/>
            <a:ext cx="10018713" cy="923544"/>
          </a:xfrm>
        </p:spPr>
        <p:txBody>
          <a:bodyPr/>
          <a:lstStyle/>
          <a:p>
            <a:r>
              <a:rPr lang="en-US" b="1" dirty="0">
                <a:effectLst>
                  <a:outerShdw blurRad="38100" dist="38100" dir="2700000" algn="tl">
                    <a:srgbClr val="000000">
                      <a:alpha val="43137"/>
                    </a:srgbClr>
                  </a:outerShdw>
                </a:effectLst>
              </a:rPr>
              <a:t>KY Individual Income Refund Offset</a:t>
            </a:r>
          </a:p>
        </p:txBody>
      </p:sp>
      <p:sp>
        <p:nvSpPr>
          <p:cNvPr id="3" name="TextBox 2"/>
          <p:cNvSpPr txBox="1"/>
          <p:nvPr/>
        </p:nvSpPr>
        <p:spPr>
          <a:xfrm>
            <a:off x="3589174" y="1020790"/>
            <a:ext cx="6418584" cy="1200329"/>
          </a:xfrm>
          <a:prstGeom prst="rect">
            <a:avLst/>
          </a:prstGeom>
          <a:noFill/>
        </p:spPr>
        <p:txBody>
          <a:bodyPr wrap="square" rtlCol="0">
            <a:spAutoFit/>
          </a:bodyPr>
          <a:lstStyle/>
          <a:p>
            <a:pPr algn="ctr"/>
            <a:r>
              <a:rPr lang="en-US" sz="2400" dirty="0"/>
              <a:t>DOR will offset any state income tax refund that a taxpayer may be eligible for and apply funds to their delinquent tax bills .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7468" y="2221119"/>
            <a:ext cx="6270290" cy="4498252"/>
          </a:xfrm>
          <a:prstGeom prst="rect">
            <a:avLst/>
          </a:prstGeom>
        </p:spPr>
      </p:pic>
      <p:sp>
        <p:nvSpPr>
          <p:cNvPr id="5" name="Rectangle 4"/>
          <p:cNvSpPr/>
          <p:nvPr/>
        </p:nvSpPr>
        <p:spPr>
          <a:xfrm>
            <a:off x="5454816" y="2692687"/>
            <a:ext cx="897216" cy="2333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stretch>
            <a:fillRect/>
          </a:stretch>
        </p:blipFill>
        <p:spPr>
          <a:xfrm>
            <a:off x="4372668" y="2926080"/>
            <a:ext cx="1212206" cy="143918"/>
          </a:xfrm>
          <a:prstGeom prst="rect">
            <a:avLst/>
          </a:prstGeom>
        </p:spPr>
      </p:pic>
      <p:cxnSp>
        <p:nvCxnSpPr>
          <p:cNvPr id="12" name="Straight Arrow Connector 11"/>
          <p:cNvCxnSpPr/>
          <p:nvPr/>
        </p:nvCxnSpPr>
        <p:spPr>
          <a:xfrm flipV="1">
            <a:off x="6006905" y="3794996"/>
            <a:ext cx="0" cy="393894"/>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61967" y="4187316"/>
            <a:ext cx="1761910" cy="830997"/>
          </a:xfrm>
          <a:prstGeom prst="rect">
            <a:avLst/>
          </a:prstGeom>
          <a:noFill/>
        </p:spPr>
        <p:txBody>
          <a:bodyPr wrap="square" rtlCol="0">
            <a:spAutoFit/>
          </a:bodyPr>
          <a:lstStyle/>
          <a:p>
            <a:pPr algn="ctr"/>
            <a:r>
              <a:rPr lang="en-US" sz="1600" dirty="0">
                <a:solidFill>
                  <a:srgbClr val="FF0000"/>
                </a:solidFill>
              </a:rPr>
              <a:t>Indicates a refund is flagged for offset</a:t>
            </a:r>
          </a:p>
        </p:txBody>
      </p:sp>
      <p:cxnSp>
        <p:nvCxnSpPr>
          <p:cNvPr id="17" name="Straight Arrow Connector 16"/>
          <p:cNvCxnSpPr/>
          <p:nvPr/>
        </p:nvCxnSpPr>
        <p:spPr>
          <a:xfrm flipV="1">
            <a:off x="8607083" y="3817505"/>
            <a:ext cx="0" cy="393894"/>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952935" y="4187316"/>
            <a:ext cx="1308296" cy="1077218"/>
          </a:xfrm>
          <a:prstGeom prst="rect">
            <a:avLst/>
          </a:prstGeom>
          <a:noFill/>
        </p:spPr>
        <p:txBody>
          <a:bodyPr wrap="square" rtlCol="0">
            <a:spAutoFit/>
          </a:bodyPr>
          <a:lstStyle/>
          <a:p>
            <a:pPr algn="ctr"/>
            <a:r>
              <a:rPr lang="en-US" sz="1600" dirty="0">
                <a:solidFill>
                  <a:srgbClr val="FF0000"/>
                </a:solidFill>
              </a:rPr>
              <a:t>Amount of refund that DOR has flagged</a:t>
            </a:r>
          </a:p>
        </p:txBody>
      </p:sp>
    </p:spTree>
    <p:extLst>
      <p:ext uri="{BB962C8B-B14F-4D97-AF65-F5344CB8AC3E}">
        <p14:creationId xmlns:p14="http://schemas.microsoft.com/office/powerpoint/2010/main" val="11754111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00714" y="622932"/>
            <a:ext cx="6047756" cy="5486876"/>
          </a:xfrm>
          <a:prstGeom prst="rect">
            <a:avLst/>
          </a:prstGeom>
        </p:spPr>
      </p:pic>
      <p:sp>
        <p:nvSpPr>
          <p:cNvPr id="3" name="TextBox 2"/>
          <p:cNvSpPr txBox="1"/>
          <p:nvPr/>
        </p:nvSpPr>
        <p:spPr>
          <a:xfrm>
            <a:off x="1377862" y="2167003"/>
            <a:ext cx="3093930" cy="1569660"/>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rPr>
              <a:t>DPT Vendor Offset Correspondence </a:t>
            </a:r>
          </a:p>
        </p:txBody>
      </p:sp>
    </p:spTree>
    <p:extLst>
      <p:ext uri="{BB962C8B-B14F-4D97-AF65-F5344CB8AC3E}">
        <p14:creationId xmlns:p14="http://schemas.microsoft.com/office/powerpoint/2010/main" val="40004949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23055102"/>
              </p:ext>
            </p:extLst>
          </p:nvPr>
        </p:nvGraphicFramePr>
        <p:xfrm>
          <a:off x="2763520" y="48801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88656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**Important**</a:t>
            </a:r>
          </a:p>
        </p:txBody>
      </p:sp>
      <p:sp>
        <p:nvSpPr>
          <p:cNvPr id="3" name="TextBox 2"/>
          <p:cNvSpPr txBox="1"/>
          <p:nvPr/>
        </p:nvSpPr>
        <p:spPr>
          <a:xfrm>
            <a:off x="2718490" y="2142977"/>
            <a:ext cx="7550354" cy="3385542"/>
          </a:xfrm>
          <a:prstGeom prst="rect">
            <a:avLst/>
          </a:prstGeom>
          <a:noFill/>
        </p:spPr>
        <p:txBody>
          <a:bodyPr wrap="square" rtlCol="0">
            <a:spAutoFit/>
          </a:bodyPr>
          <a:lstStyle/>
          <a:p>
            <a:pPr algn="ctr"/>
            <a:r>
              <a:rPr lang="en-US" sz="2800" dirty="0"/>
              <a:t>Once a taxpayer has made a payment to either DOR or the county (this includes any offset DOR may get), payments must continue to be made at that locale. A taxpayer (if at all possible) should avoid making payments to both locations on the same bill. This can create distribution errors as our systems are not compatible.  </a:t>
            </a:r>
          </a:p>
          <a:p>
            <a:endParaRPr lang="en-US" dirty="0"/>
          </a:p>
        </p:txBody>
      </p:sp>
    </p:spTree>
    <p:extLst>
      <p:ext uri="{BB962C8B-B14F-4D97-AF65-F5344CB8AC3E}">
        <p14:creationId xmlns:p14="http://schemas.microsoft.com/office/powerpoint/2010/main" val="3307861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855" y="2087880"/>
            <a:ext cx="10018713" cy="1752599"/>
          </a:xfrm>
        </p:spPr>
        <p:txBody>
          <a:bodyPr>
            <a:noAutofit/>
          </a:bodyPr>
          <a:lstStyle/>
          <a:p>
            <a:r>
              <a:rPr lang="en-US" sz="6600" b="1" dirty="0">
                <a:effectLst>
                  <a:outerShdw blurRad="38100" dist="38100" dir="2700000" algn="tl">
                    <a:srgbClr val="000000">
                      <a:alpha val="43137"/>
                    </a:srgbClr>
                  </a:outerShdw>
                </a:effectLst>
              </a:rPr>
              <a:t>How do we all stay connected?</a:t>
            </a:r>
          </a:p>
        </p:txBody>
      </p:sp>
    </p:spTree>
    <p:extLst>
      <p:ext uri="{BB962C8B-B14F-4D97-AF65-F5344CB8AC3E}">
        <p14:creationId xmlns:p14="http://schemas.microsoft.com/office/powerpoint/2010/main" val="34650309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2724" y="1611922"/>
            <a:ext cx="5426158" cy="1371600"/>
          </a:xfrm>
        </p:spPr>
        <p:txBody>
          <a:bodyPr>
            <a:normAutofit/>
          </a:bodyPr>
          <a:lstStyle/>
          <a:p>
            <a:r>
              <a:rPr lang="en-US" sz="4800" b="1" dirty="0">
                <a:effectLst>
                  <a:outerShdw blurRad="38100" dist="38100" dir="2700000" algn="tl">
                    <a:srgbClr val="000000">
                      <a:alpha val="43137"/>
                    </a:srgbClr>
                  </a:outerShdw>
                </a:effectLst>
              </a:rPr>
              <a:t>Clerk Reports</a:t>
            </a:r>
          </a:p>
        </p:txBody>
      </p:sp>
      <p:pic>
        <p:nvPicPr>
          <p:cNvPr id="8" name="Picture Placeholder 7"/>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974" r="728"/>
          <a:stretch/>
        </p:blipFill>
        <p:spPr>
          <a:xfrm>
            <a:off x="6949440" y="105665"/>
            <a:ext cx="4754880" cy="6584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Placeholder 6"/>
          <p:cNvSpPr>
            <a:spLocks noGrp="1"/>
          </p:cNvSpPr>
          <p:nvPr>
            <p:ph type="body" sz="half" idx="2"/>
          </p:nvPr>
        </p:nvSpPr>
        <p:spPr>
          <a:xfrm>
            <a:off x="1482724" y="2983522"/>
            <a:ext cx="5426158" cy="1828800"/>
          </a:xfrm>
        </p:spPr>
        <p:txBody>
          <a:bodyPr/>
          <a:lstStyle/>
          <a:p>
            <a:r>
              <a:rPr lang="en-US" sz="2000" b="1" dirty="0"/>
              <a:t>Each month DOR receives reports for bills that are in DOR control that have been paid on or in full to the county. These bills are then voided from our systems to prevent overpayment</a:t>
            </a:r>
            <a:r>
              <a:rPr lang="en-US" dirty="0"/>
              <a:t>.  </a:t>
            </a:r>
          </a:p>
        </p:txBody>
      </p:sp>
    </p:spTree>
    <p:extLst>
      <p:ext uri="{BB962C8B-B14F-4D97-AF65-F5344CB8AC3E}">
        <p14:creationId xmlns:p14="http://schemas.microsoft.com/office/powerpoint/2010/main" val="37136685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3942972" y="2438399"/>
            <a:ext cx="5101389" cy="3056021"/>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p:txBody>
          <a:bodyPr/>
          <a:lstStyle/>
          <a:p>
            <a:r>
              <a:rPr lang="en-US" b="1" dirty="0">
                <a:effectLst>
                  <a:outerShdw blurRad="38100" dist="38100" dir="2700000" algn="tl">
                    <a:srgbClr val="000000">
                      <a:alpha val="43137"/>
                    </a:srgbClr>
                  </a:outerShdw>
                </a:effectLst>
              </a:rPr>
              <a:t>Quarterly Distribution Reports</a:t>
            </a:r>
          </a:p>
        </p:txBody>
      </p:sp>
      <p:sp>
        <p:nvSpPr>
          <p:cNvPr id="6" name="TextBox 5"/>
          <p:cNvSpPr txBox="1"/>
          <p:nvPr/>
        </p:nvSpPr>
        <p:spPr>
          <a:xfrm>
            <a:off x="4770143" y="2627581"/>
            <a:ext cx="3447046" cy="2677656"/>
          </a:xfrm>
          <a:prstGeom prst="rect">
            <a:avLst/>
          </a:prstGeom>
          <a:noFill/>
        </p:spPr>
        <p:txBody>
          <a:bodyPr wrap="square" rtlCol="0">
            <a:spAutoFit/>
          </a:bodyPr>
          <a:lstStyle/>
          <a:p>
            <a:pPr algn="ctr"/>
            <a:r>
              <a:rPr lang="en-US" sz="2400" dirty="0"/>
              <a:t>DOR will send monthly reports to show money received by DOR for delinquent property tax bills. Counties then receive the payments  quarterly. </a:t>
            </a:r>
          </a:p>
        </p:txBody>
      </p:sp>
    </p:spTree>
    <p:extLst>
      <p:ext uri="{BB962C8B-B14F-4D97-AF65-F5344CB8AC3E}">
        <p14:creationId xmlns:p14="http://schemas.microsoft.com/office/powerpoint/2010/main" val="11970943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70538" y="3174123"/>
            <a:ext cx="8807669" cy="2869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96503" y="0"/>
            <a:ext cx="10018713" cy="1267967"/>
          </a:xfrm>
        </p:spPr>
        <p:txBody>
          <a:bodyPr>
            <a:normAutofit/>
          </a:bodyPr>
          <a:lstStyle/>
          <a:p>
            <a:r>
              <a:rPr lang="en-US" sz="5400" b="1" dirty="0">
                <a:effectLst>
                  <a:outerShdw blurRad="38100" dist="38100" dir="2700000" algn="tl">
                    <a:srgbClr val="000000">
                      <a:alpha val="43137"/>
                    </a:srgbClr>
                  </a:outerShdw>
                </a:effectLst>
              </a:rPr>
              <a:t>Skip Research</a:t>
            </a:r>
          </a:p>
        </p:txBody>
      </p:sp>
      <p:sp>
        <p:nvSpPr>
          <p:cNvPr id="3" name="TextBox 2"/>
          <p:cNvSpPr txBox="1"/>
          <p:nvPr/>
        </p:nvSpPr>
        <p:spPr>
          <a:xfrm>
            <a:off x="2426628" y="1253283"/>
            <a:ext cx="8095488" cy="1200329"/>
          </a:xfrm>
          <a:prstGeom prst="rect">
            <a:avLst/>
          </a:prstGeom>
          <a:noFill/>
        </p:spPr>
        <p:txBody>
          <a:bodyPr wrap="square" rtlCol="0">
            <a:spAutoFit/>
          </a:bodyPr>
          <a:lstStyle/>
          <a:p>
            <a:r>
              <a:rPr lang="en-US" sz="2400" dirty="0"/>
              <a:t>Skip research is a vital part of the collection process. To ensure that bills are sent to the correct taxpayer, it is essential that research is thorough and correct. </a:t>
            </a:r>
          </a:p>
        </p:txBody>
      </p:sp>
      <p:sp>
        <p:nvSpPr>
          <p:cNvPr id="4" name="TextBox 3"/>
          <p:cNvSpPr txBox="1"/>
          <p:nvPr/>
        </p:nvSpPr>
        <p:spPr>
          <a:xfrm>
            <a:off x="2458115" y="3268327"/>
            <a:ext cx="8586952" cy="2954655"/>
          </a:xfrm>
          <a:prstGeom prst="rect">
            <a:avLst/>
          </a:prstGeom>
          <a:noFill/>
        </p:spPr>
        <p:txBody>
          <a:bodyPr wrap="square" rtlCol="0">
            <a:spAutoFit/>
          </a:bodyPr>
          <a:lstStyle/>
          <a:p>
            <a:pPr marL="514350" indent="-514350">
              <a:buFont typeface="+mj-lt"/>
              <a:buAutoNum type="arabicPeriod"/>
            </a:pPr>
            <a:r>
              <a:rPr lang="en-US" sz="2800" dirty="0"/>
              <a:t>The correct SSN or FEIN</a:t>
            </a:r>
          </a:p>
          <a:p>
            <a:pPr marL="514350" indent="-514350">
              <a:buFont typeface="+mj-lt"/>
              <a:buAutoNum type="arabicPeriod"/>
            </a:pPr>
            <a:r>
              <a:rPr lang="en-US" sz="2800" dirty="0"/>
              <a:t>The name of the taxpayer or business</a:t>
            </a:r>
          </a:p>
          <a:p>
            <a:pPr marL="514350" indent="-514350">
              <a:buFont typeface="+mj-lt"/>
              <a:buAutoNum type="arabicPeriod"/>
            </a:pPr>
            <a:r>
              <a:rPr lang="en-US" sz="2800" dirty="0"/>
              <a:t>The most current mailing address</a:t>
            </a:r>
          </a:p>
          <a:p>
            <a:pPr marL="514350" indent="-514350">
              <a:buFont typeface="+mj-lt"/>
              <a:buAutoNum type="arabicPeriod"/>
            </a:pPr>
            <a:r>
              <a:rPr lang="en-US" sz="2800" dirty="0"/>
              <a:t>If the taxpayer is deceased the names of heirs. </a:t>
            </a:r>
          </a:p>
          <a:p>
            <a:pPr marL="514350" indent="-514350">
              <a:buFont typeface="+mj-lt"/>
              <a:buAutoNum type="arabicPeriod"/>
            </a:pPr>
            <a:r>
              <a:rPr lang="en-US" sz="2800" dirty="0"/>
              <a:t>The “ In care of” if someone other than the taxpayer should received  notices.</a:t>
            </a:r>
          </a:p>
          <a:p>
            <a:endParaRPr lang="en-US" dirty="0"/>
          </a:p>
        </p:txBody>
      </p:sp>
      <p:sp>
        <p:nvSpPr>
          <p:cNvPr id="6" name="TextBox 5"/>
          <p:cNvSpPr txBox="1"/>
          <p:nvPr/>
        </p:nvSpPr>
        <p:spPr>
          <a:xfrm>
            <a:off x="2464528" y="2497194"/>
            <a:ext cx="8082662" cy="923330"/>
          </a:xfrm>
          <a:prstGeom prst="rect">
            <a:avLst/>
          </a:prstGeom>
          <a:noFill/>
        </p:spPr>
        <p:txBody>
          <a:bodyPr wrap="none" rtlCol="0">
            <a:spAutoFit/>
          </a:bodyPr>
          <a:lstStyle/>
          <a:p>
            <a:r>
              <a:rPr lang="en-US" sz="3600" b="1" dirty="0"/>
              <a:t>DOR must have the following to collect:</a:t>
            </a:r>
          </a:p>
          <a:p>
            <a:endParaRPr lang="en-US" dirty="0"/>
          </a:p>
        </p:txBody>
      </p:sp>
    </p:spTree>
    <p:extLst>
      <p:ext uri="{BB962C8B-B14F-4D97-AF65-F5344CB8AC3E}">
        <p14:creationId xmlns:p14="http://schemas.microsoft.com/office/powerpoint/2010/main" val="33870855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758" y="347598"/>
            <a:ext cx="10018713" cy="1752599"/>
          </a:xfrm>
        </p:spPr>
        <p:txBody>
          <a:bodyPr/>
          <a:lstStyle/>
          <a:p>
            <a:r>
              <a:rPr lang="en-US" b="1" dirty="0">
                <a:effectLst>
                  <a:outerShdw blurRad="38100" dist="38100" dir="2700000" algn="tl">
                    <a:srgbClr val="000000">
                      <a:alpha val="43137"/>
                    </a:srgbClr>
                  </a:outerShdw>
                </a:effectLst>
              </a:rPr>
              <a:t>Exonerations</a:t>
            </a:r>
          </a:p>
        </p:txBody>
      </p:sp>
      <p:sp>
        <p:nvSpPr>
          <p:cNvPr id="3" name="TextBox 2"/>
          <p:cNvSpPr txBox="1"/>
          <p:nvPr/>
        </p:nvSpPr>
        <p:spPr>
          <a:xfrm>
            <a:off x="3807913" y="2100197"/>
            <a:ext cx="5758404" cy="3416320"/>
          </a:xfrm>
          <a:prstGeom prst="rect">
            <a:avLst/>
          </a:prstGeom>
          <a:noFill/>
        </p:spPr>
        <p:txBody>
          <a:bodyPr wrap="square" rtlCol="0">
            <a:spAutoFit/>
          </a:bodyPr>
          <a:lstStyle/>
          <a:p>
            <a:pPr algn="ctr"/>
            <a:r>
              <a:rPr lang="en-US" sz="2400" dirty="0"/>
              <a:t>When bills need adjusted (name changes, full exonerations, etc.) DOR can only make those changes if we receive an exoneration from the county. In the slides that follow you will see examples we have received from other counties. The only exoneration you will receive from DOR is for bankruptcy purposes. That exoneration example is also provided. </a:t>
            </a:r>
          </a:p>
        </p:txBody>
      </p:sp>
    </p:spTree>
    <p:extLst>
      <p:ext uri="{BB962C8B-B14F-4D97-AF65-F5344CB8AC3E}">
        <p14:creationId xmlns:p14="http://schemas.microsoft.com/office/powerpoint/2010/main" val="30578196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750" y="1103257"/>
            <a:ext cx="5782482" cy="546811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232" y="1655340"/>
            <a:ext cx="5706271" cy="3667637"/>
          </a:xfrm>
          <a:prstGeom prst="rect">
            <a:avLst/>
          </a:prstGeom>
        </p:spPr>
      </p:pic>
      <p:sp>
        <p:nvSpPr>
          <p:cNvPr id="4" name="TextBox 3"/>
          <p:cNvSpPr txBox="1"/>
          <p:nvPr/>
        </p:nvSpPr>
        <p:spPr>
          <a:xfrm>
            <a:off x="4030579" y="119330"/>
            <a:ext cx="5582653"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Bankruptcy Exoneration</a:t>
            </a:r>
          </a:p>
        </p:txBody>
      </p:sp>
      <p:sp>
        <p:nvSpPr>
          <p:cNvPr id="6" name="Rectangle 5"/>
          <p:cNvSpPr/>
          <p:nvPr/>
        </p:nvSpPr>
        <p:spPr>
          <a:xfrm>
            <a:off x="7496238" y="5704655"/>
            <a:ext cx="3576258" cy="923330"/>
          </a:xfrm>
          <a:prstGeom prst="rect">
            <a:avLst/>
          </a:prstGeom>
        </p:spPr>
        <p:txBody>
          <a:bodyPr wrap="square">
            <a:spAutoFit/>
          </a:bodyPr>
          <a:lstStyle/>
          <a:p>
            <a:pPr algn="ctr"/>
            <a:r>
              <a:rPr lang="en-US" b="1" dirty="0"/>
              <a:t>This is the only type of exoneration you will receive from DOR.</a:t>
            </a:r>
          </a:p>
        </p:txBody>
      </p:sp>
    </p:spTree>
    <p:extLst>
      <p:ext uri="{BB962C8B-B14F-4D97-AF65-F5344CB8AC3E}">
        <p14:creationId xmlns:p14="http://schemas.microsoft.com/office/powerpoint/2010/main" val="12518171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2631" y="0"/>
            <a:ext cx="5919053" cy="6858000"/>
          </a:xfrm>
          <a:prstGeom prst="rect">
            <a:avLst/>
          </a:prstGeom>
        </p:spPr>
      </p:pic>
      <p:sp>
        <p:nvSpPr>
          <p:cNvPr id="4" name="Rectangle 3"/>
          <p:cNvSpPr/>
          <p:nvPr/>
        </p:nvSpPr>
        <p:spPr>
          <a:xfrm>
            <a:off x="6456734" y="1320800"/>
            <a:ext cx="1885950" cy="203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Rectangle 4"/>
          <p:cNvSpPr/>
          <p:nvPr/>
        </p:nvSpPr>
        <p:spPr>
          <a:xfrm>
            <a:off x="9316787" y="1320800"/>
            <a:ext cx="914400" cy="1968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1893786" y="1536174"/>
            <a:ext cx="3039161" cy="3785652"/>
          </a:xfrm>
          <a:prstGeom prst="rect">
            <a:avLst/>
          </a:prstGeom>
          <a:noFill/>
        </p:spPr>
        <p:txBody>
          <a:bodyPr wrap="square" rtlCol="0">
            <a:spAutoFit/>
          </a:bodyPr>
          <a:lstStyle/>
          <a:p>
            <a:pPr algn="ctr"/>
            <a:r>
              <a:rPr lang="en-US" sz="4000" dirty="0"/>
              <a:t>Example of an exoneration from another county to DOR.</a:t>
            </a:r>
          </a:p>
        </p:txBody>
      </p:sp>
    </p:spTree>
    <p:extLst>
      <p:ext uri="{BB962C8B-B14F-4D97-AF65-F5344CB8AC3E}">
        <p14:creationId xmlns:p14="http://schemas.microsoft.com/office/powerpoint/2010/main" val="36996025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423493" y="2442199"/>
            <a:ext cx="3079532" cy="294289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72278" y="146303"/>
            <a:ext cx="8930747" cy="1363621"/>
          </a:xfrm>
        </p:spPr>
        <p:txBody>
          <a:bodyPr/>
          <a:lstStyle/>
          <a:p>
            <a:pPr algn="ctr"/>
            <a:r>
              <a:rPr lang="en-US" b="1" dirty="0">
                <a:effectLst>
                  <a:outerShdw blurRad="38100" dist="38100" dir="2700000" algn="tl">
                    <a:srgbClr val="000000">
                      <a:alpha val="43137"/>
                    </a:srgbClr>
                  </a:outerShdw>
                </a:effectLst>
              </a:rPr>
              <a:t>But What Happens if  You Need Help with DPT?</a:t>
            </a:r>
          </a:p>
        </p:txBody>
      </p:sp>
      <p:sp>
        <p:nvSpPr>
          <p:cNvPr id="3" name="Text Placeholder 2"/>
          <p:cNvSpPr>
            <a:spLocks noGrp="1"/>
          </p:cNvSpPr>
          <p:nvPr>
            <p:ph type="body" idx="1"/>
          </p:nvPr>
        </p:nvSpPr>
        <p:spPr>
          <a:xfrm>
            <a:off x="8607424" y="2442199"/>
            <a:ext cx="2711669" cy="2207172"/>
          </a:xfrm>
          <a:ln>
            <a:noFill/>
          </a:ln>
          <a:effectLst>
            <a:outerShdw blurRad="44450" dist="27940" dir="5400000" algn="ctr">
              <a:srgbClr val="000000">
                <a:alpha val="32000"/>
              </a:srgbClr>
            </a:outerShdw>
          </a:effectLst>
        </p:spPr>
        <p:txBody>
          <a:bodyPr>
            <a:normAutofit/>
          </a:bodyPr>
          <a:lstStyle/>
          <a:p>
            <a:pPr algn="l"/>
            <a:endParaRPr lang="en-US" dirty="0"/>
          </a:p>
          <a:p>
            <a:pPr algn="l"/>
            <a:endParaRPr lang="en-US" dirty="0"/>
          </a:p>
          <a:p>
            <a:pPr algn="ctr"/>
            <a:r>
              <a:rPr lang="en-US" dirty="0"/>
              <a:t>You can also call DOR Property Tax Collections any time for help at 502-564-4921 ext. 5356. </a:t>
            </a:r>
          </a:p>
        </p:txBody>
      </p:sp>
      <p:sp>
        <p:nvSpPr>
          <p:cNvPr id="4" name="Oval 3"/>
          <p:cNvSpPr/>
          <p:nvPr/>
        </p:nvSpPr>
        <p:spPr>
          <a:xfrm>
            <a:off x="1570920" y="2442199"/>
            <a:ext cx="3079532" cy="294289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817914" y="2843824"/>
            <a:ext cx="2561392" cy="2723823"/>
          </a:xfrm>
          <a:prstGeom prst="rect">
            <a:avLst/>
          </a:prstGeom>
          <a:noFill/>
        </p:spPr>
        <p:txBody>
          <a:bodyPr wrap="square" rtlCol="0">
            <a:spAutoFit/>
          </a:bodyPr>
          <a:lstStyle/>
          <a:p>
            <a:pPr algn="ctr"/>
            <a:r>
              <a:rPr lang="en-US" sz="1700" dirty="0"/>
              <a:t>DOR will provide hands on training for any county that wishes to use DPT. This includes us coming to your county and teaching your staff how to properly do skip research, enter bills, and look up reports in DPT.</a:t>
            </a:r>
          </a:p>
          <a:p>
            <a:endParaRPr lang="en-US" dirty="0"/>
          </a:p>
        </p:txBody>
      </p:sp>
      <p:sp>
        <p:nvSpPr>
          <p:cNvPr id="8" name="Oval 7"/>
          <p:cNvSpPr/>
          <p:nvPr/>
        </p:nvSpPr>
        <p:spPr>
          <a:xfrm>
            <a:off x="4997207" y="2442199"/>
            <a:ext cx="3079532" cy="294289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921598" y="3302825"/>
            <a:ext cx="3230749" cy="1754326"/>
          </a:xfrm>
          <a:prstGeom prst="rect">
            <a:avLst/>
          </a:prstGeom>
          <a:noFill/>
        </p:spPr>
        <p:txBody>
          <a:bodyPr wrap="square" rtlCol="0">
            <a:spAutoFit/>
          </a:bodyPr>
          <a:lstStyle/>
          <a:p>
            <a:pPr algn="ctr"/>
            <a:r>
              <a:rPr lang="en-US" dirty="0"/>
              <a:t>DOR will provide you with a DPT manual. This manual provides examples, screenshots, samples of letters issued, and report samples. </a:t>
            </a:r>
          </a:p>
          <a:p>
            <a:endParaRPr lang="en-US" dirty="0"/>
          </a:p>
        </p:txBody>
      </p:sp>
    </p:spTree>
    <p:extLst>
      <p:ext uri="{BB962C8B-B14F-4D97-AF65-F5344CB8AC3E}">
        <p14:creationId xmlns:p14="http://schemas.microsoft.com/office/powerpoint/2010/main" val="19827621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624" y="0"/>
            <a:ext cx="10018713" cy="914399"/>
          </a:xfrm>
        </p:spPr>
        <p:txBody>
          <a:bodyPr/>
          <a:lstStyle/>
          <a:p>
            <a:r>
              <a:rPr lang="en-US" b="1" dirty="0">
                <a:effectLst>
                  <a:outerShdw blurRad="38100" dist="38100" dir="2700000" algn="tl">
                    <a:srgbClr val="000000">
                      <a:alpha val="43137"/>
                    </a:srgbClr>
                  </a:outerShdw>
                </a:effectLst>
              </a:rPr>
              <a:t>Contact Information</a:t>
            </a:r>
          </a:p>
        </p:txBody>
      </p:sp>
      <p:graphicFrame>
        <p:nvGraphicFramePr>
          <p:cNvPr id="4" name="Diagram 3"/>
          <p:cNvGraphicFramePr/>
          <p:nvPr>
            <p:extLst>
              <p:ext uri="{D42A27DB-BD31-4B8C-83A1-F6EECF244321}">
                <p14:modId xmlns:p14="http://schemas.microsoft.com/office/powerpoint/2010/main" val="2073052033"/>
              </p:ext>
            </p:extLst>
          </p:nvPr>
        </p:nvGraphicFramePr>
        <p:xfrm>
          <a:off x="2825384" y="1371600"/>
          <a:ext cx="7749192" cy="4720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08198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1927" y="187890"/>
            <a:ext cx="9764853" cy="646331"/>
          </a:xfrm>
          <a:prstGeom prst="rect">
            <a:avLst/>
          </a:prstGeom>
          <a:noFill/>
        </p:spPr>
        <p:txBody>
          <a:bodyPr wrap="none" rtlCol="0">
            <a:spAutoFit/>
          </a:bodyPr>
          <a:lstStyle/>
          <a:p>
            <a:r>
              <a:rPr lang="en-US" sz="3600" b="1" dirty="0">
                <a:effectLst>
                  <a:outerShdw blurRad="38100" dist="38100" dir="2700000" algn="tl">
                    <a:srgbClr val="000000">
                      <a:alpha val="43137"/>
                    </a:srgbClr>
                  </a:outerShdw>
                </a:effectLst>
              </a:rPr>
              <a:t>What Resources are Available for Skip Research?</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927" y="1450614"/>
            <a:ext cx="3115110" cy="80021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7037" y="2382325"/>
            <a:ext cx="2467319" cy="62873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2343" y="3189745"/>
            <a:ext cx="3157211" cy="734052"/>
          </a:xfrm>
          <a:prstGeom prst="rect">
            <a:avLst/>
          </a:prstGeom>
        </p:spPr>
      </p:pic>
      <p:sp>
        <p:nvSpPr>
          <p:cNvPr id="6" name="TextBox 5"/>
          <p:cNvSpPr txBox="1"/>
          <p:nvPr/>
        </p:nvSpPr>
        <p:spPr>
          <a:xfrm>
            <a:off x="2099509" y="2250826"/>
            <a:ext cx="2379945" cy="3693319"/>
          </a:xfrm>
          <a:prstGeom prst="rect">
            <a:avLst/>
          </a:prstGeom>
          <a:noFill/>
        </p:spPr>
        <p:txBody>
          <a:bodyPr wrap="square" rtlCol="0">
            <a:spAutoFit/>
          </a:bodyPr>
          <a:lstStyle/>
          <a:p>
            <a:pPr marL="285750" indent="-285750">
              <a:buFont typeface="Arial" panose="020B0604020202020204" pitchFamily="34" charset="0"/>
              <a:buChar char="•"/>
            </a:pPr>
            <a:r>
              <a:rPr lang="en-US" dirty="0"/>
              <a:t>Allows you to research by name, address, SSN, FEIN, date of birth</a:t>
            </a:r>
          </a:p>
          <a:p>
            <a:pPr marL="285750" indent="-285750">
              <a:buFont typeface="Arial" panose="020B0604020202020204" pitchFamily="34" charset="0"/>
              <a:buChar char="•"/>
            </a:pPr>
            <a:r>
              <a:rPr lang="en-US" dirty="0"/>
              <a:t>Runs Comprehensive Reports for current addresses</a:t>
            </a:r>
          </a:p>
          <a:p>
            <a:pPr marL="285750" indent="-285750">
              <a:buFont typeface="Arial" panose="020B0604020202020204" pitchFamily="34" charset="0"/>
              <a:buChar char="•"/>
            </a:pPr>
            <a:r>
              <a:rPr lang="en-US" dirty="0"/>
              <a:t>Lists possible relatives, neighbors, or associates</a:t>
            </a:r>
          </a:p>
          <a:p>
            <a:pPr marL="285750" indent="-285750">
              <a:buFont typeface="Arial" panose="020B0604020202020204" pitchFamily="34" charset="0"/>
              <a:buChar char="•"/>
            </a:pPr>
            <a:r>
              <a:rPr lang="en-US" dirty="0"/>
              <a:t>Provides possible phone numbers</a:t>
            </a:r>
          </a:p>
        </p:txBody>
      </p:sp>
      <p:sp>
        <p:nvSpPr>
          <p:cNvPr id="7" name="TextBox 6"/>
          <p:cNvSpPr txBox="1"/>
          <p:nvPr/>
        </p:nvSpPr>
        <p:spPr>
          <a:xfrm>
            <a:off x="4819048" y="3011063"/>
            <a:ext cx="2523295" cy="2862322"/>
          </a:xfrm>
          <a:prstGeom prst="rect">
            <a:avLst/>
          </a:prstGeom>
          <a:noFill/>
        </p:spPr>
        <p:txBody>
          <a:bodyPr wrap="square" rtlCol="0">
            <a:spAutoFit/>
          </a:bodyPr>
          <a:lstStyle/>
          <a:p>
            <a:pPr marL="285750" indent="-285750">
              <a:buFont typeface="Arial" panose="020B0604020202020204" pitchFamily="34" charset="0"/>
              <a:buChar char="•"/>
            </a:pPr>
            <a:r>
              <a:rPr lang="en-US" dirty="0"/>
              <a:t>National obituary archive </a:t>
            </a:r>
          </a:p>
          <a:p>
            <a:pPr marL="285750" indent="-285750">
              <a:buFont typeface="Arial" panose="020B0604020202020204" pitchFamily="34" charset="0"/>
              <a:buChar char="•"/>
            </a:pPr>
            <a:r>
              <a:rPr lang="en-US" dirty="0"/>
              <a:t>Allows you to search for deceased taxpayer by name, date of death, or state</a:t>
            </a:r>
          </a:p>
          <a:p>
            <a:pPr marL="285750" indent="-285750">
              <a:buFont typeface="Arial" panose="020B0604020202020204" pitchFamily="34" charset="0"/>
              <a:buChar char="•"/>
            </a:pPr>
            <a:r>
              <a:rPr lang="en-US" dirty="0"/>
              <a:t>Locates obituaries which usually list possible heirs</a:t>
            </a:r>
          </a:p>
        </p:txBody>
      </p:sp>
      <p:sp>
        <p:nvSpPr>
          <p:cNvPr id="8" name="TextBox 7"/>
          <p:cNvSpPr txBox="1"/>
          <p:nvPr/>
        </p:nvSpPr>
        <p:spPr>
          <a:xfrm>
            <a:off x="7709924" y="4025633"/>
            <a:ext cx="278963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Allows you to search for businesses that are registered with Secretary of State</a:t>
            </a:r>
          </a:p>
          <a:p>
            <a:pPr marL="285750" indent="-285750">
              <a:buFont typeface="Arial" panose="020B0604020202020204" pitchFamily="34" charset="0"/>
              <a:buChar char="•"/>
            </a:pPr>
            <a:r>
              <a:rPr lang="en-US" dirty="0"/>
              <a:t>Will tell you if business is active, defunct, etc.</a:t>
            </a:r>
          </a:p>
          <a:p>
            <a:pPr marL="285750" indent="-285750">
              <a:buFont typeface="Arial" panose="020B0604020202020204" pitchFamily="34" charset="0"/>
              <a:buChar char="•"/>
            </a:pPr>
            <a:r>
              <a:rPr lang="en-US" dirty="0"/>
              <a:t>Lists possible contacts for businesses</a:t>
            </a:r>
          </a:p>
        </p:txBody>
      </p:sp>
    </p:spTree>
    <p:extLst>
      <p:ext uri="{BB962C8B-B14F-4D97-AF65-F5344CB8AC3E}">
        <p14:creationId xmlns:p14="http://schemas.microsoft.com/office/powerpoint/2010/main" val="6879269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0409" y="816864"/>
            <a:ext cx="9469618" cy="4986332"/>
          </a:xfrm>
          <a:prstGeom prst="rect">
            <a:avLst/>
          </a:prstGeom>
        </p:spPr>
      </p:pic>
    </p:spTree>
    <p:extLst>
      <p:ext uri="{BB962C8B-B14F-4D97-AF65-F5344CB8AC3E}">
        <p14:creationId xmlns:p14="http://schemas.microsoft.com/office/powerpoint/2010/main" val="8572658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5358" y="770235"/>
            <a:ext cx="8145377" cy="4993599"/>
          </a:xfrm>
          <a:prstGeom prst="rect">
            <a:avLst/>
          </a:prstGeom>
        </p:spPr>
      </p:pic>
    </p:spTree>
    <p:extLst>
      <p:ext uri="{BB962C8B-B14F-4D97-AF65-F5344CB8AC3E}">
        <p14:creationId xmlns:p14="http://schemas.microsoft.com/office/powerpoint/2010/main" val="25470424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8256" y="885708"/>
            <a:ext cx="9550686" cy="4953495"/>
          </a:xfrm>
          <a:prstGeom prst="rect">
            <a:avLst/>
          </a:prstGeom>
        </p:spPr>
      </p:pic>
    </p:spTree>
    <p:extLst>
      <p:ext uri="{BB962C8B-B14F-4D97-AF65-F5344CB8AC3E}">
        <p14:creationId xmlns:p14="http://schemas.microsoft.com/office/powerpoint/2010/main" val="25604253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Mobile Homes/Parks</a:t>
            </a:r>
            <a:br>
              <a:rPr lang="en-US" dirty="0" smtClean="0"/>
            </a:br>
            <a:r>
              <a:rPr lang="en-US" sz="1200" dirty="0" smtClean="0"/>
              <a:t/>
            </a:r>
            <a:br>
              <a:rPr lang="en-US" sz="1200" dirty="0" smtClean="0"/>
            </a:br>
            <a:r>
              <a:rPr lang="en-US" sz="2000" dirty="0" smtClean="0"/>
              <a:t>Owners vs. Renters</a:t>
            </a:r>
            <a:br>
              <a:rPr lang="en-US" sz="2000" dirty="0" smtClean="0"/>
            </a:br>
            <a:r>
              <a:rPr lang="en-US" sz="1200" dirty="0" smtClean="0"/>
              <a:t/>
            </a:r>
            <a:br>
              <a:rPr lang="en-US" sz="1200" dirty="0" smtClean="0"/>
            </a:br>
            <a:r>
              <a:rPr lang="en-US" sz="2000" dirty="0" smtClean="0"/>
              <a:t>Collections of Both</a:t>
            </a:r>
            <a:r>
              <a:rPr lang="en-US" sz="1200" dirty="0" smtClean="0"/>
              <a:t/>
            </a:r>
            <a:br>
              <a:rPr lang="en-US" sz="1200" dirty="0" smtClean="0"/>
            </a:br>
            <a:r>
              <a:rPr lang="en-US" sz="1200" dirty="0" smtClean="0"/>
              <a:t/>
            </a:r>
            <a:br>
              <a:rPr lang="en-US" sz="1200" dirty="0" smtClean="0"/>
            </a:br>
            <a:endParaRPr lang="en-US" sz="1200" dirty="0"/>
          </a:p>
        </p:txBody>
      </p:sp>
      <p:sp>
        <p:nvSpPr>
          <p:cNvPr id="12" name="Content Placeholder 11"/>
          <p:cNvSpPr>
            <a:spLocks noGrp="1"/>
          </p:cNvSpPr>
          <p:nvPr>
            <p:ph idx="1"/>
          </p:nvPr>
        </p:nvSpPr>
        <p:spPr/>
        <p:txBody>
          <a:bodyPr/>
          <a:lstStyle/>
          <a:p>
            <a:endParaRPr lang="en-US"/>
          </a:p>
        </p:txBody>
      </p:sp>
      <p:sp>
        <p:nvSpPr>
          <p:cNvPr id="13" name="Text Placeholder 12"/>
          <p:cNvSpPr>
            <a:spLocks noGrp="1"/>
          </p:cNvSpPr>
          <p:nvPr>
            <p:ph type="body" sz="half" idx="2"/>
          </p:nvPr>
        </p:nvSpPr>
        <p:spPr>
          <a:xfrm>
            <a:off x="1484312" y="3075709"/>
            <a:ext cx="3549121" cy="2715489"/>
          </a:xfrm>
        </p:spPr>
        <p:txBody>
          <a:bodyPr>
            <a:normAutofit fontScale="85000" lnSpcReduction="10000"/>
          </a:bodyPr>
          <a:lstStyle/>
          <a:p>
            <a:r>
              <a:rPr lang="en-US" sz="4000" dirty="0"/>
              <a:t>132.260</a:t>
            </a:r>
            <a:r>
              <a:rPr lang="en-US" dirty="0"/>
              <a:t> Rental space for parking mobile homes and recreational vehicles -- Report -- Right to inspect. Every person providing rental space for the parking of mobile homes and recreational vehicles shall by February 1 of each year </a:t>
            </a:r>
            <a:r>
              <a:rPr lang="en-US" sz="1800" dirty="0"/>
              <a:t>report</a:t>
            </a:r>
            <a:r>
              <a:rPr lang="en-US" sz="1800" b="1" dirty="0"/>
              <a:t> </a:t>
            </a:r>
            <a:r>
              <a:rPr lang="en-US" sz="1800" dirty="0"/>
              <a:t>the</a:t>
            </a:r>
            <a:r>
              <a:rPr lang="en-US" sz="1800" b="1" dirty="0"/>
              <a:t> </a:t>
            </a:r>
            <a:r>
              <a:rPr lang="en-US" sz="1800" b="1" u="sng" dirty="0"/>
              <a:t>Name of the Owner </a:t>
            </a:r>
            <a:r>
              <a:rPr lang="en-US" sz="1800" dirty="0"/>
              <a:t>and</a:t>
            </a:r>
            <a:r>
              <a:rPr lang="en-US" sz="1800" b="1" dirty="0"/>
              <a:t> </a:t>
            </a:r>
            <a:r>
              <a:rPr lang="en-US" sz="1800" dirty="0"/>
              <a:t>type</a:t>
            </a:r>
            <a:r>
              <a:rPr lang="en-US" sz="1800" b="1" dirty="0"/>
              <a:t> </a:t>
            </a:r>
            <a:r>
              <a:rPr lang="en-US" sz="1800" dirty="0"/>
              <a:t>and</a:t>
            </a:r>
            <a:r>
              <a:rPr lang="en-US" sz="1800" b="1" dirty="0"/>
              <a:t> </a:t>
            </a:r>
            <a:r>
              <a:rPr lang="en-US" sz="1800" dirty="0"/>
              <a:t>size of all mobile homes and recreational vehicles </a:t>
            </a:r>
            <a:r>
              <a:rPr lang="en-US" dirty="0"/>
              <a:t>not registered in this state under KRS 186.655 on his premises on the prior January 1 to the property valuation administrator of the county in which the property is </a:t>
            </a:r>
            <a:r>
              <a:rPr lang="en-US" dirty="0" smtClean="0"/>
              <a:t>located…</a:t>
            </a:r>
          </a:p>
        </p:txBody>
      </p:sp>
      <p:pic>
        <p:nvPicPr>
          <p:cNvPr id="11" name="Content Placeholder 10"/>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5262033" y="685798"/>
            <a:ext cx="6240989" cy="5105401"/>
          </a:xfrm>
        </p:spPr>
      </p:pic>
    </p:spTree>
    <p:extLst>
      <p:ext uri="{BB962C8B-B14F-4D97-AF65-F5344CB8AC3E}">
        <p14:creationId xmlns:p14="http://schemas.microsoft.com/office/powerpoint/2010/main" val="31976762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448DCFCE4BFA3488C1231CEA6A8E0C6" ma:contentTypeVersion="1" ma:contentTypeDescription="Upload an image." ma:contentTypeScope="" ma:versionID="3dd297dca525510f3eede485c6436bf4">
  <xsd:schema xmlns:xsd="http://www.w3.org/2001/XMLSchema" xmlns:xs="http://www.w3.org/2001/XMLSchema" xmlns:p="http://schemas.microsoft.com/office/2006/metadata/properties" xmlns:ns1="http://schemas.microsoft.com/sharepoint/v3" xmlns:ns2="042484EB-C38E-4712-B7FF-BE26DBBE11E5" xmlns:ns3="http://schemas.microsoft.com/sharepoint/v3/fields" targetNamespace="http://schemas.microsoft.com/office/2006/metadata/properties" ma:root="true" ma:fieldsID="7dbaf0fdf7bf684ea7e650bbf3546fb7" ns1:_="" ns2:_="" ns3:_="">
    <xsd:import namespace="http://schemas.microsoft.com/sharepoint/v3"/>
    <xsd:import namespace="042484EB-C38E-4712-B7FF-BE26DBBE11E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484EB-C38E-4712-B7FF-BE26DBBE11E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42484EB-C38E-4712-B7FF-BE26DBBE11E5"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9EEFDE29-08F6-4BD7-AB11-D25842EFBC92}"/>
</file>

<file path=customXml/itemProps2.xml><?xml version="1.0" encoding="utf-8"?>
<ds:datastoreItem xmlns:ds="http://schemas.openxmlformats.org/officeDocument/2006/customXml" ds:itemID="{1C908878-04E5-4E03-9569-E58319FA9439}"/>
</file>

<file path=customXml/itemProps3.xml><?xml version="1.0" encoding="utf-8"?>
<ds:datastoreItem xmlns:ds="http://schemas.openxmlformats.org/officeDocument/2006/customXml" ds:itemID="{447A27D2-3D8D-4F33-9EFD-752845BE2AE1}"/>
</file>

<file path=docProps/app.xml><?xml version="1.0" encoding="utf-8"?>
<Properties xmlns="http://schemas.openxmlformats.org/officeDocument/2006/extended-properties" xmlns:vt="http://schemas.openxmlformats.org/officeDocument/2006/docPropsVTypes">
  <Template>TM03457496[[fn=Parallax]]</Template>
  <TotalTime>1698</TotalTime>
  <Words>1547</Words>
  <Application>Microsoft Office PowerPoint</Application>
  <PresentationFormat>Widescreen</PresentationFormat>
  <Paragraphs>183</Paragraphs>
  <Slides>44</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Corbel</vt:lpstr>
      <vt:lpstr>Parallax</vt:lpstr>
      <vt:lpstr>Property Tax Collections</vt:lpstr>
      <vt:lpstr>What Does the Department Of Revenue (DOR) Collect?</vt:lpstr>
      <vt:lpstr>What Happens When DOR Get Bills?</vt:lpstr>
      <vt:lpstr>Skip Research</vt:lpstr>
      <vt:lpstr>PowerPoint Presentation</vt:lpstr>
      <vt:lpstr>PowerPoint Presentation</vt:lpstr>
      <vt:lpstr>PowerPoint Presentation</vt:lpstr>
      <vt:lpstr>PowerPoint Presentation</vt:lpstr>
      <vt:lpstr>Mobile Homes/Parks  Owners vs. Renters  Collections of Both  </vt:lpstr>
      <vt:lpstr>Delinquent Property Tax System (DPT)</vt:lpstr>
      <vt:lpstr>Options for DPT</vt:lpstr>
      <vt:lpstr>DPT Reports</vt:lpstr>
      <vt:lpstr>Is DPT User Friendly?</vt:lpstr>
      <vt:lpstr>PowerPoint Presentation</vt:lpstr>
      <vt:lpstr>Tax Bill Entry</vt:lpstr>
      <vt:lpstr>PowerPoint Presentation</vt:lpstr>
      <vt:lpstr>PowerPoint Presentation</vt:lpstr>
      <vt:lpstr>PowerPoint Presentation</vt:lpstr>
      <vt:lpstr>PowerPoint Presentation</vt:lpstr>
      <vt:lpstr>PowerPoint Presentation</vt:lpstr>
      <vt:lpstr>PowerPoint Presentation</vt:lpstr>
      <vt:lpstr>What Are the Benefits of DPT?</vt:lpstr>
      <vt:lpstr>PowerPoint Presentation</vt:lpstr>
      <vt:lpstr>DPT Letter</vt:lpstr>
      <vt:lpstr>Computer Assisted Collections System-Government (CACS-G)</vt:lpstr>
      <vt:lpstr>CACS-G System-Legal Actions </vt:lpstr>
      <vt:lpstr>CACS-G Financials </vt:lpstr>
      <vt:lpstr>CACS-G Cross Reference</vt:lpstr>
      <vt:lpstr>CACS-G List of Assets </vt:lpstr>
      <vt:lpstr>CACS-G Assets Continued </vt:lpstr>
      <vt:lpstr>Bank &amp; Wage Assets</vt:lpstr>
      <vt:lpstr>Federal/State Vendor Offsets</vt:lpstr>
      <vt:lpstr>KY Individual Income Refund Offset</vt:lpstr>
      <vt:lpstr>PowerPoint Presentation</vt:lpstr>
      <vt:lpstr>PowerPoint Presentation</vt:lpstr>
      <vt:lpstr>**Important**</vt:lpstr>
      <vt:lpstr>How do we all stay connected?</vt:lpstr>
      <vt:lpstr>Clerk Reports</vt:lpstr>
      <vt:lpstr>Quarterly Distribution Reports</vt:lpstr>
      <vt:lpstr>Exonerations</vt:lpstr>
      <vt:lpstr>PowerPoint Presentation</vt:lpstr>
      <vt:lpstr>PowerPoint Presentation</vt:lpstr>
      <vt:lpstr>But What Happens if  You Need Help with DPT?</vt:lpstr>
      <vt:lpstr>Contact Information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Property Tax Collections</dc:title>
  <dc:creator>Damron, Maggie (DOR)</dc:creator>
  <cp:keywords/>
  <dc:description/>
  <cp:lastModifiedBy>Taylor, Justin W (DOR)</cp:lastModifiedBy>
  <cp:revision>130</cp:revision>
  <cp:lastPrinted>2018-12-01T16:59:45Z</cp:lastPrinted>
  <dcterms:created xsi:type="dcterms:W3CDTF">2017-01-23T21:31:07Z</dcterms:created>
  <dcterms:modified xsi:type="dcterms:W3CDTF">2018-12-04T22:14:46Z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0x0101009148F5A04DDD49CBA7127AADA5FB792B00AADE34325A8B49CDA8BB4DB53328F214003448DCFCE4BFA3488C1231CEA6A8E0C6</vt:lpwstr>
  </property>
</Properties>
</file>