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60" r:id="rId5"/>
    <p:sldId id="263" r:id="rId6"/>
    <p:sldId id="262" r:id="rId7"/>
    <p:sldId id="271" r:id="rId8"/>
    <p:sldId id="272" r:id="rId9"/>
    <p:sldId id="270" r:id="rId10"/>
    <p:sldId id="273" r:id="rId11"/>
    <p:sldId id="274" r:id="rId12"/>
    <p:sldId id="268" r:id="rId13"/>
    <p:sldId id="275" r:id="rId14"/>
    <p:sldId id="276" r:id="rId15"/>
    <p:sldId id="277" r:id="rId16"/>
    <p:sldId id="278" r:id="rId17"/>
    <p:sldId id="284" r:id="rId18"/>
    <p:sldId id="285" r:id="rId19"/>
    <p:sldId id="288" r:id="rId20"/>
    <p:sldId id="287" r:id="rId21"/>
    <p:sldId id="265" r:id="rId22"/>
    <p:sldId id="264" r:id="rId23"/>
    <p:sldId id="261" r:id="rId24"/>
    <p:sldId id="269" r:id="rId25"/>
    <p:sldId id="267" r:id="rId26"/>
    <p:sldId id="281" r:id="rId27"/>
    <p:sldId id="282" r:id="rId28"/>
    <p:sldId id="266" r:id="rId29"/>
    <p:sldId id="279" r:id="rId30"/>
    <p:sldId id="28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D14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11/29/2018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11/29/2018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11/29/2018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11/29/2018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11/29/2018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11/29/2018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hyperlink" Target="mailto:glen.thompson@ky.gov" TargetMode="External"/><Relationship Id="rId2" Type="http://schemas.openxmlformats.org/officeDocument/2006/relationships/hyperlink" Target="mailto:shari.scott@ky.gov" TargetMode="External"/><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hyperlink" Target="mailto:lleslie.wilson@ky.gov" TargetMode="External"/><Relationship Id="rId4" Type="http://schemas.openxmlformats.org/officeDocument/2006/relationships/hyperlink" Target="mailto:wanda.hale@ky.go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hyperlink" Target="mailto:tammy.patrick@ky.gov" TargetMode="External"/><Relationship Id="rId2" Type="http://schemas.openxmlformats.org/officeDocument/2006/relationships/hyperlink" Target="mailto:james.royse@ky.gov" TargetMode="External"/><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hyperlink" Target="mailto:farrah.petter@ky.gov" TargetMode="External"/><Relationship Id="rId4" Type="http://schemas.openxmlformats.org/officeDocument/2006/relationships/hyperlink" Target="mailto:libby.carlin@ky.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8"/>
            <a:ext cx="7867118" cy="3255264"/>
          </a:xfrm>
        </p:spPr>
        <p:txBody>
          <a:bodyPr/>
          <a:lstStyle/>
          <a:p>
            <a:r>
              <a:rPr lang="en-US" dirty="0"/>
              <a:t>What is an </a:t>
            </a:r>
            <a:r>
              <a:rPr lang="en-US" dirty="0" smtClean="0"/>
              <a:t>AUP </a:t>
            </a:r>
            <a:br>
              <a:rPr lang="en-US" dirty="0" smtClean="0"/>
            </a:br>
            <a:r>
              <a:rPr lang="en-US" dirty="0" smtClean="0"/>
              <a:t>(Agreed Upon Procedure)</a:t>
            </a:r>
            <a:endParaRPr lang="en-US" dirty="0"/>
          </a:p>
        </p:txBody>
      </p:sp>
      <p:sp>
        <p:nvSpPr>
          <p:cNvPr id="3" name="Subtitle 2"/>
          <p:cNvSpPr>
            <a:spLocks noGrp="1"/>
          </p:cNvSpPr>
          <p:nvPr>
            <p:ph type="subTitle" idx="1"/>
          </p:nvPr>
        </p:nvSpPr>
        <p:spPr/>
        <p:txBody>
          <a:bodyPr/>
          <a:lstStyle/>
          <a:p>
            <a:r>
              <a:rPr lang="en-US" dirty="0"/>
              <a:t>and Why do I need one?</a:t>
            </a:r>
          </a:p>
        </p:txBody>
      </p:sp>
      <p:pic>
        <p:nvPicPr>
          <p:cNvPr id="4" name="Picture 3"/>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577591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234"/>
            <a:ext cx="3407433" cy="3786996"/>
          </a:xfrm>
        </p:spPr>
        <p:txBody>
          <a:bodyPr>
            <a:normAutofit/>
          </a:bodyPr>
          <a:lstStyle/>
          <a:p>
            <a:r>
              <a:rPr lang="en-US" sz="4000" dirty="0" smtClean="0"/>
              <a:t>What </a:t>
            </a:r>
            <a:br>
              <a:rPr lang="en-US" sz="4000" dirty="0" smtClean="0"/>
            </a:br>
            <a:r>
              <a:rPr lang="en-US" sz="4000" dirty="0" smtClean="0"/>
              <a:t>about my expenditures/</a:t>
            </a:r>
            <a:br>
              <a:rPr lang="en-US" sz="4000" dirty="0" smtClean="0"/>
            </a:br>
            <a:r>
              <a:rPr lang="en-US" sz="4000" dirty="0" smtClean="0"/>
              <a:t>disbursements?</a:t>
            </a:r>
            <a:endParaRPr lang="en-US" sz="4000" dirty="0"/>
          </a:p>
        </p:txBody>
      </p:sp>
      <p:sp>
        <p:nvSpPr>
          <p:cNvPr id="3" name="Content Placeholder 2"/>
          <p:cNvSpPr>
            <a:spLocks noGrp="1"/>
          </p:cNvSpPr>
          <p:nvPr>
            <p:ph idx="1"/>
          </p:nvPr>
        </p:nvSpPr>
        <p:spPr>
          <a:xfrm>
            <a:off x="3485072" y="577970"/>
            <a:ext cx="7698040" cy="5411350"/>
          </a:xfrm>
        </p:spPr>
        <p:txBody>
          <a:bodyPr>
            <a:normAutofit/>
          </a:bodyPr>
          <a:lstStyle/>
          <a:p>
            <a:pPr marL="0" indent="0">
              <a:buNone/>
            </a:pPr>
            <a:endParaRPr lang="en-US" sz="3600" dirty="0" smtClean="0"/>
          </a:p>
          <a:p>
            <a:pPr marL="0" indent="0">
              <a:buNone/>
            </a:pP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
        <p:nvSpPr>
          <p:cNvPr id="4" name="Rectangle 3"/>
          <p:cNvSpPr/>
          <p:nvPr/>
        </p:nvSpPr>
        <p:spPr>
          <a:xfrm>
            <a:off x="3554083" y="750498"/>
            <a:ext cx="7985185" cy="5262979"/>
          </a:xfrm>
          <a:prstGeom prst="rect">
            <a:avLst/>
          </a:prstGeom>
        </p:spPr>
        <p:txBody>
          <a:bodyPr wrap="square">
            <a:spAutoFit/>
          </a:bodyPr>
          <a:lstStyle/>
          <a:p>
            <a:pPr algn="ctr"/>
            <a:r>
              <a:rPr lang="en-US" sz="2400" b="1" dirty="0"/>
              <a:t>Allowable </a:t>
            </a:r>
            <a:r>
              <a:rPr lang="en-US" sz="2400" b="1" dirty="0" smtClean="0"/>
              <a:t>Disbursements (Expenditures=Disbursements)</a:t>
            </a:r>
          </a:p>
          <a:p>
            <a:endParaRPr lang="en-US" sz="2400" b="1" dirty="0"/>
          </a:p>
          <a:p>
            <a:r>
              <a:rPr lang="en-US" sz="2400" dirty="0" smtClean="0"/>
              <a:t>Department of Revenue (DOR) </a:t>
            </a:r>
            <a:r>
              <a:rPr lang="en-US" sz="2400" dirty="0"/>
              <a:t>Policy </a:t>
            </a:r>
            <a:r>
              <a:rPr lang="en-US" sz="2400" dirty="0" smtClean="0"/>
              <a:t>- </a:t>
            </a:r>
            <a:r>
              <a:rPr lang="en-US" sz="2400" dirty="0"/>
              <a:t>PVA Office Allowable Disbursements </a:t>
            </a:r>
            <a:r>
              <a:rPr lang="en-US" sz="2400" dirty="0" smtClean="0"/>
              <a:t>–</a:t>
            </a:r>
            <a:r>
              <a:rPr lang="en-US" sz="2400" u="sng" dirty="0" smtClean="0">
                <a:solidFill>
                  <a:srgbClr val="0070C0"/>
                </a:solidFill>
              </a:rPr>
              <a:t>PVAAllowableExpenditures.pdf</a:t>
            </a:r>
          </a:p>
          <a:p>
            <a:r>
              <a:rPr lang="en-US" sz="2400" dirty="0" smtClean="0"/>
              <a:t>This </a:t>
            </a:r>
            <a:r>
              <a:rPr lang="en-US" sz="2400" dirty="0" smtClean="0"/>
              <a:t>document can be found on the DOR - PVA network</a:t>
            </a:r>
            <a:endParaRPr lang="en-US" sz="2400" u="sng" dirty="0">
              <a:solidFill>
                <a:srgbClr val="0070C0"/>
              </a:solidFill>
            </a:endParaRPr>
          </a:p>
          <a:p>
            <a:endParaRPr lang="en-US" sz="2400" dirty="0" smtClean="0"/>
          </a:p>
          <a:p>
            <a:r>
              <a:rPr lang="en-US" sz="2400" b="1" dirty="0"/>
              <a:t>For an expense to be allowable, it must </a:t>
            </a:r>
            <a:r>
              <a:rPr lang="en-US" sz="2400" b="1" dirty="0" smtClean="0"/>
              <a:t>be</a:t>
            </a:r>
          </a:p>
          <a:p>
            <a:pPr marL="342900" indent="-342900">
              <a:buFont typeface="Arial" panose="020B0604020202020204" pitchFamily="34" charset="0"/>
              <a:buChar char="•"/>
            </a:pPr>
            <a:r>
              <a:rPr lang="en-US" sz="2400" dirty="0" smtClean="0"/>
              <a:t>Necessary </a:t>
            </a:r>
            <a:r>
              <a:rPr lang="en-US" sz="2400" dirty="0"/>
              <a:t>for the Office</a:t>
            </a:r>
          </a:p>
          <a:p>
            <a:pPr marL="342900" indent="-342900">
              <a:buFont typeface="Arial" panose="020B0604020202020204" pitchFamily="34" charset="0"/>
              <a:buChar char="•"/>
            </a:pPr>
            <a:r>
              <a:rPr lang="en-US" sz="2400" dirty="0"/>
              <a:t>Beneficial to the public/county</a:t>
            </a:r>
          </a:p>
          <a:p>
            <a:pPr marL="342900" indent="-342900">
              <a:buFont typeface="Arial" panose="020B0604020202020204" pitchFamily="34" charset="0"/>
              <a:buChar char="•"/>
            </a:pPr>
            <a:r>
              <a:rPr lang="en-US" sz="2400" dirty="0"/>
              <a:t>Not personal in nature</a:t>
            </a:r>
          </a:p>
          <a:p>
            <a:pPr marL="342900" indent="-342900">
              <a:buFont typeface="Arial" panose="020B0604020202020204" pitchFamily="34" charset="0"/>
              <a:buChar char="•"/>
            </a:pPr>
            <a:r>
              <a:rPr lang="en-US" sz="2400" dirty="0"/>
              <a:t>Reasonable in amount and </a:t>
            </a:r>
            <a:r>
              <a:rPr lang="en-US" sz="2400" dirty="0" smtClean="0"/>
              <a:t>content</a:t>
            </a:r>
          </a:p>
          <a:p>
            <a:pPr marL="342900" indent="-342900">
              <a:buFont typeface="Arial" panose="020B0604020202020204" pitchFamily="34" charset="0"/>
              <a:buChar char="•"/>
            </a:pPr>
            <a:endParaRPr lang="en-US" sz="2400" dirty="0"/>
          </a:p>
          <a:p>
            <a:r>
              <a:rPr lang="en-US" sz="2400" dirty="0" smtClean="0"/>
              <a:t>Additionally the expense must be evidenced by adequate supporting documentation.</a:t>
            </a:r>
            <a:endParaRPr lang="en-US" sz="2400" dirty="0" smtClean="0"/>
          </a:p>
        </p:txBody>
      </p:sp>
    </p:spTree>
    <p:extLst>
      <p:ext uri="{BB962C8B-B14F-4D97-AF65-F5344CB8AC3E}">
        <p14:creationId xmlns:p14="http://schemas.microsoft.com/office/powerpoint/2010/main" val="4263680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234"/>
            <a:ext cx="3372927" cy="3786996"/>
          </a:xfrm>
        </p:spPr>
        <p:txBody>
          <a:bodyPr>
            <a:normAutofit/>
          </a:bodyPr>
          <a:lstStyle/>
          <a:p>
            <a:r>
              <a:rPr lang="en-US" sz="4000" dirty="0"/>
              <a:t>What </a:t>
            </a:r>
            <a:br>
              <a:rPr lang="en-US" sz="4000" dirty="0"/>
            </a:br>
            <a:r>
              <a:rPr lang="en-US" sz="4000" dirty="0"/>
              <a:t>about my expenditures/</a:t>
            </a:r>
            <a:br>
              <a:rPr lang="en-US" sz="4000" dirty="0"/>
            </a:br>
            <a:r>
              <a:rPr lang="en-US" sz="4000" dirty="0"/>
              <a:t>disbursements?</a:t>
            </a:r>
          </a:p>
        </p:txBody>
      </p:sp>
      <p:sp>
        <p:nvSpPr>
          <p:cNvPr id="3" name="Content Placeholder 2"/>
          <p:cNvSpPr>
            <a:spLocks noGrp="1"/>
          </p:cNvSpPr>
          <p:nvPr>
            <p:ph idx="1"/>
          </p:nvPr>
        </p:nvSpPr>
        <p:spPr>
          <a:xfrm>
            <a:off x="3867912" y="577970"/>
            <a:ext cx="7315200" cy="5411350"/>
          </a:xfrm>
        </p:spPr>
        <p:txBody>
          <a:bodyPr>
            <a:normAutofit fontScale="92500" lnSpcReduction="10000"/>
          </a:bodyPr>
          <a:lstStyle/>
          <a:p>
            <a:pPr marL="0" indent="0">
              <a:buNone/>
            </a:pPr>
            <a:endParaRPr lang="en-US" sz="3600" dirty="0" smtClean="0"/>
          </a:p>
          <a:p>
            <a:pPr marL="0" indent="0">
              <a:buNone/>
            </a:pPr>
            <a:r>
              <a:rPr lang="en-US" sz="4000" b="1" u="sng" dirty="0" smtClean="0"/>
              <a:t>Unallowable </a:t>
            </a:r>
            <a:r>
              <a:rPr lang="en-US" sz="4000" b="1" u="sng" dirty="0"/>
              <a:t>Disbursements:</a:t>
            </a:r>
          </a:p>
          <a:p>
            <a:pPr marL="0" indent="0">
              <a:buNone/>
            </a:pPr>
            <a:endParaRPr lang="en-US" sz="3600" dirty="0"/>
          </a:p>
          <a:p>
            <a:pPr marL="0" indent="0">
              <a:buNone/>
            </a:pPr>
            <a:r>
              <a:rPr lang="en-US" sz="4000" dirty="0"/>
              <a:t>Any </a:t>
            </a:r>
            <a:r>
              <a:rPr lang="en-US" sz="4000" dirty="0" smtClean="0"/>
              <a:t>disbursements not meeting allowability criteria could be disallowed.</a:t>
            </a:r>
          </a:p>
          <a:p>
            <a:pPr marL="0" indent="0">
              <a:buNone/>
            </a:pPr>
            <a:endParaRPr lang="en-US" sz="4000" dirty="0" smtClean="0"/>
          </a:p>
          <a:p>
            <a:pPr marL="0" indent="0">
              <a:buNone/>
            </a:pPr>
            <a:r>
              <a:rPr lang="en-US" sz="4000" dirty="0" smtClean="0"/>
              <a:t>Disallowed expenses are required to </a:t>
            </a:r>
            <a:r>
              <a:rPr lang="en-US" sz="4000" dirty="0"/>
              <a:t>be reimbursed by the PVA from </a:t>
            </a:r>
            <a:r>
              <a:rPr lang="en-US" sz="4000" b="1" dirty="0" smtClean="0"/>
              <a:t>personal funds</a:t>
            </a:r>
            <a:r>
              <a:rPr lang="en-US" sz="3600" dirty="0"/>
              <a:t>.</a:t>
            </a:r>
          </a:p>
          <a:p>
            <a:pPr marL="0" indent="0">
              <a:buNone/>
            </a:pP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3929399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587260"/>
            <a:ext cx="2834640" cy="3786996"/>
          </a:xfrm>
        </p:spPr>
        <p:txBody>
          <a:bodyPr>
            <a:normAutofit fontScale="90000"/>
          </a:bodyPr>
          <a:lstStyle/>
          <a:p>
            <a:r>
              <a:rPr lang="en-US" sz="5400" dirty="0" smtClean="0"/>
              <a:t>How</a:t>
            </a:r>
            <a:br>
              <a:rPr lang="en-US" sz="5400" dirty="0" smtClean="0"/>
            </a:br>
            <a:r>
              <a:rPr lang="en-US" sz="5400" dirty="0" smtClean="0"/>
              <a:t>often </a:t>
            </a:r>
            <a:br>
              <a:rPr lang="en-US" sz="5400" dirty="0" smtClean="0"/>
            </a:br>
            <a:r>
              <a:rPr lang="en-US" sz="5400" dirty="0" smtClean="0"/>
              <a:t>do I </a:t>
            </a:r>
            <a:br>
              <a:rPr lang="en-US" sz="5400" dirty="0" smtClean="0"/>
            </a:br>
            <a:r>
              <a:rPr lang="en-US" sz="5400" dirty="0" smtClean="0"/>
              <a:t>need </a:t>
            </a:r>
            <a:br>
              <a:rPr lang="en-US" sz="5400" dirty="0" smtClean="0"/>
            </a:br>
            <a:r>
              <a:rPr lang="en-US" sz="5400" dirty="0" smtClean="0"/>
              <a:t>an AUP?</a:t>
            </a:r>
            <a:endParaRPr lang="en-US" sz="5400" dirty="0"/>
          </a:p>
        </p:txBody>
      </p:sp>
      <p:sp>
        <p:nvSpPr>
          <p:cNvPr id="3" name="Content Placeholder 2"/>
          <p:cNvSpPr>
            <a:spLocks noGrp="1"/>
          </p:cNvSpPr>
          <p:nvPr>
            <p:ph idx="1"/>
          </p:nvPr>
        </p:nvSpPr>
        <p:spPr/>
        <p:txBody>
          <a:bodyPr>
            <a:normAutofit lnSpcReduction="10000"/>
          </a:bodyPr>
          <a:lstStyle/>
          <a:p>
            <a:pPr marL="0" indent="0">
              <a:buNone/>
            </a:pPr>
            <a:r>
              <a:rPr lang="en-US" sz="3600" dirty="0" smtClean="0"/>
              <a:t>PVA AUP’s are performed on a four year rotation. Each PVA will have one AUP performed during each 4 year term.</a:t>
            </a:r>
          </a:p>
          <a:p>
            <a:pPr marL="0" indent="0">
              <a:buNone/>
            </a:pPr>
            <a:endParaRPr lang="en-US" sz="3600" dirty="0" smtClean="0"/>
          </a:p>
          <a:p>
            <a:pPr marL="0" indent="0">
              <a:buNone/>
            </a:pPr>
            <a:r>
              <a:rPr lang="en-US" sz="3600" dirty="0" smtClean="0"/>
              <a:t>Additionally, any time a PVA leaves office, a close-out AUP is performed by the APA in conjunction with the Department of Revenue’s close out procedures.</a:t>
            </a: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1748328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6377"/>
            <a:ext cx="3364302" cy="3786996"/>
          </a:xfrm>
        </p:spPr>
        <p:txBody>
          <a:bodyPr>
            <a:normAutofit/>
          </a:bodyPr>
          <a:lstStyle/>
          <a:p>
            <a:r>
              <a:rPr lang="en-US" sz="5400" dirty="0"/>
              <a:t>PVA Accounting Records</a:t>
            </a:r>
          </a:p>
        </p:txBody>
      </p:sp>
      <p:sp>
        <p:nvSpPr>
          <p:cNvPr id="3" name="Content Placeholder 2"/>
          <p:cNvSpPr>
            <a:spLocks noGrp="1"/>
          </p:cNvSpPr>
          <p:nvPr>
            <p:ph idx="1"/>
          </p:nvPr>
        </p:nvSpPr>
        <p:spPr>
          <a:xfrm>
            <a:off x="3850659" y="776377"/>
            <a:ext cx="7315200" cy="5120640"/>
          </a:xfrm>
        </p:spPr>
        <p:txBody>
          <a:bodyPr>
            <a:normAutofit/>
          </a:bodyPr>
          <a:lstStyle/>
          <a:p>
            <a:pPr marL="0" indent="0">
              <a:buNone/>
            </a:pPr>
            <a:r>
              <a:rPr lang="en-US" sz="3600" b="1" u="sng" dirty="0" smtClean="0"/>
              <a:t>The following records must be maintained by each PVA Office:</a:t>
            </a:r>
          </a:p>
          <a:p>
            <a:r>
              <a:rPr lang="en-US" sz="3600" dirty="0" smtClean="0"/>
              <a:t>Bank statements (including copies of cancelled checks </a:t>
            </a:r>
            <a:r>
              <a:rPr lang="en-US" sz="3600" dirty="0"/>
              <a:t>(Front and Back</a:t>
            </a:r>
            <a:r>
              <a:rPr lang="en-US" sz="3600" dirty="0" smtClean="0"/>
              <a:t>).</a:t>
            </a:r>
          </a:p>
          <a:p>
            <a:r>
              <a:rPr lang="en-US" sz="3600" dirty="0"/>
              <a:t>Deposit t</a:t>
            </a:r>
            <a:r>
              <a:rPr lang="en-US" sz="3600" dirty="0" smtClean="0"/>
              <a:t>ickets</a:t>
            </a:r>
            <a:endParaRPr lang="en-US" sz="3600" dirty="0"/>
          </a:p>
          <a:p>
            <a:r>
              <a:rPr lang="en-US" sz="3600" dirty="0"/>
              <a:t>Bank </a:t>
            </a:r>
            <a:r>
              <a:rPr lang="en-US" sz="3600" dirty="0" smtClean="0"/>
              <a:t>reconciliations</a:t>
            </a:r>
          </a:p>
          <a:p>
            <a:r>
              <a:rPr lang="en-US" sz="3600" dirty="0" smtClean="0"/>
              <a:t>Disbursements ledger</a:t>
            </a:r>
            <a:endParaRPr lang="en-US" sz="3600" dirty="0"/>
          </a:p>
          <a:p>
            <a:r>
              <a:rPr lang="en-US" sz="3600" dirty="0"/>
              <a:t>Receipts </a:t>
            </a:r>
            <a:r>
              <a:rPr lang="en-US" sz="3600" dirty="0" smtClean="0"/>
              <a:t>ledger</a:t>
            </a: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995535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6377"/>
            <a:ext cx="3364302" cy="3786996"/>
          </a:xfrm>
        </p:spPr>
        <p:txBody>
          <a:bodyPr>
            <a:normAutofit/>
          </a:bodyPr>
          <a:lstStyle/>
          <a:p>
            <a:r>
              <a:rPr lang="en-US" sz="5400" dirty="0"/>
              <a:t>PVA Accounting Records</a:t>
            </a:r>
          </a:p>
        </p:txBody>
      </p:sp>
      <p:sp>
        <p:nvSpPr>
          <p:cNvPr id="3" name="Content Placeholder 2"/>
          <p:cNvSpPr>
            <a:spLocks noGrp="1"/>
          </p:cNvSpPr>
          <p:nvPr>
            <p:ph idx="1"/>
          </p:nvPr>
        </p:nvSpPr>
        <p:spPr>
          <a:xfrm>
            <a:off x="3867912" y="776377"/>
            <a:ext cx="7315200" cy="5290580"/>
          </a:xfrm>
        </p:spPr>
        <p:txBody>
          <a:bodyPr>
            <a:normAutofit lnSpcReduction="10000"/>
          </a:bodyPr>
          <a:lstStyle/>
          <a:p>
            <a:pPr marL="0" indent="0">
              <a:buNone/>
            </a:pPr>
            <a:r>
              <a:rPr lang="en-US" sz="3600" b="1" u="sng" dirty="0" smtClean="0"/>
              <a:t>The following records must be maintained by each PVA Office:</a:t>
            </a:r>
          </a:p>
          <a:p>
            <a:r>
              <a:rPr lang="en-US" sz="3600" dirty="0" smtClean="0"/>
              <a:t> </a:t>
            </a:r>
            <a:r>
              <a:rPr lang="en-US" sz="3600" b="1" dirty="0" smtClean="0"/>
              <a:t>Note:</a:t>
            </a:r>
            <a:r>
              <a:rPr lang="en-US" sz="3600" dirty="0" smtClean="0"/>
              <a:t> a check register does not qualify as a receipt or disbursements ledger</a:t>
            </a:r>
          </a:p>
          <a:p>
            <a:r>
              <a:rPr lang="en-US" sz="3600" dirty="0" smtClean="0"/>
              <a:t>Paid invoices </a:t>
            </a:r>
            <a:r>
              <a:rPr lang="en-US" sz="3600" dirty="0"/>
              <a:t>or b</a:t>
            </a:r>
            <a:r>
              <a:rPr lang="en-US" sz="3600" dirty="0" smtClean="0"/>
              <a:t>ills</a:t>
            </a:r>
          </a:p>
          <a:p>
            <a:r>
              <a:rPr lang="en-US" sz="3600" dirty="0" smtClean="0"/>
              <a:t>Copies of receipts issued to customers</a:t>
            </a:r>
            <a:endParaRPr lang="en-US" sz="3600" dirty="0"/>
          </a:p>
          <a:p>
            <a:r>
              <a:rPr lang="en-US" sz="3600" dirty="0"/>
              <a:t>Agreements and Contracts</a:t>
            </a:r>
          </a:p>
          <a:p>
            <a:r>
              <a:rPr lang="en-US" sz="3600" dirty="0" smtClean="0"/>
              <a:t>Inventory list</a:t>
            </a: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170705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6377"/>
            <a:ext cx="3364302" cy="3786996"/>
          </a:xfrm>
        </p:spPr>
        <p:txBody>
          <a:bodyPr>
            <a:normAutofit/>
          </a:bodyPr>
          <a:lstStyle/>
          <a:p>
            <a:r>
              <a:rPr lang="en-US" sz="5400" dirty="0"/>
              <a:t>PVA Accounting Records</a:t>
            </a:r>
          </a:p>
        </p:txBody>
      </p:sp>
      <p:sp>
        <p:nvSpPr>
          <p:cNvPr id="3" name="Content Placeholder 2"/>
          <p:cNvSpPr>
            <a:spLocks noGrp="1"/>
          </p:cNvSpPr>
          <p:nvPr>
            <p:ph idx="1"/>
          </p:nvPr>
        </p:nvSpPr>
        <p:spPr>
          <a:xfrm>
            <a:off x="3867912" y="776377"/>
            <a:ext cx="7315200" cy="5120640"/>
          </a:xfrm>
        </p:spPr>
        <p:txBody>
          <a:bodyPr>
            <a:normAutofit/>
          </a:bodyPr>
          <a:lstStyle/>
          <a:p>
            <a:pPr marL="0" indent="0">
              <a:buNone/>
            </a:pPr>
            <a:r>
              <a:rPr lang="en-US" sz="3600" b="1" u="sng" dirty="0" smtClean="0"/>
              <a:t>The following records must be maintained by each PVA Office:</a:t>
            </a:r>
          </a:p>
          <a:p>
            <a:r>
              <a:rPr lang="en-US" sz="3600" dirty="0"/>
              <a:t>New employees list</a:t>
            </a:r>
          </a:p>
          <a:p>
            <a:r>
              <a:rPr lang="en-US" sz="3600" dirty="0" smtClean="0"/>
              <a:t>Ethics </a:t>
            </a:r>
            <a:r>
              <a:rPr lang="en-US" sz="3600" dirty="0"/>
              <a:t>f</a:t>
            </a:r>
            <a:r>
              <a:rPr lang="en-US" sz="3600" dirty="0" smtClean="0"/>
              <a:t>orms</a:t>
            </a:r>
            <a:endParaRPr lang="en-US" sz="3600" dirty="0"/>
          </a:p>
          <a:p>
            <a:r>
              <a:rPr lang="en-US" sz="3600" dirty="0" smtClean="0"/>
              <a:t>Office closing dates</a:t>
            </a:r>
          </a:p>
          <a:p>
            <a:r>
              <a:rPr lang="en-US" sz="3600" dirty="0" smtClean="0"/>
              <a:t>PVA </a:t>
            </a:r>
            <a:r>
              <a:rPr lang="en-US" sz="3600" dirty="0"/>
              <a:t>o</a:t>
            </a:r>
            <a:r>
              <a:rPr lang="en-US" sz="3600" dirty="0" smtClean="0"/>
              <a:t>ffice closing </a:t>
            </a:r>
            <a:r>
              <a:rPr lang="en-US" sz="3600" dirty="0"/>
              <a:t>f</a:t>
            </a:r>
            <a:r>
              <a:rPr lang="en-US" sz="3600" dirty="0" smtClean="0"/>
              <a:t>orm</a:t>
            </a:r>
            <a:endParaRPr lang="en-US" sz="3600" dirty="0"/>
          </a:p>
          <a:p>
            <a:r>
              <a:rPr lang="en-US" sz="3600" dirty="0"/>
              <a:t>Names, phone #’s, and email addresses of city </a:t>
            </a:r>
            <a:r>
              <a:rPr lang="en-US" sz="3600" dirty="0" smtClean="0"/>
              <a:t>clerks</a:t>
            </a: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1520158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6377"/>
            <a:ext cx="3364302" cy="3786996"/>
          </a:xfrm>
        </p:spPr>
        <p:txBody>
          <a:bodyPr>
            <a:normAutofit/>
          </a:bodyPr>
          <a:lstStyle/>
          <a:p>
            <a:r>
              <a:rPr lang="en-US" sz="5400" dirty="0"/>
              <a:t>PVA Accounting Records</a:t>
            </a:r>
          </a:p>
        </p:txBody>
      </p:sp>
      <p:sp>
        <p:nvSpPr>
          <p:cNvPr id="3" name="Content Placeholder 2"/>
          <p:cNvSpPr>
            <a:spLocks noGrp="1"/>
          </p:cNvSpPr>
          <p:nvPr>
            <p:ph idx="1"/>
          </p:nvPr>
        </p:nvSpPr>
        <p:spPr>
          <a:xfrm>
            <a:off x="3859286" y="776377"/>
            <a:ext cx="7315200" cy="5120640"/>
          </a:xfrm>
        </p:spPr>
        <p:txBody>
          <a:bodyPr>
            <a:normAutofit fontScale="85000" lnSpcReduction="10000"/>
          </a:bodyPr>
          <a:lstStyle/>
          <a:p>
            <a:pPr marL="0" indent="0">
              <a:buNone/>
            </a:pPr>
            <a:r>
              <a:rPr lang="en-US" sz="3600" b="1" u="sng" dirty="0" smtClean="0"/>
              <a:t>The following records must be maintained by each PVA Office:</a:t>
            </a:r>
          </a:p>
          <a:p>
            <a:r>
              <a:rPr lang="en-US" sz="3900" dirty="0"/>
              <a:t>Revenue </a:t>
            </a:r>
            <a:r>
              <a:rPr lang="en-US" sz="3900" dirty="0" smtClean="0"/>
              <a:t>Cabinet- </a:t>
            </a:r>
            <a:r>
              <a:rPr lang="en-US" sz="3900" dirty="0"/>
              <a:t>Request for </a:t>
            </a:r>
            <a:r>
              <a:rPr lang="en-US" sz="3900" dirty="0" smtClean="0"/>
              <a:t>deputy salary allocation </a:t>
            </a:r>
            <a:endParaRPr lang="en-US" sz="3900" dirty="0"/>
          </a:p>
          <a:p>
            <a:r>
              <a:rPr lang="en-US" sz="3900" dirty="0"/>
              <a:t>Final a</a:t>
            </a:r>
            <a:r>
              <a:rPr lang="en-US" sz="3900" dirty="0" smtClean="0"/>
              <a:t>pproved budget</a:t>
            </a:r>
            <a:endParaRPr lang="en-US" sz="3900" dirty="0"/>
          </a:p>
          <a:p>
            <a:r>
              <a:rPr lang="en-US" sz="3900" dirty="0"/>
              <a:t>Time s</a:t>
            </a:r>
            <a:r>
              <a:rPr lang="en-US" sz="3900" dirty="0" smtClean="0"/>
              <a:t>heets or daily sign in log sheets</a:t>
            </a:r>
          </a:p>
          <a:p>
            <a:endParaRPr lang="en-US" sz="3600" dirty="0"/>
          </a:p>
          <a:p>
            <a:pPr marL="0" indent="0">
              <a:buNone/>
            </a:pPr>
            <a:r>
              <a:rPr lang="en-US" sz="3600" dirty="0"/>
              <a:t>Note:  Additional items may be needed, however the items listed above are the items we would like for the PVA to have ready upon </a:t>
            </a:r>
            <a:r>
              <a:rPr lang="en-US" sz="3600" dirty="0" smtClean="0"/>
              <a:t>our </a:t>
            </a:r>
            <a:r>
              <a:rPr lang="en-US" sz="3600" dirty="0"/>
              <a:t>arrival</a:t>
            </a:r>
            <a:r>
              <a:rPr lang="en-US" sz="3600" dirty="0" smtClean="0"/>
              <a:t>.</a:t>
            </a: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3742837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6377"/>
            <a:ext cx="3364302" cy="3786996"/>
          </a:xfrm>
        </p:spPr>
        <p:txBody>
          <a:bodyPr>
            <a:normAutofit/>
          </a:bodyPr>
          <a:lstStyle/>
          <a:p>
            <a:r>
              <a:rPr lang="en-US" sz="5400" dirty="0"/>
              <a:t>PVA Accounting </a:t>
            </a:r>
            <a:r>
              <a:rPr lang="en-US" sz="5400" dirty="0" smtClean="0"/>
              <a:t>Procedures</a:t>
            </a:r>
            <a:endParaRPr lang="en-US" sz="5400" dirty="0"/>
          </a:p>
        </p:txBody>
      </p:sp>
      <p:sp>
        <p:nvSpPr>
          <p:cNvPr id="3" name="Content Placeholder 2"/>
          <p:cNvSpPr>
            <a:spLocks noGrp="1"/>
          </p:cNvSpPr>
          <p:nvPr>
            <p:ph idx="1"/>
          </p:nvPr>
        </p:nvSpPr>
        <p:spPr>
          <a:xfrm>
            <a:off x="3692105" y="707366"/>
            <a:ext cx="7850037" cy="5440469"/>
          </a:xfrm>
        </p:spPr>
        <p:txBody>
          <a:bodyPr>
            <a:normAutofit fontScale="92500" lnSpcReduction="20000"/>
          </a:bodyPr>
          <a:lstStyle/>
          <a:p>
            <a:pPr marL="0" indent="0">
              <a:buNone/>
            </a:pPr>
            <a:r>
              <a:rPr lang="en-US" sz="3600" b="1" dirty="0" smtClean="0"/>
              <a:t>Additional accounting procedures that should be performed by the PVA include:</a:t>
            </a:r>
          </a:p>
          <a:p>
            <a:r>
              <a:rPr lang="en-US" sz="3600" dirty="0" smtClean="0"/>
              <a:t>Daily deposits</a:t>
            </a:r>
          </a:p>
          <a:p>
            <a:r>
              <a:rPr lang="en-US" sz="3600" dirty="0" smtClean="0"/>
              <a:t>Issuance of receipt for </a:t>
            </a:r>
            <a:r>
              <a:rPr lang="en-US" sz="3600" dirty="0"/>
              <a:t>all monies collected in PVA office</a:t>
            </a:r>
            <a:endParaRPr lang="en-US" sz="3600" dirty="0" smtClean="0"/>
          </a:p>
          <a:p>
            <a:r>
              <a:rPr lang="en-US" sz="3600" dirty="0" smtClean="0"/>
              <a:t>Establishment of internal controls to safeguard assets</a:t>
            </a:r>
          </a:p>
          <a:p>
            <a:r>
              <a:rPr lang="en-US" sz="3600" dirty="0" smtClean="0"/>
              <a:t>Maintaining ledgers for all accounts</a:t>
            </a:r>
          </a:p>
          <a:p>
            <a:r>
              <a:rPr lang="en-US" sz="3600" dirty="0" smtClean="0"/>
              <a:t>Inclusion of all accounts into actual financial reports </a:t>
            </a:r>
          </a:p>
          <a:p>
            <a:r>
              <a:rPr lang="en-US" sz="3600" dirty="0" smtClean="0"/>
              <a:t>Proper classification of all expenses into the budget</a:t>
            </a: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3711602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6377"/>
            <a:ext cx="3364302" cy="3786996"/>
          </a:xfrm>
        </p:spPr>
        <p:txBody>
          <a:bodyPr>
            <a:normAutofit/>
          </a:bodyPr>
          <a:lstStyle/>
          <a:p>
            <a:r>
              <a:rPr lang="en-US" sz="5400" dirty="0" smtClean="0"/>
              <a:t>Current PVA  AUP</a:t>
            </a:r>
            <a:br>
              <a:rPr lang="en-US" sz="5400" dirty="0" smtClean="0"/>
            </a:br>
            <a:r>
              <a:rPr lang="en-US" sz="5400" dirty="0" smtClean="0"/>
              <a:t>Procedures</a:t>
            </a:r>
            <a:endParaRPr lang="en-US" sz="5400" dirty="0"/>
          </a:p>
        </p:txBody>
      </p:sp>
      <p:sp>
        <p:nvSpPr>
          <p:cNvPr id="3" name="Content Placeholder 2"/>
          <p:cNvSpPr>
            <a:spLocks noGrp="1"/>
          </p:cNvSpPr>
          <p:nvPr>
            <p:ph idx="1"/>
          </p:nvPr>
        </p:nvSpPr>
        <p:spPr>
          <a:xfrm>
            <a:off x="3692105" y="707366"/>
            <a:ext cx="7850037" cy="5440469"/>
          </a:xfrm>
        </p:spPr>
        <p:txBody>
          <a:bodyPr>
            <a:normAutofit fontScale="70000" lnSpcReduction="20000"/>
          </a:bodyPr>
          <a:lstStyle/>
          <a:p>
            <a:pPr marL="0" indent="0">
              <a:buNone/>
            </a:pPr>
            <a:endParaRPr lang="en-US" sz="3600" dirty="0"/>
          </a:p>
          <a:p>
            <a:pPr marL="0" indent="0">
              <a:buNone/>
            </a:pPr>
            <a:r>
              <a:rPr lang="en-US" sz="3600" dirty="0"/>
              <a:t>1.	Determine if the PVA has a receipts ledger, a disbursements ledger, and reconciles bank records to books each month.  Re-perform the year-end bank reconciliation (June 30, 2018) for all bank accounts, to determine if amounts are accurate. 		</a:t>
            </a:r>
          </a:p>
          <a:p>
            <a:pPr marL="0" indent="0">
              <a:buNone/>
            </a:pPr>
            <a:r>
              <a:rPr lang="en-US" sz="3600" dirty="0"/>
              <a:t>2.	Confirm all payments made by the city to the PVA.  Compare recorded city receipts to confirmed payment amounts obtained from city governments.  Also compare recorded city receipts to the DOR list of cities to determine if the PVA has accounted for all city receipts.	</a:t>
            </a:r>
          </a:p>
          <a:p>
            <a:pPr marL="0" indent="0">
              <a:buNone/>
            </a:pPr>
            <a:r>
              <a:rPr lang="en-US" sz="3600" dirty="0"/>
              <a:t>3.	Confirm all payments made by the fiscal court to the PVA.  Compare the budgeted statutory contribution by fiscal court to the legally required amounts calculated by the Department of Revenue.  Trace the fiscal court payments from the fiscal court statutory contribution budget account to the PVA’s local bank account.</a:t>
            </a:r>
          </a:p>
          <a:p>
            <a:pPr marL="0" indent="0">
              <a:buNone/>
            </a:pP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2440792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6377"/>
            <a:ext cx="3364302" cy="3786996"/>
          </a:xfrm>
        </p:spPr>
        <p:txBody>
          <a:bodyPr>
            <a:normAutofit/>
          </a:bodyPr>
          <a:lstStyle/>
          <a:p>
            <a:r>
              <a:rPr lang="en-US" sz="5400" dirty="0" smtClean="0"/>
              <a:t>Current PVA  AUP</a:t>
            </a:r>
            <a:br>
              <a:rPr lang="en-US" sz="5400" dirty="0" smtClean="0"/>
            </a:br>
            <a:r>
              <a:rPr lang="en-US" sz="5400" dirty="0" smtClean="0"/>
              <a:t>Procedures</a:t>
            </a:r>
            <a:endParaRPr lang="en-US" sz="5400" dirty="0"/>
          </a:p>
        </p:txBody>
      </p:sp>
      <p:sp>
        <p:nvSpPr>
          <p:cNvPr id="3" name="Content Placeholder 2"/>
          <p:cNvSpPr>
            <a:spLocks noGrp="1"/>
          </p:cNvSpPr>
          <p:nvPr>
            <p:ph idx="1"/>
          </p:nvPr>
        </p:nvSpPr>
        <p:spPr>
          <a:xfrm>
            <a:off x="3692105" y="707366"/>
            <a:ext cx="7850037" cy="5440469"/>
          </a:xfrm>
        </p:spPr>
        <p:txBody>
          <a:bodyPr>
            <a:normAutofit fontScale="70000" lnSpcReduction="20000"/>
          </a:bodyPr>
          <a:lstStyle/>
          <a:p>
            <a:pPr marL="0" indent="0">
              <a:buNone/>
            </a:pPr>
            <a:r>
              <a:rPr lang="en-US" sz="3600" dirty="0"/>
              <a:t>4.	Judgmentally select 15 disbursements from PVA records and agree amounts to paid invoices or other supporting documentation and bank records.  Determine if the disbursement is for official business.  Inspect all credit card statements (if any) to determine if disbursements are for official business.	</a:t>
            </a:r>
          </a:p>
          <a:p>
            <a:pPr marL="0" indent="0">
              <a:buNone/>
            </a:pPr>
            <a:r>
              <a:rPr lang="en-US" sz="3600" dirty="0"/>
              <a:t>5.	Compare capital outlay disbursements with supporting documentation, bank records, and proper purchasing procedures.  Observe newly acquired assets.  Determine if assets were added to the PVA’s Capital Asset Inventory List.</a:t>
            </a:r>
          </a:p>
          <a:p>
            <a:pPr marL="0" indent="0">
              <a:buNone/>
            </a:pPr>
            <a:r>
              <a:rPr lang="en-US" sz="3600" dirty="0" smtClean="0"/>
              <a:t>6</a:t>
            </a:r>
            <a:r>
              <a:rPr lang="en-US" sz="3600" dirty="0"/>
              <a:t>.	Scan vehicle lease agreements, personal service contracts, and professional service contracts for cost schedules and compare to actual payments.  Determine if services received were appropriate, for official business, and properly authorized.</a:t>
            </a:r>
          </a:p>
          <a:p>
            <a:pPr marL="0" indent="0">
              <a:buNone/>
            </a:pP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4060709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04" y="474453"/>
            <a:ext cx="2834640" cy="3786996"/>
          </a:xfrm>
        </p:spPr>
        <p:txBody>
          <a:bodyPr>
            <a:normAutofit/>
          </a:bodyPr>
          <a:lstStyle/>
          <a:p>
            <a:r>
              <a:rPr lang="en-US" sz="5400" dirty="0" smtClean="0"/>
              <a:t>Today</a:t>
            </a:r>
            <a:br>
              <a:rPr lang="en-US" sz="5400" dirty="0" smtClean="0"/>
            </a:br>
            <a:r>
              <a:rPr lang="en-US" sz="5400" dirty="0" smtClean="0"/>
              <a:t>we </a:t>
            </a:r>
            <a:br>
              <a:rPr lang="en-US" sz="5400" dirty="0" smtClean="0"/>
            </a:br>
            <a:r>
              <a:rPr lang="en-US" sz="5400" dirty="0" smtClean="0"/>
              <a:t>will discuss:</a:t>
            </a:r>
            <a:endParaRPr lang="en-US" sz="5400" dirty="0"/>
          </a:p>
        </p:txBody>
      </p:sp>
      <p:sp>
        <p:nvSpPr>
          <p:cNvPr id="3" name="Content Placeholder 2"/>
          <p:cNvSpPr>
            <a:spLocks noGrp="1"/>
          </p:cNvSpPr>
          <p:nvPr>
            <p:ph idx="1"/>
          </p:nvPr>
        </p:nvSpPr>
        <p:spPr/>
        <p:txBody>
          <a:bodyPr>
            <a:normAutofit/>
          </a:bodyPr>
          <a:lstStyle/>
          <a:p>
            <a:r>
              <a:rPr lang="en-US" sz="3600" dirty="0"/>
              <a:t>W</a:t>
            </a:r>
            <a:r>
              <a:rPr lang="en-US" sz="3600" dirty="0" smtClean="0"/>
              <a:t>hat an AUP is, </a:t>
            </a:r>
          </a:p>
          <a:p>
            <a:r>
              <a:rPr lang="en-US" sz="3600" dirty="0"/>
              <a:t>T</a:t>
            </a:r>
            <a:r>
              <a:rPr lang="en-US" sz="3600" dirty="0" smtClean="0"/>
              <a:t>he </a:t>
            </a:r>
            <a:r>
              <a:rPr lang="en-US" sz="3600" dirty="0"/>
              <a:t>differences between an audit and an AUP, </a:t>
            </a:r>
            <a:endParaRPr lang="en-US" sz="3600" dirty="0" smtClean="0"/>
          </a:p>
          <a:p>
            <a:r>
              <a:rPr lang="en-US" sz="3600" dirty="0"/>
              <a:t>W</a:t>
            </a:r>
            <a:r>
              <a:rPr lang="en-US" sz="3600" dirty="0" smtClean="0"/>
              <a:t>hy </a:t>
            </a:r>
            <a:r>
              <a:rPr lang="en-US" sz="3600" dirty="0" smtClean="0"/>
              <a:t>PVAs </a:t>
            </a:r>
            <a:r>
              <a:rPr lang="en-US" sz="3600" dirty="0"/>
              <a:t>have AUP’s, </a:t>
            </a:r>
            <a:endParaRPr lang="en-US" sz="3600" dirty="0" smtClean="0"/>
          </a:p>
          <a:p>
            <a:r>
              <a:rPr lang="en-US" sz="3600" dirty="0" smtClean="0"/>
              <a:t>How </a:t>
            </a:r>
            <a:r>
              <a:rPr lang="en-US" sz="3600" dirty="0"/>
              <a:t>often an AUP is required, </a:t>
            </a:r>
            <a:endParaRPr lang="en-US" sz="3600" dirty="0" smtClean="0"/>
          </a:p>
          <a:p>
            <a:r>
              <a:rPr lang="en-US" sz="3600" dirty="0" smtClean="0"/>
              <a:t>Financial </a:t>
            </a:r>
            <a:r>
              <a:rPr lang="en-US" sz="3600" dirty="0"/>
              <a:t>records that should be kept by the PVA </a:t>
            </a:r>
            <a:r>
              <a:rPr lang="en-US" sz="3600" dirty="0" smtClean="0"/>
              <a:t>office, and</a:t>
            </a:r>
          </a:p>
          <a:p>
            <a:r>
              <a:rPr lang="en-US" sz="3600" dirty="0"/>
              <a:t>Other Guidance and Rules</a:t>
            </a:r>
            <a:r>
              <a:rPr lang="en-US" sz="3600" dirty="0" smtClean="0"/>
              <a:t>….</a:t>
            </a: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2097205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6377"/>
            <a:ext cx="3364302" cy="3786996"/>
          </a:xfrm>
        </p:spPr>
        <p:txBody>
          <a:bodyPr>
            <a:normAutofit/>
          </a:bodyPr>
          <a:lstStyle/>
          <a:p>
            <a:r>
              <a:rPr lang="en-US" sz="5400" dirty="0" smtClean="0"/>
              <a:t>Current PVA  AUP</a:t>
            </a:r>
            <a:br>
              <a:rPr lang="en-US" sz="5400" dirty="0" smtClean="0"/>
            </a:br>
            <a:r>
              <a:rPr lang="en-US" sz="5400" dirty="0" smtClean="0"/>
              <a:t>Procedures</a:t>
            </a:r>
            <a:endParaRPr lang="en-US" sz="5400" dirty="0"/>
          </a:p>
        </p:txBody>
      </p:sp>
      <p:sp>
        <p:nvSpPr>
          <p:cNvPr id="3" name="Content Placeholder 2"/>
          <p:cNvSpPr>
            <a:spLocks noGrp="1"/>
          </p:cNvSpPr>
          <p:nvPr>
            <p:ph idx="1"/>
          </p:nvPr>
        </p:nvSpPr>
        <p:spPr>
          <a:xfrm>
            <a:off x="3692105" y="595224"/>
            <a:ext cx="7850037" cy="5552612"/>
          </a:xfrm>
        </p:spPr>
        <p:txBody>
          <a:bodyPr>
            <a:normAutofit fontScale="70000" lnSpcReduction="20000"/>
          </a:bodyPr>
          <a:lstStyle/>
          <a:p>
            <a:pPr marL="0" indent="0">
              <a:buNone/>
            </a:pPr>
            <a:r>
              <a:rPr lang="en-US" sz="3600" dirty="0"/>
              <a:t>7.	Compare the PVA’s final budget to actual disbursements to determine if the PVA overspent in any account series.</a:t>
            </a:r>
          </a:p>
          <a:p>
            <a:pPr marL="0" indent="0">
              <a:buNone/>
            </a:pPr>
            <a:r>
              <a:rPr lang="en-US" sz="3600" dirty="0" smtClean="0"/>
              <a:t>8</a:t>
            </a:r>
            <a:r>
              <a:rPr lang="en-US" sz="3600" dirty="0"/>
              <a:t>.	Determine whether timesheets are completed, maintained, approved, and support hours worked by inspecting one pay period’s timesheets</a:t>
            </a:r>
          </a:p>
          <a:p>
            <a:pPr marL="0" indent="0">
              <a:buNone/>
            </a:pPr>
            <a:r>
              <a:rPr lang="en-US" sz="3600" dirty="0" smtClean="0"/>
              <a:t>9.	Determine </a:t>
            </a:r>
            <a:r>
              <a:rPr lang="en-US" sz="3600" dirty="0"/>
              <a:t>whether cash balances were properly transferred from the former PVA to the new PVA. </a:t>
            </a:r>
            <a:endParaRPr lang="en-US" sz="3600" dirty="0" smtClean="0"/>
          </a:p>
          <a:p>
            <a:pPr marL="0" indent="0">
              <a:buNone/>
            </a:pPr>
            <a:r>
              <a:rPr lang="en-US" sz="3600" dirty="0" smtClean="0"/>
              <a:t>10</a:t>
            </a:r>
            <a:r>
              <a:rPr lang="en-US" sz="3600" dirty="0"/>
              <a:t>.	For PVA office employees hired between July 1, 2017 and June 30, 2018, determine if the Ethics Certification Form has been completed and is on file.</a:t>
            </a:r>
          </a:p>
          <a:p>
            <a:pPr marL="0" indent="0">
              <a:buNone/>
            </a:pPr>
            <a:r>
              <a:rPr lang="en-US" sz="3600" dirty="0" smtClean="0"/>
              <a:t>11</a:t>
            </a:r>
            <a:r>
              <a:rPr lang="en-US" sz="3600" dirty="0"/>
              <a:t>.	Determine if the PVA’s office was closed any day other than the state’s approved holidays.  If so, determine if the proper procedures and forms were completed</a:t>
            </a:r>
            <a:r>
              <a:rPr lang="en-US" sz="3600" dirty="0" smtClean="0"/>
              <a:t>.</a:t>
            </a: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3873476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587260"/>
            <a:ext cx="2834640" cy="3786996"/>
          </a:xfrm>
        </p:spPr>
        <p:txBody>
          <a:bodyPr>
            <a:normAutofit/>
          </a:bodyPr>
          <a:lstStyle/>
          <a:p>
            <a:r>
              <a:rPr lang="en-US" sz="5400" dirty="0" smtClean="0"/>
              <a:t>Other Guidance and </a:t>
            </a:r>
            <a:r>
              <a:rPr lang="en-US" sz="5400" dirty="0"/>
              <a:t>Rules:</a:t>
            </a:r>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62450" y="776377"/>
            <a:ext cx="6817384" cy="5287993"/>
          </a:xfrm>
        </p:spPr>
      </p:pic>
    </p:spTree>
    <p:extLst>
      <p:ext uri="{BB962C8B-B14F-4D97-AF65-F5344CB8AC3E}">
        <p14:creationId xmlns:p14="http://schemas.microsoft.com/office/powerpoint/2010/main" val="2156042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868680"/>
            <a:ext cx="2834640" cy="4505576"/>
          </a:xfrm>
        </p:spPr>
        <p:txBody>
          <a:bodyPr>
            <a:normAutofit fontScale="90000"/>
          </a:bodyPr>
          <a:lstStyle/>
          <a:p>
            <a:r>
              <a:rPr lang="en-US" sz="4000" b="1" dirty="0"/>
              <a:t>132.420 Duties and powers of property valuation </a:t>
            </a:r>
            <a:r>
              <a:rPr lang="en-US" sz="4000" b="1" dirty="0" smtClean="0"/>
              <a:t>administrator</a:t>
            </a:r>
            <a:r>
              <a:rPr lang="en-US" sz="5400" dirty="0"/>
              <a:t/>
            </a:r>
            <a:br>
              <a:rPr lang="en-US" sz="5400" dirty="0"/>
            </a:br>
            <a:endParaRPr lang="en-US" sz="5400" dirty="0"/>
          </a:p>
        </p:txBody>
      </p:sp>
      <p:sp>
        <p:nvSpPr>
          <p:cNvPr id="3" name="Content Placeholder 2"/>
          <p:cNvSpPr>
            <a:spLocks noGrp="1"/>
          </p:cNvSpPr>
          <p:nvPr>
            <p:ph idx="1"/>
          </p:nvPr>
        </p:nvSpPr>
        <p:spPr/>
        <p:txBody>
          <a:bodyPr>
            <a:normAutofit lnSpcReduction="10000"/>
          </a:bodyPr>
          <a:lstStyle/>
          <a:p>
            <a:pPr marL="0" indent="0">
              <a:buNone/>
            </a:pPr>
            <a:r>
              <a:rPr lang="en-US" sz="3600" dirty="0" smtClean="0"/>
              <a:t>The </a:t>
            </a:r>
            <a:r>
              <a:rPr lang="en-US" sz="3600" dirty="0"/>
              <a:t>property valuation administrator shall, </a:t>
            </a:r>
            <a:r>
              <a:rPr lang="en-US" sz="3600" b="1" dirty="0"/>
              <a:t>subject to the direction, instruction, and supervision </a:t>
            </a:r>
            <a:r>
              <a:rPr lang="en-US" sz="3600" dirty="0"/>
              <a:t>of the Department of Revenue, make the assessment of all property in his county except as otherwise provided, prepare property assessment records, and have other powers and duties relating to assessment as may be prescribed by law or by the department.</a:t>
            </a:r>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3780893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68680"/>
            <a:ext cx="3502324" cy="5040414"/>
          </a:xfrm>
        </p:spPr>
        <p:txBody>
          <a:bodyPr>
            <a:normAutofit/>
          </a:bodyPr>
          <a:lstStyle/>
          <a:p>
            <a:r>
              <a:rPr lang="en-US" sz="4000" dirty="0" smtClean="0"/>
              <a:t>KRS 132.370 </a:t>
            </a:r>
            <a:r>
              <a:rPr lang="en-US" sz="4000" dirty="0"/>
              <a:t>Property valuation administrator's status as state </a:t>
            </a:r>
            <a:r>
              <a:rPr lang="en-US" sz="4000" dirty="0" smtClean="0"/>
              <a:t>official</a:t>
            </a:r>
            <a:br>
              <a:rPr lang="en-US" sz="4000" dirty="0" smtClean="0"/>
            </a:br>
            <a:r>
              <a:rPr lang="en-US" sz="4000" dirty="0"/>
              <a:t/>
            </a:r>
            <a:br>
              <a:rPr lang="en-US" sz="4000" dirty="0"/>
            </a:br>
            <a:endParaRPr lang="en-US" sz="4000" dirty="0"/>
          </a:p>
        </p:txBody>
      </p:sp>
      <p:sp>
        <p:nvSpPr>
          <p:cNvPr id="3" name="Content Placeholder 2"/>
          <p:cNvSpPr>
            <a:spLocks noGrp="1"/>
          </p:cNvSpPr>
          <p:nvPr>
            <p:ph idx="1"/>
          </p:nvPr>
        </p:nvSpPr>
        <p:spPr/>
        <p:txBody>
          <a:bodyPr>
            <a:normAutofit/>
          </a:bodyPr>
          <a:lstStyle/>
          <a:p>
            <a:pPr marL="0" indent="0">
              <a:buNone/>
            </a:pPr>
            <a:r>
              <a:rPr lang="en-US" sz="3600" dirty="0"/>
              <a:t>(1) There shall be a property valuation administrator in each county in lieu of a county assessor. Property valuation administrators </a:t>
            </a:r>
            <a:r>
              <a:rPr lang="en-US" sz="3600" b="1" dirty="0"/>
              <a:t>shall be state officials </a:t>
            </a:r>
            <a:r>
              <a:rPr lang="en-US" sz="3600" dirty="0"/>
              <a:t>and all deputies and assistants of their offices shall be unclassified state </a:t>
            </a:r>
            <a:r>
              <a:rPr lang="en-US" sz="3600" dirty="0" smtClean="0"/>
              <a:t>employees.</a:t>
            </a: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3993660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9177"/>
            <a:ext cx="3459192" cy="4304581"/>
          </a:xfrm>
        </p:spPr>
        <p:txBody>
          <a:bodyPr>
            <a:normAutofit/>
          </a:bodyPr>
          <a:lstStyle/>
          <a:p>
            <a:r>
              <a:rPr lang="en-US" sz="2800" b="1" dirty="0"/>
              <a:t>132.605 Purchase of assessment supplies and equipment by county </a:t>
            </a:r>
            <a:r>
              <a:rPr lang="en-US" sz="2800" b="1" dirty="0" smtClean="0"/>
              <a:t/>
            </a:r>
            <a:br>
              <a:rPr lang="en-US" sz="2800" b="1" dirty="0" smtClean="0"/>
            </a:br>
            <a:r>
              <a:rPr lang="en-US" sz="2800" b="1" dirty="0" smtClean="0"/>
              <a:t>-- </a:t>
            </a:r>
            <a:r>
              <a:rPr lang="en-US" sz="2800" b="1" dirty="0"/>
              <a:t>Purchase and loan by Department of Revenue-- Maintenance</a:t>
            </a:r>
          </a:p>
        </p:txBody>
      </p:sp>
      <p:sp>
        <p:nvSpPr>
          <p:cNvPr id="3" name="Content Placeholder 2"/>
          <p:cNvSpPr>
            <a:spLocks noGrp="1"/>
          </p:cNvSpPr>
          <p:nvPr>
            <p:ph idx="1"/>
          </p:nvPr>
        </p:nvSpPr>
        <p:spPr>
          <a:xfrm>
            <a:off x="3867912" y="715992"/>
            <a:ext cx="7315200" cy="5273328"/>
          </a:xfrm>
        </p:spPr>
        <p:txBody>
          <a:bodyPr>
            <a:normAutofit fontScale="62500" lnSpcReduction="20000"/>
          </a:bodyPr>
          <a:lstStyle/>
          <a:p>
            <a:pPr marL="0" indent="0">
              <a:buNone/>
            </a:pPr>
            <a:r>
              <a:rPr lang="en-US" sz="3600" dirty="0" smtClean="0"/>
              <a:t>(1) The </a:t>
            </a:r>
            <a:r>
              <a:rPr lang="en-US" sz="3600" dirty="0"/>
              <a:t>fiscal court of each county shall have jurisdiction and the power to purchase and supply to the property valuation administrator any maps, lists, charts, materials, supplies, equipment or instruments which are reasonably necessary for a complete and accurate assessment of property in the county. The Department of Revenue is authorized to purchase and loan any property valuation administrator such maps, lists, charts, materials, supplies, equipment or instruments as are urgently needed by any property valuation administrator, provided that the Department of Revenue keeps a record thereof</a:t>
            </a:r>
            <a:r>
              <a:rPr lang="en-US" sz="3600" dirty="0" smtClean="0"/>
              <a:t>.</a:t>
            </a:r>
          </a:p>
          <a:p>
            <a:pPr marL="0" indent="0">
              <a:buNone/>
            </a:pPr>
            <a:endParaRPr lang="en-US" sz="3600" dirty="0"/>
          </a:p>
          <a:p>
            <a:pPr marL="0" indent="0">
              <a:buNone/>
            </a:pPr>
            <a:r>
              <a:rPr lang="en-US" sz="3600" dirty="0" smtClean="0"/>
              <a:t>(</a:t>
            </a:r>
            <a:r>
              <a:rPr lang="en-US" sz="3600" dirty="0"/>
              <a:t>2) The fiscal court of any county shall provide for the maintenance of all maps, lists, charts, materials, supplies, equipment or instruments owned by a county or supplied to it by the Department of Revenue or by any source in cooperation with the Department of Revenue for the purpose of facilitating the assessment of property.</a:t>
            </a:r>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21122725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395" y="1043796"/>
            <a:ext cx="2834640" cy="3786996"/>
          </a:xfrm>
        </p:spPr>
        <p:txBody>
          <a:bodyPr>
            <a:normAutofit/>
          </a:bodyPr>
          <a:lstStyle/>
          <a:p>
            <a:r>
              <a:rPr lang="en-US" sz="2400" dirty="0"/>
              <a:t>132.590 Compensation of administrator -- Salary schedule -- Salary adjustments -- Advancement in grade -- Biennial budget -- Allowances for deputies -- Payments by fiscal court</a:t>
            </a:r>
          </a:p>
        </p:txBody>
      </p:sp>
      <p:sp>
        <p:nvSpPr>
          <p:cNvPr id="3" name="Content Placeholder 2"/>
          <p:cNvSpPr>
            <a:spLocks noGrp="1"/>
          </p:cNvSpPr>
          <p:nvPr>
            <p:ph idx="1"/>
          </p:nvPr>
        </p:nvSpPr>
        <p:spPr/>
        <p:txBody>
          <a:bodyPr>
            <a:normAutofit fontScale="70000" lnSpcReduction="20000"/>
          </a:bodyPr>
          <a:lstStyle/>
          <a:p>
            <a:pPr marL="0" indent="0">
              <a:buNone/>
            </a:pPr>
            <a:r>
              <a:rPr lang="en-US" sz="3600" dirty="0"/>
              <a:t>(12) After submission to the State Treasury or to the property valuation administrator of the county funds budgeted for personnel compensation under subsection (11) of this section, the fiscal court shall pay the remainder of the county appropriation to the office of the property valuation administrator on a quarterly basis. Four (4) equal payments shall be made on or before September 1, December 1, March 1, and June 1 respectively. Any unexpended county funds at the close of each fiscal year shall be retained by the property valuation administrator, except as provided in KRS 132.601(2). </a:t>
            </a:r>
            <a:r>
              <a:rPr lang="en-US" sz="3600" b="1" dirty="0"/>
              <a:t>During county election years the property valuation administrator shall not expend in excess of forty percent (40%) of the allowances available to his office from county funds during the first five (5) months of the fiscal year in which the general election is held.</a:t>
            </a:r>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38149223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43" y="759125"/>
            <a:ext cx="3234905" cy="5141343"/>
          </a:xfrm>
        </p:spPr>
        <p:txBody>
          <a:bodyPr>
            <a:normAutofit/>
          </a:bodyPr>
          <a:lstStyle/>
          <a:p>
            <a:r>
              <a:rPr lang="en-US" sz="3100" dirty="0"/>
              <a:t>FINANCE AND ADMINISTRATION CABINET</a:t>
            </a:r>
            <a:br>
              <a:rPr lang="en-US" sz="3100" dirty="0"/>
            </a:br>
            <a:r>
              <a:rPr lang="en-US" sz="3100" dirty="0"/>
              <a:t>MANUAL OF POLICIES AND </a:t>
            </a:r>
            <a:r>
              <a:rPr lang="en-US" sz="3100" dirty="0" smtClean="0"/>
              <a:t>PROCEDURES</a:t>
            </a:r>
            <a:br>
              <a:rPr lang="en-US" sz="3100" dirty="0" smtClean="0"/>
            </a:br>
            <a:r>
              <a:rPr lang="en-US" sz="3100" dirty="0"/>
              <a:t/>
            </a:r>
            <a:br>
              <a:rPr lang="en-US" sz="3100" dirty="0"/>
            </a:br>
            <a:r>
              <a:rPr lang="en-US" sz="3100" dirty="0"/>
              <a:t>Amended February </a:t>
            </a:r>
            <a:r>
              <a:rPr lang="en-US" sz="3100" dirty="0" smtClean="0"/>
              <a:t>2016</a:t>
            </a:r>
            <a:br>
              <a:rPr lang="en-US" sz="3100" dirty="0" smtClean="0"/>
            </a:br>
            <a:r>
              <a:rPr lang="en-US" sz="3100" dirty="0"/>
              <a:t/>
            </a:r>
            <a:br>
              <a:rPr lang="en-US" sz="3100" dirty="0"/>
            </a:br>
            <a:r>
              <a:rPr lang="en-US" sz="1600" dirty="0"/>
              <a:t>This manual is incorporated by reference as an </a:t>
            </a:r>
            <a:r>
              <a:rPr lang="en-US" sz="1600" dirty="0" smtClean="0"/>
              <a:t>administrative regulation</a:t>
            </a:r>
            <a:r>
              <a:rPr lang="en-US" sz="1600" dirty="0"/>
              <a:t>, pursuant to 200 KAR 5:021.</a:t>
            </a:r>
          </a:p>
        </p:txBody>
      </p:sp>
      <p:sp>
        <p:nvSpPr>
          <p:cNvPr id="3" name="Content Placeholder 2"/>
          <p:cNvSpPr>
            <a:spLocks noGrp="1"/>
          </p:cNvSpPr>
          <p:nvPr>
            <p:ph idx="1"/>
          </p:nvPr>
        </p:nvSpPr>
        <p:spPr/>
        <p:txBody>
          <a:bodyPr>
            <a:normAutofit/>
          </a:bodyPr>
          <a:lstStyle/>
          <a:p>
            <a:pPr marL="0" indent="0">
              <a:buNone/>
            </a:pPr>
            <a:r>
              <a:rPr lang="en-US" sz="3600" dirty="0" smtClean="0"/>
              <a:t>This manual provides guidance over the following related subjects:</a:t>
            </a:r>
          </a:p>
          <a:p>
            <a:pPr marL="0" indent="0">
              <a:buNone/>
            </a:pPr>
            <a:endParaRPr lang="en-US" sz="3600" dirty="0" smtClean="0"/>
          </a:p>
          <a:p>
            <a:r>
              <a:rPr lang="en-US" sz="3600" dirty="0" smtClean="0"/>
              <a:t>USE </a:t>
            </a:r>
            <a:r>
              <a:rPr lang="en-US" sz="3600" dirty="0"/>
              <a:t>OF PUBLIC </a:t>
            </a:r>
            <a:r>
              <a:rPr lang="en-US" sz="3600" dirty="0" smtClean="0"/>
              <a:t>FUNDS</a:t>
            </a:r>
          </a:p>
          <a:p>
            <a:r>
              <a:rPr lang="en-US" sz="3600" dirty="0"/>
              <a:t>CASH </a:t>
            </a:r>
            <a:r>
              <a:rPr lang="en-US" sz="3600" dirty="0" smtClean="0"/>
              <a:t>HANDLING</a:t>
            </a:r>
          </a:p>
          <a:p>
            <a:r>
              <a:rPr lang="en-US" sz="3600" dirty="0" smtClean="0"/>
              <a:t>INTERNAL CONTROLS (INCLUDING THE SEGREGATION OF DUTIES)</a:t>
            </a:r>
            <a:endParaRPr lang="en-US" sz="3600" dirty="0"/>
          </a:p>
          <a:p>
            <a:pPr marL="0" indent="0">
              <a:buNone/>
            </a:pP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38995891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79562" y="1949570"/>
            <a:ext cx="2570671" cy="2639683"/>
          </a:xfrm>
          <a:prstGeom prst="rect">
            <a:avLst/>
          </a:prstGeom>
        </p:spPr>
      </p:pic>
      <p:sp>
        <p:nvSpPr>
          <p:cNvPr id="3" name="Content Placeholder 2"/>
          <p:cNvSpPr>
            <a:spLocks noGrp="1"/>
          </p:cNvSpPr>
          <p:nvPr>
            <p:ph idx="1"/>
          </p:nvPr>
        </p:nvSpPr>
        <p:spPr/>
        <p:txBody>
          <a:bodyPr>
            <a:normAutofit/>
          </a:bodyPr>
          <a:lstStyle/>
          <a:p>
            <a:pPr marL="0" indent="0">
              <a:buNone/>
            </a:pPr>
            <a:r>
              <a:rPr lang="en-US" sz="3600" dirty="0" smtClean="0"/>
              <a:t>Questions………..</a:t>
            </a:r>
            <a:endParaRPr lang="en-US" sz="3600" dirty="0"/>
          </a:p>
        </p:txBody>
      </p:sp>
      <p:pic>
        <p:nvPicPr>
          <p:cNvPr id="5" name="Picture 4"/>
          <p:cNvPicPr>
            <a:picLocks noChangeAspect="1"/>
          </p:cNvPicPr>
          <p:nvPr/>
        </p:nvPicPr>
        <p:blipFill>
          <a:blip r:embed="rId3"/>
          <a:stretch>
            <a:fillRect/>
          </a:stretch>
        </p:blipFill>
        <p:spPr>
          <a:xfrm>
            <a:off x="0" y="6147835"/>
            <a:ext cx="12191999" cy="710165"/>
          </a:xfrm>
          <a:prstGeom prst="rect">
            <a:avLst/>
          </a:prstGeom>
        </p:spPr>
      </p:pic>
    </p:spTree>
    <p:extLst>
      <p:ext uri="{BB962C8B-B14F-4D97-AF65-F5344CB8AC3E}">
        <p14:creationId xmlns:p14="http://schemas.microsoft.com/office/powerpoint/2010/main" val="7185151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913" y="871268"/>
            <a:ext cx="3096883" cy="2237155"/>
          </a:xfrm>
        </p:spPr>
        <p:txBody>
          <a:bodyPr>
            <a:normAutofit/>
          </a:bodyPr>
          <a:lstStyle/>
          <a:p>
            <a:r>
              <a:rPr lang="en-US" sz="5400" dirty="0" smtClean="0"/>
              <a:t>APA</a:t>
            </a:r>
            <a:br>
              <a:rPr lang="en-US" sz="5400" dirty="0" smtClean="0"/>
            </a:br>
            <a:r>
              <a:rPr lang="en-US" sz="4400" dirty="0" smtClean="0"/>
              <a:t>County</a:t>
            </a:r>
            <a:r>
              <a:rPr lang="en-US" sz="5400" dirty="0" smtClean="0"/>
              <a:t> </a:t>
            </a:r>
            <a:r>
              <a:rPr lang="en-US" sz="4400" dirty="0"/>
              <a:t>Assignments</a:t>
            </a:r>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9192" y="759124"/>
            <a:ext cx="8350370" cy="5388711"/>
          </a:xfrm>
          <a:prstGeom prst="rect">
            <a:avLst/>
          </a:prstGeom>
        </p:spPr>
      </p:pic>
    </p:spTree>
    <p:extLst>
      <p:ext uri="{BB962C8B-B14F-4D97-AF65-F5344CB8AC3E}">
        <p14:creationId xmlns:p14="http://schemas.microsoft.com/office/powerpoint/2010/main" val="29215851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0497"/>
            <a:ext cx="3510950" cy="5331125"/>
          </a:xfrm>
        </p:spPr>
        <p:txBody>
          <a:bodyPr>
            <a:normAutofit fontScale="90000"/>
          </a:bodyPr>
          <a:lstStyle/>
          <a:p>
            <a:pPr algn="ctr"/>
            <a:r>
              <a:rPr lang="en-US" sz="5400" dirty="0"/>
              <a:t>Contact </a:t>
            </a:r>
            <a:r>
              <a:rPr lang="en-US" sz="5400" dirty="0" smtClean="0"/>
              <a:t>Information</a:t>
            </a:r>
            <a:br>
              <a:rPr lang="en-US" sz="5400" dirty="0" smtClean="0"/>
            </a:br>
            <a:r>
              <a:rPr lang="en-US" sz="5400" dirty="0" smtClean="0"/>
              <a:t/>
            </a:r>
            <a:br>
              <a:rPr lang="en-US" sz="5400" dirty="0" smtClean="0"/>
            </a:br>
            <a:r>
              <a:rPr lang="en-US" sz="5400" dirty="0" smtClean="0"/>
              <a:t/>
            </a:r>
            <a:br>
              <a:rPr lang="en-US" sz="5400" dirty="0" smtClean="0"/>
            </a:br>
            <a:r>
              <a:rPr lang="en-US" sz="2700" dirty="0"/>
              <a:t>Auditor of Public Accounts</a:t>
            </a:r>
            <a:br>
              <a:rPr lang="en-US" sz="2700" dirty="0"/>
            </a:br>
            <a:r>
              <a:rPr lang="en-US" sz="2700" dirty="0"/>
              <a:t>209 St. Clair </a:t>
            </a:r>
            <a:r>
              <a:rPr lang="en-US" sz="3100" dirty="0"/>
              <a:t>Street</a:t>
            </a:r>
            <a:br>
              <a:rPr lang="en-US" sz="3100" dirty="0"/>
            </a:br>
            <a:r>
              <a:rPr lang="en-US" sz="3100" dirty="0"/>
              <a:t>Frankfort, KY 40601</a:t>
            </a:r>
            <a:br>
              <a:rPr lang="en-US" sz="3100" dirty="0"/>
            </a:br>
            <a:r>
              <a:rPr lang="en-US" sz="3100" dirty="0" smtClean="0"/>
              <a:t>502-564-5841</a:t>
            </a:r>
            <a:r>
              <a:rPr lang="en-US" sz="5400" dirty="0"/>
              <a:t/>
            </a:r>
            <a:br>
              <a:rPr lang="en-US" sz="5400" dirty="0"/>
            </a:br>
            <a:endParaRPr lang="en-US" sz="5400" dirty="0"/>
          </a:p>
        </p:txBody>
      </p:sp>
      <p:sp>
        <p:nvSpPr>
          <p:cNvPr id="3" name="Content Placeholder 2"/>
          <p:cNvSpPr>
            <a:spLocks noGrp="1"/>
          </p:cNvSpPr>
          <p:nvPr>
            <p:ph idx="1"/>
          </p:nvPr>
        </p:nvSpPr>
        <p:spPr>
          <a:xfrm>
            <a:off x="3648975" y="685799"/>
            <a:ext cx="8048444" cy="5589917"/>
          </a:xfrm>
        </p:spPr>
        <p:txBody>
          <a:bodyPr>
            <a:normAutofit/>
          </a:bodyPr>
          <a:lstStyle/>
          <a:p>
            <a:pPr marL="0" indent="0">
              <a:buNone/>
            </a:pPr>
            <a:endParaRPr lang="en-US" b="1" dirty="0"/>
          </a:p>
          <a:p>
            <a:r>
              <a:rPr lang="en-US" sz="2400" dirty="0" smtClean="0"/>
              <a:t>PVA AUP/Western Branch Manager- </a:t>
            </a:r>
            <a:r>
              <a:rPr lang="en-US" sz="2400" dirty="0"/>
              <a:t>Shari Scott</a:t>
            </a:r>
          </a:p>
          <a:p>
            <a:pPr lvl="1"/>
            <a:r>
              <a:rPr lang="en-US" sz="2400" dirty="0" smtClean="0"/>
              <a:t>502.209.2881    		</a:t>
            </a:r>
            <a:r>
              <a:rPr lang="en-US" sz="2400" dirty="0" err="1" smtClean="0">
                <a:solidFill>
                  <a:srgbClr val="74D14F"/>
                </a:solidFill>
                <a:hlinkClick r:id="rId2"/>
              </a:rPr>
              <a:t>shari.scott</a:t>
            </a:r>
            <a:r>
              <a:rPr lang="en-US" sz="2400" dirty="0" smtClean="0">
                <a:solidFill>
                  <a:srgbClr val="74D14F"/>
                </a:solidFill>
                <a:hlinkClick r:id="rId2"/>
              </a:rPr>
              <a:t> @ky.gov</a:t>
            </a:r>
            <a:endParaRPr lang="en-US" sz="2400" dirty="0" smtClean="0">
              <a:solidFill>
                <a:srgbClr val="74D14F"/>
              </a:solidFill>
            </a:endParaRPr>
          </a:p>
          <a:p>
            <a:pPr marL="502920" lvl="1" indent="0">
              <a:buNone/>
            </a:pPr>
            <a:endParaRPr lang="en-US" sz="2400" dirty="0">
              <a:solidFill>
                <a:srgbClr val="0070C0"/>
              </a:solidFill>
            </a:endParaRPr>
          </a:p>
          <a:p>
            <a:r>
              <a:rPr lang="en-US" sz="2400" dirty="0"/>
              <a:t>Northeast Branch-Glen </a:t>
            </a:r>
            <a:r>
              <a:rPr lang="en-US" sz="2400" dirty="0" smtClean="0"/>
              <a:t>Thompson </a:t>
            </a:r>
          </a:p>
          <a:p>
            <a:pPr lvl="1"/>
            <a:r>
              <a:rPr lang="en-US" sz="2400" dirty="0" smtClean="0"/>
              <a:t>502.209.2919 		</a:t>
            </a:r>
            <a:r>
              <a:rPr lang="en-US" sz="2400" dirty="0" smtClean="0">
                <a:hlinkClick r:id="rId3"/>
              </a:rPr>
              <a:t>glen.thompson@ky.gov</a:t>
            </a:r>
            <a:endParaRPr lang="en-US" sz="2400" dirty="0" smtClean="0"/>
          </a:p>
          <a:p>
            <a:pPr lvl="1"/>
            <a:endParaRPr lang="en-US" sz="2400" dirty="0"/>
          </a:p>
          <a:p>
            <a:r>
              <a:rPr lang="en-US" sz="2400" dirty="0"/>
              <a:t>Central </a:t>
            </a:r>
            <a:r>
              <a:rPr lang="en-US" sz="2400" dirty="0" smtClean="0"/>
              <a:t>Branch-Wanda Hale</a:t>
            </a:r>
            <a:endParaRPr lang="en-US" sz="2400" dirty="0"/>
          </a:p>
          <a:p>
            <a:pPr lvl="1"/>
            <a:r>
              <a:rPr lang="en-US" sz="2400" dirty="0" smtClean="0"/>
              <a:t>502.209.2862</a:t>
            </a:r>
            <a:r>
              <a:rPr lang="en-US" sz="2400" dirty="0"/>
              <a:t>	</a:t>
            </a:r>
            <a:r>
              <a:rPr lang="en-US" sz="2400" dirty="0" smtClean="0"/>
              <a:t>	</a:t>
            </a:r>
            <a:r>
              <a:rPr lang="en-US" sz="2400" dirty="0" smtClean="0">
                <a:hlinkClick r:id="rId4"/>
              </a:rPr>
              <a:t>wanda.hale@ky.gov</a:t>
            </a:r>
            <a:endParaRPr lang="en-US" sz="2400" dirty="0" smtClean="0"/>
          </a:p>
          <a:p>
            <a:pPr lvl="1"/>
            <a:endParaRPr lang="en-US" sz="2400" dirty="0"/>
          </a:p>
          <a:p>
            <a:r>
              <a:rPr lang="en-US" sz="2400" dirty="0" smtClean="0"/>
              <a:t>Southeastern Branch-Lleslie Wilson</a:t>
            </a:r>
            <a:endParaRPr lang="en-US" sz="2400" dirty="0"/>
          </a:p>
          <a:p>
            <a:pPr lvl="1"/>
            <a:r>
              <a:rPr lang="en-US" sz="2400" dirty="0" smtClean="0"/>
              <a:t>502.209.2886</a:t>
            </a:r>
            <a:r>
              <a:rPr lang="en-US" sz="2400" dirty="0"/>
              <a:t>		</a:t>
            </a:r>
            <a:r>
              <a:rPr lang="en-US" sz="2400" dirty="0" smtClean="0">
                <a:hlinkClick r:id="rId5"/>
              </a:rPr>
              <a:t>lleslie.wilson@ky.gov</a:t>
            </a:r>
            <a:endParaRPr lang="en-US" sz="2400" dirty="0"/>
          </a:p>
          <a:p>
            <a:pPr marL="0" indent="0">
              <a:buNone/>
            </a:pPr>
            <a:endParaRPr lang="en-US" sz="3600" dirty="0"/>
          </a:p>
        </p:txBody>
      </p:sp>
      <p:pic>
        <p:nvPicPr>
          <p:cNvPr id="5" name="Picture 4"/>
          <p:cNvPicPr>
            <a:picLocks noChangeAspect="1"/>
          </p:cNvPicPr>
          <p:nvPr/>
        </p:nvPicPr>
        <p:blipFill>
          <a:blip r:embed="rId6"/>
          <a:stretch>
            <a:fillRect/>
          </a:stretch>
        </p:blipFill>
        <p:spPr>
          <a:xfrm>
            <a:off x="0" y="6147835"/>
            <a:ext cx="12191999" cy="710165"/>
          </a:xfrm>
          <a:prstGeom prst="rect">
            <a:avLst/>
          </a:prstGeom>
        </p:spPr>
      </p:pic>
    </p:spTree>
    <p:extLst>
      <p:ext uri="{BB962C8B-B14F-4D97-AF65-F5344CB8AC3E}">
        <p14:creationId xmlns:p14="http://schemas.microsoft.com/office/powerpoint/2010/main" val="1191625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274" y="765163"/>
            <a:ext cx="2834640" cy="3786996"/>
          </a:xfrm>
        </p:spPr>
        <p:txBody>
          <a:bodyPr>
            <a:normAutofit/>
          </a:bodyPr>
          <a:lstStyle/>
          <a:p>
            <a:r>
              <a:rPr lang="en-US" sz="5400" dirty="0" smtClean="0"/>
              <a:t>What</a:t>
            </a:r>
            <a:br>
              <a:rPr lang="en-US" sz="5400" dirty="0" smtClean="0"/>
            </a:br>
            <a:r>
              <a:rPr lang="en-US" sz="5400" dirty="0" smtClean="0"/>
              <a:t> is</a:t>
            </a:r>
            <a:br>
              <a:rPr lang="en-US" sz="5400" dirty="0" smtClean="0"/>
            </a:br>
            <a:r>
              <a:rPr lang="en-US" sz="5400" dirty="0" smtClean="0"/>
              <a:t> an </a:t>
            </a:r>
            <a:br>
              <a:rPr lang="en-US" sz="5400" dirty="0" smtClean="0"/>
            </a:br>
            <a:r>
              <a:rPr lang="en-US" sz="5400" dirty="0" smtClean="0"/>
              <a:t>AUP?</a:t>
            </a:r>
            <a:endParaRPr lang="en-US" sz="5400" dirty="0"/>
          </a:p>
        </p:txBody>
      </p:sp>
      <p:sp>
        <p:nvSpPr>
          <p:cNvPr id="3" name="Content Placeholder 2"/>
          <p:cNvSpPr>
            <a:spLocks noGrp="1"/>
          </p:cNvSpPr>
          <p:nvPr>
            <p:ph idx="1"/>
          </p:nvPr>
        </p:nvSpPr>
        <p:spPr/>
        <p:txBody>
          <a:bodyPr>
            <a:normAutofit/>
          </a:bodyPr>
          <a:lstStyle/>
          <a:p>
            <a:pPr marL="0" indent="0">
              <a:buNone/>
            </a:pPr>
            <a:r>
              <a:rPr lang="en-US" sz="3600" dirty="0"/>
              <a:t>An agreed-upon procedures (AUP) </a:t>
            </a:r>
            <a:r>
              <a:rPr lang="en-US" sz="3600" dirty="0" smtClean="0"/>
              <a:t>engagement is </a:t>
            </a:r>
            <a:r>
              <a:rPr lang="en-US" sz="3600" dirty="0"/>
              <a:t>one in which a practitioner is engaged to issue, or does issue, a practitioner’s report of findings based on specific agreed-upon procedures applied to subject matter for use by specified parties.</a:t>
            </a:r>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23393607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587260"/>
            <a:ext cx="3510950" cy="3786996"/>
          </a:xfrm>
        </p:spPr>
        <p:txBody>
          <a:bodyPr>
            <a:normAutofit fontScale="90000"/>
          </a:bodyPr>
          <a:lstStyle/>
          <a:p>
            <a:pPr algn="r"/>
            <a:r>
              <a:rPr lang="en-US" sz="5400" dirty="0" smtClean="0"/>
              <a:t>Additional</a:t>
            </a:r>
            <a:br>
              <a:rPr lang="en-US" sz="5400" dirty="0" smtClean="0"/>
            </a:br>
            <a:r>
              <a:rPr lang="en-US" sz="5400" dirty="0" smtClean="0"/>
              <a:t>Contact Information</a:t>
            </a:r>
            <a:br>
              <a:rPr lang="en-US" sz="5400" dirty="0" smtClean="0"/>
            </a:br>
            <a:r>
              <a:rPr lang="en-US" sz="5400" dirty="0"/>
              <a:t/>
            </a:r>
            <a:br>
              <a:rPr lang="en-US" sz="5400" dirty="0"/>
            </a:br>
            <a:endParaRPr lang="en-US" sz="5400" dirty="0"/>
          </a:p>
        </p:txBody>
      </p:sp>
      <p:sp>
        <p:nvSpPr>
          <p:cNvPr id="3" name="Content Placeholder 2"/>
          <p:cNvSpPr>
            <a:spLocks noGrp="1"/>
          </p:cNvSpPr>
          <p:nvPr>
            <p:ph idx="1"/>
          </p:nvPr>
        </p:nvSpPr>
        <p:spPr>
          <a:xfrm>
            <a:off x="4049067" y="655608"/>
            <a:ext cx="7315200" cy="6110090"/>
          </a:xfrm>
        </p:spPr>
        <p:txBody>
          <a:bodyPr>
            <a:normAutofit/>
          </a:bodyPr>
          <a:lstStyle/>
          <a:p>
            <a:endParaRPr lang="en-US" sz="2400" dirty="0" smtClean="0"/>
          </a:p>
          <a:p>
            <a:endParaRPr lang="en-US" sz="2400" dirty="0"/>
          </a:p>
          <a:p>
            <a:r>
              <a:rPr lang="en-US" sz="2400" dirty="0" smtClean="0"/>
              <a:t>Quality </a:t>
            </a:r>
            <a:r>
              <a:rPr lang="en-US" sz="2400" dirty="0"/>
              <a:t>Assurance Branch </a:t>
            </a:r>
            <a:r>
              <a:rPr lang="en-US" sz="2400" dirty="0" smtClean="0"/>
              <a:t>Manager- Mary </a:t>
            </a:r>
            <a:r>
              <a:rPr lang="en-US" sz="2400" dirty="0"/>
              <a:t>H</a:t>
            </a:r>
            <a:r>
              <a:rPr lang="en-US" sz="2400" dirty="0" smtClean="0"/>
              <a:t>opkins</a:t>
            </a:r>
            <a:endParaRPr lang="en-US" sz="2400" dirty="0"/>
          </a:p>
          <a:p>
            <a:pPr lvl="1"/>
            <a:r>
              <a:rPr lang="en-US" sz="2400" dirty="0" smtClean="0"/>
              <a:t>502.209.2900</a:t>
            </a:r>
            <a:r>
              <a:rPr lang="en-US" sz="2400" dirty="0"/>
              <a:t>	</a:t>
            </a:r>
            <a:r>
              <a:rPr lang="en-US" sz="2400" dirty="0" smtClean="0"/>
              <a:t>	</a:t>
            </a:r>
            <a:r>
              <a:rPr lang="en-US" sz="2400" dirty="0" smtClean="0">
                <a:hlinkClick r:id="rId2"/>
              </a:rPr>
              <a:t>mary.hopkins</a:t>
            </a:r>
            <a:r>
              <a:rPr lang="en-US" sz="2400" u="sng" dirty="0" smtClean="0">
                <a:solidFill>
                  <a:srgbClr val="92D050"/>
                </a:solidFill>
                <a:hlinkClick r:id="rId3"/>
              </a:rPr>
              <a:t>@ky.gov</a:t>
            </a:r>
            <a:endParaRPr lang="en-US" sz="2400" u="sng" dirty="0">
              <a:solidFill>
                <a:srgbClr val="92D050"/>
              </a:solidFill>
            </a:endParaRPr>
          </a:p>
          <a:p>
            <a:pPr marL="457200" lvl="1" indent="0">
              <a:buNone/>
            </a:pPr>
            <a:endParaRPr lang="en-US" sz="2000" dirty="0"/>
          </a:p>
          <a:p>
            <a:r>
              <a:rPr lang="en-US" sz="2400" dirty="0"/>
              <a:t>Deputy Executive Director-Jim Royse</a:t>
            </a:r>
          </a:p>
          <a:p>
            <a:pPr lvl="1"/>
            <a:r>
              <a:rPr lang="en-US" sz="2400" dirty="0" smtClean="0"/>
              <a:t>502.209.2924</a:t>
            </a:r>
            <a:r>
              <a:rPr lang="en-US" sz="2400" dirty="0"/>
              <a:t>	</a:t>
            </a:r>
            <a:r>
              <a:rPr lang="en-US" sz="2400" dirty="0" smtClean="0"/>
              <a:t>	</a:t>
            </a:r>
            <a:r>
              <a:rPr lang="en-US" sz="2400" dirty="0" smtClean="0">
                <a:hlinkClick r:id="rId2"/>
              </a:rPr>
              <a:t>james.royse@ky.gov</a:t>
            </a:r>
            <a:endParaRPr lang="en-US" sz="2400" dirty="0"/>
          </a:p>
          <a:p>
            <a:pPr lvl="1">
              <a:buNone/>
            </a:pPr>
            <a:endParaRPr lang="en-US" sz="2000" dirty="0"/>
          </a:p>
          <a:p>
            <a:r>
              <a:rPr lang="en-US" sz="2400" dirty="0"/>
              <a:t>Executive Director- Libby Carlin</a:t>
            </a:r>
          </a:p>
          <a:p>
            <a:pPr lvl="1"/>
            <a:r>
              <a:rPr lang="en-US" sz="2400" dirty="0" smtClean="0"/>
              <a:t>502.209. </a:t>
            </a:r>
            <a:r>
              <a:rPr lang="en-US" sz="2400" dirty="0"/>
              <a:t>2868	</a:t>
            </a:r>
            <a:r>
              <a:rPr lang="en-US" sz="2400" dirty="0" smtClean="0"/>
              <a:t>	</a:t>
            </a:r>
            <a:r>
              <a:rPr lang="en-US" sz="2400" dirty="0" smtClean="0">
                <a:hlinkClick r:id="rId4"/>
              </a:rPr>
              <a:t>libby.carlin@ky.gov</a:t>
            </a:r>
            <a:endParaRPr lang="en-US" sz="2400" dirty="0"/>
          </a:p>
          <a:p>
            <a:pPr marL="457200" lvl="1" indent="0">
              <a:buNone/>
            </a:pPr>
            <a:endParaRPr lang="en-US" sz="2000" dirty="0"/>
          </a:p>
          <a:p>
            <a:pPr marL="342900" lvl="1" indent="-342900">
              <a:buFont typeface="Arial" panose="020B0604020202020204" pitchFamily="34" charset="0"/>
              <a:buChar char="•"/>
            </a:pPr>
            <a:r>
              <a:rPr lang="en-US" sz="2400" dirty="0"/>
              <a:t>Assistant State Auditor – </a:t>
            </a:r>
            <a:r>
              <a:rPr lang="en-US" sz="2400" dirty="0" smtClean="0"/>
              <a:t>Farrah Petter</a:t>
            </a:r>
            <a:endParaRPr lang="en-US" sz="2400" dirty="0"/>
          </a:p>
          <a:p>
            <a:pPr marL="461963" lvl="1" indent="-58738"/>
            <a:r>
              <a:rPr lang="en-US" sz="2400" dirty="0" smtClean="0"/>
              <a:t>502.209. 2902</a:t>
            </a:r>
            <a:r>
              <a:rPr lang="en-US" sz="2400" dirty="0"/>
              <a:t>	</a:t>
            </a:r>
            <a:r>
              <a:rPr lang="en-US" sz="2400" dirty="0" smtClean="0"/>
              <a:t>	</a:t>
            </a:r>
            <a:r>
              <a:rPr lang="en-US" sz="2400" dirty="0" smtClean="0">
                <a:hlinkClick r:id="rId5"/>
              </a:rPr>
              <a:t>farrah.petter@ky.gov</a:t>
            </a:r>
            <a:endParaRPr lang="en-US" sz="2400" dirty="0"/>
          </a:p>
          <a:p>
            <a:pPr marL="0" indent="0">
              <a:buNone/>
            </a:pPr>
            <a:endParaRPr lang="en-US" b="1" dirty="0" smtClean="0"/>
          </a:p>
          <a:p>
            <a:pPr marL="0" indent="0">
              <a:buNone/>
            </a:pPr>
            <a:endParaRPr lang="en-US" sz="2400" u="sng" dirty="0" smtClean="0"/>
          </a:p>
          <a:p>
            <a:pPr marL="0" indent="0">
              <a:buNone/>
            </a:pPr>
            <a:endParaRPr lang="en-US" sz="3600" dirty="0"/>
          </a:p>
        </p:txBody>
      </p:sp>
      <p:pic>
        <p:nvPicPr>
          <p:cNvPr id="5" name="Picture 4"/>
          <p:cNvPicPr>
            <a:picLocks noChangeAspect="1"/>
          </p:cNvPicPr>
          <p:nvPr/>
        </p:nvPicPr>
        <p:blipFill>
          <a:blip r:embed="rId6"/>
          <a:stretch>
            <a:fillRect/>
          </a:stretch>
        </p:blipFill>
        <p:spPr>
          <a:xfrm>
            <a:off x="0" y="6147835"/>
            <a:ext cx="12191999" cy="710165"/>
          </a:xfrm>
          <a:prstGeom prst="rect">
            <a:avLst/>
          </a:prstGeom>
        </p:spPr>
      </p:pic>
    </p:spTree>
    <p:extLst>
      <p:ext uri="{BB962C8B-B14F-4D97-AF65-F5344CB8AC3E}">
        <p14:creationId xmlns:p14="http://schemas.microsoft.com/office/powerpoint/2010/main" val="3487125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57" y="1360060"/>
            <a:ext cx="2444036" cy="2941608"/>
          </a:xfrm>
        </p:spPr>
        <p:txBody>
          <a:bodyPr>
            <a:normAutofit fontScale="90000"/>
          </a:bodyPr>
          <a:lstStyle/>
          <a:p>
            <a:r>
              <a:rPr lang="en-US" sz="5400" dirty="0" smtClean="0"/>
              <a:t/>
            </a:r>
            <a:br>
              <a:rPr lang="en-US" sz="5400" dirty="0" smtClean="0"/>
            </a:br>
            <a:r>
              <a:rPr lang="en-US" sz="5400" dirty="0"/>
              <a:t/>
            </a:r>
            <a:br>
              <a:rPr lang="en-US" sz="5400" dirty="0"/>
            </a:br>
            <a:r>
              <a:rPr lang="en-US" sz="5400" dirty="0" smtClean="0"/>
              <a:t/>
            </a:r>
            <a:br>
              <a:rPr lang="en-US" sz="5400" dirty="0" smtClean="0"/>
            </a:br>
            <a:r>
              <a:rPr lang="en-US" sz="5400" dirty="0" smtClean="0"/>
              <a:t/>
            </a:r>
            <a:br>
              <a:rPr lang="en-US" sz="5400" dirty="0" smtClean="0"/>
            </a:br>
            <a:r>
              <a:rPr lang="en-US" sz="5400" dirty="0"/>
              <a:t> </a:t>
            </a:r>
            <a:r>
              <a:rPr lang="en-US" sz="5400" dirty="0" smtClean="0"/>
              <a:t>               </a:t>
            </a:r>
            <a:br>
              <a:rPr lang="en-US" sz="5400" dirty="0" smtClean="0"/>
            </a:br>
            <a:r>
              <a:rPr lang="en-US" sz="5400" dirty="0" smtClean="0"/>
              <a:t>What Does </a:t>
            </a:r>
            <a:br>
              <a:rPr lang="en-US" sz="5400" dirty="0" smtClean="0"/>
            </a:br>
            <a:r>
              <a:rPr lang="en-US" sz="5400" dirty="0" smtClean="0"/>
              <a:t>That Mean?</a:t>
            </a:r>
            <a:br>
              <a:rPr lang="en-US" sz="5400" dirty="0" smtClean="0"/>
            </a:br>
            <a:endParaRPr lang="en-US" sz="5400" dirty="0"/>
          </a:p>
        </p:txBody>
      </p:sp>
      <p:sp>
        <p:nvSpPr>
          <p:cNvPr id="3" name="Content Placeholder 2"/>
          <p:cNvSpPr>
            <a:spLocks noGrp="1"/>
          </p:cNvSpPr>
          <p:nvPr>
            <p:ph idx="1"/>
          </p:nvPr>
        </p:nvSpPr>
        <p:spPr>
          <a:xfrm>
            <a:off x="3781648" y="474452"/>
            <a:ext cx="7315200" cy="5673383"/>
          </a:xfrm>
        </p:spPr>
        <p:txBody>
          <a:bodyPr>
            <a:normAutofit fontScale="77500" lnSpcReduction="20000"/>
          </a:bodyPr>
          <a:lstStyle/>
          <a:p>
            <a:pPr marL="0" indent="0">
              <a:buNone/>
            </a:pPr>
            <a:endParaRPr lang="en-US" sz="3600" dirty="0" smtClean="0"/>
          </a:p>
          <a:p>
            <a:pPr marL="0" indent="0">
              <a:buNone/>
            </a:pPr>
            <a:r>
              <a:rPr lang="en-US" sz="3600" dirty="0"/>
              <a:t>An agreed-upon procedures engagement often referred to as an AUP, is a type of engagement where specific procedures are performed and results are reported</a:t>
            </a:r>
            <a:r>
              <a:rPr lang="en-US" sz="3600" dirty="0" smtClean="0"/>
              <a:t>.</a:t>
            </a:r>
          </a:p>
          <a:p>
            <a:pPr marL="0" indent="0">
              <a:buNone/>
            </a:pPr>
            <a:endParaRPr lang="en-US" sz="3600" dirty="0"/>
          </a:p>
          <a:p>
            <a:pPr marL="0" indent="0">
              <a:buNone/>
            </a:pPr>
            <a:r>
              <a:rPr lang="en-US" sz="3600" dirty="0"/>
              <a:t>Before beginning an AUP, the Auditor’s office </a:t>
            </a:r>
            <a:r>
              <a:rPr lang="en-US" sz="3600" dirty="0" smtClean="0"/>
              <a:t>(APA) has entered </a:t>
            </a:r>
            <a:r>
              <a:rPr lang="en-US" sz="3600" dirty="0"/>
              <a:t>into an agreement with </a:t>
            </a:r>
            <a:r>
              <a:rPr lang="en-US" sz="3600" dirty="0" smtClean="0"/>
              <a:t>the Department of Revenue </a:t>
            </a:r>
            <a:r>
              <a:rPr lang="en-US" sz="3600" dirty="0"/>
              <a:t>(</a:t>
            </a:r>
            <a:r>
              <a:rPr lang="en-US" sz="3600" dirty="0" smtClean="0"/>
              <a:t>and in agreement with the PVA Association) to </a:t>
            </a:r>
            <a:r>
              <a:rPr lang="en-US" sz="3600" dirty="0"/>
              <a:t>establish the scope of work and procedures to be performed</a:t>
            </a:r>
            <a:r>
              <a:rPr lang="en-US" sz="3600" dirty="0" smtClean="0"/>
              <a:t>. These are agreed to by the PVA prior to beginning the AUP.</a:t>
            </a:r>
            <a:endParaRPr lang="en-US" sz="3600" dirty="0"/>
          </a:p>
          <a:p>
            <a:pPr marL="0" indent="0">
              <a:buNone/>
            </a:pPr>
            <a:endParaRPr lang="en-US" sz="3600" dirty="0"/>
          </a:p>
          <a:p>
            <a:pPr marL="0" indent="0">
              <a:buNone/>
            </a:pPr>
            <a:r>
              <a:rPr lang="en-US" sz="3600" dirty="0" smtClean="0"/>
              <a:t>The APA </a:t>
            </a:r>
            <a:r>
              <a:rPr lang="en-US" sz="3600" dirty="0"/>
              <a:t>would then report the findings or results of the procedures.</a:t>
            </a:r>
          </a:p>
          <a:p>
            <a:pPr marL="0" indent="0">
              <a:buNone/>
            </a:pP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57" y="4244092"/>
            <a:ext cx="3237666" cy="1216324"/>
          </a:xfrm>
          <a:prstGeom prst="rect">
            <a:avLst/>
          </a:prstGeom>
        </p:spPr>
      </p:pic>
    </p:spTree>
    <p:extLst>
      <p:ext uri="{BB962C8B-B14F-4D97-AF65-F5344CB8AC3E}">
        <p14:creationId xmlns:p14="http://schemas.microsoft.com/office/powerpoint/2010/main" val="3338532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difference between Audits </a:t>
            </a:r>
            <a:r>
              <a:rPr lang="en-US" dirty="0"/>
              <a:t>and </a:t>
            </a:r>
            <a:r>
              <a:rPr lang="en-US" dirty="0" smtClean="0"/>
              <a:t>AUPs.</a:t>
            </a:r>
            <a:endParaRPr lang="en-US" dirty="0"/>
          </a:p>
        </p:txBody>
      </p:sp>
      <p:sp>
        <p:nvSpPr>
          <p:cNvPr id="3" name="Text Placeholder 2"/>
          <p:cNvSpPr>
            <a:spLocks noGrp="1"/>
          </p:cNvSpPr>
          <p:nvPr>
            <p:ph type="body" idx="1"/>
          </p:nvPr>
        </p:nvSpPr>
        <p:spPr/>
        <p:txBody>
          <a:bodyPr/>
          <a:lstStyle/>
          <a:p>
            <a:r>
              <a:rPr lang="en-US" sz="2800" u="sng" dirty="0"/>
              <a:t>Purpose of an Audit</a:t>
            </a:r>
          </a:p>
          <a:p>
            <a:endParaRPr lang="en-US" dirty="0"/>
          </a:p>
        </p:txBody>
      </p:sp>
      <p:sp>
        <p:nvSpPr>
          <p:cNvPr id="4" name="Content Placeholder 3"/>
          <p:cNvSpPr>
            <a:spLocks noGrp="1"/>
          </p:cNvSpPr>
          <p:nvPr>
            <p:ph sz="half" idx="2"/>
          </p:nvPr>
        </p:nvSpPr>
        <p:spPr>
          <a:xfrm>
            <a:off x="3676232" y="1568627"/>
            <a:ext cx="3474720" cy="4023360"/>
          </a:xfrm>
        </p:spPr>
        <p:txBody>
          <a:bodyPr>
            <a:normAutofit lnSpcReduction="10000"/>
          </a:bodyPr>
          <a:lstStyle/>
          <a:p>
            <a:endParaRPr lang="en-US" sz="2800" dirty="0" smtClean="0"/>
          </a:p>
          <a:p>
            <a:r>
              <a:rPr lang="en-US" sz="2800" dirty="0" smtClean="0"/>
              <a:t>Auditor </a:t>
            </a:r>
            <a:r>
              <a:rPr lang="en-US" sz="2800" dirty="0"/>
              <a:t>provides an opinion on whether the financial statements are presented fairly, in all material respects, in accordance with an applicable financial reporting requirements.</a:t>
            </a:r>
          </a:p>
          <a:p>
            <a:endParaRPr lang="en-US" dirty="0"/>
          </a:p>
        </p:txBody>
      </p:sp>
      <p:sp>
        <p:nvSpPr>
          <p:cNvPr id="5" name="Text Placeholder 4"/>
          <p:cNvSpPr>
            <a:spLocks noGrp="1"/>
          </p:cNvSpPr>
          <p:nvPr>
            <p:ph type="body" sz="quarter" idx="3"/>
          </p:nvPr>
        </p:nvSpPr>
        <p:spPr/>
        <p:txBody>
          <a:bodyPr/>
          <a:lstStyle/>
          <a:p>
            <a:r>
              <a:rPr lang="en-US" sz="2800" u="sng" dirty="0"/>
              <a:t>Purpose of an AUP</a:t>
            </a:r>
          </a:p>
          <a:p>
            <a:endParaRPr lang="en-US" dirty="0"/>
          </a:p>
        </p:txBody>
      </p:sp>
      <p:sp>
        <p:nvSpPr>
          <p:cNvPr id="6" name="Content Placeholder 5"/>
          <p:cNvSpPr>
            <a:spLocks noGrp="1"/>
          </p:cNvSpPr>
          <p:nvPr>
            <p:ph sz="quarter" idx="4"/>
          </p:nvPr>
        </p:nvSpPr>
        <p:spPr>
          <a:xfrm>
            <a:off x="7818463" y="1979405"/>
            <a:ext cx="3474720" cy="4023360"/>
          </a:xfrm>
        </p:spPr>
        <p:txBody>
          <a:bodyPr>
            <a:normAutofit lnSpcReduction="10000"/>
          </a:bodyPr>
          <a:lstStyle/>
          <a:p>
            <a:r>
              <a:rPr lang="en-US" sz="2800" dirty="0"/>
              <a:t>Auditor performs specific procedures agreed to by the official</a:t>
            </a:r>
            <a:r>
              <a:rPr lang="en-US" sz="2800" dirty="0" smtClean="0"/>
              <a:t>.</a:t>
            </a:r>
          </a:p>
          <a:p>
            <a:pPr marL="0" indent="0">
              <a:buNone/>
            </a:pPr>
            <a:r>
              <a:rPr lang="en-US" sz="2800" dirty="0" smtClean="0"/>
              <a:t>  </a:t>
            </a:r>
            <a:endParaRPr lang="en-US" sz="2800" dirty="0"/>
          </a:p>
          <a:p>
            <a:r>
              <a:rPr lang="en-US" sz="2800" dirty="0" smtClean="0"/>
              <a:t>Written </a:t>
            </a:r>
            <a:r>
              <a:rPr lang="en-US" sz="2800" dirty="0"/>
              <a:t>report is issued that describes the procedures applied and the findings.</a:t>
            </a:r>
          </a:p>
          <a:p>
            <a:endParaRPr lang="en-US" dirty="0"/>
          </a:p>
        </p:txBody>
      </p:sp>
      <p:pic>
        <p:nvPicPr>
          <p:cNvPr id="7" name="Picture 6"/>
          <p:cNvPicPr>
            <a:picLocks noChangeAspect="1"/>
          </p:cNvPicPr>
          <p:nvPr/>
        </p:nvPicPr>
        <p:blipFill>
          <a:blip r:embed="rId2"/>
          <a:stretch>
            <a:fillRect/>
          </a:stretch>
        </p:blipFill>
        <p:spPr>
          <a:xfrm>
            <a:off x="0" y="6150864"/>
            <a:ext cx="12192000" cy="707136"/>
          </a:xfrm>
          <a:prstGeom prst="rect">
            <a:avLst/>
          </a:prstGeom>
        </p:spPr>
      </p:pic>
    </p:spTree>
    <p:extLst>
      <p:ext uri="{BB962C8B-B14F-4D97-AF65-F5344CB8AC3E}">
        <p14:creationId xmlns:p14="http://schemas.microsoft.com/office/powerpoint/2010/main" val="1955671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417" y="1250830"/>
            <a:ext cx="2834640" cy="3786996"/>
          </a:xfrm>
        </p:spPr>
        <p:txBody>
          <a:bodyPr>
            <a:normAutofit/>
          </a:bodyPr>
          <a:lstStyle/>
          <a:p>
            <a:r>
              <a:rPr lang="en-US" sz="5400" dirty="0"/>
              <a:t>Why do </a:t>
            </a:r>
            <a:r>
              <a:rPr lang="en-US" sz="5400" dirty="0" smtClean="0"/>
              <a:t>PVAs </a:t>
            </a:r>
            <a:r>
              <a:rPr lang="en-US" sz="5400" dirty="0" smtClean="0"/>
              <a:t>have</a:t>
            </a:r>
            <a:br>
              <a:rPr lang="en-US" sz="5400" dirty="0" smtClean="0"/>
            </a:br>
            <a:r>
              <a:rPr lang="en-US" sz="5400" dirty="0" smtClean="0"/>
              <a:t>AUPs</a:t>
            </a:r>
            <a:r>
              <a:rPr lang="en-US" sz="5400" dirty="0"/>
              <a:t>?</a:t>
            </a:r>
          </a:p>
        </p:txBody>
      </p:sp>
      <p:sp>
        <p:nvSpPr>
          <p:cNvPr id="3" name="Content Placeholder 2"/>
          <p:cNvSpPr>
            <a:spLocks noGrp="1"/>
          </p:cNvSpPr>
          <p:nvPr>
            <p:ph idx="1"/>
          </p:nvPr>
        </p:nvSpPr>
        <p:spPr>
          <a:xfrm>
            <a:off x="3867912" y="577970"/>
            <a:ext cx="7315200" cy="5411350"/>
          </a:xfrm>
        </p:spPr>
        <p:txBody>
          <a:bodyPr>
            <a:normAutofit/>
          </a:bodyPr>
          <a:lstStyle/>
          <a:p>
            <a:pPr marL="0" indent="0">
              <a:buNone/>
            </a:pPr>
            <a:endParaRPr lang="en-US" sz="3600" dirty="0" smtClean="0"/>
          </a:p>
          <a:p>
            <a:pPr marL="0" indent="0">
              <a:buNone/>
            </a:pPr>
            <a:r>
              <a:rPr lang="en-US" sz="3800" b="1" dirty="0" smtClean="0"/>
              <a:t>KRS </a:t>
            </a:r>
            <a:r>
              <a:rPr lang="en-US" sz="3800" b="1" dirty="0"/>
              <a:t>132.601 Administrator's use of local funds accruing to office -- Bank account -- Expenditures – Supervision</a:t>
            </a:r>
          </a:p>
          <a:p>
            <a:pPr marL="0" indent="0">
              <a:buNone/>
            </a:pP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2034455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59" y="1000664"/>
            <a:ext cx="2834640" cy="3786996"/>
          </a:xfrm>
        </p:spPr>
        <p:txBody>
          <a:bodyPr>
            <a:normAutofit/>
          </a:bodyPr>
          <a:lstStyle/>
          <a:p>
            <a:r>
              <a:rPr lang="en-US" sz="5400" dirty="0"/>
              <a:t>Why do </a:t>
            </a:r>
            <a:r>
              <a:rPr lang="en-US" sz="5400" dirty="0" smtClean="0"/>
              <a:t>PVAs </a:t>
            </a:r>
            <a:r>
              <a:rPr lang="en-US" sz="5400" dirty="0" smtClean="0"/>
              <a:t>have</a:t>
            </a:r>
            <a:br>
              <a:rPr lang="en-US" sz="5400" dirty="0" smtClean="0"/>
            </a:br>
            <a:r>
              <a:rPr lang="en-US" sz="5400" dirty="0" smtClean="0"/>
              <a:t>AUPs</a:t>
            </a:r>
            <a:r>
              <a:rPr lang="en-US" sz="5400" dirty="0"/>
              <a:t>?</a:t>
            </a:r>
          </a:p>
        </p:txBody>
      </p:sp>
      <p:sp>
        <p:nvSpPr>
          <p:cNvPr id="3" name="Content Placeholder 2"/>
          <p:cNvSpPr>
            <a:spLocks noGrp="1"/>
          </p:cNvSpPr>
          <p:nvPr>
            <p:ph idx="1"/>
          </p:nvPr>
        </p:nvSpPr>
        <p:spPr>
          <a:xfrm>
            <a:off x="3867912" y="577970"/>
            <a:ext cx="7315200" cy="5411350"/>
          </a:xfrm>
        </p:spPr>
        <p:txBody>
          <a:bodyPr>
            <a:normAutofit fontScale="77500" lnSpcReduction="20000"/>
          </a:bodyPr>
          <a:lstStyle/>
          <a:p>
            <a:pPr marL="0" indent="0">
              <a:buNone/>
            </a:pPr>
            <a:r>
              <a:rPr lang="en-US" sz="3800" b="1" dirty="0" smtClean="0"/>
              <a:t>KRS 132.601</a:t>
            </a:r>
          </a:p>
          <a:p>
            <a:pPr marL="0" indent="0">
              <a:buNone/>
            </a:pPr>
            <a:r>
              <a:rPr lang="en-US" sz="3600" dirty="0"/>
              <a:t>(1) The property valuation administrator of any county may, after receiving an approved budget from the Department of Revenue under the provisions of KRS 132.590, obligate and spend any of the local funds accruing to his office under the provisions of KRS 132.590 or KRS 132.285, over and above that actually used in compensating his deputies and assistants, for the purchase of any maps, lists, charts, materials, supplies or equipment, or for other expenses necessary to the proper assessment of property or preparation and maintenance of assessment rolls and records</a:t>
            </a:r>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214970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59" y="664234"/>
            <a:ext cx="2834640" cy="3786996"/>
          </a:xfrm>
        </p:spPr>
        <p:txBody>
          <a:bodyPr>
            <a:normAutofit/>
          </a:bodyPr>
          <a:lstStyle/>
          <a:p>
            <a:r>
              <a:rPr lang="en-US" sz="5400" dirty="0"/>
              <a:t>Why do </a:t>
            </a:r>
            <a:r>
              <a:rPr lang="en-US" sz="5400" dirty="0" smtClean="0"/>
              <a:t>PVAs </a:t>
            </a:r>
            <a:r>
              <a:rPr lang="en-US" sz="5400" dirty="0" smtClean="0"/>
              <a:t>have</a:t>
            </a:r>
            <a:br>
              <a:rPr lang="en-US" sz="5400" dirty="0" smtClean="0"/>
            </a:br>
            <a:r>
              <a:rPr lang="en-US" sz="5400" dirty="0" smtClean="0"/>
              <a:t>AUPs</a:t>
            </a:r>
            <a:r>
              <a:rPr lang="en-US" sz="5400" dirty="0"/>
              <a:t>?</a:t>
            </a:r>
          </a:p>
        </p:txBody>
      </p:sp>
      <p:sp>
        <p:nvSpPr>
          <p:cNvPr id="3" name="Content Placeholder 2"/>
          <p:cNvSpPr>
            <a:spLocks noGrp="1"/>
          </p:cNvSpPr>
          <p:nvPr>
            <p:ph idx="1"/>
          </p:nvPr>
        </p:nvSpPr>
        <p:spPr>
          <a:xfrm>
            <a:off x="3859285" y="-250166"/>
            <a:ext cx="7315200" cy="7021902"/>
          </a:xfrm>
        </p:spPr>
        <p:txBody>
          <a:bodyPr>
            <a:noAutofit/>
          </a:bodyPr>
          <a:lstStyle/>
          <a:p>
            <a:pPr marL="0" indent="0">
              <a:buNone/>
            </a:pPr>
            <a:r>
              <a:rPr lang="en-US" sz="2400" b="1" dirty="0" smtClean="0"/>
              <a:t>KRS 132.601</a:t>
            </a:r>
          </a:p>
          <a:p>
            <a:pPr marL="0" indent="0">
              <a:buNone/>
            </a:pPr>
            <a:r>
              <a:rPr lang="en-US" sz="2400" dirty="0"/>
              <a:t>(2) The property valuation administrator shall maintain a bank account for the management of local funds received by his office under the provisions of KRS 132.590 and 132.285. Beginning with the 1990-1992 biennium, at the end of each fiscal year a cumulative carryover of local funds equivalent to the total annual local appropriation for the ending fiscal year or five thousand dollars ($5,000), whichever is greater, shall be retained. Any funds in excess of this amount shall be refunded by the property valuation administrator no later than August 1 to the appropriating local governments in direct proportion to their respective appropriations.</a:t>
            </a:r>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3055561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59" y="664234"/>
            <a:ext cx="2834640" cy="3786996"/>
          </a:xfrm>
        </p:spPr>
        <p:txBody>
          <a:bodyPr>
            <a:normAutofit/>
          </a:bodyPr>
          <a:lstStyle/>
          <a:p>
            <a:r>
              <a:rPr lang="en-US" sz="5400" dirty="0"/>
              <a:t>Why do </a:t>
            </a:r>
            <a:r>
              <a:rPr lang="en-US" sz="5400" dirty="0" smtClean="0"/>
              <a:t>PVAs </a:t>
            </a:r>
            <a:r>
              <a:rPr lang="en-US" sz="5400" dirty="0" smtClean="0"/>
              <a:t>have</a:t>
            </a:r>
            <a:br>
              <a:rPr lang="en-US" sz="5400" dirty="0" smtClean="0"/>
            </a:br>
            <a:r>
              <a:rPr lang="en-US" sz="5400" dirty="0" smtClean="0"/>
              <a:t>AUPs</a:t>
            </a:r>
            <a:r>
              <a:rPr lang="en-US" sz="5400" dirty="0"/>
              <a:t>?</a:t>
            </a:r>
          </a:p>
        </p:txBody>
      </p:sp>
      <p:sp>
        <p:nvSpPr>
          <p:cNvPr id="3" name="Content Placeholder 2"/>
          <p:cNvSpPr>
            <a:spLocks noGrp="1"/>
          </p:cNvSpPr>
          <p:nvPr>
            <p:ph idx="1"/>
          </p:nvPr>
        </p:nvSpPr>
        <p:spPr>
          <a:xfrm>
            <a:off x="3867912" y="577970"/>
            <a:ext cx="7315200" cy="5411350"/>
          </a:xfrm>
        </p:spPr>
        <p:txBody>
          <a:bodyPr>
            <a:normAutofit fontScale="62500" lnSpcReduction="20000"/>
          </a:bodyPr>
          <a:lstStyle/>
          <a:p>
            <a:pPr marL="0" indent="0">
              <a:buNone/>
            </a:pPr>
            <a:endParaRPr lang="en-US" sz="3600" dirty="0" smtClean="0"/>
          </a:p>
          <a:p>
            <a:pPr marL="0" indent="0">
              <a:buNone/>
            </a:pPr>
            <a:r>
              <a:rPr lang="en-US" sz="3800" b="1" dirty="0" smtClean="0"/>
              <a:t>KRS 132.601</a:t>
            </a:r>
          </a:p>
          <a:p>
            <a:pPr marL="0" indent="0">
              <a:buNone/>
            </a:pPr>
            <a:r>
              <a:rPr lang="en-US" sz="3800" dirty="0" smtClean="0"/>
              <a:t>(</a:t>
            </a:r>
            <a:r>
              <a:rPr lang="en-US" sz="3800" dirty="0"/>
              <a:t>3) Expenditures made by the office of the property valuation administrator under the provisions of subsection (1) of this section shall be governed by </a:t>
            </a:r>
            <a:r>
              <a:rPr lang="en-US" sz="3800" b="1" dirty="0"/>
              <a:t>procurement procedures adopted by the fiscal court </a:t>
            </a:r>
            <a:r>
              <a:rPr lang="en-US" sz="3800" dirty="0"/>
              <a:t>in the county administrative code required by KRS 68.005. However, after approval of the annual budget for the office of the property valuation administrator provided in KRS 132.590 by the Department of Revenue, the necessity of the expenditure shall not be questioned by the fiscal court. The Department of Revenue shall have neither authority nor responsibility in the auditing of expenditures made by the property valuation administrator from locally appropriated funds. </a:t>
            </a:r>
            <a:r>
              <a:rPr lang="en-US" sz="3800" b="1" dirty="0">
                <a:solidFill>
                  <a:srgbClr val="FF0000"/>
                </a:solidFill>
              </a:rPr>
              <a:t>The Auditor of Public Accounts shall assume the responsibility</a:t>
            </a:r>
            <a:r>
              <a:rPr lang="en-US" sz="3800" b="1" dirty="0" smtClean="0">
                <a:solidFill>
                  <a:srgbClr val="FF0000"/>
                </a:solidFill>
              </a:rPr>
              <a:t>.</a:t>
            </a:r>
            <a:endParaRPr lang="en-US" sz="3800" b="1" dirty="0">
              <a:solidFill>
                <a:srgbClr val="FF0000"/>
              </a:solidFill>
            </a:endParaRPr>
          </a:p>
          <a:p>
            <a:pPr marL="0" indent="0">
              <a:buNone/>
            </a:pPr>
            <a:endParaRPr lang="en-US" sz="3600" dirty="0"/>
          </a:p>
        </p:txBody>
      </p:sp>
      <p:pic>
        <p:nvPicPr>
          <p:cNvPr id="5" name="Picture 4"/>
          <p:cNvPicPr>
            <a:picLocks noChangeAspect="1"/>
          </p:cNvPicPr>
          <p:nvPr/>
        </p:nvPicPr>
        <p:blipFill>
          <a:blip r:embed="rId2"/>
          <a:stretch>
            <a:fillRect/>
          </a:stretch>
        </p:blipFill>
        <p:spPr>
          <a:xfrm>
            <a:off x="0" y="6147835"/>
            <a:ext cx="12191999" cy="710165"/>
          </a:xfrm>
          <a:prstGeom prst="rect">
            <a:avLst/>
          </a:prstGeom>
        </p:spPr>
      </p:pic>
    </p:spTree>
    <p:extLst>
      <p:ext uri="{BB962C8B-B14F-4D97-AF65-F5344CB8AC3E}">
        <p14:creationId xmlns:p14="http://schemas.microsoft.com/office/powerpoint/2010/main" val="1077600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3448DCFCE4BFA3488C1231CEA6A8E0C6" ma:contentTypeVersion="1" ma:contentTypeDescription="Upload an image." ma:contentTypeScope="" ma:versionID="3dd297dca525510f3eede485c6436bf4">
  <xsd:schema xmlns:xsd="http://www.w3.org/2001/XMLSchema" xmlns:xs="http://www.w3.org/2001/XMLSchema" xmlns:p="http://schemas.microsoft.com/office/2006/metadata/properties" xmlns:ns1="http://schemas.microsoft.com/sharepoint/v3" xmlns:ns2="042484EB-C38E-4712-B7FF-BE26DBBE11E5" xmlns:ns3="http://schemas.microsoft.com/sharepoint/v3/fields" targetNamespace="http://schemas.microsoft.com/office/2006/metadata/properties" ma:root="true" ma:fieldsID="7dbaf0fdf7bf684ea7e650bbf3546fb7" ns1:_="" ns2:_="" ns3:_="">
    <xsd:import namespace="http://schemas.microsoft.com/sharepoint/v3"/>
    <xsd:import namespace="042484EB-C38E-4712-B7FF-BE26DBBE11E5"/>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2484EB-C38E-4712-B7FF-BE26DBBE11E5"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42484EB-C38E-4712-B7FF-BE26DBBE11E5"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EF2AF9AD-26C6-4E2B-82C0-63F9EC0B1F46}"/>
</file>

<file path=customXml/itemProps2.xml><?xml version="1.0" encoding="utf-8"?>
<ds:datastoreItem xmlns:ds="http://schemas.openxmlformats.org/officeDocument/2006/customXml" ds:itemID="{A75331D6-2C21-4F37-87ED-A9BDC124EC06}"/>
</file>

<file path=customXml/itemProps3.xml><?xml version="1.0" encoding="utf-8"?>
<ds:datastoreItem xmlns:ds="http://schemas.openxmlformats.org/officeDocument/2006/customXml" ds:itemID="{72FE4529-A771-4392-8DCC-7F6B0F2E4B55}"/>
</file>

<file path=docProps/app.xml><?xml version="1.0" encoding="utf-8"?>
<Properties xmlns="http://schemas.openxmlformats.org/officeDocument/2006/extended-properties" xmlns:vt="http://schemas.openxmlformats.org/officeDocument/2006/docPropsVTypes">
  <Template>TM03457475[[fn=Frame]]</Template>
  <TotalTime>1735</TotalTime>
  <Words>1559</Words>
  <Application>Microsoft Office PowerPoint</Application>
  <PresentationFormat>Widescreen</PresentationFormat>
  <Paragraphs>161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Corbel</vt:lpstr>
      <vt:lpstr>Wingdings 2</vt:lpstr>
      <vt:lpstr>Frame</vt:lpstr>
      <vt:lpstr>What is an AUP  (Agreed Upon Procedure)</vt:lpstr>
      <vt:lpstr>Today we  will discuss:</vt:lpstr>
      <vt:lpstr>What  is  an  AUP?</vt:lpstr>
      <vt:lpstr>                     What Does  That Mean? </vt:lpstr>
      <vt:lpstr>What is the difference between Audits and AUPs.</vt:lpstr>
      <vt:lpstr>Why do PVAs have AUPs?</vt:lpstr>
      <vt:lpstr>Why do PVAs have AUPs?</vt:lpstr>
      <vt:lpstr>Why do PVAs have AUPs?</vt:lpstr>
      <vt:lpstr>Why do PVAs have AUPs?</vt:lpstr>
      <vt:lpstr>What  about my expenditures/ disbursements?</vt:lpstr>
      <vt:lpstr>What  about my expenditures/ disbursements?</vt:lpstr>
      <vt:lpstr>How often  do I  need  an AUP?</vt:lpstr>
      <vt:lpstr>PVA Accounting Records</vt:lpstr>
      <vt:lpstr>PVA Accounting Records</vt:lpstr>
      <vt:lpstr>PVA Accounting Records</vt:lpstr>
      <vt:lpstr>PVA Accounting Records</vt:lpstr>
      <vt:lpstr>PVA Accounting Procedures</vt:lpstr>
      <vt:lpstr>Current PVA  AUP Procedures</vt:lpstr>
      <vt:lpstr>Current PVA  AUP Procedures</vt:lpstr>
      <vt:lpstr>Current PVA  AUP Procedures</vt:lpstr>
      <vt:lpstr>Other Guidance and Rules:</vt:lpstr>
      <vt:lpstr>132.420 Duties and powers of property valuation administrator </vt:lpstr>
      <vt:lpstr>KRS 132.370 Property valuation administrator's status as state official  </vt:lpstr>
      <vt:lpstr>132.605 Purchase of assessment supplies and equipment by county  -- Purchase and loan by Department of Revenue-- Maintenance</vt:lpstr>
      <vt:lpstr>132.590 Compensation of administrator -- Salary schedule -- Salary adjustments -- Advancement in grade -- Biennial budget -- Allowances for deputies -- Payments by fiscal court</vt:lpstr>
      <vt:lpstr>FINANCE AND ADMINISTRATION CABINET MANUAL OF POLICIES AND PROCEDURES  Amended February 2016  This manual is incorporated by reference as an administrative regulation, pursuant to 200 KAR 5:021.</vt:lpstr>
      <vt:lpstr>PowerPoint Presentation</vt:lpstr>
      <vt:lpstr>APA County Assignments</vt:lpstr>
      <vt:lpstr>Contact Information   Auditor of Public Accounts 209 St. Clair Street Frankfort, KY 40601 502-564-5841 </vt:lpstr>
      <vt:lpstr>Additional Contact Information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AUP</dc:title>
  <dc:creator>Scott, Shari</dc:creator>
  <cp:keywords/>
  <dc:description/>
  <cp:lastModifiedBy>Scott, Shari</cp:lastModifiedBy>
  <cp:revision>54</cp:revision>
  <dcterms:created xsi:type="dcterms:W3CDTF">2018-11-19T20:32:37Z</dcterms:created>
  <dcterms:modified xsi:type="dcterms:W3CDTF">2018-11-29T14:02:16Z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0x0101009148F5A04DDD49CBA7127AADA5FB792B00AADE34325A8B49CDA8BB4DB53328F214003448DCFCE4BFA3488C1231CEA6A8E0C6</vt:lpwstr>
  </property>
</Properties>
</file>