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0.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6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65" r:id="rId1"/>
  </p:sldMasterIdLst>
  <p:sldIdLst>
    <p:sldId id="256" r:id="rId2"/>
    <p:sldId id="257" r:id="rId3"/>
    <p:sldId id="258" r:id="rId4"/>
    <p:sldId id="259" r:id="rId5"/>
    <p:sldId id="260" r:id="rId6"/>
    <p:sldId id="261" r:id="rId7"/>
    <p:sldId id="262" r:id="rId8"/>
    <p:sldId id="263" r:id="rId9"/>
    <p:sldId id="264" r:id="rId10"/>
    <p:sldId id="265" r:id="rId11"/>
    <p:sldId id="358"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33" r:id="rId42"/>
    <p:sldId id="297" r:id="rId43"/>
    <p:sldId id="298"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35" r:id="rId60"/>
    <p:sldId id="336" r:id="rId61"/>
    <p:sldId id="337" r:id="rId62"/>
    <p:sldId id="315" r:id="rId63"/>
    <p:sldId id="316" r:id="rId64"/>
    <p:sldId id="317" r:id="rId65"/>
    <p:sldId id="334" r:id="rId66"/>
    <p:sldId id="319" r:id="rId67"/>
    <p:sldId id="320" r:id="rId68"/>
    <p:sldId id="324" r:id="rId69"/>
    <p:sldId id="323" r:id="rId70"/>
    <p:sldId id="325" r:id="rId71"/>
    <p:sldId id="338" r:id="rId72"/>
    <p:sldId id="339" r:id="rId73"/>
    <p:sldId id="340" r:id="rId74"/>
    <p:sldId id="326" r:id="rId75"/>
    <p:sldId id="327" r:id="rId76"/>
    <p:sldId id="328" r:id="rId77"/>
    <p:sldId id="341" r:id="rId78"/>
    <p:sldId id="329" r:id="rId79"/>
    <p:sldId id="330" r:id="rId80"/>
    <p:sldId id="331" r:id="rId81"/>
    <p:sldId id="332" r:id="rId82"/>
    <p:sldId id="342" r:id="rId83"/>
    <p:sldId id="343" r:id="rId84"/>
    <p:sldId id="344" r:id="rId85"/>
    <p:sldId id="345" r:id="rId86"/>
    <p:sldId id="346" r:id="rId87"/>
    <p:sldId id="347" r:id="rId88"/>
    <p:sldId id="348" r:id="rId89"/>
    <p:sldId id="349" r:id="rId90"/>
    <p:sldId id="356" r:id="rId91"/>
    <p:sldId id="357" r:id="rId92"/>
    <p:sldId id="350" r:id="rId93"/>
    <p:sldId id="351" r:id="rId94"/>
    <p:sldId id="352" r:id="rId95"/>
    <p:sldId id="353" r:id="rId96"/>
    <p:sldId id="354" r:id="rId97"/>
    <p:sldId id="355" r:id="rId98"/>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46" autoAdjust="0"/>
    <p:restoredTop sz="94660"/>
  </p:normalViewPr>
  <p:slideViewPr>
    <p:cSldViewPr snapToGrid="0">
      <p:cViewPr varScale="1">
        <p:scale>
          <a:sx n="116" d="100"/>
          <a:sy n="116" d="100"/>
        </p:scale>
        <p:origin x="1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105"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83284890-85D2-4D7B-8EF5-15A9C1DB8F42}" type="datetimeFigureOut">
              <a:rPr lang="en-US" smtClean="0"/>
              <a:t>12/3/2018</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FAB73BC-B049-4115-A692-8D63A059BFB8}"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603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52518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93038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976603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49796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45161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4C608-40B1-4030-A28D-5B74BC98ADCE}" type="datetimeFigureOut">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962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6922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189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1739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994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953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9492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2293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252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492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842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8664C608-40B1-4030-A28D-5B74BC98ADCE}" type="datetimeFigureOut">
              <a:rPr lang="en-US" smtClean="0"/>
              <a:t>12/3/2018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4027901"/>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472B-2BC1-4E22-819B-71DC7F4E7E53}"/>
              </a:ext>
            </a:extLst>
          </p:cNvPr>
          <p:cNvSpPr>
            <a:spLocks noGrp="1"/>
          </p:cNvSpPr>
          <p:nvPr>
            <p:ph type="ctrTitle"/>
          </p:nvPr>
        </p:nvSpPr>
        <p:spPr/>
        <p:txBody>
          <a:bodyPr/>
          <a:lstStyle/>
          <a:p>
            <a:pPr algn="ct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Researching Historical Deeds</a:t>
            </a:r>
            <a:endParaRPr lang="en-US" dirty="0">
              <a:solidFill>
                <a:srgbClr val="002060"/>
              </a:solidFill>
            </a:endParaRPr>
          </a:p>
        </p:txBody>
      </p:sp>
      <p:sp>
        <p:nvSpPr>
          <p:cNvPr id="3" name="Subtitle 2">
            <a:extLst>
              <a:ext uri="{FF2B5EF4-FFF2-40B4-BE49-F238E27FC236}">
                <a16:creationId xmlns:a16="http://schemas.microsoft.com/office/drawing/2014/main" id="{8639855A-D29D-4FB0-B317-4E8D5CEF5A3A}"/>
              </a:ext>
            </a:extLst>
          </p:cNvPr>
          <p:cNvSpPr>
            <a:spLocks noGrp="1"/>
          </p:cNvSpPr>
          <p:nvPr>
            <p:ph type="subTitle" idx="1"/>
          </p:nvPr>
        </p:nvSpPr>
        <p:spPr/>
        <p:txBody>
          <a:bodyPr>
            <a:normAutofit fontScale="92500"/>
          </a:bodyPr>
          <a:lstStyle/>
          <a:p>
            <a:pPr algn="ctr">
              <a:spcBef>
                <a:spcPts val="0"/>
              </a:spcBef>
            </a:pPr>
            <a:r>
              <a:rPr lang="en-US" sz="2400" dirty="0">
                <a:latin typeface="Calibri" panose="020F0502020204030204" pitchFamily="34" charset="0"/>
                <a:ea typeface="Calibri" panose="020F0502020204030204" pitchFamily="34" charset="0"/>
                <a:cs typeface="Calibri" panose="020F0502020204030204" pitchFamily="34" charset="0"/>
              </a:rPr>
              <a:t>This workshop will assist you in research methods to locate old deeds.</a:t>
            </a:r>
          </a:p>
          <a:p>
            <a:endParaRPr lang="en-US" dirty="0"/>
          </a:p>
        </p:txBody>
      </p:sp>
    </p:spTree>
    <p:extLst>
      <p:ext uri="{BB962C8B-B14F-4D97-AF65-F5344CB8AC3E}">
        <p14:creationId xmlns:p14="http://schemas.microsoft.com/office/powerpoint/2010/main" val="388260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8F92-8613-4A4D-8BA8-B4EDF57A5B7C}"/>
              </a:ext>
            </a:extLst>
          </p:cNvPr>
          <p:cNvSpPr>
            <a:spLocks noGrp="1"/>
          </p:cNvSpPr>
          <p:nvPr>
            <p:ph type="title"/>
          </p:nvPr>
        </p:nvSpPr>
        <p:spPr/>
        <p:txBody>
          <a:bodyPr>
            <a:normAutofit fontScale="90000"/>
          </a:bodyPr>
          <a:lstStyle/>
          <a:p>
            <a:r>
              <a:rPr lang="en-US" dirty="0"/>
              <a:t>What are the problems associated with not having a deed reference?</a:t>
            </a:r>
          </a:p>
        </p:txBody>
      </p:sp>
      <p:sp>
        <p:nvSpPr>
          <p:cNvPr id="3" name="Content Placeholder 2">
            <a:extLst>
              <a:ext uri="{FF2B5EF4-FFF2-40B4-BE49-F238E27FC236}">
                <a16:creationId xmlns:a16="http://schemas.microsoft.com/office/drawing/2014/main" id="{AED493B9-BB28-4CCD-B92F-C033E477B33E}"/>
              </a:ext>
            </a:extLst>
          </p:cNvPr>
          <p:cNvSpPr>
            <a:spLocks noGrp="1"/>
          </p:cNvSpPr>
          <p:nvPr>
            <p:ph sz="quarter" idx="13"/>
          </p:nvPr>
        </p:nvSpPr>
        <p:spPr>
          <a:xfrm>
            <a:off x="1069848" y="2121408"/>
            <a:ext cx="10058400" cy="1609344"/>
          </a:xfrm>
        </p:spPr>
        <p:txBody>
          <a:bodyPr>
            <a:normAutofit fontScale="92500" lnSpcReduction="10000"/>
          </a:bodyPr>
          <a:lstStyle/>
          <a:p>
            <a:r>
              <a:rPr lang="en-US" sz="3200" dirty="0"/>
              <a:t>Adjoining property owners who need to have their property surveyed have greater expense because it takes the surveyors more time. More time, more money!</a:t>
            </a:r>
          </a:p>
        </p:txBody>
      </p:sp>
      <p:pic>
        <p:nvPicPr>
          <p:cNvPr id="5" name="Picture 4">
            <a:extLst>
              <a:ext uri="{FF2B5EF4-FFF2-40B4-BE49-F238E27FC236}">
                <a16:creationId xmlns:a16="http://schemas.microsoft.com/office/drawing/2014/main" id="{1888CC37-5430-4C4F-BE26-567A9C23CA25}"/>
              </a:ext>
            </a:extLst>
          </p:cNvPr>
          <p:cNvPicPr>
            <a:picLocks noChangeAspect="1"/>
          </p:cNvPicPr>
          <p:nvPr/>
        </p:nvPicPr>
        <p:blipFill>
          <a:blip r:embed="rId2"/>
          <a:stretch>
            <a:fillRect/>
          </a:stretch>
        </p:blipFill>
        <p:spPr>
          <a:xfrm>
            <a:off x="3362067" y="3804456"/>
            <a:ext cx="4587615" cy="2474532"/>
          </a:xfrm>
          <a:prstGeom prst="rect">
            <a:avLst/>
          </a:prstGeom>
        </p:spPr>
      </p:pic>
    </p:spTree>
    <p:extLst>
      <p:ext uri="{BB962C8B-B14F-4D97-AF65-F5344CB8AC3E}">
        <p14:creationId xmlns:p14="http://schemas.microsoft.com/office/powerpoint/2010/main" val="220986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8CC37-5430-4C4F-BE26-567A9C23CA25}"/>
              </a:ext>
            </a:extLst>
          </p:cNvPr>
          <p:cNvPicPr>
            <a:picLocks noChangeAspect="1"/>
          </p:cNvPicPr>
          <p:nvPr/>
        </p:nvPicPr>
        <p:blipFill>
          <a:blip r:embed="rId2"/>
          <a:stretch>
            <a:fillRect/>
          </a:stretch>
        </p:blipFill>
        <p:spPr>
          <a:xfrm>
            <a:off x="1678231" y="255374"/>
            <a:ext cx="9423068" cy="5082746"/>
          </a:xfrm>
          <a:prstGeom prst="rect">
            <a:avLst/>
          </a:prstGeom>
        </p:spPr>
      </p:pic>
    </p:spTree>
    <p:extLst>
      <p:ext uri="{BB962C8B-B14F-4D97-AF65-F5344CB8AC3E}">
        <p14:creationId xmlns:p14="http://schemas.microsoft.com/office/powerpoint/2010/main" val="9931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8F92-8613-4A4D-8BA8-B4EDF57A5B7C}"/>
              </a:ext>
            </a:extLst>
          </p:cNvPr>
          <p:cNvSpPr>
            <a:spLocks noGrp="1"/>
          </p:cNvSpPr>
          <p:nvPr>
            <p:ph type="title"/>
          </p:nvPr>
        </p:nvSpPr>
        <p:spPr/>
        <p:txBody>
          <a:bodyPr>
            <a:normAutofit fontScale="90000"/>
          </a:bodyPr>
          <a:lstStyle/>
          <a:p>
            <a:r>
              <a:rPr lang="en-US" dirty="0"/>
              <a:t>What are the problems associated with not having a deed reference?</a:t>
            </a:r>
          </a:p>
        </p:txBody>
      </p:sp>
      <p:sp>
        <p:nvSpPr>
          <p:cNvPr id="3" name="Content Placeholder 2">
            <a:extLst>
              <a:ext uri="{FF2B5EF4-FFF2-40B4-BE49-F238E27FC236}">
                <a16:creationId xmlns:a16="http://schemas.microsoft.com/office/drawing/2014/main" id="{AED493B9-BB28-4CCD-B92F-C033E477B33E}"/>
              </a:ext>
            </a:extLst>
          </p:cNvPr>
          <p:cNvSpPr>
            <a:spLocks noGrp="1"/>
          </p:cNvSpPr>
          <p:nvPr>
            <p:ph sz="quarter" idx="13"/>
          </p:nvPr>
        </p:nvSpPr>
        <p:spPr/>
        <p:txBody>
          <a:bodyPr>
            <a:normAutofit fontScale="62500" lnSpcReduction="20000"/>
          </a:bodyPr>
          <a:lstStyle/>
          <a:p>
            <a:r>
              <a:rPr lang="en-US" sz="3500" cap="small" dirty="0">
                <a:solidFill>
                  <a:srgbClr val="0070C0"/>
                </a:solidFill>
              </a:rPr>
              <a:t>Without a fee simple deed the rightful owners or heirs cannot enjoy the full “bundle of rights”</a:t>
            </a:r>
          </a:p>
          <a:p>
            <a:pPr marL="457200" indent="-457200">
              <a:buFont typeface="+mj-lt"/>
              <a:buAutoNum type="arabicPeriod"/>
            </a:pPr>
            <a:r>
              <a:rPr lang="en-US" sz="3000" dirty="0"/>
              <a:t>Right to use</a:t>
            </a:r>
          </a:p>
          <a:p>
            <a:pPr marL="457200" indent="-457200">
              <a:buFont typeface="+mj-lt"/>
              <a:buAutoNum type="arabicPeriod"/>
            </a:pPr>
            <a:r>
              <a:rPr lang="en-US" sz="3000" dirty="0"/>
              <a:t>Right to sell</a:t>
            </a:r>
          </a:p>
          <a:p>
            <a:pPr marL="457200" indent="-457200">
              <a:buFont typeface="+mj-lt"/>
              <a:buAutoNum type="arabicPeriod"/>
            </a:pPr>
            <a:r>
              <a:rPr lang="en-US" sz="3000" dirty="0"/>
              <a:t>Right to lease or rent</a:t>
            </a:r>
          </a:p>
          <a:p>
            <a:pPr marL="457200" indent="-457200">
              <a:buFont typeface="+mj-lt"/>
              <a:buAutoNum type="arabicPeriod"/>
            </a:pPr>
            <a:r>
              <a:rPr lang="en-US" sz="3000" dirty="0"/>
              <a:t>Right to enter or leave</a:t>
            </a:r>
          </a:p>
          <a:p>
            <a:pPr marL="457200" indent="-457200">
              <a:buFont typeface="+mj-lt"/>
              <a:buAutoNum type="arabicPeriod"/>
            </a:pPr>
            <a:r>
              <a:rPr lang="en-US" sz="3000" dirty="0"/>
              <a:t>Right to give away </a:t>
            </a:r>
          </a:p>
          <a:p>
            <a:pPr marL="457200" indent="-457200">
              <a:buFont typeface="+mj-lt"/>
              <a:buAutoNum type="arabicPeriod"/>
            </a:pPr>
            <a:r>
              <a:rPr lang="en-US" sz="3000" dirty="0"/>
              <a:t>Right to refuse to do any of these</a:t>
            </a:r>
            <a:endParaRPr lang="en-US" sz="2200" dirty="0"/>
          </a:p>
        </p:txBody>
      </p:sp>
    </p:spTree>
    <p:extLst>
      <p:ext uri="{BB962C8B-B14F-4D97-AF65-F5344CB8AC3E}">
        <p14:creationId xmlns:p14="http://schemas.microsoft.com/office/powerpoint/2010/main" val="342825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8F92-8613-4A4D-8BA8-B4EDF57A5B7C}"/>
              </a:ext>
            </a:extLst>
          </p:cNvPr>
          <p:cNvSpPr>
            <a:spLocks noGrp="1"/>
          </p:cNvSpPr>
          <p:nvPr>
            <p:ph type="title"/>
          </p:nvPr>
        </p:nvSpPr>
        <p:spPr>
          <a:xfrm>
            <a:off x="2040231" y="214605"/>
            <a:ext cx="8923238" cy="5477068"/>
          </a:xfrm>
        </p:spPr>
        <p:txBody>
          <a:bodyPr>
            <a:noAutofit/>
          </a:bodyPr>
          <a:lstStyle/>
          <a:p>
            <a:r>
              <a:rPr lang="en-US" sz="7200" dirty="0">
                <a:solidFill>
                  <a:schemeClr val="tx1"/>
                </a:solidFill>
              </a:rPr>
              <a:t>Here is a prime example right behind the pVA office…</a:t>
            </a:r>
            <a:br>
              <a:rPr lang="en-US" sz="7200" dirty="0">
                <a:solidFill>
                  <a:schemeClr val="tx1"/>
                </a:solidFill>
              </a:rPr>
            </a:br>
            <a:r>
              <a:rPr lang="en-US" sz="7200" dirty="0">
                <a:solidFill>
                  <a:schemeClr val="tx1"/>
                </a:solidFill>
              </a:rPr>
              <a:t>within sight of the courthouse</a:t>
            </a:r>
          </a:p>
        </p:txBody>
      </p:sp>
    </p:spTree>
    <p:extLst>
      <p:ext uri="{BB962C8B-B14F-4D97-AF65-F5344CB8AC3E}">
        <p14:creationId xmlns:p14="http://schemas.microsoft.com/office/powerpoint/2010/main" val="4061081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1811F-2838-4FED-BFDE-DB4C8B11893F}"/>
              </a:ext>
            </a:extLst>
          </p:cNvPr>
          <p:cNvPicPr>
            <a:picLocks noChangeAspect="1"/>
          </p:cNvPicPr>
          <p:nvPr/>
        </p:nvPicPr>
        <p:blipFill>
          <a:blip r:embed="rId2"/>
          <a:stretch>
            <a:fillRect/>
          </a:stretch>
        </p:blipFill>
        <p:spPr>
          <a:xfrm>
            <a:off x="2302056" y="195440"/>
            <a:ext cx="7009895" cy="5257421"/>
          </a:xfrm>
          <a:prstGeom prst="rect">
            <a:avLst/>
          </a:prstGeom>
        </p:spPr>
      </p:pic>
    </p:spTree>
    <p:extLst>
      <p:ext uri="{BB962C8B-B14F-4D97-AF65-F5344CB8AC3E}">
        <p14:creationId xmlns:p14="http://schemas.microsoft.com/office/powerpoint/2010/main" val="90972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1811F-2838-4FED-BFDE-DB4C8B11893F}"/>
              </a:ext>
            </a:extLst>
          </p:cNvPr>
          <p:cNvPicPr>
            <a:picLocks noChangeAspect="1"/>
          </p:cNvPicPr>
          <p:nvPr/>
        </p:nvPicPr>
        <p:blipFill>
          <a:blip r:embed="rId2"/>
          <a:stretch>
            <a:fillRect/>
          </a:stretch>
        </p:blipFill>
        <p:spPr>
          <a:xfrm>
            <a:off x="2068791" y="260456"/>
            <a:ext cx="7065879" cy="5124942"/>
          </a:xfrm>
          <a:prstGeom prst="rect">
            <a:avLst/>
          </a:prstGeom>
        </p:spPr>
      </p:pic>
    </p:spTree>
    <p:extLst>
      <p:ext uri="{BB962C8B-B14F-4D97-AF65-F5344CB8AC3E}">
        <p14:creationId xmlns:p14="http://schemas.microsoft.com/office/powerpoint/2010/main" val="188333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8F92-8613-4A4D-8BA8-B4EDF57A5B7C}"/>
              </a:ext>
            </a:extLst>
          </p:cNvPr>
          <p:cNvSpPr>
            <a:spLocks noGrp="1"/>
          </p:cNvSpPr>
          <p:nvPr>
            <p:ph type="title"/>
          </p:nvPr>
        </p:nvSpPr>
        <p:spPr>
          <a:xfrm>
            <a:off x="1066800" y="0"/>
            <a:ext cx="10058400" cy="5957358"/>
          </a:xfrm>
        </p:spPr>
        <p:txBody>
          <a:bodyPr>
            <a:noAutofit/>
          </a:bodyPr>
          <a:lstStyle/>
          <a:p>
            <a:r>
              <a:rPr lang="en-US" sz="7200" dirty="0">
                <a:solidFill>
                  <a:schemeClr val="tx1"/>
                </a:solidFill>
              </a:rPr>
              <a:t>In order to effectively conduct historical research you must remember this acrostic…</a:t>
            </a:r>
          </a:p>
        </p:txBody>
      </p:sp>
    </p:spTree>
    <p:extLst>
      <p:ext uri="{BB962C8B-B14F-4D97-AF65-F5344CB8AC3E}">
        <p14:creationId xmlns:p14="http://schemas.microsoft.com/office/powerpoint/2010/main" val="34193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3CB452-FCBE-4131-9B39-CE0126F34A7E}"/>
              </a:ext>
            </a:extLst>
          </p:cNvPr>
          <p:cNvSpPr>
            <a:spLocks noGrp="1"/>
          </p:cNvSpPr>
          <p:nvPr>
            <p:ph type="title"/>
          </p:nvPr>
        </p:nvSpPr>
        <p:spPr>
          <a:xfrm>
            <a:off x="1069848" y="625151"/>
            <a:ext cx="7349222" cy="4404049"/>
          </a:xfrm>
        </p:spPr>
        <p:txBody>
          <a:bodyPr>
            <a:noAutofit/>
          </a:bodyPr>
          <a:lstStyle/>
          <a:p>
            <a:pPr algn="ctr"/>
            <a:r>
              <a:rPr lang="en-US" sz="13400" dirty="0">
                <a:solidFill>
                  <a:srgbClr val="0070C0"/>
                </a:solidFill>
              </a:rPr>
              <a:t>O</a:t>
            </a:r>
            <a:br>
              <a:rPr lang="en-US" sz="13400" dirty="0">
                <a:solidFill>
                  <a:srgbClr val="0070C0"/>
                </a:solidFill>
              </a:rPr>
            </a:br>
            <a:r>
              <a:rPr lang="en-US" sz="13400" dirty="0">
                <a:solidFill>
                  <a:srgbClr val="0070C0"/>
                </a:solidFill>
              </a:rPr>
              <a:t>d</a:t>
            </a:r>
            <a:br>
              <a:rPr lang="en-US" sz="13400" dirty="0">
                <a:solidFill>
                  <a:srgbClr val="0070C0"/>
                </a:solidFill>
              </a:rPr>
            </a:br>
            <a:r>
              <a:rPr lang="en-US" sz="13400" dirty="0">
                <a:solidFill>
                  <a:srgbClr val="0070C0"/>
                </a:solidFill>
              </a:rPr>
              <a:t>d</a:t>
            </a:r>
          </a:p>
        </p:txBody>
      </p:sp>
    </p:spTree>
    <p:extLst>
      <p:ext uri="{BB962C8B-B14F-4D97-AF65-F5344CB8AC3E}">
        <p14:creationId xmlns:p14="http://schemas.microsoft.com/office/powerpoint/2010/main" val="3858973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A341AE-8AD7-4987-A2A6-42434BBD970D}"/>
              </a:ext>
            </a:extLst>
          </p:cNvPr>
          <p:cNvPicPr>
            <a:picLocks noChangeAspect="1"/>
          </p:cNvPicPr>
          <p:nvPr/>
        </p:nvPicPr>
        <p:blipFill>
          <a:blip r:embed="rId2"/>
          <a:stretch>
            <a:fillRect/>
          </a:stretch>
        </p:blipFill>
        <p:spPr>
          <a:xfrm>
            <a:off x="3335244" y="195943"/>
            <a:ext cx="4810381" cy="5263210"/>
          </a:xfrm>
          <a:prstGeom prst="rect">
            <a:avLst/>
          </a:prstGeom>
        </p:spPr>
      </p:pic>
    </p:spTree>
    <p:extLst>
      <p:ext uri="{BB962C8B-B14F-4D97-AF65-F5344CB8AC3E}">
        <p14:creationId xmlns:p14="http://schemas.microsoft.com/office/powerpoint/2010/main" val="45469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0F92-361C-4A9C-9DE3-9F393AB5D7FE}"/>
              </a:ext>
            </a:extLst>
          </p:cNvPr>
          <p:cNvSpPr>
            <a:spLocks noGrp="1"/>
          </p:cNvSpPr>
          <p:nvPr>
            <p:ph type="title"/>
          </p:nvPr>
        </p:nvSpPr>
        <p:spPr>
          <a:xfrm>
            <a:off x="107092" y="550534"/>
            <a:ext cx="11450594" cy="3518958"/>
          </a:xfrm>
        </p:spPr>
        <p:txBody>
          <a:bodyPr>
            <a:normAutofit fontScale="90000"/>
          </a:bodyPr>
          <a:lstStyle/>
          <a:p>
            <a:pPr algn="ctr"/>
            <a:r>
              <a:rPr lang="en-US" sz="40200" b="1" dirty="0"/>
              <a:t>O</a:t>
            </a:r>
            <a:r>
              <a:rPr lang="en-US" sz="23300" dirty="0"/>
              <a:t>RGANIZE</a:t>
            </a:r>
          </a:p>
        </p:txBody>
      </p:sp>
    </p:spTree>
    <p:extLst>
      <p:ext uri="{BB962C8B-B14F-4D97-AF65-F5344CB8AC3E}">
        <p14:creationId xmlns:p14="http://schemas.microsoft.com/office/powerpoint/2010/main" val="2290961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DBDE-55F9-4B8F-892D-6FCD9A318D71}"/>
              </a:ext>
            </a:extLst>
          </p:cNvPr>
          <p:cNvSpPr>
            <a:spLocks noGrp="1"/>
          </p:cNvSpPr>
          <p:nvPr>
            <p:ph type="title"/>
          </p:nvPr>
        </p:nvSpPr>
        <p:spPr/>
        <p:txBody>
          <a:bodyPr>
            <a:normAutofit fontScale="90000"/>
          </a:bodyPr>
          <a:lstStyle/>
          <a:p>
            <a:pPr algn="ctr"/>
            <a:r>
              <a:rPr lang="en-US" sz="12500" dirty="0">
                <a:latin typeface="Calibri" panose="020F0502020204030204" pitchFamily="34" charset="0"/>
              </a:rPr>
              <a:t>The problem </a:t>
            </a:r>
          </a:p>
        </p:txBody>
      </p:sp>
      <p:sp>
        <p:nvSpPr>
          <p:cNvPr id="3" name="Content Placeholder 2">
            <a:extLst>
              <a:ext uri="{FF2B5EF4-FFF2-40B4-BE49-F238E27FC236}">
                <a16:creationId xmlns:a16="http://schemas.microsoft.com/office/drawing/2014/main" id="{B9D12B3C-2C98-4DE1-B4F1-9AF1FE414033}"/>
              </a:ext>
            </a:extLst>
          </p:cNvPr>
          <p:cNvSpPr>
            <a:spLocks noGrp="1"/>
          </p:cNvSpPr>
          <p:nvPr>
            <p:ph sz="quarter" idx="13"/>
          </p:nvPr>
        </p:nvSpPr>
        <p:spPr/>
        <p:txBody>
          <a:bodyPr>
            <a:normAutofit fontScale="77500" lnSpcReduction="20000"/>
          </a:bodyPr>
          <a:lstStyle/>
          <a:p>
            <a:r>
              <a:rPr lang="en-US" sz="5400" dirty="0">
                <a:latin typeface="Calibri" panose="020F0502020204030204" pitchFamily="34" charset="0"/>
                <a:ea typeface="Calibri" panose="020F0502020204030204" pitchFamily="34" charset="0"/>
                <a:cs typeface="Calibri" panose="020F0502020204030204" pitchFamily="34" charset="0"/>
              </a:rPr>
              <a:t>Properties for which the PVA office has no deed reference</a:t>
            </a:r>
          </a:p>
          <a:p>
            <a:r>
              <a:rPr lang="en-US" sz="5400" dirty="0">
                <a:latin typeface="Calibri" panose="020F0502020204030204" pitchFamily="34" charset="0"/>
                <a:ea typeface="Calibri" panose="020F0502020204030204" pitchFamily="34" charset="0"/>
                <a:cs typeface="Calibri" panose="020F0502020204030204" pitchFamily="34" charset="0"/>
              </a:rPr>
              <a:t>In many cases it is because the owner has been dead for many years</a:t>
            </a:r>
          </a:p>
          <a:p>
            <a:pPr marL="0" indent="0">
              <a:buNone/>
            </a:pPr>
            <a:endParaRPr lang="en-US" dirty="0"/>
          </a:p>
        </p:txBody>
      </p:sp>
    </p:spTree>
    <p:extLst>
      <p:ext uri="{BB962C8B-B14F-4D97-AF65-F5344CB8AC3E}">
        <p14:creationId xmlns:p14="http://schemas.microsoft.com/office/powerpoint/2010/main" val="463920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DBDE-55F9-4B8F-892D-6FCD9A318D71}"/>
              </a:ext>
            </a:extLst>
          </p:cNvPr>
          <p:cNvSpPr>
            <a:spLocks noGrp="1"/>
          </p:cNvSpPr>
          <p:nvPr>
            <p:ph type="title"/>
          </p:nvPr>
        </p:nvSpPr>
        <p:spPr>
          <a:xfrm>
            <a:off x="1069848" y="484631"/>
            <a:ext cx="10058400" cy="3214158"/>
          </a:xfrm>
        </p:spPr>
        <p:txBody>
          <a:bodyPr>
            <a:normAutofit fontScale="90000"/>
          </a:bodyPr>
          <a:lstStyle/>
          <a:p>
            <a:pPr algn="ctr"/>
            <a:r>
              <a:rPr lang="en-US" sz="12500" dirty="0">
                <a:solidFill>
                  <a:srgbClr val="0070C0"/>
                </a:solidFill>
                <a:latin typeface="Calibri" panose="020F0502020204030204" pitchFamily="34" charset="0"/>
              </a:rPr>
              <a:t>WITHOUT </a:t>
            </a:r>
            <a:r>
              <a:rPr lang="en-US" sz="21800" b="1" dirty="0">
                <a:solidFill>
                  <a:srgbClr val="0070C0"/>
                </a:solidFill>
                <a:latin typeface="Calibri" panose="020F0502020204030204" pitchFamily="34" charset="0"/>
              </a:rPr>
              <a:t>O</a:t>
            </a:r>
            <a:r>
              <a:rPr lang="en-US" sz="12500" dirty="0">
                <a:solidFill>
                  <a:srgbClr val="0070C0"/>
                </a:solidFill>
                <a:latin typeface="Calibri" panose="020F0502020204030204" pitchFamily="34" charset="0"/>
              </a:rPr>
              <a:t>RGANIZATION </a:t>
            </a:r>
          </a:p>
        </p:txBody>
      </p:sp>
      <p:sp>
        <p:nvSpPr>
          <p:cNvPr id="3" name="Content Placeholder 2">
            <a:extLst>
              <a:ext uri="{FF2B5EF4-FFF2-40B4-BE49-F238E27FC236}">
                <a16:creationId xmlns:a16="http://schemas.microsoft.com/office/drawing/2014/main" id="{B9D12B3C-2C98-4DE1-B4F1-9AF1FE414033}"/>
              </a:ext>
            </a:extLst>
          </p:cNvPr>
          <p:cNvSpPr>
            <a:spLocks noGrp="1"/>
          </p:cNvSpPr>
          <p:nvPr>
            <p:ph sz="quarter" idx="13"/>
          </p:nvPr>
        </p:nvSpPr>
        <p:spPr>
          <a:xfrm>
            <a:off x="1069848" y="3888258"/>
            <a:ext cx="10058400" cy="2283941"/>
          </a:xfrm>
        </p:spPr>
        <p:txBody>
          <a:bodyPr>
            <a:normAutofit/>
          </a:bodyPr>
          <a:lstStyle/>
          <a:p>
            <a:r>
              <a:rPr lang="en-US" sz="6600" dirty="0">
                <a:latin typeface="Calibri" panose="020F0502020204030204" pitchFamily="34" charset="0"/>
                <a:ea typeface="Calibri" panose="020F0502020204030204" pitchFamily="34" charset="0"/>
                <a:cs typeface="Calibri" panose="020F0502020204030204" pitchFamily="34" charset="0"/>
              </a:rPr>
              <a:t>You will wind up…</a:t>
            </a:r>
          </a:p>
          <a:p>
            <a:pPr marL="0" indent="0">
              <a:buNone/>
            </a:pPr>
            <a:endParaRPr lang="en-US" dirty="0"/>
          </a:p>
        </p:txBody>
      </p:sp>
    </p:spTree>
    <p:extLst>
      <p:ext uri="{BB962C8B-B14F-4D97-AF65-F5344CB8AC3E}">
        <p14:creationId xmlns:p14="http://schemas.microsoft.com/office/powerpoint/2010/main" val="1809886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9B0426-DFFB-4000-8BBF-A699EFEF6ECE}"/>
              </a:ext>
            </a:extLst>
          </p:cNvPr>
          <p:cNvPicPr>
            <a:picLocks noChangeAspect="1"/>
          </p:cNvPicPr>
          <p:nvPr/>
        </p:nvPicPr>
        <p:blipFill>
          <a:blip r:embed="rId2"/>
          <a:stretch>
            <a:fillRect/>
          </a:stretch>
        </p:blipFill>
        <p:spPr>
          <a:xfrm>
            <a:off x="2269356" y="111464"/>
            <a:ext cx="7135901" cy="5346333"/>
          </a:xfrm>
          <a:prstGeom prst="rect">
            <a:avLst/>
          </a:prstGeom>
        </p:spPr>
      </p:pic>
    </p:spTree>
    <p:extLst>
      <p:ext uri="{BB962C8B-B14F-4D97-AF65-F5344CB8AC3E}">
        <p14:creationId xmlns:p14="http://schemas.microsoft.com/office/powerpoint/2010/main" val="2560366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9922-3CAD-41C5-A9D5-BDFC4867B2EF}"/>
              </a:ext>
            </a:extLst>
          </p:cNvPr>
          <p:cNvSpPr>
            <a:spLocks noGrp="1"/>
          </p:cNvSpPr>
          <p:nvPr>
            <p:ph type="title"/>
          </p:nvPr>
        </p:nvSpPr>
        <p:spPr/>
        <p:txBody>
          <a:bodyPr>
            <a:normAutofit fontScale="90000"/>
          </a:bodyPr>
          <a:lstStyle/>
          <a:p>
            <a:r>
              <a:rPr lang="en-US" sz="6600" dirty="0"/>
              <a:t>Develop a series of questions</a:t>
            </a:r>
          </a:p>
        </p:txBody>
      </p:sp>
      <p:sp>
        <p:nvSpPr>
          <p:cNvPr id="3" name="Content Placeholder 2">
            <a:extLst>
              <a:ext uri="{FF2B5EF4-FFF2-40B4-BE49-F238E27FC236}">
                <a16:creationId xmlns:a16="http://schemas.microsoft.com/office/drawing/2014/main" id="{440D9D43-1D8E-458D-AE6B-B4132504D5A3}"/>
              </a:ext>
            </a:extLst>
          </p:cNvPr>
          <p:cNvSpPr>
            <a:spLocks noGrp="1"/>
          </p:cNvSpPr>
          <p:nvPr>
            <p:ph sz="quarter" idx="13"/>
          </p:nvPr>
        </p:nvSpPr>
        <p:spPr>
          <a:xfrm>
            <a:off x="1066800" y="1552997"/>
            <a:ext cx="10058400" cy="4386484"/>
          </a:xfrm>
        </p:spPr>
        <p:txBody>
          <a:bodyPr>
            <a:normAutofit/>
          </a:bodyPr>
          <a:lstStyle/>
          <a:p>
            <a:r>
              <a:rPr lang="en-US" sz="3600" dirty="0"/>
              <a:t>Begin by trying to get basic information on the person whose name is on the property record.</a:t>
            </a:r>
          </a:p>
          <a:p>
            <a:pPr lvl="1"/>
            <a:r>
              <a:rPr lang="en-US" sz="2400" i="1" dirty="0">
                <a:solidFill>
                  <a:srgbClr val="0070C0"/>
                </a:solidFill>
              </a:rPr>
              <a:t>When and where were they born?</a:t>
            </a:r>
          </a:p>
          <a:p>
            <a:pPr lvl="1"/>
            <a:r>
              <a:rPr lang="en-US" sz="2400" i="1" dirty="0">
                <a:solidFill>
                  <a:srgbClr val="0070C0"/>
                </a:solidFill>
              </a:rPr>
              <a:t>When and where did they pass away?</a:t>
            </a:r>
          </a:p>
          <a:p>
            <a:pPr lvl="1"/>
            <a:r>
              <a:rPr lang="en-US" sz="2400" i="1" dirty="0">
                <a:solidFill>
                  <a:srgbClr val="0070C0"/>
                </a:solidFill>
              </a:rPr>
              <a:t>Were they married, did they have children or siblings?</a:t>
            </a:r>
          </a:p>
          <a:p>
            <a:r>
              <a:rPr lang="en-US" sz="3600" dirty="0"/>
              <a:t>DID THEY HAVE A WILL?</a:t>
            </a:r>
          </a:p>
        </p:txBody>
      </p:sp>
    </p:spTree>
    <p:extLst>
      <p:ext uri="{BB962C8B-B14F-4D97-AF65-F5344CB8AC3E}">
        <p14:creationId xmlns:p14="http://schemas.microsoft.com/office/powerpoint/2010/main" val="3596012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9922-3CAD-41C5-A9D5-BDFC4867B2EF}"/>
              </a:ext>
            </a:extLst>
          </p:cNvPr>
          <p:cNvSpPr>
            <a:spLocks noGrp="1"/>
          </p:cNvSpPr>
          <p:nvPr>
            <p:ph type="title"/>
          </p:nvPr>
        </p:nvSpPr>
        <p:spPr/>
        <p:txBody>
          <a:bodyPr>
            <a:normAutofit fontScale="90000"/>
          </a:bodyPr>
          <a:lstStyle/>
          <a:p>
            <a:r>
              <a:rPr lang="en-US" sz="6600" dirty="0"/>
              <a:t>These questions will give you timeline for the person</a:t>
            </a:r>
          </a:p>
        </p:txBody>
      </p:sp>
      <p:pic>
        <p:nvPicPr>
          <p:cNvPr id="6" name="Picture 5">
            <a:extLst>
              <a:ext uri="{FF2B5EF4-FFF2-40B4-BE49-F238E27FC236}">
                <a16:creationId xmlns:a16="http://schemas.microsoft.com/office/drawing/2014/main" id="{C0D27E6C-9CB6-4E9C-9A31-EA8AA0041BE9}"/>
              </a:ext>
            </a:extLst>
          </p:cNvPr>
          <p:cNvPicPr>
            <a:picLocks noChangeAspect="1"/>
          </p:cNvPicPr>
          <p:nvPr/>
        </p:nvPicPr>
        <p:blipFill>
          <a:blip r:embed="rId2"/>
          <a:stretch>
            <a:fillRect/>
          </a:stretch>
        </p:blipFill>
        <p:spPr>
          <a:xfrm>
            <a:off x="205331" y="2524124"/>
            <a:ext cx="11251775" cy="2900729"/>
          </a:xfrm>
          <a:prstGeom prst="rect">
            <a:avLst/>
          </a:prstGeom>
        </p:spPr>
      </p:pic>
    </p:spTree>
    <p:extLst>
      <p:ext uri="{BB962C8B-B14F-4D97-AF65-F5344CB8AC3E}">
        <p14:creationId xmlns:p14="http://schemas.microsoft.com/office/powerpoint/2010/main" val="2320575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AE58A-B7C9-42A1-9970-0224D04EF2AD}"/>
              </a:ext>
            </a:extLst>
          </p:cNvPr>
          <p:cNvPicPr>
            <a:picLocks noChangeAspect="1"/>
          </p:cNvPicPr>
          <p:nvPr/>
        </p:nvPicPr>
        <p:blipFill>
          <a:blip r:embed="rId2"/>
          <a:stretch>
            <a:fillRect/>
          </a:stretch>
        </p:blipFill>
        <p:spPr>
          <a:xfrm>
            <a:off x="6340344" y="313627"/>
            <a:ext cx="4483167" cy="4967834"/>
          </a:xfrm>
          <a:prstGeom prst="rect">
            <a:avLst/>
          </a:prstGeom>
        </p:spPr>
      </p:pic>
      <p:pic>
        <p:nvPicPr>
          <p:cNvPr id="2" name="Picture 1">
            <a:extLst>
              <a:ext uri="{FF2B5EF4-FFF2-40B4-BE49-F238E27FC236}">
                <a16:creationId xmlns:a16="http://schemas.microsoft.com/office/drawing/2014/main" id="{3CA5B7A0-3B4C-4455-915F-3BA91E79BF89}"/>
              </a:ext>
            </a:extLst>
          </p:cNvPr>
          <p:cNvPicPr>
            <a:picLocks noChangeAspect="1"/>
          </p:cNvPicPr>
          <p:nvPr/>
        </p:nvPicPr>
        <p:blipFill>
          <a:blip r:embed="rId3"/>
          <a:stretch>
            <a:fillRect/>
          </a:stretch>
        </p:blipFill>
        <p:spPr>
          <a:xfrm>
            <a:off x="817156" y="0"/>
            <a:ext cx="4659913" cy="5958069"/>
          </a:xfrm>
          <a:prstGeom prst="rect">
            <a:avLst/>
          </a:prstGeom>
        </p:spPr>
      </p:pic>
    </p:spTree>
    <p:extLst>
      <p:ext uri="{BB962C8B-B14F-4D97-AF65-F5344CB8AC3E}">
        <p14:creationId xmlns:p14="http://schemas.microsoft.com/office/powerpoint/2010/main" val="1939751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B822-99D5-4287-B743-E436E16B933B}"/>
              </a:ext>
            </a:extLst>
          </p:cNvPr>
          <p:cNvSpPr>
            <a:spLocks noGrp="1"/>
          </p:cNvSpPr>
          <p:nvPr>
            <p:ph type="title"/>
          </p:nvPr>
        </p:nvSpPr>
        <p:spPr>
          <a:xfrm>
            <a:off x="332206" y="313233"/>
            <a:ext cx="4626810" cy="5125337"/>
          </a:xfrm>
        </p:spPr>
        <p:txBody>
          <a:bodyPr>
            <a:normAutofit fontScale="90000"/>
          </a:bodyPr>
          <a:lstStyle/>
          <a:p>
            <a:pPr algn="ctr"/>
            <a:r>
              <a:rPr lang="en-US" sz="8000" dirty="0"/>
              <a:t>I saved actual death certificate</a:t>
            </a:r>
          </a:p>
        </p:txBody>
      </p:sp>
      <p:pic>
        <p:nvPicPr>
          <p:cNvPr id="4" name="Picture 3">
            <a:extLst>
              <a:ext uri="{FF2B5EF4-FFF2-40B4-BE49-F238E27FC236}">
                <a16:creationId xmlns:a16="http://schemas.microsoft.com/office/drawing/2014/main" id="{E09E5EC4-5CD2-4981-AD7C-12DEA2F3FD1B}"/>
              </a:ext>
            </a:extLst>
          </p:cNvPr>
          <p:cNvPicPr>
            <a:picLocks noChangeAspect="1"/>
          </p:cNvPicPr>
          <p:nvPr/>
        </p:nvPicPr>
        <p:blipFill>
          <a:blip r:embed="rId2"/>
          <a:stretch>
            <a:fillRect/>
          </a:stretch>
        </p:blipFill>
        <p:spPr>
          <a:xfrm>
            <a:off x="6364651" y="435596"/>
            <a:ext cx="4626810" cy="4797375"/>
          </a:xfrm>
          <a:prstGeom prst="rect">
            <a:avLst/>
          </a:prstGeom>
        </p:spPr>
      </p:pic>
    </p:spTree>
    <p:extLst>
      <p:ext uri="{BB962C8B-B14F-4D97-AF65-F5344CB8AC3E}">
        <p14:creationId xmlns:p14="http://schemas.microsoft.com/office/powerpoint/2010/main" val="163206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4FE7-E629-4D56-9624-E9A24EFECC3E}"/>
              </a:ext>
            </a:extLst>
          </p:cNvPr>
          <p:cNvSpPr>
            <a:spLocks noGrp="1"/>
          </p:cNvSpPr>
          <p:nvPr>
            <p:ph type="title"/>
          </p:nvPr>
        </p:nvSpPr>
        <p:spPr>
          <a:xfrm>
            <a:off x="1069848" y="484632"/>
            <a:ext cx="10058400" cy="1945530"/>
          </a:xfrm>
        </p:spPr>
        <p:txBody>
          <a:bodyPr>
            <a:normAutofit fontScale="90000"/>
          </a:bodyPr>
          <a:lstStyle/>
          <a:p>
            <a:pPr algn="ctr"/>
            <a:r>
              <a:rPr lang="en-US" sz="6600" dirty="0"/>
              <a:t>This provided a couple of crucial tidbits of information</a:t>
            </a:r>
          </a:p>
        </p:txBody>
      </p:sp>
      <p:sp>
        <p:nvSpPr>
          <p:cNvPr id="3" name="TextBox 2">
            <a:extLst>
              <a:ext uri="{FF2B5EF4-FFF2-40B4-BE49-F238E27FC236}">
                <a16:creationId xmlns:a16="http://schemas.microsoft.com/office/drawing/2014/main" id="{DE4BE09F-32A3-4153-9ECA-0552AC48E4DC}"/>
              </a:ext>
            </a:extLst>
          </p:cNvPr>
          <p:cNvSpPr txBox="1"/>
          <p:nvPr/>
        </p:nvSpPr>
        <p:spPr>
          <a:xfrm>
            <a:off x="2776152" y="2586681"/>
            <a:ext cx="5906530" cy="523220"/>
          </a:xfrm>
          <a:prstGeom prst="rect">
            <a:avLst/>
          </a:prstGeom>
          <a:noFill/>
        </p:spPr>
        <p:txBody>
          <a:bodyPr wrap="square" rtlCol="0">
            <a:spAutoFit/>
          </a:bodyPr>
          <a:lstStyle/>
          <a:p>
            <a:pPr algn="ctr"/>
            <a:r>
              <a:rPr lang="en-US" sz="2800" dirty="0">
                <a:solidFill>
                  <a:srgbClr val="0070C0"/>
                </a:solidFill>
              </a:rPr>
              <a:t># 1 Address at the time of death</a:t>
            </a:r>
          </a:p>
        </p:txBody>
      </p:sp>
      <p:pic>
        <p:nvPicPr>
          <p:cNvPr id="5" name="Picture 4">
            <a:extLst>
              <a:ext uri="{FF2B5EF4-FFF2-40B4-BE49-F238E27FC236}">
                <a16:creationId xmlns:a16="http://schemas.microsoft.com/office/drawing/2014/main" id="{A6A5927E-9D2F-4BF1-82C8-7239A1233B8F}"/>
              </a:ext>
            </a:extLst>
          </p:cNvPr>
          <p:cNvPicPr>
            <a:picLocks noChangeAspect="1"/>
          </p:cNvPicPr>
          <p:nvPr/>
        </p:nvPicPr>
        <p:blipFill>
          <a:blip r:embed="rId2"/>
          <a:stretch>
            <a:fillRect/>
          </a:stretch>
        </p:blipFill>
        <p:spPr>
          <a:xfrm>
            <a:off x="3323962" y="3266420"/>
            <a:ext cx="5176227" cy="2174677"/>
          </a:xfrm>
          <a:prstGeom prst="rect">
            <a:avLst/>
          </a:prstGeom>
        </p:spPr>
      </p:pic>
      <p:sp>
        <p:nvSpPr>
          <p:cNvPr id="7" name="Freeform: Shape 6">
            <a:extLst>
              <a:ext uri="{FF2B5EF4-FFF2-40B4-BE49-F238E27FC236}">
                <a16:creationId xmlns:a16="http://schemas.microsoft.com/office/drawing/2014/main" id="{6D1A4D63-764F-4862-8AD6-B2DB6B4F15E1}"/>
              </a:ext>
            </a:extLst>
          </p:cNvPr>
          <p:cNvSpPr/>
          <p:nvPr/>
        </p:nvSpPr>
        <p:spPr>
          <a:xfrm>
            <a:off x="2839361" y="3109901"/>
            <a:ext cx="6145427" cy="2625421"/>
          </a:xfrm>
          <a:custGeom>
            <a:avLst/>
            <a:gdLst>
              <a:gd name="connsiteX0" fmla="*/ 6079524 w 6145427"/>
              <a:gd name="connsiteY0" fmla="*/ 565961 h 2625421"/>
              <a:gd name="connsiteX1" fmla="*/ 6071287 w 6145427"/>
              <a:gd name="connsiteY1" fmla="*/ 524772 h 2625421"/>
              <a:gd name="connsiteX2" fmla="*/ 5988908 w 6145427"/>
              <a:gd name="connsiteY2" fmla="*/ 458869 h 2625421"/>
              <a:gd name="connsiteX3" fmla="*/ 5725297 w 6145427"/>
              <a:gd name="connsiteY3" fmla="*/ 351777 h 2625421"/>
              <a:gd name="connsiteX4" fmla="*/ 5568778 w 6145427"/>
              <a:gd name="connsiteY4" fmla="*/ 302350 h 2625421"/>
              <a:gd name="connsiteX5" fmla="*/ 5132173 w 6145427"/>
              <a:gd name="connsiteY5" fmla="*/ 195258 h 2625421"/>
              <a:gd name="connsiteX6" fmla="*/ 4819135 w 6145427"/>
              <a:gd name="connsiteY6" fmla="*/ 129356 h 2625421"/>
              <a:gd name="connsiteX7" fmla="*/ 4687330 w 6145427"/>
              <a:gd name="connsiteY7" fmla="*/ 96404 h 2625421"/>
              <a:gd name="connsiteX8" fmla="*/ 4563762 w 6145427"/>
              <a:gd name="connsiteY8" fmla="*/ 88166 h 2625421"/>
              <a:gd name="connsiteX9" fmla="*/ 4440195 w 6145427"/>
              <a:gd name="connsiteY9" fmla="*/ 71691 h 2625421"/>
              <a:gd name="connsiteX10" fmla="*/ 4333103 w 6145427"/>
              <a:gd name="connsiteY10" fmla="*/ 55215 h 2625421"/>
              <a:gd name="connsiteX11" fmla="*/ 4209535 w 6145427"/>
              <a:gd name="connsiteY11" fmla="*/ 22264 h 2625421"/>
              <a:gd name="connsiteX12" fmla="*/ 4127157 w 6145427"/>
              <a:gd name="connsiteY12" fmla="*/ 14026 h 2625421"/>
              <a:gd name="connsiteX13" fmla="*/ 3945924 w 6145427"/>
              <a:gd name="connsiteY13" fmla="*/ 14026 h 2625421"/>
              <a:gd name="connsiteX14" fmla="*/ 3863546 w 6145427"/>
              <a:gd name="connsiteY14" fmla="*/ 30502 h 2625421"/>
              <a:gd name="connsiteX15" fmla="*/ 3731741 w 6145427"/>
              <a:gd name="connsiteY15" fmla="*/ 46977 h 2625421"/>
              <a:gd name="connsiteX16" fmla="*/ 3698789 w 6145427"/>
              <a:gd name="connsiteY16" fmla="*/ 55215 h 2625421"/>
              <a:gd name="connsiteX17" fmla="*/ 3542270 w 6145427"/>
              <a:gd name="connsiteY17" fmla="*/ 79929 h 2625421"/>
              <a:gd name="connsiteX18" fmla="*/ 3476368 w 6145427"/>
              <a:gd name="connsiteY18" fmla="*/ 88166 h 2625421"/>
              <a:gd name="connsiteX19" fmla="*/ 3402227 w 6145427"/>
              <a:gd name="connsiteY19" fmla="*/ 104642 h 2625421"/>
              <a:gd name="connsiteX20" fmla="*/ 3015049 w 6145427"/>
              <a:gd name="connsiteY20" fmla="*/ 96404 h 2625421"/>
              <a:gd name="connsiteX21" fmla="*/ 2734962 w 6145427"/>
              <a:gd name="connsiteY21" fmla="*/ 112880 h 2625421"/>
              <a:gd name="connsiteX22" fmla="*/ 2619632 w 6145427"/>
              <a:gd name="connsiteY22" fmla="*/ 137593 h 2625421"/>
              <a:gd name="connsiteX23" fmla="*/ 2586681 w 6145427"/>
              <a:gd name="connsiteY23" fmla="*/ 145831 h 2625421"/>
              <a:gd name="connsiteX24" fmla="*/ 2487827 w 6145427"/>
              <a:gd name="connsiteY24" fmla="*/ 162307 h 2625421"/>
              <a:gd name="connsiteX25" fmla="*/ 2446638 w 6145427"/>
              <a:gd name="connsiteY25" fmla="*/ 170545 h 2625421"/>
              <a:gd name="connsiteX26" fmla="*/ 2397211 w 6145427"/>
              <a:gd name="connsiteY26" fmla="*/ 187021 h 2625421"/>
              <a:gd name="connsiteX27" fmla="*/ 2248930 w 6145427"/>
              <a:gd name="connsiteY27" fmla="*/ 203496 h 2625421"/>
              <a:gd name="connsiteX28" fmla="*/ 2166551 w 6145427"/>
              <a:gd name="connsiteY28" fmla="*/ 211734 h 2625421"/>
              <a:gd name="connsiteX29" fmla="*/ 1746422 w 6145427"/>
              <a:gd name="connsiteY29" fmla="*/ 228210 h 2625421"/>
              <a:gd name="connsiteX30" fmla="*/ 1696995 w 6145427"/>
              <a:gd name="connsiteY30" fmla="*/ 236448 h 2625421"/>
              <a:gd name="connsiteX31" fmla="*/ 1622854 w 6145427"/>
              <a:gd name="connsiteY31" fmla="*/ 244685 h 2625421"/>
              <a:gd name="connsiteX32" fmla="*/ 1589903 w 6145427"/>
              <a:gd name="connsiteY32" fmla="*/ 252923 h 2625421"/>
              <a:gd name="connsiteX33" fmla="*/ 1548714 w 6145427"/>
              <a:gd name="connsiteY33" fmla="*/ 261161 h 2625421"/>
              <a:gd name="connsiteX34" fmla="*/ 1515762 w 6145427"/>
              <a:gd name="connsiteY34" fmla="*/ 269399 h 2625421"/>
              <a:gd name="connsiteX35" fmla="*/ 1433384 w 6145427"/>
              <a:gd name="connsiteY35" fmla="*/ 277637 h 2625421"/>
              <a:gd name="connsiteX36" fmla="*/ 1318054 w 6145427"/>
              <a:gd name="connsiteY36" fmla="*/ 294112 h 2625421"/>
              <a:gd name="connsiteX37" fmla="*/ 1219200 w 6145427"/>
              <a:gd name="connsiteY37" fmla="*/ 310588 h 2625421"/>
              <a:gd name="connsiteX38" fmla="*/ 1186249 w 6145427"/>
              <a:gd name="connsiteY38" fmla="*/ 318826 h 2625421"/>
              <a:gd name="connsiteX39" fmla="*/ 1145060 w 6145427"/>
              <a:gd name="connsiteY39" fmla="*/ 327064 h 2625421"/>
              <a:gd name="connsiteX40" fmla="*/ 1120346 w 6145427"/>
              <a:gd name="connsiteY40" fmla="*/ 335302 h 2625421"/>
              <a:gd name="connsiteX41" fmla="*/ 1087395 w 6145427"/>
              <a:gd name="connsiteY41" fmla="*/ 343539 h 2625421"/>
              <a:gd name="connsiteX42" fmla="*/ 1021492 w 6145427"/>
              <a:gd name="connsiteY42" fmla="*/ 368253 h 2625421"/>
              <a:gd name="connsiteX43" fmla="*/ 955589 w 6145427"/>
              <a:gd name="connsiteY43" fmla="*/ 392966 h 2625421"/>
              <a:gd name="connsiteX44" fmla="*/ 906162 w 6145427"/>
              <a:gd name="connsiteY44" fmla="*/ 417680 h 2625421"/>
              <a:gd name="connsiteX45" fmla="*/ 856735 w 6145427"/>
              <a:gd name="connsiteY45" fmla="*/ 450631 h 2625421"/>
              <a:gd name="connsiteX46" fmla="*/ 790832 w 6145427"/>
              <a:gd name="connsiteY46" fmla="*/ 483583 h 2625421"/>
              <a:gd name="connsiteX47" fmla="*/ 741405 w 6145427"/>
              <a:gd name="connsiteY47" fmla="*/ 516534 h 2625421"/>
              <a:gd name="connsiteX48" fmla="*/ 667265 w 6145427"/>
              <a:gd name="connsiteY48" fmla="*/ 549485 h 2625421"/>
              <a:gd name="connsiteX49" fmla="*/ 634314 w 6145427"/>
              <a:gd name="connsiteY49" fmla="*/ 565961 h 2625421"/>
              <a:gd name="connsiteX50" fmla="*/ 593124 w 6145427"/>
              <a:gd name="connsiteY50" fmla="*/ 615388 h 2625421"/>
              <a:gd name="connsiteX51" fmla="*/ 568411 w 6145427"/>
              <a:gd name="connsiteY51" fmla="*/ 631864 h 2625421"/>
              <a:gd name="connsiteX52" fmla="*/ 535460 w 6145427"/>
              <a:gd name="connsiteY52" fmla="*/ 664815 h 2625421"/>
              <a:gd name="connsiteX53" fmla="*/ 510746 w 6145427"/>
              <a:gd name="connsiteY53" fmla="*/ 681291 h 2625421"/>
              <a:gd name="connsiteX54" fmla="*/ 453081 w 6145427"/>
              <a:gd name="connsiteY54" fmla="*/ 755431 h 2625421"/>
              <a:gd name="connsiteX55" fmla="*/ 428368 w 6145427"/>
              <a:gd name="connsiteY55" fmla="*/ 780145 h 2625421"/>
              <a:gd name="connsiteX56" fmla="*/ 411892 w 6145427"/>
              <a:gd name="connsiteY56" fmla="*/ 804858 h 2625421"/>
              <a:gd name="connsiteX57" fmla="*/ 387178 w 6145427"/>
              <a:gd name="connsiteY57" fmla="*/ 829572 h 2625421"/>
              <a:gd name="connsiteX58" fmla="*/ 362465 w 6145427"/>
              <a:gd name="connsiteY58" fmla="*/ 862523 h 2625421"/>
              <a:gd name="connsiteX59" fmla="*/ 329514 w 6145427"/>
              <a:gd name="connsiteY59" fmla="*/ 895475 h 2625421"/>
              <a:gd name="connsiteX60" fmla="*/ 313038 w 6145427"/>
              <a:gd name="connsiteY60" fmla="*/ 920188 h 2625421"/>
              <a:gd name="connsiteX61" fmla="*/ 288324 w 6145427"/>
              <a:gd name="connsiteY61" fmla="*/ 944902 h 2625421"/>
              <a:gd name="connsiteX62" fmla="*/ 238897 w 6145427"/>
              <a:gd name="connsiteY62" fmla="*/ 1010804 h 2625421"/>
              <a:gd name="connsiteX63" fmla="*/ 214184 w 6145427"/>
              <a:gd name="connsiteY63" fmla="*/ 1043756 h 2625421"/>
              <a:gd name="connsiteX64" fmla="*/ 181232 w 6145427"/>
              <a:gd name="connsiteY64" fmla="*/ 1084945 h 2625421"/>
              <a:gd name="connsiteX65" fmla="*/ 156519 w 6145427"/>
              <a:gd name="connsiteY65" fmla="*/ 1126134 h 2625421"/>
              <a:gd name="connsiteX66" fmla="*/ 123568 w 6145427"/>
              <a:gd name="connsiteY66" fmla="*/ 1192037 h 2625421"/>
              <a:gd name="connsiteX67" fmla="*/ 98854 w 6145427"/>
              <a:gd name="connsiteY67" fmla="*/ 1241464 h 2625421"/>
              <a:gd name="connsiteX68" fmla="*/ 82378 w 6145427"/>
              <a:gd name="connsiteY68" fmla="*/ 1274415 h 2625421"/>
              <a:gd name="connsiteX69" fmla="*/ 65903 w 6145427"/>
              <a:gd name="connsiteY69" fmla="*/ 1299129 h 2625421"/>
              <a:gd name="connsiteX70" fmla="*/ 49427 w 6145427"/>
              <a:gd name="connsiteY70" fmla="*/ 1356793 h 2625421"/>
              <a:gd name="connsiteX71" fmla="*/ 32951 w 6145427"/>
              <a:gd name="connsiteY71" fmla="*/ 1389745 h 2625421"/>
              <a:gd name="connsiteX72" fmla="*/ 24714 w 6145427"/>
              <a:gd name="connsiteY72" fmla="*/ 1430934 h 2625421"/>
              <a:gd name="connsiteX73" fmla="*/ 16476 w 6145427"/>
              <a:gd name="connsiteY73" fmla="*/ 1455648 h 2625421"/>
              <a:gd name="connsiteX74" fmla="*/ 0 w 6145427"/>
              <a:gd name="connsiteY74" fmla="*/ 1554502 h 2625421"/>
              <a:gd name="connsiteX75" fmla="*/ 8238 w 6145427"/>
              <a:gd name="connsiteY75" fmla="*/ 1669831 h 2625421"/>
              <a:gd name="connsiteX76" fmla="*/ 16476 w 6145427"/>
              <a:gd name="connsiteY76" fmla="*/ 1702783 h 2625421"/>
              <a:gd name="connsiteX77" fmla="*/ 41189 w 6145427"/>
              <a:gd name="connsiteY77" fmla="*/ 1760448 h 2625421"/>
              <a:gd name="connsiteX78" fmla="*/ 74141 w 6145427"/>
              <a:gd name="connsiteY78" fmla="*/ 1809875 h 2625421"/>
              <a:gd name="connsiteX79" fmla="*/ 98854 w 6145427"/>
              <a:gd name="connsiteY79" fmla="*/ 1826350 h 2625421"/>
              <a:gd name="connsiteX80" fmla="*/ 189470 w 6145427"/>
              <a:gd name="connsiteY80" fmla="*/ 1908729 h 2625421"/>
              <a:gd name="connsiteX81" fmla="*/ 222422 w 6145427"/>
              <a:gd name="connsiteY81" fmla="*/ 1925204 h 2625421"/>
              <a:gd name="connsiteX82" fmla="*/ 280087 w 6145427"/>
              <a:gd name="connsiteY82" fmla="*/ 1974631 h 2625421"/>
              <a:gd name="connsiteX83" fmla="*/ 345989 w 6145427"/>
              <a:gd name="connsiteY83" fmla="*/ 2024058 h 2625421"/>
              <a:gd name="connsiteX84" fmla="*/ 378941 w 6145427"/>
              <a:gd name="connsiteY84" fmla="*/ 2048772 h 2625421"/>
              <a:gd name="connsiteX85" fmla="*/ 395416 w 6145427"/>
              <a:gd name="connsiteY85" fmla="*/ 2073485 h 2625421"/>
              <a:gd name="connsiteX86" fmla="*/ 428368 w 6145427"/>
              <a:gd name="connsiteY86" fmla="*/ 2089961 h 2625421"/>
              <a:gd name="connsiteX87" fmla="*/ 461319 w 6145427"/>
              <a:gd name="connsiteY87" fmla="*/ 2114675 h 2625421"/>
              <a:gd name="connsiteX88" fmla="*/ 486032 w 6145427"/>
              <a:gd name="connsiteY88" fmla="*/ 2139388 h 2625421"/>
              <a:gd name="connsiteX89" fmla="*/ 518984 w 6145427"/>
              <a:gd name="connsiteY89" fmla="*/ 2155864 h 2625421"/>
              <a:gd name="connsiteX90" fmla="*/ 543697 w 6145427"/>
              <a:gd name="connsiteY90" fmla="*/ 2180577 h 2625421"/>
              <a:gd name="connsiteX91" fmla="*/ 584887 w 6145427"/>
              <a:gd name="connsiteY91" fmla="*/ 2205291 h 2625421"/>
              <a:gd name="connsiteX92" fmla="*/ 617838 w 6145427"/>
              <a:gd name="connsiteY92" fmla="*/ 2230004 h 2625421"/>
              <a:gd name="connsiteX93" fmla="*/ 642551 w 6145427"/>
              <a:gd name="connsiteY93" fmla="*/ 2246480 h 2625421"/>
              <a:gd name="connsiteX94" fmla="*/ 708454 w 6145427"/>
              <a:gd name="connsiteY94" fmla="*/ 2295907 h 2625421"/>
              <a:gd name="connsiteX95" fmla="*/ 914400 w 6145427"/>
              <a:gd name="connsiteY95" fmla="*/ 2386523 h 2625421"/>
              <a:gd name="connsiteX96" fmla="*/ 1005016 w 6145427"/>
              <a:gd name="connsiteY96" fmla="*/ 2419475 h 2625421"/>
              <a:gd name="connsiteX97" fmla="*/ 1186249 w 6145427"/>
              <a:gd name="connsiteY97" fmla="*/ 2444188 h 2625421"/>
              <a:gd name="connsiteX98" fmla="*/ 1276865 w 6145427"/>
              <a:gd name="connsiteY98" fmla="*/ 2460664 h 2625421"/>
              <a:gd name="connsiteX99" fmla="*/ 1342768 w 6145427"/>
              <a:gd name="connsiteY99" fmla="*/ 2468902 h 2625421"/>
              <a:gd name="connsiteX100" fmla="*/ 1416908 w 6145427"/>
              <a:gd name="connsiteY100" fmla="*/ 2493615 h 2625421"/>
              <a:gd name="connsiteX101" fmla="*/ 1449860 w 6145427"/>
              <a:gd name="connsiteY101" fmla="*/ 2510091 h 2625421"/>
              <a:gd name="connsiteX102" fmla="*/ 1507524 w 6145427"/>
              <a:gd name="connsiteY102" fmla="*/ 2518329 h 2625421"/>
              <a:gd name="connsiteX103" fmla="*/ 1540476 w 6145427"/>
              <a:gd name="connsiteY103" fmla="*/ 2526566 h 2625421"/>
              <a:gd name="connsiteX104" fmla="*/ 1581665 w 6145427"/>
              <a:gd name="connsiteY104" fmla="*/ 2534804 h 2625421"/>
              <a:gd name="connsiteX105" fmla="*/ 1614616 w 6145427"/>
              <a:gd name="connsiteY105" fmla="*/ 2543042 h 2625421"/>
              <a:gd name="connsiteX106" fmla="*/ 1713470 w 6145427"/>
              <a:gd name="connsiteY106" fmla="*/ 2559518 h 2625421"/>
              <a:gd name="connsiteX107" fmla="*/ 1762897 w 6145427"/>
              <a:gd name="connsiteY107" fmla="*/ 2567756 h 2625421"/>
              <a:gd name="connsiteX108" fmla="*/ 1861751 w 6145427"/>
              <a:gd name="connsiteY108" fmla="*/ 2584231 h 2625421"/>
              <a:gd name="connsiteX109" fmla="*/ 1894703 w 6145427"/>
              <a:gd name="connsiteY109" fmla="*/ 2592469 h 2625421"/>
              <a:gd name="connsiteX110" fmla="*/ 2685535 w 6145427"/>
              <a:gd name="connsiteY110" fmla="*/ 2608945 h 2625421"/>
              <a:gd name="connsiteX111" fmla="*/ 2792627 w 6145427"/>
              <a:gd name="connsiteY111" fmla="*/ 2625421 h 2625421"/>
              <a:gd name="connsiteX112" fmla="*/ 3080951 w 6145427"/>
              <a:gd name="connsiteY112" fmla="*/ 2617183 h 2625421"/>
              <a:gd name="connsiteX113" fmla="*/ 3311611 w 6145427"/>
              <a:gd name="connsiteY113" fmla="*/ 2608945 h 2625421"/>
              <a:gd name="connsiteX114" fmla="*/ 3369276 w 6145427"/>
              <a:gd name="connsiteY114" fmla="*/ 2600707 h 2625421"/>
              <a:gd name="connsiteX115" fmla="*/ 3443416 w 6145427"/>
              <a:gd name="connsiteY115" fmla="*/ 2592469 h 2625421"/>
              <a:gd name="connsiteX116" fmla="*/ 3468130 w 6145427"/>
              <a:gd name="connsiteY116" fmla="*/ 2584231 h 2625421"/>
              <a:gd name="connsiteX117" fmla="*/ 3509319 w 6145427"/>
              <a:gd name="connsiteY117" fmla="*/ 2575993 h 2625421"/>
              <a:gd name="connsiteX118" fmla="*/ 3534032 w 6145427"/>
              <a:gd name="connsiteY118" fmla="*/ 2567756 h 2625421"/>
              <a:gd name="connsiteX119" fmla="*/ 3665838 w 6145427"/>
              <a:gd name="connsiteY119" fmla="*/ 2551280 h 2625421"/>
              <a:gd name="connsiteX120" fmla="*/ 3698789 w 6145427"/>
              <a:gd name="connsiteY120" fmla="*/ 2543042 h 2625421"/>
              <a:gd name="connsiteX121" fmla="*/ 3739978 w 6145427"/>
              <a:gd name="connsiteY121" fmla="*/ 2534804 h 2625421"/>
              <a:gd name="connsiteX122" fmla="*/ 3805881 w 6145427"/>
              <a:gd name="connsiteY122" fmla="*/ 2518329 h 2625421"/>
              <a:gd name="connsiteX123" fmla="*/ 3855308 w 6145427"/>
              <a:gd name="connsiteY123" fmla="*/ 2510091 h 2625421"/>
              <a:gd name="connsiteX124" fmla="*/ 3954162 w 6145427"/>
              <a:gd name="connsiteY124" fmla="*/ 2477139 h 2625421"/>
              <a:gd name="connsiteX125" fmla="*/ 3978876 w 6145427"/>
              <a:gd name="connsiteY125" fmla="*/ 2468902 h 2625421"/>
              <a:gd name="connsiteX126" fmla="*/ 4020065 w 6145427"/>
              <a:gd name="connsiteY126" fmla="*/ 2460664 h 2625421"/>
              <a:gd name="connsiteX127" fmla="*/ 4044778 w 6145427"/>
              <a:gd name="connsiteY127" fmla="*/ 2444188 h 2625421"/>
              <a:gd name="connsiteX128" fmla="*/ 4069492 w 6145427"/>
              <a:gd name="connsiteY128" fmla="*/ 2435950 h 2625421"/>
              <a:gd name="connsiteX129" fmla="*/ 4102443 w 6145427"/>
              <a:gd name="connsiteY129" fmla="*/ 2419475 h 2625421"/>
              <a:gd name="connsiteX130" fmla="*/ 4127157 w 6145427"/>
              <a:gd name="connsiteY130" fmla="*/ 2394761 h 2625421"/>
              <a:gd name="connsiteX131" fmla="*/ 4242487 w 6145427"/>
              <a:gd name="connsiteY131" fmla="*/ 2378285 h 2625421"/>
              <a:gd name="connsiteX132" fmla="*/ 4324865 w 6145427"/>
              <a:gd name="connsiteY132" fmla="*/ 2361810 h 2625421"/>
              <a:gd name="connsiteX133" fmla="*/ 4374292 w 6145427"/>
              <a:gd name="connsiteY133" fmla="*/ 2353572 h 2625421"/>
              <a:gd name="connsiteX134" fmla="*/ 4423719 w 6145427"/>
              <a:gd name="connsiteY134" fmla="*/ 2337096 h 2625421"/>
              <a:gd name="connsiteX135" fmla="*/ 4456670 w 6145427"/>
              <a:gd name="connsiteY135" fmla="*/ 2328858 h 2625421"/>
              <a:gd name="connsiteX136" fmla="*/ 4547287 w 6145427"/>
              <a:gd name="connsiteY136" fmla="*/ 2295907 h 2625421"/>
              <a:gd name="connsiteX137" fmla="*/ 4613189 w 6145427"/>
              <a:gd name="connsiteY137" fmla="*/ 2287669 h 2625421"/>
              <a:gd name="connsiteX138" fmla="*/ 4637903 w 6145427"/>
              <a:gd name="connsiteY138" fmla="*/ 2279431 h 2625421"/>
              <a:gd name="connsiteX139" fmla="*/ 4695568 w 6145427"/>
              <a:gd name="connsiteY139" fmla="*/ 2262956 h 2625421"/>
              <a:gd name="connsiteX140" fmla="*/ 4728519 w 6145427"/>
              <a:gd name="connsiteY140" fmla="*/ 2246480 h 2625421"/>
              <a:gd name="connsiteX141" fmla="*/ 4777946 w 6145427"/>
              <a:gd name="connsiteY141" fmla="*/ 2238242 h 2625421"/>
              <a:gd name="connsiteX142" fmla="*/ 4802660 w 6145427"/>
              <a:gd name="connsiteY142" fmla="*/ 2230004 h 2625421"/>
              <a:gd name="connsiteX143" fmla="*/ 4876800 w 6145427"/>
              <a:gd name="connsiteY143" fmla="*/ 2213529 h 2625421"/>
              <a:gd name="connsiteX144" fmla="*/ 4934465 w 6145427"/>
              <a:gd name="connsiteY144" fmla="*/ 2172339 h 2625421"/>
              <a:gd name="connsiteX145" fmla="*/ 5016843 w 6145427"/>
              <a:gd name="connsiteY145" fmla="*/ 2122912 h 2625421"/>
              <a:gd name="connsiteX146" fmla="*/ 5041557 w 6145427"/>
              <a:gd name="connsiteY146" fmla="*/ 2114675 h 2625421"/>
              <a:gd name="connsiteX147" fmla="*/ 5107460 w 6145427"/>
              <a:gd name="connsiteY147" fmla="*/ 2065248 h 2625421"/>
              <a:gd name="connsiteX148" fmla="*/ 5156887 w 6145427"/>
              <a:gd name="connsiteY148" fmla="*/ 2007583 h 2625421"/>
              <a:gd name="connsiteX149" fmla="*/ 5189838 w 6145427"/>
              <a:gd name="connsiteY149" fmla="*/ 1958156 h 2625421"/>
              <a:gd name="connsiteX150" fmla="*/ 5231027 w 6145427"/>
              <a:gd name="connsiteY150" fmla="*/ 1925204 h 2625421"/>
              <a:gd name="connsiteX151" fmla="*/ 5239265 w 6145427"/>
              <a:gd name="connsiteY151" fmla="*/ 1900491 h 2625421"/>
              <a:gd name="connsiteX152" fmla="*/ 5255741 w 6145427"/>
              <a:gd name="connsiteY152" fmla="*/ 1875777 h 2625421"/>
              <a:gd name="connsiteX153" fmla="*/ 5263978 w 6145427"/>
              <a:gd name="connsiteY153" fmla="*/ 1834588 h 2625421"/>
              <a:gd name="connsiteX154" fmla="*/ 5280454 w 6145427"/>
              <a:gd name="connsiteY154" fmla="*/ 1801637 h 2625421"/>
              <a:gd name="connsiteX155" fmla="*/ 5288692 w 6145427"/>
              <a:gd name="connsiteY155" fmla="*/ 1776923 h 2625421"/>
              <a:gd name="connsiteX156" fmla="*/ 5321643 w 6145427"/>
              <a:gd name="connsiteY156" fmla="*/ 1711021 h 2625421"/>
              <a:gd name="connsiteX157" fmla="*/ 5338119 w 6145427"/>
              <a:gd name="connsiteY157" fmla="*/ 1661593 h 2625421"/>
              <a:gd name="connsiteX158" fmla="*/ 5371070 w 6145427"/>
              <a:gd name="connsiteY158" fmla="*/ 1603929 h 2625421"/>
              <a:gd name="connsiteX159" fmla="*/ 5404022 w 6145427"/>
              <a:gd name="connsiteY159" fmla="*/ 1546264 h 2625421"/>
              <a:gd name="connsiteX160" fmla="*/ 5428735 w 6145427"/>
              <a:gd name="connsiteY160" fmla="*/ 1488599 h 2625421"/>
              <a:gd name="connsiteX161" fmla="*/ 5436973 w 6145427"/>
              <a:gd name="connsiteY161" fmla="*/ 1463885 h 2625421"/>
              <a:gd name="connsiteX162" fmla="*/ 5453449 w 6145427"/>
              <a:gd name="connsiteY162" fmla="*/ 1430934 h 2625421"/>
              <a:gd name="connsiteX163" fmla="*/ 5469924 w 6145427"/>
              <a:gd name="connsiteY163" fmla="*/ 1389745 h 2625421"/>
              <a:gd name="connsiteX164" fmla="*/ 5486400 w 6145427"/>
              <a:gd name="connsiteY164" fmla="*/ 1332080 h 2625421"/>
              <a:gd name="connsiteX165" fmla="*/ 5502876 w 6145427"/>
              <a:gd name="connsiteY165" fmla="*/ 1299129 h 2625421"/>
              <a:gd name="connsiteX166" fmla="*/ 5527589 w 6145427"/>
              <a:gd name="connsiteY166" fmla="*/ 1208512 h 2625421"/>
              <a:gd name="connsiteX167" fmla="*/ 5552303 w 6145427"/>
              <a:gd name="connsiteY167" fmla="*/ 1175561 h 2625421"/>
              <a:gd name="connsiteX168" fmla="*/ 5568778 w 6145427"/>
              <a:gd name="connsiteY168" fmla="*/ 1150848 h 2625421"/>
              <a:gd name="connsiteX169" fmla="*/ 5642919 w 6145427"/>
              <a:gd name="connsiteY169" fmla="*/ 1093183 h 2625421"/>
              <a:gd name="connsiteX170" fmla="*/ 5700584 w 6145427"/>
              <a:gd name="connsiteY170" fmla="*/ 1035518 h 2625421"/>
              <a:gd name="connsiteX171" fmla="*/ 5725297 w 6145427"/>
              <a:gd name="connsiteY171" fmla="*/ 1019042 h 2625421"/>
              <a:gd name="connsiteX172" fmla="*/ 5774724 w 6145427"/>
              <a:gd name="connsiteY172" fmla="*/ 977853 h 2625421"/>
              <a:gd name="connsiteX173" fmla="*/ 5898292 w 6145427"/>
              <a:gd name="connsiteY173" fmla="*/ 928426 h 2625421"/>
              <a:gd name="connsiteX174" fmla="*/ 5923005 w 6145427"/>
              <a:gd name="connsiteY174" fmla="*/ 911950 h 2625421"/>
              <a:gd name="connsiteX175" fmla="*/ 6005384 w 6145427"/>
              <a:gd name="connsiteY175" fmla="*/ 887237 h 2625421"/>
              <a:gd name="connsiteX176" fmla="*/ 6063049 w 6145427"/>
              <a:gd name="connsiteY176" fmla="*/ 862523 h 2625421"/>
              <a:gd name="connsiteX177" fmla="*/ 6112476 w 6145427"/>
              <a:gd name="connsiteY177" fmla="*/ 821334 h 2625421"/>
              <a:gd name="connsiteX178" fmla="*/ 6145427 w 6145427"/>
              <a:gd name="connsiteY178" fmla="*/ 771907 h 2625421"/>
              <a:gd name="connsiteX179" fmla="*/ 6128951 w 6145427"/>
              <a:gd name="connsiteY179" fmla="*/ 681291 h 2625421"/>
              <a:gd name="connsiteX180" fmla="*/ 6112476 w 6145427"/>
              <a:gd name="connsiteY180" fmla="*/ 656577 h 2625421"/>
              <a:gd name="connsiteX181" fmla="*/ 6079524 w 6145427"/>
              <a:gd name="connsiteY181" fmla="*/ 565961 h 26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6145427" h="2625421">
                <a:moveTo>
                  <a:pt x="6079524" y="565961"/>
                </a:moveTo>
                <a:cubicBezTo>
                  <a:pt x="6072659" y="543993"/>
                  <a:pt x="6076203" y="537882"/>
                  <a:pt x="6071287" y="524772"/>
                </a:cubicBezTo>
                <a:cubicBezTo>
                  <a:pt x="6058689" y="491177"/>
                  <a:pt x="6015462" y="472146"/>
                  <a:pt x="5988908" y="458869"/>
                </a:cubicBezTo>
                <a:cubicBezTo>
                  <a:pt x="5784399" y="356615"/>
                  <a:pt x="5908570" y="407314"/>
                  <a:pt x="5725297" y="351777"/>
                </a:cubicBezTo>
                <a:cubicBezTo>
                  <a:pt x="5672936" y="335910"/>
                  <a:pt x="5621680" y="316310"/>
                  <a:pt x="5568778" y="302350"/>
                </a:cubicBezTo>
                <a:cubicBezTo>
                  <a:pt x="5423889" y="264115"/>
                  <a:pt x="5278808" y="226128"/>
                  <a:pt x="5132173" y="195258"/>
                </a:cubicBezTo>
                <a:cubicBezTo>
                  <a:pt x="5027827" y="173291"/>
                  <a:pt x="4922584" y="155219"/>
                  <a:pt x="4819135" y="129356"/>
                </a:cubicBezTo>
                <a:cubicBezTo>
                  <a:pt x="4775200" y="118372"/>
                  <a:pt x="4732039" y="103615"/>
                  <a:pt x="4687330" y="96404"/>
                </a:cubicBezTo>
                <a:cubicBezTo>
                  <a:pt x="4646576" y="89831"/>
                  <a:pt x="4604838" y="92274"/>
                  <a:pt x="4563762" y="88166"/>
                </a:cubicBezTo>
                <a:cubicBezTo>
                  <a:pt x="4522415" y="84031"/>
                  <a:pt x="4481331" y="77568"/>
                  <a:pt x="4440195" y="71691"/>
                </a:cubicBezTo>
                <a:cubicBezTo>
                  <a:pt x="4404441" y="66583"/>
                  <a:pt x="4368396" y="62887"/>
                  <a:pt x="4333103" y="55215"/>
                </a:cubicBezTo>
                <a:cubicBezTo>
                  <a:pt x="4255724" y="38394"/>
                  <a:pt x="4269844" y="30305"/>
                  <a:pt x="4209535" y="22264"/>
                </a:cubicBezTo>
                <a:cubicBezTo>
                  <a:pt x="4182181" y="18617"/>
                  <a:pt x="4154616" y="16772"/>
                  <a:pt x="4127157" y="14026"/>
                </a:cubicBezTo>
                <a:cubicBezTo>
                  <a:pt x="4054697" y="-10127"/>
                  <a:pt x="4100177" y="1686"/>
                  <a:pt x="3945924" y="14026"/>
                </a:cubicBezTo>
                <a:cubicBezTo>
                  <a:pt x="3898869" y="17790"/>
                  <a:pt x="3903524" y="22507"/>
                  <a:pt x="3863546" y="30502"/>
                </a:cubicBezTo>
                <a:cubicBezTo>
                  <a:pt x="3812457" y="40719"/>
                  <a:pt x="3788511" y="41300"/>
                  <a:pt x="3731741" y="46977"/>
                </a:cubicBezTo>
                <a:cubicBezTo>
                  <a:pt x="3720757" y="49723"/>
                  <a:pt x="3709917" y="53128"/>
                  <a:pt x="3698789" y="55215"/>
                </a:cubicBezTo>
                <a:cubicBezTo>
                  <a:pt x="3653626" y="63683"/>
                  <a:pt x="3590665" y="73477"/>
                  <a:pt x="3542270" y="79929"/>
                </a:cubicBezTo>
                <a:cubicBezTo>
                  <a:pt x="3520326" y="82855"/>
                  <a:pt x="3498169" y="84319"/>
                  <a:pt x="3476368" y="88166"/>
                </a:cubicBezTo>
                <a:cubicBezTo>
                  <a:pt x="3451437" y="92566"/>
                  <a:pt x="3426941" y="99150"/>
                  <a:pt x="3402227" y="104642"/>
                </a:cubicBezTo>
                <a:cubicBezTo>
                  <a:pt x="3273168" y="101896"/>
                  <a:pt x="3144138" y="96404"/>
                  <a:pt x="3015049" y="96404"/>
                </a:cubicBezTo>
                <a:cubicBezTo>
                  <a:pt x="2835919" y="96404"/>
                  <a:pt x="2849665" y="96494"/>
                  <a:pt x="2734962" y="112880"/>
                </a:cubicBezTo>
                <a:cubicBezTo>
                  <a:pt x="2672276" y="144224"/>
                  <a:pt x="2725583" y="122458"/>
                  <a:pt x="2619632" y="137593"/>
                </a:cubicBezTo>
                <a:cubicBezTo>
                  <a:pt x="2608424" y="139194"/>
                  <a:pt x="2597809" y="143744"/>
                  <a:pt x="2586681" y="145831"/>
                </a:cubicBezTo>
                <a:cubicBezTo>
                  <a:pt x="2553847" y="151987"/>
                  <a:pt x="2520584" y="155755"/>
                  <a:pt x="2487827" y="162307"/>
                </a:cubicBezTo>
                <a:cubicBezTo>
                  <a:pt x="2474097" y="165053"/>
                  <a:pt x="2460146" y="166861"/>
                  <a:pt x="2446638" y="170545"/>
                </a:cubicBezTo>
                <a:cubicBezTo>
                  <a:pt x="2429883" y="175115"/>
                  <a:pt x="2414342" y="184166"/>
                  <a:pt x="2397211" y="187021"/>
                </a:cubicBezTo>
                <a:cubicBezTo>
                  <a:pt x="2348156" y="195197"/>
                  <a:pt x="2298414" y="198548"/>
                  <a:pt x="2248930" y="203496"/>
                </a:cubicBezTo>
                <a:cubicBezTo>
                  <a:pt x="2221470" y="206242"/>
                  <a:pt x="2194082" y="209835"/>
                  <a:pt x="2166551" y="211734"/>
                </a:cubicBezTo>
                <a:cubicBezTo>
                  <a:pt x="2028047" y="221286"/>
                  <a:pt x="1884212" y="223904"/>
                  <a:pt x="1746422" y="228210"/>
                </a:cubicBezTo>
                <a:cubicBezTo>
                  <a:pt x="1729946" y="230956"/>
                  <a:pt x="1713551" y="234241"/>
                  <a:pt x="1696995" y="236448"/>
                </a:cubicBezTo>
                <a:cubicBezTo>
                  <a:pt x="1672347" y="239734"/>
                  <a:pt x="1647431" y="240904"/>
                  <a:pt x="1622854" y="244685"/>
                </a:cubicBezTo>
                <a:cubicBezTo>
                  <a:pt x="1611664" y="246406"/>
                  <a:pt x="1600955" y="250467"/>
                  <a:pt x="1589903" y="252923"/>
                </a:cubicBezTo>
                <a:cubicBezTo>
                  <a:pt x="1576235" y="255960"/>
                  <a:pt x="1562382" y="258124"/>
                  <a:pt x="1548714" y="261161"/>
                </a:cubicBezTo>
                <a:cubicBezTo>
                  <a:pt x="1537662" y="263617"/>
                  <a:pt x="1526970" y="267798"/>
                  <a:pt x="1515762" y="269399"/>
                </a:cubicBezTo>
                <a:cubicBezTo>
                  <a:pt x="1488443" y="273302"/>
                  <a:pt x="1460767" y="274214"/>
                  <a:pt x="1433384" y="277637"/>
                </a:cubicBezTo>
                <a:cubicBezTo>
                  <a:pt x="1394850" y="282454"/>
                  <a:pt x="1356359" y="287728"/>
                  <a:pt x="1318054" y="294112"/>
                </a:cubicBezTo>
                <a:cubicBezTo>
                  <a:pt x="1285103" y="299604"/>
                  <a:pt x="1251608" y="302486"/>
                  <a:pt x="1219200" y="310588"/>
                </a:cubicBezTo>
                <a:cubicBezTo>
                  <a:pt x="1208216" y="313334"/>
                  <a:pt x="1197301" y="316370"/>
                  <a:pt x="1186249" y="318826"/>
                </a:cubicBezTo>
                <a:cubicBezTo>
                  <a:pt x="1172581" y="321863"/>
                  <a:pt x="1158644" y="323668"/>
                  <a:pt x="1145060" y="327064"/>
                </a:cubicBezTo>
                <a:cubicBezTo>
                  <a:pt x="1136636" y="329170"/>
                  <a:pt x="1128696" y="332917"/>
                  <a:pt x="1120346" y="335302"/>
                </a:cubicBezTo>
                <a:cubicBezTo>
                  <a:pt x="1109460" y="338412"/>
                  <a:pt x="1098379" y="340793"/>
                  <a:pt x="1087395" y="343539"/>
                </a:cubicBezTo>
                <a:cubicBezTo>
                  <a:pt x="995647" y="389413"/>
                  <a:pt x="1111227" y="334601"/>
                  <a:pt x="1021492" y="368253"/>
                </a:cubicBezTo>
                <a:cubicBezTo>
                  <a:pt x="935350" y="400557"/>
                  <a:pt x="1040159" y="371826"/>
                  <a:pt x="955589" y="392966"/>
                </a:cubicBezTo>
                <a:cubicBezTo>
                  <a:pt x="845903" y="466093"/>
                  <a:pt x="1008459" y="360849"/>
                  <a:pt x="906162" y="417680"/>
                </a:cubicBezTo>
                <a:cubicBezTo>
                  <a:pt x="888853" y="427296"/>
                  <a:pt x="874446" y="441776"/>
                  <a:pt x="856735" y="450631"/>
                </a:cubicBezTo>
                <a:cubicBezTo>
                  <a:pt x="834767" y="461615"/>
                  <a:pt x="811268" y="469959"/>
                  <a:pt x="790832" y="483583"/>
                </a:cubicBezTo>
                <a:cubicBezTo>
                  <a:pt x="774356" y="494567"/>
                  <a:pt x="760190" y="510272"/>
                  <a:pt x="741405" y="516534"/>
                </a:cubicBezTo>
                <a:cubicBezTo>
                  <a:pt x="655110" y="545299"/>
                  <a:pt x="722091" y="518156"/>
                  <a:pt x="667265" y="549485"/>
                </a:cubicBezTo>
                <a:cubicBezTo>
                  <a:pt x="656603" y="555578"/>
                  <a:pt x="644307" y="558823"/>
                  <a:pt x="634314" y="565961"/>
                </a:cubicBezTo>
                <a:cubicBezTo>
                  <a:pt x="587081" y="599700"/>
                  <a:pt x="629250" y="579262"/>
                  <a:pt x="593124" y="615388"/>
                </a:cubicBezTo>
                <a:cubicBezTo>
                  <a:pt x="586123" y="622389"/>
                  <a:pt x="575928" y="625421"/>
                  <a:pt x="568411" y="631864"/>
                </a:cubicBezTo>
                <a:cubicBezTo>
                  <a:pt x="556617" y="641973"/>
                  <a:pt x="547254" y="654706"/>
                  <a:pt x="535460" y="664815"/>
                </a:cubicBezTo>
                <a:cubicBezTo>
                  <a:pt x="527943" y="671258"/>
                  <a:pt x="518352" y="674953"/>
                  <a:pt x="510746" y="681291"/>
                </a:cubicBezTo>
                <a:cubicBezTo>
                  <a:pt x="441190" y="739253"/>
                  <a:pt x="544913" y="663596"/>
                  <a:pt x="453081" y="755431"/>
                </a:cubicBezTo>
                <a:cubicBezTo>
                  <a:pt x="444843" y="763669"/>
                  <a:pt x="435826" y="771195"/>
                  <a:pt x="428368" y="780145"/>
                </a:cubicBezTo>
                <a:cubicBezTo>
                  <a:pt x="422030" y="787751"/>
                  <a:pt x="418230" y="797252"/>
                  <a:pt x="411892" y="804858"/>
                </a:cubicBezTo>
                <a:cubicBezTo>
                  <a:pt x="404434" y="813808"/>
                  <a:pt x="394760" y="820726"/>
                  <a:pt x="387178" y="829572"/>
                </a:cubicBezTo>
                <a:cubicBezTo>
                  <a:pt x="378243" y="839996"/>
                  <a:pt x="371506" y="852190"/>
                  <a:pt x="362465" y="862523"/>
                </a:cubicBezTo>
                <a:cubicBezTo>
                  <a:pt x="352236" y="874213"/>
                  <a:pt x="339623" y="883681"/>
                  <a:pt x="329514" y="895475"/>
                </a:cubicBezTo>
                <a:cubicBezTo>
                  <a:pt x="323071" y="902992"/>
                  <a:pt x="319376" y="912582"/>
                  <a:pt x="313038" y="920188"/>
                </a:cubicBezTo>
                <a:cubicBezTo>
                  <a:pt x="305580" y="929138"/>
                  <a:pt x="295701" y="935885"/>
                  <a:pt x="288324" y="944902"/>
                </a:cubicBezTo>
                <a:cubicBezTo>
                  <a:pt x="270936" y="966154"/>
                  <a:pt x="255372" y="988837"/>
                  <a:pt x="238897" y="1010804"/>
                </a:cubicBezTo>
                <a:lnTo>
                  <a:pt x="214184" y="1043756"/>
                </a:lnTo>
                <a:cubicBezTo>
                  <a:pt x="195175" y="1100781"/>
                  <a:pt x="221882" y="1037520"/>
                  <a:pt x="181232" y="1084945"/>
                </a:cubicBezTo>
                <a:cubicBezTo>
                  <a:pt x="170812" y="1097102"/>
                  <a:pt x="164110" y="1112036"/>
                  <a:pt x="156519" y="1126134"/>
                </a:cubicBezTo>
                <a:cubicBezTo>
                  <a:pt x="144875" y="1147759"/>
                  <a:pt x="134552" y="1170069"/>
                  <a:pt x="123568" y="1192037"/>
                </a:cubicBezTo>
                <a:lnTo>
                  <a:pt x="98854" y="1241464"/>
                </a:lnTo>
                <a:cubicBezTo>
                  <a:pt x="93362" y="1252448"/>
                  <a:pt x="89190" y="1264197"/>
                  <a:pt x="82378" y="1274415"/>
                </a:cubicBezTo>
                <a:lnTo>
                  <a:pt x="65903" y="1299129"/>
                </a:lnTo>
                <a:cubicBezTo>
                  <a:pt x="61722" y="1315852"/>
                  <a:pt x="56518" y="1340247"/>
                  <a:pt x="49427" y="1356793"/>
                </a:cubicBezTo>
                <a:cubicBezTo>
                  <a:pt x="44589" y="1368081"/>
                  <a:pt x="38443" y="1378761"/>
                  <a:pt x="32951" y="1389745"/>
                </a:cubicBezTo>
                <a:cubicBezTo>
                  <a:pt x="30205" y="1403475"/>
                  <a:pt x="28110" y="1417350"/>
                  <a:pt x="24714" y="1430934"/>
                </a:cubicBezTo>
                <a:cubicBezTo>
                  <a:pt x="22608" y="1439358"/>
                  <a:pt x="18582" y="1447224"/>
                  <a:pt x="16476" y="1455648"/>
                </a:cubicBezTo>
                <a:cubicBezTo>
                  <a:pt x="8445" y="1487771"/>
                  <a:pt x="4650" y="1521952"/>
                  <a:pt x="0" y="1554502"/>
                </a:cubicBezTo>
                <a:cubicBezTo>
                  <a:pt x="2746" y="1592945"/>
                  <a:pt x="3982" y="1631526"/>
                  <a:pt x="8238" y="1669831"/>
                </a:cubicBezTo>
                <a:cubicBezTo>
                  <a:pt x="9488" y="1681084"/>
                  <a:pt x="13366" y="1691897"/>
                  <a:pt x="16476" y="1702783"/>
                </a:cubicBezTo>
                <a:cubicBezTo>
                  <a:pt x="22673" y="1724472"/>
                  <a:pt x="29210" y="1740483"/>
                  <a:pt x="41189" y="1760448"/>
                </a:cubicBezTo>
                <a:cubicBezTo>
                  <a:pt x="51377" y="1777428"/>
                  <a:pt x="57665" y="1798891"/>
                  <a:pt x="74141" y="1809875"/>
                </a:cubicBezTo>
                <a:cubicBezTo>
                  <a:pt x="82379" y="1815367"/>
                  <a:pt x="91495" y="1819727"/>
                  <a:pt x="98854" y="1826350"/>
                </a:cubicBezTo>
                <a:cubicBezTo>
                  <a:pt x="141491" y="1864723"/>
                  <a:pt x="147266" y="1882352"/>
                  <a:pt x="189470" y="1908729"/>
                </a:cubicBezTo>
                <a:cubicBezTo>
                  <a:pt x="199884" y="1915238"/>
                  <a:pt x="212008" y="1918695"/>
                  <a:pt x="222422" y="1925204"/>
                </a:cubicBezTo>
                <a:cubicBezTo>
                  <a:pt x="275508" y="1958383"/>
                  <a:pt x="236487" y="1938959"/>
                  <a:pt x="280087" y="1974631"/>
                </a:cubicBezTo>
                <a:cubicBezTo>
                  <a:pt x="301339" y="1992019"/>
                  <a:pt x="324022" y="2007582"/>
                  <a:pt x="345989" y="2024058"/>
                </a:cubicBezTo>
                <a:lnTo>
                  <a:pt x="378941" y="2048772"/>
                </a:lnTo>
                <a:cubicBezTo>
                  <a:pt x="384433" y="2057010"/>
                  <a:pt x="387810" y="2067147"/>
                  <a:pt x="395416" y="2073485"/>
                </a:cubicBezTo>
                <a:cubicBezTo>
                  <a:pt x="404850" y="2081347"/>
                  <a:pt x="417954" y="2083452"/>
                  <a:pt x="428368" y="2089961"/>
                </a:cubicBezTo>
                <a:cubicBezTo>
                  <a:pt x="440011" y="2097238"/>
                  <a:pt x="450895" y="2105740"/>
                  <a:pt x="461319" y="2114675"/>
                </a:cubicBezTo>
                <a:cubicBezTo>
                  <a:pt x="470164" y="2122257"/>
                  <a:pt x="476552" y="2132617"/>
                  <a:pt x="486032" y="2139388"/>
                </a:cubicBezTo>
                <a:cubicBezTo>
                  <a:pt x="496025" y="2146526"/>
                  <a:pt x="508991" y="2148726"/>
                  <a:pt x="518984" y="2155864"/>
                </a:cubicBezTo>
                <a:cubicBezTo>
                  <a:pt x="528464" y="2162635"/>
                  <a:pt x="534377" y="2173587"/>
                  <a:pt x="543697" y="2180577"/>
                </a:cubicBezTo>
                <a:cubicBezTo>
                  <a:pt x="556506" y="2190184"/>
                  <a:pt x="571564" y="2196409"/>
                  <a:pt x="584887" y="2205291"/>
                </a:cubicBezTo>
                <a:cubicBezTo>
                  <a:pt x="596311" y="2212907"/>
                  <a:pt x="606666" y="2222024"/>
                  <a:pt x="617838" y="2230004"/>
                </a:cubicBezTo>
                <a:cubicBezTo>
                  <a:pt x="625894" y="2235759"/>
                  <a:pt x="634544" y="2240657"/>
                  <a:pt x="642551" y="2246480"/>
                </a:cubicBezTo>
                <a:cubicBezTo>
                  <a:pt x="664758" y="2262631"/>
                  <a:pt x="683638" y="2284152"/>
                  <a:pt x="708454" y="2295907"/>
                </a:cubicBezTo>
                <a:cubicBezTo>
                  <a:pt x="976071" y="2422674"/>
                  <a:pt x="781505" y="2338198"/>
                  <a:pt x="914400" y="2386523"/>
                </a:cubicBezTo>
                <a:cubicBezTo>
                  <a:pt x="944001" y="2397287"/>
                  <a:pt x="974108" y="2412607"/>
                  <a:pt x="1005016" y="2419475"/>
                </a:cubicBezTo>
                <a:cubicBezTo>
                  <a:pt x="1087725" y="2437855"/>
                  <a:pt x="1106455" y="2434800"/>
                  <a:pt x="1186249" y="2444188"/>
                </a:cubicBezTo>
                <a:cubicBezTo>
                  <a:pt x="1370693" y="2465888"/>
                  <a:pt x="1157689" y="2440801"/>
                  <a:pt x="1276865" y="2460664"/>
                </a:cubicBezTo>
                <a:cubicBezTo>
                  <a:pt x="1298702" y="2464304"/>
                  <a:pt x="1320800" y="2466156"/>
                  <a:pt x="1342768" y="2468902"/>
                </a:cubicBezTo>
                <a:cubicBezTo>
                  <a:pt x="1425595" y="2510314"/>
                  <a:pt x="1321088" y="2461675"/>
                  <a:pt x="1416908" y="2493615"/>
                </a:cubicBezTo>
                <a:cubicBezTo>
                  <a:pt x="1428558" y="2497498"/>
                  <a:pt x="1438012" y="2506860"/>
                  <a:pt x="1449860" y="2510091"/>
                </a:cubicBezTo>
                <a:cubicBezTo>
                  <a:pt x="1468592" y="2515200"/>
                  <a:pt x="1488421" y="2514856"/>
                  <a:pt x="1507524" y="2518329"/>
                </a:cubicBezTo>
                <a:cubicBezTo>
                  <a:pt x="1518663" y="2520354"/>
                  <a:pt x="1529424" y="2524110"/>
                  <a:pt x="1540476" y="2526566"/>
                </a:cubicBezTo>
                <a:cubicBezTo>
                  <a:pt x="1554144" y="2529603"/>
                  <a:pt x="1567997" y="2531767"/>
                  <a:pt x="1581665" y="2534804"/>
                </a:cubicBezTo>
                <a:cubicBezTo>
                  <a:pt x="1592717" y="2537260"/>
                  <a:pt x="1603488" y="2540955"/>
                  <a:pt x="1614616" y="2543042"/>
                </a:cubicBezTo>
                <a:cubicBezTo>
                  <a:pt x="1647450" y="2549198"/>
                  <a:pt x="1680519" y="2554026"/>
                  <a:pt x="1713470" y="2559518"/>
                </a:cubicBezTo>
                <a:cubicBezTo>
                  <a:pt x="1729946" y="2562264"/>
                  <a:pt x="1746518" y="2564481"/>
                  <a:pt x="1762897" y="2567756"/>
                </a:cubicBezTo>
                <a:cubicBezTo>
                  <a:pt x="1933823" y="2601937"/>
                  <a:pt x="1636723" y="2543316"/>
                  <a:pt x="1861751" y="2584231"/>
                </a:cubicBezTo>
                <a:cubicBezTo>
                  <a:pt x="1872890" y="2586256"/>
                  <a:pt x="1883386" y="2592129"/>
                  <a:pt x="1894703" y="2592469"/>
                </a:cubicBezTo>
                <a:lnTo>
                  <a:pt x="2685535" y="2608945"/>
                </a:lnTo>
                <a:cubicBezTo>
                  <a:pt x="2699404" y="2611257"/>
                  <a:pt x="2782027" y="2625421"/>
                  <a:pt x="2792627" y="2625421"/>
                </a:cubicBezTo>
                <a:cubicBezTo>
                  <a:pt x="2888774" y="2625421"/>
                  <a:pt x="2984852" y="2620234"/>
                  <a:pt x="3080951" y="2617183"/>
                </a:cubicBezTo>
                <a:lnTo>
                  <a:pt x="3311611" y="2608945"/>
                </a:lnTo>
                <a:lnTo>
                  <a:pt x="3369276" y="2600707"/>
                </a:lnTo>
                <a:cubicBezTo>
                  <a:pt x="3393949" y="2597623"/>
                  <a:pt x="3418889" y="2596557"/>
                  <a:pt x="3443416" y="2592469"/>
                </a:cubicBezTo>
                <a:cubicBezTo>
                  <a:pt x="3451981" y="2591041"/>
                  <a:pt x="3459706" y="2586337"/>
                  <a:pt x="3468130" y="2584231"/>
                </a:cubicBezTo>
                <a:cubicBezTo>
                  <a:pt x="3481714" y="2580835"/>
                  <a:pt x="3495735" y="2579389"/>
                  <a:pt x="3509319" y="2575993"/>
                </a:cubicBezTo>
                <a:cubicBezTo>
                  <a:pt x="3517743" y="2573887"/>
                  <a:pt x="3525450" y="2569076"/>
                  <a:pt x="3534032" y="2567756"/>
                </a:cubicBezTo>
                <a:cubicBezTo>
                  <a:pt x="3657043" y="2548832"/>
                  <a:pt x="3574657" y="2569517"/>
                  <a:pt x="3665838" y="2551280"/>
                </a:cubicBezTo>
                <a:cubicBezTo>
                  <a:pt x="3676940" y="2549060"/>
                  <a:pt x="3687737" y="2545498"/>
                  <a:pt x="3698789" y="2543042"/>
                </a:cubicBezTo>
                <a:cubicBezTo>
                  <a:pt x="3712457" y="2540005"/>
                  <a:pt x="3726335" y="2537952"/>
                  <a:pt x="3739978" y="2534804"/>
                </a:cubicBezTo>
                <a:cubicBezTo>
                  <a:pt x="3762042" y="2529712"/>
                  <a:pt x="3783545" y="2522052"/>
                  <a:pt x="3805881" y="2518329"/>
                </a:cubicBezTo>
                <a:cubicBezTo>
                  <a:pt x="3822357" y="2515583"/>
                  <a:pt x="3839214" y="2514562"/>
                  <a:pt x="3855308" y="2510091"/>
                </a:cubicBezTo>
                <a:cubicBezTo>
                  <a:pt x="3888775" y="2500795"/>
                  <a:pt x="3921211" y="2488123"/>
                  <a:pt x="3954162" y="2477139"/>
                </a:cubicBezTo>
                <a:cubicBezTo>
                  <a:pt x="3962400" y="2474393"/>
                  <a:pt x="3970361" y="2470605"/>
                  <a:pt x="3978876" y="2468902"/>
                </a:cubicBezTo>
                <a:lnTo>
                  <a:pt x="4020065" y="2460664"/>
                </a:lnTo>
                <a:cubicBezTo>
                  <a:pt x="4028303" y="2455172"/>
                  <a:pt x="4035923" y="2448616"/>
                  <a:pt x="4044778" y="2444188"/>
                </a:cubicBezTo>
                <a:cubicBezTo>
                  <a:pt x="4052545" y="2440305"/>
                  <a:pt x="4061510" y="2439371"/>
                  <a:pt x="4069492" y="2435950"/>
                </a:cubicBezTo>
                <a:cubicBezTo>
                  <a:pt x="4080779" y="2431113"/>
                  <a:pt x="4091459" y="2424967"/>
                  <a:pt x="4102443" y="2419475"/>
                </a:cubicBezTo>
                <a:cubicBezTo>
                  <a:pt x="4110681" y="2411237"/>
                  <a:pt x="4116511" y="2399493"/>
                  <a:pt x="4127157" y="2394761"/>
                </a:cubicBezTo>
                <a:cubicBezTo>
                  <a:pt x="4136491" y="2390612"/>
                  <a:pt x="4242094" y="2378350"/>
                  <a:pt x="4242487" y="2378285"/>
                </a:cubicBezTo>
                <a:cubicBezTo>
                  <a:pt x="4270109" y="2373681"/>
                  <a:pt x="4297342" y="2366971"/>
                  <a:pt x="4324865" y="2361810"/>
                </a:cubicBezTo>
                <a:cubicBezTo>
                  <a:pt x="4341282" y="2358732"/>
                  <a:pt x="4358088" y="2357623"/>
                  <a:pt x="4374292" y="2353572"/>
                </a:cubicBezTo>
                <a:cubicBezTo>
                  <a:pt x="4391140" y="2349360"/>
                  <a:pt x="4407085" y="2342086"/>
                  <a:pt x="4423719" y="2337096"/>
                </a:cubicBezTo>
                <a:cubicBezTo>
                  <a:pt x="4434563" y="2333843"/>
                  <a:pt x="4445929" y="2332438"/>
                  <a:pt x="4456670" y="2328858"/>
                </a:cubicBezTo>
                <a:cubicBezTo>
                  <a:pt x="4478287" y="2321652"/>
                  <a:pt x="4525755" y="2298599"/>
                  <a:pt x="4547287" y="2295907"/>
                </a:cubicBezTo>
                <a:lnTo>
                  <a:pt x="4613189" y="2287669"/>
                </a:lnTo>
                <a:cubicBezTo>
                  <a:pt x="4621427" y="2284923"/>
                  <a:pt x="4629554" y="2281817"/>
                  <a:pt x="4637903" y="2279431"/>
                </a:cubicBezTo>
                <a:cubicBezTo>
                  <a:pt x="4658791" y="2273463"/>
                  <a:pt x="4675826" y="2271417"/>
                  <a:pt x="4695568" y="2262956"/>
                </a:cubicBezTo>
                <a:cubicBezTo>
                  <a:pt x="4706855" y="2258119"/>
                  <a:pt x="4716757" y="2250009"/>
                  <a:pt x="4728519" y="2246480"/>
                </a:cubicBezTo>
                <a:cubicBezTo>
                  <a:pt x="4744517" y="2241680"/>
                  <a:pt x="4761641" y="2241865"/>
                  <a:pt x="4777946" y="2238242"/>
                </a:cubicBezTo>
                <a:cubicBezTo>
                  <a:pt x="4786423" y="2236358"/>
                  <a:pt x="4794311" y="2232390"/>
                  <a:pt x="4802660" y="2230004"/>
                </a:cubicBezTo>
                <a:cubicBezTo>
                  <a:pt x="4829812" y="2222246"/>
                  <a:pt x="4848479" y="2219193"/>
                  <a:pt x="4876800" y="2213529"/>
                </a:cubicBezTo>
                <a:cubicBezTo>
                  <a:pt x="4898585" y="2197190"/>
                  <a:pt x="4912091" y="2186107"/>
                  <a:pt x="4934465" y="2172339"/>
                </a:cubicBezTo>
                <a:cubicBezTo>
                  <a:pt x="4961737" y="2155556"/>
                  <a:pt x="4986463" y="2133037"/>
                  <a:pt x="5016843" y="2122912"/>
                </a:cubicBezTo>
                <a:lnTo>
                  <a:pt x="5041557" y="2114675"/>
                </a:lnTo>
                <a:cubicBezTo>
                  <a:pt x="5064369" y="2099467"/>
                  <a:pt x="5087897" y="2084811"/>
                  <a:pt x="5107460" y="2065248"/>
                </a:cubicBezTo>
                <a:cubicBezTo>
                  <a:pt x="5125361" y="2047347"/>
                  <a:pt x="5141451" y="2027649"/>
                  <a:pt x="5156887" y="2007583"/>
                </a:cubicBezTo>
                <a:cubicBezTo>
                  <a:pt x="5168960" y="1991888"/>
                  <a:pt x="5174376" y="1970526"/>
                  <a:pt x="5189838" y="1958156"/>
                </a:cubicBezTo>
                <a:lnTo>
                  <a:pt x="5231027" y="1925204"/>
                </a:lnTo>
                <a:cubicBezTo>
                  <a:pt x="5233773" y="1916966"/>
                  <a:pt x="5235382" y="1908258"/>
                  <a:pt x="5239265" y="1900491"/>
                </a:cubicBezTo>
                <a:cubicBezTo>
                  <a:pt x="5243693" y="1891635"/>
                  <a:pt x="5252265" y="1885047"/>
                  <a:pt x="5255741" y="1875777"/>
                </a:cubicBezTo>
                <a:cubicBezTo>
                  <a:pt x="5260657" y="1862667"/>
                  <a:pt x="5259550" y="1847871"/>
                  <a:pt x="5263978" y="1834588"/>
                </a:cubicBezTo>
                <a:cubicBezTo>
                  <a:pt x="5267861" y="1822938"/>
                  <a:pt x="5275617" y="1812924"/>
                  <a:pt x="5280454" y="1801637"/>
                </a:cubicBezTo>
                <a:cubicBezTo>
                  <a:pt x="5283875" y="1793656"/>
                  <a:pt x="5285099" y="1784828"/>
                  <a:pt x="5288692" y="1776923"/>
                </a:cubicBezTo>
                <a:cubicBezTo>
                  <a:pt x="5298855" y="1754564"/>
                  <a:pt x="5313876" y="1734321"/>
                  <a:pt x="5321643" y="1711021"/>
                </a:cubicBezTo>
                <a:cubicBezTo>
                  <a:pt x="5327135" y="1694545"/>
                  <a:pt x="5330352" y="1677127"/>
                  <a:pt x="5338119" y="1661593"/>
                </a:cubicBezTo>
                <a:cubicBezTo>
                  <a:pt x="5387916" y="1562003"/>
                  <a:pt x="5324489" y="1685446"/>
                  <a:pt x="5371070" y="1603929"/>
                </a:cubicBezTo>
                <a:cubicBezTo>
                  <a:pt x="5412868" y="1530781"/>
                  <a:pt x="5363888" y="1606462"/>
                  <a:pt x="5404022" y="1546264"/>
                </a:cubicBezTo>
                <a:cubicBezTo>
                  <a:pt x="5423342" y="1488305"/>
                  <a:pt x="5398197" y="1559856"/>
                  <a:pt x="5428735" y="1488599"/>
                </a:cubicBezTo>
                <a:cubicBezTo>
                  <a:pt x="5432156" y="1480617"/>
                  <a:pt x="5433552" y="1471866"/>
                  <a:pt x="5436973" y="1463885"/>
                </a:cubicBezTo>
                <a:cubicBezTo>
                  <a:pt x="5441810" y="1452598"/>
                  <a:pt x="5448462" y="1442156"/>
                  <a:pt x="5453449" y="1430934"/>
                </a:cubicBezTo>
                <a:cubicBezTo>
                  <a:pt x="5459455" y="1417421"/>
                  <a:pt x="5465248" y="1403773"/>
                  <a:pt x="5469924" y="1389745"/>
                </a:cubicBezTo>
                <a:cubicBezTo>
                  <a:pt x="5480374" y="1358395"/>
                  <a:pt x="5474500" y="1359845"/>
                  <a:pt x="5486400" y="1332080"/>
                </a:cubicBezTo>
                <a:cubicBezTo>
                  <a:pt x="5491238" y="1320793"/>
                  <a:pt x="5497384" y="1310113"/>
                  <a:pt x="5502876" y="1299129"/>
                </a:cubicBezTo>
                <a:cubicBezTo>
                  <a:pt x="5509275" y="1260736"/>
                  <a:pt x="5508692" y="1242528"/>
                  <a:pt x="5527589" y="1208512"/>
                </a:cubicBezTo>
                <a:cubicBezTo>
                  <a:pt x="5534257" y="1196510"/>
                  <a:pt x="5544323" y="1186733"/>
                  <a:pt x="5552303" y="1175561"/>
                </a:cubicBezTo>
                <a:cubicBezTo>
                  <a:pt x="5558058" y="1167505"/>
                  <a:pt x="5561452" y="1157508"/>
                  <a:pt x="5568778" y="1150848"/>
                </a:cubicBezTo>
                <a:cubicBezTo>
                  <a:pt x="5591945" y="1129787"/>
                  <a:pt x="5620780" y="1115322"/>
                  <a:pt x="5642919" y="1093183"/>
                </a:cubicBezTo>
                <a:cubicBezTo>
                  <a:pt x="5662141" y="1073961"/>
                  <a:pt x="5677966" y="1050597"/>
                  <a:pt x="5700584" y="1035518"/>
                </a:cubicBezTo>
                <a:cubicBezTo>
                  <a:pt x="5708822" y="1030026"/>
                  <a:pt x="5717691" y="1025380"/>
                  <a:pt x="5725297" y="1019042"/>
                </a:cubicBezTo>
                <a:cubicBezTo>
                  <a:pt x="5758319" y="991524"/>
                  <a:pt x="5739207" y="997226"/>
                  <a:pt x="5774724" y="977853"/>
                </a:cubicBezTo>
                <a:cubicBezTo>
                  <a:pt x="5843842" y="940152"/>
                  <a:pt x="5828948" y="948239"/>
                  <a:pt x="5898292" y="928426"/>
                </a:cubicBezTo>
                <a:cubicBezTo>
                  <a:pt x="5906530" y="922934"/>
                  <a:pt x="5913958" y="915971"/>
                  <a:pt x="5923005" y="911950"/>
                </a:cubicBezTo>
                <a:cubicBezTo>
                  <a:pt x="5948787" y="900491"/>
                  <a:pt x="5978001" y="894083"/>
                  <a:pt x="6005384" y="887237"/>
                </a:cubicBezTo>
                <a:cubicBezTo>
                  <a:pt x="6067422" y="845877"/>
                  <a:pt x="5988581" y="894437"/>
                  <a:pt x="6063049" y="862523"/>
                </a:cubicBezTo>
                <a:cubicBezTo>
                  <a:pt x="6078915" y="855723"/>
                  <a:pt x="6102579" y="834058"/>
                  <a:pt x="6112476" y="821334"/>
                </a:cubicBezTo>
                <a:cubicBezTo>
                  <a:pt x="6124633" y="805704"/>
                  <a:pt x="6145427" y="771907"/>
                  <a:pt x="6145427" y="771907"/>
                </a:cubicBezTo>
                <a:cubicBezTo>
                  <a:pt x="6142587" y="749184"/>
                  <a:pt x="6141651" y="706691"/>
                  <a:pt x="6128951" y="681291"/>
                </a:cubicBezTo>
                <a:cubicBezTo>
                  <a:pt x="6124523" y="672436"/>
                  <a:pt x="6117968" y="664815"/>
                  <a:pt x="6112476" y="656577"/>
                </a:cubicBezTo>
                <a:cubicBezTo>
                  <a:pt x="6103689" y="595068"/>
                  <a:pt x="6086389" y="587929"/>
                  <a:pt x="6079524" y="565961"/>
                </a:cubicBezTo>
                <a:close/>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8479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4BE09F-32A3-4153-9ECA-0552AC48E4DC}"/>
              </a:ext>
            </a:extLst>
          </p:cNvPr>
          <p:cNvSpPr txBox="1"/>
          <p:nvPr/>
        </p:nvSpPr>
        <p:spPr>
          <a:xfrm>
            <a:off x="1952367" y="1260389"/>
            <a:ext cx="7504671" cy="1569660"/>
          </a:xfrm>
          <a:prstGeom prst="rect">
            <a:avLst/>
          </a:prstGeom>
          <a:noFill/>
        </p:spPr>
        <p:txBody>
          <a:bodyPr wrap="square" rtlCol="0">
            <a:spAutoFit/>
          </a:bodyPr>
          <a:lstStyle/>
          <a:p>
            <a:pPr algn="ctr"/>
            <a:r>
              <a:rPr lang="en-US" sz="4800" dirty="0">
                <a:solidFill>
                  <a:srgbClr val="0070C0"/>
                </a:solidFill>
              </a:rPr>
              <a:t># 2  Marital status at the time of death</a:t>
            </a:r>
          </a:p>
        </p:txBody>
      </p:sp>
      <p:pic>
        <p:nvPicPr>
          <p:cNvPr id="5" name="Picture 4">
            <a:extLst>
              <a:ext uri="{FF2B5EF4-FFF2-40B4-BE49-F238E27FC236}">
                <a16:creationId xmlns:a16="http://schemas.microsoft.com/office/drawing/2014/main" id="{A6A5927E-9D2F-4BF1-82C8-7239A1233B8F}"/>
              </a:ext>
            </a:extLst>
          </p:cNvPr>
          <p:cNvPicPr>
            <a:picLocks noChangeAspect="1"/>
          </p:cNvPicPr>
          <p:nvPr/>
        </p:nvPicPr>
        <p:blipFill>
          <a:blip r:embed="rId2"/>
          <a:stretch>
            <a:fillRect/>
          </a:stretch>
        </p:blipFill>
        <p:spPr>
          <a:xfrm>
            <a:off x="3229370" y="2830049"/>
            <a:ext cx="5495202" cy="2604152"/>
          </a:xfrm>
          <a:prstGeom prst="rect">
            <a:avLst/>
          </a:prstGeom>
        </p:spPr>
      </p:pic>
      <p:sp>
        <p:nvSpPr>
          <p:cNvPr id="7" name="Freeform: Shape 6">
            <a:extLst>
              <a:ext uri="{FF2B5EF4-FFF2-40B4-BE49-F238E27FC236}">
                <a16:creationId xmlns:a16="http://schemas.microsoft.com/office/drawing/2014/main" id="{6D1A4D63-764F-4862-8AD6-B2DB6B4F15E1}"/>
              </a:ext>
            </a:extLst>
          </p:cNvPr>
          <p:cNvSpPr/>
          <p:nvPr/>
        </p:nvSpPr>
        <p:spPr>
          <a:xfrm>
            <a:off x="3023286" y="2830049"/>
            <a:ext cx="6145427" cy="2625421"/>
          </a:xfrm>
          <a:custGeom>
            <a:avLst/>
            <a:gdLst>
              <a:gd name="connsiteX0" fmla="*/ 6079524 w 6145427"/>
              <a:gd name="connsiteY0" fmla="*/ 565961 h 2625421"/>
              <a:gd name="connsiteX1" fmla="*/ 6071287 w 6145427"/>
              <a:gd name="connsiteY1" fmla="*/ 524772 h 2625421"/>
              <a:gd name="connsiteX2" fmla="*/ 5988908 w 6145427"/>
              <a:gd name="connsiteY2" fmla="*/ 458869 h 2625421"/>
              <a:gd name="connsiteX3" fmla="*/ 5725297 w 6145427"/>
              <a:gd name="connsiteY3" fmla="*/ 351777 h 2625421"/>
              <a:gd name="connsiteX4" fmla="*/ 5568778 w 6145427"/>
              <a:gd name="connsiteY4" fmla="*/ 302350 h 2625421"/>
              <a:gd name="connsiteX5" fmla="*/ 5132173 w 6145427"/>
              <a:gd name="connsiteY5" fmla="*/ 195258 h 2625421"/>
              <a:gd name="connsiteX6" fmla="*/ 4819135 w 6145427"/>
              <a:gd name="connsiteY6" fmla="*/ 129356 h 2625421"/>
              <a:gd name="connsiteX7" fmla="*/ 4687330 w 6145427"/>
              <a:gd name="connsiteY7" fmla="*/ 96404 h 2625421"/>
              <a:gd name="connsiteX8" fmla="*/ 4563762 w 6145427"/>
              <a:gd name="connsiteY8" fmla="*/ 88166 h 2625421"/>
              <a:gd name="connsiteX9" fmla="*/ 4440195 w 6145427"/>
              <a:gd name="connsiteY9" fmla="*/ 71691 h 2625421"/>
              <a:gd name="connsiteX10" fmla="*/ 4333103 w 6145427"/>
              <a:gd name="connsiteY10" fmla="*/ 55215 h 2625421"/>
              <a:gd name="connsiteX11" fmla="*/ 4209535 w 6145427"/>
              <a:gd name="connsiteY11" fmla="*/ 22264 h 2625421"/>
              <a:gd name="connsiteX12" fmla="*/ 4127157 w 6145427"/>
              <a:gd name="connsiteY12" fmla="*/ 14026 h 2625421"/>
              <a:gd name="connsiteX13" fmla="*/ 3945924 w 6145427"/>
              <a:gd name="connsiteY13" fmla="*/ 14026 h 2625421"/>
              <a:gd name="connsiteX14" fmla="*/ 3863546 w 6145427"/>
              <a:gd name="connsiteY14" fmla="*/ 30502 h 2625421"/>
              <a:gd name="connsiteX15" fmla="*/ 3731741 w 6145427"/>
              <a:gd name="connsiteY15" fmla="*/ 46977 h 2625421"/>
              <a:gd name="connsiteX16" fmla="*/ 3698789 w 6145427"/>
              <a:gd name="connsiteY16" fmla="*/ 55215 h 2625421"/>
              <a:gd name="connsiteX17" fmla="*/ 3542270 w 6145427"/>
              <a:gd name="connsiteY17" fmla="*/ 79929 h 2625421"/>
              <a:gd name="connsiteX18" fmla="*/ 3476368 w 6145427"/>
              <a:gd name="connsiteY18" fmla="*/ 88166 h 2625421"/>
              <a:gd name="connsiteX19" fmla="*/ 3402227 w 6145427"/>
              <a:gd name="connsiteY19" fmla="*/ 104642 h 2625421"/>
              <a:gd name="connsiteX20" fmla="*/ 3015049 w 6145427"/>
              <a:gd name="connsiteY20" fmla="*/ 96404 h 2625421"/>
              <a:gd name="connsiteX21" fmla="*/ 2734962 w 6145427"/>
              <a:gd name="connsiteY21" fmla="*/ 112880 h 2625421"/>
              <a:gd name="connsiteX22" fmla="*/ 2619632 w 6145427"/>
              <a:gd name="connsiteY22" fmla="*/ 137593 h 2625421"/>
              <a:gd name="connsiteX23" fmla="*/ 2586681 w 6145427"/>
              <a:gd name="connsiteY23" fmla="*/ 145831 h 2625421"/>
              <a:gd name="connsiteX24" fmla="*/ 2487827 w 6145427"/>
              <a:gd name="connsiteY24" fmla="*/ 162307 h 2625421"/>
              <a:gd name="connsiteX25" fmla="*/ 2446638 w 6145427"/>
              <a:gd name="connsiteY25" fmla="*/ 170545 h 2625421"/>
              <a:gd name="connsiteX26" fmla="*/ 2397211 w 6145427"/>
              <a:gd name="connsiteY26" fmla="*/ 187021 h 2625421"/>
              <a:gd name="connsiteX27" fmla="*/ 2248930 w 6145427"/>
              <a:gd name="connsiteY27" fmla="*/ 203496 h 2625421"/>
              <a:gd name="connsiteX28" fmla="*/ 2166551 w 6145427"/>
              <a:gd name="connsiteY28" fmla="*/ 211734 h 2625421"/>
              <a:gd name="connsiteX29" fmla="*/ 1746422 w 6145427"/>
              <a:gd name="connsiteY29" fmla="*/ 228210 h 2625421"/>
              <a:gd name="connsiteX30" fmla="*/ 1696995 w 6145427"/>
              <a:gd name="connsiteY30" fmla="*/ 236448 h 2625421"/>
              <a:gd name="connsiteX31" fmla="*/ 1622854 w 6145427"/>
              <a:gd name="connsiteY31" fmla="*/ 244685 h 2625421"/>
              <a:gd name="connsiteX32" fmla="*/ 1589903 w 6145427"/>
              <a:gd name="connsiteY32" fmla="*/ 252923 h 2625421"/>
              <a:gd name="connsiteX33" fmla="*/ 1548714 w 6145427"/>
              <a:gd name="connsiteY33" fmla="*/ 261161 h 2625421"/>
              <a:gd name="connsiteX34" fmla="*/ 1515762 w 6145427"/>
              <a:gd name="connsiteY34" fmla="*/ 269399 h 2625421"/>
              <a:gd name="connsiteX35" fmla="*/ 1433384 w 6145427"/>
              <a:gd name="connsiteY35" fmla="*/ 277637 h 2625421"/>
              <a:gd name="connsiteX36" fmla="*/ 1318054 w 6145427"/>
              <a:gd name="connsiteY36" fmla="*/ 294112 h 2625421"/>
              <a:gd name="connsiteX37" fmla="*/ 1219200 w 6145427"/>
              <a:gd name="connsiteY37" fmla="*/ 310588 h 2625421"/>
              <a:gd name="connsiteX38" fmla="*/ 1186249 w 6145427"/>
              <a:gd name="connsiteY38" fmla="*/ 318826 h 2625421"/>
              <a:gd name="connsiteX39" fmla="*/ 1145060 w 6145427"/>
              <a:gd name="connsiteY39" fmla="*/ 327064 h 2625421"/>
              <a:gd name="connsiteX40" fmla="*/ 1120346 w 6145427"/>
              <a:gd name="connsiteY40" fmla="*/ 335302 h 2625421"/>
              <a:gd name="connsiteX41" fmla="*/ 1087395 w 6145427"/>
              <a:gd name="connsiteY41" fmla="*/ 343539 h 2625421"/>
              <a:gd name="connsiteX42" fmla="*/ 1021492 w 6145427"/>
              <a:gd name="connsiteY42" fmla="*/ 368253 h 2625421"/>
              <a:gd name="connsiteX43" fmla="*/ 955589 w 6145427"/>
              <a:gd name="connsiteY43" fmla="*/ 392966 h 2625421"/>
              <a:gd name="connsiteX44" fmla="*/ 906162 w 6145427"/>
              <a:gd name="connsiteY44" fmla="*/ 417680 h 2625421"/>
              <a:gd name="connsiteX45" fmla="*/ 856735 w 6145427"/>
              <a:gd name="connsiteY45" fmla="*/ 450631 h 2625421"/>
              <a:gd name="connsiteX46" fmla="*/ 790832 w 6145427"/>
              <a:gd name="connsiteY46" fmla="*/ 483583 h 2625421"/>
              <a:gd name="connsiteX47" fmla="*/ 741405 w 6145427"/>
              <a:gd name="connsiteY47" fmla="*/ 516534 h 2625421"/>
              <a:gd name="connsiteX48" fmla="*/ 667265 w 6145427"/>
              <a:gd name="connsiteY48" fmla="*/ 549485 h 2625421"/>
              <a:gd name="connsiteX49" fmla="*/ 634314 w 6145427"/>
              <a:gd name="connsiteY49" fmla="*/ 565961 h 2625421"/>
              <a:gd name="connsiteX50" fmla="*/ 593124 w 6145427"/>
              <a:gd name="connsiteY50" fmla="*/ 615388 h 2625421"/>
              <a:gd name="connsiteX51" fmla="*/ 568411 w 6145427"/>
              <a:gd name="connsiteY51" fmla="*/ 631864 h 2625421"/>
              <a:gd name="connsiteX52" fmla="*/ 535460 w 6145427"/>
              <a:gd name="connsiteY52" fmla="*/ 664815 h 2625421"/>
              <a:gd name="connsiteX53" fmla="*/ 510746 w 6145427"/>
              <a:gd name="connsiteY53" fmla="*/ 681291 h 2625421"/>
              <a:gd name="connsiteX54" fmla="*/ 453081 w 6145427"/>
              <a:gd name="connsiteY54" fmla="*/ 755431 h 2625421"/>
              <a:gd name="connsiteX55" fmla="*/ 428368 w 6145427"/>
              <a:gd name="connsiteY55" fmla="*/ 780145 h 2625421"/>
              <a:gd name="connsiteX56" fmla="*/ 411892 w 6145427"/>
              <a:gd name="connsiteY56" fmla="*/ 804858 h 2625421"/>
              <a:gd name="connsiteX57" fmla="*/ 387178 w 6145427"/>
              <a:gd name="connsiteY57" fmla="*/ 829572 h 2625421"/>
              <a:gd name="connsiteX58" fmla="*/ 362465 w 6145427"/>
              <a:gd name="connsiteY58" fmla="*/ 862523 h 2625421"/>
              <a:gd name="connsiteX59" fmla="*/ 329514 w 6145427"/>
              <a:gd name="connsiteY59" fmla="*/ 895475 h 2625421"/>
              <a:gd name="connsiteX60" fmla="*/ 313038 w 6145427"/>
              <a:gd name="connsiteY60" fmla="*/ 920188 h 2625421"/>
              <a:gd name="connsiteX61" fmla="*/ 288324 w 6145427"/>
              <a:gd name="connsiteY61" fmla="*/ 944902 h 2625421"/>
              <a:gd name="connsiteX62" fmla="*/ 238897 w 6145427"/>
              <a:gd name="connsiteY62" fmla="*/ 1010804 h 2625421"/>
              <a:gd name="connsiteX63" fmla="*/ 214184 w 6145427"/>
              <a:gd name="connsiteY63" fmla="*/ 1043756 h 2625421"/>
              <a:gd name="connsiteX64" fmla="*/ 181232 w 6145427"/>
              <a:gd name="connsiteY64" fmla="*/ 1084945 h 2625421"/>
              <a:gd name="connsiteX65" fmla="*/ 156519 w 6145427"/>
              <a:gd name="connsiteY65" fmla="*/ 1126134 h 2625421"/>
              <a:gd name="connsiteX66" fmla="*/ 123568 w 6145427"/>
              <a:gd name="connsiteY66" fmla="*/ 1192037 h 2625421"/>
              <a:gd name="connsiteX67" fmla="*/ 98854 w 6145427"/>
              <a:gd name="connsiteY67" fmla="*/ 1241464 h 2625421"/>
              <a:gd name="connsiteX68" fmla="*/ 82378 w 6145427"/>
              <a:gd name="connsiteY68" fmla="*/ 1274415 h 2625421"/>
              <a:gd name="connsiteX69" fmla="*/ 65903 w 6145427"/>
              <a:gd name="connsiteY69" fmla="*/ 1299129 h 2625421"/>
              <a:gd name="connsiteX70" fmla="*/ 49427 w 6145427"/>
              <a:gd name="connsiteY70" fmla="*/ 1356793 h 2625421"/>
              <a:gd name="connsiteX71" fmla="*/ 32951 w 6145427"/>
              <a:gd name="connsiteY71" fmla="*/ 1389745 h 2625421"/>
              <a:gd name="connsiteX72" fmla="*/ 24714 w 6145427"/>
              <a:gd name="connsiteY72" fmla="*/ 1430934 h 2625421"/>
              <a:gd name="connsiteX73" fmla="*/ 16476 w 6145427"/>
              <a:gd name="connsiteY73" fmla="*/ 1455648 h 2625421"/>
              <a:gd name="connsiteX74" fmla="*/ 0 w 6145427"/>
              <a:gd name="connsiteY74" fmla="*/ 1554502 h 2625421"/>
              <a:gd name="connsiteX75" fmla="*/ 8238 w 6145427"/>
              <a:gd name="connsiteY75" fmla="*/ 1669831 h 2625421"/>
              <a:gd name="connsiteX76" fmla="*/ 16476 w 6145427"/>
              <a:gd name="connsiteY76" fmla="*/ 1702783 h 2625421"/>
              <a:gd name="connsiteX77" fmla="*/ 41189 w 6145427"/>
              <a:gd name="connsiteY77" fmla="*/ 1760448 h 2625421"/>
              <a:gd name="connsiteX78" fmla="*/ 74141 w 6145427"/>
              <a:gd name="connsiteY78" fmla="*/ 1809875 h 2625421"/>
              <a:gd name="connsiteX79" fmla="*/ 98854 w 6145427"/>
              <a:gd name="connsiteY79" fmla="*/ 1826350 h 2625421"/>
              <a:gd name="connsiteX80" fmla="*/ 189470 w 6145427"/>
              <a:gd name="connsiteY80" fmla="*/ 1908729 h 2625421"/>
              <a:gd name="connsiteX81" fmla="*/ 222422 w 6145427"/>
              <a:gd name="connsiteY81" fmla="*/ 1925204 h 2625421"/>
              <a:gd name="connsiteX82" fmla="*/ 280087 w 6145427"/>
              <a:gd name="connsiteY82" fmla="*/ 1974631 h 2625421"/>
              <a:gd name="connsiteX83" fmla="*/ 345989 w 6145427"/>
              <a:gd name="connsiteY83" fmla="*/ 2024058 h 2625421"/>
              <a:gd name="connsiteX84" fmla="*/ 378941 w 6145427"/>
              <a:gd name="connsiteY84" fmla="*/ 2048772 h 2625421"/>
              <a:gd name="connsiteX85" fmla="*/ 395416 w 6145427"/>
              <a:gd name="connsiteY85" fmla="*/ 2073485 h 2625421"/>
              <a:gd name="connsiteX86" fmla="*/ 428368 w 6145427"/>
              <a:gd name="connsiteY86" fmla="*/ 2089961 h 2625421"/>
              <a:gd name="connsiteX87" fmla="*/ 461319 w 6145427"/>
              <a:gd name="connsiteY87" fmla="*/ 2114675 h 2625421"/>
              <a:gd name="connsiteX88" fmla="*/ 486032 w 6145427"/>
              <a:gd name="connsiteY88" fmla="*/ 2139388 h 2625421"/>
              <a:gd name="connsiteX89" fmla="*/ 518984 w 6145427"/>
              <a:gd name="connsiteY89" fmla="*/ 2155864 h 2625421"/>
              <a:gd name="connsiteX90" fmla="*/ 543697 w 6145427"/>
              <a:gd name="connsiteY90" fmla="*/ 2180577 h 2625421"/>
              <a:gd name="connsiteX91" fmla="*/ 584887 w 6145427"/>
              <a:gd name="connsiteY91" fmla="*/ 2205291 h 2625421"/>
              <a:gd name="connsiteX92" fmla="*/ 617838 w 6145427"/>
              <a:gd name="connsiteY92" fmla="*/ 2230004 h 2625421"/>
              <a:gd name="connsiteX93" fmla="*/ 642551 w 6145427"/>
              <a:gd name="connsiteY93" fmla="*/ 2246480 h 2625421"/>
              <a:gd name="connsiteX94" fmla="*/ 708454 w 6145427"/>
              <a:gd name="connsiteY94" fmla="*/ 2295907 h 2625421"/>
              <a:gd name="connsiteX95" fmla="*/ 914400 w 6145427"/>
              <a:gd name="connsiteY95" fmla="*/ 2386523 h 2625421"/>
              <a:gd name="connsiteX96" fmla="*/ 1005016 w 6145427"/>
              <a:gd name="connsiteY96" fmla="*/ 2419475 h 2625421"/>
              <a:gd name="connsiteX97" fmla="*/ 1186249 w 6145427"/>
              <a:gd name="connsiteY97" fmla="*/ 2444188 h 2625421"/>
              <a:gd name="connsiteX98" fmla="*/ 1276865 w 6145427"/>
              <a:gd name="connsiteY98" fmla="*/ 2460664 h 2625421"/>
              <a:gd name="connsiteX99" fmla="*/ 1342768 w 6145427"/>
              <a:gd name="connsiteY99" fmla="*/ 2468902 h 2625421"/>
              <a:gd name="connsiteX100" fmla="*/ 1416908 w 6145427"/>
              <a:gd name="connsiteY100" fmla="*/ 2493615 h 2625421"/>
              <a:gd name="connsiteX101" fmla="*/ 1449860 w 6145427"/>
              <a:gd name="connsiteY101" fmla="*/ 2510091 h 2625421"/>
              <a:gd name="connsiteX102" fmla="*/ 1507524 w 6145427"/>
              <a:gd name="connsiteY102" fmla="*/ 2518329 h 2625421"/>
              <a:gd name="connsiteX103" fmla="*/ 1540476 w 6145427"/>
              <a:gd name="connsiteY103" fmla="*/ 2526566 h 2625421"/>
              <a:gd name="connsiteX104" fmla="*/ 1581665 w 6145427"/>
              <a:gd name="connsiteY104" fmla="*/ 2534804 h 2625421"/>
              <a:gd name="connsiteX105" fmla="*/ 1614616 w 6145427"/>
              <a:gd name="connsiteY105" fmla="*/ 2543042 h 2625421"/>
              <a:gd name="connsiteX106" fmla="*/ 1713470 w 6145427"/>
              <a:gd name="connsiteY106" fmla="*/ 2559518 h 2625421"/>
              <a:gd name="connsiteX107" fmla="*/ 1762897 w 6145427"/>
              <a:gd name="connsiteY107" fmla="*/ 2567756 h 2625421"/>
              <a:gd name="connsiteX108" fmla="*/ 1861751 w 6145427"/>
              <a:gd name="connsiteY108" fmla="*/ 2584231 h 2625421"/>
              <a:gd name="connsiteX109" fmla="*/ 1894703 w 6145427"/>
              <a:gd name="connsiteY109" fmla="*/ 2592469 h 2625421"/>
              <a:gd name="connsiteX110" fmla="*/ 2685535 w 6145427"/>
              <a:gd name="connsiteY110" fmla="*/ 2608945 h 2625421"/>
              <a:gd name="connsiteX111" fmla="*/ 2792627 w 6145427"/>
              <a:gd name="connsiteY111" fmla="*/ 2625421 h 2625421"/>
              <a:gd name="connsiteX112" fmla="*/ 3080951 w 6145427"/>
              <a:gd name="connsiteY112" fmla="*/ 2617183 h 2625421"/>
              <a:gd name="connsiteX113" fmla="*/ 3311611 w 6145427"/>
              <a:gd name="connsiteY113" fmla="*/ 2608945 h 2625421"/>
              <a:gd name="connsiteX114" fmla="*/ 3369276 w 6145427"/>
              <a:gd name="connsiteY114" fmla="*/ 2600707 h 2625421"/>
              <a:gd name="connsiteX115" fmla="*/ 3443416 w 6145427"/>
              <a:gd name="connsiteY115" fmla="*/ 2592469 h 2625421"/>
              <a:gd name="connsiteX116" fmla="*/ 3468130 w 6145427"/>
              <a:gd name="connsiteY116" fmla="*/ 2584231 h 2625421"/>
              <a:gd name="connsiteX117" fmla="*/ 3509319 w 6145427"/>
              <a:gd name="connsiteY117" fmla="*/ 2575993 h 2625421"/>
              <a:gd name="connsiteX118" fmla="*/ 3534032 w 6145427"/>
              <a:gd name="connsiteY118" fmla="*/ 2567756 h 2625421"/>
              <a:gd name="connsiteX119" fmla="*/ 3665838 w 6145427"/>
              <a:gd name="connsiteY119" fmla="*/ 2551280 h 2625421"/>
              <a:gd name="connsiteX120" fmla="*/ 3698789 w 6145427"/>
              <a:gd name="connsiteY120" fmla="*/ 2543042 h 2625421"/>
              <a:gd name="connsiteX121" fmla="*/ 3739978 w 6145427"/>
              <a:gd name="connsiteY121" fmla="*/ 2534804 h 2625421"/>
              <a:gd name="connsiteX122" fmla="*/ 3805881 w 6145427"/>
              <a:gd name="connsiteY122" fmla="*/ 2518329 h 2625421"/>
              <a:gd name="connsiteX123" fmla="*/ 3855308 w 6145427"/>
              <a:gd name="connsiteY123" fmla="*/ 2510091 h 2625421"/>
              <a:gd name="connsiteX124" fmla="*/ 3954162 w 6145427"/>
              <a:gd name="connsiteY124" fmla="*/ 2477139 h 2625421"/>
              <a:gd name="connsiteX125" fmla="*/ 3978876 w 6145427"/>
              <a:gd name="connsiteY125" fmla="*/ 2468902 h 2625421"/>
              <a:gd name="connsiteX126" fmla="*/ 4020065 w 6145427"/>
              <a:gd name="connsiteY126" fmla="*/ 2460664 h 2625421"/>
              <a:gd name="connsiteX127" fmla="*/ 4044778 w 6145427"/>
              <a:gd name="connsiteY127" fmla="*/ 2444188 h 2625421"/>
              <a:gd name="connsiteX128" fmla="*/ 4069492 w 6145427"/>
              <a:gd name="connsiteY128" fmla="*/ 2435950 h 2625421"/>
              <a:gd name="connsiteX129" fmla="*/ 4102443 w 6145427"/>
              <a:gd name="connsiteY129" fmla="*/ 2419475 h 2625421"/>
              <a:gd name="connsiteX130" fmla="*/ 4127157 w 6145427"/>
              <a:gd name="connsiteY130" fmla="*/ 2394761 h 2625421"/>
              <a:gd name="connsiteX131" fmla="*/ 4242487 w 6145427"/>
              <a:gd name="connsiteY131" fmla="*/ 2378285 h 2625421"/>
              <a:gd name="connsiteX132" fmla="*/ 4324865 w 6145427"/>
              <a:gd name="connsiteY132" fmla="*/ 2361810 h 2625421"/>
              <a:gd name="connsiteX133" fmla="*/ 4374292 w 6145427"/>
              <a:gd name="connsiteY133" fmla="*/ 2353572 h 2625421"/>
              <a:gd name="connsiteX134" fmla="*/ 4423719 w 6145427"/>
              <a:gd name="connsiteY134" fmla="*/ 2337096 h 2625421"/>
              <a:gd name="connsiteX135" fmla="*/ 4456670 w 6145427"/>
              <a:gd name="connsiteY135" fmla="*/ 2328858 h 2625421"/>
              <a:gd name="connsiteX136" fmla="*/ 4547287 w 6145427"/>
              <a:gd name="connsiteY136" fmla="*/ 2295907 h 2625421"/>
              <a:gd name="connsiteX137" fmla="*/ 4613189 w 6145427"/>
              <a:gd name="connsiteY137" fmla="*/ 2287669 h 2625421"/>
              <a:gd name="connsiteX138" fmla="*/ 4637903 w 6145427"/>
              <a:gd name="connsiteY138" fmla="*/ 2279431 h 2625421"/>
              <a:gd name="connsiteX139" fmla="*/ 4695568 w 6145427"/>
              <a:gd name="connsiteY139" fmla="*/ 2262956 h 2625421"/>
              <a:gd name="connsiteX140" fmla="*/ 4728519 w 6145427"/>
              <a:gd name="connsiteY140" fmla="*/ 2246480 h 2625421"/>
              <a:gd name="connsiteX141" fmla="*/ 4777946 w 6145427"/>
              <a:gd name="connsiteY141" fmla="*/ 2238242 h 2625421"/>
              <a:gd name="connsiteX142" fmla="*/ 4802660 w 6145427"/>
              <a:gd name="connsiteY142" fmla="*/ 2230004 h 2625421"/>
              <a:gd name="connsiteX143" fmla="*/ 4876800 w 6145427"/>
              <a:gd name="connsiteY143" fmla="*/ 2213529 h 2625421"/>
              <a:gd name="connsiteX144" fmla="*/ 4934465 w 6145427"/>
              <a:gd name="connsiteY144" fmla="*/ 2172339 h 2625421"/>
              <a:gd name="connsiteX145" fmla="*/ 5016843 w 6145427"/>
              <a:gd name="connsiteY145" fmla="*/ 2122912 h 2625421"/>
              <a:gd name="connsiteX146" fmla="*/ 5041557 w 6145427"/>
              <a:gd name="connsiteY146" fmla="*/ 2114675 h 2625421"/>
              <a:gd name="connsiteX147" fmla="*/ 5107460 w 6145427"/>
              <a:gd name="connsiteY147" fmla="*/ 2065248 h 2625421"/>
              <a:gd name="connsiteX148" fmla="*/ 5156887 w 6145427"/>
              <a:gd name="connsiteY148" fmla="*/ 2007583 h 2625421"/>
              <a:gd name="connsiteX149" fmla="*/ 5189838 w 6145427"/>
              <a:gd name="connsiteY149" fmla="*/ 1958156 h 2625421"/>
              <a:gd name="connsiteX150" fmla="*/ 5231027 w 6145427"/>
              <a:gd name="connsiteY150" fmla="*/ 1925204 h 2625421"/>
              <a:gd name="connsiteX151" fmla="*/ 5239265 w 6145427"/>
              <a:gd name="connsiteY151" fmla="*/ 1900491 h 2625421"/>
              <a:gd name="connsiteX152" fmla="*/ 5255741 w 6145427"/>
              <a:gd name="connsiteY152" fmla="*/ 1875777 h 2625421"/>
              <a:gd name="connsiteX153" fmla="*/ 5263978 w 6145427"/>
              <a:gd name="connsiteY153" fmla="*/ 1834588 h 2625421"/>
              <a:gd name="connsiteX154" fmla="*/ 5280454 w 6145427"/>
              <a:gd name="connsiteY154" fmla="*/ 1801637 h 2625421"/>
              <a:gd name="connsiteX155" fmla="*/ 5288692 w 6145427"/>
              <a:gd name="connsiteY155" fmla="*/ 1776923 h 2625421"/>
              <a:gd name="connsiteX156" fmla="*/ 5321643 w 6145427"/>
              <a:gd name="connsiteY156" fmla="*/ 1711021 h 2625421"/>
              <a:gd name="connsiteX157" fmla="*/ 5338119 w 6145427"/>
              <a:gd name="connsiteY157" fmla="*/ 1661593 h 2625421"/>
              <a:gd name="connsiteX158" fmla="*/ 5371070 w 6145427"/>
              <a:gd name="connsiteY158" fmla="*/ 1603929 h 2625421"/>
              <a:gd name="connsiteX159" fmla="*/ 5404022 w 6145427"/>
              <a:gd name="connsiteY159" fmla="*/ 1546264 h 2625421"/>
              <a:gd name="connsiteX160" fmla="*/ 5428735 w 6145427"/>
              <a:gd name="connsiteY160" fmla="*/ 1488599 h 2625421"/>
              <a:gd name="connsiteX161" fmla="*/ 5436973 w 6145427"/>
              <a:gd name="connsiteY161" fmla="*/ 1463885 h 2625421"/>
              <a:gd name="connsiteX162" fmla="*/ 5453449 w 6145427"/>
              <a:gd name="connsiteY162" fmla="*/ 1430934 h 2625421"/>
              <a:gd name="connsiteX163" fmla="*/ 5469924 w 6145427"/>
              <a:gd name="connsiteY163" fmla="*/ 1389745 h 2625421"/>
              <a:gd name="connsiteX164" fmla="*/ 5486400 w 6145427"/>
              <a:gd name="connsiteY164" fmla="*/ 1332080 h 2625421"/>
              <a:gd name="connsiteX165" fmla="*/ 5502876 w 6145427"/>
              <a:gd name="connsiteY165" fmla="*/ 1299129 h 2625421"/>
              <a:gd name="connsiteX166" fmla="*/ 5527589 w 6145427"/>
              <a:gd name="connsiteY166" fmla="*/ 1208512 h 2625421"/>
              <a:gd name="connsiteX167" fmla="*/ 5552303 w 6145427"/>
              <a:gd name="connsiteY167" fmla="*/ 1175561 h 2625421"/>
              <a:gd name="connsiteX168" fmla="*/ 5568778 w 6145427"/>
              <a:gd name="connsiteY168" fmla="*/ 1150848 h 2625421"/>
              <a:gd name="connsiteX169" fmla="*/ 5642919 w 6145427"/>
              <a:gd name="connsiteY169" fmla="*/ 1093183 h 2625421"/>
              <a:gd name="connsiteX170" fmla="*/ 5700584 w 6145427"/>
              <a:gd name="connsiteY170" fmla="*/ 1035518 h 2625421"/>
              <a:gd name="connsiteX171" fmla="*/ 5725297 w 6145427"/>
              <a:gd name="connsiteY171" fmla="*/ 1019042 h 2625421"/>
              <a:gd name="connsiteX172" fmla="*/ 5774724 w 6145427"/>
              <a:gd name="connsiteY172" fmla="*/ 977853 h 2625421"/>
              <a:gd name="connsiteX173" fmla="*/ 5898292 w 6145427"/>
              <a:gd name="connsiteY173" fmla="*/ 928426 h 2625421"/>
              <a:gd name="connsiteX174" fmla="*/ 5923005 w 6145427"/>
              <a:gd name="connsiteY174" fmla="*/ 911950 h 2625421"/>
              <a:gd name="connsiteX175" fmla="*/ 6005384 w 6145427"/>
              <a:gd name="connsiteY175" fmla="*/ 887237 h 2625421"/>
              <a:gd name="connsiteX176" fmla="*/ 6063049 w 6145427"/>
              <a:gd name="connsiteY176" fmla="*/ 862523 h 2625421"/>
              <a:gd name="connsiteX177" fmla="*/ 6112476 w 6145427"/>
              <a:gd name="connsiteY177" fmla="*/ 821334 h 2625421"/>
              <a:gd name="connsiteX178" fmla="*/ 6145427 w 6145427"/>
              <a:gd name="connsiteY178" fmla="*/ 771907 h 2625421"/>
              <a:gd name="connsiteX179" fmla="*/ 6128951 w 6145427"/>
              <a:gd name="connsiteY179" fmla="*/ 681291 h 2625421"/>
              <a:gd name="connsiteX180" fmla="*/ 6112476 w 6145427"/>
              <a:gd name="connsiteY180" fmla="*/ 656577 h 2625421"/>
              <a:gd name="connsiteX181" fmla="*/ 6079524 w 6145427"/>
              <a:gd name="connsiteY181" fmla="*/ 565961 h 26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6145427" h="2625421">
                <a:moveTo>
                  <a:pt x="6079524" y="565961"/>
                </a:moveTo>
                <a:cubicBezTo>
                  <a:pt x="6072659" y="543993"/>
                  <a:pt x="6076203" y="537882"/>
                  <a:pt x="6071287" y="524772"/>
                </a:cubicBezTo>
                <a:cubicBezTo>
                  <a:pt x="6058689" y="491177"/>
                  <a:pt x="6015462" y="472146"/>
                  <a:pt x="5988908" y="458869"/>
                </a:cubicBezTo>
                <a:cubicBezTo>
                  <a:pt x="5784399" y="356615"/>
                  <a:pt x="5908570" y="407314"/>
                  <a:pt x="5725297" y="351777"/>
                </a:cubicBezTo>
                <a:cubicBezTo>
                  <a:pt x="5672936" y="335910"/>
                  <a:pt x="5621680" y="316310"/>
                  <a:pt x="5568778" y="302350"/>
                </a:cubicBezTo>
                <a:cubicBezTo>
                  <a:pt x="5423889" y="264115"/>
                  <a:pt x="5278808" y="226128"/>
                  <a:pt x="5132173" y="195258"/>
                </a:cubicBezTo>
                <a:cubicBezTo>
                  <a:pt x="5027827" y="173291"/>
                  <a:pt x="4922584" y="155219"/>
                  <a:pt x="4819135" y="129356"/>
                </a:cubicBezTo>
                <a:cubicBezTo>
                  <a:pt x="4775200" y="118372"/>
                  <a:pt x="4732039" y="103615"/>
                  <a:pt x="4687330" y="96404"/>
                </a:cubicBezTo>
                <a:cubicBezTo>
                  <a:pt x="4646576" y="89831"/>
                  <a:pt x="4604838" y="92274"/>
                  <a:pt x="4563762" y="88166"/>
                </a:cubicBezTo>
                <a:cubicBezTo>
                  <a:pt x="4522415" y="84031"/>
                  <a:pt x="4481331" y="77568"/>
                  <a:pt x="4440195" y="71691"/>
                </a:cubicBezTo>
                <a:cubicBezTo>
                  <a:pt x="4404441" y="66583"/>
                  <a:pt x="4368396" y="62887"/>
                  <a:pt x="4333103" y="55215"/>
                </a:cubicBezTo>
                <a:cubicBezTo>
                  <a:pt x="4255724" y="38394"/>
                  <a:pt x="4269844" y="30305"/>
                  <a:pt x="4209535" y="22264"/>
                </a:cubicBezTo>
                <a:cubicBezTo>
                  <a:pt x="4182181" y="18617"/>
                  <a:pt x="4154616" y="16772"/>
                  <a:pt x="4127157" y="14026"/>
                </a:cubicBezTo>
                <a:cubicBezTo>
                  <a:pt x="4054697" y="-10127"/>
                  <a:pt x="4100177" y="1686"/>
                  <a:pt x="3945924" y="14026"/>
                </a:cubicBezTo>
                <a:cubicBezTo>
                  <a:pt x="3898869" y="17790"/>
                  <a:pt x="3903524" y="22507"/>
                  <a:pt x="3863546" y="30502"/>
                </a:cubicBezTo>
                <a:cubicBezTo>
                  <a:pt x="3812457" y="40719"/>
                  <a:pt x="3788511" y="41300"/>
                  <a:pt x="3731741" y="46977"/>
                </a:cubicBezTo>
                <a:cubicBezTo>
                  <a:pt x="3720757" y="49723"/>
                  <a:pt x="3709917" y="53128"/>
                  <a:pt x="3698789" y="55215"/>
                </a:cubicBezTo>
                <a:cubicBezTo>
                  <a:pt x="3653626" y="63683"/>
                  <a:pt x="3590665" y="73477"/>
                  <a:pt x="3542270" y="79929"/>
                </a:cubicBezTo>
                <a:cubicBezTo>
                  <a:pt x="3520326" y="82855"/>
                  <a:pt x="3498169" y="84319"/>
                  <a:pt x="3476368" y="88166"/>
                </a:cubicBezTo>
                <a:cubicBezTo>
                  <a:pt x="3451437" y="92566"/>
                  <a:pt x="3426941" y="99150"/>
                  <a:pt x="3402227" y="104642"/>
                </a:cubicBezTo>
                <a:cubicBezTo>
                  <a:pt x="3273168" y="101896"/>
                  <a:pt x="3144138" y="96404"/>
                  <a:pt x="3015049" y="96404"/>
                </a:cubicBezTo>
                <a:cubicBezTo>
                  <a:pt x="2835919" y="96404"/>
                  <a:pt x="2849665" y="96494"/>
                  <a:pt x="2734962" y="112880"/>
                </a:cubicBezTo>
                <a:cubicBezTo>
                  <a:pt x="2672276" y="144224"/>
                  <a:pt x="2725583" y="122458"/>
                  <a:pt x="2619632" y="137593"/>
                </a:cubicBezTo>
                <a:cubicBezTo>
                  <a:pt x="2608424" y="139194"/>
                  <a:pt x="2597809" y="143744"/>
                  <a:pt x="2586681" y="145831"/>
                </a:cubicBezTo>
                <a:cubicBezTo>
                  <a:pt x="2553847" y="151987"/>
                  <a:pt x="2520584" y="155755"/>
                  <a:pt x="2487827" y="162307"/>
                </a:cubicBezTo>
                <a:cubicBezTo>
                  <a:pt x="2474097" y="165053"/>
                  <a:pt x="2460146" y="166861"/>
                  <a:pt x="2446638" y="170545"/>
                </a:cubicBezTo>
                <a:cubicBezTo>
                  <a:pt x="2429883" y="175115"/>
                  <a:pt x="2414342" y="184166"/>
                  <a:pt x="2397211" y="187021"/>
                </a:cubicBezTo>
                <a:cubicBezTo>
                  <a:pt x="2348156" y="195197"/>
                  <a:pt x="2298414" y="198548"/>
                  <a:pt x="2248930" y="203496"/>
                </a:cubicBezTo>
                <a:cubicBezTo>
                  <a:pt x="2221470" y="206242"/>
                  <a:pt x="2194082" y="209835"/>
                  <a:pt x="2166551" y="211734"/>
                </a:cubicBezTo>
                <a:cubicBezTo>
                  <a:pt x="2028047" y="221286"/>
                  <a:pt x="1884212" y="223904"/>
                  <a:pt x="1746422" y="228210"/>
                </a:cubicBezTo>
                <a:cubicBezTo>
                  <a:pt x="1729946" y="230956"/>
                  <a:pt x="1713551" y="234241"/>
                  <a:pt x="1696995" y="236448"/>
                </a:cubicBezTo>
                <a:cubicBezTo>
                  <a:pt x="1672347" y="239734"/>
                  <a:pt x="1647431" y="240904"/>
                  <a:pt x="1622854" y="244685"/>
                </a:cubicBezTo>
                <a:cubicBezTo>
                  <a:pt x="1611664" y="246406"/>
                  <a:pt x="1600955" y="250467"/>
                  <a:pt x="1589903" y="252923"/>
                </a:cubicBezTo>
                <a:cubicBezTo>
                  <a:pt x="1576235" y="255960"/>
                  <a:pt x="1562382" y="258124"/>
                  <a:pt x="1548714" y="261161"/>
                </a:cubicBezTo>
                <a:cubicBezTo>
                  <a:pt x="1537662" y="263617"/>
                  <a:pt x="1526970" y="267798"/>
                  <a:pt x="1515762" y="269399"/>
                </a:cubicBezTo>
                <a:cubicBezTo>
                  <a:pt x="1488443" y="273302"/>
                  <a:pt x="1460767" y="274214"/>
                  <a:pt x="1433384" y="277637"/>
                </a:cubicBezTo>
                <a:cubicBezTo>
                  <a:pt x="1394850" y="282454"/>
                  <a:pt x="1356359" y="287728"/>
                  <a:pt x="1318054" y="294112"/>
                </a:cubicBezTo>
                <a:cubicBezTo>
                  <a:pt x="1285103" y="299604"/>
                  <a:pt x="1251608" y="302486"/>
                  <a:pt x="1219200" y="310588"/>
                </a:cubicBezTo>
                <a:cubicBezTo>
                  <a:pt x="1208216" y="313334"/>
                  <a:pt x="1197301" y="316370"/>
                  <a:pt x="1186249" y="318826"/>
                </a:cubicBezTo>
                <a:cubicBezTo>
                  <a:pt x="1172581" y="321863"/>
                  <a:pt x="1158644" y="323668"/>
                  <a:pt x="1145060" y="327064"/>
                </a:cubicBezTo>
                <a:cubicBezTo>
                  <a:pt x="1136636" y="329170"/>
                  <a:pt x="1128696" y="332917"/>
                  <a:pt x="1120346" y="335302"/>
                </a:cubicBezTo>
                <a:cubicBezTo>
                  <a:pt x="1109460" y="338412"/>
                  <a:pt x="1098379" y="340793"/>
                  <a:pt x="1087395" y="343539"/>
                </a:cubicBezTo>
                <a:cubicBezTo>
                  <a:pt x="995647" y="389413"/>
                  <a:pt x="1111227" y="334601"/>
                  <a:pt x="1021492" y="368253"/>
                </a:cubicBezTo>
                <a:cubicBezTo>
                  <a:pt x="935350" y="400557"/>
                  <a:pt x="1040159" y="371826"/>
                  <a:pt x="955589" y="392966"/>
                </a:cubicBezTo>
                <a:cubicBezTo>
                  <a:pt x="845903" y="466093"/>
                  <a:pt x="1008459" y="360849"/>
                  <a:pt x="906162" y="417680"/>
                </a:cubicBezTo>
                <a:cubicBezTo>
                  <a:pt x="888853" y="427296"/>
                  <a:pt x="874446" y="441776"/>
                  <a:pt x="856735" y="450631"/>
                </a:cubicBezTo>
                <a:cubicBezTo>
                  <a:pt x="834767" y="461615"/>
                  <a:pt x="811268" y="469959"/>
                  <a:pt x="790832" y="483583"/>
                </a:cubicBezTo>
                <a:cubicBezTo>
                  <a:pt x="774356" y="494567"/>
                  <a:pt x="760190" y="510272"/>
                  <a:pt x="741405" y="516534"/>
                </a:cubicBezTo>
                <a:cubicBezTo>
                  <a:pt x="655110" y="545299"/>
                  <a:pt x="722091" y="518156"/>
                  <a:pt x="667265" y="549485"/>
                </a:cubicBezTo>
                <a:cubicBezTo>
                  <a:pt x="656603" y="555578"/>
                  <a:pt x="644307" y="558823"/>
                  <a:pt x="634314" y="565961"/>
                </a:cubicBezTo>
                <a:cubicBezTo>
                  <a:pt x="587081" y="599700"/>
                  <a:pt x="629250" y="579262"/>
                  <a:pt x="593124" y="615388"/>
                </a:cubicBezTo>
                <a:cubicBezTo>
                  <a:pt x="586123" y="622389"/>
                  <a:pt x="575928" y="625421"/>
                  <a:pt x="568411" y="631864"/>
                </a:cubicBezTo>
                <a:cubicBezTo>
                  <a:pt x="556617" y="641973"/>
                  <a:pt x="547254" y="654706"/>
                  <a:pt x="535460" y="664815"/>
                </a:cubicBezTo>
                <a:cubicBezTo>
                  <a:pt x="527943" y="671258"/>
                  <a:pt x="518352" y="674953"/>
                  <a:pt x="510746" y="681291"/>
                </a:cubicBezTo>
                <a:cubicBezTo>
                  <a:pt x="441190" y="739253"/>
                  <a:pt x="544913" y="663596"/>
                  <a:pt x="453081" y="755431"/>
                </a:cubicBezTo>
                <a:cubicBezTo>
                  <a:pt x="444843" y="763669"/>
                  <a:pt x="435826" y="771195"/>
                  <a:pt x="428368" y="780145"/>
                </a:cubicBezTo>
                <a:cubicBezTo>
                  <a:pt x="422030" y="787751"/>
                  <a:pt x="418230" y="797252"/>
                  <a:pt x="411892" y="804858"/>
                </a:cubicBezTo>
                <a:cubicBezTo>
                  <a:pt x="404434" y="813808"/>
                  <a:pt x="394760" y="820726"/>
                  <a:pt x="387178" y="829572"/>
                </a:cubicBezTo>
                <a:cubicBezTo>
                  <a:pt x="378243" y="839996"/>
                  <a:pt x="371506" y="852190"/>
                  <a:pt x="362465" y="862523"/>
                </a:cubicBezTo>
                <a:cubicBezTo>
                  <a:pt x="352236" y="874213"/>
                  <a:pt x="339623" y="883681"/>
                  <a:pt x="329514" y="895475"/>
                </a:cubicBezTo>
                <a:cubicBezTo>
                  <a:pt x="323071" y="902992"/>
                  <a:pt x="319376" y="912582"/>
                  <a:pt x="313038" y="920188"/>
                </a:cubicBezTo>
                <a:cubicBezTo>
                  <a:pt x="305580" y="929138"/>
                  <a:pt x="295701" y="935885"/>
                  <a:pt x="288324" y="944902"/>
                </a:cubicBezTo>
                <a:cubicBezTo>
                  <a:pt x="270936" y="966154"/>
                  <a:pt x="255372" y="988837"/>
                  <a:pt x="238897" y="1010804"/>
                </a:cubicBezTo>
                <a:lnTo>
                  <a:pt x="214184" y="1043756"/>
                </a:lnTo>
                <a:cubicBezTo>
                  <a:pt x="195175" y="1100781"/>
                  <a:pt x="221882" y="1037520"/>
                  <a:pt x="181232" y="1084945"/>
                </a:cubicBezTo>
                <a:cubicBezTo>
                  <a:pt x="170812" y="1097102"/>
                  <a:pt x="164110" y="1112036"/>
                  <a:pt x="156519" y="1126134"/>
                </a:cubicBezTo>
                <a:cubicBezTo>
                  <a:pt x="144875" y="1147759"/>
                  <a:pt x="134552" y="1170069"/>
                  <a:pt x="123568" y="1192037"/>
                </a:cubicBezTo>
                <a:lnTo>
                  <a:pt x="98854" y="1241464"/>
                </a:lnTo>
                <a:cubicBezTo>
                  <a:pt x="93362" y="1252448"/>
                  <a:pt x="89190" y="1264197"/>
                  <a:pt x="82378" y="1274415"/>
                </a:cubicBezTo>
                <a:lnTo>
                  <a:pt x="65903" y="1299129"/>
                </a:lnTo>
                <a:cubicBezTo>
                  <a:pt x="61722" y="1315852"/>
                  <a:pt x="56518" y="1340247"/>
                  <a:pt x="49427" y="1356793"/>
                </a:cubicBezTo>
                <a:cubicBezTo>
                  <a:pt x="44589" y="1368081"/>
                  <a:pt x="38443" y="1378761"/>
                  <a:pt x="32951" y="1389745"/>
                </a:cubicBezTo>
                <a:cubicBezTo>
                  <a:pt x="30205" y="1403475"/>
                  <a:pt x="28110" y="1417350"/>
                  <a:pt x="24714" y="1430934"/>
                </a:cubicBezTo>
                <a:cubicBezTo>
                  <a:pt x="22608" y="1439358"/>
                  <a:pt x="18582" y="1447224"/>
                  <a:pt x="16476" y="1455648"/>
                </a:cubicBezTo>
                <a:cubicBezTo>
                  <a:pt x="8445" y="1487771"/>
                  <a:pt x="4650" y="1521952"/>
                  <a:pt x="0" y="1554502"/>
                </a:cubicBezTo>
                <a:cubicBezTo>
                  <a:pt x="2746" y="1592945"/>
                  <a:pt x="3982" y="1631526"/>
                  <a:pt x="8238" y="1669831"/>
                </a:cubicBezTo>
                <a:cubicBezTo>
                  <a:pt x="9488" y="1681084"/>
                  <a:pt x="13366" y="1691897"/>
                  <a:pt x="16476" y="1702783"/>
                </a:cubicBezTo>
                <a:cubicBezTo>
                  <a:pt x="22673" y="1724472"/>
                  <a:pt x="29210" y="1740483"/>
                  <a:pt x="41189" y="1760448"/>
                </a:cubicBezTo>
                <a:cubicBezTo>
                  <a:pt x="51377" y="1777428"/>
                  <a:pt x="57665" y="1798891"/>
                  <a:pt x="74141" y="1809875"/>
                </a:cubicBezTo>
                <a:cubicBezTo>
                  <a:pt x="82379" y="1815367"/>
                  <a:pt x="91495" y="1819727"/>
                  <a:pt x="98854" y="1826350"/>
                </a:cubicBezTo>
                <a:cubicBezTo>
                  <a:pt x="141491" y="1864723"/>
                  <a:pt x="147266" y="1882352"/>
                  <a:pt x="189470" y="1908729"/>
                </a:cubicBezTo>
                <a:cubicBezTo>
                  <a:pt x="199884" y="1915238"/>
                  <a:pt x="212008" y="1918695"/>
                  <a:pt x="222422" y="1925204"/>
                </a:cubicBezTo>
                <a:cubicBezTo>
                  <a:pt x="275508" y="1958383"/>
                  <a:pt x="236487" y="1938959"/>
                  <a:pt x="280087" y="1974631"/>
                </a:cubicBezTo>
                <a:cubicBezTo>
                  <a:pt x="301339" y="1992019"/>
                  <a:pt x="324022" y="2007582"/>
                  <a:pt x="345989" y="2024058"/>
                </a:cubicBezTo>
                <a:lnTo>
                  <a:pt x="378941" y="2048772"/>
                </a:lnTo>
                <a:cubicBezTo>
                  <a:pt x="384433" y="2057010"/>
                  <a:pt x="387810" y="2067147"/>
                  <a:pt x="395416" y="2073485"/>
                </a:cubicBezTo>
                <a:cubicBezTo>
                  <a:pt x="404850" y="2081347"/>
                  <a:pt x="417954" y="2083452"/>
                  <a:pt x="428368" y="2089961"/>
                </a:cubicBezTo>
                <a:cubicBezTo>
                  <a:pt x="440011" y="2097238"/>
                  <a:pt x="450895" y="2105740"/>
                  <a:pt x="461319" y="2114675"/>
                </a:cubicBezTo>
                <a:cubicBezTo>
                  <a:pt x="470164" y="2122257"/>
                  <a:pt x="476552" y="2132617"/>
                  <a:pt x="486032" y="2139388"/>
                </a:cubicBezTo>
                <a:cubicBezTo>
                  <a:pt x="496025" y="2146526"/>
                  <a:pt x="508991" y="2148726"/>
                  <a:pt x="518984" y="2155864"/>
                </a:cubicBezTo>
                <a:cubicBezTo>
                  <a:pt x="528464" y="2162635"/>
                  <a:pt x="534377" y="2173587"/>
                  <a:pt x="543697" y="2180577"/>
                </a:cubicBezTo>
                <a:cubicBezTo>
                  <a:pt x="556506" y="2190184"/>
                  <a:pt x="571564" y="2196409"/>
                  <a:pt x="584887" y="2205291"/>
                </a:cubicBezTo>
                <a:cubicBezTo>
                  <a:pt x="596311" y="2212907"/>
                  <a:pt x="606666" y="2222024"/>
                  <a:pt x="617838" y="2230004"/>
                </a:cubicBezTo>
                <a:cubicBezTo>
                  <a:pt x="625894" y="2235759"/>
                  <a:pt x="634544" y="2240657"/>
                  <a:pt x="642551" y="2246480"/>
                </a:cubicBezTo>
                <a:cubicBezTo>
                  <a:pt x="664758" y="2262631"/>
                  <a:pt x="683638" y="2284152"/>
                  <a:pt x="708454" y="2295907"/>
                </a:cubicBezTo>
                <a:cubicBezTo>
                  <a:pt x="976071" y="2422674"/>
                  <a:pt x="781505" y="2338198"/>
                  <a:pt x="914400" y="2386523"/>
                </a:cubicBezTo>
                <a:cubicBezTo>
                  <a:pt x="944001" y="2397287"/>
                  <a:pt x="974108" y="2412607"/>
                  <a:pt x="1005016" y="2419475"/>
                </a:cubicBezTo>
                <a:cubicBezTo>
                  <a:pt x="1087725" y="2437855"/>
                  <a:pt x="1106455" y="2434800"/>
                  <a:pt x="1186249" y="2444188"/>
                </a:cubicBezTo>
                <a:cubicBezTo>
                  <a:pt x="1370693" y="2465888"/>
                  <a:pt x="1157689" y="2440801"/>
                  <a:pt x="1276865" y="2460664"/>
                </a:cubicBezTo>
                <a:cubicBezTo>
                  <a:pt x="1298702" y="2464304"/>
                  <a:pt x="1320800" y="2466156"/>
                  <a:pt x="1342768" y="2468902"/>
                </a:cubicBezTo>
                <a:cubicBezTo>
                  <a:pt x="1425595" y="2510314"/>
                  <a:pt x="1321088" y="2461675"/>
                  <a:pt x="1416908" y="2493615"/>
                </a:cubicBezTo>
                <a:cubicBezTo>
                  <a:pt x="1428558" y="2497498"/>
                  <a:pt x="1438012" y="2506860"/>
                  <a:pt x="1449860" y="2510091"/>
                </a:cubicBezTo>
                <a:cubicBezTo>
                  <a:pt x="1468592" y="2515200"/>
                  <a:pt x="1488421" y="2514856"/>
                  <a:pt x="1507524" y="2518329"/>
                </a:cubicBezTo>
                <a:cubicBezTo>
                  <a:pt x="1518663" y="2520354"/>
                  <a:pt x="1529424" y="2524110"/>
                  <a:pt x="1540476" y="2526566"/>
                </a:cubicBezTo>
                <a:cubicBezTo>
                  <a:pt x="1554144" y="2529603"/>
                  <a:pt x="1567997" y="2531767"/>
                  <a:pt x="1581665" y="2534804"/>
                </a:cubicBezTo>
                <a:cubicBezTo>
                  <a:pt x="1592717" y="2537260"/>
                  <a:pt x="1603488" y="2540955"/>
                  <a:pt x="1614616" y="2543042"/>
                </a:cubicBezTo>
                <a:cubicBezTo>
                  <a:pt x="1647450" y="2549198"/>
                  <a:pt x="1680519" y="2554026"/>
                  <a:pt x="1713470" y="2559518"/>
                </a:cubicBezTo>
                <a:cubicBezTo>
                  <a:pt x="1729946" y="2562264"/>
                  <a:pt x="1746518" y="2564481"/>
                  <a:pt x="1762897" y="2567756"/>
                </a:cubicBezTo>
                <a:cubicBezTo>
                  <a:pt x="1933823" y="2601937"/>
                  <a:pt x="1636723" y="2543316"/>
                  <a:pt x="1861751" y="2584231"/>
                </a:cubicBezTo>
                <a:cubicBezTo>
                  <a:pt x="1872890" y="2586256"/>
                  <a:pt x="1883386" y="2592129"/>
                  <a:pt x="1894703" y="2592469"/>
                </a:cubicBezTo>
                <a:lnTo>
                  <a:pt x="2685535" y="2608945"/>
                </a:lnTo>
                <a:cubicBezTo>
                  <a:pt x="2699404" y="2611257"/>
                  <a:pt x="2782027" y="2625421"/>
                  <a:pt x="2792627" y="2625421"/>
                </a:cubicBezTo>
                <a:cubicBezTo>
                  <a:pt x="2888774" y="2625421"/>
                  <a:pt x="2984852" y="2620234"/>
                  <a:pt x="3080951" y="2617183"/>
                </a:cubicBezTo>
                <a:lnTo>
                  <a:pt x="3311611" y="2608945"/>
                </a:lnTo>
                <a:lnTo>
                  <a:pt x="3369276" y="2600707"/>
                </a:lnTo>
                <a:cubicBezTo>
                  <a:pt x="3393949" y="2597623"/>
                  <a:pt x="3418889" y="2596557"/>
                  <a:pt x="3443416" y="2592469"/>
                </a:cubicBezTo>
                <a:cubicBezTo>
                  <a:pt x="3451981" y="2591041"/>
                  <a:pt x="3459706" y="2586337"/>
                  <a:pt x="3468130" y="2584231"/>
                </a:cubicBezTo>
                <a:cubicBezTo>
                  <a:pt x="3481714" y="2580835"/>
                  <a:pt x="3495735" y="2579389"/>
                  <a:pt x="3509319" y="2575993"/>
                </a:cubicBezTo>
                <a:cubicBezTo>
                  <a:pt x="3517743" y="2573887"/>
                  <a:pt x="3525450" y="2569076"/>
                  <a:pt x="3534032" y="2567756"/>
                </a:cubicBezTo>
                <a:cubicBezTo>
                  <a:pt x="3657043" y="2548832"/>
                  <a:pt x="3574657" y="2569517"/>
                  <a:pt x="3665838" y="2551280"/>
                </a:cubicBezTo>
                <a:cubicBezTo>
                  <a:pt x="3676940" y="2549060"/>
                  <a:pt x="3687737" y="2545498"/>
                  <a:pt x="3698789" y="2543042"/>
                </a:cubicBezTo>
                <a:cubicBezTo>
                  <a:pt x="3712457" y="2540005"/>
                  <a:pt x="3726335" y="2537952"/>
                  <a:pt x="3739978" y="2534804"/>
                </a:cubicBezTo>
                <a:cubicBezTo>
                  <a:pt x="3762042" y="2529712"/>
                  <a:pt x="3783545" y="2522052"/>
                  <a:pt x="3805881" y="2518329"/>
                </a:cubicBezTo>
                <a:cubicBezTo>
                  <a:pt x="3822357" y="2515583"/>
                  <a:pt x="3839214" y="2514562"/>
                  <a:pt x="3855308" y="2510091"/>
                </a:cubicBezTo>
                <a:cubicBezTo>
                  <a:pt x="3888775" y="2500795"/>
                  <a:pt x="3921211" y="2488123"/>
                  <a:pt x="3954162" y="2477139"/>
                </a:cubicBezTo>
                <a:cubicBezTo>
                  <a:pt x="3962400" y="2474393"/>
                  <a:pt x="3970361" y="2470605"/>
                  <a:pt x="3978876" y="2468902"/>
                </a:cubicBezTo>
                <a:lnTo>
                  <a:pt x="4020065" y="2460664"/>
                </a:lnTo>
                <a:cubicBezTo>
                  <a:pt x="4028303" y="2455172"/>
                  <a:pt x="4035923" y="2448616"/>
                  <a:pt x="4044778" y="2444188"/>
                </a:cubicBezTo>
                <a:cubicBezTo>
                  <a:pt x="4052545" y="2440305"/>
                  <a:pt x="4061510" y="2439371"/>
                  <a:pt x="4069492" y="2435950"/>
                </a:cubicBezTo>
                <a:cubicBezTo>
                  <a:pt x="4080779" y="2431113"/>
                  <a:pt x="4091459" y="2424967"/>
                  <a:pt x="4102443" y="2419475"/>
                </a:cubicBezTo>
                <a:cubicBezTo>
                  <a:pt x="4110681" y="2411237"/>
                  <a:pt x="4116511" y="2399493"/>
                  <a:pt x="4127157" y="2394761"/>
                </a:cubicBezTo>
                <a:cubicBezTo>
                  <a:pt x="4136491" y="2390612"/>
                  <a:pt x="4242094" y="2378350"/>
                  <a:pt x="4242487" y="2378285"/>
                </a:cubicBezTo>
                <a:cubicBezTo>
                  <a:pt x="4270109" y="2373681"/>
                  <a:pt x="4297342" y="2366971"/>
                  <a:pt x="4324865" y="2361810"/>
                </a:cubicBezTo>
                <a:cubicBezTo>
                  <a:pt x="4341282" y="2358732"/>
                  <a:pt x="4358088" y="2357623"/>
                  <a:pt x="4374292" y="2353572"/>
                </a:cubicBezTo>
                <a:cubicBezTo>
                  <a:pt x="4391140" y="2349360"/>
                  <a:pt x="4407085" y="2342086"/>
                  <a:pt x="4423719" y="2337096"/>
                </a:cubicBezTo>
                <a:cubicBezTo>
                  <a:pt x="4434563" y="2333843"/>
                  <a:pt x="4445929" y="2332438"/>
                  <a:pt x="4456670" y="2328858"/>
                </a:cubicBezTo>
                <a:cubicBezTo>
                  <a:pt x="4478287" y="2321652"/>
                  <a:pt x="4525755" y="2298599"/>
                  <a:pt x="4547287" y="2295907"/>
                </a:cubicBezTo>
                <a:lnTo>
                  <a:pt x="4613189" y="2287669"/>
                </a:lnTo>
                <a:cubicBezTo>
                  <a:pt x="4621427" y="2284923"/>
                  <a:pt x="4629554" y="2281817"/>
                  <a:pt x="4637903" y="2279431"/>
                </a:cubicBezTo>
                <a:cubicBezTo>
                  <a:pt x="4658791" y="2273463"/>
                  <a:pt x="4675826" y="2271417"/>
                  <a:pt x="4695568" y="2262956"/>
                </a:cubicBezTo>
                <a:cubicBezTo>
                  <a:pt x="4706855" y="2258119"/>
                  <a:pt x="4716757" y="2250009"/>
                  <a:pt x="4728519" y="2246480"/>
                </a:cubicBezTo>
                <a:cubicBezTo>
                  <a:pt x="4744517" y="2241680"/>
                  <a:pt x="4761641" y="2241865"/>
                  <a:pt x="4777946" y="2238242"/>
                </a:cubicBezTo>
                <a:cubicBezTo>
                  <a:pt x="4786423" y="2236358"/>
                  <a:pt x="4794311" y="2232390"/>
                  <a:pt x="4802660" y="2230004"/>
                </a:cubicBezTo>
                <a:cubicBezTo>
                  <a:pt x="4829812" y="2222246"/>
                  <a:pt x="4848479" y="2219193"/>
                  <a:pt x="4876800" y="2213529"/>
                </a:cubicBezTo>
                <a:cubicBezTo>
                  <a:pt x="4898585" y="2197190"/>
                  <a:pt x="4912091" y="2186107"/>
                  <a:pt x="4934465" y="2172339"/>
                </a:cubicBezTo>
                <a:cubicBezTo>
                  <a:pt x="4961737" y="2155556"/>
                  <a:pt x="4986463" y="2133037"/>
                  <a:pt x="5016843" y="2122912"/>
                </a:cubicBezTo>
                <a:lnTo>
                  <a:pt x="5041557" y="2114675"/>
                </a:lnTo>
                <a:cubicBezTo>
                  <a:pt x="5064369" y="2099467"/>
                  <a:pt x="5087897" y="2084811"/>
                  <a:pt x="5107460" y="2065248"/>
                </a:cubicBezTo>
                <a:cubicBezTo>
                  <a:pt x="5125361" y="2047347"/>
                  <a:pt x="5141451" y="2027649"/>
                  <a:pt x="5156887" y="2007583"/>
                </a:cubicBezTo>
                <a:cubicBezTo>
                  <a:pt x="5168960" y="1991888"/>
                  <a:pt x="5174376" y="1970526"/>
                  <a:pt x="5189838" y="1958156"/>
                </a:cubicBezTo>
                <a:lnTo>
                  <a:pt x="5231027" y="1925204"/>
                </a:lnTo>
                <a:cubicBezTo>
                  <a:pt x="5233773" y="1916966"/>
                  <a:pt x="5235382" y="1908258"/>
                  <a:pt x="5239265" y="1900491"/>
                </a:cubicBezTo>
                <a:cubicBezTo>
                  <a:pt x="5243693" y="1891635"/>
                  <a:pt x="5252265" y="1885047"/>
                  <a:pt x="5255741" y="1875777"/>
                </a:cubicBezTo>
                <a:cubicBezTo>
                  <a:pt x="5260657" y="1862667"/>
                  <a:pt x="5259550" y="1847871"/>
                  <a:pt x="5263978" y="1834588"/>
                </a:cubicBezTo>
                <a:cubicBezTo>
                  <a:pt x="5267861" y="1822938"/>
                  <a:pt x="5275617" y="1812924"/>
                  <a:pt x="5280454" y="1801637"/>
                </a:cubicBezTo>
                <a:cubicBezTo>
                  <a:pt x="5283875" y="1793656"/>
                  <a:pt x="5285099" y="1784828"/>
                  <a:pt x="5288692" y="1776923"/>
                </a:cubicBezTo>
                <a:cubicBezTo>
                  <a:pt x="5298855" y="1754564"/>
                  <a:pt x="5313876" y="1734321"/>
                  <a:pt x="5321643" y="1711021"/>
                </a:cubicBezTo>
                <a:cubicBezTo>
                  <a:pt x="5327135" y="1694545"/>
                  <a:pt x="5330352" y="1677127"/>
                  <a:pt x="5338119" y="1661593"/>
                </a:cubicBezTo>
                <a:cubicBezTo>
                  <a:pt x="5387916" y="1562003"/>
                  <a:pt x="5324489" y="1685446"/>
                  <a:pt x="5371070" y="1603929"/>
                </a:cubicBezTo>
                <a:cubicBezTo>
                  <a:pt x="5412868" y="1530781"/>
                  <a:pt x="5363888" y="1606462"/>
                  <a:pt x="5404022" y="1546264"/>
                </a:cubicBezTo>
                <a:cubicBezTo>
                  <a:pt x="5423342" y="1488305"/>
                  <a:pt x="5398197" y="1559856"/>
                  <a:pt x="5428735" y="1488599"/>
                </a:cubicBezTo>
                <a:cubicBezTo>
                  <a:pt x="5432156" y="1480617"/>
                  <a:pt x="5433552" y="1471866"/>
                  <a:pt x="5436973" y="1463885"/>
                </a:cubicBezTo>
                <a:cubicBezTo>
                  <a:pt x="5441810" y="1452598"/>
                  <a:pt x="5448462" y="1442156"/>
                  <a:pt x="5453449" y="1430934"/>
                </a:cubicBezTo>
                <a:cubicBezTo>
                  <a:pt x="5459455" y="1417421"/>
                  <a:pt x="5465248" y="1403773"/>
                  <a:pt x="5469924" y="1389745"/>
                </a:cubicBezTo>
                <a:cubicBezTo>
                  <a:pt x="5480374" y="1358395"/>
                  <a:pt x="5474500" y="1359845"/>
                  <a:pt x="5486400" y="1332080"/>
                </a:cubicBezTo>
                <a:cubicBezTo>
                  <a:pt x="5491238" y="1320793"/>
                  <a:pt x="5497384" y="1310113"/>
                  <a:pt x="5502876" y="1299129"/>
                </a:cubicBezTo>
                <a:cubicBezTo>
                  <a:pt x="5509275" y="1260736"/>
                  <a:pt x="5508692" y="1242528"/>
                  <a:pt x="5527589" y="1208512"/>
                </a:cubicBezTo>
                <a:cubicBezTo>
                  <a:pt x="5534257" y="1196510"/>
                  <a:pt x="5544323" y="1186733"/>
                  <a:pt x="5552303" y="1175561"/>
                </a:cubicBezTo>
                <a:cubicBezTo>
                  <a:pt x="5558058" y="1167505"/>
                  <a:pt x="5561452" y="1157508"/>
                  <a:pt x="5568778" y="1150848"/>
                </a:cubicBezTo>
                <a:cubicBezTo>
                  <a:pt x="5591945" y="1129787"/>
                  <a:pt x="5620780" y="1115322"/>
                  <a:pt x="5642919" y="1093183"/>
                </a:cubicBezTo>
                <a:cubicBezTo>
                  <a:pt x="5662141" y="1073961"/>
                  <a:pt x="5677966" y="1050597"/>
                  <a:pt x="5700584" y="1035518"/>
                </a:cubicBezTo>
                <a:cubicBezTo>
                  <a:pt x="5708822" y="1030026"/>
                  <a:pt x="5717691" y="1025380"/>
                  <a:pt x="5725297" y="1019042"/>
                </a:cubicBezTo>
                <a:cubicBezTo>
                  <a:pt x="5758319" y="991524"/>
                  <a:pt x="5739207" y="997226"/>
                  <a:pt x="5774724" y="977853"/>
                </a:cubicBezTo>
                <a:cubicBezTo>
                  <a:pt x="5843842" y="940152"/>
                  <a:pt x="5828948" y="948239"/>
                  <a:pt x="5898292" y="928426"/>
                </a:cubicBezTo>
                <a:cubicBezTo>
                  <a:pt x="5906530" y="922934"/>
                  <a:pt x="5913958" y="915971"/>
                  <a:pt x="5923005" y="911950"/>
                </a:cubicBezTo>
                <a:cubicBezTo>
                  <a:pt x="5948787" y="900491"/>
                  <a:pt x="5978001" y="894083"/>
                  <a:pt x="6005384" y="887237"/>
                </a:cubicBezTo>
                <a:cubicBezTo>
                  <a:pt x="6067422" y="845877"/>
                  <a:pt x="5988581" y="894437"/>
                  <a:pt x="6063049" y="862523"/>
                </a:cubicBezTo>
                <a:cubicBezTo>
                  <a:pt x="6078915" y="855723"/>
                  <a:pt x="6102579" y="834058"/>
                  <a:pt x="6112476" y="821334"/>
                </a:cubicBezTo>
                <a:cubicBezTo>
                  <a:pt x="6124633" y="805704"/>
                  <a:pt x="6145427" y="771907"/>
                  <a:pt x="6145427" y="771907"/>
                </a:cubicBezTo>
                <a:cubicBezTo>
                  <a:pt x="6142587" y="749184"/>
                  <a:pt x="6141651" y="706691"/>
                  <a:pt x="6128951" y="681291"/>
                </a:cubicBezTo>
                <a:cubicBezTo>
                  <a:pt x="6124523" y="672436"/>
                  <a:pt x="6117968" y="664815"/>
                  <a:pt x="6112476" y="656577"/>
                </a:cubicBezTo>
                <a:cubicBezTo>
                  <a:pt x="6103689" y="595068"/>
                  <a:pt x="6086389" y="587929"/>
                  <a:pt x="6079524" y="565961"/>
                </a:cubicBezTo>
                <a:close/>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148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D62-D972-4EE7-BED1-F519DCD5A6B8}"/>
              </a:ext>
            </a:extLst>
          </p:cNvPr>
          <p:cNvSpPr>
            <a:spLocks noGrp="1"/>
          </p:cNvSpPr>
          <p:nvPr>
            <p:ph type="title"/>
          </p:nvPr>
        </p:nvSpPr>
        <p:spPr>
          <a:xfrm>
            <a:off x="1069848" y="484632"/>
            <a:ext cx="10058400" cy="2069098"/>
          </a:xfrm>
        </p:spPr>
        <p:txBody>
          <a:bodyPr>
            <a:normAutofit/>
          </a:bodyPr>
          <a:lstStyle/>
          <a:p>
            <a:pPr algn="ctr"/>
            <a:r>
              <a:rPr lang="en-US" sz="6600" dirty="0"/>
              <a:t>NOW THAT I HAD A DATE OF DEATH I CHECKED FOR A WILL</a:t>
            </a:r>
          </a:p>
        </p:txBody>
      </p:sp>
      <p:pic>
        <p:nvPicPr>
          <p:cNvPr id="4" name="Picture 3">
            <a:extLst>
              <a:ext uri="{FF2B5EF4-FFF2-40B4-BE49-F238E27FC236}">
                <a16:creationId xmlns:a16="http://schemas.microsoft.com/office/drawing/2014/main" id="{0321FECA-679F-4DC0-ACA0-71C9791334E1}"/>
              </a:ext>
            </a:extLst>
          </p:cNvPr>
          <p:cNvPicPr>
            <a:picLocks noChangeAspect="1"/>
          </p:cNvPicPr>
          <p:nvPr/>
        </p:nvPicPr>
        <p:blipFill>
          <a:blip r:embed="rId2"/>
          <a:stretch>
            <a:fillRect/>
          </a:stretch>
        </p:blipFill>
        <p:spPr>
          <a:xfrm>
            <a:off x="2362457" y="2762121"/>
            <a:ext cx="7219950" cy="542925"/>
          </a:xfrm>
          <a:prstGeom prst="rect">
            <a:avLst/>
          </a:prstGeom>
        </p:spPr>
      </p:pic>
      <p:sp>
        <p:nvSpPr>
          <p:cNvPr id="7" name="TextBox 6">
            <a:extLst>
              <a:ext uri="{FF2B5EF4-FFF2-40B4-BE49-F238E27FC236}">
                <a16:creationId xmlns:a16="http://schemas.microsoft.com/office/drawing/2014/main" id="{F32C04EE-BB83-40AF-97A9-F9F7B5E199CC}"/>
              </a:ext>
            </a:extLst>
          </p:cNvPr>
          <p:cNvSpPr txBox="1"/>
          <p:nvPr/>
        </p:nvSpPr>
        <p:spPr>
          <a:xfrm>
            <a:off x="1418253" y="3844212"/>
            <a:ext cx="9153331" cy="1446550"/>
          </a:xfrm>
          <a:prstGeom prst="rect">
            <a:avLst/>
          </a:prstGeom>
          <a:noFill/>
        </p:spPr>
        <p:txBody>
          <a:bodyPr wrap="square" rtlCol="0">
            <a:spAutoFit/>
          </a:bodyPr>
          <a:lstStyle/>
          <a:p>
            <a:pPr algn="ctr"/>
            <a:r>
              <a:rPr lang="en-US" sz="4400" i="1" u="sng" dirty="0"/>
              <a:t>Keep in mind his death certificate says he was widowed</a:t>
            </a:r>
          </a:p>
        </p:txBody>
      </p:sp>
    </p:spTree>
    <p:extLst>
      <p:ext uri="{BB962C8B-B14F-4D97-AF65-F5344CB8AC3E}">
        <p14:creationId xmlns:p14="http://schemas.microsoft.com/office/powerpoint/2010/main" val="571299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E0490-14BE-4604-9166-6C296FD68DFF}"/>
              </a:ext>
            </a:extLst>
          </p:cNvPr>
          <p:cNvPicPr>
            <a:picLocks noChangeAspect="1"/>
          </p:cNvPicPr>
          <p:nvPr/>
        </p:nvPicPr>
        <p:blipFill>
          <a:blip r:embed="rId2"/>
          <a:stretch>
            <a:fillRect/>
          </a:stretch>
        </p:blipFill>
        <p:spPr>
          <a:xfrm>
            <a:off x="1379872" y="235116"/>
            <a:ext cx="8641205" cy="5307268"/>
          </a:xfrm>
          <a:prstGeom prst="rect">
            <a:avLst/>
          </a:prstGeom>
        </p:spPr>
      </p:pic>
    </p:spTree>
    <p:extLst>
      <p:ext uri="{BB962C8B-B14F-4D97-AF65-F5344CB8AC3E}">
        <p14:creationId xmlns:p14="http://schemas.microsoft.com/office/powerpoint/2010/main" val="11629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18D9-72C8-43B9-AF40-A92859221E1C}"/>
              </a:ext>
            </a:extLst>
          </p:cNvPr>
          <p:cNvSpPr>
            <a:spLocks noGrp="1"/>
          </p:cNvSpPr>
          <p:nvPr>
            <p:ph type="title"/>
          </p:nvPr>
        </p:nvSpPr>
        <p:spPr/>
        <p:txBody>
          <a:bodyPr/>
          <a:lstStyle/>
          <a:p>
            <a:r>
              <a:rPr lang="en-US" dirty="0">
                <a:latin typeface="Calibri" panose="020F0502020204030204" pitchFamily="34" charset="0"/>
              </a:rPr>
              <a:t>Long ago and far away…</a:t>
            </a:r>
          </a:p>
        </p:txBody>
      </p:sp>
      <p:sp>
        <p:nvSpPr>
          <p:cNvPr id="3" name="Content Placeholder 2">
            <a:extLst>
              <a:ext uri="{FF2B5EF4-FFF2-40B4-BE49-F238E27FC236}">
                <a16:creationId xmlns:a16="http://schemas.microsoft.com/office/drawing/2014/main" id="{5CE44DEF-B1D4-4F88-BDD6-A9CE4103F9D7}"/>
              </a:ext>
            </a:extLst>
          </p:cNvPr>
          <p:cNvSpPr>
            <a:spLocks noGrp="1"/>
          </p:cNvSpPr>
          <p:nvPr>
            <p:ph sz="quarter" idx="13"/>
          </p:nvPr>
        </p:nvSpPr>
        <p:spPr/>
        <p:txBody>
          <a:bodyPr>
            <a:normAutofit fontScale="85000" lnSpcReduction="20000"/>
          </a:bodyPr>
          <a:lstStyle/>
          <a:p>
            <a:r>
              <a:rPr lang="en-US" sz="6000" dirty="0">
                <a:latin typeface="Calibri" panose="020F0502020204030204" pitchFamily="34" charset="0"/>
              </a:rPr>
              <a:t>A relative, in many cases one of the heirs, of the last fee simple owner told the PVA office, “just send me the bill.”</a:t>
            </a:r>
          </a:p>
        </p:txBody>
      </p:sp>
    </p:spTree>
    <p:extLst>
      <p:ext uri="{BB962C8B-B14F-4D97-AF65-F5344CB8AC3E}">
        <p14:creationId xmlns:p14="http://schemas.microsoft.com/office/powerpoint/2010/main" val="1908325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B2FB-F92F-4502-B065-93AB9FEAF7A5}"/>
              </a:ext>
            </a:extLst>
          </p:cNvPr>
          <p:cNvSpPr>
            <a:spLocks noGrp="1"/>
          </p:cNvSpPr>
          <p:nvPr>
            <p:ph type="title"/>
          </p:nvPr>
        </p:nvSpPr>
        <p:spPr>
          <a:xfrm>
            <a:off x="1069848" y="484631"/>
            <a:ext cx="10058400" cy="3051671"/>
          </a:xfrm>
        </p:spPr>
        <p:txBody>
          <a:bodyPr>
            <a:normAutofit fontScale="90000"/>
          </a:bodyPr>
          <a:lstStyle/>
          <a:p>
            <a:r>
              <a:rPr lang="en-US" sz="6600" dirty="0"/>
              <a:t>So when trying to locate a deed reference establishing a time frame is extremely helpful</a:t>
            </a:r>
          </a:p>
        </p:txBody>
      </p:sp>
      <p:sp>
        <p:nvSpPr>
          <p:cNvPr id="3" name="TextBox 2">
            <a:extLst>
              <a:ext uri="{FF2B5EF4-FFF2-40B4-BE49-F238E27FC236}">
                <a16:creationId xmlns:a16="http://schemas.microsoft.com/office/drawing/2014/main" id="{F2730014-10BA-468F-8A05-E51C9139CB95}"/>
              </a:ext>
            </a:extLst>
          </p:cNvPr>
          <p:cNvSpPr txBox="1"/>
          <p:nvPr/>
        </p:nvSpPr>
        <p:spPr>
          <a:xfrm>
            <a:off x="933061" y="3638941"/>
            <a:ext cx="9983755" cy="1569660"/>
          </a:xfrm>
          <a:prstGeom prst="rect">
            <a:avLst/>
          </a:prstGeom>
          <a:noFill/>
        </p:spPr>
        <p:txBody>
          <a:bodyPr wrap="square" rtlCol="0">
            <a:spAutoFit/>
          </a:bodyPr>
          <a:lstStyle/>
          <a:p>
            <a:r>
              <a:rPr lang="en-US" sz="3200" dirty="0"/>
              <a:t>This narrows your search to a specific time period </a:t>
            </a:r>
          </a:p>
          <a:p>
            <a:pPr marL="285750" indent="-285750">
              <a:buFont typeface="Arial" panose="020B0604020202020204" pitchFamily="34" charset="0"/>
              <a:buChar char="•"/>
            </a:pPr>
            <a:r>
              <a:rPr lang="en-US" sz="3200" i="1" u="sng" dirty="0"/>
              <a:t>This is extremely helpful especially if the person had a very common name or bought and sold a lot of property</a:t>
            </a:r>
            <a:r>
              <a:rPr lang="en-US" sz="3200" i="1" u="sng" dirty="0">
                <a:solidFill>
                  <a:srgbClr val="0070C0"/>
                </a:solidFill>
              </a:rPr>
              <a:t>.</a:t>
            </a:r>
          </a:p>
        </p:txBody>
      </p:sp>
    </p:spTree>
    <p:extLst>
      <p:ext uri="{BB962C8B-B14F-4D97-AF65-F5344CB8AC3E}">
        <p14:creationId xmlns:p14="http://schemas.microsoft.com/office/powerpoint/2010/main" val="2157015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B2FB-F92F-4502-B065-93AB9FEAF7A5}"/>
              </a:ext>
            </a:extLst>
          </p:cNvPr>
          <p:cNvSpPr>
            <a:spLocks noGrp="1"/>
          </p:cNvSpPr>
          <p:nvPr>
            <p:ph type="title"/>
          </p:nvPr>
        </p:nvSpPr>
        <p:spPr>
          <a:xfrm>
            <a:off x="74645" y="484631"/>
            <a:ext cx="11653935" cy="3051671"/>
          </a:xfrm>
        </p:spPr>
        <p:txBody>
          <a:bodyPr>
            <a:normAutofit/>
          </a:bodyPr>
          <a:lstStyle/>
          <a:p>
            <a:pPr algn="ctr"/>
            <a:r>
              <a:rPr lang="en-US" sz="9600" dirty="0">
                <a:solidFill>
                  <a:schemeClr val="tx1"/>
                </a:solidFill>
              </a:rPr>
              <a:t>A returned tax bill raised a red flag</a:t>
            </a:r>
          </a:p>
        </p:txBody>
      </p:sp>
      <p:pic>
        <p:nvPicPr>
          <p:cNvPr id="5" name="Picture 4">
            <a:extLst>
              <a:ext uri="{FF2B5EF4-FFF2-40B4-BE49-F238E27FC236}">
                <a16:creationId xmlns:a16="http://schemas.microsoft.com/office/drawing/2014/main" id="{7F96BD70-67C3-4655-99BA-6CFF52FC5FC0}"/>
              </a:ext>
            </a:extLst>
          </p:cNvPr>
          <p:cNvPicPr>
            <a:picLocks noChangeAspect="1"/>
          </p:cNvPicPr>
          <p:nvPr/>
        </p:nvPicPr>
        <p:blipFill>
          <a:blip r:embed="rId2"/>
          <a:stretch>
            <a:fillRect/>
          </a:stretch>
        </p:blipFill>
        <p:spPr>
          <a:xfrm>
            <a:off x="317240" y="3358775"/>
            <a:ext cx="11168744" cy="1987665"/>
          </a:xfrm>
          <a:prstGeom prst="rect">
            <a:avLst/>
          </a:prstGeom>
        </p:spPr>
      </p:pic>
    </p:spTree>
    <p:extLst>
      <p:ext uri="{BB962C8B-B14F-4D97-AF65-F5344CB8AC3E}">
        <p14:creationId xmlns:p14="http://schemas.microsoft.com/office/powerpoint/2010/main" val="3077649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B2FB-F92F-4502-B065-93AB9FEAF7A5}"/>
              </a:ext>
            </a:extLst>
          </p:cNvPr>
          <p:cNvSpPr>
            <a:spLocks noGrp="1"/>
          </p:cNvSpPr>
          <p:nvPr>
            <p:ph type="title"/>
          </p:nvPr>
        </p:nvSpPr>
        <p:spPr>
          <a:xfrm>
            <a:off x="74645" y="484631"/>
            <a:ext cx="11653935" cy="3051671"/>
          </a:xfrm>
        </p:spPr>
        <p:txBody>
          <a:bodyPr>
            <a:normAutofit fontScale="90000"/>
          </a:bodyPr>
          <a:lstStyle/>
          <a:p>
            <a:pPr algn="ctr"/>
            <a:r>
              <a:rPr lang="en-US" sz="9600" dirty="0"/>
              <a:t>Zora brown was born in 1897 and died in 1966</a:t>
            </a:r>
          </a:p>
        </p:txBody>
      </p:sp>
      <p:sp>
        <p:nvSpPr>
          <p:cNvPr id="3" name="TextBox 2">
            <a:extLst>
              <a:ext uri="{FF2B5EF4-FFF2-40B4-BE49-F238E27FC236}">
                <a16:creationId xmlns:a16="http://schemas.microsoft.com/office/drawing/2014/main" id="{739962D5-738D-4540-A63E-B641648AE138}"/>
              </a:ext>
            </a:extLst>
          </p:cNvPr>
          <p:cNvSpPr txBox="1"/>
          <p:nvPr/>
        </p:nvSpPr>
        <p:spPr>
          <a:xfrm>
            <a:off x="996778" y="3638939"/>
            <a:ext cx="9391136" cy="1569660"/>
          </a:xfrm>
          <a:prstGeom prst="rect">
            <a:avLst/>
          </a:prstGeom>
          <a:noFill/>
        </p:spPr>
        <p:txBody>
          <a:bodyPr wrap="square" rtlCol="0">
            <a:spAutoFit/>
          </a:bodyPr>
          <a:lstStyle/>
          <a:p>
            <a:pPr algn="ctr"/>
            <a:r>
              <a:rPr lang="en-US" sz="4800" dirty="0"/>
              <a:t>This information narrowed my search for a deed from 1918 to 1966</a:t>
            </a:r>
          </a:p>
        </p:txBody>
      </p:sp>
    </p:spTree>
    <p:extLst>
      <p:ext uri="{BB962C8B-B14F-4D97-AF65-F5344CB8AC3E}">
        <p14:creationId xmlns:p14="http://schemas.microsoft.com/office/powerpoint/2010/main" val="884226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B2FB-F92F-4502-B065-93AB9FEAF7A5}"/>
              </a:ext>
            </a:extLst>
          </p:cNvPr>
          <p:cNvSpPr>
            <a:spLocks noGrp="1"/>
          </p:cNvSpPr>
          <p:nvPr>
            <p:ph type="title"/>
          </p:nvPr>
        </p:nvSpPr>
        <p:spPr>
          <a:xfrm>
            <a:off x="74645" y="484631"/>
            <a:ext cx="11653935" cy="3051671"/>
          </a:xfrm>
        </p:spPr>
        <p:txBody>
          <a:bodyPr>
            <a:normAutofit fontScale="90000"/>
          </a:bodyPr>
          <a:lstStyle/>
          <a:p>
            <a:pPr algn="ctr"/>
            <a:r>
              <a:rPr lang="en-US" sz="9600" dirty="0"/>
              <a:t>Is there a quick way to narrow the search even more?</a:t>
            </a:r>
          </a:p>
        </p:txBody>
      </p:sp>
      <p:sp>
        <p:nvSpPr>
          <p:cNvPr id="3" name="TextBox 2">
            <a:extLst>
              <a:ext uri="{FF2B5EF4-FFF2-40B4-BE49-F238E27FC236}">
                <a16:creationId xmlns:a16="http://schemas.microsoft.com/office/drawing/2014/main" id="{739962D5-738D-4540-A63E-B641648AE138}"/>
              </a:ext>
            </a:extLst>
          </p:cNvPr>
          <p:cNvSpPr txBox="1"/>
          <p:nvPr/>
        </p:nvSpPr>
        <p:spPr>
          <a:xfrm>
            <a:off x="2202024" y="3429000"/>
            <a:ext cx="7787952" cy="2646878"/>
          </a:xfrm>
          <a:prstGeom prst="rect">
            <a:avLst/>
          </a:prstGeom>
          <a:noFill/>
        </p:spPr>
        <p:txBody>
          <a:bodyPr wrap="square" rtlCol="0">
            <a:spAutoFit/>
          </a:bodyPr>
          <a:lstStyle/>
          <a:p>
            <a:pPr algn="ctr"/>
            <a:r>
              <a:rPr lang="en-US" sz="16600" dirty="0"/>
              <a:t>YES!</a:t>
            </a:r>
          </a:p>
        </p:txBody>
      </p:sp>
    </p:spTree>
    <p:extLst>
      <p:ext uri="{BB962C8B-B14F-4D97-AF65-F5344CB8AC3E}">
        <p14:creationId xmlns:p14="http://schemas.microsoft.com/office/powerpoint/2010/main" val="2190014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A8B5C-297D-4DEB-A195-29951678048D}"/>
              </a:ext>
            </a:extLst>
          </p:cNvPr>
          <p:cNvPicPr>
            <a:picLocks noChangeAspect="1"/>
          </p:cNvPicPr>
          <p:nvPr/>
        </p:nvPicPr>
        <p:blipFill>
          <a:blip r:embed="rId2"/>
          <a:stretch>
            <a:fillRect/>
          </a:stretch>
        </p:blipFill>
        <p:spPr>
          <a:xfrm>
            <a:off x="5725725" y="72971"/>
            <a:ext cx="5053815" cy="6088932"/>
          </a:xfrm>
          <a:prstGeom prst="rect">
            <a:avLst/>
          </a:prstGeom>
        </p:spPr>
      </p:pic>
      <p:sp>
        <p:nvSpPr>
          <p:cNvPr id="4" name="TextBox 3">
            <a:extLst>
              <a:ext uri="{FF2B5EF4-FFF2-40B4-BE49-F238E27FC236}">
                <a16:creationId xmlns:a16="http://schemas.microsoft.com/office/drawing/2014/main" id="{9A628BB6-D2B4-4CC4-93E2-528C8DFDE270}"/>
              </a:ext>
            </a:extLst>
          </p:cNvPr>
          <p:cNvSpPr txBox="1"/>
          <p:nvPr/>
        </p:nvSpPr>
        <p:spPr>
          <a:xfrm>
            <a:off x="317241" y="1315616"/>
            <a:ext cx="4767943" cy="3339376"/>
          </a:xfrm>
          <a:prstGeom prst="rect">
            <a:avLst/>
          </a:prstGeom>
          <a:noFill/>
        </p:spPr>
        <p:txBody>
          <a:bodyPr wrap="square" rtlCol="0">
            <a:spAutoFit/>
          </a:bodyPr>
          <a:lstStyle/>
          <a:p>
            <a:pPr algn="ctr"/>
            <a:r>
              <a:rPr lang="en-US" sz="11500" cap="small" dirty="0">
                <a:solidFill>
                  <a:srgbClr val="0070C0"/>
                </a:solidFill>
              </a:rPr>
              <a:t>To The </a:t>
            </a:r>
          </a:p>
          <a:p>
            <a:pPr algn="ctr"/>
            <a:r>
              <a:rPr lang="en-US" sz="9600" cap="small" dirty="0">
                <a:solidFill>
                  <a:srgbClr val="0070C0"/>
                </a:solidFill>
              </a:rPr>
              <a:t>Census!</a:t>
            </a:r>
            <a:endParaRPr lang="en-US" sz="1600" cap="small" dirty="0">
              <a:solidFill>
                <a:srgbClr val="0070C0"/>
              </a:solidFill>
            </a:endParaRPr>
          </a:p>
        </p:txBody>
      </p:sp>
    </p:spTree>
    <p:extLst>
      <p:ext uri="{BB962C8B-B14F-4D97-AF65-F5344CB8AC3E}">
        <p14:creationId xmlns:p14="http://schemas.microsoft.com/office/powerpoint/2010/main" val="263632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EFFDA-333A-44AC-B956-421B5436B828}"/>
              </a:ext>
            </a:extLst>
          </p:cNvPr>
          <p:cNvPicPr>
            <a:picLocks noChangeAspect="1"/>
          </p:cNvPicPr>
          <p:nvPr/>
        </p:nvPicPr>
        <p:blipFill>
          <a:blip r:embed="rId2"/>
          <a:stretch>
            <a:fillRect/>
          </a:stretch>
        </p:blipFill>
        <p:spPr>
          <a:xfrm>
            <a:off x="5984032" y="257078"/>
            <a:ext cx="4121021" cy="5248790"/>
          </a:xfrm>
          <a:prstGeom prst="rect">
            <a:avLst/>
          </a:prstGeom>
        </p:spPr>
      </p:pic>
      <p:sp>
        <p:nvSpPr>
          <p:cNvPr id="4" name="TextBox 3">
            <a:extLst>
              <a:ext uri="{FF2B5EF4-FFF2-40B4-BE49-F238E27FC236}">
                <a16:creationId xmlns:a16="http://schemas.microsoft.com/office/drawing/2014/main" id="{BD5C5D52-63E0-4BD3-A07C-703806D9882E}"/>
              </a:ext>
            </a:extLst>
          </p:cNvPr>
          <p:cNvSpPr txBox="1"/>
          <p:nvPr/>
        </p:nvSpPr>
        <p:spPr>
          <a:xfrm>
            <a:off x="509549" y="474345"/>
            <a:ext cx="4198775" cy="5078313"/>
          </a:xfrm>
          <a:prstGeom prst="rect">
            <a:avLst/>
          </a:prstGeom>
          <a:noFill/>
        </p:spPr>
        <p:txBody>
          <a:bodyPr wrap="square" rtlCol="0">
            <a:spAutoFit/>
          </a:bodyPr>
          <a:lstStyle/>
          <a:p>
            <a:pPr algn="ctr"/>
            <a:r>
              <a:rPr lang="en-US" sz="5400" dirty="0">
                <a:solidFill>
                  <a:srgbClr val="0070C0"/>
                </a:solidFill>
              </a:rPr>
              <a:t>On the 1930 Census Zora Brown reports that he </a:t>
            </a:r>
            <a:r>
              <a:rPr lang="en-US" sz="5400" dirty="0"/>
              <a:t>“rents” </a:t>
            </a:r>
            <a:r>
              <a:rPr lang="en-US" sz="5400" dirty="0">
                <a:solidFill>
                  <a:srgbClr val="0070C0"/>
                </a:solidFill>
              </a:rPr>
              <a:t>where he lives</a:t>
            </a:r>
          </a:p>
        </p:txBody>
      </p:sp>
      <p:sp>
        <p:nvSpPr>
          <p:cNvPr id="6" name="Freeform: Shape 5">
            <a:extLst>
              <a:ext uri="{FF2B5EF4-FFF2-40B4-BE49-F238E27FC236}">
                <a16:creationId xmlns:a16="http://schemas.microsoft.com/office/drawing/2014/main" id="{A072CC4A-DD90-4CAD-B80D-83123786A418}"/>
              </a:ext>
            </a:extLst>
          </p:cNvPr>
          <p:cNvSpPr/>
          <p:nvPr/>
        </p:nvSpPr>
        <p:spPr>
          <a:xfrm>
            <a:off x="6739563" y="4758612"/>
            <a:ext cx="2843500" cy="634481"/>
          </a:xfrm>
          <a:custGeom>
            <a:avLst/>
            <a:gdLst>
              <a:gd name="connsiteX0" fmla="*/ 6469 w 2843500"/>
              <a:gd name="connsiteY0" fmla="*/ 139959 h 634481"/>
              <a:gd name="connsiteX1" fmla="*/ 174420 w 2843500"/>
              <a:gd name="connsiteY1" fmla="*/ 121298 h 634481"/>
              <a:gd name="connsiteX2" fmla="*/ 230404 w 2843500"/>
              <a:gd name="connsiteY2" fmla="*/ 111967 h 634481"/>
              <a:gd name="connsiteX3" fmla="*/ 286388 w 2843500"/>
              <a:gd name="connsiteY3" fmla="*/ 93306 h 634481"/>
              <a:gd name="connsiteX4" fmla="*/ 323710 w 2843500"/>
              <a:gd name="connsiteY4" fmla="*/ 83975 h 634481"/>
              <a:gd name="connsiteX5" fmla="*/ 361032 w 2843500"/>
              <a:gd name="connsiteY5" fmla="*/ 65314 h 634481"/>
              <a:gd name="connsiteX6" fmla="*/ 398355 w 2843500"/>
              <a:gd name="connsiteY6" fmla="*/ 55983 h 634481"/>
              <a:gd name="connsiteX7" fmla="*/ 491661 w 2843500"/>
              <a:gd name="connsiteY7" fmla="*/ 27991 h 634481"/>
              <a:gd name="connsiteX8" fmla="*/ 603628 w 2843500"/>
              <a:gd name="connsiteY8" fmla="*/ 18661 h 634481"/>
              <a:gd name="connsiteX9" fmla="*/ 678273 w 2843500"/>
              <a:gd name="connsiteY9" fmla="*/ 0 h 634481"/>
              <a:gd name="connsiteX10" fmla="*/ 911539 w 2843500"/>
              <a:gd name="connsiteY10" fmla="*/ 18661 h 634481"/>
              <a:gd name="connsiteX11" fmla="*/ 939530 w 2843500"/>
              <a:gd name="connsiteY11" fmla="*/ 27991 h 634481"/>
              <a:gd name="connsiteX12" fmla="*/ 976853 w 2843500"/>
              <a:gd name="connsiteY12" fmla="*/ 37322 h 634481"/>
              <a:gd name="connsiteX13" fmla="*/ 1023506 w 2843500"/>
              <a:gd name="connsiteY13" fmla="*/ 55983 h 634481"/>
              <a:gd name="connsiteX14" fmla="*/ 1098151 w 2843500"/>
              <a:gd name="connsiteY14" fmla="*/ 74645 h 634481"/>
              <a:gd name="connsiteX15" fmla="*/ 1172796 w 2843500"/>
              <a:gd name="connsiteY15" fmla="*/ 93306 h 634481"/>
              <a:gd name="connsiteX16" fmla="*/ 1200788 w 2843500"/>
              <a:gd name="connsiteY16" fmla="*/ 111967 h 634481"/>
              <a:gd name="connsiteX17" fmla="*/ 1331416 w 2843500"/>
              <a:gd name="connsiteY17" fmla="*/ 149289 h 634481"/>
              <a:gd name="connsiteX18" fmla="*/ 1359408 w 2843500"/>
              <a:gd name="connsiteY18" fmla="*/ 158620 h 634481"/>
              <a:gd name="connsiteX19" fmla="*/ 1406061 w 2843500"/>
              <a:gd name="connsiteY19" fmla="*/ 167951 h 634481"/>
              <a:gd name="connsiteX20" fmla="*/ 1499367 w 2843500"/>
              <a:gd name="connsiteY20" fmla="*/ 195943 h 634481"/>
              <a:gd name="connsiteX21" fmla="*/ 1872592 w 2843500"/>
              <a:gd name="connsiteY21" fmla="*/ 177281 h 634481"/>
              <a:gd name="connsiteX22" fmla="*/ 1909914 w 2843500"/>
              <a:gd name="connsiteY22" fmla="*/ 167951 h 634481"/>
              <a:gd name="connsiteX23" fmla="*/ 2003220 w 2843500"/>
              <a:gd name="connsiteY23" fmla="*/ 158620 h 634481"/>
              <a:gd name="connsiteX24" fmla="*/ 2339122 w 2843500"/>
              <a:gd name="connsiteY24" fmla="*/ 167951 h 634481"/>
              <a:gd name="connsiteX25" fmla="*/ 2376445 w 2843500"/>
              <a:gd name="connsiteY25" fmla="*/ 177281 h 634481"/>
              <a:gd name="connsiteX26" fmla="*/ 2423098 w 2843500"/>
              <a:gd name="connsiteY26" fmla="*/ 186612 h 634481"/>
              <a:gd name="connsiteX27" fmla="*/ 2451090 w 2843500"/>
              <a:gd name="connsiteY27" fmla="*/ 214604 h 634481"/>
              <a:gd name="connsiteX28" fmla="*/ 2507073 w 2843500"/>
              <a:gd name="connsiteY28" fmla="*/ 233265 h 634481"/>
              <a:gd name="connsiteX29" fmla="*/ 2581718 w 2843500"/>
              <a:gd name="connsiteY29" fmla="*/ 261257 h 634481"/>
              <a:gd name="connsiteX30" fmla="*/ 2637702 w 2843500"/>
              <a:gd name="connsiteY30" fmla="*/ 298579 h 634481"/>
              <a:gd name="connsiteX31" fmla="*/ 2665694 w 2843500"/>
              <a:gd name="connsiteY31" fmla="*/ 317240 h 634481"/>
              <a:gd name="connsiteX32" fmla="*/ 2684355 w 2843500"/>
              <a:gd name="connsiteY32" fmla="*/ 335902 h 634481"/>
              <a:gd name="connsiteX33" fmla="*/ 2703016 w 2843500"/>
              <a:gd name="connsiteY33" fmla="*/ 363894 h 634481"/>
              <a:gd name="connsiteX34" fmla="*/ 2731008 w 2843500"/>
              <a:gd name="connsiteY34" fmla="*/ 373224 h 634481"/>
              <a:gd name="connsiteX35" fmla="*/ 2777661 w 2843500"/>
              <a:gd name="connsiteY35" fmla="*/ 410547 h 634481"/>
              <a:gd name="connsiteX36" fmla="*/ 2786992 w 2843500"/>
              <a:gd name="connsiteY36" fmla="*/ 438538 h 634481"/>
              <a:gd name="connsiteX37" fmla="*/ 2833645 w 2843500"/>
              <a:gd name="connsiteY37" fmla="*/ 475861 h 634481"/>
              <a:gd name="connsiteX38" fmla="*/ 2833645 w 2843500"/>
              <a:gd name="connsiteY38" fmla="*/ 531845 h 634481"/>
              <a:gd name="connsiteX39" fmla="*/ 2759000 w 2843500"/>
              <a:gd name="connsiteY39" fmla="*/ 559836 h 634481"/>
              <a:gd name="connsiteX40" fmla="*/ 2731008 w 2843500"/>
              <a:gd name="connsiteY40" fmla="*/ 569167 h 634481"/>
              <a:gd name="connsiteX41" fmla="*/ 2665694 w 2843500"/>
              <a:gd name="connsiteY41" fmla="*/ 587828 h 634481"/>
              <a:gd name="connsiteX42" fmla="*/ 2647032 w 2843500"/>
              <a:gd name="connsiteY42" fmla="*/ 606489 h 634481"/>
              <a:gd name="connsiteX43" fmla="*/ 2553726 w 2843500"/>
              <a:gd name="connsiteY43" fmla="*/ 634481 h 634481"/>
              <a:gd name="connsiteX44" fmla="*/ 2180502 w 2843500"/>
              <a:gd name="connsiteY44" fmla="*/ 615820 h 634481"/>
              <a:gd name="connsiteX45" fmla="*/ 2152510 w 2843500"/>
              <a:gd name="connsiteY45" fmla="*/ 606489 h 634481"/>
              <a:gd name="connsiteX46" fmla="*/ 2059204 w 2843500"/>
              <a:gd name="connsiteY46" fmla="*/ 587828 h 634481"/>
              <a:gd name="connsiteX47" fmla="*/ 1947237 w 2843500"/>
              <a:gd name="connsiteY47" fmla="*/ 559836 h 634481"/>
              <a:gd name="connsiteX48" fmla="*/ 1247441 w 2843500"/>
              <a:gd name="connsiteY48" fmla="*/ 559836 h 634481"/>
              <a:gd name="connsiteX49" fmla="*/ 1182126 w 2843500"/>
              <a:gd name="connsiteY49" fmla="*/ 550506 h 634481"/>
              <a:gd name="connsiteX50" fmla="*/ 1154135 w 2843500"/>
              <a:gd name="connsiteY50" fmla="*/ 541175 h 634481"/>
              <a:gd name="connsiteX51" fmla="*/ 1060828 w 2843500"/>
              <a:gd name="connsiteY51" fmla="*/ 522514 h 634481"/>
              <a:gd name="connsiteX52" fmla="*/ 1032837 w 2843500"/>
              <a:gd name="connsiteY52" fmla="*/ 513183 h 634481"/>
              <a:gd name="connsiteX53" fmla="*/ 874216 w 2843500"/>
              <a:gd name="connsiteY53" fmla="*/ 503853 h 634481"/>
              <a:gd name="connsiteX54" fmla="*/ 771579 w 2843500"/>
              <a:gd name="connsiteY54" fmla="*/ 485191 h 634481"/>
              <a:gd name="connsiteX55" fmla="*/ 724926 w 2843500"/>
              <a:gd name="connsiteY55" fmla="*/ 475861 h 634481"/>
              <a:gd name="connsiteX56" fmla="*/ 500992 w 2843500"/>
              <a:gd name="connsiteY56" fmla="*/ 466530 h 634481"/>
              <a:gd name="connsiteX57" fmla="*/ 389024 w 2843500"/>
              <a:gd name="connsiteY57" fmla="*/ 447869 h 634481"/>
              <a:gd name="connsiteX58" fmla="*/ 333041 w 2843500"/>
              <a:gd name="connsiteY58" fmla="*/ 429208 h 634481"/>
              <a:gd name="connsiteX59" fmla="*/ 267726 w 2843500"/>
              <a:gd name="connsiteY59" fmla="*/ 410547 h 634481"/>
              <a:gd name="connsiteX60" fmla="*/ 239735 w 2843500"/>
              <a:gd name="connsiteY60" fmla="*/ 391885 h 634481"/>
              <a:gd name="connsiteX61" fmla="*/ 183751 w 2843500"/>
              <a:gd name="connsiteY61" fmla="*/ 373224 h 634481"/>
              <a:gd name="connsiteX62" fmla="*/ 127767 w 2843500"/>
              <a:gd name="connsiteY62" fmla="*/ 345232 h 634481"/>
              <a:gd name="connsiteX63" fmla="*/ 99775 w 2843500"/>
              <a:gd name="connsiteY63" fmla="*/ 326571 h 634481"/>
              <a:gd name="connsiteX64" fmla="*/ 81114 w 2843500"/>
              <a:gd name="connsiteY64" fmla="*/ 298579 h 634481"/>
              <a:gd name="connsiteX65" fmla="*/ 43792 w 2843500"/>
              <a:gd name="connsiteY65" fmla="*/ 223934 h 634481"/>
              <a:gd name="connsiteX66" fmla="*/ 6469 w 2843500"/>
              <a:gd name="connsiteY66" fmla="*/ 139959 h 63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3500" h="634481">
                <a:moveTo>
                  <a:pt x="6469" y="139959"/>
                </a:moveTo>
                <a:cubicBezTo>
                  <a:pt x="28240" y="122853"/>
                  <a:pt x="112806" y="130100"/>
                  <a:pt x="174420" y="121298"/>
                </a:cubicBezTo>
                <a:cubicBezTo>
                  <a:pt x="193149" y="118623"/>
                  <a:pt x="212050" y="116555"/>
                  <a:pt x="230404" y="111967"/>
                </a:cubicBezTo>
                <a:cubicBezTo>
                  <a:pt x="249487" y="107196"/>
                  <a:pt x="267305" y="98077"/>
                  <a:pt x="286388" y="93306"/>
                </a:cubicBezTo>
                <a:cubicBezTo>
                  <a:pt x="298829" y="90196"/>
                  <a:pt x="311703" y="88478"/>
                  <a:pt x="323710" y="83975"/>
                </a:cubicBezTo>
                <a:cubicBezTo>
                  <a:pt x="336733" y="79091"/>
                  <a:pt x="348009" y="70198"/>
                  <a:pt x="361032" y="65314"/>
                </a:cubicBezTo>
                <a:cubicBezTo>
                  <a:pt x="373039" y="60811"/>
                  <a:pt x="386072" y="59668"/>
                  <a:pt x="398355" y="55983"/>
                </a:cubicBezTo>
                <a:cubicBezTo>
                  <a:pt x="417674" y="50187"/>
                  <a:pt x="467089" y="31063"/>
                  <a:pt x="491661" y="27991"/>
                </a:cubicBezTo>
                <a:cubicBezTo>
                  <a:pt x="528823" y="23346"/>
                  <a:pt x="566306" y="21771"/>
                  <a:pt x="603628" y="18661"/>
                </a:cubicBezTo>
                <a:cubicBezTo>
                  <a:pt x="625718" y="11297"/>
                  <a:pt x="655751" y="0"/>
                  <a:pt x="678273" y="0"/>
                </a:cubicBezTo>
                <a:cubicBezTo>
                  <a:pt x="735333" y="0"/>
                  <a:pt x="847977" y="12305"/>
                  <a:pt x="911539" y="18661"/>
                </a:cubicBezTo>
                <a:cubicBezTo>
                  <a:pt x="920869" y="21771"/>
                  <a:pt x="930073" y="25289"/>
                  <a:pt x="939530" y="27991"/>
                </a:cubicBezTo>
                <a:cubicBezTo>
                  <a:pt x="951861" y="31514"/>
                  <a:pt x="964687" y="33267"/>
                  <a:pt x="976853" y="37322"/>
                </a:cubicBezTo>
                <a:cubicBezTo>
                  <a:pt x="992742" y="42618"/>
                  <a:pt x="1007498" y="51057"/>
                  <a:pt x="1023506" y="55983"/>
                </a:cubicBezTo>
                <a:cubicBezTo>
                  <a:pt x="1048019" y="63526"/>
                  <a:pt x="1073819" y="66535"/>
                  <a:pt x="1098151" y="74645"/>
                </a:cubicBezTo>
                <a:cubicBezTo>
                  <a:pt x="1141188" y="88990"/>
                  <a:pt x="1116499" y="82046"/>
                  <a:pt x="1172796" y="93306"/>
                </a:cubicBezTo>
                <a:cubicBezTo>
                  <a:pt x="1182127" y="99526"/>
                  <a:pt x="1190541" y="107413"/>
                  <a:pt x="1200788" y="111967"/>
                </a:cubicBezTo>
                <a:cubicBezTo>
                  <a:pt x="1254710" y="135932"/>
                  <a:pt x="1272099" y="129516"/>
                  <a:pt x="1331416" y="149289"/>
                </a:cubicBezTo>
                <a:cubicBezTo>
                  <a:pt x="1340747" y="152399"/>
                  <a:pt x="1349866" y="156234"/>
                  <a:pt x="1359408" y="158620"/>
                </a:cubicBezTo>
                <a:cubicBezTo>
                  <a:pt x="1374793" y="162467"/>
                  <a:pt x="1390871" y="163394"/>
                  <a:pt x="1406061" y="167951"/>
                </a:cubicBezTo>
                <a:cubicBezTo>
                  <a:pt x="1528816" y="204778"/>
                  <a:pt x="1378174" y="171703"/>
                  <a:pt x="1499367" y="195943"/>
                </a:cubicBezTo>
                <a:cubicBezTo>
                  <a:pt x="1582200" y="192985"/>
                  <a:pt x="1766554" y="190536"/>
                  <a:pt x="1872592" y="177281"/>
                </a:cubicBezTo>
                <a:cubicBezTo>
                  <a:pt x="1885316" y="175690"/>
                  <a:pt x="1897219" y="169765"/>
                  <a:pt x="1909914" y="167951"/>
                </a:cubicBezTo>
                <a:cubicBezTo>
                  <a:pt x="1940857" y="163531"/>
                  <a:pt x="1972118" y="161730"/>
                  <a:pt x="2003220" y="158620"/>
                </a:cubicBezTo>
                <a:cubicBezTo>
                  <a:pt x="2115187" y="161730"/>
                  <a:pt x="2227251" y="162358"/>
                  <a:pt x="2339122" y="167951"/>
                </a:cubicBezTo>
                <a:cubicBezTo>
                  <a:pt x="2351930" y="168591"/>
                  <a:pt x="2363927" y="174499"/>
                  <a:pt x="2376445" y="177281"/>
                </a:cubicBezTo>
                <a:cubicBezTo>
                  <a:pt x="2391926" y="180721"/>
                  <a:pt x="2407547" y="183502"/>
                  <a:pt x="2423098" y="186612"/>
                </a:cubicBezTo>
                <a:cubicBezTo>
                  <a:pt x="2432429" y="195943"/>
                  <a:pt x="2439555" y="208196"/>
                  <a:pt x="2451090" y="214604"/>
                </a:cubicBezTo>
                <a:cubicBezTo>
                  <a:pt x="2468285" y="224157"/>
                  <a:pt x="2489479" y="224468"/>
                  <a:pt x="2507073" y="233265"/>
                </a:cubicBezTo>
                <a:cubicBezTo>
                  <a:pt x="2555866" y="257661"/>
                  <a:pt x="2530902" y="248552"/>
                  <a:pt x="2581718" y="261257"/>
                </a:cubicBezTo>
                <a:lnTo>
                  <a:pt x="2637702" y="298579"/>
                </a:lnTo>
                <a:cubicBezTo>
                  <a:pt x="2647033" y="304799"/>
                  <a:pt x="2657765" y="309310"/>
                  <a:pt x="2665694" y="317240"/>
                </a:cubicBezTo>
                <a:cubicBezTo>
                  <a:pt x="2671914" y="323461"/>
                  <a:pt x="2678860" y="329033"/>
                  <a:pt x="2684355" y="335902"/>
                </a:cubicBezTo>
                <a:cubicBezTo>
                  <a:pt x="2691360" y="344659"/>
                  <a:pt x="2694259" y="356889"/>
                  <a:pt x="2703016" y="363894"/>
                </a:cubicBezTo>
                <a:cubicBezTo>
                  <a:pt x="2710696" y="370038"/>
                  <a:pt x="2721677" y="370114"/>
                  <a:pt x="2731008" y="373224"/>
                </a:cubicBezTo>
                <a:cubicBezTo>
                  <a:pt x="2743725" y="381702"/>
                  <a:pt x="2768796" y="395772"/>
                  <a:pt x="2777661" y="410547"/>
                </a:cubicBezTo>
                <a:cubicBezTo>
                  <a:pt x="2782721" y="418981"/>
                  <a:pt x="2781932" y="430104"/>
                  <a:pt x="2786992" y="438538"/>
                </a:cubicBezTo>
                <a:cubicBezTo>
                  <a:pt x="2795857" y="453313"/>
                  <a:pt x="2820928" y="467383"/>
                  <a:pt x="2833645" y="475861"/>
                </a:cubicBezTo>
                <a:cubicBezTo>
                  <a:pt x="2839865" y="494521"/>
                  <a:pt x="2852305" y="513185"/>
                  <a:pt x="2833645" y="531845"/>
                </a:cubicBezTo>
                <a:cubicBezTo>
                  <a:pt x="2816251" y="549239"/>
                  <a:pt x="2780868" y="553588"/>
                  <a:pt x="2759000" y="559836"/>
                </a:cubicBezTo>
                <a:cubicBezTo>
                  <a:pt x="2749543" y="562538"/>
                  <a:pt x="2740465" y="566465"/>
                  <a:pt x="2731008" y="569167"/>
                </a:cubicBezTo>
                <a:cubicBezTo>
                  <a:pt x="2648970" y="592608"/>
                  <a:pt x="2732830" y="565451"/>
                  <a:pt x="2665694" y="587828"/>
                </a:cubicBezTo>
                <a:cubicBezTo>
                  <a:pt x="2659473" y="594048"/>
                  <a:pt x="2654900" y="602555"/>
                  <a:pt x="2647032" y="606489"/>
                </a:cubicBezTo>
                <a:cubicBezTo>
                  <a:pt x="2624308" y="617851"/>
                  <a:pt x="2580519" y="627783"/>
                  <a:pt x="2553726" y="634481"/>
                </a:cubicBezTo>
                <a:lnTo>
                  <a:pt x="2180502" y="615820"/>
                </a:lnTo>
                <a:cubicBezTo>
                  <a:pt x="2170707" y="614930"/>
                  <a:pt x="2162094" y="608701"/>
                  <a:pt x="2152510" y="606489"/>
                </a:cubicBezTo>
                <a:cubicBezTo>
                  <a:pt x="2121604" y="599357"/>
                  <a:pt x="2089294" y="597858"/>
                  <a:pt x="2059204" y="587828"/>
                </a:cubicBezTo>
                <a:cubicBezTo>
                  <a:pt x="1985272" y="563185"/>
                  <a:pt x="2022623" y="572401"/>
                  <a:pt x="1947237" y="559836"/>
                </a:cubicBezTo>
                <a:cubicBezTo>
                  <a:pt x="1619869" y="566132"/>
                  <a:pt x="1522105" y="578147"/>
                  <a:pt x="1247441" y="559836"/>
                </a:cubicBezTo>
                <a:cubicBezTo>
                  <a:pt x="1225497" y="558373"/>
                  <a:pt x="1203898" y="553616"/>
                  <a:pt x="1182126" y="550506"/>
                </a:cubicBezTo>
                <a:cubicBezTo>
                  <a:pt x="1172796" y="547396"/>
                  <a:pt x="1163718" y="543387"/>
                  <a:pt x="1154135" y="541175"/>
                </a:cubicBezTo>
                <a:cubicBezTo>
                  <a:pt x="1123229" y="534043"/>
                  <a:pt x="1090918" y="532545"/>
                  <a:pt x="1060828" y="522514"/>
                </a:cubicBezTo>
                <a:cubicBezTo>
                  <a:pt x="1051498" y="519404"/>
                  <a:pt x="1042623" y="514162"/>
                  <a:pt x="1032837" y="513183"/>
                </a:cubicBezTo>
                <a:cubicBezTo>
                  <a:pt x="980135" y="507913"/>
                  <a:pt x="927090" y="506963"/>
                  <a:pt x="874216" y="503853"/>
                </a:cubicBezTo>
                <a:cubicBezTo>
                  <a:pt x="802569" y="485940"/>
                  <a:pt x="871866" y="501905"/>
                  <a:pt x="771579" y="485191"/>
                </a:cubicBezTo>
                <a:cubicBezTo>
                  <a:pt x="755936" y="482584"/>
                  <a:pt x="740747" y="476952"/>
                  <a:pt x="724926" y="475861"/>
                </a:cubicBezTo>
                <a:cubicBezTo>
                  <a:pt x="650394" y="470721"/>
                  <a:pt x="575637" y="469640"/>
                  <a:pt x="500992" y="466530"/>
                </a:cubicBezTo>
                <a:cubicBezTo>
                  <a:pt x="463669" y="460310"/>
                  <a:pt x="424920" y="459834"/>
                  <a:pt x="389024" y="447869"/>
                </a:cubicBezTo>
                <a:cubicBezTo>
                  <a:pt x="370363" y="441649"/>
                  <a:pt x="352124" y="433979"/>
                  <a:pt x="333041" y="429208"/>
                </a:cubicBezTo>
                <a:cubicBezTo>
                  <a:pt x="286176" y="417492"/>
                  <a:pt x="307884" y="423932"/>
                  <a:pt x="267726" y="410547"/>
                </a:cubicBezTo>
                <a:cubicBezTo>
                  <a:pt x="258396" y="404326"/>
                  <a:pt x="249982" y="396439"/>
                  <a:pt x="239735" y="391885"/>
                </a:cubicBezTo>
                <a:cubicBezTo>
                  <a:pt x="221760" y="383896"/>
                  <a:pt x="200118" y="384135"/>
                  <a:pt x="183751" y="373224"/>
                </a:cubicBezTo>
                <a:cubicBezTo>
                  <a:pt x="103530" y="319744"/>
                  <a:pt x="205028" y="383863"/>
                  <a:pt x="127767" y="345232"/>
                </a:cubicBezTo>
                <a:cubicBezTo>
                  <a:pt x="117737" y="340217"/>
                  <a:pt x="109106" y="332791"/>
                  <a:pt x="99775" y="326571"/>
                </a:cubicBezTo>
                <a:cubicBezTo>
                  <a:pt x="93555" y="317240"/>
                  <a:pt x="85668" y="308826"/>
                  <a:pt x="81114" y="298579"/>
                </a:cubicBezTo>
                <a:cubicBezTo>
                  <a:pt x="46805" y="221384"/>
                  <a:pt x="82116" y="262260"/>
                  <a:pt x="43792" y="223934"/>
                </a:cubicBezTo>
                <a:cubicBezTo>
                  <a:pt x="23163" y="162050"/>
                  <a:pt x="-15302" y="157065"/>
                  <a:pt x="6469" y="139959"/>
                </a:cubicBezTo>
                <a:close/>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3136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EFFDA-333A-44AC-B956-421B5436B828}"/>
              </a:ext>
            </a:extLst>
          </p:cNvPr>
          <p:cNvPicPr>
            <a:picLocks noChangeAspect="1"/>
          </p:cNvPicPr>
          <p:nvPr/>
        </p:nvPicPr>
        <p:blipFill>
          <a:blip r:embed="rId2"/>
          <a:stretch>
            <a:fillRect/>
          </a:stretch>
        </p:blipFill>
        <p:spPr>
          <a:xfrm>
            <a:off x="4808375" y="1734341"/>
            <a:ext cx="6885655" cy="1932590"/>
          </a:xfrm>
          <a:prstGeom prst="rect">
            <a:avLst/>
          </a:prstGeom>
        </p:spPr>
      </p:pic>
      <p:sp>
        <p:nvSpPr>
          <p:cNvPr id="4" name="TextBox 3">
            <a:extLst>
              <a:ext uri="{FF2B5EF4-FFF2-40B4-BE49-F238E27FC236}">
                <a16:creationId xmlns:a16="http://schemas.microsoft.com/office/drawing/2014/main" id="{BD5C5D52-63E0-4BD3-A07C-703806D9882E}"/>
              </a:ext>
            </a:extLst>
          </p:cNvPr>
          <p:cNvSpPr txBox="1"/>
          <p:nvPr/>
        </p:nvSpPr>
        <p:spPr>
          <a:xfrm>
            <a:off x="419878" y="783771"/>
            <a:ext cx="4198775" cy="4247317"/>
          </a:xfrm>
          <a:prstGeom prst="rect">
            <a:avLst/>
          </a:prstGeom>
          <a:noFill/>
        </p:spPr>
        <p:txBody>
          <a:bodyPr wrap="square" rtlCol="0">
            <a:spAutoFit/>
          </a:bodyPr>
          <a:lstStyle/>
          <a:p>
            <a:pPr algn="ctr"/>
            <a:r>
              <a:rPr lang="en-US" sz="5400" dirty="0">
                <a:solidFill>
                  <a:srgbClr val="0070C0"/>
                </a:solidFill>
              </a:rPr>
              <a:t>Now we know not to look for a  deed before 1930 </a:t>
            </a:r>
          </a:p>
        </p:txBody>
      </p:sp>
      <p:sp>
        <p:nvSpPr>
          <p:cNvPr id="6" name="Freeform: Shape 5">
            <a:extLst>
              <a:ext uri="{FF2B5EF4-FFF2-40B4-BE49-F238E27FC236}">
                <a16:creationId xmlns:a16="http://schemas.microsoft.com/office/drawing/2014/main" id="{A072CC4A-DD90-4CAD-B80D-83123786A418}"/>
              </a:ext>
            </a:extLst>
          </p:cNvPr>
          <p:cNvSpPr/>
          <p:nvPr/>
        </p:nvSpPr>
        <p:spPr>
          <a:xfrm>
            <a:off x="10189029" y="1539552"/>
            <a:ext cx="1334278" cy="634481"/>
          </a:xfrm>
          <a:custGeom>
            <a:avLst/>
            <a:gdLst>
              <a:gd name="connsiteX0" fmla="*/ 6469 w 2843500"/>
              <a:gd name="connsiteY0" fmla="*/ 139959 h 634481"/>
              <a:gd name="connsiteX1" fmla="*/ 174420 w 2843500"/>
              <a:gd name="connsiteY1" fmla="*/ 121298 h 634481"/>
              <a:gd name="connsiteX2" fmla="*/ 230404 w 2843500"/>
              <a:gd name="connsiteY2" fmla="*/ 111967 h 634481"/>
              <a:gd name="connsiteX3" fmla="*/ 286388 w 2843500"/>
              <a:gd name="connsiteY3" fmla="*/ 93306 h 634481"/>
              <a:gd name="connsiteX4" fmla="*/ 323710 w 2843500"/>
              <a:gd name="connsiteY4" fmla="*/ 83975 h 634481"/>
              <a:gd name="connsiteX5" fmla="*/ 361032 w 2843500"/>
              <a:gd name="connsiteY5" fmla="*/ 65314 h 634481"/>
              <a:gd name="connsiteX6" fmla="*/ 398355 w 2843500"/>
              <a:gd name="connsiteY6" fmla="*/ 55983 h 634481"/>
              <a:gd name="connsiteX7" fmla="*/ 491661 w 2843500"/>
              <a:gd name="connsiteY7" fmla="*/ 27991 h 634481"/>
              <a:gd name="connsiteX8" fmla="*/ 603628 w 2843500"/>
              <a:gd name="connsiteY8" fmla="*/ 18661 h 634481"/>
              <a:gd name="connsiteX9" fmla="*/ 678273 w 2843500"/>
              <a:gd name="connsiteY9" fmla="*/ 0 h 634481"/>
              <a:gd name="connsiteX10" fmla="*/ 911539 w 2843500"/>
              <a:gd name="connsiteY10" fmla="*/ 18661 h 634481"/>
              <a:gd name="connsiteX11" fmla="*/ 939530 w 2843500"/>
              <a:gd name="connsiteY11" fmla="*/ 27991 h 634481"/>
              <a:gd name="connsiteX12" fmla="*/ 976853 w 2843500"/>
              <a:gd name="connsiteY12" fmla="*/ 37322 h 634481"/>
              <a:gd name="connsiteX13" fmla="*/ 1023506 w 2843500"/>
              <a:gd name="connsiteY13" fmla="*/ 55983 h 634481"/>
              <a:gd name="connsiteX14" fmla="*/ 1098151 w 2843500"/>
              <a:gd name="connsiteY14" fmla="*/ 74645 h 634481"/>
              <a:gd name="connsiteX15" fmla="*/ 1172796 w 2843500"/>
              <a:gd name="connsiteY15" fmla="*/ 93306 h 634481"/>
              <a:gd name="connsiteX16" fmla="*/ 1200788 w 2843500"/>
              <a:gd name="connsiteY16" fmla="*/ 111967 h 634481"/>
              <a:gd name="connsiteX17" fmla="*/ 1331416 w 2843500"/>
              <a:gd name="connsiteY17" fmla="*/ 149289 h 634481"/>
              <a:gd name="connsiteX18" fmla="*/ 1359408 w 2843500"/>
              <a:gd name="connsiteY18" fmla="*/ 158620 h 634481"/>
              <a:gd name="connsiteX19" fmla="*/ 1406061 w 2843500"/>
              <a:gd name="connsiteY19" fmla="*/ 167951 h 634481"/>
              <a:gd name="connsiteX20" fmla="*/ 1499367 w 2843500"/>
              <a:gd name="connsiteY20" fmla="*/ 195943 h 634481"/>
              <a:gd name="connsiteX21" fmla="*/ 1872592 w 2843500"/>
              <a:gd name="connsiteY21" fmla="*/ 177281 h 634481"/>
              <a:gd name="connsiteX22" fmla="*/ 1909914 w 2843500"/>
              <a:gd name="connsiteY22" fmla="*/ 167951 h 634481"/>
              <a:gd name="connsiteX23" fmla="*/ 2003220 w 2843500"/>
              <a:gd name="connsiteY23" fmla="*/ 158620 h 634481"/>
              <a:gd name="connsiteX24" fmla="*/ 2339122 w 2843500"/>
              <a:gd name="connsiteY24" fmla="*/ 167951 h 634481"/>
              <a:gd name="connsiteX25" fmla="*/ 2376445 w 2843500"/>
              <a:gd name="connsiteY25" fmla="*/ 177281 h 634481"/>
              <a:gd name="connsiteX26" fmla="*/ 2423098 w 2843500"/>
              <a:gd name="connsiteY26" fmla="*/ 186612 h 634481"/>
              <a:gd name="connsiteX27" fmla="*/ 2451090 w 2843500"/>
              <a:gd name="connsiteY27" fmla="*/ 214604 h 634481"/>
              <a:gd name="connsiteX28" fmla="*/ 2507073 w 2843500"/>
              <a:gd name="connsiteY28" fmla="*/ 233265 h 634481"/>
              <a:gd name="connsiteX29" fmla="*/ 2581718 w 2843500"/>
              <a:gd name="connsiteY29" fmla="*/ 261257 h 634481"/>
              <a:gd name="connsiteX30" fmla="*/ 2637702 w 2843500"/>
              <a:gd name="connsiteY30" fmla="*/ 298579 h 634481"/>
              <a:gd name="connsiteX31" fmla="*/ 2665694 w 2843500"/>
              <a:gd name="connsiteY31" fmla="*/ 317240 h 634481"/>
              <a:gd name="connsiteX32" fmla="*/ 2684355 w 2843500"/>
              <a:gd name="connsiteY32" fmla="*/ 335902 h 634481"/>
              <a:gd name="connsiteX33" fmla="*/ 2703016 w 2843500"/>
              <a:gd name="connsiteY33" fmla="*/ 363894 h 634481"/>
              <a:gd name="connsiteX34" fmla="*/ 2731008 w 2843500"/>
              <a:gd name="connsiteY34" fmla="*/ 373224 h 634481"/>
              <a:gd name="connsiteX35" fmla="*/ 2777661 w 2843500"/>
              <a:gd name="connsiteY35" fmla="*/ 410547 h 634481"/>
              <a:gd name="connsiteX36" fmla="*/ 2786992 w 2843500"/>
              <a:gd name="connsiteY36" fmla="*/ 438538 h 634481"/>
              <a:gd name="connsiteX37" fmla="*/ 2833645 w 2843500"/>
              <a:gd name="connsiteY37" fmla="*/ 475861 h 634481"/>
              <a:gd name="connsiteX38" fmla="*/ 2833645 w 2843500"/>
              <a:gd name="connsiteY38" fmla="*/ 531845 h 634481"/>
              <a:gd name="connsiteX39" fmla="*/ 2759000 w 2843500"/>
              <a:gd name="connsiteY39" fmla="*/ 559836 h 634481"/>
              <a:gd name="connsiteX40" fmla="*/ 2731008 w 2843500"/>
              <a:gd name="connsiteY40" fmla="*/ 569167 h 634481"/>
              <a:gd name="connsiteX41" fmla="*/ 2665694 w 2843500"/>
              <a:gd name="connsiteY41" fmla="*/ 587828 h 634481"/>
              <a:gd name="connsiteX42" fmla="*/ 2647032 w 2843500"/>
              <a:gd name="connsiteY42" fmla="*/ 606489 h 634481"/>
              <a:gd name="connsiteX43" fmla="*/ 2553726 w 2843500"/>
              <a:gd name="connsiteY43" fmla="*/ 634481 h 634481"/>
              <a:gd name="connsiteX44" fmla="*/ 2180502 w 2843500"/>
              <a:gd name="connsiteY44" fmla="*/ 615820 h 634481"/>
              <a:gd name="connsiteX45" fmla="*/ 2152510 w 2843500"/>
              <a:gd name="connsiteY45" fmla="*/ 606489 h 634481"/>
              <a:gd name="connsiteX46" fmla="*/ 2059204 w 2843500"/>
              <a:gd name="connsiteY46" fmla="*/ 587828 h 634481"/>
              <a:gd name="connsiteX47" fmla="*/ 1947237 w 2843500"/>
              <a:gd name="connsiteY47" fmla="*/ 559836 h 634481"/>
              <a:gd name="connsiteX48" fmla="*/ 1247441 w 2843500"/>
              <a:gd name="connsiteY48" fmla="*/ 559836 h 634481"/>
              <a:gd name="connsiteX49" fmla="*/ 1182126 w 2843500"/>
              <a:gd name="connsiteY49" fmla="*/ 550506 h 634481"/>
              <a:gd name="connsiteX50" fmla="*/ 1154135 w 2843500"/>
              <a:gd name="connsiteY50" fmla="*/ 541175 h 634481"/>
              <a:gd name="connsiteX51" fmla="*/ 1060828 w 2843500"/>
              <a:gd name="connsiteY51" fmla="*/ 522514 h 634481"/>
              <a:gd name="connsiteX52" fmla="*/ 1032837 w 2843500"/>
              <a:gd name="connsiteY52" fmla="*/ 513183 h 634481"/>
              <a:gd name="connsiteX53" fmla="*/ 874216 w 2843500"/>
              <a:gd name="connsiteY53" fmla="*/ 503853 h 634481"/>
              <a:gd name="connsiteX54" fmla="*/ 771579 w 2843500"/>
              <a:gd name="connsiteY54" fmla="*/ 485191 h 634481"/>
              <a:gd name="connsiteX55" fmla="*/ 724926 w 2843500"/>
              <a:gd name="connsiteY55" fmla="*/ 475861 h 634481"/>
              <a:gd name="connsiteX56" fmla="*/ 500992 w 2843500"/>
              <a:gd name="connsiteY56" fmla="*/ 466530 h 634481"/>
              <a:gd name="connsiteX57" fmla="*/ 389024 w 2843500"/>
              <a:gd name="connsiteY57" fmla="*/ 447869 h 634481"/>
              <a:gd name="connsiteX58" fmla="*/ 333041 w 2843500"/>
              <a:gd name="connsiteY58" fmla="*/ 429208 h 634481"/>
              <a:gd name="connsiteX59" fmla="*/ 267726 w 2843500"/>
              <a:gd name="connsiteY59" fmla="*/ 410547 h 634481"/>
              <a:gd name="connsiteX60" fmla="*/ 239735 w 2843500"/>
              <a:gd name="connsiteY60" fmla="*/ 391885 h 634481"/>
              <a:gd name="connsiteX61" fmla="*/ 183751 w 2843500"/>
              <a:gd name="connsiteY61" fmla="*/ 373224 h 634481"/>
              <a:gd name="connsiteX62" fmla="*/ 127767 w 2843500"/>
              <a:gd name="connsiteY62" fmla="*/ 345232 h 634481"/>
              <a:gd name="connsiteX63" fmla="*/ 99775 w 2843500"/>
              <a:gd name="connsiteY63" fmla="*/ 326571 h 634481"/>
              <a:gd name="connsiteX64" fmla="*/ 81114 w 2843500"/>
              <a:gd name="connsiteY64" fmla="*/ 298579 h 634481"/>
              <a:gd name="connsiteX65" fmla="*/ 43792 w 2843500"/>
              <a:gd name="connsiteY65" fmla="*/ 223934 h 634481"/>
              <a:gd name="connsiteX66" fmla="*/ 6469 w 2843500"/>
              <a:gd name="connsiteY66" fmla="*/ 139959 h 63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3500" h="634481">
                <a:moveTo>
                  <a:pt x="6469" y="139959"/>
                </a:moveTo>
                <a:cubicBezTo>
                  <a:pt x="28240" y="122853"/>
                  <a:pt x="112806" y="130100"/>
                  <a:pt x="174420" y="121298"/>
                </a:cubicBezTo>
                <a:cubicBezTo>
                  <a:pt x="193149" y="118623"/>
                  <a:pt x="212050" y="116555"/>
                  <a:pt x="230404" y="111967"/>
                </a:cubicBezTo>
                <a:cubicBezTo>
                  <a:pt x="249487" y="107196"/>
                  <a:pt x="267305" y="98077"/>
                  <a:pt x="286388" y="93306"/>
                </a:cubicBezTo>
                <a:cubicBezTo>
                  <a:pt x="298829" y="90196"/>
                  <a:pt x="311703" y="88478"/>
                  <a:pt x="323710" y="83975"/>
                </a:cubicBezTo>
                <a:cubicBezTo>
                  <a:pt x="336733" y="79091"/>
                  <a:pt x="348009" y="70198"/>
                  <a:pt x="361032" y="65314"/>
                </a:cubicBezTo>
                <a:cubicBezTo>
                  <a:pt x="373039" y="60811"/>
                  <a:pt x="386072" y="59668"/>
                  <a:pt x="398355" y="55983"/>
                </a:cubicBezTo>
                <a:cubicBezTo>
                  <a:pt x="417674" y="50187"/>
                  <a:pt x="467089" y="31063"/>
                  <a:pt x="491661" y="27991"/>
                </a:cubicBezTo>
                <a:cubicBezTo>
                  <a:pt x="528823" y="23346"/>
                  <a:pt x="566306" y="21771"/>
                  <a:pt x="603628" y="18661"/>
                </a:cubicBezTo>
                <a:cubicBezTo>
                  <a:pt x="625718" y="11297"/>
                  <a:pt x="655751" y="0"/>
                  <a:pt x="678273" y="0"/>
                </a:cubicBezTo>
                <a:cubicBezTo>
                  <a:pt x="735333" y="0"/>
                  <a:pt x="847977" y="12305"/>
                  <a:pt x="911539" y="18661"/>
                </a:cubicBezTo>
                <a:cubicBezTo>
                  <a:pt x="920869" y="21771"/>
                  <a:pt x="930073" y="25289"/>
                  <a:pt x="939530" y="27991"/>
                </a:cubicBezTo>
                <a:cubicBezTo>
                  <a:pt x="951861" y="31514"/>
                  <a:pt x="964687" y="33267"/>
                  <a:pt x="976853" y="37322"/>
                </a:cubicBezTo>
                <a:cubicBezTo>
                  <a:pt x="992742" y="42618"/>
                  <a:pt x="1007498" y="51057"/>
                  <a:pt x="1023506" y="55983"/>
                </a:cubicBezTo>
                <a:cubicBezTo>
                  <a:pt x="1048019" y="63526"/>
                  <a:pt x="1073819" y="66535"/>
                  <a:pt x="1098151" y="74645"/>
                </a:cubicBezTo>
                <a:cubicBezTo>
                  <a:pt x="1141188" y="88990"/>
                  <a:pt x="1116499" y="82046"/>
                  <a:pt x="1172796" y="93306"/>
                </a:cubicBezTo>
                <a:cubicBezTo>
                  <a:pt x="1182127" y="99526"/>
                  <a:pt x="1190541" y="107413"/>
                  <a:pt x="1200788" y="111967"/>
                </a:cubicBezTo>
                <a:cubicBezTo>
                  <a:pt x="1254710" y="135932"/>
                  <a:pt x="1272099" y="129516"/>
                  <a:pt x="1331416" y="149289"/>
                </a:cubicBezTo>
                <a:cubicBezTo>
                  <a:pt x="1340747" y="152399"/>
                  <a:pt x="1349866" y="156234"/>
                  <a:pt x="1359408" y="158620"/>
                </a:cubicBezTo>
                <a:cubicBezTo>
                  <a:pt x="1374793" y="162467"/>
                  <a:pt x="1390871" y="163394"/>
                  <a:pt x="1406061" y="167951"/>
                </a:cubicBezTo>
                <a:cubicBezTo>
                  <a:pt x="1528816" y="204778"/>
                  <a:pt x="1378174" y="171703"/>
                  <a:pt x="1499367" y="195943"/>
                </a:cubicBezTo>
                <a:cubicBezTo>
                  <a:pt x="1582200" y="192985"/>
                  <a:pt x="1766554" y="190536"/>
                  <a:pt x="1872592" y="177281"/>
                </a:cubicBezTo>
                <a:cubicBezTo>
                  <a:pt x="1885316" y="175690"/>
                  <a:pt x="1897219" y="169765"/>
                  <a:pt x="1909914" y="167951"/>
                </a:cubicBezTo>
                <a:cubicBezTo>
                  <a:pt x="1940857" y="163531"/>
                  <a:pt x="1972118" y="161730"/>
                  <a:pt x="2003220" y="158620"/>
                </a:cubicBezTo>
                <a:cubicBezTo>
                  <a:pt x="2115187" y="161730"/>
                  <a:pt x="2227251" y="162358"/>
                  <a:pt x="2339122" y="167951"/>
                </a:cubicBezTo>
                <a:cubicBezTo>
                  <a:pt x="2351930" y="168591"/>
                  <a:pt x="2363927" y="174499"/>
                  <a:pt x="2376445" y="177281"/>
                </a:cubicBezTo>
                <a:cubicBezTo>
                  <a:pt x="2391926" y="180721"/>
                  <a:pt x="2407547" y="183502"/>
                  <a:pt x="2423098" y="186612"/>
                </a:cubicBezTo>
                <a:cubicBezTo>
                  <a:pt x="2432429" y="195943"/>
                  <a:pt x="2439555" y="208196"/>
                  <a:pt x="2451090" y="214604"/>
                </a:cubicBezTo>
                <a:cubicBezTo>
                  <a:pt x="2468285" y="224157"/>
                  <a:pt x="2489479" y="224468"/>
                  <a:pt x="2507073" y="233265"/>
                </a:cubicBezTo>
                <a:cubicBezTo>
                  <a:pt x="2555866" y="257661"/>
                  <a:pt x="2530902" y="248552"/>
                  <a:pt x="2581718" y="261257"/>
                </a:cubicBezTo>
                <a:lnTo>
                  <a:pt x="2637702" y="298579"/>
                </a:lnTo>
                <a:cubicBezTo>
                  <a:pt x="2647033" y="304799"/>
                  <a:pt x="2657765" y="309310"/>
                  <a:pt x="2665694" y="317240"/>
                </a:cubicBezTo>
                <a:cubicBezTo>
                  <a:pt x="2671914" y="323461"/>
                  <a:pt x="2678860" y="329033"/>
                  <a:pt x="2684355" y="335902"/>
                </a:cubicBezTo>
                <a:cubicBezTo>
                  <a:pt x="2691360" y="344659"/>
                  <a:pt x="2694259" y="356889"/>
                  <a:pt x="2703016" y="363894"/>
                </a:cubicBezTo>
                <a:cubicBezTo>
                  <a:pt x="2710696" y="370038"/>
                  <a:pt x="2721677" y="370114"/>
                  <a:pt x="2731008" y="373224"/>
                </a:cubicBezTo>
                <a:cubicBezTo>
                  <a:pt x="2743725" y="381702"/>
                  <a:pt x="2768796" y="395772"/>
                  <a:pt x="2777661" y="410547"/>
                </a:cubicBezTo>
                <a:cubicBezTo>
                  <a:pt x="2782721" y="418981"/>
                  <a:pt x="2781932" y="430104"/>
                  <a:pt x="2786992" y="438538"/>
                </a:cubicBezTo>
                <a:cubicBezTo>
                  <a:pt x="2795857" y="453313"/>
                  <a:pt x="2820928" y="467383"/>
                  <a:pt x="2833645" y="475861"/>
                </a:cubicBezTo>
                <a:cubicBezTo>
                  <a:pt x="2839865" y="494521"/>
                  <a:pt x="2852305" y="513185"/>
                  <a:pt x="2833645" y="531845"/>
                </a:cubicBezTo>
                <a:cubicBezTo>
                  <a:pt x="2816251" y="549239"/>
                  <a:pt x="2780868" y="553588"/>
                  <a:pt x="2759000" y="559836"/>
                </a:cubicBezTo>
                <a:cubicBezTo>
                  <a:pt x="2749543" y="562538"/>
                  <a:pt x="2740465" y="566465"/>
                  <a:pt x="2731008" y="569167"/>
                </a:cubicBezTo>
                <a:cubicBezTo>
                  <a:pt x="2648970" y="592608"/>
                  <a:pt x="2732830" y="565451"/>
                  <a:pt x="2665694" y="587828"/>
                </a:cubicBezTo>
                <a:cubicBezTo>
                  <a:pt x="2659473" y="594048"/>
                  <a:pt x="2654900" y="602555"/>
                  <a:pt x="2647032" y="606489"/>
                </a:cubicBezTo>
                <a:cubicBezTo>
                  <a:pt x="2624308" y="617851"/>
                  <a:pt x="2580519" y="627783"/>
                  <a:pt x="2553726" y="634481"/>
                </a:cubicBezTo>
                <a:lnTo>
                  <a:pt x="2180502" y="615820"/>
                </a:lnTo>
                <a:cubicBezTo>
                  <a:pt x="2170707" y="614930"/>
                  <a:pt x="2162094" y="608701"/>
                  <a:pt x="2152510" y="606489"/>
                </a:cubicBezTo>
                <a:cubicBezTo>
                  <a:pt x="2121604" y="599357"/>
                  <a:pt x="2089294" y="597858"/>
                  <a:pt x="2059204" y="587828"/>
                </a:cubicBezTo>
                <a:cubicBezTo>
                  <a:pt x="1985272" y="563185"/>
                  <a:pt x="2022623" y="572401"/>
                  <a:pt x="1947237" y="559836"/>
                </a:cubicBezTo>
                <a:cubicBezTo>
                  <a:pt x="1619869" y="566132"/>
                  <a:pt x="1522105" y="578147"/>
                  <a:pt x="1247441" y="559836"/>
                </a:cubicBezTo>
                <a:cubicBezTo>
                  <a:pt x="1225497" y="558373"/>
                  <a:pt x="1203898" y="553616"/>
                  <a:pt x="1182126" y="550506"/>
                </a:cubicBezTo>
                <a:cubicBezTo>
                  <a:pt x="1172796" y="547396"/>
                  <a:pt x="1163718" y="543387"/>
                  <a:pt x="1154135" y="541175"/>
                </a:cubicBezTo>
                <a:cubicBezTo>
                  <a:pt x="1123229" y="534043"/>
                  <a:pt x="1090918" y="532545"/>
                  <a:pt x="1060828" y="522514"/>
                </a:cubicBezTo>
                <a:cubicBezTo>
                  <a:pt x="1051498" y="519404"/>
                  <a:pt x="1042623" y="514162"/>
                  <a:pt x="1032837" y="513183"/>
                </a:cubicBezTo>
                <a:cubicBezTo>
                  <a:pt x="980135" y="507913"/>
                  <a:pt x="927090" y="506963"/>
                  <a:pt x="874216" y="503853"/>
                </a:cubicBezTo>
                <a:cubicBezTo>
                  <a:pt x="802569" y="485940"/>
                  <a:pt x="871866" y="501905"/>
                  <a:pt x="771579" y="485191"/>
                </a:cubicBezTo>
                <a:cubicBezTo>
                  <a:pt x="755936" y="482584"/>
                  <a:pt x="740747" y="476952"/>
                  <a:pt x="724926" y="475861"/>
                </a:cubicBezTo>
                <a:cubicBezTo>
                  <a:pt x="650394" y="470721"/>
                  <a:pt x="575637" y="469640"/>
                  <a:pt x="500992" y="466530"/>
                </a:cubicBezTo>
                <a:cubicBezTo>
                  <a:pt x="463669" y="460310"/>
                  <a:pt x="424920" y="459834"/>
                  <a:pt x="389024" y="447869"/>
                </a:cubicBezTo>
                <a:cubicBezTo>
                  <a:pt x="370363" y="441649"/>
                  <a:pt x="352124" y="433979"/>
                  <a:pt x="333041" y="429208"/>
                </a:cubicBezTo>
                <a:cubicBezTo>
                  <a:pt x="286176" y="417492"/>
                  <a:pt x="307884" y="423932"/>
                  <a:pt x="267726" y="410547"/>
                </a:cubicBezTo>
                <a:cubicBezTo>
                  <a:pt x="258396" y="404326"/>
                  <a:pt x="249982" y="396439"/>
                  <a:pt x="239735" y="391885"/>
                </a:cubicBezTo>
                <a:cubicBezTo>
                  <a:pt x="221760" y="383896"/>
                  <a:pt x="200118" y="384135"/>
                  <a:pt x="183751" y="373224"/>
                </a:cubicBezTo>
                <a:cubicBezTo>
                  <a:pt x="103530" y="319744"/>
                  <a:pt x="205028" y="383863"/>
                  <a:pt x="127767" y="345232"/>
                </a:cubicBezTo>
                <a:cubicBezTo>
                  <a:pt x="117737" y="340217"/>
                  <a:pt x="109106" y="332791"/>
                  <a:pt x="99775" y="326571"/>
                </a:cubicBezTo>
                <a:cubicBezTo>
                  <a:pt x="93555" y="317240"/>
                  <a:pt x="85668" y="308826"/>
                  <a:pt x="81114" y="298579"/>
                </a:cubicBezTo>
                <a:cubicBezTo>
                  <a:pt x="46805" y="221384"/>
                  <a:pt x="82116" y="262260"/>
                  <a:pt x="43792" y="223934"/>
                </a:cubicBezTo>
                <a:cubicBezTo>
                  <a:pt x="23163" y="162050"/>
                  <a:pt x="-15302" y="157065"/>
                  <a:pt x="6469" y="139959"/>
                </a:cubicBezTo>
                <a:close/>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6690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EFFDA-333A-44AC-B956-421B5436B828}"/>
              </a:ext>
            </a:extLst>
          </p:cNvPr>
          <p:cNvPicPr>
            <a:picLocks noChangeAspect="1"/>
          </p:cNvPicPr>
          <p:nvPr/>
        </p:nvPicPr>
        <p:blipFill>
          <a:blip r:embed="rId2"/>
          <a:stretch>
            <a:fillRect/>
          </a:stretch>
        </p:blipFill>
        <p:spPr>
          <a:xfrm>
            <a:off x="7324530" y="156224"/>
            <a:ext cx="3396343" cy="5373842"/>
          </a:xfrm>
          <a:prstGeom prst="rect">
            <a:avLst/>
          </a:prstGeom>
        </p:spPr>
      </p:pic>
      <p:sp>
        <p:nvSpPr>
          <p:cNvPr id="4" name="TextBox 3">
            <a:extLst>
              <a:ext uri="{FF2B5EF4-FFF2-40B4-BE49-F238E27FC236}">
                <a16:creationId xmlns:a16="http://schemas.microsoft.com/office/drawing/2014/main" id="{BD5C5D52-63E0-4BD3-A07C-703806D9882E}"/>
              </a:ext>
            </a:extLst>
          </p:cNvPr>
          <p:cNvSpPr txBox="1"/>
          <p:nvPr/>
        </p:nvSpPr>
        <p:spPr>
          <a:xfrm>
            <a:off x="419878" y="783771"/>
            <a:ext cx="64008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effectLst/>
                <a:uLnTx/>
                <a:uFillTx/>
                <a:latin typeface="Rockwell" panose="02060603020205020403"/>
                <a:ea typeface="+mn-ea"/>
                <a:cs typeface="+mn-cs"/>
              </a:rPr>
              <a:t>On the 1940 Census Zora Brown reports that he </a:t>
            </a:r>
            <a:r>
              <a:rPr kumimoji="0" lang="en-US" sz="6000" b="0" i="0" u="none" strike="noStrike" kern="1200" cap="none" spc="0" normalizeH="0" baseline="0" noProof="0" dirty="0">
                <a:ln>
                  <a:noFill/>
                </a:ln>
                <a:solidFill>
                  <a:schemeClr val="tx2"/>
                </a:solidFill>
                <a:effectLst/>
                <a:uLnTx/>
                <a:uFillTx/>
                <a:latin typeface="Rockwell" panose="02060603020205020403"/>
                <a:ea typeface="+mn-ea"/>
                <a:cs typeface="+mn-cs"/>
              </a:rPr>
              <a:t>“owns” </a:t>
            </a:r>
            <a:r>
              <a:rPr kumimoji="0" lang="en-US" sz="6000" b="0" i="0" u="none" strike="noStrike" kern="1200" cap="none" spc="0" normalizeH="0" baseline="0" noProof="0" dirty="0">
                <a:ln>
                  <a:noFill/>
                </a:ln>
                <a:effectLst/>
                <a:uLnTx/>
                <a:uFillTx/>
                <a:latin typeface="Rockwell" panose="02060603020205020403"/>
                <a:ea typeface="+mn-ea"/>
                <a:cs typeface="+mn-cs"/>
              </a:rPr>
              <a:t>where he lives</a:t>
            </a:r>
          </a:p>
        </p:txBody>
      </p:sp>
      <p:sp>
        <p:nvSpPr>
          <p:cNvPr id="6" name="Freeform: Shape 5">
            <a:extLst>
              <a:ext uri="{FF2B5EF4-FFF2-40B4-BE49-F238E27FC236}">
                <a16:creationId xmlns:a16="http://schemas.microsoft.com/office/drawing/2014/main" id="{A072CC4A-DD90-4CAD-B80D-83123786A418}"/>
              </a:ext>
            </a:extLst>
          </p:cNvPr>
          <p:cNvSpPr/>
          <p:nvPr/>
        </p:nvSpPr>
        <p:spPr>
          <a:xfrm>
            <a:off x="7486012" y="4805273"/>
            <a:ext cx="2843500" cy="634481"/>
          </a:xfrm>
          <a:custGeom>
            <a:avLst/>
            <a:gdLst>
              <a:gd name="connsiteX0" fmla="*/ 6469 w 2843500"/>
              <a:gd name="connsiteY0" fmla="*/ 139959 h 634481"/>
              <a:gd name="connsiteX1" fmla="*/ 174420 w 2843500"/>
              <a:gd name="connsiteY1" fmla="*/ 121298 h 634481"/>
              <a:gd name="connsiteX2" fmla="*/ 230404 w 2843500"/>
              <a:gd name="connsiteY2" fmla="*/ 111967 h 634481"/>
              <a:gd name="connsiteX3" fmla="*/ 286388 w 2843500"/>
              <a:gd name="connsiteY3" fmla="*/ 93306 h 634481"/>
              <a:gd name="connsiteX4" fmla="*/ 323710 w 2843500"/>
              <a:gd name="connsiteY4" fmla="*/ 83975 h 634481"/>
              <a:gd name="connsiteX5" fmla="*/ 361032 w 2843500"/>
              <a:gd name="connsiteY5" fmla="*/ 65314 h 634481"/>
              <a:gd name="connsiteX6" fmla="*/ 398355 w 2843500"/>
              <a:gd name="connsiteY6" fmla="*/ 55983 h 634481"/>
              <a:gd name="connsiteX7" fmla="*/ 491661 w 2843500"/>
              <a:gd name="connsiteY7" fmla="*/ 27991 h 634481"/>
              <a:gd name="connsiteX8" fmla="*/ 603628 w 2843500"/>
              <a:gd name="connsiteY8" fmla="*/ 18661 h 634481"/>
              <a:gd name="connsiteX9" fmla="*/ 678273 w 2843500"/>
              <a:gd name="connsiteY9" fmla="*/ 0 h 634481"/>
              <a:gd name="connsiteX10" fmla="*/ 911539 w 2843500"/>
              <a:gd name="connsiteY10" fmla="*/ 18661 h 634481"/>
              <a:gd name="connsiteX11" fmla="*/ 939530 w 2843500"/>
              <a:gd name="connsiteY11" fmla="*/ 27991 h 634481"/>
              <a:gd name="connsiteX12" fmla="*/ 976853 w 2843500"/>
              <a:gd name="connsiteY12" fmla="*/ 37322 h 634481"/>
              <a:gd name="connsiteX13" fmla="*/ 1023506 w 2843500"/>
              <a:gd name="connsiteY13" fmla="*/ 55983 h 634481"/>
              <a:gd name="connsiteX14" fmla="*/ 1098151 w 2843500"/>
              <a:gd name="connsiteY14" fmla="*/ 74645 h 634481"/>
              <a:gd name="connsiteX15" fmla="*/ 1172796 w 2843500"/>
              <a:gd name="connsiteY15" fmla="*/ 93306 h 634481"/>
              <a:gd name="connsiteX16" fmla="*/ 1200788 w 2843500"/>
              <a:gd name="connsiteY16" fmla="*/ 111967 h 634481"/>
              <a:gd name="connsiteX17" fmla="*/ 1331416 w 2843500"/>
              <a:gd name="connsiteY17" fmla="*/ 149289 h 634481"/>
              <a:gd name="connsiteX18" fmla="*/ 1359408 w 2843500"/>
              <a:gd name="connsiteY18" fmla="*/ 158620 h 634481"/>
              <a:gd name="connsiteX19" fmla="*/ 1406061 w 2843500"/>
              <a:gd name="connsiteY19" fmla="*/ 167951 h 634481"/>
              <a:gd name="connsiteX20" fmla="*/ 1499367 w 2843500"/>
              <a:gd name="connsiteY20" fmla="*/ 195943 h 634481"/>
              <a:gd name="connsiteX21" fmla="*/ 1872592 w 2843500"/>
              <a:gd name="connsiteY21" fmla="*/ 177281 h 634481"/>
              <a:gd name="connsiteX22" fmla="*/ 1909914 w 2843500"/>
              <a:gd name="connsiteY22" fmla="*/ 167951 h 634481"/>
              <a:gd name="connsiteX23" fmla="*/ 2003220 w 2843500"/>
              <a:gd name="connsiteY23" fmla="*/ 158620 h 634481"/>
              <a:gd name="connsiteX24" fmla="*/ 2339122 w 2843500"/>
              <a:gd name="connsiteY24" fmla="*/ 167951 h 634481"/>
              <a:gd name="connsiteX25" fmla="*/ 2376445 w 2843500"/>
              <a:gd name="connsiteY25" fmla="*/ 177281 h 634481"/>
              <a:gd name="connsiteX26" fmla="*/ 2423098 w 2843500"/>
              <a:gd name="connsiteY26" fmla="*/ 186612 h 634481"/>
              <a:gd name="connsiteX27" fmla="*/ 2451090 w 2843500"/>
              <a:gd name="connsiteY27" fmla="*/ 214604 h 634481"/>
              <a:gd name="connsiteX28" fmla="*/ 2507073 w 2843500"/>
              <a:gd name="connsiteY28" fmla="*/ 233265 h 634481"/>
              <a:gd name="connsiteX29" fmla="*/ 2581718 w 2843500"/>
              <a:gd name="connsiteY29" fmla="*/ 261257 h 634481"/>
              <a:gd name="connsiteX30" fmla="*/ 2637702 w 2843500"/>
              <a:gd name="connsiteY30" fmla="*/ 298579 h 634481"/>
              <a:gd name="connsiteX31" fmla="*/ 2665694 w 2843500"/>
              <a:gd name="connsiteY31" fmla="*/ 317240 h 634481"/>
              <a:gd name="connsiteX32" fmla="*/ 2684355 w 2843500"/>
              <a:gd name="connsiteY32" fmla="*/ 335902 h 634481"/>
              <a:gd name="connsiteX33" fmla="*/ 2703016 w 2843500"/>
              <a:gd name="connsiteY33" fmla="*/ 363894 h 634481"/>
              <a:gd name="connsiteX34" fmla="*/ 2731008 w 2843500"/>
              <a:gd name="connsiteY34" fmla="*/ 373224 h 634481"/>
              <a:gd name="connsiteX35" fmla="*/ 2777661 w 2843500"/>
              <a:gd name="connsiteY35" fmla="*/ 410547 h 634481"/>
              <a:gd name="connsiteX36" fmla="*/ 2786992 w 2843500"/>
              <a:gd name="connsiteY36" fmla="*/ 438538 h 634481"/>
              <a:gd name="connsiteX37" fmla="*/ 2833645 w 2843500"/>
              <a:gd name="connsiteY37" fmla="*/ 475861 h 634481"/>
              <a:gd name="connsiteX38" fmla="*/ 2833645 w 2843500"/>
              <a:gd name="connsiteY38" fmla="*/ 531845 h 634481"/>
              <a:gd name="connsiteX39" fmla="*/ 2759000 w 2843500"/>
              <a:gd name="connsiteY39" fmla="*/ 559836 h 634481"/>
              <a:gd name="connsiteX40" fmla="*/ 2731008 w 2843500"/>
              <a:gd name="connsiteY40" fmla="*/ 569167 h 634481"/>
              <a:gd name="connsiteX41" fmla="*/ 2665694 w 2843500"/>
              <a:gd name="connsiteY41" fmla="*/ 587828 h 634481"/>
              <a:gd name="connsiteX42" fmla="*/ 2647032 w 2843500"/>
              <a:gd name="connsiteY42" fmla="*/ 606489 h 634481"/>
              <a:gd name="connsiteX43" fmla="*/ 2553726 w 2843500"/>
              <a:gd name="connsiteY43" fmla="*/ 634481 h 634481"/>
              <a:gd name="connsiteX44" fmla="*/ 2180502 w 2843500"/>
              <a:gd name="connsiteY44" fmla="*/ 615820 h 634481"/>
              <a:gd name="connsiteX45" fmla="*/ 2152510 w 2843500"/>
              <a:gd name="connsiteY45" fmla="*/ 606489 h 634481"/>
              <a:gd name="connsiteX46" fmla="*/ 2059204 w 2843500"/>
              <a:gd name="connsiteY46" fmla="*/ 587828 h 634481"/>
              <a:gd name="connsiteX47" fmla="*/ 1947237 w 2843500"/>
              <a:gd name="connsiteY47" fmla="*/ 559836 h 634481"/>
              <a:gd name="connsiteX48" fmla="*/ 1247441 w 2843500"/>
              <a:gd name="connsiteY48" fmla="*/ 559836 h 634481"/>
              <a:gd name="connsiteX49" fmla="*/ 1182126 w 2843500"/>
              <a:gd name="connsiteY49" fmla="*/ 550506 h 634481"/>
              <a:gd name="connsiteX50" fmla="*/ 1154135 w 2843500"/>
              <a:gd name="connsiteY50" fmla="*/ 541175 h 634481"/>
              <a:gd name="connsiteX51" fmla="*/ 1060828 w 2843500"/>
              <a:gd name="connsiteY51" fmla="*/ 522514 h 634481"/>
              <a:gd name="connsiteX52" fmla="*/ 1032837 w 2843500"/>
              <a:gd name="connsiteY52" fmla="*/ 513183 h 634481"/>
              <a:gd name="connsiteX53" fmla="*/ 874216 w 2843500"/>
              <a:gd name="connsiteY53" fmla="*/ 503853 h 634481"/>
              <a:gd name="connsiteX54" fmla="*/ 771579 w 2843500"/>
              <a:gd name="connsiteY54" fmla="*/ 485191 h 634481"/>
              <a:gd name="connsiteX55" fmla="*/ 724926 w 2843500"/>
              <a:gd name="connsiteY55" fmla="*/ 475861 h 634481"/>
              <a:gd name="connsiteX56" fmla="*/ 500992 w 2843500"/>
              <a:gd name="connsiteY56" fmla="*/ 466530 h 634481"/>
              <a:gd name="connsiteX57" fmla="*/ 389024 w 2843500"/>
              <a:gd name="connsiteY57" fmla="*/ 447869 h 634481"/>
              <a:gd name="connsiteX58" fmla="*/ 333041 w 2843500"/>
              <a:gd name="connsiteY58" fmla="*/ 429208 h 634481"/>
              <a:gd name="connsiteX59" fmla="*/ 267726 w 2843500"/>
              <a:gd name="connsiteY59" fmla="*/ 410547 h 634481"/>
              <a:gd name="connsiteX60" fmla="*/ 239735 w 2843500"/>
              <a:gd name="connsiteY60" fmla="*/ 391885 h 634481"/>
              <a:gd name="connsiteX61" fmla="*/ 183751 w 2843500"/>
              <a:gd name="connsiteY61" fmla="*/ 373224 h 634481"/>
              <a:gd name="connsiteX62" fmla="*/ 127767 w 2843500"/>
              <a:gd name="connsiteY62" fmla="*/ 345232 h 634481"/>
              <a:gd name="connsiteX63" fmla="*/ 99775 w 2843500"/>
              <a:gd name="connsiteY63" fmla="*/ 326571 h 634481"/>
              <a:gd name="connsiteX64" fmla="*/ 81114 w 2843500"/>
              <a:gd name="connsiteY64" fmla="*/ 298579 h 634481"/>
              <a:gd name="connsiteX65" fmla="*/ 43792 w 2843500"/>
              <a:gd name="connsiteY65" fmla="*/ 223934 h 634481"/>
              <a:gd name="connsiteX66" fmla="*/ 6469 w 2843500"/>
              <a:gd name="connsiteY66" fmla="*/ 139959 h 63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3500" h="634481">
                <a:moveTo>
                  <a:pt x="6469" y="139959"/>
                </a:moveTo>
                <a:cubicBezTo>
                  <a:pt x="28240" y="122853"/>
                  <a:pt x="112806" y="130100"/>
                  <a:pt x="174420" y="121298"/>
                </a:cubicBezTo>
                <a:cubicBezTo>
                  <a:pt x="193149" y="118623"/>
                  <a:pt x="212050" y="116555"/>
                  <a:pt x="230404" y="111967"/>
                </a:cubicBezTo>
                <a:cubicBezTo>
                  <a:pt x="249487" y="107196"/>
                  <a:pt x="267305" y="98077"/>
                  <a:pt x="286388" y="93306"/>
                </a:cubicBezTo>
                <a:cubicBezTo>
                  <a:pt x="298829" y="90196"/>
                  <a:pt x="311703" y="88478"/>
                  <a:pt x="323710" y="83975"/>
                </a:cubicBezTo>
                <a:cubicBezTo>
                  <a:pt x="336733" y="79091"/>
                  <a:pt x="348009" y="70198"/>
                  <a:pt x="361032" y="65314"/>
                </a:cubicBezTo>
                <a:cubicBezTo>
                  <a:pt x="373039" y="60811"/>
                  <a:pt x="386072" y="59668"/>
                  <a:pt x="398355" y="55983"/>
                </a:cubicBezTo>
                <a:cubicBezTo>
                  <a:pt x="417674" y="50187"/>
                  <a:pt x="467089" y="31063"/>
                  <a:pt x="491661" y="27991"/>
                </a:cubicBezTo>
                <a:cubicBezTo>
                  <a:pt x="528823" y="23346"/>
                  <a:pt x="566306" y="21771"/>
                  <a:pt x="603628" y="18661"/>
                </a:cubicBezTo>
                <a:cubicBezTo>
                  <a:pt x="625718" y="11297"/>
                  <a:pt x="655751" y="0"/>
                  <a:pt x="678273" y="0"/>
                </a:cubicBezTo>
                <a:cubicBezTo>
                  <a:pt x="735333" y="0"/>
                  <a:pt x="847977" y="12305"/>
                  <a:pt x="911539" y="18661"/>
                </a:cubicBezTo>
                <a:cubicBezTo>
                  <a:pt x="920869" y="21771"/>
                  <a:pt x="930073" y="25289"/>
                  <a:pt x="939530" y="27991"/>
                </a:cubicBezTo>
                <a:cubicBezTo>
                  <a:pt x="951861" y="31514"/>
                  <a:pt x="964687" y="33267"/>
                  <a:pt x="976853" y="37322"/>
                </a:cubicBezTo>
                <a:cubicBezTo>
                  <a:pt x="992742" y="42618"/>
                  <a:pt x="1007498" y="51057"/>
                  <a:pt x="1023506" y="55983"/>
                </a:cubicBezTo>
                <a:cubicBezTo>
                  <a:pt x="1048019" y="63526"/>
                  <a:pt x="1073819" y="66535"/>
                  <a:pt x="1098151" y="74645"/>
                </a:cubicBezTo>
                <a:cubicBezTo>
                  <a:pt x="1141188" y="88990"/>
                  <a:pt x="1116499" y="82046"/>
                  <a:pt x="1172796" y="93306"/>
                </a:cubicBezTo>
                <a:cubicBezTo>
                  <a:pt x="1182127" y="99526"/>
                  <a:pt x="1190541" y="107413"/>
                  <a:pt x="1200788" y="111967"/>
                </a:cubicBezTo>
                <a:cubicBezTo>
                  <a:pt x="1254710" y="135932"/>
                  <a:pt x="1272099" y="129516"/>
                  <a:pt x="1331416" y="149289"/>
                </a:cubicBezTo>
                <a:cubicBezTo>
                  <a:pt x="1340747" y="152399"/>
                  <a:pt x="1349866" y="156234"/>
                  <a:pt x="1359408" y="158620"/>
                </a:cubicBezTo>
                <a:cubicBezTo>
                  <a:pt x="1374793" y="162467"/>
                  <a:pt x="1390871" y="163394"/>
                  <a:pt x="1406061" y="167951"/>
                </a:cubicBezTo>
                <a:cubicBezTo>
                  <a:pt x="1528816" y="204778"/>
                  <a:pt x="1378174" y="171703"/>
                  <a:pt x="1499367" y="195943"/>
                </a:cubicBezTo>
                <a:cubicBezTo>
                  <a:pt x="1582200" y="192985"/>
                  <a:pt x="1766554" y="190536"/>
                  <a:pt x="1872592" y="177281"/>
                </a:cubicBezTo>
                <a:cubicBezTo>
                  <a:pt x="1885316" y="175690"/>
                  <a:pt x="1897219" y="169765"/>
                  <a:pt x="1909914" y="167951"/>
                </a:cubicBezTo>
                <a:cubicBezTo>
                  <a:pt x="1940857" y="163531"/>
                  <a:pt x="1972118" y="161730"/>
                  <a:pt x="2003220" y="158620"/>
                </a:cubicBezTo>
                <a:cubicBezTo>
                  <a:pt x="2115187" y="161730"/>
                  <a:pt x="2227251" y="162358"/>
                  <a:pt x="2339122" y="167951"/>
                </a:cubicBezTo>
                <a:cubicBezTo>
                  <a:pt x="2351930" y="168591"/>
                  <a:pt x="2363927" y="174499"/>
                  <a:pt x="2376445" y="177281"/>
                </a:cubicBezTo>
                <a:cubicBezTo>
                  <a:pt x="2391926" y="180721"/>
                  <a:pt x="2407547" y="183502"/>
                  <a:pt x="2423098" y="186612"/>
                </a:cubicBezTo>
                <a:cubicBezTo>
                  <a:pt x="2432429" y="195943"/>
                  <a:pt x="2439555" y="208196"/>
                  <a:pt x="2451090" y="214604"/>
                </a:cubicBezTo>
                <a:cubicBezTo>
                  <a:pt x="2468285" y="224157"/>
                  <a:pt x="2489479" y="224468"/>
                  <a:pt x="2507073" y="233265"/>
                </a:cubicBezTo>
                <a:cubicBezTo>
                  <a:pt x="2555866" y="257661"/>
                  <a:pt x="2530902" y="248552"/>
                  <a:pt x="2581718" y="261257"/>
                </a:cubicBezTo>
                <a:lnTo>
                  <a:pt x="2637702" y="298579"/>
                </a:lnTo>
                <a:cubicBezTo>
                  <a:pt x="2647033" y="304799"/>
                  <a:pt x="2657765" y="309310"/>
                  <a:pt x="2665694" y="317240"/>
                </a:cubicBezTo>
                <a:cubicBezTo>
                  <a:pt x="2671914" y="323461"/>
                  <a:pt x="2678860" y="329033"/>
                  <a:pt x="2684355" y="335902"/>
                </a:cubicBezTo>
                <a:cubicBezTo>
                  <a:pt x="2691360" y="344659"/>
                  <a:pt x="2694259" y="356889"/>
                  <a:pt x="2703016" y="363894"/>
                </a:cubicBezTo>
                <a:cubicBezTo>
                  <a:pt x="2710696" y="370038"/>
                  <a:pt x="2721677" y="370114"/>
                  <a:pt x="2731008" y="373224"/>
                </a:cubicBezTo>
                <a:cubicBezTo>
                  <a:pt x="2743725" y="381702"/>
                  <a:pt x="2768796" y="395772"/>
                  <a:pt x="2777661" y="410547"/>
                </a:cubicBezTo>
                <a:cubicBezTo>
                  <a:pt x="2782721" y="418981"/>
                  <a:pt x="2781932" y="430104"/>
                  <a:pt x="2786992" y="438538"/>
                </a:cubicBezTo>
                <a:cubicBezTo>
                  <a:pt x="2795857" y="453313"/>
                  <a:pt x="2820928" y="467383"/>
                  <a:pt x="2833645" y="475861"/>
                </a:cubicBezTo>
                <a:cubicBezTo>
                  <a:pt x="2839865" y="494521"/>
                  <a:pt x="2852305" y="513185"/>
                  <a:pt x="2833645" y="531845"/>
                </a:cubicBezTo>
                <a:cubicBezTo>
                  <a:pt x="2816251" y="549239"/>
                  <a:pt x="2780868" y="553588"/>
                  <a:pt x="2759000" y="559836"/>
                </a:cubicBezTo>
                <a:cubicBezTo>
                  <a:pt x="2749543" y="562538"/>
                  <a:pt x="2740465" y="566465"/>
                  <a:pt x="2731008" y="569167"/>
                </a:cubicBezTo>
                <a:cubicBezTo>
                  <a:pt x="2648970" y="592608"/>
                  <a:pt x="2732830" y="565451"/>
                  <a:pt x="2665694" y="587828"/>
                </a:cubicBezTo>
                <a:cubicBezTo>
                  <a:pt x="2659473" y="594048"/>
                  <a:pt x="2654900" y="602555"/>
                  <a:pt x="2647032" y="606489"/>
                </a:cubicBezTo>
                <a:cubicBezTo>
                  <a:pt x="2624308" y="617851"/>
                  <a:pt x="2580519" y="627783"/>
                  <a:pt x="2553726" y="634481"/>
                </a:cubicBezTo>
                <a:lnTo>
                  <a:pt x="2180502" y="615820"/>
                </a:lnTo>
                <a:cubicBezTo>
                  <a:pt x="2170707" y="614930"/>
                  <a:pt x="2162094" y="608701"/>
                  <a:pt x="2152510" y="606489"/>
                </a:cubicBezTo>
                <a:cubicBezTo>
                  <a:pt x="2121604" y="599357"/>
                  <a:pt x="2089294" y="597858"/>
                  <a:pt x="2059204" y="587828"/>
                </a:cubicBezTo>
                <a:cubicBezTo>
                  <a:pt x="1985272" y="563185"/>
                  <a:pt x="2022623" y="572401"/>
                  <a:pt x="1947237" y="559836"/>
                </a:cubicBezTo>
                <a:cubicBezTo>
                  <a:pt x="1619869" y="566132"/>
                  <a:pt x="1522105" y="578147"/>
                  <a:pt x="1247441" y="559836"/>
                </a:cubicBezTo>
                <a:cubicBezTo>
                  <a:pt x="1225497" y="558373"/>
                  <a:pt x="1203898" y="553616"/>
                  <a:pt x="1182126" y="550506"/>
                </a:cubicBezTo>
                <a:cubicBezTo>
                  <a:pt x="1172796" y="547396"/>
                  <a:pt x="1163718" y="543387"/>
                  <a:pt x="1154135" y="541175"/>
                </a:cubicBezTo>
                <a:cubicBezTo>
                  <a:pt x="1123229" y="534043"/>
                  <a:pt x="1090918" y="532545"/>
                  <a:pt x="1060828" y="522514"/>
                </a:cubicBezTo>
                <a:cubicBezTo>
                  <a:pt x="1051498" y="519404"/>
                  <a:pt x="1042623" y="514162"/>
                  <a:pt x="1032837" y="513183"/>
                </a:cubicBezTo>
                <a:cubicBezTo>
                  <a:pt x="980135" y="507913"/>
                  <a:pt x="927090" y="506963"/>
                  <a:pt x="874216" y="503853"/>
                </a:cubicBezTo>
                <a:cubicBezTo>
                  <a:pt x="802569" y="485940"/>
                  <a:pt x="871866" y="501905"/>
                  <a:pt x="771579" y="485191"/>
                </a:cubicBezTo>
                <a:cubicBezTo>
                  <a:pt x="755936" y="482584"/>
                  <a:pt x="740747" y="476952"/>
                  <a:pt x="724926" y="475861"/>
                </a:cubicBezTo>
                <a:cubicBezTo>
                  <a:pt x="650394" y="470721"/>
                  <a:pt x="575637" y="469640"/>
                  <a:pt x="500992" y="466530"/>
                </a:cubicBezTo>
                <a:cubicBezTo>
                  <a:pt x="463669" y="460310"/>
                  <a:pt x="424920" y="459834"/>
                  <a:pt x="389024" y="447869"/>
                </a:cubicBezTo>
                <a:cubicBezTo>
                  <a:pt x="370363" y="441649"/>
                  <a:pt x="352124" y="433979"/>
                  <a:pt x="333041" y="429208"/>
                </a:cubicBezTo>
                <a:cubicBezTo>
                  <a:pt x="286176" y="417492"/>
                  <a:pt x="307884" y="423932"/>
                  <a:pt x="267726" y="410547"/>
                </a:cubicBezTo>
                <a:cubicBezTo>
                  <a:pt x="258396" y="404326"/>
                  <a:pt x="249982" y="396439"/>
                  <a:pt x="239735" y="391885"/>
                </a:cubicBezTo>
                <a:cubicBezTo>
                  <a:pt x="221760" y="383896"/>
                  <a:pt x="200118" y="384135"/>
                  <a:pt x="183751" y="373224"/>
                </a:cubicBezTo>
                <a:cubicBezTo>
                  <a:pt x="103530" y="319744"/>
                  <a:pt x="205028" y="383863"/>
                  <a:pt x="127767" y="345232"/>
                </a:cubicBezTo>
                <a:cubicBezTo>
                  <a:pt x="117737" y="340217"/>
                  <a:pt x="109106" y="332791"/>
                  <a:pt x="99775" y="326571"/>
                </a:cubicBezTo>
                <a:cubicBezTo>
                  <a:pt x="93555" y="317240"/>
                  <a:pt x="85668" y="308826"/>
                  <a:pt x="81114" y="298579"/>
                </a:cubicBezTo>
                <a:cubicBezTo>
                  <a:pt x="46805" y="221384"/>
                  <a:pt x="82116" y="262260"/>
                  <a:pt x="43792" y="223934"/>
                </a:cubicBezTo>
                <a:cubicBezTo>
                  <a:pt x="23163" y="162050"/>
                  <a:pt x="-15302" y="157065"/>
                  <a:pt x="6469" y="139959"/>
                </a:cubicBezTo>
                <a:close/>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108474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EFFDA-333A-44AC-B956-421B5436B828}"/>
              </a:ext>
            </a:extLst>
          </p:cNvPr>
          <p:cNvPicPr>
            <a:picLocks noChangeAspect="1"/>
          </p:cNvPicPr>
          <p:nvPr/>
        </p:nvPicPr>
        <p:blipFill>
          <a:blip r:embed="rId2"/>
          <a:stretch>
            <a:fillRect/>
          </a:stretch>
        </p:blipFill>
        <p:spPr>
          <a:xfrm>
            <a:off x="4626512" y="1625986"/>
            <a:ext cx="6896795" cy="2867362"/>
          </a:xfrm>
          <a:prstGeom prst="rect">
            <a:avLst/>
          </a:prstGeom>
        </p:spPr>
      </p:pic>
      <p:sp>
        <p:nvSpPr>
          <p:cNvPr id="4" name="TextBox 3">
            <a:extLst>
              <a:ext uri="{FF2B5EF4-FFF2-40B4-BE49-F238E27FC236}">
                <a16:creationId xmlns:a16="http://schemas.microsoft.com/office/drawing/2014/main" id="{BD5C5D52-63E0-4BD3-A07C-703806D9882E}"/>
              </a:ext>
            </a:extLst>
          </p:cNvPr>
          <p:cNvSpPr txBox="1"/>
          <p:nvPr/>
        </p:nvSpPr>
        <p:spPr>
          <a:xfrm>
            <a:off x="427737" y="58846"/>
            <a:ext cx="4198775" cy="55092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Rockwell" panose="02060603020205020403"/>
                <a:ea typeface="+mn-ea"/>
                <a:cs typeface="+mn-cs"/>
              </a:rPr>
              <a:t>Now instead </a:t>
            </a:r>
            <a:r>
              <a:rPr lang="en-US" sz="4400" dirty="0">
                <a:latin typeface="Rockwell" panose="02060603020205020403"/>
              </a:rPr>
              <a:t>of searching over 48 years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i="1" dirty="0">
                <a:solidFill>
                  <a:schemeClr val="tx2"/>
                </a:solidFill>
                <a:latin typeface="Rockwell" panose="02060603020205020403"/>
              </a:rPr>
              <a:t>(1918-1966) </a:t>
            </a:r>
            <a:r>
              <a:rPr lang="en-US" sz="4400" dirty="0">
                <a:latin typeface="Rockwell" panose="02060603020205020403"/>
              </a:rPr>
              <a:t>w</a:t>
            </a:r>
            <a:r>
              <a:rPr kumimoji="0" lang="en-US" sz="4400" b="0" i="0" u="none" strike="noStrike" kern="1200" cap="none" spc="0" normalizeH="0" baseline="0" noProof="0" dirty="0">
                <a:ln>
                  <a:noFill/>
                </a:ln>
                <a:effectLst/>
                <a:uLnTx/>
                <a:uFillTx/>
                <a:latin typeface="Rockwell" panose="02060603020205020403"/>
                <a:ea typeface="+mn-ea"/>
                <a:cs typeface="+mn-cs"/>
              </a:rPr>
              <a:t>e can search for a 10-year time frame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Rockwell" panose="02060603020205020403"/>
                <a:ea typeface="+mn-ea"/>
                <a:cs typeface="+mn-cs"/>
              </a:rPr>
              <a:t> </a:t>
            </a:r>
            <a:r>
              <a:rPr kumimoji="0" lang="en-US" sz="3600" b="0" i="0" u="none" strike="noStrike" kern="1200" cap="none" spc="0" normalizeH="0" baseline="0" noProof="0" dirty="0">
                <a:ln>
                  <a:noFill/>
                </a:ln>
                <a:solidFill>
                  <a:schemeClr val="tx2"/>
                </a:solidFill>
                <a:effectLst/>
                <a:uLnTx/>
                <a:uFillTx/>
                <a:latin typeface="Rockwell" panose="02060603020205020403"/>
                <a:ea typeface="+mn-ea"/>
                <a:cs typeface="+mn-cs"/>
              </a:rPr>
              <a:t>(1930-1940)</a:t>
            </a:r>
            <a:r>
              <a:rPr kumimoji="0" lang="en-US" sz="4000" b="0" i="0" u="none" strike="noStrike" kern="1200" cap="none" spc="0" normalizeH="0" baseline="0" noProof="0" dirty="0">
                <a:ln>
                  <a:noFill/>
                </a:ln>
                <a:solidFill>
                  <a:schemeClr val="tx2"/>
                </a:solidFill>
                <a:effectLst/>
                <a:uLnTx/>
                <a:uFillTx/>
                <a:latin typeface="Rockwell" panose="02060603020205020403"/>
                <a:ea typeface="+mn-ea"/>
                <a:cs typeface="+mn-cs"/>
              </a:rPr>
              <a:t>  </a:t>
            </a:r>
            <a:endParaRPr kumimoji="0" lang="en-US" sz="4800" b="0" i="0" u="none" strike="noStrike" kern="1200" cap="none" spc="0" normalizeH="0" baseline="0" noProof="0" dirty="0">
              <a:ln>
                <a:noFill/>
              </a:ln>
              <a:solidFill>
                <a:schemeClr val="tx2"/>
              </a:solidFill>
              <a:effectLst/>
              <a:uLnTx/>
              <a:uFillTx/>
              <a:latin typeface="Rockwell" panose="02060603020205020403"/>
              <a:ea typeface="+mn-ea"/>
              <a:cs typeface="+mn-cs"/>
            </a:endParaRPr>
          </a:p>
        </p:txBody>
      </p:sp>
      <p:sp>
        <p:nvSpPr>
          <p:cNvPr id="5" name="Freeform: Shape 4">
            <a:extLst>
              <a:ext uri="{FF2B5EF4-FFF2-40B4-BE49-F238E27FC236}">
                <a16:creationId xmlns:a16="http://schemas.microsoft.com/office/drawing/2014/main" id="{6490335E-1A6D-4988-A693-9625E5CFF686}"/>
              </a:ext>
            </a:extLst>
          </p:cNvPr>
          <p:cNvSpPr/>
          <p:nvPr/>
        </p:nvSpPr>
        <p:spPr>
          <a:xfrm>
            <a:off x="11299371" y="1620452"/>
            <a:ext cx="363894" cy="478958"/>
          </a:xfrm>
          <a:custGeom>
            <a:avLst/>
            <a:gdLst>
              <a:gd name="connsiteX0" fmla="*/ 261258 w 363894"/>
              <a:gd name="connsiteY0" fmla="*/ 3075 h 478958"/>
              <a:gd name="connsiteX1" fmla="*/ 214605 w 363894"/>
              <a:gd name="connsiteY1" fmla="*/ 12405 h 478958"/>
              <a:gd name="connsiteX2" fmla="*/ 130629 w 363894"/>
              <a:gd name="connsiteY2" fmla="*/ 40397 h 478958"/>
              <a:gd name="connsiteX3" fmla="*/ 102637 w 363894"/>
              <a:gd name="connsiteY3" fmla="*/ 49728 h 478958"/>
              <a:gd name="connsiteX4" fmla="*/ 74645 w 363894"/>
              <a:gd name="connsiteY4" fmla="*/ 59058 h 478958"/>
              <a:gd name="connsiteX5" fmla="*/ 37323 w 363894"/>
              <a:gd name="connsiteY5" fmla="*/ 115042 h 478958"/>
              <a:gd name="connsiteX6" fmla="*/ 27992 w 363894"/>
              <a:gd name="connsiteY6" fmla="*/ 143034 h 478958"/>
              <a:gd name="connsiteX7" fmla="*/ 0 w 363894"/>
              <a:gd name="connsiteY7" fmla="*/ 199017 h 478958"/>
              <a:gd name="connsiteX8" fmla="*/ 9331 w 363894"/>
              <a:gd name="connsiteY8" fmla="*/ 348307 h 478958"/>
              <a:gd name="connsiteX9" fmla="*/ 65315 w 363894"/>
              <a:gd name="connsiteY9" fmla="*/ 404291 h 478958"/>
              <a:gd name="connsiteX10" fmla="*/ 121298 w 363894"/>
              <a:gd name="connsiteY10" fmla="*/ 441613 h 478958"/>
              <a:gd name="connsiteX11" fmla="*/ 214605 w 363894"/>
              <a:gd name="connsiteY11" fmla="*/ 469605 h 478958"/>
              <a:gd name="connsiteX12" fmla="*/ 242596 w 363894"/>
              <a:gd name="connsiteY12" fmla="*/ 450944 h 478958"/>
              <a:gd name="connsiteX13" fmla="*/ 279919 w 363894"/>
              <a:gd name="connsiteY13" fmla="*/ 413621 h 478958"/>
              <a:gd name="connsiteX14" fmla="*/ 307911 w 363894"/>
              <a:gd name="connsiteY14" fmla="*/ 404291 h 478958"/>
              <a:gd name="connsiteX15" fmla="*/ 354564 w 363894"/>
              <a:gd name="connsiteY15" fmla="*/ 366968 h 478958"/>
              <a:gd name="connsiteX16" fmla="*/ 363894 w 363894"/>
              <a:gd name="connsiteY16" fmla="*/ 338977 h 478958"/>
              <a:gd name="connsiteX17" fmla="*/ 345233 w 363894"/>
              <a:gd name="connsiteY17" fmla="*/ 320315 h 478958"/>
              <a:gd name="connsiteX18" fmla="*/ 317241 w 363894"/>
              <a:gd name="connsiteY18" fmla="*/ 301654 h 478958"/>
              <a:gd name="connsiteX19" fmla="*/ 298580 w 363894"/>
              <a:gd name="connsiteY19" fmla="*/ 236340 h 478958"/>
              <a:gd name="connsiteX20" fmla="*/ 289249 w 363894"/>
              <a:gd name="connsiteY20" fmla="*/ 133703 h 478958"/>
              <a:gd name="connsiteX21" fmla="*/ 261258 w 363894"/>
              <a:gd name="connsiteY21" fmla="*/ 124372 h 478958"/>
              <a:gd name="connsiteX22" fmla="*/ 242596 w 363894"/>
              <a:gd name="connsiteY22" fmla="*/ 68389 h 478958"/>
              <a:gd name="connsiteX23" fmla="*/ 261258 w 363894"/>
              <a:gd name="connsiteY23" fmla="*/ 3075 h 4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3894" h="478958">
                <a:moveTo>
                  <a:pt x="261258" y="3075"/>
                </a:moveTo>
                <a:cubicBezTo>
                  <a:pt x="256593" y="-6256"/>
                  <a:pt x="229905" y="8232"/>
                  <a:pt x="214605" y="12405"/>
                </a:cubicBezTo>
                <a:cubicBezTo>
                  <a:pt x="214586" y="12410"/>
                  <a:pt x="144634" y="35728"/>
                  <a:pt x="130629" y="40397"/>
                </a:cubicBezTo>
                <a:lnTo>
                  <a:pt x="102637" y="49728"/>
                </a:lnTo>
                <a:lnTo>
                  <a:pt x="74645" y="59058"/>
                </a:lnTo>
                <a:cubicBezTo>
                  <a:pt x="62204" y="77719"/>
                  <a:pt x="44416" y="93765"/>
                  <a:pt x="37323" y="115042"/>
                </a:cubicBezTo>
                <a:cubicBezTo>
                  <a:pt x="34213" y="124373"/>
                  <a:pt x="32391" y="134237"/>
                  <a:pt x="27992" y="143034"/>
                </a:cubicBezTo>
                <a:cubicBezTo>
                  <a:pt x="-8185" y="215387"/>
                  <a:pt x="23455" y="128658"/>
                  <a:pt x="0" y="199017"/>
                </a:cubicBezTo>
                <a:cubicBezTo>
                  <a:pt x="3110" y="248780"/>
                  <a:pt x="-5787" y="300794"/>
                  <a:pt x="9331" y="348307"/>
                </a:cubicBezTo>
                <a:cubicBezTo>
                  <a:pt x="17333" y="373456"/>
                  <a:pt x="46654" y="385630"/>
                  <a:pt x="65315" y="404291"/>
                </a:cubicBezTo>
                <a:cubicBezTo>
                  <a:pt x="100261" y="439237"/>
                  <a:pt x="80789" y="428110"/>
                  <a:pt x="121298" y="441613"/>
                </a:cubicBezTo>
                <a:cubicBezTo>
                  <a:pt x="187952" y="486049"/>
                  <a:pt x="155523" y="484376"/>
                  <a:pt x="214605" y="469605"/>
                </a:cubicBezTo>
                <a:cubicBezTo>
                  <a:pt x="223935" y="463385"/>
                  <a:pt x="234082" y="458242"/>
                  <a:pt x="242596" y="450944"/>
                </a:cubicBezTo>
                <a:cubicBezTo>
                  <a:pt x="255954" y="439494"/>
                  <a:pt x="263228" y="419184"/>
                  <a:pt x="279919" y="413621"/>
                </a:cubicBezTo>
                <a:lnTo>
                  <a:pt x="307911" y="404291"/>
                </a:lnTo>
                <a:cubicBezTo>
                  <a:pt x="320625" y="395815"/>
                  <a:pt x="345700" y="381741"/>
                  <a:pt x="354564" y="366968"/>
                </a:cubicBezTo>
                <a:cubicBezTo>
                  <a:pt x="359624" y="358535"/>
                  <a:pt x="360784" y="348307"/>
                  <a:pt x="363894" y="338977"/>
                </a:cubicBezTo>
                <a:cubicBezTo>
                  <a:pt x="357674" y="332756"/>
                  <a:pt x="352102" y="325811"/>
                  <a:pt x="345233" y="320315"/>
                </a:cubicBezTo>
                <a:cubicBezTo>
                  <a:pt x="336476" y="313310"/>
                  <a:pt x="324246" y="310411"/>
                  <a:pt x="317241" y="301654"/>
                </a:cubicBezTo>
                <a:cubicBezTo>
                  <a:pt x="312375" y="295572"/>
                  <a:pt x="299189" y="238775"/>
                  <a:pt x="298580" y="236340"/>
                </a:cubicBezTo>
                <a:cubicBezTo>
                  <a:pt x="295470" y="202128"/>
                  <a:pt x="300112" y="166294"/>
                  <a:pt x="289249" y="133703"/>
                </a:cubicBezTo>
                <a:cubicBezTo>
                  <a:pt x="286139" y="124373"/>
                  <a:pt x="266975" y="132375"/>
                  <a:pt x="261258" y="124372"/>
                </a:cubicBezTo>
                <a:cubicBezTo>
                  <a:pt x="249825" y="108365"/>
                  <a:pt x="242596" y="68389"/>
                  <a:pt x="242596" y="68389"/>
                </a:cubicBezTo>
                <a:cubicBezTo>
                  <a:pt x="232543" y="8066"/>
                  <a:pt x="265923" y="12406"/>
                  <a:pt x="261258" y="3075"/>
                </a:cubicBezTo>
                <a:close/>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7980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C5D52-63E0-4BD3-A07C-703806D9882E}"/>
              </a:ext>
            </a:extLst>
          </p:cNvPr>
          <p:cNvSpPr txBox="1"/>
          <p:nvPr/>
        </p:nvSpPr>
        <p:spPr>
          <a:xfrm>
            <a:off x="427737" y="58846"/>
            <a:ext cx="1047041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a:latin typeface="Rockwell" panose="02060603020205020403"/>
              </a:rPr>
              <a:t>Don’t you love it when a plan works!</a:t>
            </a:r>
            <a:r>
              <a:rPr kumimoji="0" lang="en-US" sz="4000" b="0" i="0" u="none" strike="noStrike" kern="1200" cap="none" spc="0" normalizeH="0" baseline="0" noProof="0" dirty="0">
                <a:ln>
                  <a:noFill/>
                </a:ln>
                <a:effectLst/>
                <a:uLnTx/>
                <a:uFillTx/>
                <a:latin typeface="Rockwell" panose="02060603020205020403"/>
                <a:ea typeface="+mn-ea"/>
                <a:cs typeface="+mn-cs"/>
              </a:rPr>
              <a:t>  </a:t>
            </a:r>
            <a:endParaRPr kumimoji="0" lang="en-US" sz="4800" b="0" i="0" u="none" strike="noStrike" kern="1200" cap="none" spc="0" normalizeH="0" baseline="0" noProof="0" dirty="0">
              <a:ln>
                <a:noFill/>
              </a:ln>
              <a:effectLst/>
              <a:uLnTx/>
              <a:uFillTx/>
              <a:latin typeface="Rockwell" panose="02060603020205020403"/>
              <a:ea typeface="+mn-ea"/>
              <a:cs typeface="+mn-cs"/>
            </a:endParaRPr>
          </a:p>
        </p:txBody>
      </p:sp>
      <p:pic>
        <p:nvPicPr>
          <p:cNvPr id="6" name="Picture 5">
            <a:extLst>
              <a:ext uri="{FF2B5EF4-FFF2-40B4-BE49-F238E27FC236}">
                <a16:creationId xmlns:a16="http://schemas.microsoft.com/office/drawing/2014/main" id="{F94BBFD4-3DF3-44CF-85AD-219F1233F414}"/>
              </a:ext>
            </a:extLst>
          </p:cNvPr>
          <p:cNvPicPr>
            <a:picLocks noChangeAspect="1"/>
          </p:cNvPicPr>
          <p:nvPr/>
        </p:nvPicPr>
        <p:blipFill>
          <a:blip r:embed="rId2"/>
          <a:stretch>
            <a:fillRect/>
          </a:stretch>
        </p:blipFill>
        <p:spPr>
          <a:xfrm>
            <a:off x="2745114" y="962056"/>
            <a:ext cx="7056334" cy="4523228"/>
          </a:xfrm>
          <a:prstGeom prst="rect">
            <a:avLst/>
          </a:prstGeom>
        </p:spPr>
      </p:pic>
      <p:cxnSp>
        <p:nvCxnSpPr>
          <p:cNvPr id="8" name="Straight Connector 7">
            <a:extLst>
              <a:ext uri="{FF2B5EF4-FFF2-40B4-BE49-F238E27FC236}">
                <a16:creationId xmlns:a16="http://schemas.microsoft.com/office/drawing/2014/main" id="{DA62582A-E981-4657-8F10-46DEA358DF5D}"/>
              </a:ext>
            </a:extLst>
          </p:cNvPr>
          <p:cNvCxnSpPr/>
          <p:nvPr/>
        </p:nvCxnSpPr>
        <p:spPr>
          <a:xfrm>
            <a:off x="8033657" y="2155372"/>
            <a:ext cx="1091681"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6CB330-8ECC-48FD-914F-B34A064D6989}"/>
              </a:ext>
            </a:extLst>
          </p:cNvPr>
          <p:cNvPicPr>
            <a:picLocks noChangeAspect="1"/>
          </p:cNvPicPr>
          <p:nvPr/>
        </p:nvPicPr>
        <p:blipFill>
          <a:blip r:embed="rId3"/>
          <a:stretch>
            <a:fillRect/>
          </a:stretch>
        </p:blipFill>
        <p:spPr>
          <a:xfrm>
            <a:off x="2842727" y="2382912"/>
            <a:ext cx="1121761" cy="48772"/>
          </a:xfrm>
          <a:prstGeom prst="rect">
            <a:avLst/>
          </a:prstGeom>
        </p:spPr>
      </p:pic>
      <p:pic>
        <p:nvPicPr>
          <p:cNvPr id="10" name="Picture 9">
            <a:extLst>
              <a:ext uri="{FF2B5EF4-FFF2-40B4-BE49-F238E27FC236}">
                <a16:creationId xmlns:a16="http://schemas.microsoft.com/office/drawing/2014/main" id="{D63E9904-1FA3-488B-8A6E-A58FA9C4FB50}"/>
              </a:ext>
            </a:extLst>
          </p:cNvPr>
          <p:cNvPicPr>
            <a:picLocks noChangeAspect="1"/>
          </p:cNvPicPr>
          <p:nvPr/>
        </p:nvPicPr>
        <p:blipFill>
          <a:blip r:embed="rId3"/>
          <a:stretch>
            <a:fillRect/>
          </a:stretch>
        </p:blipFill>
        <p:spPr>
          <a:xfrm>
            <a:off x="2842727" y="5104865"/>
            <a:ext cx="2884422" cy="45719"/>
          </a:xfrm>
          <a:prstGeom prst="rect">
            <a:avLst/>
          </a:prstGeom>
        </p:spPr>
      </p:pic>
    </p:spTree>
    <p:extLst>
      <p:ext uri="{BB962C8B-B14F-4D97-AF65-F5344CB8AC3E}">
        <p14:creationId xmlns:p14="http://schemas.microsoft.com/office/powerpoint/2010/main" val="60359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66D2-3BFB-45BA-A376-5CF7F48DFB99}"/>
              </a:ext>
            </a:extLst>
          </p:cNvPr>
          <p:cNvSpPr>
            <a:spLocks noGrp="1"/>
          </p:cNvSpPr>
          <p:nvPr>
            <p:ph type="title"/>
          </p:nvPr>
        </p:nvSpPr>
        <p:spPr/>
        <p:txBody>
          <a:bodyPr>
            <a:normAutofit fontScale="90000"/>
          </a:bodyPr>
          <a:lstStyle/>
          <a:p>
            <a:r>
              <a:rPr lang="en-US" dirty="0">
                <a:latin typeface="Calibri" panose="020F0502020204030204" pitchFamily="34" charset="0"/>
              </a:rPr>
              <a:t>What happens when the “in care of” person dies</a:t>
            </a:r>
          </a:p>
        </p:txBody>
      </p:sp>
      <p:sp>
        <p:nvSpPr>
          <p:cNvPr id="3" name="Content Placeholder 2">
            <a:extLst>
              <a:ext uri="{FF2B5EF4-FFF2-40B4-BE49-F238E27FC236}">
                <a16:creationId xmlns:a16="http://schemas.microsoft.com/office/drawing/2014/main" id="{5CF407CA-CAB6-457C-BEE0-8A8E076C0A01}"/>
              </a:ext>
            </a:extLst>
          </p:cNvPr>
          <p:cNvSpPr>
            <a:spLocks noGrp="1"/>
          </p:cNvSpPr>
          <p:nvPr>
            <p:ph sz="quarter" idx="13"/>
          </p:nvPr>
        </p:nvSpPr>
        <p:spPr/>
        <p:txBody>
          <a:bodyPr>
            <a:normAutofit fontScale="85000" lnSpcReduction="10000"/>
          </a:bodyPr>
          <a:lstStyle/>
          <a:p>
            <a:r>
              <a:rPr lang="en-US" sz="4400" dirty="0"/>
              <a:t>Sometimes yet another generation will tell the PVA “start sending me the bill.”</a:t>
            </a:r>
          </a:p>
          <a:p>
            <a:r>
              <a:rPr lang="en-US" sz="4400" dirty="0"/>
              <a:t>In other cases the “in care of” person dies and no one steps forward and the taxes go unpaid. </a:t>
            </a:r>
          </a:p>
        </p:txBody>
      </p:sp>
    </p:spTree>
    <p:extLst>
      <p:ext uri="{BB962C8B-B14F-4D97-AF65-F5344CB8AC3E}">
        <p14:creationId xmlns:p14="http://schemas.microsoft.com/office/powerpoint/2010/main" val="2441959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555173" y="111212"/>
            <a:ext cx="10396882" cy="1151965"/>
          </a:xfrm>
        </p:spPr>
        <p:txBody>
          <a:bodyPr/>
          <a:lstStyle/>
          <a:p>
            <a:r>
              <a:rPr lang="en-US" dirty="0"/>
              <a:t>Organizational suggestions</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655749" y="1054443"/>
            <a:ext cx="10444507" cy="4825313"/>
          </a:xfrm>
        </p:spPr>
        <p:txBody>
          <a:bodyPr>
            <a:normAutofit fontScale="92500" lnSpcReduction="20000"/>
          </a:bodyPr>
          <a:lstStyle/>
          <a:p>
            <a:r>
              <a:rPr lang="en-US" sz="2400" dirty="0"/>
              <a:t>Be consistent in how you record the data</a:t>
            </a:r>
          </a:p>
          <a:p>
            <a:r>
              <a:rPr lang="en-US" sz="2400" dirty="0"/>
              <a:t>For example in the case of both J N Carter and Zora Brown Once I discovered they were deceased I changed the owner’s name to reflect that</a:t>
            </a:r>
          </a:p>
          <a:p>
            <a:r>
              <a:rPr lang="en-US" sz="2400" dirty="0"/>
              <a:t>In the past sometimes these properties have been listed various ways</a:t>
            </a:r>
          </a:p>
          <a:p>
            <a:pPr lvl="1"/>
            <a:r>
              <a:rPr lang="en-US" sz="2000" dirty="0">
                <a:solidFill>
                  <a:srgbClr val="0070C0"/>
                </a:solidFill>
              </a:rPr>
              <a:t>Heirs</a:t>
            </a:r>
          </a:p>
          <a:p>
            <a:pPr lvl="1"/>
            <a:r>
              <a:rPr lang="en-US" sz="2000" dirty="0">
                <a:solidFill>
                  <a:srgbClr val="0070C0"/>
                </a:solidFill>
              </a:rPr>
              <a:t>Hrs</a:t>
            </a:r>
          </a:p>
          <a:p>
            <a:pPr lvl="1"/>
            <a:r>
              <a:rPr lang="en-US" sz="2000" dirty="0">
                <a:solidFill>
                  <a:srgbClr val="0070C0"/>
                </a:solidFill>
              </a:rPr>
              <a:t>Estate</a:t>
            </a:r>
          </a:p>
          <a:p>
            <a:pPr lvl="1"/>
            <a:r>
              <a:rPr lang="en-US" sz="2000" dirty="0">
                <a:solidFill>
                  <a:srgbClr val="0070C0"/>
                </a:solidFill>
              </a:rPr>
              <a:t>-EST-</a:t>
            </a:r>
          </a:p>
          <a:p>
            <a:r>
              <a:rPr lang="en-US" sz="2400" dirty="0"/>
              <a:t>I made the decision to list ALL estate property as -EST-</a:t>
            </a:r>
          </a:p>
          <a:p>
            <a:r>
              <a:rPr lang="en-US" sz="2400" dirty="0"/>
              <a:t>This allows for a consistent method of searching the,  “-” is a unique character</a:t>
            </a:r>
          </a:p>
          <a:p>
            <a:r>
              <a:rPr lang="en-US" sz="2400" dirty="0"/>
              <a:t>This is a good practice for ALL forms of data entry in the PVA office</a:t>
            </a:r>
          </a:p>
          <a:p>
            <a:endParaRPr lang="en-US" dirty="0"/>
          </a:p>
        </p:txBody>
      </p:sp>
    </p:spTree>
    <p:extLst>
      <p:ext uri="{BB962C8B-B14F-4D97-AF65-F5344CB8AC3E}">
        <p14:creationId xmlns:p14="http://schemas.microsoft.com/office/powerpoint/2010/main" val="2090535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8F92-8613-4A4D-8BA8-B4EDF57A5B7C}"/>
              </a:ext>
            </a:extLst>
          </p:cNvPr>
          <p:cNvSpPr>
            <a:spLocks noGrp="1"/>
          </p:cNvSpPr>
          <p:nvPr>
            <p:ph type="title"/>
          </p:nvPr>
        </p:nvSpPr>
        <p:spPr>
          <a:xfrm>
            <a:off x="482019" y="-289810"/>
            <a:ext cx="9567050" cy="5953491"/>
          </a:xfrm>
        </p:spPr>
        <p:txBody>
          <a:bodyPr>
            <a:noAutofit/>
          </a:bodyPr>
          <a:lstStyle/>
          <a:p>
            <a:r>
              <a:rPr lang="en-US" sz="7200" dirty="0"/>
              <a:t>In order to effectively conduct historical research you must remember this acrostic…</a:t>
            </a:r>
          </a:p>
        </p:txBody>
      </p:sp>
    </p:spTree>
    <p:extLst>
      <p:ext uri="{BB962C8B-B14F-4D97-AF65-F5344CB8AC3E}">
        <p14:creationId xmlns:p14="http://schemas.microsoft.com/office/powerpoint/2010/main" val="2026827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3CB452-FCBE-4131-9B39-CE0126F34A7E}"/>
              </a:ext>
            </a:extLst>
          </p:cNvPr>
          <p:cNvSpPr>
            <a:spLocks noGrp="1"/>
          </p:cNvSpPr>
          <p:nvPr>
            <p:ph type="title"/>
          </p:nvPr>
        </p:nvSpPr>
        <p:spPr>
          <a:xfrm>
            <a:off x="1844288" y="-555382"/>
            <a:ext cx="7349222" cy="6750909"/>
          </a:xfrm>
        </p:spPr>
        <p:txBody>
          <a:bodyPr>
            <a:normAutofit/>
          </a:bodyPr>
          <a:lstStyle/>
          <a:p>
            <a:pPr algn="ctr"/>
            <a:r>
              <a:rPr lang="en-US" sz="13400" dirty="0"/>
              <a:t>O</a:t>
            </a:r>
            <a:br>
              <a:rPr lang="en-US" sz="13400" dirty="0"/>
            </a:br>
            <a:r>
              <a:rPr lang="en-US" sz="13400" dirty="0"/>
              <a:t>d</a:t>
            </a:r>
            <a:br>
              <a:rPr lang="en-US" sz="13400" dirty="0"/>
            </a:br>
            <a:r>
              <a:rPr lang="en-US" sz="13400" dirty="0"/>
              <a:t>d</a:t>
            </a:r>
          </a:p>
        </p:txBody>
      </p:sp>
    </p:spTree>
    <p:extLst>
      <p:ext uri="{BB962C8B-B14F-4D97-AF65-F5344CB8AC3E}">
        <p14:creationId xmlns:p14="http://schemas.microsoft.com/office/powerpoint/2010/main" val="1706458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A341AE-8AD7-4987-A2A6-42434BBD970D}"/>
              </a:ext>
            </a:extLst>
          </p:cNvPr>
          <p:cNvPicPr>
            <a:picLocks noChangeAspect="1"/>
          </p:cNvPicPr>
          <p:nvPr/>
        </p:nvPicPr>
        <p:blipFill>
          <a:blip r:embed="rId2"/>
          <a:stretch>
            <a:fillRect/>
          </a:stretch>
        </p:blipFill>
        <p:spPr>
          <a:xfrm>
            <a:off x="3134379" y="263709"/>
            <a:ext cx="5543091" cy="4987856"/>
          </a:xfrm>
          <a:prstGeom prst="rect">
            <a:avLst/>
          </a:prstGeom>
        </p:spPr>
      </p:pic>
    </p:spTree>
    <p:extLst>
      <p:ext uri="{BB962C8B-B14F-4D97-AF65-F5344CB8AC3E}">
        <p14:creationId xmlns:p14="http://schemas.microsoft.com/office/powerpoint/2010/main" val="2292618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0F92-361C-4A9C-9DE3-9F393AB5D7FE}"/>
              </a:ext>
            </a:extLst>
          </p:cNvPr>
          <p:cNvSpPr>
            <a:spLocks noGrp="1"/>
          </p:cNvSpPr>
          <p:nvPr>
            <p:ph type="title"/>
          </p:nvPr>
        </p:nvSpPr>
        <p:spPr>
          <a:xfrm>
            <a:off x="0" y="1195439"/>
            <a:ext cx="11450594" cy="3843091"/>
          </a:xfrm>
        </p:spPr>
        <p:txBody>
          <a:bodyPr>
            <a:normAutofit fontScale="90000"/>
          </a:bodyPr>
          <a:lstStyle/>
          <a:p>
            <a:pPr algn="ctr"/>
            <a:r>
              <a:rPr lang="en-US" sz="40200" b="1" dirty="0"/>
              <a:t>D</a:t>
            </a:r>
            <a:r>
              <a:rPr lang="en-US" sz="16200" b="1" dirty="0"/>
              <a:t>ocument</a:t>
            </a:r>
            <a:endParaRPr lang="en-US" sz="23300" dirty="0"/>
          </a:p>
        </p:txBody>
      </p:sp>
    </p:spTree>
    <p:extLst>
      <p:ext uri="{BB962C8B-B14F-4D97-AF65-F5344CB8AC3E}">
        <p14:creationId xmlns:p14="http://schemas.microsoft.com/office/powerpoint/2010/main" val="2818669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864575" y="186053"/>
            <a:ext cx="10298368" cy="1609344"/>
          </a:xfrm>
        </p:spPr>
        <p:txBody>
          <a:bodyPr>
            <a:noAutofit/>
          </a:bodyPr>
          <a:lstStyle/>
          <a:p>
            <a:r>
              <a:rPr lang="en-US" sz="7200" dirty="0"/>
              <a:t>Documentation sources</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469641" y="1795397"/>
            <a:ext cx="11439331" cy="4077560"/>
          </a:xfrm>
        </p:spPr>
        <p:txBody>
          <a:bodyPr>
            <a:normAutofit fontScale="92500" lnSpcReduction="10000"/>
          </a:bodyPr>
          <a:lstStyle/>
          <a:p>
            <a:r>
              <a:rPr lang="en-US" sz="2800" dirty="0"/>
              <a:t>Social Security Death Index</a:t>
            </a:r>
          </a:p>
          <a:p>
            <a:r>
              <a:rPr lang="en-US" sz="2800" dirty="0"/>
              <a:t>Death Records</a:t>
            </a:r>
          </a:p>
          <a:p>
            <a:r>
              <a:rPr lang="en-US" sz="2800" dirty="0"/>
              <a:t>Census Records</a:t>
            </a:r>
          </a:p>
          <a:p>
            <a:r>
              <a:rPr lang="en-US" sz="2800" dirty="0"/>
              <a:t>Other online genealogy records</a:t>
            </a:r>
          </a:p>
          <a:p>
            <a:r>
              <a:rPr lang="en-US" sz="2800" dirty="0"/>
              <a:t>Newspaper obituaries</a:t>
            </a:r>
          </a:p>
          <a:p>
            <a:r>
              <a:rPr lang="en-US" sz="2800" dirty="0"/>
              <a:t>Wills </a:t>
            </a:r>
            <a:r>
              <a:rPr lang="en-US" sz="2800" i="1" dirty="0">
                <a:solidFill>
                  <a:srgbClr val="0070C0"/>
                </a:solidFill>
              </a:rPr>
              <a:t>(sometimes but not often will provide deed source)</a:t>
            </a:r>
          </a:p>
          <a:p>
            <a:r>
              <a:rPr lang="en-US" sz="2800" dirty="0"/>
              <a:t>Adjoining properties</a:t>
            </a:r>
          </a:p>
          <a:p>
            <a:endParaRPr lang="en-US" dirty="0"/>
          </a:p>
        </p:txBody>
      </p:sp>
    </p:spTree>
    <p:extLst>
      <p:ext uri="{BB962C8B-B14F-4D97-AF65-F5344CB8AC3E}">
        <p14:creationId xmlns:p14="http://schemas.microsoft.com/office/powerpoint/2010/main" val="2141675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93306" y="317158"/>
            <a:ext cx="11265579" cy="1176217"/>
          </a:xfrm>
        </p:spPr>
        <p:txBody>
          <a:bodyPr>
            <a:normAutofit fontScale="90000"/>
          </a:bodyPr>
          <a:lstStyle/>
          <a:p>
            <a:r>
              <a:rPr lang="en-US" sz="12500" dirty="0"/>
              <a:t>A few resources</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66800" y="1493375"/>
            <a:ext cx="10058400" cy="4419435"/>
          </a:xfrm>
        </p:spPr>
        <p:txBody>
          <a:bodyPr>
            <a:normAutofit fontScale="25000" lnSpcReduction="20000"/>
          </a:bodyPr>
          <a:lstStyle/>
          <a:p>
            <a:r>
              <a:rPr lang="en-US" sz="7400" dirty="0"/>
              <a:t>Ancestry.com </a:t>
            </a:r>
          </a:p>
          <a:p>
            <a:pPr lvl="1"/>
            <a:r>
              <a:rPr lang="en-US" sz="4300" i="1" dirty="0">
                <a:solidFill>
                  <a:srgbClr val="0070C0"/>
                </a:solidFill>
              </a:rPr>
              <a:t>This is a subscription service. However, many local libraries offer this for free in their research rooms.</a:t>
            </a:r>
          </a:p>
          <a:p>
            <a:r>
              <a:rPr lang="en-US" sz="7400" dirty="0"/>
              <a:t>Familysearch.org</a:t>
            </a:r>
          </a:p>
          <a:p>
            <a:pPr lvl="1"/>
            <a:r>
              <a:rPr lang="en-US" sz="4300" i="1" dirty="0">
                <a:solidFill>
                  <a:srgbClr val="0070C0"/>
                </a:solidFill>
              </a:rPr>
              <a:t>Free but you must sign up. This does not provide the volume of records as ancestry but is a wonderful resource</a:t>
            </a:r>
            <a:r>
              <a:rPr lang="en-US" sz="2800" dirty="0">
                <a:solidFill>
                  <a:srgbClr val="0070C0"/>
                </a:solidFill>
              </a:rPr>
              <a:t>.</a:t>
            </a:r>
          </a:p>
          <a:p>
            <a:r>
              <a:rPr lang="en-US" sz="7400" dirty="0"/>
              <a:t>Newspapers.com</a:t>
            </a:r>
          </a:p>
          <a:p>
            <a:pPr lvl="1">
              <a:buClr>
                <a:srgbClr val="D34817">
                  <a:lumMod val="75000"/>
                </a:srgbClr>
              </a:buClr>
            </a:pPr>
            <a:r>
              <a:rPr lang="en-US" sz="4300" i="1" dirty="0">
                <a:solidFill>
                  <a:srgbClr val="0070C0"/>
                </a:solidFill>
              </a:rPr>
              <a:t>This is a subscription service. However, many local libraries offer this for free in their research rooms and at home by utilizing your library card number.</a:t>
            </a:r>
          </a:p>
          <a:p>
            <a:r>
              <a:rPr lang="en-US" sz="7400" dirty="0"/>
              <a:t>Findagrave.com</a:t>
            </a:r>
          </a:p>
          <a:p>
            <a:pPr lvl="1">
              <a:buClr>
                <a:srgbClr val="D34817">
                  <a:lumMod val="75000"/>
                </a:srgbClr>
              </a:buClr>
            </a:pPr>
            <a:r>
              <a:rPr lang="en-US" sz="4300" i="1" dirty="0">
                <a:solidFill>
                  <a:srgbClr val="0070C0"/>
                </a:solidFill>
              </a:rPr>
              <a:t>This is a totally free website and a prime example of you get what you pay for. There is a lot of poorly researched memorials on this site. The best use for findagrave is obituaries that are included in the memorials. In some cases photos of tombstones will also include the name and birthdate of surviving spouse.</a:t>
            </a:r>
          </a:p>
          <a:p>
            <a:pPr lvl="0">
              <a:buClr>
                <a:srgbClr val="D34817">
                  <a:lumMod val="75000"/>
                </a:srgbClr>
              </a:buClr>
            </a:pPr>
            <a:r>
              <a:rPr lang="en-US" sz="7400" dirty="0"/>
              <a:t>Interviews with relatives or long time residents</a:t>
            </a:r>
          </a:p>
          <a:p>
            <a:pPr lvl="1">
              <a:buClr>
                <a:srgbClr val="D34817">
                  <a:lumMod val="75000"/>
                </a:srgbClr>
              </a:buClr>
            </a:pPr>
            <a:r>
              <a:rPr lang="en-US" sz="4300" i="1" dirty="0">
                <a:solidFill>
                  <a:srgbClr val="0070C0"/>
                </a:solidFill>
              </a:rPr>
              <a:t>Ask  your questions carefully while making it understood the purpose of the interview is to empower the property owners.</a:t>
            </a:r>
          </a:p>
          <a:p>
            <a:pPr lvl="0">
              <a:buClr>
                <a:srgbClr val="D34817">
                  <a:lumMod val="75000"/>
                </a:srgbClr>
              </a:buClr>
            </a:pPr>
            <a:r>
              <a:rPr lang="en-US" sz="7400" dirty="0"/>
              <a:t>Deeds from adjoining properties</a:t>
            </a:r>
          </a:p>
          <a:p>
            <a:pPr lvl="1">
              <a:buClr>
                <a:srgbClr val="D34817">
                  <a:lumMod val="75000"/>
                </a:srgbClr>
              </a:buClr>
            </a:pPr>
            <a:endParaRPr lang="en-US" sz="3800" dirty="0"/>
          </a:p>
        </p:txBody>
      </p:sp>
    </p:spTree>
    <p:extLst>
      <p:ext uri="{BB962C8B-B14F-4D97-AF65-F5344CB8AC3E}">
        <p14:creationId xmlns:p14="http://schemas.microsoft.com/office/powerpoint/2010/main" val="1916626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733977" y="288689"/>
            <a:ext cx="10724046" cy="1609344"/>
          </a:xfrm>
        </p:spPr>
        <p:txBody>
          <a:bodyPr>
            <a:noAutofit/>
          </a:bodyPr>
          <a:lstStyle/>
          <a:p>
            <a:pPr algn="ctr"/>
            <a:r>
              <a:rPr lang="en-US" sz="13600" dirty="0">
                <a:solidFill>
                  <a:schemeClr val="tx1"/>
                </a:solidFill>
              </a:rPr>
              <a:t>Ancestry.com </a:t>
            </a:r>
            <a:endParaRPr lang="en-US" sz="17500" dirty="0">
              <a:solidFill>
                <a:schemeClr val="tx1"/>
              </a:solidFill>
            </a:endParaRPr>
          </a:p>
        </p:txBody>
      </p:sp>
      <p:pic>
        <p:nvPicPr>
          <p:cNvPr id="6" name="Picture 5">
            <a:extLst>
              <a:ext uri="{FF2B5EF4-FFF2-40B4-BE49-F238E27FC236}">
                <a16:creationId xmlns:a16="http://schemas.microsoft.com/office/drawing/2014/main" id="{B0487F4B-97AA-4E84-8390-F84CFD0ED6FD}"/>
              </a:ext>
            </a:extLst>
          </p:cNvPr>
          <p:cNvPicPr>
            <a:picLocks noChangeAspect="1"/>
          </p:cNvPicPr>
          <p:nvPr/>
        </p:nvPicPr>
        <p:blipFill>
          <a:blip r:embed="rId2"/>
          <a:stretch>
            <a:fillRect/>
          </a:stretch>
        </p:blipFill>
        <p:spPr>
          <a:xfrm>
            <a:off x="1720156" y="1964268"/>
            <a:ext cx="8331197" cy="3471332"/>
          </a:xfrm>
          <a:prstGeom prst="rect">
            <a:avLst/>
          </a:prstGeom>
        </p:spPr>
      </p:pic>
    </p:spTree>
    <p:extLst>
      <p:ext uri="{BB962C8B-B14F-4D97-AF65-F5344CB8AC3E}">
        <p14:creationId xmlns:p14="http://schemas.microsoft.com/office/powerpoint/2010/main" val="851856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450329" y="1579648"/>
            <a:ext cx="3888406" cy="2893047"/>
          </a:xfrm>
        </p:spPr>
        <p:txBody>
          <a:bodyPr>
            <a:noAutofit/>
          </a:bodyPr>
          <a:lstStyle/>
          <a:p>
            <a:pPr algn="ctr"/>
            <a:r>
              <a:rPr lang="en-US" sz="8800" dirty="0">
                <a:solidFill>
                  <a:schemeClr val="tx1"/>
                </a:solidFill>
              </a:rPr>
              <a:t>Census search </a:t>
            </a:r>
            <a:endParaRPr lang="en-US" sz="10200" dirty="0">
              <a:solidFill>
                <a:schemeClr val="tx1"/>
              </a:solidFill>
            </a:endParaRPr>
          </a:p>
        </p:txBody>
      </p:sp>
      <p:pic>
        <p:nvPicPr>
          <p:cNvPr id="6" name="Picture 5">
            <a:extLst>
              <a:ext uri="{FF2B5EF4-FFF2-40B4-BE49-F238E27FC236}">
                <a16:creationId xmlns:a16="http://schemas.microsoft.com/office/drawing/2014/main" id="{B0487F4B-97AA-4E84-8390-F84CFD0ED6FD}"/>
              </a:ext>
            </a:extLst>
          </p:cNvPr>
          <p:cNvPicPr>
            <a:picLocks noChangeAspect="1"/>
          </p:cNvPicPr>
          <p:nvPr/>
        </p:nvPicPr>
        <p:blipFill>
          <a:blip r:embed="rId2"/>
          <a:stretch>
            <a:fillRect/>
          </a:stretch>
        </p:blipFill>
        <p:spPr>
          <a:xfrm>
            <a:off x="5099748" y="61919"/>
            <a:ext cx="5733093" cy="5424481"/>
          </a:xfrm>
          <a:prstGeom prst="rect">
            <a:avLst/>
          </a:prstGeom>
        </p:spPr>
      </p:pic>
    </p:spTree>
    <p:extLst>
      <p:ext uri="{BB962C8B-B14F-4D97-AF65-F5344CB8AC3E}">
        <p14:creationId xmlns:p14="http://schemas.microsoft.com/office/powerpoint/2010/main" val="2678742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301038" y="414607"/>
            <a:ext cx="3779791" cy="2986805"/>
          </a:xfrm>
        </p:spPr>
        <p:txBody>
          <a:bodyPr>
            <a:noAutofit/>
          </a:bodyPr>
          <a:lstStyle/>
          <a:p>
            <a:pPr algn="ctr"/>
            <a:r>
              <a:rPr lang="en-US" sz="8800" dirty="0">
                <a:solidFill>
                  <a:schemeClr val="tx1"/>
                </a:solidFill>
              </a:rPr>
              <a:t>search</a:t>
            </a:r>
            <a:br>
              <a:rPr lang="en-US" sz="8800" dirty="0">
                <a:solidFill>
                  <a:schemeClr val="tx1"/>
                </a:solidFill>
              </a:rPr>
            </a:br>
            <a:r>
              <a:rPr lang="en-US" sz="8800" dirty="0">
                <a:solidFill>
                  <a:schemeClr val="tx1"/>
                </a:solidFill>
              </a:rPr>
              <a:t>by year </a:t>
            </a:r>
            <a:endParaRPr lang="en-US" sz="10200" dirty="0">
              <a:solidFill>
                <a:schemeClr val="tx1"/>
              </a:solidFill>
            </a:endParaRPr>
          </a:p>
        </p:txBody>
      </p:sp>
      <p:pic>
        <p:nvPicPr>
          <p:cNvPr id="6" name="Picture 5">
            <a:extLst>
              <a:ext uri="{FF2B5EF4-FFF2-40B4-BE49-F238E27FC236}">
                <a16:creationId xmlns:a16="http://schemas.microsoft.com/office/drawing/2014/main" id="{B0487F4B-97AA-4E84-8390-F84CFD0ED6FD}"/>
              </a:ext>
            </a:extLst>
          </p:cNvPr>
          <p:cNvPicPr>
            <a:picLocks noChangeAspect="1"/>
          </p:cNvPicPr>
          <p:nvPr/>
        </p:nvPicPr>
        <p:blipFill>
          <a:blip r:embed="rId2"/>
          <a:stretch>
            <a:fillRect/>
          </a:stretch>
        </p:blipFill>
        <p:spPr>
          <a:xfrm>
            <a:off x="5599623" y="195944"/>
            <a:ext cx="4940179" cy="5383762"/>
          </a:xfrm>
          <a:prstGeom prst="rect">
            <a:avLst/>
          </a:prstGeom>
        </p:spPr>
      </p:pic>
      <p:sp>
        <p:nvSpPr>
          <p:cNvPr id="3" name="TextBox 2">
            <a:extLst>
              <a:ext uri="{FF2B5EF4-FFF2-40B4-BE49-F238E27FC236}">
                <a16:creationId xmlns:a16="http://schemas.microsoft.com/office/drawing/2014/main" id="{3FB287AB-0596-4719-97AD-C224C80E5D62}"/>
              </a:ext>
            </a:extLst>
          </p:cNvPr>
          <p:cNvSpPr txBox="1"/>
          <p:nvPr/>
        </p:nvSpPr>
        <p:spPr>
          <a:xfrm>
            <a:off x="650788" y="3558746"/>
            <a:ext cx="4238453" cy="2062103"/>
          </a:xfrm>
          <a:prstGeom prst="rect">
            <a:avLst/>
          </a:prstGeom>
          <a:noFill/>
        </p:spPr>
        <p:txBody>
          <a:bodyPr wrap="square" rtlCol="0">
            <a:spAutoFit/>
          </a:bodyPr>
          <a:lstStyle/>
          <a:p>
            <a:r>
              <a:rPr lang="en-US" sz="3200" dirty="0">
                <a:solidFill>
                  <a:srgbClr val="0070C0"/>
                </a:solidFill>
              </a:rPr>
              <a:t>1900 is first census to ask </a:t>
            </a:r>
            <a:r>
              <a:rPr lang="en-US" sz="3200" dirty="0">
                <a:solidFill>
                  <a:schemeClr val="tx2"/>
                </a:solidFill>
              </a:rPr>
              <a:t>“rent” </a:t>
            </a:r>
            <a:r>
              <a:rPr lang="en-US" sz="3200" dirty="0">
                <a:solidFill>
                  <a:srgbClr val="0070C0"/>
                </a:solidFill>
              </a:rPr>
              <a:t>or </a:t>
            </a:r>
            <a:r>
              <a:rPr lang="en-US" sz="3200" dirty="0">
                <a:solidFill>
                  <a:schemeClr val="tx2"/>
                </a:solidFill>
              </a:rPr>
              <a:t>“own” </a:t>
            </a:r>
            <a:r>
              <a:rPr lang="en-US" sz="3200" dirty="0">
                <a:solidFill>
                  <a:srgbClr val="0070C0"/>
                </a:solidFill>
              </a:rPr>
              <a:t>and the 1940 is the most recent available</a:t>
            </a:r>
          </a:p>
        </p:txBody>
      </p:sp>
    </p:spTree>
    <p:extLst>
      <p:ext uri="{BB962C8B-B14F-4D97-AF65-F5344CB8AC3E}">
        <p14:creationId xmlns:p14="http://schemas.microsoft.com/office/powerpoint/2010/main" val="273449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1A7F69-B7A5-411A-AF60-3DA543F7DA82}"/>
              </a:ext>
            </a:extLst>
          </p:cNvPr>
          <p:cNvPicPr>
            <a:picLocks noChangeAspect="1"/>
          </p:cNvPicPr>
          <p:nvPr/>
        </p:nvPicPr>
        <p:blipFill>
          <a:blip r:embed="rId2"/>
          <a:stretch>
            <a:fillRect/>
          </a:stretch>
        </p:blipFill>
        <p:spPr>
          <a:xfrm>
            <a:off x="2513429" y="1334618"/>
            <a:ext cx="7165141" cy="4045963"/>
          </a:xfrm>
          <a:prstGeom prst="rect">
            <a:avLst/>
          </a:prstGeom>
        </p:spPr>
      </p:pic>
      <p:sp>
        <p:nvSpPr>
          <p:cNvPr id="4" name="TextBox 3">
            <a:extLst>
              <a:ext uri="{FF2B5EF4-FFF2-40B4-BE49-F238E27FC236}">
                <a16:creationId xmlns:a16="http://schemas.microsoft.com/office/drawing/2014/main" id="{32258076-1CE7-4F7E-B9D1-48B3E8BBF359}"/>
              </a:ext>
            </a:extLst>
          </p:cNvPr>
          <p:cNvSpPr txBox="1"/>
          <p:nvPr/>
        </p:nvSpPr>
        <p:spPr>
          <a:xfrm>
            <a:off x="972065" y="0"/>
            <a:ext cx="9926594" cy="1200329"/>
          </a:xfrm>
          <a:prstGeom prst="rect">
            <a:avLst/>
          </a:prstGeom>
          <a:noFill/>
        </p:spPr>
        <p:txBody>
          <a:bodyPr wrap="square" rtlCol="0">
            <a:spAutoFit/>
          </a:bodyPr>
          <a:lstStyle/>
          <a:p>
            <a:pPr algn="ctr"/>
            <a:r>
              <a:rPr lang="en-US" sz="3600" dirty="0">
                <a:solidFill>
                  <a:srgbClr val="0070C0"/>
                </a:solidFill>
              </a:rPr>
              <a:t>This 2018 bill was returned with a note </a:t>
            </a:r>
          </a:p>
          <a:p>
            <a:pPr algn="ctr"/>
            <a:r>
              <a:rPr lang="en-US" sz="3600" dirty="0">
                <a:solidFill>
                  <a:srgbClr val="0070C0"/>
                </a:solidFill>
              </a:rPr>
              <a:t> </a:t>
            </a:r>
            <a:r>
              <a:rPr lang="en-US" sz="3600" dirty="0"/>
              <a:t>“Mrs. G A Settle has been dead for 18 years!”</a:t>
            </a:r>
            <a:endParaRPr lang="en-US" dirty="0"/>
          </a:p>
        </p:txBody>
      </p:sp>
    </p:spTree>
    <p:extLst>
      <p:ext uri="{BB962C8B-B14F-4D97-AF65-F5344CB8AC3E}">
        <p14:creationId xmlns:p14="http://schemas.microsoft.com/office/powerpoint/2010/main" val="2459446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766119" y="205946"/>
            <a:ext cx="9094573" cy="2126161"/>
          </a:xfrm>
        </p:spPr>
        <p:txBody>
          <a:bodyPr>
            <a:noAutofit/>
          </a:bodyPr>
          <a:lstStyle/>
          <a:p>
            <a:pPr algn="ctr"/>
            <a:r>
              <a:rPr lang="en-US" sz="8800" dirty="0">
                <a:solidFill>
                  <a:schemeClr val="tx1"/>
                </a:solidFill>
              </a:rPr>
              <a:t>Choose these options </a:t>
            </a:r>
            <a:endParaRPr lang="en-US" sz="10200" dirty="0">
              <a:solidFill>
                <a:schemeClr val="tx1"/>
              </a:solidFill>
            </a:endParaRPr>
          </a:p>
        </p:txBody>
      </p:sp>
      <p:pic>
        <p:nvPicPr>
          <p:cNvPr id="6" name="Picture 5">
            <a:extLst>
              <a:ext uri="{FF2B5EF4-FFF2-40B4-BE49-F238E27FC236}">
                <a16:creationId xmlns:a16="http://schemas.microsoft.com/office/drawing/2014/main" id="{B0487F4B-97AA-4E84-8390-F84CFD0ED6FD}"/>
              </a:ext>
            </a:extLst>
          </p:cNvPr>
          <p:cNvPicPr>
            <a:picLocks noChangeAspect="1"/>
          </p:cNvPicPr>
          <p:nvPr/>
        </p:nvPicPr>
        <p:blipFill>
          <a:blip r:embed="rId2"/>
          <a:stretch>
            <a:fillRect/>
          </a:stretch>
        </p:blipFill>
        <p:spPr>
          <a:xfrm>
            <a:off x="1904791" y="2332107"/>
            <a:ext cx="7435152" cy="3157525"/>
          </a:xfrm>
          <a:prstGeom prst="rect">
            <a:avLst/>
          </a:prstGeom>
        </p:spPr>
      </p:pic>
    </p:spTree>
    <p:extLst>
      <p:ext uri="{BB962C8B-B14F-4D97-AF65-F5344CB8AC3E}">
        <p14:creationId xmlns:p14="http://schemas.microsoft.com/office/powerpoint/2010/main" val="1166155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487F4B-97AA-4E84-8390-F84CFD0ED6FD}"/>
              </a:ext>
            </a:extLst>
          </p:cNvPr>
          <p:cNvPicPr>
            <a:picLocks noChangeAspect="1"/>
          </p:cNvPicPr>
          <p:nvPr/>
        </p:nvPicPr>
        <p:blipFill>
          <a:blip r:embed="rId2"/>
          <a:stretch>
            <a:fillRect/>
          </a:stretch>
        </p:blipFill>
        <p:spPr>
          <a:xfrm>
            <a:off x="1782848" y="2577163"/>
            <a:ext cx="8626304" cy="2757712"/>
          </a:xfrm>
          <a:prstGeom prst="rect">
            <a:avLst/>
          </a:prstGeom>
        </p:spPr>
      </p:pic>
      <p:sp>
        <p:nvSpPr>
          <p:cNvPr id="3" name="Title 2">
            <a:extLst>
              <a:ext uri="{FF2B5EF4-FFF2-40B4-BE49-F238E27FC236}">
                <a16:creationId xmlns:a16="http://schemas.microsoft.com/office/drawing/2014/main" id="{93041624-C11E-472E-833D-CB52C45E4064}"/>
              </a:ext>
            </a:extLst>
          </p:cNvPr>
          <p:cNvSpPr>
            <a:spLocks noGrp="1"/>
          </p:cNvSpPr>
          <p:nvPr>
            <p:ph type="title"/>
          </p:nvPr>
        </p:nvSpPr>
        <p:spPr>
          <a:xfrm>
            <a:off x="1069848" y="484631"/>
            <a:ext cx="10058400" cy="1887865"/>
          </a:xfrm>
        </p:spPr>
        <p:txBody>
          <a:bodyPr>
            <a:normAutofit/>
          </a:bodyPr>
          <a:lstStyle/>
          <a:p>
            <a:pPr algn="ctr"/>
            <a:r>
              <a:rPr lang="en-US" sz="6000" dirty="0"/>
              <a:t>I usually right click </a:t>
            </a:r>
            <a:br>
              <a:rPr lang="en-US" sz="6000" dirty="0"/>
            </a:br>
            <a:r>
              <a:rPr lang="en-US" sz="6000" dirty="0"/>
              <a:t>and open in new tab</a:t>
            </a:r>
          </a:p>
        </p:txBody>
      </p:sp>
    </p:spTree>
    <p:extLst>
      <p:ext uri="{BB962C8B-B14F-4D97-AF65-F5344CB8AC3E}">
        <p14:creationId xmlns:p14="http://schemas.microsoft.com/office/powerpoint/2010/main" val="207009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691989" y="186052"/>
            <a:ext cx="10808021" cy="1609344"/>
          </a:xfrm>
        </p:spPr>
        <p:txBody>
          <a:bodyPr>
            <a:noAutofit/>
          </a:bodyPr>
          <a:lstStyle/>
          <a:p>
            <a:pPr algn="ctr"/>
            <a:r>
              <a:rPr lang="en-US" sz="11300" dirty="0">
                <a:solidFill>
                  <a:schemeClr val="tx1"/>
                </a:solidFill>
              </a:rPr>
              <a:t>Newspapers.com </a:t>
            </a:r>
            <a:endParaRPr lang="en-US" sz="14600" dirty="0">
              <a:solidFill>
                <a:schemeClr val="tx1"/>
              </a:solidFill>
            </a:endParaRPr>
          </a:p>
        </p:txBody>
      </p:sp>
      <p:pic>
        <p:nvPicPr>
          <p:cNvPr id="6" name="Picture 5">
            <a:extLst>
              <a:ext uri="{FF2B5EF4-FFF2-40B4-BE49-F238E27FC236}">
                <a16:creationId xmlns:a16="http://schemas.microsoft.com/office/drawing/2014/main" id="{B0487F4B-97AA-4E84-8390-F84CFD0ED6FD}"/>
              </a:ext>
            </a:extLst>
          </p:cNvPr>
          <p:cNvPicPr>
            <a:picLocks noChangeAspect="1"/>
          </p:cNvPicPr>
          <p:nvPr/>
        </p:nvPicPr>
        <p:blipFill>
          <a:blip r:embed="rId2"/>
          <a:stretch>
            <a:fillRect/>
          </a:stretch>
        </p:blipFill>
        <p:spPr>
          <a:xfrm>
            <a:off x="3162503" y="1651518"/>
            <a:ext cx="5541184" cy="3716539"/>
          </a:xfrm>
          <a:prstGeom prst="rect">
            <a:avLst/>
          </a:prstGeom>
        </p:spPr>
      </p:pic>
    </p:spTree>
    <p:extLst>
      <p:ext uri="{BB962C8B-B14F-4D97-AF65-F5344CB8AC3E}">
        <p14:creationId xmlns:p14="http://schemas.microsoft.com/office/powerpoint/2010/main" val="3732823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1069847" y="339736"/>
            <a:ext cx="10298368" cy="2324471"/>
          </a:xfrm>
        </p:spPr>
        <p:txBody>
          <a:bodyPr>
            <a:noAutofit/>
          </a:bodyPr>
          <a:lstStyle/>
          <a:p>
            <a:pPr algn="ctr"/>
            <a:r>
              <a:rPr lang="en-US" sz="8000" dirty="0">
                <a:solidFill>
                  <a:schemeClr val="tx1"/>
                </a:solidFill>
              </a:rPr>
              <a:t>Put your library </a:t>
            </a:r>
            <a:br>
              <a:rPr lang="en-US" sz="8000" dirty="0">
                <a:solidFill>
                  <a:schemeClr val="tx1"/>
                </a:solidFill>
              </a:rPr>
            </a:br>
            <a:r>
              <a:rPr lang="en-US" sz="8000" dirty="0">
                <a:solidFill>
                  <a:schemeClr val="tx1"/>
                </a:solidFill>
              </a:rPr>
              <a:t>card number here</a:t>
            </a:r>
            <a:endParaRPr lang="en-US" sz="9600" dirty="0">
              <a:solidFill>
                <a:schemeClr val="tx1"/>
              </a:solidFill>
            </a:endParaRPr>
          </a:p>
        </p:txBody>
      </p:sp>
      <p:pic>
        <p:nvPicPr>
          <p:cNvPr id="6" name="Picture 5">
            <a:extLst>
              <a:ext uri="{FF2B5EF4-FFF2-40B4-BE49-F238E27FC236}">
                <a16:creationId xmlns:a16="http://schemas.microsoft.com/office/drawing/2014/main" id="{B0487F4B-97AA-4E84-8390-F84CFD0ED6FD}"/>
              </a:ext>
            </a:extLst>
          </p:cNvPr>
          <p:cNvPicPr>
            <a:picLocks noChangeAspect="1"/>
          </p:cNvPicPr>
          <p:nvPr/>
        </p:nvPicPr>
        <p:blipFill>
          <a:blip r:embed="rId2"/>
          <a:stretch>
            <a:fillRect/>
          </a:stretch>
        </p:blipFill>
        <p:spPr>
          <a:xfrm>
            <a:off x="1977423" y="2741770"/>
            <a:ext cx="8483217" cy="2614258"/>
          </a:xfrm>
          <a:prstGeom prst="rect">
            <a:avLst/>
          </a:prstGeom>
        </p:spPr>
      </p:pic>
    </p:spTree>
    <p:extLst>
      <p:ext uri="{BB962C8B-B14F-4D97-AF65-F5344CB8AC3E}">
        <p14:creationId xmlns:p14="http://schemas.microsoft.com/office/powerpoint/2010/main" val="1477349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1069848" y="484631"/>
            <a:ext cx="10298368" cy="2324471"/>
          </a:xfrm>
        </p:spPr>
        <p:txBody>
          <a:bodyPr>
            <a:noAutofit/>
          </a:bodyPr>
          <a:lstStyle/>
          <a:p>
            <a:pPr algn="ctr"/>
            <a:r>
              <a:rPr lang="en-US" sz="7200" dirty="0">
                <a:solidFill>
                  <a:schemeClr val="tx1"/>
                </a:solidFill>
              </a:rPr>
              <a:t>Once logged in do standard </a:t>
            </a:r>
            <a:r>
              <a:rPr lang="en-US" sz="7200" dirty="0">
                <a:solidFill>
                  <a:schemeClr val="tx2"/>
                </a:solidFill>
              </a:rPr>
              <a:t>“google type” </a:t>
            </a:r>
            <a:r>
              <a:rPr lang="en-US" sz="7200" dirty="0">
                <a:solidFill>
                  <a:schemeClr val="tx1"/>
                </a:solidFill>
              </a:rPr>
              <a:t>search</a:t>
            </a:r>
            <a:endParaRPr lang="en-US" sz="8800" dirty="0">
              <a:solidFill>
                <a:schemeClr val="tx1"/>
              </a:solidFill>
            </a:endParaRPr>
          </a:p>
        </p:txBody>
      </p:sp>
      <p:pic>
        <p:nvPicPr>
          <p:cNvPr id="6" name="Picture 5">
            <a:extLst>
              <a:ext uri="{FF2B5EF4-FFF2-40B4-BE49-F238E27FC236}">
                <a16:creationId xmlns:a16="http://schemas.microsoft.com/office/drawing/2014/main" id="{B0487F4B-97AA-4E84-8390-F84CFD0ED6FD}"/>
              </a:ext>
            </a:extLst>
          </p:cNvPr>
          <p:cNvPicPr>
            <a:picLocks noChangeAspect="1"/>
          </p:cNvPicPr>
          <p:nvPr/>
        </p:nvPicPr>
        <p:blipFill>
          <a:blip r:embed="rId2"/>
          <a:stretch>
            <a:fillRect/>
          </a:stretch>
        </p:blipFill>
        <p:spPr>
          <a:xfrm>
            <a:off x="438523" y="3169592"/>
            <a:ext cx="10767544" cy="2195510"/>
          </a:xfrm>
          <a:prstGeom prst="rect">
            <a:avLst/>
          </a:prstGeom>
        </p:spPr>
      </p:pic>
    </p:spTree>
    <p:extLst>
      <p:ext uri="{BB962C8B-B14F-4D97-AF65-F5344CB8AC3E}">
        <p14:creationId xmlns:p14="http://schemas.microsoft.com/office/powerpoint/2010/main" val="3277058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319701" y="608773"/>
            <a:ext cx="5149720" cy="4688731"/>
          </a:xfrm>
        </p:spPr>
        <p:txBody>
          <a:bodyPr>
            <a:noAutofit/>
          </a:bodyPr>
          <a:lstStyle/>
          <a:p>
            <a:pPr algn="ctr"/>
            <a:r>
              <a:rPr lang="en-US" sz="6000" dirty="0">
                <a:solidFill>
                  <a:schemeClr val="tx1"/>
                </a:solidFill>
              </a:rPr>
              <a:t>You can narrow search by state, year and a specific newspaper</a:t>
            </a:r>
            <a:endParaRPr lang="en-US" sz="7200" dirty="0">
              <a:solidFill>
                <a:schemeClr val="tx1"/>
              </a:solidFill>
            </a:endParaRPr>
          </a:p>
        </p:txBody>
      </p:sp>
      <p:pic>
        <p:nvPicPr>
          <p:cNvPr id="6" name="Picture 5">
            <a:extLst>
              <a:ext uri="{FF2B5EF4-FFF2-40B4-BE49-F238E27FC236}">
                <a16:creationId xmlns:a16="http://schemas.microsoft.com/office/drawing/2014/main" id="{B0487F4B-97AA-4E84-8390-F84CFD0ED6FD}"/>
              </a:ext>
            </a:extLst>
          </p:cNvPr>
          <p:cNvPicPr>
            <a:picLocks noChangeAspect="1"/>
          </p:cNvPicPr>
          <p:nvPr/>
        </p:nvPicPr>
        <p:blipFill>
          <a:blip r:embed="rId2"/>
          <a:stretch>
            <a:fillRect/>
          </a:stretch>
        </p:blipFill>
        <p:spPr>
          <a:xfrm>
            <a:off x="5544232" y="509064"/>
            <a:ext cx="5880098" cy="4518455"/>
          </a:xfrm>
          <a:prstGeom prst="rect">
            <a:avLst/>
          </a:prstGeom>
        </p:spPr>
      </p:pic>
    </p:spTree>
    <p:extLst>
      <p:ext uri="{BB962C8B-B14F-4D97-AF65-F5344CB8AC3E}">
        <p14:creationId xmlns:p14="http://schemas.microsoft.com/office/powerpoint/2010/main" val="1737303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601362" y="484632"/>
            <a:ext cx="10766854" cy="1609344"/>
          </a:xfrm>
        </p:spPr>
        <p:txBody>
          <a:bodyPr>
            <a:noAutofit/>
          </a:bodyPr>
          <a:lstStyle/>
          <a:p>
            <a:pPr algn="ctr"/>
            <a:r>
              <a:rPr lang="en-US" sz="9600" dirty="0">
                <a:solidFill>
                  <a:schemeClr val="tx1"/>
                </a:solidFill>
              </a:rPr>
              <a:t>Adjoining properties</a:t>
            </a:r>
            <a:endParaRPr lang="en-US" sz="12200" dirty="0">
              <a:solidFill>
                <a:schemeClr val="tx1"/>
              </a:solidFill>
            </a:endParaRPr>
          </a:p>
        </p:txBody>
      </p:sp>
      <p:pic>
        <p:nvPicPr>
          <p:cNvPr id="6" name="Picture 5">
            <a:extLst>
              <a:ext uri="{FF2B5EF4-FFF2-40B4-BE49-F238E27FC236}">
                <a16:creationId xmlns:a16="http://schemas.microsoft.com/office/drawing/2014/main" id="{B0487F4B-97AA-4E84-8390-F84CFD0ED6FD}"/>
              </a:ext>
            </a:extLst>
          </p:cNvPr>
          <p:cNvPicPr>
            <a:picLocks noChangeAspect="1"/>
          </p:cNvPicPr>
          <p:nvPr/>
        </p:nvPicPr>
        <p:blipFill>
          <a:blip r:embed="rId2"/>
          <a:stretch>
            <a:fillRect/>
          </a:stretch>
        </p:blipFill>
        <p:spPr>
          <a:xfrm>
            <a:off x="849479" y="2782540"/>
            <a:ext cx="10048677" cy="2713190"/>
          </a:xfrm>
          <a:prstGeom prst="rect">
            <a:avLst/>
          </a:prstGeom>
        </p:spPr>
      </p:pic>
      <p:cxnSp>
        <p:nvCxnSpPr>
          <p:cNvPr id="4" name="Straight Connector 3">
            <a:extLst>
              <a:ext uri="{FF2B5EF4-FFF2-40B4-BE49-F238E27FC236}">
                <a16:creationId xmlns:a16="http://schemas.microsoft.com/office/drawing/2014/main" id="{B346657A-A617-4165-89F0-EB33F28FBB39}"/>
              </a:ext>
            </a:extLst>
          </p:cNvPr>
          <p:cNvCxnSpPr/>
          <p:nvPr/>
        </p:nvCxnSpPr>
        <p:spPr>
          <a:xfrm>
            <a:off x="996609" y="4633531"/>
            <a:ext cx="389649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4B09985-A60F-4F1F-957D-99257F2BF4BF}"/>
              </a:ext>
            </a:extLst>
          </p:cNvPr>
          <p:cNvPicPr>
            <a:picLocks noChangeAspect="1"/>
          </p:cNvPicPr>
          <p:nvPr/>
        </p:nvPicPr>
        <p:blipFill>
          <a:blip r:embed="rId3"/>
          <a:stretch>
            <a:fillRect/>
          </a:stretch>
        </p:blipFill>
        <p:spPr>
          <a:xfrm>
            <a:off x="5191687" y="5204617"/>
            <a:ext cx="4475205" cy="62445"/>
          </a:xfrm>
          <a:prstGeom prst="rect">
            <a:avLst/>
          </a:prstGeom>
        </p:spPr>
      </p:pic>
    </p:spTree>
    <p:extLst>
      <p:ext uri="{BB962C8B-B14F-4D97-AF65-F5344CB8AC3E}">
        <p14:creationId xmlns:p14="http://schemas.microsoft.com/office/powerpoint/2010/main" val="1887350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808589" y="615260"/>
            <a:ext cx="10406805" cy="772003"/>
          </a:xfrm>
        </p:spPr>
        <p:txBody>
          <a:bodyPr>
            <a:noAutofit/>
          </a:bodyPr>
          <a:lstStyle/>
          <a:p>
            <a:pPr algn="ctr"/>
            <a:r>
              <a:rPr lang="en-US" sz="13600" dirty="0"/>
              <a:t>persist</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73082" y="1954017"/>
            <a:ext cx="9728718" cy="3762762"/>
          </a:xfrm>
        </p:spPr>
        <p:txBody>
          <a:bodyPr>
            <a:normAutofit fontScale="92500" lnSpcReduction="20000"/>
          </a:bodyPr>
          <a:lstStyle/>
          <a:p>
            <a:r>
              <a:rPr lang="en-US" sz="3200" dirty="0"/>
              <a:t>Keep going back until the source of title says “being </a:t>
            </a:r>
            <a:r>
              <a:rPr lang="en-US" sz="4800" dirty="0">
                <a:solidFill>
                  <a:srgbClr val="0070C0"/>
                </a:solidFill>
              </a:rPr>
              <a:t>part</a:t>
            </a:r>
            <a:r>
              <a:rPr lang="en-US" sz="4800" dirty="0"/>
              <a:t> </a:t>
            </a:r>
            <a:r>
              <a:rPr lang="en-US" sz="3200" dirty="0"/>
              <a:t>of the same property”</a:t>
            </a:r>
          </a:p>
          <a:p>
            <a:r>
              <a:rPr lang="en-US" sz="3200" dirty="0"/>
              <a:t>Often the deed cited for source of title in the “part” sale will include your subject property or at least is a link in the chain of title for your subject property.</a:t>
            </a:r>
          </a:p>
          <a:p>
            <a:r>
              <a:rPr lang="en-US" sz="3200" dirty="0"/>
              <a:t>Keep in mind source of title was not required on deeds in Kentucky until the very early 1900s. </a:t>
            </a:r>
            <a:r>
              <a:rPr lang="en-US" sz="2600" i="1" dirty="0"/>
              <a:t>(Mc deeds even later)</a:t>
            </a:r>
            <a:endParaRPr lang="en-US" sz="3200" i="1" dirty="0"/>
          </a:p>
          <a:p>
            <a:endParaRPr lang="en-US" dirty="0"/>
          </a:p>
        </p:txBody>
      </p:sp>
    </p:spTree>
    <p:extLst>
      <p:ext uri="{BB962C8B-B14F-4D97-AF65-F5344CB8AC3E}">
        <p14:creationId xmlns:p14="http://schemas.microsoft.com/office/powerpoint/2010/main" val="3821500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271849" y="229259"/>
            <a:ext cx="11384691" cy="1864717"/>
          </a:xfrm>
        </p:spPr>
        <p:txBody>
          <a:bodyPr>
            <a:noAutofit/>
          </a:bodyPr>
          <a:lstStyle/>
          <a:p>
            <a:pPr algn="ctr"/>
            <a:r>
              <a:rPr lang="en-US" sz="8800" dirty="0"/>
              <a:t>Notes are your</a:t>
            </a:r>
            <a:br>
              <a:rPr lang="en-US" sz="8800" dirty="0"/>
            </a:br>
            <a:r>
              <a:rPr lang="en-US" sz="8800" dirty="0"/>
              <a:t> best friend</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10816" y="2955279"/>
            <a:ext cx="9588759" cy="2895015"/>
          </a:xfrm>
        </p:spPr>
        <p:txBody>
          <a:bodyPr>
            <a:normAutofit fontScale="62500" lnSpcReduction="20000"/>
          </a:bodyPr>
          <a:lstStyle/>
          <a:p>
            <a:r>
              <a:rPr lang="en-US" sz="8800" dirty="0"/>
              <a:t>Whatever you find or don’t find it is crucial to make good notes.</a:t>
            </a:r>
          </a:p>
          <a:p>
            <a:endParaRPr lang="en-US" dirty="0"/>
          </a:p>
        </p:txBody>
      </p:sp>
    </p:spTree>
    <p:extLst>
      <p:ext uri="{BB962C8B-B14F-4D97-AF65-F5344CB8AC3E}">
        <p14:creationId xmlns:p14="http://schemas.microsoft.com/office/powerpoint/2010/main" val="2200490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271849" y="229259"/>
            <a:ext cx="11384691" cy="1864717"/>
          </a:xfrm>
        </p:spPr>
        <p:txBody>
          <a:bodyPr>
            <a:noAutofit/>
          </a:bodyPr>
          <a:lstStyle/>
          <a:p>
            <a:pPr algn="ctr"/>
            <a:r>
              <a:rPr lang="en-US" sz="8800" dirty="0"/>
              <a:t>Notes are your</a:t>
            </a:r>
            <a:br>
              <a:rPr lang="en-US" sz="8800" dirty="0"/>
            </a:br>
            <a:r>
              <a:rPr lang="en-US" sz="8800" dirty="0"/>
              <a:t> best friend</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10816" y="2873301"/>
            <a:ext cx="8935616" cy="2755056"/>
          </a:xfrm>
        </p:spPr>
        <p:txBody>
          <a:bodyPr>
            <a:normAutofit fontScale="85000" lnSpcReduction="20000"/>
          </a:bodyPr>
          <a:lstStyle/>
          <a:p>
            <a:r>
              <a:rPr lang="en-US" sz="4800" dirty="0"/>
              <a:t>This will be an aid to someone else should they need your research and help you to remember what you have already done.</a:t>
            </a:r>
          </a:p>
          <a:p>
            <a:endParaRPr lang="en-US" dirty="0"/>
          </a:p>
        </p:txBody>
      </p:sp>
    </p:spTree>
    <p:extLst>
      <p:ext uri="{BB962C8B-B14F-4D97-AF65-F5344CB8AC3E}">
        <p14:creationId xmlns:p14="http://schemas.microsoft.com/office/powerpoint/2010/main" val="249083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3D1236-F544-4F0C-AD6B-22E107333EC8}"/>
              </a:ext>
            </a:extLst>
          </p:cNvPr>
          <p:cNvPicPr>
            <a:picLocks noChangeAspect="1"/>
          </p:cNvPicPr>
          <p:nvPr/>
        </p:nvPicPr>
        <p:blipFill>
          <a:blip r:embed="rId2"/>
          <a:stretch>
            <a:fillRect/>
          </a:stretch>
        </p:blipFill>
        <p:spPr>
          <a:xfrm>
            <a:off x="1460701" y="663034"/>
            <a:ext cx="8700335" cy="4752632"/>
          </a:xfrm>
          <a:prstGeom prst="rect">
            <a:avLst/>
          </a:prstGeom>
        </p:spPr>
      </p:pic>
      <p:sp>
        <p:nvSpPr>
          <p:cNvPr id="4" name="TextBox 3">
            <a:extLst>
              <a:ext uri="{FF2B5EF4-FFF2-40B4-BE49-F238E27FC236}">
                <a16:creationId xmlns:a16="http://schemas.microsoft.com/office/drawing/2014/main" id="{83AE6872-473F-4D52-854B-372273CF5995}"/>
              </a:ext>
            </a:extLst>
          </p:cNvPr>
          <p:cNvSpPr txBox="1"/>
          <p:nvPr/>
        </p:nvSpPr>
        <p:spPr>
          <a:xfrm>
            <a:off x="1738185" y="78259"/>
            <a:ext cx="9959546" cy="584775"/>
          </a:xfrm>
          <a:prstGeom prst="rect">
            <a:avLst/>
          </a:prstGeom>
          <a:noFill/>
        </p:spPr>
        <p:txBody>
          <a:bodyPr wrap="square" rtlCol="0">
            <a:spAutoFit/>
          </a:bodyPr>
          <a:lstStyle/>
          <a:p>
            <a:r>
              <a:rPr lang="en-US" sz="3200" dirty="0">
                <a:solidFill>
                  <a:srgbClr val="0070C0"/>
                </a:solidFill>
              </a:rPr>
              <a:t>As a results no taxes have been paid in years…</a:t>
            </a:r>
          </a:p>
        </p:txBody>
      </p:sp>
    </p:spTree>
    <p:extLst>
      <p:ext uri="{BB962C8B-B14F-4D97-AF65-F5344CB8AC3E}">
        <p14:creationId xmlns:p14="http://schemas.microsoft.com/office/powerpoint/2010/main" val="3362753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271849" y="229259"/>
            <a:ext cx="11384691" cy="1864717"/>
          </a:xfrm>
        </p:spPr>
        <p:txBody>
          <a:bodyPr>
            <a:noAutofit/>
          </a:bodyPr>
          <a:lstStyle/>
          <a:p>
            <a:pPr algn="ctr"/>
            <a:r>
              <a:rPr lang="en-US" sz="8800" dirty="0"/>
              <a:t>Notes are your</a:t>
            </a:r>
            <a:br>
              <a:rPr lang="en-US" sz="8800" dirty="0"/>
            </a:br>
            <a:r>
              <a:rPr lang="en-US" sz="8800" dirty="0"/>
              <a:t> best friend</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917510" y="2416629"/>
            <a:ext cx="9299511" cy="3706250"/>
          </a:xfrm>
        </p:spPr>
        <p:txBody>
          <a:bodyPr>
            <a:normAutofit fontScale="85000" lnSpcReduction="10000"/>
          </a:bodyPr>
          <a:lstStyle/>
          <a:p>
            <a:r>
              <a:rPr lang="en-US" sz="5400" dirty="0"/>
              <a:t>Notes are also excellent idea for other reasons. They are especially beneficial when you’ve had  concerns expressed by a taxpayer.</a:t>
            </a:r>
          </a:p>
          <a:p>
            <a:endParaRPr lang="en-US" dirty="0"/>
          </a:p>
        </p:txBody>
      </p:sp>
    </p:spTree>
    <p:extLst>
      <p:ext uri="{BB962C8B-B14F-4D97-AF65-F5344CB8AC3E}">
        <p14:creationId xmlns:p14="http://schemas.microsoft.com/office/powerpoint/2010/main" val="1396146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271849" y="229259"/>
            <a:ext cx="11384691" cy="1864717"/>
          </a:xfrm>
        </p:spPr>
        <p:txBody>
          <a:bodyPr>
            <a:noAutofit/>
          </a:bodyPr>
          <a:lstStyle/>
          <a:p>
            <a:pPr algn="ctr"/>
            <a:r>
              <a:rPr lang="en-US" sz="8800" dirty="0"/>
              <a:t>Notes are your</a:t>
            </a:r>
            <a:br>
              <a:rPr lang="en-US" sz="8800" dirty="0"/>
            </a:br>
            <a:r>
              <a:rPr lang="en-US" sz="8800" dirty="0"/>
              <a:t> best friend</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66800" y="2376781"/>
            <a:ext cx="10058400" cy="3342884"/>
          </a:xfrm>
        </p:spPr>
        <p:txBody>
          <a:bodyPr>
            <a:normAutofit fontScale="77500" lnSpcReduction="20000"/>
          </a:bodyPr>
          <a:lstStyle/>
          <a:p>
            <a:r>
              <a:rPr lang="en-US" sz="6600" dirty="0"/>
              <a:t>Believe it or not </a:t>
            </a:r>
            <a:r>
              <a:rPr lang="en-US" sz="6600" dirty="0">
                <a:solidFill>
                  <a:srgbClr val="0070C0"/>
                </a:solidFill>
              </a:rPr>
              <a:t>sometimes a taxpayer will tell the deputy one story and the PVA a completely different story.</a:t>
            </a:r>
          </a:p>
          <a:p>
            <a:endParaRPr lang="en-US" dirty="0"/>
          </a:p>
        </p:txBody>
      </p:sp>
    </p:spTree>
    <p:extLst>
      <p:ext uri="{BB962C8B-B14F-4D97-AF65-F5344CB8AC3E}">
        <p14:creationId xmlns:p14="http://schemas.microsoft.com/office/powerpoint/2010/main" val="1944869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271849" y="229259"/>
            <a:ext cx="11384691" cy="1517163"/>
          </a:xfrm>
        </p:spPr>
        <p:txBody>
          <a:bodyPr>
            <a:noAutofit/>
          </a:bodyPr>
          <a:lstStyle/>
          <a:p>
            <a:pPr algn="ctr"/>
            <a:br>
              <a:rPr lang="en-US" sz="8800" dirty="0"/>
            </a:br>
            <a:r>
              <a:rPr lang="en-US" sz="8800" dirty="0"/>
              <a:t> </a:t>
            </a:r>
            <a:r>
              <a:rPr lang="en-US" sz="11500" dirty="0"/>
              <a:t>J N CARTER NOTES</a:t>
            </a:r>
            <a:endParaRPr lang="en-US" sz="8800" dirty="0"/>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824205" y="2316653"/>
            <a:ext cx="9420807" cy="3393681"/>
          </a:xfrm>
        </p:spPr>
        <p:txBody>
          <a:bodyPr>
            <a:normAutofit fontScale="85000" lnSpcReduction="10000"/>
          </a:bodyPr>
          <a:lstStyle/>
          <a:p>
            <a:r>
              <a:rPr lang="en-US" sz="2400" dirty="0"/>
              <a:t>2014 TAX BILL RETURNED; NO NEW ADDRESS.</a:t>
            </a:r>
          </a:p>
          <a:p>
            <a:r>
              <a:rPr lang="en-US" sz="2400" dirty="0"/>
              <a:t>2018 TAX BILL RETURNED WITH NOTE "BEEN DEAD ABOUT 18 YEARS"</a:t>
            </a:r>
          </a:p>
          <a:p>
            <a:endParaRPr lang="en-US" sz="2400" dirty="0"/>
          </a:p>
          <a:p>
            <a:r>
              <a:rPr lang="en-US" sz="2400" dirty="0"/>
              <a:t>J N CARTER IS THE SAME PERSON AS JAMES NEVIN CARTER. HE DIED TESTATE 9 JAN 1961 (WB 8 PAGE 510) BILL HAD BEEN GOING TO HIS DAUGHTER MARY EDNA CARTER SETTLE (MRS G A SETTLE) SHE DIED IN FAYETTE COUNTY 5 JAN 1999 HER OLDEST SON IS HOWARD A SETTLE ADDRESS FROM MOTAX I SUSPECT THIS IS PROPERTY ORIGINIALLY OWNED BY EDNA ELIZABETH MILLER HILL SINCE THE MAP NUMBER IS 39-059B  23 oct 2018 dkg</a:t>
            </a:r>
          </a:p>
        </p:txBody>
      </p:sp>
    </p:spTree>
    <p:extLst>
      <p:ext uri="{BB962C8B-B14F-4D97-AF65-F5344CB8AC3E}">
        <p14:creationId xmlns:p14="http://schemas.microsoft.com/office/powerpoint/2010/main" val="2664108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183167" y="542886"/>
            <a:ext cx="11116206" cy="1547171"/>
          </a:xfrm>
        </p:spPr>
        <p:txBody>
          <a:bodyPr>
            <a:noAutofit/>
          </a:bodyPr>
          <a:lstStyle/>
          <a:p>
            <a:pPr algn="ctr"/>
            <a:r>
              <a:rPr lang="en-US" sz="9600" dirty="0"/>
              <a:t>Link</a:t>
            </a:r>
            <a:br>
              <a:rPr lang="en-US" sz="9600" dirty="0"/>
            </a:br>
            <a:r>
              <a:rPr lang="en-US" sz="9600" dirty="0"/>
              <a:t> documents</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141444" y="3429000"/>
            <a:ext cx="10058400" cy="3842128"/>
          </a:xfrm>
        </p:spPr>
        <p:txBody>
          <a:bodyPr>
            <a:normAutofit/>
          </a:bodyPr>
          <a:lstStyle/>
          <a:p>
            <a:r>
              <a:rPr lang="en-US" sz="3200" dirty="0"/>
              <a:t>Any time we find a document that aids in the assessment or description of the property we link it to the property record.</a:t>
            </a:r>
          </a:p>
          <a:p>
            <a:r>
              <a:rPr lang="en-US" sz="3200" dirty="0"/>
              <a:t>We keep these in a folder called “docs attached to parcels.”</a:t>
            </a:r>
          </a:p>
          <a:p>
            <a:endParaRPr lang="en-US" sz="13600" cap="all"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spTree>
    <p:extLst>
      <p:ext uri="{BB962C8B-B14F-4D97-AF65-F5344CB8AC3E}">
        <p14:creationId xmlns:p14="http://schemas.microsoft.com/office/powerpoint/2010/main" val="123029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394346" y="444844"/>
            <a:ext cx="4569540" cy="5060217"/>
          </a:xfrm>
        </p:spPr>
        <p:txBody>
          <a:bodyPr>
            <a:noAutofit/>
          </a:bodyPr>
          <a:lstStyle/>
          <a:p>
            <a:pPr algn="ctr"/>
            <a:r>
              <a:rPr lang="en-US" sz="4800" dirty="0">
                <a:solidFill>
                  <a:schemeClr val="tx1"/>
                </a:solidFill>
              </a:rPr>
              <a:t>For example this mobile home owner did not return form requesting information so we used NADA to value</a:t>
            </a:r>
            <a:endParaRPr lang="en-US" sz="6000" dirty="0">
              <a:solidFill>
                <a:schemeClr val="tx1"/>
              </a:solidFill>
            </a:endParaRPr>
          </a:p>
        </p:txBody>
      </p:sp>
      <p:pic>
        <p:nvPicPr>
          <p:cNvPr id="6" name="Picture 5">
            <a:extLst>
              <a:ext uri="{FF2B5EF4-FFF2-40B4-BE49-F238E27FC236}">
                <a16:creationId xmlns:a16="http://schemas.microsoft.com/office/drawing/2014/main" id="{B0487F4B-97AA-4E84-8390-F84CFD0ED6FD}"/>
              </a:ext>
            </a:extLst>
          </p:cNvPr>
          <p:cNvPicPr>
            <a:picLocks noChangeAspect="1"/>
          </p:cNvPicPr>
          <p:nvPr/>
        </p:nvPicPr>
        <p:blipFill>
          <a:blip r:embed="rId2"/>
          <a:stretch>
            <a:fillRect/>
          </a:stretch>
        </p:blipFill>
        <p:spPr>
          <a:xfrm>
            <a:off x="5440170" y="200987"/>
            <a:ext cx="6055924" cy="5140411"/>
          </a:xfrm>
          <a:prstGeom prst="rect">
            <a:avLst/>
          </a:prstGeom>
        </p:spPr>
      </p:pic>
    </p:spTree>
    <p:extLst>
      <p:ext uri="{BB962C8B-B14F-4D97-AF65-F5344CB8AC3E}">
        <p14:creationId xmlns:p14="http://schemas.microsoft.com/office/powerpoint/2010/main" val="947735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8F92-8613-4A4D-8BA8-B4EDF57A5B7C}"/>
              </a:ext>
            </a:extLst>
          </p:cNvPr>
          <p:cNvSpPr>
            <a:spLocks noGrp="1"/>
          </p:cNvSpPr>
          <p:nvPr>
            <p:ph type="title"/>
          </p:nvPr>
        </p:nvSpPr>
        <p:spPr>
          <a:xfrm>
            <a:off x="1066800" y="0"/>
            <a:ext cx="10058400" cy="5957358"/>
          </a:xfrm>
        </p:spPr>
        <p:txBody>
          <a:bodyPr>
            <a:noAutofit/>
          </a:bodyPr>
          <a:lstStyle/>
          <a:p>
            <a:r>
              <a:rPr lang="en-US" sz="8000" dirty="0"/>
              <a:t>In order to effectively conduct historical research you must remember this acrostic…</a:t>
            </a:r>
          </a:p>
        </p:txBody>
      </p:sp>
    </p:spTree>
    <p:extLst>
      <p:ext uri="{BB962C8B-B14F-4D97-AF65-F5344CB8AC3E}">
        <p14:creationId xmlns:p14="http://schemas.microsoft.com/office/powerpoint/2010/main" val="3216129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3CB452-FCBE-4131-9B39-CE0126F34A7E}"/>
              </a:ext>
            </a:extLst>
          </p:cNvPr>
          <p:cNvSpPr>
            <a:spLocks noGrp="1"/>
          </p:cNvSpPr>
          <p:nvPr>
            <p:ph type="title"/>
          </p:nvPr>
        </p:nvSpPr>
        <p:spPr>
          <a:xfrm>
            <a:off x="3014504" y="163075"/>
            <a:ext cx="5513675" cy="5649897"/>
          </a:xfrm>
        </p:spPr>
        <p:txBody>
          <a:bodyPr>
            <a:noAutofit/>
          </a:bodyPr>
          <a:lstStyle/>
          <a:p>
            <a:pPr algn="ctr"/>
            <a:r>
              <a:rPr lang="en-US" sz="13400" dirty="0"/>
              <a:t>O</a:t>
            </a:r>
            <a:br>
              <a:rPr lang="en-US" sz="13400" dirty="0"/>
            </a:br>
            <a:r>
              <a:rPr lang="en-US" sz="13400" dirty="0"/>
              <a:t>d</a:t>
            </a:r>
            <a:br>
              <a:rPr lang="en-US" sz="13400" dirty="0"/>
            </a:br>
            <a:r>
              <a:rPr lang="en-US" sz="13400" dirty="0"/>
              <a:t>d</a:t>
            </a:r>
          </a:p>
        </p:txBody>
      </p:sp>
    </p:spTree>
    <p:extLst>
      <p:ext uri="{BB962C8B-B14F-4D97-AF65-F5344CB8AC3E}">
        <p14:creationId xmlns:p14="http://schemas.microsoft.com/office/powerpoint/2010/main" val="1660266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6A1893-BF4C-4939-9DF0-D14589B7E937}"/>
              </a:ext>
            </a:extLst>
          </p:cNvPr>
          <p:cNvPicPr>
            <a:picLocks noChangeAspect="1"/>
          </p:cNvPicPr>
          <p:nvPr/>
        </p:nvPicPr>
        <p:blipFill>
          <a:blip r:embed="rId2"/>
          <a:stretch>
            <a:fillRect/>
          </a:stretch>
        </p:blipFill>
        <p:spPr>
          <a:xfrm>
            <a:off x="2078252" y="81734"/>
            <a:ext cx="7524750" cy="5343525"/>
          </a:xfrm>
          <a:prstGeom prst="rect">
            <a:avLst/>
          </a:prstGeom>
        </p:spPr>
      </p:pic>
    </p:spTree>
    <p:extLst>
      <p:ext uri="{BB962C8B-B14F-4D97-AF65-F5344CB8AC3E}">
        <p14:creationId xmlns:p14="http://schemas.microsoft.com/office/powerpoint/2010/main" val="2820557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0F92-361C-4A9C-9DE3-9F393AB5D7FE}"/>
              </a:ext>
            </a:extLst>
          </p:cNvPr>
          <p:cNvSpPr>
            <a:spLocks noGrp="1"/>
          </p:cNvSpPr>
          <p:nvPr>
            <p:ph type="title"/>
          </p:nvPr>
        </p:nvSpPr>
        <p:spPr>
          <a:xfrm>
            <a:off x="255373" y="542296"/>
            <a:ext cx="11450594" cy="5858503"/>
          </a:xfrm>
        </p:spPr>
        <p:txBody>
          <a:bodyPr>
            <a:normAutofit/>
          </a:bodyPr>
          <a:lstStyle/>
          <a:p>
            <a:pPr algn="ctr"/>
            <a:r>
              <a:rPr lang="en-US" sz="16200" b="1" dirty="0"/>
              <a:t>and</a:t>
            </a:r>
            <a:endParaRPr lang="en-US" sz="23300" dirty="0"/>
          </a:p>
        </p:txBody>
      </p:sp>
    </p:spTree>
    <p:extLst>
      <p:ext uri="{BB962C8B-B14F-4D97-AF65-F5344CB8AC3E}">
        <p14:creationId xmlns:p14="http://schemas.microsoft.com/office/powerpoint/2010/main" val="586045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0F92-361C-4A9C-9DE3-9F393AB5D7FE}"/>
              </a:ext>
            </a:extLst>
          </p:cNvPr>
          <p:cNvSpPr>
            <a:spLocks noGrp="1"/>
          </p:cNvSpPr>
          <p:nvPr>
            <p:ph type="title"/>
          </p:nvPr>
        </p:nvSpPr>
        <p:spPr>
          <a:xfrm>
            <a:off x="255373" y="102637"/>
            <a:ext cx="10978684" cy="5495731"/>
          </a:xfrm>
        </p:spPr>
        <p:txBody>
          <a:bodyPr>
            <a:normAutofit fontScale="90000"/>
          </a:bodyPr>
          <a:lstStyle/>
          <a:p>
            <a:pPr algn="ctr"/>
            <a:r>
              <a:rPr lang="en-US" sz="33600" b="1" dirty="0"/>
              <a:t>D</a:t>
            </a:r>
            <a:r>
              <a:rPr lang="en-US" sz="19400" b="1" dirty="0"/>
              <a:t>on’t</a:t>
            </a:r>
            <a:r>
              <a:rPr lang="en-US" sz="16200" b="1" dirty="0"/>
              <a:t> assume</a:t>
            </a:r>
            <a:endParaRPr lang="en-US" sz="23300" dirty="0"/>
          </a:p>
        </p:txBody>
      </p:sp>
    </p:spTree>
    <p:extLst>
      <p:ext uri="{BB962C8B-B14F-4D97-AF65-F5344CB8AC3E}">
        <p14:creationId xmlns:p14="http://schemas.microsoft.com/office/powerpoint/2010/main" val="82201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3D1236-F544-4F0C-AD6B-22E107333EC8}"/>
              </a:ext>
            </a:extLst>
          </p:cNvPr>
          <p:cNvPicPr>
            <a:picLocks noChangeAspect="1"/>
          </p:cNvPicPr>
          <p:nvPr/>
        </p:nvPicPr>
        <p:blipFill>
          <a:blip r:embed="rId2"/>
          <a:stretch>
            <a:fillRect/>
          </a:stretch>
        </p:blipFill>
        <p:spPr>
          <a:xfrm>
            <a:off x="522486" y="3031013"/>
            <a:ext cx="10664917" cy="2161390"/>
          </a:xfrm>
          <a:prstGeom prst="rect">
            <a:avLst/>
          </a:prstGeom>
        </p:spPr>
      </p:pic>
      <p:sp>
        <p:nvSpPr>
          <p:cNvPr id="4" name="TextBox 3">
            <a:extLst>
              <a:ext uri="{FF2B5EF4-FFF2-40B4-BE49-F238E27FC236}">
                <a16:creationId xmlns:a16="http://schemas.microsoft.com/office/drawing/2014/main" id="{83AE6872-473F-4D52-854B-372273CF5995}"/>
              </a:ext>
            </a:extLst>
          </p:cNvPr>
          <p:cNvSpPr txBox="1"/>
          <p:nvPr/>
        </p:nvSpPr>
        <p:spPr>
          <a:xfrm>
            <a:off x="947518" y="78259"/>
            <a:ext cx="10750213" cy="2585323"/>
          </a:xfrm>
          <a:prstGeom prst="rect">
            <a:avLst/>
          </a:prstGeom>
          <a:noFill/>
        </p:spPr>
        <p:txBody>
          <a:bodyPr wrap="square" rtlCol="0">
            <a:spAutoFit/>
          </a:bodyPr>
          <a:lstStyle/>
          <a:p>
            <a:pPr algn="ctr"/>
            <a:r>
              <a:rPr lang="en-US" sz="5400" dirty="0">
                <a:solidFill>
                  <a:srgbClr val="0070C0"/>
                </a:solidFill>
              </a:rPr>
              <a:t>To complicate matters several years of taxes have been bought by third party purchasers! </a:t>
            </a:r>
          </a:p>
        </p:txBody>
      </p:sp>
    </p:spTree>
    <p:extLst>
      <p:ext uri="{BB962C8B-B14F-4D97-AF65-F5344CB8AC3E}">
        <p14:creationId xmlns:p14="http://schemas.microsoft.com/office/powerpoint/2010/main" val="30704041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1069848" y="484632"/>
            <a:ext cx="10298368" cy="1609344"/>
          </a:xfrm>
        </p:spPr>
        <p:txBody>
          <a:bodyPr>
            <a:normAutofit fontScale="90000"/>
          </a:bodyPr>
          <a:lstStyle/>
          <a:p>
            <a:r>
              <a:rPr lang="en-US" sz="18100" dirty="0"/>
              <a:t>D</a:t>
            </a:r>
            <a:r>
              <a:rPr lang="en-US" sz="12500" dirty="0"/>
              <a:t>on’t assume</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69848" y="2447979"/>
            <a:ext cx="9520397" cy="3532944"/>
          </a:xfrm>
        </p:spPr>
        <p:txBody>
          <a:bodyPr>
            <a:normAutofit fontScale="55000" lnSpcReduction="20000"/>
          </a:bodyPr>
          <a:lstStyle/>
          <a:p>
            <a:r>
              <a:rPr lang="en-US" sz="8600" dirty="0">
                <a:solidFill>
                  <a:srgbClr val="0070C0"/>
                </a:solidFill>
              </a:rPr>
              <a:t>That the name on the property record is the correct owner.</a:t>
            </a:r>
          </a:p>
          <a:p>
            <a:pPr lvl="1"/>
            <a:r>
              <a:rPr lang="en-US" sz="4900" i="1" dirty="0"/>
              <a:t>Years ago the PVA was in a sense a “list taker.” People sometimes listed property in the name of ONE of the heirs or the surviving spouse. They assumed because everyone else had died it was their property.</a:t>
            </a:r>
          </a:p>
          <a:p>
            <a:pPr lvl="1">
              <a:buClr>
                <a:srgbClr val="D34817">
                  <a:lumMod val="75000"/>
                </a:srgbClr>
              </a:buClr>
            </a:pPr>
            <a:endParaRPr lang="en-US" sz="3800" dirty="0"/>
          </a:p>
        </p:txBody>
      </p:sp>
    </p:spTree>
    <p:extLst>
      <p:ext uri="{BB962C8B-B14F-4D97-AF65-F5344CB8AC3E}">
        <p14:creationId xmlns:p14="http://schemas.microsoft.com/office/powerpoint/2010/main" val="28478591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1069848" y="484632"/>
            <a:ext cx="10298368" cy="1609344"/>
          </a:xfrm>
        </p:spPr>
        <p:txBody>
          <a:bodyPr>
            <a:normAutofit fontScale="90000"/>
          </a:bodyPr>
          <a:lstStyle/>
          <a:p>
            <a:r>
              <a:rPr lang="en-US" sz="18100" dirty="0"/>
              <a:t>D</a:t>
            </a:r>
            <a:r>
              <a:rPr lang="en-US" sz="12500" dirty="0"/>
              <a:t>on’t assume</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04534" y="2354672"/>
            <a:ext cx="9735001" cy="3672903"/>
          </a:xfrm>
        </p:spPr>
        <p:txBody>
          <a:bodyPr>
            <a:normAutofit fontScale="47500" lnSpcReduction="20000"/>
          </a:bodyPr>
          <a:lstStyle/>
          <a:p>
            <a:r>
              <a:rPr lang="en-US" sz="8600" dirty="0">
                <a:solidFill>
                  <a:srgbClr val="0070C0"/>
                </a:solidFill>
              </a:rPr>
              <a:t>They had a good lawyer. Perhaps they had employed the services of  </a:t>
            </a:r>
            <a:r>
              <a:rPr lang="en-US" sz="8600" i="1" u="sng" dirty="0">
                <a:solidFill>
                  <a:srgbClr val="0070C0"/>
                </a:solidFill>
              </a:rPr>
              <a:t>“Somebody Said Attorney At Law”</a:t>
            </a:r>
          </a:p>
          <a:p>
            <a:pPr lvl="1"/>
            <a:r>
              <a:rPr lang="en-US" sz="4900" i="1" dirty="0"/>
              <a:t>Somebody said, “If you pay the taxes for so many years it’s yours.”</a:t>
            </a:r>
          </a:p>
          <a:p>
            <a:pPr lvl="1"/>
            <a:r>
              <a:rPr lang="en-US" sz="4900" i="1" dirty="0"/>
              <a:t>Somebody said, “When you get to be a certain age you don’t pay taxes anymore.”</a:t>
            </a:r>
            <a:endParaRPr lang="en-US" sz="3100" dirty="0">
              <a:solidFill>
                <a:srgbClr val="0070C0"/>
              </a:solidFill>
            </a:endParaRPr>
          </a:p>
          <a:p>
            <a:pPr lvl="1">
              <a:buClr>
                <a:srgbClr val="D34817">
                  <a:lumMod val="75000"/>
                </a:srgbClr>
              </a:buClr>
            </a:pPr>
            <a:endParaRPr lang="en-US" sz="3800" dirty="0"/>
          </a:p>
        </p:txBody>
      </p:sp>
    </p:spTree>
    <p:extLst>
      <p:ext uri="{BB962C8B-B14F-4D97-AF65-F5344CB8AC3E}">
        <p14:creationId xmlns:p14="http://schemas.microsoft.com/office/powerpoint/2010/main" val="14079651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1069848" y="484632"/>
            <a:ext cx="10298368" cy="1609344"/>
          </a:xfrm>
        </p:spPr>
        <p:txBody>
          <a:bodyPr>
            <a:normAutofit fontScale="90000"/>
          </a:bodyPr>
          <a:lstStyle/>
          <a:p>
            <a:r>
              <a:rPr lang="en-US" sz="18100" dirty="0"/>
              <a:t>D</a:t>
            </a:r>
            <a:r>
              <a:rPr lang="en-US" sz="12500" dirty="0"/>
              <a:t>on’t assume</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69848" y="2121408"/>
            <a:ext cx="9772323" cy="3934160"/>
          </a:xfrm>
        </p:spPr>
        <p:txBody>
          <a:bodyPr>
            <a:normAutofit fontScale="85000" lnSpcReduction="20000"/>
          </a:bodyPr>
          <a:lstStyle/>
          <a:p>
            <a:r>
              <a:rPr lang="en-US" sz="8600" dirty="0">
                <a:solidFill>
                  <a:srgbClr val="0070C0"/>
                </a:solidFill>
              </a:rPr>
              <a:t>That the spelling of the name is correct.</a:t>
            </a:r>
          </a:p>
          <a:p>
            <a:pPr lvl="1">
              <a:buClr>
                <a:srgbClr val="D34817">
                  <a:lumMod val="75000"/>
                </a:srgbClr>
              </a:buClr>
            </a:pPr>
            <a:r>
              <a:rPr lang="en-US" sz="4900" i="1" dirty="0">
                <a:solidFill>
                  <a:prstClr val="black"/>
                </a:solidFill>
              </a:rPr>
              <a:t>There can be lots of variants on the spelling of names. </a:t>
            </a:r>
          </a:p>
          <a:p>
            <a:pPr lvl="1">
              <a:buClr>
                <a:srgbClr val="D34817">
                  <a:lumMod val="75000"/>
                </a:srgbClr>
              </a:buClr>
            </a:pPr>
            <a:endParaRPr lang="en-US" sz="3800" dirty="0"/>
          </a:p>
        </p:txBody>
      </p:sp>
    </p:spTree>
    <p:extLst>
      <p:ext uri="{BB962C8B-B14F-4D97-AF65-F5344CB8AC3E}">
        <p14:creationId xmlns:p14="http://schemas.microsoft.com/office/powerpoint/2010/main" val="15721642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1069848" y="484632"/>
            <a:ext cx="10298368" cy="1609344"/>
          </a:xfrm>
        </p:spPr>
        <p:txBody>
          <a:bodyPr>
            <a:normAutofit fontScale="90000"/>
          </a:bodyPr>
          <a:lstStyle/>
          <a:p>
            <a:r>
              <a:rPr lang="en-US" sz="18100" dirty="0"/>
              <a:t>D</a:t>
            </a:r>
            <a:r>
              <a:rPr lang="en-US" sz="12500" dirty="0"/>
              <a:t>on’t assume</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69848" y="2121407"/>
            <a:ext cx="9679017" cy="3878177"/>
          </a:xfrm>
        </p:spPr>
        <p:txBody>
          <a:bodyPr>
            <a:normAutofit fontScale="40000" lnSpcReduction="20000"/>
          </a:bodyPr>
          <a:lstStyle/>
          <a:p>
            <a:r>
              <a:rPr lang="en-US" sz="8600" dirty="0">
                <a:solidFill>
                  <a:srgbClr val="0070C0"/>
                </a:solidFill>
              </a:rPr>
              <a:t>That information contained in an affidavit is correct.</a:t>
            </a:r>
          </a:p>
          <a:p>
            <a:pPr lvl="1">
              <a:buClr>
                <a:srgbClr val="D34817">
                  <a:lumMod val="75000"/>
                </a:srgbClr>
              </a:buClr>
            </a:pPr>
            <a:r>
              <a:rPr lang="en-US" sz="4900" i="1" dirty="0">
                <a:solidFill>
                  <a:prstClr val="black"/>
                </a:solidFill>
              </a:rPr>
              <a:t>Sometimes affidavits reflect the information that makes it the easiest to resolve the property issue.</a:t>
            </a:r>
          </a:p>
          <a:p>
            <a:pPr lvl="1">
              <a:buClr>
                <a:srgbClr val="D34817">
                  <a:lumMod val="75000"/>
                </a:srgbClr>
              </a:buClr>
            </a:pPr>
            <a:r>
              <a:rPr lang="en-US" sz="4900" i="1" dirty="0">
                <a:solidFill>
                  <a:prstClr val="black"/>
                </a:solidFill>
              </a:rPr>
              <a:t>For example I found an affidavit of descent for Jessie Simpson Hays Hamlet that states her second husband Dee Hamlet had died before her. </a:t>
            </a:r>
          </a:p>
          <a:p>
            <a:pPr lvl="2">
              <a:buClr>
                <a:srgbClr val="D34817">
                  <a:lumMod val="75000"/>
                </a:srgbClr>
              </a:buClr>
            </a:pPr>
            <a:r>
              <a:rPr lang="en-US" sz="4700" i="1" dirty="0">
                <a:solidFill>
                  <a:prstClr val="black"/>
                </a:solidFill>
              </a:rPr>
              <a:t>However,  Dee Hamlet was the informant for Jessie’s death certificate. Perhaps he rose from the grave and provided the information.</a:t>
            </a:r>
          </a:p>
          <a:p>
            <a:pPr lvl="1">
              <a:buClr>
                <a:srgbClr val="D34817">
                  <a:lumMod val="75000"/>
                </a:srgbClr>
              </a:buClr>
            </a:pPr>
            <a:endParaRPr lang="en-US" sz="3800" dirty="0"/>
          </a:p>
        </p:txBody>
      </p:sp>
    </p:spTree>
    <p:extLst>
      <p:ext uri="{BB962C8B-B14F-4D97-AF65-F5344CB8AC3E}">
        <p14:creationId xmlns:p14="http://schemas.microsoft.com/office/powerpoint/2010/main" val="18872798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C5D52-63E0-4BD3-A07C-703806D9882E}"/>
              </a:ext>
            </a:extLst>
          </p:cNvPr>
          <p:cNvSpPr txBox="1"/>
          <p:nvPr/>
        </p:nvSpPr>
        <p:spPr>
          <a:xfrm>
            <a:off x="427737" y="58846"/>
            <a:ext cx="10470418"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70C0"/>
                </a:solidFill>
                <a:effectLst/>
                <a:uLnTx/>
                <a:uFillTx/>
                <a:latin typeface="Rockwell" panose="02060603020205020403"/>
                <a:ea typeface="+mn-ea"/>
                <a:cs typeface="+mn-cs"/>
              </a:rPr>
              <a:t>Remember this?</a:t>
            </a:r>
            <a:r>
              <a:rPr kumimoji="0" lang="en-US" sz="5400" b="0" i="0" u="none" strike="noStrike" kern="1200" cap="none" spc="0" normalizeH="0" baseline="0" noProof="0" dirty="0">
                <a:ln>
                  <a:noFill/>
                </a:ln>
                <a:solidFill>
                  <a:srgbClr val="0070C0"/>
                </a:solidFill>
                <a:effectLst/>
                <a:uLnTx/>
                <a:uFillTx/>
                <a:latin typeface="Rockwell" panose="02060603020205020403"/>
                <a:ea typeface="+mn-ea"/>
                <a:cs typeface="+mn-cs"/>
              </a:rPr>
              <a:t>  </a:t>
            </a:r>
            <a:endParaRPr kumimoji="0" lang="en-US" sz="6600" b="0" i="0" u="none" strike="noStrike" kern="1200" cap="none" spc="0" normalizeH="0" baseline="0" noProof="0" dirty="0">
              <a:ln>
                <a:noFill/>
              </a:ln>
              <a:solidFill>
                <a:srgbClr val="0070C0"/>
              </a:solidFill>
              <a:effectLst/>
              <a:uLnTx/>
              <a:uFillTx/>
              <a:latin typeface="Rockwell" panose="02060603020205020403"/>
              <a:ea typeface="+mn-ea"/>
              <a:cs typeface="+mn-cs"/>
            </a:endParaRPr>
          </a:p>
        </p:txBody>
      </p:sp>
      <p:pic>
        <p:nvPicPr>
          <p:cNvPr id="6" name="Picture 5">
            <a:extLst>
              <a:ext uri="{FF2B5EF4-FFF2-40B4-BE49-F238E27FC236}">
                <a16:creationId xmlns:a16="http://schemas.microsoft.com/office/drawing/2014/main" id="{F94BBFD4-3DF3-44CF-85AD-219F1233F414}"/>
              </a:ext>
            </a:extLst>
          </p:cNvPr>
          <p:cNvPicPr>
            <a:picLocks noChangeAspect="1"/>
          </p:cNvPicPr>
          <p:nvPr/>
        </p:nvPicPr>
        <p:blipFill>
          <a:blip r:embed="rId2"/>
          <a:stretch>
            <a:fillRect/>
          </a:stretch>
        </p:blipFill>
        <p:spPr>
          <a:xfrm>
            <a:off x="1842524" y="1166842"/>
            <a:ext cx="7963949" cy="4295706"/>
          </a:xfrm>
          <a:prstGeom prst="rect">
            <a:avLst/>
          </a:prstGeom>
        </p:spPr>
      </p:pic>
    </p:spTree>
    <p:extLst>
      <p:ext uri="{BB962C8B-B14F-4D97-AF65-F5344CB8AC3E}">
        <p14:creationId xmlns:p14="http://schemas.microsoft.com/office/powerpoint/2010/main" val="24825354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F975B-CC1F-4BFA-9E0A-76A3F801AE8E}"/>
              </a:ext>
            </a:extLst>
          </p:cNvPr>
          <p:cNvPicPr>
            <a:picLocks noChangeAspect="1"/>
          </p:cNvPicPr>
          <p:nvPr/>
        </p:nvPicPr>
        <p:blipFill>
          <a:blip r:embed="rId2"/>
          <a:stretch>
            <a:fillRect/>
          </a:stretch>
        </p:blipFill>
        <p:spPr>
          <a:xfrm>
            <a:off x="3694611" y="0"/>
            <a:ext cx="4646957" cy="5531792"/>
          </a:xfrm>
          <a:prstGeom prst="rect">
            <a:avLst/>
          </a:prstGeom>
        </p:spPr>
      </p:pic>
      <p:sp>
        <p:nvSpPr>
          <p:cNvPr id="4" name="Freeform: Shape 3">
            <a:extLst>
              <a:ext uri="{FF2B5EF4-FFF2-40B4-BE49-F238E27FC236}">
                <a16:creationId xmlns:a16="http://schemas.microsoft.com/office/drawing/2014/main" id="{0803366F-AC38-4984-96CE-C0FA72E580D6}"/>
              </a:ext>
            </a:extLst>
          </p:cNvPr>
          <p:cNvSpPr/>
          <p:nvPr/>
        </p:nvSpPr>
        <p:spPr>
          <a:xfrm>
            <a:off x="6207967" y="3316730"/>
            <a:ext cx="802433" cy="623903"/>
          </a:xfrm>
          <a:custGeom>
            <a:avLst/>
            <a:gdLst>
              <a:gd name="connsiteX0" fmla="*/ 681135 w 802433"/>
              <a:gd name="connsiteY0" fmla="*/ 9634 h 623903"/>
              <a:gd name="connsiteX1" fmla="*/ 429208 w 802433"/>
              <a:gd name="connsiteY1" fmla="*/ 9634 h 623903"/>
              <a:gd name="connsiteX2" fmla="*/ 354563 w 802433"/>
              <a:gd name="connsiteY2" fmla="*/ 28296 h 623903"/>
              <a:gd name="connsiteX3" fmla="*/ 298580 w 802433"/>
              <a:gd name="connsiteY3" fmla="*/ 37626 h 623903"/>
              <a:gd name="connsiteX4" fmla="*/ 261257 w 802433"/>
              <a:gd name="connsiteY4" fmla="*/ 46957 h 623903"/>
              <a:gd name="connsiteX5" fmla="*/ 214604 w 802433"/>
              <a:gd name="connsiteY5" fmla="*/ 56287 h 623903"/>
              <a:gd name="connsiteX6" fmla="*/ 177282 w 802433"/>
              <a:gd name="connsiteY6" fmla="*/ 65618 h 623903"/>
              <a:gd name="connsiteX7" fmla="*/ 130629 w 802433"/>
              <a:gd name="connsiteY7" fmla="*/ 74949 h 623903"/>
              <a:gd name="connsiteX8" fmla="*/ 65314 w 802433"/>
              <a:gd name="connsiteY8" fmla="*/ 93610 h 623903"/>
              <a:gd name="connsiteX9" fmla="*/ 18661 w 802433"/>
              <a:gd name="connsiteY9" fmla="*/ 130932 h 623903"/>
              <a:gd name="connsiteX10" fmla="*/ 0 w 802433"/>
              <a:gd name="connsiteY10" fmla="*/ 158924 h 623903"/>
              <a:gd name="connsiteX11" fmla="*/ 9331 w 802433"/>
              <a:gd name="connsiteY11" fmla="*/ 308214 h 623903"/>
              <a:gd name="connsiteX12" fmla="*/ 55984 w 802433"/>
              <a:gd name="connsiteY12" fmla="*/ 354867 h 623903"/>
              <a:gd name="connsiteX13" fmla="*/ 83976 w 802433"/>
              <a:gd name="connsiteY13" fmla="*/ 382859 h 623903"/>
              <a:gd name="connsiteX14" fmla="*/ 139959 w 802433"/>
              <a:gd name="connsiteY14" fmla="*/ 420181 h 623903"/>
              <a:gd name="connsiteX15" fmla="*/ 205274 w 802433"/>
              <a:gd name="connsiteY15" fmla="*/ 448173 h 623903"/>
              <a:gd name="connsiteX16" fmla="*/ 251927 w 802433"/>
              <a:gd name="connsiteY16" fmla="*/ 476165 h 623903"/>
              <a:gd name="connsiteX17" fmla="*/ 279919 w 802433"/>
              <a:gd name="connsiteY17" fmla="*/ 485496 h 623903"/>
              <a:gd name="connsiteX18" fmla="*/ 307910 w 802433"/>
              <a:gd name="connsiteY18" fmla="*/ 504157 h 623903"/>
              <a:gd name="connsiteX19" fmla="*/ 373225 w 802433"/>
              <a:gd name="connsiteY19" fmla="*/ 522818 h 623903"/>
              <a:gd name="connsiteX20" fmla="*/ 429208 w 802433"/>
              <a:gd name="connsiteY20" fmla="*/ 550810 h 623903"/>
              <a:gd name="connsiteX21" fmla="*/ 457200 w 802433"/>
              <a:gd name="connsiteY21" fmla="*/ 569471 h 623903"/>
              <a:gd name="connsiteX22" fmla="*/ 485192 w 802433"/>
              <a:gd name="connsiteY22" fmla="*/ 578802 h 623903"/>
              <a:gd name="connsiteX23" fmla="*/ 513184 w 802433"/>
              <a:gd name="connsiteY23" fmla="*/ 597463 h 623903"/>
              <a:gd name="connsiteX24" fmla="*/ 559837 w 802433"/>
              <a:gd name="connsiteY24" fmla="*/ 606793 h 623903"/>
              <a:gd name="connsiteX25" fmla="*/ 597159 w 802433"/>
              <a:gd name="connsiteY25" fmla="*/ 616124 h 623903"/>
              <a:gd name="connsiteX26" fmla="*/ 793102 w 802433"/>
              <a:gd name="connsiteY26" fmla="*/ 578802 h 623903"/>
              <a:gd name="connsiteX27" fmla="*/ 802433 w 802433"/>
              <a:gd name="connsiteY27" fmla="*/ 550810 h 623903"/>
              <a:gd name="connsiteX28" fmla="*/ 793102 w 802433"/>
              <a:gd name="connsiteY28" fmla="*/ 494826 h 623903"/>
              <a:gd name="connsiteX29" fmla="*/ 774441 w 802433"/>
              <a:gd name="connsiteY29" fmla="*/ 438842 h 623903"/>
              <a:gd name="connsiteX30" fmla="*/ 765110 w 802433"/>
              <a:gd name="connsiteY30" fmla="*/ 410851 h 623903"/>
              <a:gd name="connsiteX31" fmla="*/ 755780 w 802433"/>
              <a:gd name="connsiteY31" fmla="*/ 373528 h 623903"/>
              <a:gd name="connsiteX32" fmla="*/ 737119 w 802433"/>
              <a:gd name="connsiteY32" fmla="*/ 317544 h 623903"/>
              <a:gd name="connsiteX33" fmla="*/ 718457 w 802433"/>
              <a:gd name="connsiteY33" fmla="*/ 224238 h 623903"/>
              <a:gd name="connsiteX34" fmla="*/ 709127 w 802433"/>
              <a:gd name="connsiteY34" fmla="*/ 186916 h 623903"/>
              <a:gd name="connsiteX35" fmla="*/ 671804 w 802433"/>
              <a:gd name="connsiteY35" fmla="*/ 149593 h 623903"/>
              <a:gd name="connsiteX36" fmla="*/ 653143 w 802433"/>
              <a:gd name="connsiteY36" fmla="*/ 121602 h 623903"/>
              <a:gd name="connsiteX37" fmla="*/ 643812 w 802433"/>
              <a:gd name="connsiteY37" fmla="*/ 74949 h 623903"/>
              <a:gd name="connsiteX38" fmla="*/ 681135 w 802433"/>
              <a:gd name="connsiteY38" fmla="*/ 9634 h 62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2433" h="623903">
                <a:moveTo>
                  <a:pt x="681135" y="9634"/>
                </a:moveTo>
                <a:cubicBezTo>
                  <a:pt x="645368" y="-1252"/>
                  <a:pt x="627232" y="-5034"/>
                  <a:pt x="429208" y="9634"/>
                </a:cubicBezTo>
                <a:cubicBezTo>
                  <a:pt x="368715" y="14115"/>
                  <a:pt x="400202" y="18154"/>
                  <a:pt x="354563" y="28296"/>
                </a:cubicBezTo>
                <a:cubicBezTo>
                  <a:pt x="336095" y="32400"/>
                  <a:pt x="317131" y="33916"/>
                  <a:pt x="298580" y="37626"/>
                </a:cubicBezTo>
                <a:cubicBezTo>
                  <a:pt x="286005" y="40141"/>
                  <a:pt x="273776" y="44175"/>
                  <a:pt x="261257" y="46957"/>
                </a:cubicBezTo>
                <a:cubicBezTo>
                  <a:pt x="245776" y="50397"/>
                  <a:pt x="230085" y="52847"/>
                  <a:pt x="214604" y="56287"/>
                </a:cubicBezTo>
                <a:cubicBezTo>
                  <a:pt x="202086" y="59069"/>
                  <a:pt x="189800" y="62836"/>
                  <a:pt x="177282" y="65618"/>
                </a:cubicBezTo>
                <a:cubicBezTo>
                  <a:pt x="161801" y="69058"/>
                  <a:pt x="146110" y="71509"/>
                  <a:pt x="130629" y="74949"/>
                </a:cubicBezTo>
                <a:cubicBezTo>
                  <a:pt x="119861" y="77342"/>
                  <a:pt x="77787" y="87374"/>
                  <a:pt x="65314" y="93610"/>
                </a:cubicBezTo>
                <a:cubicBezTo>
                  <a:pt x="49151" y="101691"/>
                  <a:pt x="30231" y="116470"/>
                  <a:pt x="18661" y="130932"/>
                </a:cubicBezTo>
                <a:cubicBezTo>
                  <a:pt x="11656" y="139689"/>
                  <a:pt x="6220" y="149593"/>
                  <a:pt x="0" y="158924"/>
                </a:cubicBezTo>
                <a:cubicBezTo>
                  <a:pt x="3110" y="208687"/>
                  <a:pt x="1555" y="258964"/>
                  <a:pt x="9331" y="308214"/>
                </a:cubicBezTo>
                <a:cubicBezTo>
                  <a:pt x="13478" y="334479"/>
                  <a:pt x="39396" y="341043"/>
                  <a:pt x="55984" y="354867"/>
                </a:cubicBezTo>
                <a:cubicBezTo>
                  <a:pt x="66121" y="363315"/>
                  <a:pt x="73560" y="374758"/>
                  <a:pt x="83976" y="382859"/>
                </a:cubicBezTo>
                <a:cubicBezTo>
                  <a:pt x="101679" y="396628"/>
                  <a:pt x="118682" y="413089"/>
                  <a:pt x="139959" y="420181"/>
                </a:cubicBezTo>
                <a:cubicBezTo>
                  <a:pt x="172992" y="431192"/>
                  <a:pt x="170687" y="428958"/>
                  <a:pt x="205274" y="448173"/>
                </a:cubicBezTo>
                <a:cubicBezTo>
                  <a:pt x="221127" y="456980"/>
                  <a:pt x="235706" y="468054"/>
                  <a:pt x="251927" y="476165"/>
                </a:cubicBezTo>
                <a:cubicBezTo>
                  <a:pt x="260724" y="480564"/>
                  <a:pt x="271122" y="481097"/>
                  <a:pt x="279919" y="485496"/>
                </a:cubicBezTo>
                <a:cubicBezTo>
                  <a:pt x="289949" y="490511"/>
                  <a:pt x="297880" y="499142"/>
                  <a:pt x="307910" y="504157"/>
                </a:cubicBezTo>
                <a:cubicBezTo>
                  <a:pt x="321292" y="510848"/>
                  <a:pt x="361273" y="519830"/>
                  <a:pt x="373225" y="522818"/>
                </a:cubicBezTo>
                <a:cubicBezTo>
                  <a:pt x="453437" y="576294"/>
                  <a:pt x="351953" y="512183"/>
                  <a:pt x="429208" y="550810"/>
                </a:cubicBezTo>
                <a:cubicBezTo>
                  <a:pt x="439238" y="555825"/>
                  <a:pt x="447170" y="564456"/>
                  <a:pt x="457200" y="569471"/>
                </a:cubicBezTo>
                <a:cubicBezTo>
                  <a:pt x="465997" y="573870"/>
                  <a:pt x="476395" y="574403"/>
                  <a:pt x="485192" y="578802"/>
                </a:cubicBezTo>
                <a:cubicBezTo>
                  <a:pt x="495222" y="583817"/>
                  <a:pt x="502684" y="593526"/>
                  <a:pt x="513184" y="597463"/>
                </a:cubicBezTo>
                <a:cubicBezTo>
                  <a:pt x="528033" y="603031"/>
                  <a:pt x="544356" y="603353"/>
                  <a:pt x="559837" y="606793"/>
                </a:cubicBezTo>
                <a:cubicBezTo>
                  <a:pt x="572355" y="609575"/>
                  <a:pt x="584718" y="613014"/>
                  <a:pt x="597159" y="616124"/>
                </a:cubicBezTo>
                <a:cubicBezTo>
                  <a:pt x="715879" y="609875"/>
                  <a:pt x="754835" y="655334"/>
                  <a:pt x="793102" y="578802"/>
                </a:cubicBezTo>
                <a:cubicBezTo>
                  <a:pt x="797501" y="570005"/>
                  <a:pt x="799323" y="560141"/>
                  <a:pt x="802433" y="550810"/>
                </a:cubicBezTo>
                <a:cubicBezTo>
                  <a:pt x="799323" y="532149"/>
                  <a:pt x="797690" y="513180"/>
                  <a:pt x="793102" y="494826"/>
                </a:cubicBezTo>
                <a:cubicBezTo>
                  <a:pt x="788331" y="475743"/>
                  <a:pt x="780662" y="457503"/>
                  <a:pt x="774441" y="438842"/>
                </a:cubicBezTo>
                <a:cubicBezTo>
                  <a:pt x="771331" y="429512"/>
                  <a:pt x="767495" y="420392"/>
                  <a:pt x="765110" y="410851"/>
                </a:cubicBezTo>
                <a:cubicBezTo>
                  <a:pt x="762000" y="398410"/>
                  <a:pt x="759465" y="385811"/>
                  <a:pt x="755780" y="373528"/>
                </a:cubicBezTo>
                <a:cubicBezTo>
                  <a:pt x="750128" y="354687"/>
                  <a:pt x="737119" y="317544"/>
                  <a:pt x="737119" y="317544"/>
                </a:cubicBezTo>
                <a:cubicBezTo>
                  <a:pt x="721193" y="206066"/>
                  <a:pt x="737070" y="289385"/>
                  <a:pt x="718457" y="224238"/>
                </a:cubicBezTo>
                <a:cubicBezTo>
                  <a:pt x="714934" y="211908"/>
                  <a:pt x="715923" y="197790"/>
                  <a:pt x="709127" y="186916"/>
                </a:cubicBezTo>
                <a:cubicBezTo>
                  <a:pt x="699802" y="171996"/>
                  <a:pt x="681564" y="164232"/>
                  <a:pt x="671804" y="149593"/>
                </a:cubicBezTo>
                <a:lnTo>
                  <a:pt x="653143" y="121602"/>
                </a:lnTo>
                <a:cubicBezTo>
                  <a:pt x="650033" y="106051"/>
                  <a:pt x="646649" y="90552"/>
                  <a:pt x="643812" y="74949"/>
                </a:cubicBezTo>
                <a:cubicBezTo>
                  <a:pt x="633971" y="20821"/>
                  <a:pt x="716902" y="20520"/>
                  <a:pt x="681135" y="9634"/>
                </a:cubicBezTo>
                <a:close/>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02194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1069848" y="484632"/>
            <a:ext cx="10298368" cy="1609344"/>
          </a:xfrm>
        </p:spPr>
        <p:txBody>
          <a:bodyPr>
            <a:normAutofit fontScale="90000"/>
          </a:bodyPr>
          <a:lstStyle/>
          <a:p>
            <a:r>
              <a:rPr lang="en-US" sz="12500" dirty="0"/>
              <a:t>Wrong name</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69848" y="2121407"/>
            <a:ext cx="10058400" cy="4419435"/>
          </a:xfrm>
        </p:spPr>
        <p:txBody>
          <a:bodyPr>
            <a:normAutofit fontScale="40000" lnSpcReduction="20000"/>
          </a:bodyPr>
          <a:lstStyle/>
          <a:p>
            <a:r>
              <a:rPr lang="en-US" sz="8600" dirty="0">
                <a:solidFill>
                  <a:srgbClr val="0070C0"/>
                </a:solidFill>
              </a:rPr>
              <a:t>Josephine Brock Scharbrough who died March 18, 1952 had been listed as owner for many years.</a:t>
            </a:r>
          </a:p>
          <a:p>
            <a:pPr lvl="1"/>
            <a:r>
              <a:rPr lang="en-US" sz="6500" i="1" dirty="0"/>
              <a:t>Her grandson Charles had paid the taxes for the past 50 years. When Charles died this summer his stepson came in to see me.   After asking him what he knew about the property the stepson said Josie’s husband David had bought it on a land contract, but didn’t know when.</a:t>
            </a:r>
          </a:p>
          <a:p>
            <a:pPr lvl="1">
              <a:buClr>
                <a:srgbClr val="D34817">
                  <a:lumMod val="75000"/>
                </a:srgbClr>
              </a:buClr>
            </a:pPr>
            <a:endParaRPr lang="en-US" sz="4900" i="1" dirty="0">
              <a:solidFill>
                <a:prstClr val="black"/>
              </a:solidFill>
            </a:endParaRPr>
          </a:p>
          <a:p>
            <a:pPr lvl="1">
              <a:buClr>
                <a:srgbClr val="D34817">
                  <a:lumMod val="75000"/>
                </a:srgbClr>
              </a:buClr>
            </a:pPr>
            <a:endParaRPr lang="en-US" sz="3800" dirty="0"/>
          </a:p>
        </p:txBody>
      </p:sp>
    </p:spTree>
    <p:extLst>
      <p:ext uri="{BB962C8B-B14F-4D97-AF65-F5344CB8AC3E}">
        <p14:creationId xmlns:p14="http://schemas.microsoft.com/office/powerpoint/2010/main" val="2549509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1069848" y="484632"/>
            <a:ext cx="10298368" cy="1609344"/>
          </a:xfrm>
        </p:spPr>
        <p:txBody>
          <a:bodyPr>
            <a:normAutofit fontScale="90000"/>
          </a:bodyPr>
          <a:lstStyle/>
          <a:p>
            <a:r>
              <a:rPr lang="en-US" sz="12500" dirty="0"/>
              <a:t>Wrong name</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69848" y="2121407"/>
            <a:ext cx="10058400" cy="4419435"/>
          </a:xfrm>
        </p:spPr>
        <p:txBody>
          <a:bodyPr>
            <a:normAutofit fontScale="77500" lnSpcReduction="20000"/>
          </a:bodyPr>
          <a:lstStyle/>
          <a:p>
            <a:pPr lvl="1"/>
            <a:r>
              <a:rPr lang="en-US" sz="4900" i="1" dirty="0"/>
              <a:t>David, a Civil War veteran, had married the much younger Josephine Brock after his first wife died. He died intestate in Lincoln County on March 28, 1927.</a:t>
            </a:r>
          </a:p>
          <a:p>
            <a:pPr lvl="1"/>
            <a:r>
              <a:rPr lang="en-US" sz="4900" i="1" dirty="0"/>
              <a:t>He had no will and no Affidavit of Descent was filed for him</a:t>
            </a:r>
          </a:p>
          <a:p>
            <a:pPr lvl="1">
              <a:buClr>
                <a:srgbClr val="D34817">
                  <a:lumMod val="75000"/>
                </a:srgbClr>
              </a:buClr>
            </a:pPr>
            <a:endParaRPr lang="en-US" sz="4900" i="1" dirty="0">
              <a:solidFill>
                <a:prstClr val="black"/>
              </a:solidFill>
            </a:endParaRPr>
          </a:p>
          <a:p>
            <a:pPr lvl="1">
              <a:buClr>
                <a:srgbClr val="D34817">
                  <a:lumMod val="75000"/>
                </a:srgbClr>
              </a:buClr>
            </a:pPr>
            <a:endParaRPr lang="en-US" sz="3800" dirty="0"/>
          </a:p>
        </p:txBody>
      </p:sp>
    </p:spTree>
    <p:extLst>
      <p:ext uri="{BB962C8B-B14F-4D97-AF65-F5344CB8AC3E}">
        <p14:creationId xmlns:p14="http://schemas.microsoft.com/office/powerpoint/2010/main" val="33437971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C5D52-63E0-4BD3-A07C-703806D9882E}"/>
              </a:ext>
            </a:extLst>
          </p:cNvPr>
          <p:cNvSpPr txBox="1"/>
          <p:nvPr/>
        </p:nvSpPr>
        <p:spPr>
          <a:xfrm>
            <a:off x="82505" y="209718"/>
            <a:ext cx="4620124" cy="540147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0070C0"/>
                </a:solidFill>
                <a:effectLst/>
                <a:uLnTx/>
                <a:uFillTx/>
                <a:latin typeface="Rockwell" panose="02060603020205020403"/>
                <a:ea typeface="+mn-ea"/>
                <a:cs typeface="+mn-cs"/>
              </a:rPr>
              <a:t>David </a:t>
            </a:r>
            <a:r>
              <a:rPr lang="en-US" sz="11500" dirty="0">
                <a:solidFill>
                  <a:srgbClr val="0070C0"/>
                </a:solidFill>
                <a:latin typeface="Rockwell" panose="02060603020205020403"/>
              </a:rPr>
              <a:t>&amp; Josie</a:t>
            </a:r>
            <a:r>
              <a:rPr kumimoji="0" lang="en-US" sz="8800" b="0" i="0" u="none" strike="noStrike" kern="1200" cap="none" spc="0" normalizeH="0" baseline="0" noProof="0" dirty="0">
                <a:ln>
                  <a:noFill/>
                </a:ln>
                <a:solidFill>
                  <a:srgbClr val="0070C0"/>
                </a:solidFill>
                <a:effectLst/>
                <a:uLnTx/>
                <a:uFillTx/>
                <a:latin typeface="Rockwell" panose="02060603020205020403"/>
                <a:ea typeface="+mn-ea"/>
                <a:cs typeface="+mn-cs"/>
              </a:rPr>
              <a:t>  </a:t>
            </a:r>
            <a:endParaRPr kumimoji="0" lang="en-US" sz="11500" b="0" i="0" u="none" strike="noStrike" kern="1200" cap="none" spc="0" normalizeH="0" baseline="0" noProof="0" dirty="0">
              <a:ln>
                <a:noFill/>
              </a:ln>
              <a:solidFill>
                <a:srgbClr val="0070C0"/>
              </a:solidFill>
              <a:effectLst/>
              <a:uLnTx/>
              <a:uFillTx/>
              <a:latin typeface="Rockwell" panose="02060603020205020403"/>
              <a:ea typeface="+mn-ea"/>
              <a:cs typeface="+mn-cs"/>
            </a:endParaRPr>
          </a:p>
        </p:txBody>
      </p:sp>
      <p:pic>
        <p:nvPicPr>
          <p:cNvPr id="6" name="Picture 5">
            <a:extLst>
              <a:ext uri="{FF2B5EF4-FFF2-40B4-BE49-F238E27FC236}">
                <a16:creationId xmlns:a16="http://schemas.microsoft.com/office/drawing/2014/main" id="{F94BBFD4-3DF3-44CF-85AD-219F1233F414}"/>
              </a:ext>
            </a:extLst>
          </p:cNvPr>
          <p:cNvPicPr>
            <a:picLocks noChangeAspect="1"/>
          </p:cNvPicPr>
          <p:nvPr/>
        </p:nvPicPr>
        <p:blipFill>
          <a:blip r:embed="rId2"/>
          <a:stretch>
            <a:fillRect/>
          </a:stretch>
        </p:blipFill>
        <p:spPr>
          <a:xfrm>
            <a:off x="5577831" y="209718"/>
            <a:ext cx="4284628" cy="5276637"/>
          </a:xfrm>
          <a:prstGeom prst="rect">
            <a:avLst/>
          </a:prstGeom>
        </p:spPr>
      </p:pic>
    </p:spTree>
    <p:extLst>
      <p:ext uri="{BB962C8B-B14F-4D97-AF65-F5344CB8AC3E}">
        <p14:creationId xmlns:p14="http://schemas.microsoft.com/office/powerpoint/2010/main" val="28740977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EFFDA-333A-44AC-B956-421B5436B828}"/>
              </a:ext>
            </a:extLst>
          </p:cNvPr>
          <p:cNvPicPr>
            <a:picLocks noChangeAspect="1"/>
          </p:cNvPicPr>
          <p:nvPr/>
        </p:nvPicPr>
        <p:blipFill>
          <a:blip r:embed="rId2"/>
          <a:stretch>
            <a:fillRect/>
          </a:stretch>
        </p:blipFill>
        <p:spPr>
          <a:xfrm>
            <a:off x="7193902" y="275476"/>
            <a:ext cx="3021836" cy="5092577"/>
          </a:xfrm>
          <a:prstGeom prst="rect">
            <a:avLst/>
          </a:prstGeom>
        </p:spPr>
      </p:pic>
      <p:sp>
        <p:nvSpPr>
          <p:cNvPr id="4" name="TextBox 3">
            <a:extLst>
              <a:ext uri="{FF2B5EF4-FFF2-40B4-BE49-F238E27FC236}">
                <a16:creationId xmlns:a16="http://schemas.microsoft.com/office/drawing/2014/main" id="{BD5C5D52-63E0-4BD3-A07C-703806D9882E}"/>
              </a:ext>
            </a:extLst>
          </p:cNvPr>
          <p:cNvSpPr txBox="1"/>
          <p:nvPr/>
        </p:nvSpPr>
        <p:spPr>
          <a:xfrm>
            <a:off x="1557984" y="438330"/>
            <a:ext cx="4360733" cy="47705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Rockwell" panose="02060603020205020403"/>
                <a:ea typeface="+mn-ea"/>
                <a:cs typeface="+mn-cs"/>
              </a:rPr>
              <a:t>On the 1920 Census David  reports that he “rents” where he lives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i="1" dirty="0">
                <a:latin typeface="Rockwell" panose="02060603020205020403"/>
              </a:rPr>
              <a:t>Census was taken January 8, 1920</a:t>
            </a:r>
            <a:endParaRPr kumimoji="0" lang="en-US" sz="3200" b="0" i="1" u="none" strike="noStrike" kern="1200" cap="none" spc="0" normalizeH="0" baseline="0" noProof="0" dirty="0">
              <a:ln>
                <a:noFill/>
              </a:ln>
              <a:effectLst/>
              <a:uLnTx/>
              <a:uFillTx/>
              <a:latin typeface="Rockwell" panose="02060603020205020403"/>
            </a:endParaRPr>
          </a:p>
        </p:txBody>
      </p:sp>
      <p:sp>
        <p:nvSpPr>
          <p:cNvPr id="6" name="Freeform: Shape 5">
            <a:extLst>
              <a:ext uri="{FF2B5EF4-FFF2-40B4-BE49-F238E27FC236}">
                <a16:creationId xmlns:a16="http://schemas.microsoft.com/office/drawing/2014/main" id="{A072CC4A-DD90-4CAD-B80D-83123786A418}"/>
              </a:ext>
            </a:extLst>
          </p:cNvPr>
          <p:cNvSpPr/>
          <p:nvPr/>
        </p:nvSpPr>
        <p:spPr>
          <a:xfrm rot="21155266">
            <a:off x="7222948" y="4889242"/>
            <a:ext cx="2843500" cy="634481"/>
          </a:xfrm>
          <a:custGeom>
            <a:avLst/>
            <a:gdLst>
              <a:gd name="connsiteX0" fmla="*/ 6469 w 2843500"/>
              <a:gd name="connsiteY0" fmla="*/ 139959 h 634481"/>
              <a:gd name="connsiteX1" fmla="*/ 174420 w 2843500"/>
              <a:gd name="connsiteY1" fmla="*/ 121298 h 634481"/>
              <a:gd name="connsiteX2" fmla="*/ 230404 w 2843500"/>
              <a:gd name="connsiteY2" fmla="*/ 111967 h 634481"/>
              <a:gd name="connsiteX3" fmla="*/ 286388 w 2843500"/>
              <a:gd name="connsiteY3" fmla="*/ 93306 h 634481"/>
              <a:gd name="connsiteX4" fmla="*/ 323710 w 2843500"/>
              <a:gd name="connsiteY4" fmla="*/ 83975 h 634481"/>
              <a:gd name="connsiteX5" fmla="*/ 361032 w 2843500"/>
              <a:gd name="connsiteY5" fmla="*/ 65314 h 634481"/>
              <a:gd name="connsiteX6" fmla="*/ 398355 w 2843500"/>
              <a:gd name="connsiteY6" fmla="*/ 55983 h 634481"/>
              <a:gd name="connsiteX7" fmla="*/ 491661 w 2843500"/>
              <a:gd name="connsiteY7" fmla="*/ 27991 h 634481"/>
              <a:gd name="connsiteX8" fmla="*/ 603628 w 2843500"/>
              <a:gd name="connsiteY8" fmla="*/ 18661 h 634481"/>
              <a:gd name="connsiteX9" fmla="*/ 678273 w 2843500"/>
              <a:gd name="connsiteY9" fmla="*/ 0 h 634481"/>
              <a:gd name="connsiteX10" fmla="*/ 911539 w 2843500"/>
              <a:gd name="connsiteY10" fmla="*/ 18661 h 634481"/>
              <a:gd name="connsiteX11" fmla="*/ 939530 w 2843500"/>
              <a:gd name="connsiteY11" fmla="*/ 27991 h 634481"/>
              <a:gd name="connsiteX12" fmla="*/ 976853 w 2843500"/>
              <a:gd name="connsiteY12" fmla="*/ 37322 h 634481"/>
              <a:gd name="connsiteX13" fmla="*/ 1023506 w 2843500"/>
              <a:gd name="connsiteY13" fmla="*/ 55983 h 634481"/>
              <a:gd name="connsiteX14" fmla="*/ 1098151 w 2843500"/>
              <a:gd name="connsiteY14" fmla="*/ 74645 h 634481"/>
              <a:gd name="connsiteX15" fmla="*/ 1172796 w 2843500"/>
              <a:gd name="connsiteY15" fmla="*/ 93306 h 634481"/>
              <a:gd name="connsiteX16" fmla="*/ 1200788 w 2843500"/>
              <a:gd name="connsiteY16" fmla="*/ 111967 h 634481"/>
              <a:gd name="connsiteX17" fmla="*/ 1331416 w 2843500"/>
              <a:gd name="connsiteY17" fmla="*/ 149289 h 634481"/>
              <a:gd name="connsiteX18" fmla="*/ 1359408 w 2843500"/>
              <a:gd name="connsiteY18" fmla="*/ 158620 h 634481"/>
              <a:gd name="connsiteX19" fmla="*/ 1406061 w 2843500"/>
              <a:gd name="connsiteY19" fmla="*/ 167951 h 634481"/>
              <a:gd name="connsiteX20" fmla="*/ 1499367 w 2843500"/>
              <a:gd name="connsiteY20" fmla="*/ 195943 h 634481"/>
              <a:gd name="connsiteX21" fmla="*/ 1872592 w 2843500"/>
              <a:gd name="connsiteY21" fmla="*/ 177281 h 634481"/>
              <a:gd name="connsiteX22" fmla="*/ 1909914 w 2843500"/>
              <a:gd name="connsiteY22" fmla="*/ 167951 h 634481"/>
              <a:gd name="connsiteX23" fmla="*/ 2003220 w 2843500"/>
              <a:gd name="connsiteY23" fmla="*/ 158620 h 634481"/>
              <a:gd name="connsiteX24" fmla="*/ 2339122 w 2843500"/>
              <a:gd name="connsiteY24" fmla="*/ 167951 h 634481"/>
              <a:gd name="connsiteX25" fmla="*/ 2376445 w 2843500"/>
              <a:gd name="connsiteY25" fmla="*/ 177281 h 634481"/>
              <a:gd name="connsiteX26" fmla="*/ 2423098 w 2843500"/>
              <a:gd name="connsiteY26" fmla="*/ 186612 h 634481"/>
              <a:gd name="connsiteX27" fmla="*/ 2451090 w 2843500"/>
              <a:gd name="connsiteY27" fmla="*/ 214604 h 634481"/>
              <a:gd name="connsiteX28" fmla="*/ 2507073 w 2843500"/>
              <a:gd name="connsiteY28" fmla="*/ 233265 h 634481"/>
              <a:gd name="connsiteX29" fmla="*/ 2581718 w 2843500"/>
              <a:gd name="connsiteY29" fmla="*/ 261257 h 634481"/>
              <a:gd name="connsiteX30" fmla="*/ 2637702 w 2843500"/>
              <a:gd name="connsiteY30" fmla="*/ 298579 h 634481"/>
              <a:gd name="connsiteX31" fmla="*/ 2665694 w 2843500"/>
              <a:gd name="connsiteY31" fmla="*/ 317240 h 634481"/>
              <a:gd name="connsiteX32" fmla="*/ 2684355 w 2843500"/>
              <a:gd name="connsiteY32" fmla="*/ 335902 h 634481"/>
              <a:gd name="connsiteX33" fmla="*/ 2703016 w 2843500"/>
              <a:gd name="connsiteY33" fmla="*/ 363894 h 634481"/>
              <a:gd name="connsiteX34" fmla="*/ 2731008 w 2843500"/>
              <a:gd name="connsiteY34" fmla="*/ 373224 h 634481"/>
              <a:gd name="connsiteX35" fmla="*/ 2777661 w 2843500"/>
              <a:gd name="connsiteY35" fmla="*/ 410547 h 634481"/>
              <a:gd name="connsiteX36" fmla="*/ 2786992 w 2843500"/>
              <a:gd name="connsiteY36" fmla="*/ 438538 h 634481"/>
              <a:gd name="connsiteX37" fmla="*/ 2833645 w 2843500"/>
              <a:gd name="connsiteY37" fmla="*/ 475861 h 634481"/>
              <a:gd name="connsiteX38" fmla="*/ 2833645 w 2843500"/>
              <a:gd name="connsiteY38" fmla="*/ 531845 h 634481"/>
              <a:gd name="connsiteX39" fmla="*/ 2759000 w 2843500"/>
              <a:gd name="connsiteY39" fmla="*/ 559836 h 634481"/>
              <a:gd name="connsiteX40" fmla="*/ 2731008 w 2843500"/>
              <a:gd name="connsiteY40" fmla="*/ 569167 h 634481"/>
              <a:gd name="connsiteX41" fmla="*/ 2665694 w 2843500"/>
              <a:gd name="connsiteY41" fmla="*/ 587828 h 634481"/>
              <a:gd name="connsiteX42" fmla="*/ 2647032 w 2843500"/>
              <a:gd name="connsiteY42" fmla="*/ 606489 h 634481"/>
              <a:gd name="connsiteX43" fmla="*/ 2553726 w 2843500"/>
              <a:gd name="connsiteY43" fmla="*/ 634481 h 634481"/>
              <a:gd name="connsiteX44" fmla="*/ 2180502 w 2843500"/>
              <a:gd name="connsiteY44" fmla="*/ 615820 h 634481"/>
              <a:gd name="connsiteX45" fmla="*/ 2152510 w 2843500"/>
              <a:gd name="connsiteY45" fmla="*/ 606489 h 634481"/>
              <a:gd name="connsiteX46" fmla="*/ 2059204 w 2843500"/>
              <a:gd name="connsiteY46" fmla="*/ 587828 h 634481"/>
              <a:gd name="connsiteX47" fmla="*/ 1947237 w 2843500"/>
              <a:gd name="connsiteY47" fmla="*/ 559836 h 634481"/>
              <a:gd name="connsiteX48" fmla="*/ 1247441 w 2843500"/>
              <a:gd name="connsiteY48" fmla="*/ 559836 h 634481"/>
              <a:gd name="connsiteX49" fmla="*/ 1182126 w 2843500"/>
              <a:gd name="connsiteY49" fmla="*/ 550506 h 634481"/>
              <a:gd name="connsiteX50" fmla="*/ 1154135 w 2843500"/>
              <a:gd name="connsiteY50" fmla="*/ 541175 h 634481"/>
              <a:gd name="connsiteX51" fmla="*/ 1060828 w 2843500"/>
              <a:gd name="connsiteY51" fmla="*/ 522514 h 634481"/>
              <a:gd name="connsiteX52" fmla="*/ 1032837 w 2843500"/>
              <a:gd name="connsiteY52" fmla="*/ 513183 h 634481"/>
              <a:gd name="connsiteX53" fmla="*/ 874216 w 2843500"/>
              <a:gd name="connsiteY53" fmla="*/ 503853 h 634481"/>
              <a:gd name="connsiteX54" fmla="*/ 771579 w 2843500"/>
              <a:gd name="connsiteY54" fmla="*/ 485191 h 634481"/>
              <a:gd name="connsiteX55" fmla="*/ 724926 w 2843500"/>
              <a:gd name="connsiteY55" fmla="*/ 475861 h 634481"/>
              <a:gd name="connsiteX56" fmla="*/ 500992 w 2843500"/>
              <a:gd name="connsiteY56" fmla="*/ 466530 h 634481"/>
              <a:gd name="connsiteX57" fmla="*/ 389024 w 2843500"/>
              <a:gd name="connsiteY57" fmla="*/ 447869 h 634481"/>
              <a:gd name="connsiteX58" fmla="*/ 333041 w 2843500"/>
              <a:gd name="connsiteY58" fmla="*/ 429208 h 634481"/>
              <a:gd name="connsiteX59" fmla="*/ 267726 w 2843500"/>
              <a:gd name="connsiteY59" fmla="*/ 410547 h 634481"/>
              <a:gd name="connsiteX60" fmla="*/ 239735 w 2843500"/>
              <a:gd name="connsiteY60" fmla="*/ 391885 h 634481"/>
              <a:gd name="connsiteX61" fmla="*/ 183751 w 2843500"/>
              <a:gd name="connsiteY61" fmla="*/ 373224 h 634481"/>
              <a:gd name="connsiteX62" fmla="*/ 127767 w 2843500"/>
              <a:gd name="connsiteY62" fmla="*/ 345232 h 634481"/>
              <a:gd name="connsiteX63" fmla="*/ 99775 w 2843500"/>
              <a:gd name="connsiteY63" fmla="*/ 326571 h 634481"/>
              <a:gd name="connsiteX64" fmla="*/ 81114 w 2843500"/>
              <a:gd name="connsiteY64" fmla="*/ 298579 h 634481"/>
              <a:gd name="connsiteX65" fmla="*/ 43792 w 2843500"/>
              <a:gd name="connsiteY65" fmla="*/ 223934 h 634481"/>
              <a:gd name="connsiteX66" fmla="*/ 6469 w 2843500"/>
              <a:gd name="connsiteY66" fmla="*/ 139959 h 63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3500" h="634481">
                <a:moveTo>
                  <a:pt x="6469" y="139959"/>
                </a:moveTo>
                <a:cubicBezTo>
                  <a:pt x="28240" y="122853"/>
                  <a:pt x="112806" y="130100"/>
                  <a:pt x="174420" y="121298"/>
                </a:cubicBezTo>
                <a:cubicBezTo>
                  <a:pt x="193149" y="118623"/>
                  <a:pt x="212050" y="116555"/>
                  <a:pt x="230404" y="111967"/>
                </a:cubicBezTo>
                <a:cubicBezTo>
                  <a:pt x="249487" y="107196"/>
                  <a:pt x="267305" y="98077"/>
                  <a:pt x="286388" y="93306"/>
                </a:cubicBezTo>
                <a:cubicBezTo>
                  <a:pt x="298829" y="90196"/>
                  <a:pt x="311703" y="88478"/>
                  <a:pt x="323710" y="83975"/>
                </a:cubicBezTo>
                <a:cubicBezTo>
                  <a:pt x="336733" y="79091"/>
                  <a:pt x="348009" y="70198"/>
                  <a:pt x="361032" y="65314"/>
                </a:cubicBezTo>
                <a:cubicBezTo>
                  <a:pt x="373039" y="60811"/>
                  <a:pt x="386072" y="59668"/>
                  <a:pt x="398355" y="55983"/>
                </a:cubicBezTo>
                <a:cubicBezTo>
                  <a:pt x="417674" y="50187"/>
                  <a:pt x="467089" y="31063"/>
                  <a:pt x="491661" y="27991"/>
                </a:cubicBezTo>
                <a:cubicBezTo>
                  <a:pt x="528823" y="23346"/>
                  <a:pt x="566306" y="21771"/>
                  <a:pt x="603628" y="18661"/>
                </a:cubicBezTo>
                <a:cubicBezTo>
                  <a:pt x="625718" y="11297"/>
                  <a:pt x="655751" y="0"/>
                  <a:pt x="678273" y="0"/>
                </a:cubicBezTo>
                <a:cubicBezTo>
                  <a:pt x="735333" y="0"/>
                  <a:pt x="847977" y="12305"/>
                  <a:pt x="911539" y="18661"/>
                </a:cubicBezTo>
                <a:cubicBezTo>
                  <a:pt x="920869" y="21771"/>
                  <a:pt x="930073" y="25289"/>
                  <a:pt x="939530" y="27991"/>
                </a:cubicBezTo>
                <a:cubicBezTo>
                  <a:pt x="951861" y="31514"/>
                  <a:pt x="964687" y="33267"/>
                  <a:pt x="976853" y="37322"/>
                </a:cubicBezTo>
                <a:cubicBezTo>
                  <a:pt x="992742" y="42618"/>
                  <a:pt x="1007498" y="51057"/>
                  <a:pt x="1023506" y="55983"/>
                </a:cubicBezTo>
                <a:cubicBezTo>
                  <a:pt x="1048019" y="63526"/>
                  <a:pt x="1073819" y="66535"/>
                  <a:pt x="1098151" y="74645"/>
                </a:cubicBezTo>
                <a:cubicBezTo>
                  <a:pt x="1141188" y="88990"/>
                  <a:pt x="1116499" y="82046"/>
                  <a:pt x="1172796" y="93306"/>
                </a:cubicBezTo>
                <a:cubicBezTo>
                  <a:pt x="1182127" y="99526"/>
                  <a:pt x="1190541" y="107413"/>
                  <a:pt x="1200788" y="111967"/>
                </a:cubicBezTo>
                <a:cubicBezTo>
                  <a:pt x="1254710" y="135932"/>
                  <a:pt x="1272099" y="129516"/>
                  <a:pt x="1331416" y="149289"/>
                </a:cubicBezTo>
                <a:cubicBezTo>
                  <a:pt x="1340747" y="152399"/>
                  <a:pt x="1349866" y="156234"/>
                  <a:pt x="1359408" y="158620"/>
                </a:cubicBezTo>
                <a:cubicBezTo>
                  <a:pt x="1374793" y="162467"/>
                  <a:pt x="1390871" y="163394"/>
                  <a:pt x="1406061" y="167951"/>
                </a:cubicBezTo>
                <a:cubicBezTo>
                  <a:pt x="1528816" y="204778"/>
                  <a:pt x="1378174" y="171703"/>
                  <a:pt x="1499367" y="195943"/>
                </a:cubicBezTo>
                <a:cubicBezTo>
                  <a:pt x="1582200" y="192985"/>
                  <a:pt x="1766554" y="190536"/>
                  <a:pt x="1872592" y="177281"/>
                </a:cubicBezTo>
                <a:cubicBezTo>
                  <a:pt x="1885316" y="175690"/>
                  <a:pt x="1897219" y="169765"/>
                  <a:pt x="1909914" y="167951"/>
                </a:cubicBezTo>
                <a:cubicBezTo>
                  <a:pt x="1940857" y="163531"/>
                  <a:pt x="1972118" y="161730"/>
                  <a:pt x="2003220" y="158620"/>
                </a:cubicBezTo>
                <a:cubicBezTo>
                  <a:pt x="2115187" y="161730"/>
                  <a:pt x="2227251" y="162358"/>
                  <a:pt x="2339122" y="167951"/>
                </a:cubicBezTo>
                <a:cubicBezTo>
                  <a:pt x="2351930" y="168591"/>
                  <a:pt x="2363927" y="174499"/>
                  <a:pt x="2376445" y="177281"/>
                </a:cubicBezTo>
                <a:cubicBezTo>
                  <a:pt x="2391926" y="180721"/>
                  <a:pt x="2407547" y="183502"/>
                  <a:pt x="2423098" y="186612"/>
                </a:cubicBezTo>
                <a:cubicBezTo>
                  <a:pt x="2432429" y="195943"/>
                  <a:pt x="2439555" y="208196"/>
                  <a:pt x="2451090" y="214604"/>
                </a:cubicBezTo>
                <a:cubicBezTo>
                  <a:pt x="2468285" y="224157"/>
                  <a:pt x="2489479" y="224468"/>
                  <a:pt x="2507073" y="233265"/>
                </a:cubicBezTo>
                <a:cubicBezTo>
                  <a:pt x="2555866" y="257661"/>
                  <a:pt x="2530902" y="248552"/>
                  <a:pt x="2581718" y="261257"/>
                </a:cubicBezTo>
                <a:lnTo>
                  <a:pt x="2637702" y="298579"/>
                </a:lnTo>
                <a:cubicBezTo>
                  <a:pt x="2647033" y="304799"/>
                  <a:pt x="2657765" y="309310"/>
                  <a:pt x="2665694" y="317240"/>
                </a:cubicBezTo>
                <a:cubicBezTo>
                  <a:pt x="2671914" y="323461"/>
                  <a:pt x="2678860" y="329033"/>
                  <a:pt x="2684355" y="335902"/>
                </a:cubicBezTo>
                <a:cubicBezTo>
                  <a:pt x="2691360" y="344659"/>
                  <a:pt x="2694259" y="356889"/>
                  <a:pt x="2703016" y="363894"/>
                </a:cubicBezTo>
                <a:cubicBezTo>
                  <a:pt x="2710696" y="370038"/>
                  <a:pt x="2721677" y="370114"/>
                  <a:pt x="2731008" y="373224"/>
                </a:cubicBezTo>
                <a:cubicBezTo>
                  <a:pt x="2743725" y="381702"/>
                  <a:pt x="2768796" y="395772"/>
                  <a:pt x="2777661" y="410547"/>
                </a:cubicBezTo>
                <a:cubicBezTo>
                  <a:pt x="2782721" y="418981"/>
                  <a:pt x="2781932" y="430104"/>
                  <a:pt x="2786992" y="438538"/>
                </a:cubicBezTo>
                <a:cubicBezTo>
                  <a:pt x="2795857" y="453313"/>
                  <a:pt x="2820928" y="467383"/>
                  <a:pt x="2833645" y="475861"/>
                </a:cubicBezTo>
                <a:cubicBezTo>
                  <a:pt x="2839865" y="494521"/>
                  <a:pt x="2852305" y="513185"/>
                  <a:pt x="2833645" y="531845"/>
                </a:cubicBezTo>
                <a:cubicBezTo>
                  <a:pt x="2816251" y="549239"/>
                  <a:pt x="2780868" y="553588"/>
                  <a:pt x="2759000" y="559836"/>
                </a:cubicBezTo>
                <a:cubicBezTo>
                  <a:pt x="2749543" y="562538"/>
                  <a:pt x="2740465" y="566465"/>
                  <a:pt x="2731008" y="569167"/>
                </a:cubicBezTo>
                <a:cubicBezTo>
                  <a:pt x="2648970" y="592608"/>
                  <a:pt x="2732830" y="565451"/>
                  <a:pt x="2665694" y="587828"/>
                </a:cubicBezTo>
                <a:cubicBezTo>
                  <a:pt x="2659473" y="594048"/>
                  <a:pt x="2654900" y="602555"/>
                  <a:pt x="2647032" y="606489"/>
                </a:cubicBezTo>
                <a:cubicBezTo>
                  <a:pt x="2624308" y="617851"/>
                  <a:pt x="2580519" y="627783"/>
                  <a:pt x="2553726" y="634481"/>
                </a:cubicBezTo>
                <a:lnTo>
                  <a:pt x="2180502" y="615820"/>
                </a:lnTo>
                <a:cubicBezTo>
                  <a:pt x="2170707" y="614930"/>
                  <a:pt x="2162094" y="608701"/>
                  <a:pt x="2152510" y="606489"/>
                </a:cubicBezTo>
                <a:cubicBezTo>
                  <a:pt x="2121604" y="599357"/>
                  <a:pt x="2089294" y="597858"/>
                  <a:pt x="2059204" y="587828"/>
                </a:cubicBezTo>
                <a:cubicBezTo>
                  <a:pt x="1985272" y="563185"/>
                  <a:pt x="2022623" y="572401"/>
                  <a:pt x="1947237" y="559836"/>
                </a:cubicBezTo>
                <a:cubicBezTo>
                  <a:pt x="1619869" y="566132"/>
                  <a:pt x="1522105" y="578147"/>
                  <a:pt x="1247441" y="559836"/>
                </a:cubicBezTo>
                <a:cubicBezTo>
                  <a:pt x="1225497" y="558373"/>
                  <a:pt x="1203898" y="553616"/>
                  <a:pt x="1182126" y="550506"/>
                </a:cubicBezTo>
                <a:cubicBezTo>
                  <a:pt x="1172796" y="547396"/>
                  <a:pt x="1163718" y="543387"/>
                  <a:pt x="1154135" y="541175"/>
                </a:cubicBezTo>
                <a:cubicBezTo>
                  <a:pt x="1123229" y="534043"/>
                  <a:pt x="1090918" y="532545"/>
                  <a:pt x="1060828" y="522514"/>
                </a:cubicBezTo>
                <a:cubicBezTo>
                  <a:pt x="1051498" y="519404"/>
                  <a:pt x="1042623" y="514162"/>
                  <a:pt x="1032837" y="513183"/>
                </a:cubicBezTo>
                <a:cubicBezTo>
                  <a:pt x="980135" y="507913"/>
                  <a:pt x="927090" y="506963"/>
                  <a:pt x="874216" y="503853"/>
                </a:cubicBezTo>
                <a:cubicBezTo>
                  <a:pt x="802569" y="485940"/>
                  <a:pt x="871866" y="501905"/>
                  <a:pt x="771579" y="485191"/>
                </a:cubicBezTo>
                <a:cubicBezTo>
                  <a:pt x="755936" y="482584"/>
                  <a:pt x="740747" y="476952"/>
                  <a:pt x="724926" y="475861"/>
                </a:cubicBezTo>
                <a:cubicBezTo>
                  <a:pt x="650394" y="470721"/>
                  <a:pt x="575637" y="469640"/>
                  <a:pt x="500992" y="466530"/>
                </a:cubicBezTo>
                <a:cubicBezTo>
                  <a:pt x="463669" y="460310"/>
                  <a:pt x="424920" y="459834"/>
                  <a:pt x="389024" y="447869"/>
                </a:cubicBezTo>
                <a:cubicBezTo>
                  <a:pt x="370363" y="441649"/>
                  <a:pt x="352124" y="433979"/>
                  <a:pt x="333041" y="429208"/>
                </a:cubicBezTo>
                <a:cubicBezTo>
                  <a:pt x="286176" y="417492"/>
                  <a:pt x="307884" y="423932"/>
                  <a:pt x="267726" y="410547"/>
                </a:cubicBezTo>
                <a:cubicBezTo>
                  <a:pt x="258396" y="404326"/>
                  <a:pt x="249982" y="396439"/>
                  <a:pt x="239735" y="391885"/>
                </a:cubicBezTo>
                <a:cubicBezTo>
                  <a:pt x="221760" y="383896"/>
                  <a:pt x="200118" y="384135"/>
                  <a:pt x="183751" y="373224"/>
                </a:cubicBezTo>
                <a:cubicBezTo>
                  <a:pt x="103530" y="319744"/>
                  <a:pt x="205028" y="383863"/>
                  <a:pt x="127767" y="345232"/>
                </a:cubicBezTo>
                <a:cubicBezTo>
                  <a:pt x="117737" y="340217"/>
                  <a:pt x="109106" y="332791"/>
                  <a:pt x="99775" y="326571"/>
                </a:cubicBezTo>
                <a:cubicBezTo>
                  <a:pt x="93555" y="317240"/>
                  <a:pt x="85668" y="308826"/>
                  <a:pt x="81114" y="298579"/>
                </a:cubicBezTo>
                <a:cubicBezTo>
                  <a:pt x="46805" y="221384"/>
                  <a:pt x="82116" y="262260"/>
                  <a:pt x="43792" y="223934"/>
                </a:cubicBezTo>
                <a:cubicBezTo>
                  <a:pt x="23163" y="162050"/>
                  <a:pt x="-15302" y="157065"/>
                  <a:pt x="6469" y="139959"/>
                </a:cubicBezTo>
                <a:close/>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10713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D90B78-DFBD-4109-87F3-02E0F226FE1B}"/>
              </a:ext>
            </a:extLst>
          </p:cNvPr>
          <p:cNvPicPr>
            <a:picLocks noChangeAspect="1"/>
          </p:cNvPicPr>
          <p:nvPr/>
        </p:nvPicPr>
        <p:blipFill>
          <a:blip r:embed="rId2"/>
          <a:stretch>
            <a:fillRect/>
          </a:stretch>
        </p:blipFill>
        <p:spPr>
          <a:xfrm>
            <a:off x="2470605" y="218590"/>
            <a:ext cx="7250790" cy="5240671"/>
          </a:xfrm>
          <a:prstGeom prst="rect">
            <a:avLst/>
          </a:prstGeom>
        </p:spPr>
      </p:pic>
    </p:spTree>
    <p:extLst>
      <p:ext uri="{BB962C8B-B14F-4D97-AF65-F5344CB8AC3E}">
        <p14:creationId xmlns:p14="http://schemas.microsoft.com/office/powerpoint/2010/main" val="960475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EFFDA-333A-44AC-B956-421B5436B828}"/>
              </a:ext>
            </a:extLst>
          </p:cNvPr>
          <p:cNvPicPr>
            <a:picLocks noChangeAspect="1"/>
          </p:cNvPicPr>
          <p:nvPr/>
        </p:nvPicPr>
        <p:blipFill>
          <a:blip r:embed="rId2"/>
          <a:stretch>
            <a:fillRect/>
          </a:stretch>
        </p:blipFill>
        <p:spPr>
          <a:xfrm>
            <a:off x="6679665" y="192461"/>
            <a:ext cx="3739405" cy="5126013"/>
          </a:xfrm>
          <a:prstGeom prst="rect">
            <a:avLst/>
          </a:prstGeom>
        </p:spPr>
      </p:pic>
      <p:sp>
        <p:nvSpPr>
          <p:cNvPr id="4" name="TextBox 3">
            <a:extLst>
              <a:ext uri="{FF2B5EF4-FFF2-40B4-BE49-F238E27FC236}">
                <a16:creationId xmlns:a16="http://schemas.microsoft.com/office/drawing/2014/main" id="{BD5C5D52-63E0-4BD3-A07C-703806D9882E}"/>
              </a:ext>
            </a:extLst>
          </p:cNvPr>
          <p:cNvSpPr txBox="1"/>
          <p:nvPr/>
        </p:nvSpPr>
        <p:spPr>
          <a:xfrm>
            <a:off x="1242332" y="192461"/>
            <a:ext cx="3739405" cy="526297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Rockwell" panose="02060603020205020403"/>
                <a:ea typeface="+mn-ea"/>
                <a:cs typeface="+mn-cs"/>
              </a:rPr>
              <a:t>On the 1940 Census Josie  reports that she </a:t>
            </a:r>
            <a:r>
              <a:rPr kumimoji="0" lang="en-US" sz="4800" b="0" i="0" u="none" strike="noStrike" kern="1200" cap="none" spc="0" normalizeH="0" baseline="0" noProof="0" dirty="0">
                <a:ln>
                  <a:noFill/>
                </a:ln>
                <a:solidFill>
                  <a:schemeClr val="tx2"/>
                </a:solidFill>
                <a:effectLst/>
                <a:uLnTx/>
                <a:uFillTx/>
                <a:latin typeface="Rockwell" panose="02060603020205020403"/>
                <a:ea typeface="+mn-ea"/>
                <a:cs typeface="+mn-cs"/>
              </a:rPr>
              <a:t>“owns” </a:t>
            </a:r>
            <a:r>
              <a:rPr kumimoji="0" lang="en-US" sz="4800" b="0" i="0" u="none" strike="noStrike" kern="1200" cap="none" spc="0" normalizeH="0" baseline="0" noProof="0" dirty="0">
                <a:ln>
                  <a:noFill/>
                </a:ln>
                <a:solidFill>
                  <a:srgbClr val="0070C0"/>
                </a:solidFill>
                <a:effectLst/>
                <a:uLnTx/>
                <a:uFillTx/>
                <a:latin typeface="Rockwell" panose="02060603020205020403"/>
                <a:ea typeface="+mn-ea"/>
                <a:cs typeface="+mn-cs"/>
              </a:rPr>
              <a:t>where she lives.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effectLst/>
                <a:uLnTx/>
                <a:uFillTx/>
                <a:latin typeface="Rockwell" panose="02060603020205020403"/>
                <a:ea typeface="+mn-ea"/>
                <a:cs typeface="+mn-cs"/>
              </a:rPr>
              <a:t>(She didn’t answer on the 1930 census)</a:t>
            </a:r>
            <a:endParaRPr kumimoji="0" lang="en-US" sz="4400" b="0" i="1" u="none" strike="noStrike" kern="1200" cap="none" spc="0" normalizeH="0" baseline="0" noProof="0" dirty="0">
              <a:ln>
                <a:noFill/>
              </a:ln>
              <a:effectLst/>
              <a:uLnTx/>
              <a:uFillTx/>
              <a:latin typeface="Rockwell" panose="02060603020205020403"/>
              <a:ea typeface="+mn-ea"/>
              <a:cs typeface="+mn-cs"/>
            </a:endParaRPr>
          </a:p>
        </p:txBody>
      </p:sp>
      <p:sp>
        <p:nvSpPr>
          <p:cNvPr id="6" name="Freeform: Shape 5">
            <a:extLst>
              <a:ext uri="{FF2B5EF4-FFF2-40B4-BE49-F238E27FC236}">
                <a16:creationId xmlns:a16="http://schemas.microsoft.com/office/drawing/2014/main" id="{A072CC4A-DD90-4CAD-B80D-83123786A418}"/>
              </a:ext>
            </a:extLst>
          </p:cNvPr>
          <p:cNvSpPr/>
          <p:nvPr/>
        </p:nvSpPr>
        <p:spPr>
          <a:xfrm rot="21155266">
            <a:off x="6913985" y="4618651"/>
            <a:ext cx="2843500" cy="634481"/>
          </a:xfrm>
          <a:custGeom>
            <a:avLst/>
            <a:gdLst>
              <a:gd name="connsiteX0" fmla="*/ 6469 w 2843500"/>
              <a:gd name="connsiteY0" fmla="*/ 139959 h 634481"/>
              <a:gd name="connsiteX1" fmla="*/ 174420 w 2843500"/>
              <a:gd name="connsiteY1" fmla="*/ 121298 h 634481"/>
              <a:gd name="connsiteX2" fmla="*/ 230404 w 2843500"/>
              <a:gd name="connsiteY2" fmla="*/ 111967 h 634481"/>
              <a:gd name="connsiteX3" fmla="*/ 286388 w 2843500"/>
              <a:gd name="connsiteY3" fmla="*/ 93306 h 634481"/>
              <a:gd name="connsiteX4" fmla="*/ 323710 w 2843500"/>
              <a:gd name="connsiteY4" fmla="*/ 83975 h 634481"/>
              <a:gd name="connsiteX5" fmla="*/ 361032 w 2843500"/>
              <a:gd name="connsiteY5" fmla="*/ 65314 h 634481"/>
              <a:gd name="connsiteX6" fmla="*/ 398355 w 2843500"/>
              <a:gd name="connsiteY6" fmla="*/ 55983 h 634481"/>
              <a:gd name="connsiteX7" fmla="*/ 491661 w 2843500"/>
              <a:gd name="connsiteY7" fmla="*/ 27991 h 634481"/>
              <a:gd name="connsiteX8" fmla="*/ 603628 w 2843500"/>
              <a:gd name="connsiteY8" fmla="*/ 18661 h 634481"/>
              <a:gd name="connsiteX9" fmla="*/ 678273 w 2843500"/>
              <a:gd name="connsiteY9" fmla="*/ 0 h 634481"/>
              <a:gd name="connsiteX10" fmla="*/ 911539 w 2843500"/>
              <a:gd name="connsiteY10" fmla="*/ 18661 h 634481"/>
              <a:gd name="connsiteX11" fmla="*/ 939530 w 2843500"/>
              <a:gd name="connsiteY11" fmla="*/ 27991 h 634481"/>
              <a:gd name="connsiteX12" fmla="*/ 976853 w 2843500"/>
              <a:gd name="connsiteY12" fmla="*/ 37322 h 634481"/>
              <a:gd name="connsiteX13" fmla="*/ 1023506 w 2843500"/>
              <a:gd name="connsiteY13" fmla="*/ 55983 h 634481"/>
              <a:gd name="connsiteX14" fmla="*/ 1098151 w 2843500"/>
              <a:gd name="connsiteY14" fmla="*/ 74645 h 634481"/>
              <a:gd name="connsiteX15" fmla="*/ 1172796 w 2843500"/>
              <a:gd name="connsiteY15" fmla="*/ 93306 h 634481"/>
              <a:gd name="connsiteX16" fmla="*/ 1200788 w 2843500"/>
              <a:gd name="connsiteY16" fmla="*/ 111967 h 634481"/>
              <a:gd name="connsiteX17" fmla="*/ 1331416 w 2843500"/>
              <a:gd name="connsiteY17" fmla="*/ 149289 h 634481"/>
              <a:gd name="connsiteX18" fmla="*/ 1359408 w 2843500"/>
              <a:gd name="connsiteY18" fmla="*/ 158620 h 634481"/>
              <a:gd name="connsiteX19" fmla="*/ 1406061 w 2843500"/>
              <a:gd name="connsiteY19" fmla="*/ 167951 h 634481"/>
              <a:gd name="connsiteX20" fmla="*/ 1499367 w 2843500"/>
              <a:gd name="connsiteY20" fmla="*/ 195943 h 634481"/>
              <a:gd name="connsiteX21" fmla="*/ 1872592 w 2843500"/>
              <a:gd name="connsiteY21" fmla="*/ 177281 h 634481"/>
              <a:gd name="connsiteX22" fmla="*/ 1909914 w 2843500"/>
              <a:gd name="connsiteY22" fmla="*/ 167951 h 634481"/>
              <a:gd name="connsiteX23" fmla="*/ 2003220 w 2843500"/>
              <a:gd name="connsiteY23" fmla="*/ 158620 h 634481"/>
              <a:gd name="connsiteX24" fmla="*/ 2339122 w 2843500"/>
              <a:gd name="connsiteY24" fmla="*/ 167951 h 634481"/>
              <a:gd name="connsiteX25" fmla="*/ 2376445 w 2843500"/>
              <a:gd name="connsiteY25" fmla="*/ 177281 h 634481"/>
              <a:gd name="connsiteX26" fmla="*/ 2423098 w 2843500"/>
              <a:gd name="connsiteY26" fmla="*/ 186612 h 634481"/>
              <a:gd name="connsiteX27" fmla="*/ 2451090 w 2843500"/>
              <a:gd name="connsiteY27" fmla="*/ 214604 h 634481"/>
              <a:gd name="connsiteX28" fmla="*/ 2507073 w 2843500"/>
              <a:gd name="connsiteY28" fmla="*/ 233265 h 634481"/>
              <a:gd name="connsiteX29" fmla="*/ 2581718 w 2843500"/>
              <a:gd name="connsiteY29" fmla="*/ 261257 h 634481"/>
              <a:gd name="connsiteX30" fmla="*/ 2637702 w 2843500"/>
              <a:gd name="connsiteY30" fmla="*/ 298579 h 634481"/>
              <a:gd name="connsiteX31" fmla="*/ 2665694 w 2843500"/>
              <a:gd name="connsiteY31" fmla="*/ 317240 h 634481"/>
              <a:gd name="connsiteX32" fmla="*/ 2684355 w 2843500"/>
              <a:gd name="connsiteY32" fmla="*/ 335902 h 634481"/>
              <a:gd name="connsiteX33" fmla="*/ 2703016 w 2843500"/>
              <a:gd name="connsiteY33" fmla="*/ 363894 h 634481"/>
              <a:gd name="connsiteX34" fmla="*/ 2731008 w 2843500"/>
              <a:gd name="connsiteY34" fmla="*/ 373224 h 634481"/>
              <a:gd name="connsiteX35" fmla="*/ 2777661 w 2843500"/>
              <a:gd name="connsiteY35" fmla="*/ 410547 h 634481"/>
              <a:gd name="connsiteX36" fmla="*/ 2786992 w 2843500"/>
              <a:gd name="connsiteY36" fmla="*/ 438538 h 634481"/>
              <a:gd name="connsiteX37" fmla="*/ 2833645 w 2843500"/>
              <a:gd name="connsiteY37" fmla="*/ 475861 h 634481"/>
              <a:gd name="connsiteX38" fmla="*/ 2833645 w 2843500"/>
              <a:gd name="connsiteY38" fmla="*/ 531845 h 634481"/>
              <a:gd name="connsiteX39" fmla="*/ 2759000 w 2843500"/>
              <a:gd name="connsiteY39" fmla="*/ 559836 h 634481"/>
              <a:gd name="connsiteX40" fmla="*/ 2731008 w 2843500"/>
              <a:gd name="connsiteY40" fmla="*/ 569167 h 634481"/>
              <a:gd name="connsiteX41" fmla="*/ 2665694 w 2843500"/>
              <a:gd name="connsiteY41" fmla="*/ 587828 h 634481"/>
              <a:gd name="connsiteX42" fmla="*/ 2647032 w 2843500"/>
              <a:gd name="connsiteY42" fmla="*/ 606489 h 634481"/>
              <a:gd name="connsiteX43" fmla="*/ 2553726 w 2843500"/>
              <a:gd name="connsiteY43" fmla="*/ 634481 h 634481"/>
              <a:gd name="connsiteX44" fmla="*/ 2180502 w 2843500"/>
              <a:gd name="connsiteY44" fmla="*/ 615820 h 634481"/>
              <a:gd name="connsiteX45" fmla="*/ 2152510 w 2843500"/>
              <a:gd name="connsiteY45" fmla="*/ 606489 h 634481"/>
              <a:gd name="connsiteX46" fmla="*/ 2059204 w 2843500"/>
              <a:gd name="connsiteY46" fmla="*/ 587828 h 634481"/>
              <a:gd name="connsiteX47" fmla="*/ 1947237 w 2843500"/>
              <a:gd name="connsiteY47" fmla="*/ 559836 h 634481"/>
              <a:gd name="connsiteX48" fmla="*/ 1247441 w 2843500"/>
              <a:gd name="connsiteY48" fmla="*/ 559836 h 634481"/>
              <a:gd name="connsiteX49" fmla="*/ 1182126 w 2843500"/>
              <a:gd name="connsiteY49" fmla="*/ 550506 h 634481"/>
              <a:gd name="connsiteX50" fmla="*/ 1154135 w 2843500"/>
              <a:gd name="connsiteY50" fmla="*/ 541175 h 634481"/>
              <a:gd name="connsiteX51" fmla="*/ 1060828 w 2843500"/>
              <a:gd name="connsiteY51" fmla="*/ 522514 h 634481"/>
              <a:gd name="connsiteX52" fmla="*/ 1032837 w 2843500"/>
              <a:gd name="connsiteY52" fmla="*/ 513183 h 634481"/>
              <a:gd name="connsiteX53" fmla="*/ 874216 w 2843500"/>
              <a:gd name="connsiteY53" fmla="*/ 503853 h 634481"/>
              <a:gd name="connsiteX54" fmla="*/ 771579 w 2843500"/>
              <a:gd name="connsiteY54" fmla="*/ 485191 h 634481"/>
              <a:gd name="connsiteX55" fmla="*/ 724926 w 2843500"/>
              <a:gd name="connsiteY55" fmla="*/ 475861 h 634481"/>
              <a:gd name="connsiteX56" fmla="*/ 500992 w 2843500"/>
              <a:gd name="connsiteY56" fmla="*/ 466530 h 634481"/>
              <a:gd name="connsiteX57" fmla="*/ 389024 w 2843500"/>
              <a:gd name="connsiteY57" fmla="*/ 447869 h 634481"/>
              <a:gd name="connsiteX58" fmla="*/ 333041 w 2843500"/>
              <a:gd name="connsiteY58" fmla="*/ 429208 h 634481"/>
              <a:gd name="connsiteX59" fmla="*/ 267726 w 2843500"/>
              <a:gd name="connsiteY59" fmla="*/ 410547 h 634481"/>
              <a:gd name="connsiteX60" fmla="*/ 239735 w 2843500"/>
              <a:gd name="connsiteY60" fmla="*/ 391885 h 634481"/>
              <a:gd name="connsiteX61" fmla="*/ 183751 w 2843500"/>
              <a:gd name="connsiteY61" fmla="*/ 373224 h 634481"/>
              <a:gd name="connsiteX62" fmla="*/ 127767 w 2843500"/>
              <a:gd name="connsiteY62" fmla="*/ 345232 h 634481"/>
              <a:gd name="connsiteX63" fmla="*/ 99775 w 2843500"/>
              <a:gd name="connsiteY63" fmla="*/ 326571 h 634481"/>
              <a:gd name="connsiteX64" fmla="*/ 81114 w 2843500"/>
              <a:gd name="connsiteY64" fmla="*/ 298579 h 634481"/>
              <a:gd name="connsiteX65" fmla="*/ 43792 w 2843500"/>
              <a:gd name="connsiteY65" fmla="*/ 223934 h 634481"/>
              <a:gd name="connsiteX66" fmla="*/ 6469 w 2843500"/>
              <a:gd name="connsiteY66" fmla="*/ 139959 h 63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43500" h="634481">
                <a:moveTo>
                  <a:pt x="6469" y="139959"/>
                </a:moveTo>
                <a:cubicBezTo>
                  <a:pt x="28240" y="122853"/>
                  <a:pt x="112806" y="130100"/>
                  <a:pt x="174420" y="121298"/>
                </a:cubicBezTo>
                <a:cubicBezTo>
                  <a:pt x="193149" y="118623"/>
                  <a:pt x="212050" y="116555"/>
                  <a:pt x="230404" y="111967"/>
                </a:cubicBezTo>
                <a:cubicBezTo>
                  <a:pt x="249487" y="107196"/>
                  <a:pt x="267305" y="98077"/>
                  <a:pt x="286388" y="93306"/>
                </a:cubicBezTo>
                <a:cubicBezTo>
                  <a:pt x="298829" y="90196"/>
                  <a:pt x="311703" y="88478"/>
                  <a:pt x="323710" y="83975"/>
                </a:cubicBezTo>
                <a:cubicBezTo>
                  <a:pt x="336733" y="79091"/>
                  <a:pt x="348009" y="70198"/>
                  <a:pt x="361032" y="65314"/>
                </a:cubicBezTo>
                <a:cubicBezTo>
                  <a:pt x="373039" y="60811"/>
                  <a:pt x="386072" y="59668"/>
                  <a:pt x="398355" y="55983"/>
                </a:cubicBezTo>
                <a:cubicBezTo>
                  <a:pt x="417674" y="50187"/>
                  <a:pt x="467089" y="31063"/>
                  <a:pt x="491661" y="27991"/>
                </a:cubicBezTo>
                <a:cubicBezTo>
                  <a:pt x="528823" y="23346"/>
                  <a:pt x="566306" y="21771"/>
                  <a:pt x="603628" y="18661"/>
                </a:cubicBezTo>
                <a:cubicBezTo>
                  <a:pt x="625718" y="11297"/>
                  <a:pt x="655751" y="0"/>
                  <a:pt x="678273" y="0"/>
                </a:cubicBezTo>
                <a:cubicBezTo>
                  <a:pt x="735333" y="0"/>
                  <a:pt x="847977" y="12305"/>
                  <a:pt x="911539" y="18661"/>
                </a:cubicBezTo>
                <a:cubicBezTo>
                  <a:pt x="920869" y="21771"/>
                  <a:pt x="930073" y="25289"/>
                  <a:pt x="939530" y="27991"/>
                </a:cubicBezTo>
                <a:cubicBezTo>
                  <a:pt x="951861" y="31514"/>
                  <a:pt x="964687" y="33267"/>
                  <a:pt x="976853" y="37322"/>
                </a:cubicBezTo>
                <a:cubicBezTo>
                  <a:pt x="992742" y="42618"/>
                  <a:pt x="1007498" y="51057"/>
                  <a:pt x="1023506" y="55983"/>
                </a:cubicBezTo>
                <a:cubicBezTo>
                  <a:pt x="1048019" y="63526"/>
                  <a:pt x="1073819" y="66535"/>
                  <a:pt x="1098151" y="74645"/>
                </a:cubicBezTo>
                <a:cubicBezTo>
                  <a:pt x="1141188" y="88990"/>
                  <a:pt x="1116499" y="82046"/>
                  <a:pt x="1172796" y="93306"/>
                </a:cubicBezTo>
                <a:cubicBezTo>
                  <a:pt x="1182127" y="99526"/>
                  <a:pt x="1190541" y="107413"/>
                  <a:pt x="1200788" y="111967"/>
                </a:cubicBezTo>
                <a:cubicBezTo>
                  <a:pt x="1254710" y="135932"/>
                  <a:pt x="1272099" y="129516"/>
                  <a:pt x="1331416" y="149289"/>
                </a:cubicBezTo>
                <a:cubicBezTo>
                  <a:pt x="1340747" y="152399"/>
                  <a:pt x="1349866" y="156234"/>
                  <a:pt x="1359408" y="158620"/>
                </a:cubicBezTo>
                <a:cubicBezTo>
                  <a:pt x="1374793" y="162467"/>
                  <a:pt x="1390871" y="163394"/>
                  <a:pt x="1406061" y="167951"/>
                </a:cubicBezTo>
                <a:cubicBezTo>
                  <a:pt x="1528816" y="204778"/>
                  <a:pt x="1378174" y="171703"/>
                  <a:pt x="1499367" y="195943"/>
                </a:cubicBezTo>
                <a:cubicBezTo>
                  <a:pt x="1582200" y="192985"/>
                  <a:pt x="1766554" y="190536"/>
                  <a:pt x="1872592" y="177281"/>
                </a:cubicBezTo>
                <a:cubicBezTo>
                  <a:pt x="1885316" y="175690"/>
                  <a:pt x="1897219" y="169765"/>
                  <a:pt x="1909914" y="167951"/>
                </a:cubicBezTo>
                <a:cubicBezTo>
                  <a:pt x="1940857" y="163531"/>
                  <a:pt x="1972118" y="161730"/>
                  <a:pt x="2003220" y="158620"/>
                </a:cubicBezTo>
                <a:cubicBezTo>
                  <a:pt x="2115187" y="161730"/>
                  <a:pt x="2227251" y="162358"/>
                  <a:pt x="2339122" y="167951"/>
                </a:cubicBezTo>
                <a:cubicBezTo>
                  <a:pt x="2351930" y="168591"/>
                  <a:pt x="2363927" y="174499"/>
                  <a:pt x="2376445" y="177281"/>
                </a:cubicBezTo>
                <a:cubicBezTo>
                  <a:pt x="2391926" y="180721"/>
                  <a:pt x="2407547" y="183502"/>
                  <a:pt x="2423098" y="186612"/>
                </a:cubicBezTo>
                <a:cubicBezTo>
                  <a:pt x="2432429" y="195943"/>
                  <a:pt x="2439555" y="208196"/>
                  <a:pt x="2451090" y="214604"/>
                </a:cubicBezTo>
                <a:cubicBezTo>
                  <a:pt x="2468285" y="224157"/>
                  <a:pt x="2489479" y="224468"/>
                  <a:pt x="2507073" y="233265"/>
                </a:cubicBezTo>
                <a:cubicBezTo>
                  <a:pt x="2555866" y="257661"/>
                  <a:pt x="2530902" y="248552"/>
                  <a:pt x="2581718" y="261257"/>
                </a:cubicBezTo>
                <a:lnTo>
                  <a:pt x="2637702" y="298579"/>
                </a:lnTo>
                <a:cubicBezTo>
                  <a:pt x="2647033" y="304799"/>
                  <a:pt x="2657765" y="309310"/>
                  <a:pt x="2665694" y="317240"/>
                </a:cubicBezTo>
                <a:cubicBezTo>
                  <a:pt x="2671914" y="323461"/>
                  <a:pt x="2678860" y="329033"/>
                  <a:pt x="2684355" y="335902"/>
                </a:cubicBezTo>
                <a:cubicBezTo>
                  <a:pt x="2691360" y="344659"/>
                  <a:pt x="2694259" y="356889"/>
                  <a:pt x="2703016" y="363894"/>
                </a:cubicBezTo>
                <a:cubicBezTo>
                  <a:pt x="2710696" y="370038"/>
                  <a:pt x="2721677" y="370114"/>
                  <a:pt x="2731008" y="373224"/>
                </a:cubicBezTo>
                <a:cubicBezTo>
                  <a:pt x="2743725" y="381702"/>
                  <a:pt x="2768796" y="395772"/>
                  <a:pt x="2777661" y="410547"/>
                </a:cubicBezTo>
                <a:cubicBezTo>
                  <a:pt x="2782721" y="418981"/>
                  <a:pt x="2781932" y="430104"/>
                  <a:pt x="2786992" y="438538"/>
                </a:cubicBezTo>
                <a:cubicBezTo>
                  <a:pt x="2795857" y="453313"/>
                  <a:pt x="2820928" y="467383"/>
                  <a:pt x="2833645" y="475861"/>
                </a:cubicBezTo>
                <a:cubicBezTo>
                  <a:pt x="2839865" y="494521"/>
                  <a:pt x="2852305" y="513185"/>
                  <a:pt x="2833645" y="531845"/>
                </a:cubicBezTo>
                <a:cubicBezTo>
                  <a:pt x="2816251" y="549239"/>
                  <a:pt x="2780868" y="553588"/>
                  <a:pt x="2759000" y="559836"/>
                </a:cubicBezTo>
                <a:cubicBezTo>
                  <a:pt x="2749543" y="562538"/>
                  <a:pt x="2740465" y="566465"/>
                  <a:pt x="2731008" y="569167"/>
                </a:cubicBezTo>
                <a:cubicBezTo>
                  <a:pt x="2648970" y="592608"/>
                  <a:pt x="2732830" y="565451"/>
                  <a:pt x="2665694" y="587828"/>
                </a:cubicBezTo>
                <a:cubicBezTo>
                  <a:pt x="2659473" y="594048"/>
                  <a:pt x="2654900" y="602555"/>
                  <a:pt x="2647032" y="606489"/>
                </a:cubicBezTo>
                <a:cubicBezTo>
                  <a:pt x="2624308" y="617851"/>
                  <a:pt x="2580519" y="627783"/>
                  <a:pt x="2553726" y="634481"/>
                </a:cubicBezTo>
                <a:lnTo>
                  <a:pt x="2180502" y="615820"/>
                </a:lnTo>
                <a:cubicBezTo>
                  <a:pt x="2170707" y="614930"/>
                  <a:pt x="2162094" y="608701"/>
                  <a:pt x="2152510" y="606489"/>
                </a:cubicBezTo>
                <a:cubicBezTo>
                  <a:pt x="2121604" y="599357"/>
                  <a:pt x="2089294" y="597858"/>
                  <a:pt x="2059204" y="587828"/>
                </a:cubicBezTo>
                <a:cubicBezTo>
                  <a:pt x="1985272" y="563185"/>
                  <a:pt x="2022623" y="572401"/>
                  <a:pt x="1947237" y="559836"/>
                </a:cubicBezTo>
                <a:cubicBezTo>
                  <a:pt x="1619869" y="566132"/>
                  <a:pt x="1522105" y="578147"/>
                  <a:pt x="1247441" y="559836"/>
                </a:cubicBezTo>
                <a:cubicBezTo>
                  <a:pt x="1225497" y="558373"/>
                  <a:pt x="1203898" y="553616"/>
                  <a:pt x="1182126" y="550506"/>
                </a:cubicBezTo>
                <a:cubicBezTo>
                  <a:pt x="1172796" y="547396"/>
                  <a:pt x="1163718" y="543387"/>
                  <a:pt x="1154135" y="541175"/>
                </a:cubicBezTo>
                <a:cubicBezTo>
                  <a:pt x="1123229" y="534043"/>
                  <a:pt x="1090918" y="532545"/>
                  <a:pt x="1060828" y="522514"/>
                </a:cubicBezTo>
                <a:cubicBezTo>
                  <a:pt x="1051498" y="519404"/>
                  <a:pt x="1042623" y="514162"/>
                  <a:pt x="1032837" y="513183"/>
                </a:cubicBezTo>
                <a:cubicBezTo>
                  <a:pt x="980135" y="507913"/>
                  <a:pt x="927090" y="506963"/>
                  <a:pt x="874216" y="503853"/>
                </a:cubicBezTo>
                <a:cubicBezTo>
                  <a:pt x="802569" y="485940"/>
                  <a:pt x="871866" y="501905"/>
                  <a:pt x="771579" y="485191"/>
                </a:cubicBezTo>
                <a:cubicBezTo>
                  <a:pt x="755936" y="482584"/>
                  <a:pt x="740747" y="476952"/>
                  <a:pt x="724926" y="475861"/>
                </a:cubicBezTo>
                <a:cubicBezTo>
                  <a:pt x="650394" y="470721"/>
                  <a:pt x="575637" y="469640"/>
                  <a:pt x="500992" y="466530"/>
                </a:cubicBezTo>
                <a:cubicBezTo>
                  <a:pt x="463669" y="460310"/>
                  <a:pt x="424920" y="459834"/>
                  <a:pt x="389024" y="447869"/>
                </a:cubicBezTo>
                <a:cubicBezTo>
                  <a:pt x="370363" y="441649"/>
                  <a:pt x="352124" y="433979"/>
                  <a:pt x="333041" y="429208"/>
                </a:cubicBezTo>
                <a:cubicBezTo>
                  <a:pt x="286176" y="417492"/>
                  <a:pt x="307884" y="423932"/>
                  <a:pt x="267726" y="410547"/>
                </a:cubicBezTo>
                <a:cubicBezTo>
                  <a:pt x="258396" y="404326"/>
                  <a:pt x="249982" y="396439"/>
                  <a:pt x="239735" y="391885"/>
                </a:cubicBezTo>
                <a:cubicBezTo>
                  <a:pt x="221760" y="383896"/>
                  <a:pt x="200118" y="384135"/>
                  <a:pt x="183751" y="373224"/>
                </a:cubicBezTo>
                <a:cubicBezTo>
                  <a:pt x="103530" y="319744"/>
                  <a:pt x="205028" y="383863"/>
                  <a:pt x="127767" y="345232"/>
                </a:cubicBezTo>
                <a:cubicBezTo>
                  <a:pt x="117737" y="340217"/>
                  <a:pt x="109106" y="332791"/>
                  <a:pt x="99775" y="326571"/>
                </a:cubicBezTo>
                <a:cubicBezTo>
                  <a:pt x="93555" y="317240"/>
                  <a:pt x="85668" y="308826"/>
                  <a:pt x="81114" y="298579"/>
                </a:cubicBezTo>
                <a:cubicBezTo>
                  <a:pt x="46805" y="221384"/>
                  <a:pt x="82116" y="262260"/>
                  <a:pt x="43792" y="223934"/>
                </a:cubicBezTo>
                <a:cubicBezTo>
                  <a:pt x="23163" y="162050"/>
                  <a:pt x="-15302" y="157065"/>
                  <a:pt x="6469" y="139959"/>
                </a:cubicBezTo>
                <a:close/>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5381881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A94B74-B8FE-41EF-8745-526CF55B616F}"/>
              </a:ext>
            </a:extLst>
          </p:cNvPr>
          <p:cNvPicPr>
            <a:picLocks noChangeAspect="1"/>
          </p:cNvPicPr>
          <p:nvPr/>
        </p:nvPicPr>
        <p:blipFill>
          <a:blip r:embed="rId2"/>
          <a:stretch>
            <a:fillRect/>
          </a:stretch>
        </p:blipFill>
        <p:spPr>
          <a:xfrm>
            <a:off x="3049851" y="149534"/>
            <a:ext cx="5619544" cy="5402180"/>
          </a:xfrm>
          <a:prstGeom prst="rect">
            <a:avLst/>
          </a:prstGeom>
        </p:spPr>
      </p:pic>
      <p:cxnSp>
        <p:nvCxnSpPr>
          <p:cNvPr id="5" name="Straight Connector 4">
            <a:extLst>
              <a:ext uri="{FF2B5EF4-FFF2-40B4-BE49-F238E27FC236}">
                <a16:creationId xmlns:a16="http://schemas.microsoft.com/office/drawing/2014/main" id="{6BE60B9A-82BA-4C88-B060-E9FDB0316607}"/>
              </a:ext>
            </a:extLst>
          </p:cNvPr>
          <p:cNvCxnSpPr/>
          <p:nvPr/>
        </p:nvCxnSpPr>
        <p:spPr>
          <a:xfrm>
            <a:off x="7361854" y="1306286"/>
            <a:ext cx="1194318" cy="0"/>
          </a:xfrm>
          <a:prstGeom prst="line">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D731646-1D14-48D8-81E7-ACE142574F18}"/>
              </a:ext>
            </a:extLst>
          </p:cNvPr>
          <p:cNvPicPr>
            <a:picLocks noChangeAspect="1"/>
          </p:cNvPicPr>
          <p:nvPr/>
        </p:nvPicPr>
        <p:blipFill>
          <a:blip r:embed="rId3"/>
          <a:stretch>
            <a:fillRect/>
          </a:stretch>
        </p:blipFill>
        <p:spPr>
          <a:xfrm>
            <a:off x="3122839" y="1446969"/>
            <a:ext cx="1866073" cy="45719"/>
          </a:xfrm>
          <a:prstGeom prst="rect">
            <a:avLst/>
          </a:prstGeom>
        </p:spPr>
      </p:pic>
      <p:pic>
        <p:nvPicPr>
          <p:cNvPr id="7" name="Picture 6">
            <a:extLst>
              <a:ext uri="{FF2B5EF4-FFF2-40B4-BE49-F238E27FC236}">
                <a16:creationId xmlns:a16="http://schemas.microsoft.com/office/drawing/2014/main" id="{B608B3D6-89F3-4A46-9ECE-76400EF29A4B}"/>
              </a:ext>
            </a:extLst>
          </p:cNvPr>
          <p:cNvPicPr>
            <a:picLocks noChangeAspect="1"/>
          </p:cNvPicPr>
          <p:nvPr/>
        </p:nvPicPr>
        <p:blipFill>
          <a:blip r:embed="rId4"/>
          <a:stretch>
            <a:fillRect/>
          </a:stretch>
        </p:blipFill>
        <p:spPr>
          <a:xfrm>
            <a:off x="3278446" y="2927010"/>
            <a:ext cx="2581177" cy="59047"/>
          </a:xfrm>
          <a:prstGeom prst="rect">
            <a:avLst/>
          </a:prstGeom>
        </p:spPr>
      </p:pic>
    </p:spTree>
    <p:extLst>
      <p:ext uri="{BB962C8B-B14F-4D97-AF65-F5344CB8AC3E}">
        <p14:creationId xmlns:p14="http://schemas.microsoft.com/office/powerpoint/2010/main" val="26666059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EFFDA-333A-44AC-B956-421B5436B828}"/>
              </a:ext>
            </a:extLst>
          </p:cNvPr>
          <p:cNvPicPr>
            <a:picLocks noChangeAspect="1"/>
          </p:cNvPicPr>
          <p:nvPr/>
        </p:nvPicPr>
        <p:blipFill>
          <a:blip r:embed="rId2"/>
          <a:stretch>
            <a:fillRect/>
          </a:stretch>
        </p:blipFill>
        <p:spPr>
          <a:xfrm>
            <a:off x="6414939" y="462073"/>
            <a:ext cx="4427233" cy="4939642"/>
          </a:xfrm>
          <a:prstGeom prst="rect">
            <a:avLst/>
          </a:prstGeom>
        </p:spPr>
      </p:pic>
      <p:sp>
        <p:nvSpPr>
          <p:cNvPr id="4" name="TextBox 3">
            <a:extLst>
              <a:ext uri="{FF2B5EF4-FFF2-40B4-BE49-F238E27FC236}">
                <a16:creationId xmlns:a16="http://schemas.microsoft.com/office/drawing/2014/main" id="{BD5C5D52-63E0-4BD3-A07C-703806D9882E}"/>
              </a:ext>
            </a:extLst>
          </p:cNvPr>
          <p:cNvSpPr txBox="1"/>
          <p:nvPr/>
        </p:nvSpPr>
        <p:spPr>
          <a:xfrm>
            <a:off x="541176" y="531844"/>
            <a:ext cx="4198775" cy="507831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a:solidFill>
                  <a:srgbClr val="0070C0"/>
                </a:solidFill>
                <a:latin typeface="Rockwell" panose="02060603020205020403"/>
              </a:rPr>
              <a:t>Here are the calls from the deed. It confirms the survey by AGE!</a:t>
            </a:r>
            <a:endParaRPr kumimoji="0" lang="en-US" sz="5400" b="0" i="1" u="none" strike="noStrike" kern="1200" cap="none" spc="0" normalizeH="0" baseline="0" noProof="0" dirty="0">
              <a:ln>
                <a:noFill/>
              </a:ln>
              <a:solidFill>
                <a:srgbClr val="0070C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0571219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2565022" y="-570123"/>
            <a:ext cx="6488723" cy="2147522"/>
          </a:xfrm>
        </p:spPr>
        <p:txBody>
          <a:bodyPr>
            <a:noAutofit/>
          </a:bodyPr>
          <a:lstStyle/>
          <a:p>
            <a:pPr algn="ctr"/>
            <a:br>
              <a:rPr lang="en-US" sz="8800" dirty="0"/>
            </a:br>
            <a:r>
              <a:rPr lang="en-US" sz="8800" dirty="0"/>
              <a:t> </a:t>
            </a:r>
            <a:r>
              <a:rPr lang="en-US" sz="11500" dirty="0"/>
              <a:t>NOTES</a:t>
            </a:r>
            <a:endParaRPr lang="en-US" sz="8800" dirty="0"/>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10816" y="1717358"/>
            <a:ext cx="9803363" cy="4212233"/>
          </a:xfrm>
        </p:spPr>
        <p:txBody>
          <a:bodyPr>
            <a:normAutofit fontScale="47500" lnSpcReduction="20000"/>
          </a:bodyPr>
          <a:lstStyle/>
          <a:p>
            <a:r>
              <a:rPr lang="en-US" sz="3600" dirty="0"/>
              <a:t>This Josie Scharbrough appears to be same person as Josephine Brock Schbrough who died 18 Mar 1952 and was married to David Scharbrough (1840-1927). 20 Feb 2018 dkg</a:t>
            </a:r>
          </a:p>
          <a:p>
            <a:endParaRPr lang="en-US" sz="3600" dirty="0"/>
          </a:p>
          <a:p>
            <a:r>
              <a:rPr lang="en-US" sz="3600" dirty="0"/>
              <a:t>This has been listed as Josie Scarbough Estate. However, no deed could be located for her. Per Eddie Humprhey stepson of Charles Scharough, who had been paying the taxes, property had been bought on land contract. On 1920 census David Scharbrough states he rents property and on 1940 census his widow Josie states she owns. Therefore, a search of deeds from that time period revealed DB 61 Page 387 in which David Scharbrough purchased property for sum of $500 paid in installments $50 each every three months. Deed notes amount was paid in full on March 10, 1923. David Scharbrough died intestate on March 28, 1927 no documentation has been located transferring ownership from David Scharbrough to Josie. Therefore, starting in 2019 will be listed to </a:t>
            </a:r>
            <a:r>
              <a:rPr lang="en-US" sz="4400" b="1" dirty="0">
                <a:solidFill>
                  <a:schemeClr val="tx2"/>
                </a:solidFill>
              </a:rPr>
              <a:t>Estate of David Scharbrough </a:t>
            </a:r>
            <a:r>
              <a:rPr lang="en-US" sz="3600" dirty="0"/>
              <a:t>and per conversation with Eddie Humprhrey bill will be mailed to Rose  dkg 19 sep 18</a:t>
            </a:r>
          </a:p>
          <a:p>
            <a:r>
              <a:rPr lang="en-US" sz="2400" dirty="0">
                <a:solidFill>
                  <a:srgbClr val="0070C0"/>
                </a:solidFill>
              </a:rPr>
              <a:t> </a:t>
            </a:r>
          </a:p>
        </p:txBody>
      </p:sp>
    </p:spTree>
    <p:extLst>
      <p:ext uri="{BB962C8B-B14F-4D97-AF65-F5344CB8AC3E}">
        <p14:creationId xmlns:p14="http://schemas.microsoft.com/office/powerpoint/2010/main" val="3583816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1069848" y="484632"/>
            <a:ext cx="10298368" cy="1609344"/>
          </a:xfrm>
        </p:spPr>
        <p:txBody>
          <a:bodyPr>
            <a:normAutofit fontScale="90000"/>
          </a:bodyPr>
          <a:lstStyle/>
          <a:p>
            <a:r>
              <a:rPr lang="en-US" sz="18100" dirty="0"/>
              <a:t>D</a:t>
            </a:r>
            <a:r>
              <a:rPr lang="en-US" sz="12500" dirty="0"/>
              <a:t>on’t assume</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69848" y="2121407"/>
            <a:ext cx="10058400" cy="4419435"/>
          </a:xfrm>
        </p:spPr>
        <p:txBody>
          <a:bodyPr>
            <a:normAutofit fontScale="47500" lnSpcReduction="20000"/>
          </a:bodyPr>
          <a:lstStyle/>
          <a:p>
            <a:r>
              <a:rPr lang="en-US" sz="8600" dirty="0">
                <a:solidFill>
                  <a:srgbClr val="0070C0"/>
                </a:solidFill>
              </a:rPr>
              <a:t>That the spelling of the name is correct.</a:t>
            </a:r>
          </a:p>
          <a:p>
            <a:pPr lvl="1">
              <a:buClr>
                <a:srgbClr val="D34817">
                  <a:lumMod val="75000"/>
                </a:srgbClr>
              </a:buClr>
            </a:pPr>
            <a:r>
              <a:rPr lang="en-US" sz="4900" i="1" dirty="0">
                <a:solidFill>
                  <a:prstClr val="black"/>
                </a:solidFill>
              </a:rPr>
              <a:t>While working on the Scharbrough properties I noticed a tract in the name of David and Josie’s youngest son Tom Scharbrough.</a:t>
            </a:r>
          </a:p>
          <a:p>
            <a:pPr lvl="1">
              <a:buClr>
                <a:srgbClr val="D34817">
                  <a:lumMod val="75000"/>
                </a:srgbClr>
              </a:buClr>
            </a:pPr>
            <a:r>
              <a:rPr lang="en-US" sz="4900" i="1" dirty="0">
                <a:solidFill>
                  <a:prstClr val="black"/>
                </a:solidFill>
              </a:rPr>
              <a:t>Tom’s property also had no deed reference. In researching David and Josie I had already established a timeline for Tom.</a:t>
            </a:r>
          </a:p>
          <a:p>
            <a:pPr lvl="1">
              <a:buClr>
                <a:srgbClr val="D34817">
                  <a:lumMod val="75000"/>
                </a:srgbClr>
              </a:buClr>
            </a:pPr>
            <a:r>
              <a:rPr lang="en-US" sz="4900" i="1" dirty="0">
                <a:solidFill>
                  <a:prstClr val="black"/>
                </a:solidFill>
              </a:rPr>
              <a:t>I also found about four different ways of spelling their last name.</a:t>
            </a:r>
          </a:p>
          <a:p>
            <a:pPr lvl="1">
              <a:buClr>
                <a:srgbClr val="D34817">
                  <a:lumMod val="75000"/>
                </a:srgbClr>
              </a:buClr>
            </a:pPr>
            <a:r>
              <a:rPr lang="en-US" sz="4900" i="1" dirty="0">
                <a:solidFill>
                  <a:prstClr val="black"/>
                </a:solidFill>
              </a:rPr>
              <a:t>Now that I had established a timeline I checked various spellings.</a:t>
            </a:r>
          </a:p>
          <a:p>
            <a:pPr lvl="1">
              <a:buClr>
                <a:srgbClr val="D34817">
                  <a:lumMod val="75000"/>
                </a:srgbClr>
              </a:buClr>
            </a:pPr>
            <a:endParaRPr lang="en-US" sz="4900" i="1" dirty="0">
              <a:solidFill>
                <a:prstClr val="black"/>
              </a:solidFill>
            </a:endParaRPr>
          </a:p>
          <a:p>
            <a:pPr lvl="1">
              <a:buClr>
                <a:srgbClr val="D34817">
                  <a:lumMod val="75000"/>
                </a:srgbClr>
              </a:buClr>
            </a:pPr>
            <a:endParaRPr lang="en-US" sz="3800" dirty="0"/>
          </a:p>
        </p:txBody>
      </p:sp>
    </p:spTree>
    <p:extLst>
      <p:ext uri="{BB962C8B-B14F-4D97-AF65-F5344CB8AC3E}">
        <p14:creationId xmlns:p14="http://schemas.microsoft.com/office/powerpoint/2010/main" val="6542417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8908-7110-4559-950C-2E035EA06B5D}"/>
              </a:ext>
            </a:extLst>
          </p:cNvPr>
          <p:cNvSpPr>
            <a:spLocks noGrp="1"/>
          </p:cNvSpPr>
          <p:nvPr>
            <p:ph type="title"/>
          </p:nvPr>
        </p:nvSpPr>
        <p:spPr>
          <a:xfrm>
            <a:off x="1424411" y="261257"/>
            <a:ext cx="10298368" cy="1609344"/>
          </a:xfrm>
        </p:spPr>
        <p:txBody>
          <a:bodyPr>
            <a:normAutofit fontScale="90000"/>
          </a:bodyPr>
          <a:lstStyle/>
          <a:p>
            <a:r>
              <a:rPr lang="en-US" sz="18100" dirty="0"/>
              <a:t>D</a:t>
            </a:r>
            <a:r>
              <a:rPr lang="en-US" sz="12500" dirty="0"/>
              <a:t>on’t assume</a:t>
            </a:r>
          </a:p>
        </p:txBody>
      </p:sp>
      <p:sp>
        <p:nvSpPr>
          <p:cNvPr id="3" name="Content Placeholder 2">
            <a:extLst>
              <a:ext uri="{FF2B5EF4-FFF2-40B4-BE49-F238E27FC236}">
                <a16:creationId xmlns:a16="http://schemas.microsoft.com/office/drawing/2014/main" id="{2E58E6E8-459A-4C1B-A3CB-6EA0BB91AD64}"/>
              </a:ext>
            </a:extLst>
          </p:cNvPr>
          <p:cNvSpPr>
            <a:spLocks noGrp="1"/>
          </p:cNvSpPr>
          <p:nvPr>
            <p:ph sz="quarter" idx="13"/>
          </p:nvPr>
        </p:nvSpPr>
        <p:spPr>
          <a:xfrm>
            <a:off x="1069848" y="2690574"/>
            <a:ext cx="9417760" cy="3402315"/>
          </a:xfrm>
        </p:spPr>
        <p:txBody>
          <a:bodyPr>
            <a:normAutofit fontScale="77500" lnSpcReduction="20000"/>
          </a:bodyPr>
          <a:lstStyle/>
          <a:p>
            <a:r>
              <a:rPr lang="en-US" sz="8600" dirty="0">
                <a:solidFill>
                  <a:srgbClr val="0070C0"/>
                </a:solidFill>
              </a:rPr>
              <a:t>That the spelling of the name is correct.</a:t>
            </a:r>
          </a:p>
          <a:p>
            <a:pPr lvl="1">
              <a:buClr>
                <a:srgbClr val="D34817">
                  <a:lumMod val="75000"/>
                </a:srgbClr>
              </a:buClr>
            </a:pPr>
            <a:r>
              <a:rPr lang="en-US" sz="4900" i="1" dirty="0">
                <a:solidFill>
                  <a:prstClr val="black"/>
                </a:solidFill>
              </a:rPr>
              <a:t>So I checked for how the name was pronounced “Scarbo.”</a:t>
            </a:r>
          </a:p>
          <a:p>
            <a:pPr lvl="1">
              <a:buClr>
                <a:srgbClr val="D34817">
                  <a:lumMod val="75000"/>
                </a:srgbClr>
              </a:buClr>
            </a:pPr>
            <a:endParaRPr lang="en-US" sz="4900" i="1" dirty="0">
              <a:solidFill>
                <a:prstClr val="black"/>
              </a:solidFill>
            </a:endParaRPr>
          </a:p>
          <a:p>
            <a:pPr lvl="1">
              <a:buClr>
                <a:srgbClr val="D34817">
                  <a:lumMod val="75000"/>
                </a:srgbClr>
              </a:buClr>
            </a:pPr>
            <a:endParaRPr lang="en-US" sz="3800" dirty="0"/>
          </a:p>
        </p:txBody>
      </p:sp>
    </p:spTree>
    <p:extLst>
      <p:ext uri="{BB962C8B-B14F-4D97-AF65-F5344CB8AC3E}">
        <p14:creationId xmlns:p14="http://schemas.microsoft.com/office/powerpoint/2010/main" val="6531426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C5D52-63E0-4BD3-A07C-703806D9882E}"/>
              </a:ext>
            </a:extLst>
          </p:cNvPr>
          <p:cNvSpPr txBox="1"/>
          <p:nvPr/>
        </p:nvSpPr>
        <p:spPr>
          <a:xfrm>
            <a:off x="427737" y="58846"/>
            <a:ext cx="1047041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Rockwell" panose="02060603020205020403"/>
                <a:ea typeface="+mn-ea"/>
                <a:cs typeface="+mn-cs"/>
              </a:rPr>
              <a:t>Don’t you love it when a plan works!</a:t>
            </a:r>
            <a:r>
              <a:rPr kumimoji="0" lang="en-US" sz="4000" b="0" i="0" u="none" strike="noStrike" kern="1200" cap="none" spc="0" normalizeH="0" baseline="0" noProof="0" dirty="0">
                <a:ln>
                  <a:noFill/>
                </a:ln>
                <a:solidFill>
                  <a:srgbClr val="0070C0"/>
                </a:solidFill>
                <a:effectLst/>
                <a:uLnTx/>
                <a:uFillTx/>
                <a:latin typeface="Rockwell" panose="02060603020205020403"/>
                <a:ea typeface="+mn-ea"/>
                <a:cs typeface="+mn-cs"/>
              </a:rPr>
              <a:t>  </a:t>
            </a:r>
            <a:endParaRPr kumimoji="0" lang="en-US" sz="4800" b="0" i="0" u="none" strike="noStrike" kern="1200" cap="none" spc="0" normalizeH="0" baseline="0" noProof="0" dirty="0">
              <a:ln>
                <a:noFill/>
              </a:ln>
              <a:solidFill>
                <a:srgbClr val="0070C0"/>
              </a:solidFill>
              <a:effectLst/>
              <a:uLnTx/>
              <a:uFillTx/>
              <a:latin typeface="Rockwell" panose="02060603020205020403"/>
              <a:ea typeface="+mn-ea"/>
              <a:cs typeface="+mn-cs"/>
            </a:endParaRPr>
          </a:p>
        </p:txBody>
      </p:sp>
      <p:pic>
        <p:nvPicPr>
          <p:cNvPr id="6" name="Picture 5">
            <a:extLst>
              <a:ext uri="{FF2B5EF4-FFF2-40B4-BE49-F238E27FC236}">
                <a16:creationId xmlns:a16="http://schemas.microsoft.com/office/drawing/2014/main" id="{F94BBFD4-3DF3-44CF-85AD-219F1233F414}"/>
              </a:ext>
            </a:extLst>
          </p:cNvPr>
          <p:cNvPicPr>
            <a:picLocks noChangeAspect="1"/>
          </p:cNvPicPr>
          <p:nvPr/>
        </p:nvPicPr>
        <p:blipFill>
          <a:blip r:embed="rId2"/>
          <a:stretch>
            <a:fillRect/>
          </a:stretch>
        </p:blipFill>
        <p:spPr>
          <a:xfrm>
            <a:off x="2154527" y="1304304"/>
            <a:ext cx="7493325" cy="3906294"/>
          </a:xfrm>
          <a:prstGeom prst="rect">
            <a:avLst/>
          </a:prstGeom>
        </p:spPr>
      </p:pic>
    </p:spTree>
    <p:extLst>
      <p:ext uri="{BB962C8B-B14F-4D97-AF65-F5344CB8AC3E}">
        <p14:creationId xmlns:p14="http://schemas.microsoft.com/office/powerpoint/2010/main" val="36238189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4BBFD4-3DF3-44CF-85AD-219F1233F414}"/>
              </a:ext>
            </a:extLst>
          </p:cNvPr>
          <p:cNvPicPr>
            <a:picLocks noChangeAspect="1"/>
          </p:cNvPicPr>
          <p:nvPr/>
        </p:nvPicPr>
        <p:blipFill>
          <a:blip r:embed="rId2"/>
          <a:stretch>
            <a:fillRect/>
          </a:stretch>
        </p:blipFill>
        <p:spPr>
          <a:xfrm>
            <a:off x="6676157" y="319862"/>
            <a:ext cx="3590360" cy="5119886"/>
          </a:xfrm>
          <a:prstGeom prst="rect">
            <a:avLst/>
          </a:prstGeom>
        </p:spPr>
      </p:pic>
      <p:pic>
        <p:nvPicPr>
          <p:cNvPr id="3" name="Picture 2">
            <a:extLst>
              <a:ext uri="{FF2B5EF4-FFF2-40B4-BE49-F238E27FC236}">
                <a16:creationId xmlns:a16="http://schemas.microsoft.com/office/drawing/2014/main" id="{4C6B3C42-18EA-43D4-97C0-8904A35AC89E}"/>
              </a:ext>
            </a:extLst>
          </p:cNvPr>
          <p:cNvPicPr>
            <a:picLocks noChangeAspect="1"/>
          </p:cNvPicPr>
          <p:nvPr/>
        </p:nvPicPr>
        <p:blipFill>
          <a:blip r:embed="rId3"/>
          <a:stretch>
            <a:fillRect/>
          </a:stretch>
        </p:blipFill>
        <p:spPr>
          <a:xfrm>
            <a:off x="724706" y="1033220"/>
            <a:ext cx="3943567" cy="4332584"/>
          </a:xfrm>
          <a:prstGeom prst="rect">
            <a:avLst/>
          </a:prstGeom>
        </p:spPr>
      </p:pic>
      <p:sp>
        <p:nvSpPr>
          <p:cNvPr id="7" name="TextBox 6">
            <a:extLst>
              <a:ext uri="{FF2B5EF4-FFF2-40B4-BE49-F238E27FC236}">
                <a16:creationId xmlns:a16="http://schemas.microsoft.com/office/drawing/2014/main" id="{F5CDCDD6-9BE1-4B10-B89E-AC0172BF0B8F}"/>
              </a:ext>
            </a:extLst>
          </p:cNvPr>
          <p:cNvSpPr txBox="1"/>
          <p:nvPr/>
        </p:nvSpPr>
        <p:spPr>
          <a:xfrm>
            <a:off x="325315" y="202223"/>
            <a:ext cx="4742351" cy="830997"/>
          </a:xfrm>
          <a:prstGeom prst="rect">
            <a:avLst/>
          </a:prstGeom>
          <a:noFill/>
        </p:spPr>
        <p:txBody>
          <a:bodyPr wrap="square" rtlCol="0">
            <a:spAutoFit/>
          </a:bodyPr>
          <a:lstStyle/>
          <a:p>
            <a:r>
              <a:rPr lang="en-US" sz="2400" dirty="0">
                <a:solidFill>
                  <a:srgbClr val="0070C0"/>
                </a:solidFill>
              </a:rPr>
              <a:t>Notice this difference in spelling on the 1940 census and his obit</a:t>
            </a:r>
          </a:p>
        </p:txBody>
      </p:sp>
    </p:spTree>
    <p:extLst>
      <p:ext uri="{BB962C8B-B14F-4D97-AF65-F5344CB8AC3E}">
        <p14:creationId xmlns:p14="http://schemas.microsoft.com/office/powerpoint/2010/main" val="36736046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AD99-3F2B-496E-8505-C2A0DA06CBA8}"/>
              </a:ext>
            </a:extLst>
          </p:cNvPr>
          <p:cNvSpPr>
            <a:spLocks noGrp="1"/>
          </p:cNvSpPr>
          <p:nvPr>
            <p:ph type="title"/>
          </p:nvPr>
        </p:nvSpPr>
        <p:spPr>
          <a:xfrm>
            <a:off x="712080" y="0"/>
            <a:ext cx="10058400" cy="1609344"/>
          </a:xfrm>
        </p:spPr>
        <p:txBody>
          <a:bodyPr>
            <a:noAutofit/>
          </a:bodyPr>
          <a:lstStyle/>
          <a:p>
            <a:r>
              <a:rPr lang="en-US" sz="6600" dirty="0">
                <a:solidFill>
                  <a:schemeClr val="tx1"/>
                </a:solidFill>
              </a:rPr>
              <a:t>His nephew Charles’ obit</a:t>
            </a:r>
          </a:p>
        </p:txBody>
      </p:sp>
      <p:pic>
        <p:nvPicPr>
          <p:cNvPr id="5" name="Content Placeholder 4">
            <a:extLst>
              <a:ext uri="{FF2B5EF4-FFF2-40B4-BE49-F238E27FC236}">
                <a16:creationId xmlns:a16="http://schemas.microsoft.com/office/drawing/2014/main" id="{A0296358-6802-4381-A144-A7E84AD478F6}"/>
              </a:ext>
            </a:extLst>
          </p:cNvPr>
          <p:cNvPicPr>
            <a:picLocks noGrp="1" noChangeAspect="1"/>
          </p:cNvPicPr>
          <p:nvPr>
            <p:ph sz="quarter" idx="13"/>
          </p:nvPr>
        </p:nvPicPr>
        <p:blipFill>
          <a:blip r:embed="rId2"/>
          <a:stretch>
            <a:fillRect/>
          </a:stretch>
        </p:blipFill>
        <p:spPr>
          <a:xfrm>
            <a:off x="1691457" y="1524000"/>
            <a:ext cx="7474347" cy="3914775"/>
          </a:xfrm>
        </p:spPr>
      </p:pic>
    </p:spTree>
    <p:extLst>
      <p:ext uri="{BB962C8B-B14F-4D97-AF65-F5344CB8AC3E}">
        <p14:creationId xmlns:p14="http://schemas.microsoft.com/office/powerpoint/2010/main" val="1324864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C5D52-63E0-4BD3-A07C-703806D9882E}"/>
              </a:ext>
            </a:extLst>
          </p:cNvPr>
          <p:cNvSpPr txBox="1"/>
          <p:nvPr/>
        </p:nvSpPr>
        <p:spPr>
          <a:xfrm>
            <a:off x="1350648" y="77508"/>
            <a:ext cx="9490704"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effectLst/>
                <a:uLnTx/>
                <a:uFillTx/>
                <a:latin typeface="Rockwell" panose="02060603020205020403"/>
                <a:ea typeface="+mn-ea"/>
                <a:cs typeface="+mn-cs"/>
              </a:rPr>
              <a:t>So </a:t>
            </a:r>
            <a:r>
              <a:rPr lang="en-US" sz="7200" dirty="0">
                <a:latin typeface="Rockwell" panose="02060603020205020403"/>
              </a:rPr>
              <a:t>at the end of the day I wound up finding two deeds and confirming three property lines!</a:t>
            </a:r>
            <a:endParaRPr kumimoji="0" lang="en-US" sz="7200" b="0" i="0" u="none" strike="noStrike" kern="1200" cap="none" spc="0" normalizeH="0" baseline="0" noProof="0" dirty="0">
              <a:ln>
                <a:noFill/>
              </a:ln>
              <a:effectLst/>
              <a:uLnTx/>
              <a:uFillTx/>
              <a:latin typeface="Rockwell" panose="02060603020205020403"/>
            </a:endParaRPr>
          </a:p>
        </p:txBody>
      </p:sp>
    </p:spTree>
    <p:extLst>
      <p:ext uri="{BB962C8B-B14F-4D97-AF65-F5344CB8AC3E}">
        <p14:creationId xmlns:p14="http://schemas.microsoft.com/office/powerpoint/2010/main" val="162606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8F92-8613-4A4D-8BA8-B4EDF57A5B7C}"/>
              </a:ext>
            </a:extLst>
          </p:cNvPr>
          <p:cNvSpPr>
            <a:spLocks noGrp="1"/>
          </p:cNvSpPr>
          <p:nvPr>
            <p:ph type="title"/>
          </p:nvPr>
        </p:nvSpPr>
        <p:spPr/>
        <p:txBody>
          <a:bodyPr>
            <a:normAutofit fontScale="90000"/>
          </a:bodyPr>
          <a:lstStyle/>
          <a:p>
            <a:r>
              <a:rPr lang="en-US" dirty="0"/>
              <a:t>What are the problems associated with not having a deed reference?</a:t>
            </a:r>
          </a:p>
        </p:txBody>
      </p:sp>
      <p:sp>
        <p:nvSpPr>
          <p:cNvPr id="3" name="Content Placeholder 2">
            <a:extLst>
              <a:ext uri="{FF2B5EF4-FFF2-40B4-BE49-F238E27FC236}">
                <a16:creationId xmlns:a16="http://schemas.microsoft.com/office/drawing/2014/main" id="{AED493B9-BB28-4CCD-B92F-C033E477B33E}"/>
              </a:ext>
            </a:extLst>
          </p:cNvPr>
          <p:cNvSpPr>
            <a:spLocks noGrp="1"/>
          </p:cNvSpPr>
          <p:nvPr>
            <p:ph sz="quarter" idx="13"/>
          </p:nvPr>
        </p:nvSpPr>
        <p:spPr/>
        <p:txBody>
          <a:bodyPr>
            <a:normAutofit fontScale="92500" lnSpcReduction="20000"/>
          </a:bodyPr>
          <a:lstStyle/>
          <a:p>
            <a:r>
              <a:rPr lang="en-US" sz="5400" dirty="0"/>
              <a:t>At some point it creates an extra burden on the PVA,  Sheriff, County Clerk and County Attorney and eventually on the tax payers</a:t>
            </a:r>
            <a:r>
              <a:rPr lang="en-US" sz="5400" dirty="0">
                <a:solidFill>
                  <a:srgbClr val="0070C0"/>
                </a:solidFill>
              </a:rPr>
              <a:t>.</a:t>
            </a:r>
          </a:p>
        </p:txBody>
      </p:sp>
    </p:spTree>
    <p:extLst>
      <p:ext uri="{BB962C8B-B14F-4D97-AF65-F5344CB8AC3E}">
        <p14:creationId xmlns:p14="http://schemas.microsoft.com/office/powerpoint/2010/main" val="3373816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1811F-2838-4FED-BFDE-DB4C8B11893F}"/>
              </a:ext>
            </a:extLst>
          </p:cNvPr>
          <p:cNvPicPr>
            <a:picLocks noChangeAspect="1"/>
          </p:cNvPicPr>
          <p:nvPr/>
        </p:nvPicPr>
        <p:blipFill>
          <a:blip r:embed="rId2"/>
          <a:stretch>
            <a:fillRect/>
          </a:stretch>
        </p:blipFill>
        <p:spPr>
          <a:xfrm>
            <a:off x="2546248" y="129622"/>
            <a:ext cx="7099503" cy="5324627"/>
          </a:xfrm>
          <a:prstGeom prst="rect">
            <a:avLst/>
          </a:prstGeom>
        </p:spPr>
      </p:pic>
    </p:spTree>
    <p:extLst>
      <p:ext uri="{BB962C8B-B14F-4D97-AF65-F5344CB8AC3E}">
        <p14:creationId xmlns:p14="http://schemas.microsoft.com/office/powerpoint/2010/main" val="15568316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C5D52-63E0-4BD3-A07C-703806D9882E}"/>
              </a:ext>
            </a:extLst>
          </p:cNvPr>
          <p:cNvSpPr txBox="1"/>
          <p:nvPr/>
        </p:nvSpPr>
        <p:spPr>
          <a:xfrm>
            <a:off x="1238680" y="0"/>
            <a:ext cx="9714639" cy="526297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70C0"/>
                </a:solidFill>
                <a:effectLst/>
                <a:uLnTx/>
                <a:uFillTx/>
                <a:latin typeface="Rockwell" panose="02060603020205020403"/>
                <a:ea typeface="+mn-ea"/>
                <a:cs typeface="+mn-cs"/>
              </a:rPr>
              <a:t>Another happy </a:t>
            </a:r>
            <a:r>
              <a:rPr lang="en-US" sz="6600" dirty="0">
                <a:solidFill>
                  <a:srgbClr val="0070C0"/>
                </a:solidFill>
                <a:latin typeface="Rockwell" panose="02060603020205020403"/>
              </a:rPr>
              <a:t>ending. </a:t>
            </a:r>
            <a:r>
              <a:rPr lang="en-US" sz="5400" i="1" dirty="0">
                <a:latin typeface="Rockwell" panose="02060603020205020403"/>
              </a:rPr>
              <a:t>After interviewing the 90-year-old gentleman who has paid these taxes I located a deed. He is selling it to the local bank.</a:t>
            </a:r>
            <a:endParaRPr kumimoji="0" lang="en-US" sz="6000" b="0" i="1" u="none" strike="noStrike" kern="1200" cap="none" spc="0" normalizeH="0" baseline="0" noProof="0" dirty="0">
              <a:ln>
                <a:noFill/>
              </a:ln>
              <a:effectLst/>
              <a:uLnTx/>
              <a:uFillTx/>
              <a:latin typeface="Rockwell" panose="02060603020205020403"/>
            </a:endParaRPr>
          </a:p>
        </p:txBody>
      </p:sp>
    </p:spTree>
    <p:extLst>
      <p:ext uri="{BB962C8B-B14F-4D97-AF65-F5344CB8AC3E}">
        <p14:creationId xmlns:p14="http://schemas.microsoft.com/office/powerpoint/2010/main" val="19445465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C5D52-63E0-4BD3-A07C-703806D9882E}"/>
              </a:ext>
            </a:extLst>
          </p:cNvPr>
          <p:cNvSpPr txBox="1"/>
          <p:nvPr/>
        </p:nvSpPr>
        <p:spPr>
          <a:xfrm>
            <a:off x="427737" y="58846"/>
            <a:ext cx="10470418"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70C0"/>
                </a:solidFill>
                <a:effectLst/>
                <a:uLnTx/>
                <a:uFillTx/>
                <a:latin typeface="Rockwell" panose="02060603020205020403"/>
                <a:ea typeface="+mn-ea"/>
                <a:cs typeface="+mn-cs"/>
              </a:rPr>
              <a:t>So if you will follow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0070C0"/>
              </a:solidFill>
              <a:effectLst/>
              <a:uLnTx/>
              <a:uFillTx/>
              <a:latin typeface="Rockwell" panose="02060603020205020403"/>
              <a:ea typeface="+mn-ea"/>
              <a:cs typeface="+mn-cs"/>
            </a:endParaRPr>
          </a:p>
        </p:txBody>
      </p:sp>
      <p:pic>
        <p:nvPicPr>
          <p:cNvPr id="2" name="Picture 1">
            <a:extLst>
              <a:ext uri="{FF2B5EF4-FFF2-40B4-BE49-F238E27FC236}">
                <a16:creationId xmlns:a16="http://schemas.microsoft.com/office/drawing/2014/main" id="{E194BB87-CC77-4ADB-82A8-FB2263D14F08}"/>
              </a:ext>
            </a:extLst>
          </p:cNvPr>
          <p:cNvPicPr>
            <a:picLocks noChangeAspect="1"/>
          </p:cNvPicPr>
          <p:nvPr/>
        </p:nvPicPr>
        <p:blipFill>
          <a:blip r:embed="rId2"/>
          <a:stretch>
            <a:fillRect/>
          </a:stretch>
        </p:blipFill>
        <p:spPr>
          <a:xfrm>
            <a:off x="2796292" y="1139715"/>
            <a:ext cx="5517284" cy="4578569"/>
          </a:xfrm>
          <a:prstGeom prst="rect">
            <a:avLst/>
          </a:prstGeom>
        </p:spPr>
      </p:pic>
    </p:spTree>
    <p:extLst>
      <p:ext uri="{BB962C8B-B14F-4D97-AF65-F5344CB8AC3E}">
        <p14:creationId xmlns:p14="http://schemas.microsoft.com/office/powerpoint/2010/main" val="844287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2AAA67-EBFA-4DB2-9746-00F71CC8F35E}"/>
              </a:ext>
            </a:extLst>
          </p:cNvPr>
          <p:cNvPicPr>
            <a:picLocks noChangeAspect="1"/>
          </p:cNvPicPr>
          <p:nvPr/>
        </p:nvPicPr>
        <p:blipFill>
          <a:blip r:embed="rId2"/>
          <a:stretch>
            <a:fillRect/>
          </a:stretch>
        </p:blipFill>
        <p:spPr>
          <a:xfrm>
            <a:off x="1371600" y="133350"/>
            <a:ext cx="5351496" cy="1709743"/>
          </a:xfrm>
          <a:prstGeom prst="rect">
            <a:avLst/>
          </a:prstGeom>
        </p:spPr>
      </p:pic>
      <p:pic>
        <p:nvPicPr>
          <p:cNvPr id="6" name="Picture 5">
            <a:extLst>
              <a:ext uri="{FF2B5EF4-FFF2-40B4-BE49-F238E27FC236}">
                <a16:creationId xmlns:a16="http://schemas.microsoft.com/office/drawing/2014/main" id="{1D9F4680-2A88-4A71-9C5C-B4166011EC2E}"/>
              </a:ext>
            </a:extLst>
          </p:cNvPr>
          <p:cNvPicPr>
            <a:picLocks noChangeAspect="1"/>
          </p:cNvPicPr>
          <p:nvPr/>
        </p:nvPicPr>
        <p:blipFill>
          <a:blip r:embed="rId3"/>
          <a:stretch>
            <a:fillRect/>
          </a:stretch>
        </p:blipFill>
        <p:spPr>
          <a:xfrm>
            <a:off x="1447800" y="1837267"/>
            <a:ext cx="6223479" cy="1961822"/>
          </a:xfrm>
          <a:prstGeom prst="rect">
            <a:avLst/>
          </a:prstGeom>
        </p:spPr>
      </p:pic>
      <p:pic>
        <p:nvPicPr>
          <p:cNvPr id="7" name="Picture 6">
            <a:extLst>
              <a:ext uri="{FF2B5EF4-FFF2-40B4-BE49-F238E27FC236}">
                <a16:creationId xmlns:a16="http://schemas.microsoft.com/office/drawing/2014/main" id="{5A0959F7-BB97-4B75-9D21-0725E408AB3D}"/>
              </a:ext>
            </a:extLst>
          </p:cNvPr>
          <p:cNvPicPr>
            <a:picLocks noChangeAspect="1"/>
          </p:cNvPicPr>
          <p:nvPr/>
        </p:nvPicPr>
        <p:blipFill>
          <a:blip r:embed="rId4"/>
          <a:stretch>
            <a:fillRect/>
          </a:stretch>
        </p:blipFill>
        <p:spPr>
          <a:xfrm>
            <a:off x="-182316" y="3656214"/>
            <a:ext cx="10850316" cy="1953551"/>
          </a:xfrm>
          <a:prstGeom prst="rect">
            <a:avLst/>
          </a:prstGeom>
        </p:spPr>
      </p:pic>
    </p:spTree>
    <p:extLst>
      <p:ext uri="{BB962C8B-B14F-4D97-AF65-F5344CB8AC3E}">
        <p14:creationId xmlns:p14="http://schemas.microsoft.com/office/powerpoint/2010/main" val="30034294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F9A7-F96D-4636-8725-8046A5A4189D}"/>
              </a:ext>
            </a:extLst>
          </p:cNvPr>
          <p:cNvSpPr>
            <a:spLocks noGrp="1"/>
          </p:cNvSpPr>
          <p:nvPr>
            <p:ph type="title"/>
          </p:nvPr>
        </p:nvSpPr>
        <p:spPr>
          <a:xfrm>
            <a:off x="1069848" y="484631"/>
            <a:ext cx="9333785" cy="4936456"/>
          </a:xfrm>
        </p:spPr>
        <p:txBody>
          <a:bodyPr>
            <a:normAutofit fontScale="90000"/>
          </a:bodyPr>
          <a:lstStyle/>
          <a:p>
            <a:pPr algn="ctr"/>
            <a:r>
              <a:rPr lang="en-US" sz="11500" dirty="0">
                <a:solidFill>
                  <a:srgbClr val="0070C0"/>
                </a:solidFill>
              </a:rPr>
              <a:t>You can </a:t>
            </a:r>
            <a:r>
              <a:rPr lang="en-US" sz="11500" dirty="0">
                <a:solidFill>
                  <a:schemeClr val="tx1"/>
                </a:solidFill>
              </a:rPr>
              <a:t>find the source of title for your properties</a:t>
            </a:r>
          </a:p>
        </p:txBody>
      </p:sp>
    </p:spTree>
    <p:extLst>
      <p:ext uri="{BB962C8B-B14F-4D97-AF65-F5344CB8AC3E}">
        <p14:creationId xmlns:p14="http://schemas.microsoft.com/office/powerpoint/2010/main" val="10774168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F9A7-F96D-4636-8725-8046A5A4189D}"/>
              </a:ext>
            </a:extLst>
          </p:cNvPr>
          <p:cNvSpPr>
            <a:spLocks noGrp="1"/>
          </p:cNvSpPr>
          <p:nvPr>
            <p:ph type="title"/>
          </p:nvPr>
        </p:nvSpPr>
        <p:spPr>
          <a:xfrm>
            <a:off x="1620385" y="568606"/>
            <a:ext cx="8951230" cy="4955117"/>
          </a:xfrm>
        </p:spPr>
        <p:txBody>
          <a:bodyPr>
            <a:noAutofit/>
          </a:bodyPr>
          <a:lstStyle/>
          <a:p>
            <a:pPr algn="ctr"/>
            <a:r>
              <a:rPr lang="en-US" sz="13400" dirty="0"/>
              <a:t>Keep in mind it’s like…</a:t>
            </a:r>
          </a:p>
        </p:txBody>
      </p:sp>
    </p:spTree>
    <p:extLst>
      <p:ext uri="{BB962C8B-B14F-4D97-AF65-F5344CB8AC3E}">
        <p14:creationId xmlns:p14="http://schemas.microsoft.com/office/powerpoint/2010/main" val="26096910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AE6D4-248F-4477-AB0A-D1CC46E53584}"/>
              </a:ext>
            </a:extLst>
          </p:cNvPr>
          <p:cNvPicPr>
            <a:picLocks noChangeAspect="1"/>
          </p:cNvPicPr>
          <p:nvPr/>
        </p:nvPicPr>
        <p:blipFill>
          <a:blip r:embed="rId2"/>
          <a:stretch>
            <a:fillRect/>
          </a:stretch>
        </p:blipFill>
        <p:spPr>
          <a:xfrm>
            <a:off x="1188267" y="190501"/>
            <a:ext cx="9327662" cy="5009300"/>
          </a:xfrm>
          <a:prstGeom prst="rect">
            <a:avLst/>
          </a:prstGeom>
        </p:spPr>
      </p:pic>
    </p:spTree>
    <p:extLst>
      <p:ext uri="{BB962C8B-B14F-4D97-AF65-F5344CB8AC3E}">
        <p14:creationId xmlns:p14="http://schemas.microsoft.com/office/powerpoint/2010/main" val="42614966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1025-F9AF-4DC6-91EA-DFBB251BBDA6}"/>
              </a:ext>
            </a:extLst>
          </p:cNvPr>
          <p:cNvSpPr>
            <a:spLocks noGrp="1"/>
          </p:cNvSpPr>
          <p:nvPr>
            <p:ph type="title"/>
          </p:nvPr>
        </p:nvSpPr>
        <p:spPr>
          <a:xfrm>
            <a:off x="-61545" y="484631"/>
            <a:ext cx="11189794" cy="4113746"/>
          </a:xfrm>
        </p:spPr>
        <p:txBody>
          <a:bodyPr>
            <a:normAutofit/>
          </a:bodyPr>
          <a:lstStyle/>
          <a:p>
            <a:pPr algn="r"/>
            <a:r>
              <a:rPr lang="en-US" sz="9600" dirty="0"/>
              <a:t>…</a:t>
            </a:r>
            <a:r>
              <a:rPr lang="en-US" sz="8800" dirty="0"/>
              <a:t>eating an elephant, take one bite at a time </a:t>
            </a:r>
            <a:endParaRPr lang="en-US" sz="9600" dirty="0"/>
          </a:p>
        </p:txBody>
      </p:sp>
      <p:sp>
        <p:nvSpPr>
          <p:cNvPr id="3" name="TextBox 2">
            <a:extLst>
              <a:ext uri="{FF2B5EF4-FFF2-40B4-BE49-F238E27FC236}">
                <a16:creationId xmlns:a16="http://schemas.microsoft.com/office/drawing/2014/main" id="{A963C458-375B-4B04-8ECD-23D29DC0C525}"/>
              </a:ext>
            </a:extLst>
          </p:cNvPr>
          <p:cNvSpPr txBox="1"/>
          <p:nvPr/>
        </p:nvSpPr>
        <p:spPr>
          <a:xfrm>
            <a:off x="5023893" y="3768098"/>
            <a:ext cx="6855069" cy="646331"/>
          </a:xfrm>
          <a:prstGeom prst="rect">
            <a:avLst/>
          </a:prstGeom>
          <a:noFill/>
        </p:spPr>
        <p:txBody>
          <a:bodyPr wrap="square" rtlCol="0">
            <a:spAutoFit/>
          </a:bodyPr>
          <a:lstStyle/>
          <a:p>
            <a:r>
              <a:rPr lang="en-US" sz="3600" b="1" dirty="0"/>
              <a:t>- General Creighton Abrams</a:t>
            </a:r>
          </a:p>
        </p:txBody>
      </p:sp>
    </p:spTree>
    <p:extLst>
      <p:ext uri="{BB962C8B-B14F-4D97-AF65-F5344CB8AC3E}">
        <p14:creationId xmlns:p14="http://schemas.microsoft.com/office/powerpoint/2010/main" val="23596048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7044321E-614F-49F5-9458-9B18D994CD2E}"/>
</file>

<file path=customXml/itemProps2.xml><?xml version="1.0" encoding="utf-8"?>
<ds:datastoreItem xmlns:ds="http://schemas.openxmlformats.org/officeDocument/2006/customXml" ds:itemID="{E782658F-099D-4F51-A022-EC4FB256FC67}"/>
</file>

<file path=customXml/itemProps3.xml><?xml version="1.0" encoding="utf-8"?>
<ds:datastoreItem xmlns:ds="http://schemas.openxmlformats.org/officeDocument/2006/customXml" ds:itemID="{20107FEA-9C6B-4775-9108-EDF850F78943}"/>
</file>

<file path=docProps/app.xml><?xml version="1.0" encoding="utf-8"?>
<Properties xmlns="http://schemas.openxmlformats.org/officeDocument/2006/extended-properties" xmlns:vt="http://schemas.openxmlformats.org/officeDocument/2006/docPropsVTypes">
  <Template>TM04033927[[fn=Main Event]]</Template>
  <TotalTime>691</TotalTime>
  <Words>2157</Words>
  <Application>Microsoft Office PowerPoint</Application>
  <PresentationFormat>Widescreen</PresentationFormat>
  <Paragraphs>184</Paragraphs>
  <Slides>97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97</vt:i4>
      </vt:variant>
    </vt:vector>
  </HeadingPairs>
  <TitlesOfParts>
    <vt:vector size="102" baseType="lpstr">
      <vt:lpstr>Arial</vt:lpstr>
      <vt:lpstr>Calibri</vt:lpstr>
      <vt:lpstr>Impact</vt:lpstr>
      <vt:lpstr>Rockwell</vt:lpstr>
      <vt:lpstr>Main Event</vt:lpstr>
      <vt:lpstr>Researching Historical Deeds</vt:lpstr>
      <vt:lpstr>The problem </vt:lpstr>
      <vt:lpstr>Long ago and far away…</vt:lpstr>
      <vt:lpstr>What happens when the “in care of” person dies</vt:lpstr>
      <vt:lpstr>PowerPoint Presentation</vt:lpstr>
      <vt:lpstr>PowerPoint Presentation</vt:lpstr>
      <vt:lpstr>PowerPoint Presentation</vt:lpstr>
      <vt:lpstr>PowerPoint Presentation</vt:lpstr>
      <vt:lpstr>What are the problems associated with not having a deed reference?</vt:lpstr>
      <vt:lpstr>What are the problems associated with not having a deed reference?</vt:lpstr>
      <vt:lpstr>PowerPoint Presentation</vt:lpstr>
      <vt:lpstr>What are the problems associated with not having a deed reference?</vt:lpstr>
      <vt:lpstr>Here is a prime example right behind the pVA office… within sight of the courthouse</vt:lpstr>
      <vt:lpstr>PowerPoint Presentation</vt:lpstr>
      <vt:lpstr>PowerPoint Presentation</vt:lpstr>
      <vt:lpstr>In order to effectively conduct historical research you must remember this acrostic…</vt:lpstr>
      <vt:lpstr>O d d</vt:lpstr>
      <vt:lpstr>PowerPoint Presentation</vt:lpstr>
      <vt:lpstr>ORGANIZE</vt:lpstr>
      <vt:lpstr>WITHOUT ORGANIZATION </vt:lpstr>
      <vt:lpstr>PowerPoint Presentation</vt:lpstr>
      <vt:lpstr>Develop a series of questions</vt:lpstr>
      <vt:lpstr>These questions will give you timeline for the person</vt:lpstr>
      <vt:lpstr>PowerPoint Presentation</vt:lpstr>
      <vt:lpstr>I saved actual death certificate</vt:lpstr>
      <vt:lpstr>This provided a couple of crucial tidbits of information</vt:lpstr>
      <vt:lpstr>PowerPoint Presentation</vt:lpstr>
      <vt:lpstr>NOW THAT I HAD A DATE OF DEATH I CHECKED FOR A WILL</vt:lpstr>
      <vt:lpstr>PowerPoint Presentation</vt:lpstr>
      <vt:lpstr>So when trying to locate a deed reference establishing a time frame is extremely helpful</vt:lpstr>
      <vt:lpstr>A returned tax bill raised a red flag</vt:lpstr>
      <vt:lpstr>Zora brown was born in 1897 and died in 1966</vt:lpstr>
      <vt:lpstr>Is there a quick way to narrow the search even more?</vt:lpstr>
      <vt:lpstr>PowerPoint Presentation</vt:lpstr>
      <vt:lpstr>PowerPoint Presentation</vt:lpstr>
      <vt:lpstr>PowerPoint Presentation</vt:lpstr>
      <vt:lpstr>PowerPoint Presentation</vt:lpstr>
      <vt:lpstr>PowerPoint Presentation</vt:lpstr>
      <vt:lpstr>PowerPoint Presentation</vt:lpstr>
      <vt:lpstr>Organizational suggestions</vt:lpstr>
      <vt:lpstr>In order to effectively conduct historical research you must remember this acrostic…</vt:lpstr>
      <vt:lpstr>O d d</vt:lpstr>
      <vt:lpstr>PowerPoint Presentation</vt:lpstr>
      <vt:lpstr>Document</vt:lpstr>
      <vt:lpstr>Documentation sources</vt:lpstr>
      <vt:lpstr>A few resources</vt:lpstr>
      <vt:lpstr>Ancestry.com </vt:lpstr>
      <vt:lpstr>Census search </vt:lpstr>
      <vt:lpstr>search by year </vt:lpstr>
      <vt:lpstr>Choose these options </vt:lpstr>
      <vt:lpstr>I usually right click  and open in new tab</vt:lpstr>
      <vt:lpstr>Newspapers.com </vt:lpstr>
      <vt:lpstr>Put your library  card number here</vt:lpstr>
      <vt:lpstr>Once logged in do standard “google type” search</vt:lpstr>
      <vt:lpstr>You can narrow search by state, year and a specific newspaper</vt:lpstr>
      <vt:lpstr>Adjoining properties</vt:lpstr>
      <vt:lpstr>persist</vt:lpstr>
      <vt:lpstr>Notes are your  best friend</vt:lpstr>
      <vt:lpstr>Notes are your  best friend</vt:lpstr>
      <vt:lpstr>Notes are your  best friend</vt:lpstr>
      <vt:lpstr>Notes are your  best friend</vt:lpstr>
      <vt:lpstr>  J N CARTER NOTES</vt:lpstr>
      <vt:lpstr>Link  documents</vt:lpstr>
      <vt:lpstr>For example this mobile home owner did not return form requesting information so we used NADA to value</vt:lpstr>
      <vt:lpstr>In order to effectively conduct historical research you must remember this acrostic…</vt:lpstr>
      <vt:lpstr>O d d</vt:lpstr>
      <vt:lpstr>PowerPoint Presentation</vt:lpstr>
      <vt:lpstr>and</vt:lpstr>
      <vt:lpstr>Don’t assume</vt:lpstr>
      <vt:lpstr>Don’t assume</vt:lpstr>
      <vt:lpstr>Don’t assume</vt:lpstr>
      <vt:lpstr>Don’t assume</vt:lpstr>
      <vt:lpstr>Don’t assume</vt:lpstr>
      <vt:lpstr>PowerPoint Presentation</vt:lpstr>
      <vt:lpstr>PowerPoint Presentation</vt:lpstr>
      <vt:lpstr>Wrong name</vt:lpstr>
      <vt:lpstr>Wrong name</vt:lpstr>
      <vt:lpstr>PowerPoint Presentation</vt:lpstr>
      <vt:lpstr>PowerPoint Presentation</vt:lpstr>
      <vt:lpstr>PowerPoint Presentation</vt:lpstr>
      <vt:lpstr>PowerPoint Presentation</vt:lpstr>
      <vt:lpstr>PowerPoint Presentation</vt:lpstr>
      <vt:lpstr>  NOTES</vt:lpstr>
      <vt:lpstr>Don’t assume</vt:lpstr>
      <vt:lpstr>Don’t assume</vt:lpstr>
      <vt:lpstr>PowerPoint Presentation</vt:lpstr>
      <vt:lpstr>PowerPoint Presentation</vt:lpstr>
      <vt:lpstr>His nephew Charles’ obit</vt:lpstr>
      <vt:lpstr>PowerPoint Presentation</vt:lpstr>
      <vt:lpstr>PowerPoint Presentation</vt:lpstr>
      <vt:lpstr>PowerPoint Presentation</vt:lpstr>
      <vt:lpstr>PowerPoint Presentation</vt:lpstr>
      <vt:lpstr>PowerPoint Presentation</vt:lpstr>
      <vt:lpstr>You can find the source of title for your properties</vt:lpstr>
      <vt:lpstr>Keep in mind it’s like…</vt:lpstr>
      <vt:lpstr>PowerPoint Presentation</vt:lpstr>
      <vt:lpstr>…eating an elephant, take one bite at a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Researching Historical Deeds</dc:title>
  <dc:creator>David Gambrel</dc:creator>
  <cp:keywords/>
  <dc:description/>
  <cp:lastModifiedBy>David Gambrel</cp:lastModifiedBy>
  <cp:revision>79</cp:revision>
  <cp:lastPrinted>2018-11-27T21:06:57Z</cp:lastPrinted>
  <dcterms:created xsi:type="dcterms:W3CDTF">2018-11-27T18:44:40Z</dcterms:created>
  <dcterms:modified xsi:type="dcterms:W3CDTF">2018-12-03T18:24:03Z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