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67" r:id="rId3"/>
    <p:sldId id="257" r:id="rId4"/>
    <p:sldId id="352" r:id="rId5"/>
    <p:sldId id="349" r:id="rId6"/>
    <p:sldId id="345" r:id="rId7"/>
    <p:sldId id="319" r:id="rId8"/>
    <p:sldId id="322" r:id="rId9"/>
    <p:sldId id="279" r:id="rId10"/>
    <p:sldId id="277" r:id="rId11"/>
    <p:sldId id="278" r:id="rId12"/>
    <p:sldId id="272" r:id="rId13"/>
    <p:sldId id="330" r:id="rId14"/>
    <p:sldId id="353" r:id="rId15"/>
    <p:sldId id="354" r:id="rId16"/>
    <p:sldId id="355" r:id="rId17"/>
    <p:sldId id="318" r:id="rId18"/>
    <p:sldId id="269" r:id="rId19"/>
    <p:sldId id="321" r:id="rId20"/>
    <p:sldId id="276" r:id="rId21"/>
    <p:sldId id="344" r:id="rId22"/>
    <p:sldId id="286" r:id="rId23"/>
    <p:sldId id="291" r:id="rId24"/>
    <p:sldId id="292" r:id="rId25"/>
    <p:sldId id="336" r:id="rId26"/>
    <p:sldId id="316" r:id="rId27"/>
    <p:sldId id="337" r:id="rId28"/>
    <p:sldId id="338" r:id="rId29"/>
    <p:sldId id="339" r:id="rId30"/>
    <p:sldId id="340" r:id="rId31"/>
    <p:sldId id="341" r:id="rId32"/>
    <p:sldId id="342" r:id="rId33"/>
    <p:sldId id="293" r:id="rId34"/>
    <p:sldId id="294" r:id="rId35"/>
    <p:sldId id="300" r:id="rId36"/>
    <p:sldId id="301" r:id="rId37"/>
    <p:sldId id="303" r:id="rId38"/>
    <p:sldId id="304" r:id="rId39"/>
    <p:sldId id="328" r:id="rId40"/>
    <p:sldId id="326" r:id="rId41"/>
    <p:sldId id="347" r:id="rId42"/>
    <p:sldId id="348" r:id="rId43"/>
    <p:sldId id="346" r:id="rId44"/>
    <p:sldId id="331" r:id="rId45"/>
    <p:sldId id="334" r:id="rId46"/>
    <p:sldId id="350" r:id="rId47"/>
    <p:sldId id="263"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A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79" d="100"/>
          <a:sy n="79" d="100"/>
        </p:scale>
        <p:origin x="840" y="78"/>
      </p:cViewPr>
      <p:guideLst/>
    </p:cSldViewPr>
  </p:slideViewPr>
  <p:notesTextViewPr>
    <p:cViewPr>
      <p:scale>
        <a:sx n="3" d="2"/>
        <a:sy n="3" d="2"/>
      </p:scale>
      <p:origin x="0" y="0"/>
    </p:cViewPr>
  </p:notesTextViewPr>
  <p:notesViewPr>
    <p:cSldViewPr snapToGrid="0">
      <p:cViewPr varScale="1">
        <p:scale>
          <a:sx n="73" d="100"/>
          <a:sy n="73"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3046087-0A89-4C14-AE92-9B55EE70F7EC}" type="datetimeFigureOut">
              <a:rPr lang="en-US" smtClean="0"/>
              <a:t>11/29/2018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35B20E-EA96-4AB1-B2FB-5CF44A7C6946}" type="slidenum">
              <a:rPr lang="en-US" smtClean="0"/>
              <a:t>‹#›</a:t>
            </a:fld>
            <a:endParaRPr lang="en-US"/>
          </a:p>
        </p:txBody>
      </p:sp>
    </p:spTree>
    <p:extLst>
      <p:ext uri="{BB962C8B-B14F-4D97-AF65-F5344CB8AC3E}">
        <p14:creationId xmlns:p14="http://schemas.microsoft.com/office/powerpoint/2010/main" val="2396025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27933D0-271F-478E-96A4-44D7DBB80E6A}" type="datetimeFigureOut">
              <a:rPr lang="en-US" smtClean="0"/>
              <a:t>11/29/2018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407F03-6016-412F-BC27-8147D30F66E2}" type="slidenum">
              <a:rPr lang="en-US" smtClean="0"/>
              <a:t>‹#›</a:t>
            </a:fld>
            <a:endParaRPr lang="en-US"/>
          </a:p>
        </p:txBody>
      </p:sp>
    </p:spTree>
    <p:extLst>
      <p:ext uri="{BB962C8B-B14F-4D97-AF65-F5344CB8AC3E}">
        <p14:creationId xmlns:p14="http://schemas.microsoft.com/office/powerpoint/2010/main" val="321576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Name of presenta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A2AD6057-1725-4D76-9664-08DF4B885E92}"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935292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atin typeface="Century Gothic" panose="020B0502020202020204" pitchFamily="34" charset="0"/>
              </a:defRPr>
            </a:lvl1pPr>
            <a:lvl2pPr>
              <a:defRPr b="1">
                <a:latin typeface="Century Gothic" panose="020B0502020202020204" pitchFamily="34" charset="0"/>
              </a:defRPr>
            </a:lvl2pPr>
            <a:lvl3pPr>
              <a:defRPr b="1">
                <a:latin typeface="Century Gothic" panose="020B0502020202020204" pitchFamily="34" charset="0"/>
              </a:defRPr>
            </a:lvl3pPr>
            <a:lvl4pPr>
              <a:defRPr b="1">
                <a:latin typeface="Century Gothic" panose="020B0502020202020204" pitchFamily="34" charset="0"/>
              </a:defRPr>
            </a:lvl4pPr>
            <a:lvl5pPr>
              <a:defRPr b="1">
                <a:latin typeface="Century Gothic" panose="020B0502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2AD6057-1725-4D76-9664-08DF4B885E92}" type="datetimeFigureOut">
              <a:rPr lang="en-US" smtClean="0"/>
              <a:t>11/29/2018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38983483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AD6057-1725-4D76-9664-08DF4B885E92}"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21925057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AD6057-1725-4D76-9664-08DF4B885E92}" type="datetimeFigureOut">
              <a:rPr lang="en-US" smtClean="0"/>
              <a:t>11/29/2018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41763161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AD6057-1725-4D76-9664-08DF4B885E92}" type="datetimeFigureOut">
              <a:rPr lang="en-US" smtClean="0"/>
              <a:t>11/29/2018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42432255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D6057-1725-4D76-9664-08DF4B885E92}" type="datetimeFigureOut">
              <a:rPr lang="en-US" smtClean="0"/>
              <a:t>11/29/2018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172798806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D6057-1725-4D76-9664-08DF4B885E92}"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4850611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AD6057-1725-4D76-9664-08DF4B885E92}" type="datetimeFigureOut">
              <a:rPr lang="en-US" smtClean="0"/>
              <a:t>11/29/2018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89D443-2DA7-4621-AA0E-8BBAB314C6C4}" type="slidenum">
              <a:rPr lang="en-US" smtClean="0"/>
              <a:t>‹#›</a:t>
            </a:fld>
            <a:endParaRPr lang="en-US"/>
          </a:p>
        </p:txBody>
      </p:sp>
    </p:spTree>
    <p:extLst>
      <p:ext uri="{BB962C8B-B14F-4D97-AF65-F5344CB8AC3E}">
        <p14:creationId xmlns:p14="http://schemas.microsoft.com/office/powerpoint/2010/main" val="20014425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rgbClr val="1E4A7E"/>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6334" y="4031210"/>
            <a:ext cx="3039332" cy="2690265"/>
          </a:xfrm>
          <a:prstGeom prst="rect">
            <a:avLst/>
          </a:prstGeom>
        </p:spPr>
      </p:pic>
      <p:sp>
        <p:nvSpPr>
          <p:cNvPr id="7" name="Title 1"/>
          <p:cNvSpPr txBox="1">
            <a:spLocks/>
          </p:cNvSpPr>
          <p:nvPr userDrawn="1"/>
        </p:nvSpPr>
        <p:spPr>
          <a:xfrm>
            <a:off x="838200" y="1395664"/>
            <a:ext cx="10515600" cy="23581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bg1"/>
                </a:solidFill>
                <a:latin typeface="Century Gothic" panose="020B0502020202020204" pitchFamily="34" charset="0"/>
                <a:ea typeface="+mj-ea"/>
                <a:cs typeface="+mj-cs"/>
              </a:defRPr>
            </a:lvl1pPr>
          </a:lstStyle>
          <a:p>
            <a:pPr algn="ctr"/>
            <a:endParaRPr lang="en-US" sz="3600" baseline="0" dirty="0" smtClean="0"/>
          </a:p>
        </p:txBody>
      </p:sp>
      <p:sp>
        <p:nvSpPr>
          <p:cNvPr id="12" name="Text Placeholder 11"/>
          <p:cNvSpPr>
            <a:spLocks noGrp="1"/>
          </p:cNvSpPr>
          <p:nvPr>
            <p:ph type="body" sz="quarter" idx="13" hasCustomPrompt="1"/>
          </p:nvPr>
        </p:nvSpPr>
        <p:spPr>
          <a:xfrm>
            <a:off x="838200" y="1989221"/>
            <a:ext cx="10515600" cy="1875961"/>
          </a:xfrm>
        </p:spPr>
        <p:txBody>
          <a:bodyPr/>
          <a:lstStyle>
            <a:lvl1pPr marL="0" indent="0" algn="ctr">
              <a:buNone/>
              <a:defRPr b="0" baseline="0">
                <a:solidFill>
                  <a:schemeClr val="bg1"/>
                </a:solidFill>
              </a:defRPr>
            </a:lvl1pPr>
          </a:lstStyle>
          <a:p>
            <a:pPr algn="ctr"/>
            <a:r>
              <a:rPr lang="en-US" sz="2800" dirty="0" smtClean="0">
                <a:solidFill>
                  <a:schemeClr val="bg1"/>
                </a:solidFill>
              </a:rPr>
              <a:t>*website*</a:t>
            </a:r>
          </a:p>
          <a:p>
            <a:pPr algn="ctr"/>
            <a:r>
              <a:rPr lang="en-US" sz="2800" dirty="0" smtClean="0">
                <a:solidFill>
                  <a:schemeClr val="bg1"/>
                </a:solidFill>
              </a:rPr>
              <a:t>*email address*</a:t>
            </a:r>
          </a:p>
          <a:p>
            <a:pPr algn="ctr"/>
            <a:r>
              <a:rPr lang="en-US" sz="2800" dirty="0" smtClean="0">
                <a:solidFill>
                  <a:schemeClr val="bg1"/>
                </a:solidFill>
              </a:rPr>
              <a:t>*phone number*</a:t>
            </a:r>
            <a:endParaRPr lang="en-US" sz="2800" dirty="0">
              <a:solidFill>
                <a:schemeClr val="bg1"/>
              </a:solidFill>
            </a:endParaRPr>
          </a:p>
        </p:txBody>
      </p:sp>
      <p:sp>
        <p:nvSpPr>
          <p:cNvPr id="13" name="TextBox 12"/>
          <p:cNvSpPr txBox="1"/>
          <p:nvPr userDrawn="1"/>
        </p:nvSpPr>
        <p:spPr>
          <a:xfrm>
            <a:off x="838200" y="721895"/>
            <a:ext cx="10515600" cy="923330"/>
          </a:xfrm>
          <a:prstGeom prst="rect">
            <a:avLst/>
          </a:prstGeom>
          <a:noFill/>
        </p:spPr>
        <p:txBody>
          <a:bodyPr wrap="square" rtlCol="0">
            <a:spAutoFit/>
          </a:bodyPr>
          <a:lstStyle/>
          <a:p>
            <a:pPr algn="ctr"/>
            <a:r>
              <a:rPr lang="en-US" sz="5400" dirty="0" smtClean="0">
                <a:solidFill>
                  <a:schemeClr val="bg1"/>
                </a:solidFill>
              </a:rPr>
              <a:t>Questions?</a:t>
            </a:r>
            <a:endParaRPr lang="en-US" sz="5400" dirty="0">
              <a:solidFill>
                <a:schemeClr val="bg1"/>
              </a:solidFill>
            </a:endParaRPr>
          </a:p>
        </p:txBody>
      </p:sp>
    </p:spTree>
    <p:extLst>
      <p:ext uri="{BB962C8B-B14F-4D97-AF65-F5344CB8AC3E}">
        <p14:creationId xmlns:p14="http://schemas.microsoft.com/office/powerpoint/2010/main" val="4080202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D6057-1725-4D76-9664-08DF4B885E92}" type="datetimeFigureOut">
              <a:rPr lang="en-US" smtClean="0"/>
              <a:t>11/29/2018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9D443-2DA7-4621-AA0E-8BBAB314C6C4}" type="slidenum">
              <a:rPr lang="en-US" smtClean="0"/>
              <a:t>‹#›</a:t>
            </a:fld>
            <a:endParaRPr lang="en-US"/>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74212" y="5089989"/>
            <a:ext cx="1843174" cy="1631486"/>
          </a:xfrm>
          <a:prstGeom prst="rect">
            <a:avLst/>
          </a:prstGeom>
        </p:spPr>
      </p:pic>
    </p:spTree>
    <p:extLst>
      <p:ext uri="{BB962C8B-B14F-4D97-AF65-F5344CB8AC3E}">
        <p14:creationId xmlns:p14="http://schemas.microsoft.com/office/powerpoint/2010/main" val="3060469599"/>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1E4A7E"/>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E4A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1E4A7E"/>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1E4A7E"/>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video" Target="https://www.youtube.com/embed/euXzkLZQPRY?rel=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video" Target="https://www.youtube.com/embed/VNoT3MXbR0w?rel=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1E4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smtClean="0"/>
          </a:p>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8418" y="935017"/>
            <a:ext cx="5635163" cy="4987966"/>
          </a:xfrm>
          <a:prstGeom prst="rect">
            <a:avLst/>
          </a:prstGeom>
        </p:spPr>
      </p:pic>
    </p:spTree>
    <p:extLst>
      <p:ext uri="{BB962C8B-B14F-4D97-AF65-F5344CB8AC3E}">
        <p14:creationId xmlns:p14="http://schemas.microsoft.com/office/powerpoint/2010/main" val="554537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12BB962-52A7-4DF8-A508-6BD22559D9B4}" type="slidenum">
              <a:rPr kumimoji="0" lang="en-US" altLang="en-US" sz="1400">
                <a:latin typeface="Times New Roman" panose="02020603050405020304" pitchFamily="18" charset="0"/>
              </a:rPr>
              <a:pPr>
                <a:spcBef>
                  <a:spcPct val="0"/>
                </a:spcBef>
                <a:buClrTx/>
                <a:buSzTx/>
                <a:buFontTx/>
                <a:buNone/>
              </a:pPr>
              <a:t>10</a:t>
            </a:fld>
            <a:endParaRPr kumimoji="0" lang="en-US" altLang="en-US" sz="1400">
              <a:latin typeface="Times New Roman" panose="02020603050405020304" pitchFamily="18" charset="0"/>
            </a:endParaRPr>
          </a:p>
        </p:txBody>
      </p:sp>
      <p:sp>
        <p:nvSpPr>
          <p:cNvPr id="11267" name="Rectangle 2"/>
          <p:cNvSpPr>
            <a:spLocks noGrp="1" noChangeArrowheads="1"/>
          </p:cNvSpPr>
          <p:nvPr>
            <p:ph type="title"/>
          </p:nvPr>
        </p:nvSpPr>
        <p:spPr/>
        <p:txBody>
          <a:bodyPr>
            <a:normAutofit/>
          </a:bodyPr>
          <a:lstStyle/>
          <a:p>
            <a:pPr algn="ctr"/>
            <a:r>
              <a:rPr lang="en-US" altLang="en-US" dirty="0">
                <a:latin typeface="Times New Roman" panose="02020603050405020304" pitchFamily="18" charset="0"/>
                <a:cs typeface="Times New Roman" panose="02020603050405020304" pitchFamily="18" charset="0"/>
              </a:rPr>
              <a:t>Key </a:t>
            </a:r>
            <a:r>
              <a:rPr lang="en-US" altLang="en-US" dirty="0" smtClean="0">
                <a:latin typeface="Times New Roman" panose="02020603050405020304" pitchFamily="18" charset="0"/>
                <a:cs typeface="Times New Roman" panose="02020603050405020304" pitchFamily="18" charset="0"/>
              </a:rPr>
              <a:t>Issues</a:t>
            </a:r>
            <a:endParaRPr lang="en-US" altLang="en-US" dirty="0">
              <a:latin typeface="Times New Roman" panose="02020603050405020304" pitchFamily="18" charset="0"/>
              <a:cs typeface="Times New Roman" panose="02020603050405020304" pitchFamily="18" charset="0"/>
            </a:endParaRPr>
          </a:p>
        </p:txBody>
      </p:sp>
      <p:sp>
        <p:nvSpPr>
          <p:cNvPr id="44035" name="Rectangle 3"/>
          <p:cNvSpPr>
            <a:spLocks noGrp="1" noChangeArrowheads="1"/>
          </p:cNvSpPr>
          <p:nvPr>
            <p:ph type="body" idx="1"/>
          </p:nvPr>
        </p:nvSpPr>
        <p:spPr/>
        <p:txBody>
          <a:bodyPr>
            <a:normAutofit/>
          </a:bodyPr>
          <a:lstStyle/>
          <a:p>
            <a:pPr marL="0" indent="0">
              <a:lnSpc>
                <a:spcPct val="90000"/>
              </a:lnSpc>
              <a:buClr>
                <a:srgbClr val="000000"/>
              </a:buClr>
              <a:buNone/>
            </a:pPr>
            <a:r>
              <a:rPr lang="en-US" altLang="en-US" b="0" dirty="0">
                <a:latin typeface="Times New Roman" panose="02020603050405020304" pitchFamily="18" charset="0"/>
                <a:cs typeface="Times New Roman" panose="02020603050405020304" pitchFamily="18" charset="0"/>
              </a:rPr>
              <a:t>Was the conduct unwelcome?</a:t>
            </a:r>
          </a:p>
          <a:p>
            <a:pPr lvl="1">
              <a:buClr>
                <a:srgbClr val="000000"/>
              </a:buClr>
              <a:buFont typeface="Wingdings" panose="05000000000000000000" pitchFamily="2" charset="2"/>
              <a:buChar char="§"/>
            </a:pPr>
            <a:r>
              <a:rPr lang="en-US" altLang="en-US" b="0" dirty="0" smtClean="0">
                <a:latin typeface="Times New Roman" panose="02020603050405020304" pitchFamily="18" charset="0"/>
                <a:cs typeface="Times New Roman" panose="02020603050405020304" pitchFamily="18" charset="0"/>
              </a:rPr>
              <a:t>The </a:t>
            </a:r>
            <a:r>
              <a:rPr lang="en-US" altLang="en-US" b="0" dirty="0">
                <a:latin typeface="Times New Roman" panose="02020603050405020304" pitchFamily="18" charset="0"/>
                <a:cs typeface="Times New Roman" panose="02020603050405020304" pitchFamily="18" charset="0"/>
              </a:rPr>
              <a:t>conduct is considered unwelcome if the employee did not invite the conduct and regarded it as </a:t>
            </a:r>
            <a:r>
              <a:rPr lang="en-US" altLang="en-US" b="0" dirty="0" smtClean="0">
                <a:latin typeface="Times New Roman" panose="02020603050405020304" pitchFamily="18" charset="0"/>
                <a:cs typeface="Times New Roman" panose="02020603050405020304" pitchFamily="18" charset="0"/>
              </a:rPr>
              <a:t>undesirable.</a:t>
            </a:r>
            <a:endParaRPr lang="en-US" altLang="en-US" b="0" dirty="0">
              <a:latin typeface="Times New Roman" panose="02020603050405020304" pitchFamily="18" charset="0"/>
              <a:cs typeface="Times New Roman" panose="02020603050405020304" pitchFamily="18" charset="0"/>
            </a:endParaRPr>
          </a:p>
          <a:p>
            <a:pPr>
              <a:lnSpc>
                <a:spcPct val="90000"/>
              </a:lnSpc>
              <a:buClr>
                <a:srgbClr val="000000"/>
              </a:buClr>
              <a:buFont typeface="Wingdings" panose="05000000000000000000" pitchFamily="2" charset="2"/>
              <a:buNone/>
            </a:pPr>
            <a:endParaRPr lang="en-US" altLang="en-US" b="0" dirty="0">
              <a:latin typeface="Times New Roman" panose="02020603050405020304" pitchFamily="18" charset="0"/>
              <a:cs typeface="Times New Roman" panose="02020603050405020304" pitchFamily="18" charset="0"/>
            </a:endParaRPr>
          </a:p>
          <a:p>
            <a:pPr>
              <a:lnSpc>
                <a:spcPct val="90000"/>
              </a:lnSpc>
              <a:buClr>
                <a:srgbClr val="000000"/>
              </a:buClr>
              <a:buFont typeface="Wingdings" panose="05000000000000000000" pitchFamily="2" charset="2"/>
              <a:buNone/>
            </a:pPr>
            <a:r>
              <a:rPr lang="en-US" altLang="en-US" b="0" dirty="0">
                <a:latin typeface="Times New Roman" panose="02020603050405020304" pitchFamily="18" charset="0"/>
                <a:cs typeface="Times New Roman" panose="02020603050405020304" pitchFamily="18" charset="0"/>
              </a:rPr>
              <a:t>Examples include, but are not limited to:</a:t>
            </a:r>
          </a:p>
          <a:p>
            <a:pPr lvl="1">
              <a:buClr>
                <a:srgbClr val="000000"/>
              </a:buClr>
              <a:buFont typeface="Wingdings" panose="05000000000000000000" pitchFamily="2" charset="2"/>
              <a:buChar char="§"/>
            </a:pPr>
            <a:r>
              <a:rPr lang="en-US" altLang="en-US" b="0" dirty="0" smtClean="0">
                <a:latin typeface="Times New Roman" panose="02020603050405020304" pitchFamily="18" charset="0"/>
                <a:cs typeface="Times New Roman" panose="02020603050405020304" pitchFamily="18" charset="0"/>
              </a:rPr>
              <a:t>Sexual </a:t>
            </a:r>
            <a:r>
              <a:rPr lang="en-US" altLang="en-US" b="0" dirty="0">
                <a:latin typeface="Times New Roman" panose="02020603050405020304" pitchFamily="18" charset="0"/>
                <a:cs typeface="Times New Roman" panose="02020603050405020304" pitchFamily="18" charset="0"/>
              </a:rPr>
              <a:t>advances &amp; references</a:t>
            </a:r>
          </a:p>
          <a:p>
            <a:pPr lvl="1">
              <a:buClr>
                <a:srgbClr val="000000"/>
              </a:buClr>
              <a:buFont typeface="Wingdings" panose="05000000000000000000" pitchFamily="2" charset="2"/>
              <a:buChar char="§"/>
            </a:pPr>
            <a:r>
              <a:rPr lang="en-US" altLang="en-US" b="0" dirty="0" smtClean="0">
                <a:latin typeface="Times New Roman" panose="02020603050405020304" pitchFamily="18" charset="0"/>
                <a:cs typeface="Times New Roman" panose="02020603050405020304" pitchFamily="18" charset="0"/>
              </a:rPr>
              <a:t>Slurs</a:t>
            </a:r>
            <a:r>
              <a:rPr lang="en-US" altLang="en-US" b="0" dirty="0">
                <a:latin typeface="Times New Roman" panose="02020603050405020304" pitchFamily="18" charset="0"/>
                <a:cs typeface="Times New Roman" panose="02020603050405020304" pitchFamily="18" charset="0"/>
              </a:rPr>
              <a:t>, comments, jokes, innuendos</a:t>
            </a:r>
          </a:p>
          <a:p>
            <a:pPr lvl="1">
              <a:buClr>
                <a:srgbClr val="000000"/>
              </a:buClr>
              <a:buFont typeface="Wingdings" panose="05000000000000000000" pitchFamily="2" charset="2"/>
              <a:buChar char="§"/>
            </a:pPr>
            <a:r>
              <a:rPr lang="en-US" altLang="en-US" b="0" dirty="0" smtClean="0">
                <a:latin typeface="Times New Roman" panose="02020603050405020304" pitchFamily="18" charset="0"/>
                <a:cs typeface="Times New Roman" panose="02020603050405020304" pitchFamily="18" charset="0"/>
              </a:rPr>
              <a:t>Inappropriate </a:t>
            </a:r>
            <a:r>
              <a:rPr lang="en-US" altLang="en-US" b="0" dirty="0">
                <a:latin typeface="Times New Roman" panose="02020603050405020304" pitchFamily="18" charset="0"/>
                <a:cs typeface="Times New Roman" panose="02020603050405020304" pitchFamily="18" charset="0"/>
              </a:rPr>
              <a:t>touching, gestures</a:t>
            </a:r>
            <a:r>
              <a:rPr lang="en-US" altLang="en-US" b="0" dirty="0" smtClean="0">
                <a:latin typeface="Times New Roman" panose="02020603050405020304" pitchFamily="18" charset="0"/>
                <a:cs typeface="Times New Roman" panose="02020603050405020304" pitchFamily="18" charset="0"/>
              </a:rPr>
              <a:t>, pictures</a:t>
            </a:r>
            <a:r>
              <a:rPr lang="en-US" altLang="en-US" b="0" dirty="0">
                <a:latin typeface="Times New Roman" panose="02020603050405020304" pitchFamily="18" charset="0"/>
                <a:cs typeface="Times New Roman" panose="02020603050405020304" pitchFamily="18" charset="0"/>
              </a:rPr>
              <a:t>, slang </a:t>
            </a:r>
            <a:r>
              <a:rPr lang="en-US" altLang="en-US" b="0" dirty="0" smtClean="0">
                <a:latin typeface="Times New Roman" panose="02020603050405020304" pitchFamily="18" charset="0"/>
                <a:cs typeface="Times New Roman" panose="02020603050405020304" pitchFamily="18" charset="0"/>
              </a:rPr>
              <a:t>expressions, etc</a:t>
            </a:r>
            <a:r>
              <a:rPr lang="en-US" altLang="en-US" b="0" dirty="0">
                <a:latin typeface="Times New Roman" panose="02020603050405020304" pitchFamily="18" charset="0"/>
                <a:cs typeface="Times New Roman" panose="02020603050405020304" pitchFamily="18" charset="0"/>
              </a:rPr>
              <a:t>.</a:t>
            </a:r>
          </a:p>
          <a:p>
            <a:pPr lvl="1">
              <a:buClr>
                <a:srgbClr val="000000"/>
              </a:buClr>
              <a:buFont typeface="Wingdings" panose="05000000000000000000" pitchFamily="2" charset="2"/>
              <a:buChar char="§"/>
            </a:pPr>
            <a:endParaRPr lang="en-US" altLang="en-US" b="0" dirty="0">
              <a:latin typeface="Times New Roman" panose="02020603050405020304" pitchFamily="18" charset="0"/>
              <a:cs typeface="Times New Roman" panose="02020603050405020304" pitchFamily="18" charset="0"/>
            </a:endParaRPr>
          </a:p>
          <a:p>
            <a:pPr>
              <a:lnSpc>
                <a:spcPct val="90000"/>
              </a:lnSpc>
              <a:buClr>
                <a:srgbClr val="000000"/>
              </a:buClr>
              <a:buFont typeface="Wingdings" panose="05000000000000000000" pitchFamily="2" charset="2"/>
              <a:buChar char="§"/>
            </a:pPr>
            <a:endParaRPr lang="en-US" alt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1202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ox(in)">
                                      <p:cBhvr>
                                        <p:cTn id="7" dur="1000"/>
                                        <p:tgtEl>
                                          <p:spTgt spid="4403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box(in)">
                                      <p:cBhvr>
                                        <p:cTn id="10" dur="1000"/>
                                        <p:tgtEl>
                                          <p:spTgt spid="4403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animEffect transition="in" filter="box(in)">
                                      <p:cBhvr>
                                        <p:cTn id="15" dur="1000"/>
                                        <p:tgtEl>
                                          <p:spTgt spid="44035">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4035">
                                            <p:txEl>
                                              <p:pRg st="4" end="4"/>
                                            </p:txEl>
                                          </p:spTgt>
                                        </p:tgtEl>
                                        <p:attrNameLst>
                                          <p:attrName>style.visibility</p:attrName>
                                        </p:attrNameLst>
                                      </p:cBhvr>
                                      <p:to>
                                        <p:strVal val="visible"/>
                                      </p:to>
                                    </p:set>
                                    <p:animEffect transition="in" filter="box(in)">
                                      <p:cBhvr>
                                        <p:cTn id="18" dur="1000"/>
                                        <p:tgtEl>
                                          <p:spTgt spid="44035">
                                            <p:txEl>
                                              <p:pRg st="4" end="4"/>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4035">
                                            <p:txEl>
                                              <p:pRg st="5" end="5"/>
                                            </p:txEl>
                                          </p:spTgt>
                                        </p:tgtEl>
                                        <p:attrNameLst>
                                          <p:attrName>style.visibility</p:attrName>
                                        </p:attrNameLst>
                                      </p:cBhvr>
                                      <p:to>
                                        <p:strVal val="visible"/>
                                      </p:to>
                                    </p:set>
                                    <p:animEffect transition="in" filter="box(in)">
                                      <p:cBhvr>
                                        <p:cTn id="21" dur="1000"/>
                                        <p:tgtEl>
                                          <p:spTgt spid="44035">
                                            <p:txEl>
                                              <p:pRg st="5" end="5"/>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4035">
                                            <p:txEl>
                                              <p:pRg st="6" end="6"/>
                                            </p:txEl>
                                          </p:spTgt>
                                        </p:tgtEl>
                                        <p:attrNameLst>
                                          <p:attrName>style.visibility</p:attrName>
                                        </p:attrNameLst>
                                      </p:cBhvr>
                                      <p:to>
                                        <p:strVal val="visible"/>
                                      </p:to>
                                    </p:set>
                                    <p:animEffect transition="in" filter="box(in)">
                                      <p:cBhvr>
                                        <p:cTn id="24" dur="1000"/>
                                        <p:tgtEl>
                                          <p:spTgt spid="440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5296A3B1-D2CF-4AAA-9939-4429149280EE}" type="slidenum">
              <a:rPr kumimoji="0" lang="en-US" altLang="en-US" sz="1400">
                <a:latin typeface="Times New Roman" panose="02020603050405020304" pitchFamily="18" charset="0"/>
              </a:rPr>
              <a:pPr>
                <a:spcBef>
                  <a:spcPct val="0"/>
                </a:spcBef>
                <a:buClrTx/>
                <a:buSzTx/>
                <a:buFontTx/>
                <a:buNone/>
              </a:pPr>
              <a:t>11</a:t>
            </a:fld>
            <a:endParaRPr kumimoji="0" lang="en-US" altLang="en-US" sz="1400">
              <a:latin typeface="Times New Roman" panose="02020603050405020304" pitchFamily="18" charset="0"/>
            </a:endParaRPr>
          </a:p>
        </p:txBody>
      </p:sp>
      <p:sp>
        <p:nvSpPr>
          <p:cNvPr id="12291" name="Rectangle 2"/>
          <p:cNvSpPr>
            <a:spLocks noGrp="1" noChangeArrowheads="1"/>
          </p:cNvSpPr>
          <p:nvPr>
            <p:ph type="title"/>
          </p:nvPr>
        </p:nvSpPr>
        <p:spPr/>
        <p:txBody>
          <a:bodyPr>
            <a:normAutofit/>
          </a:bodyPr>
          <a:lstStyle/>
          <a:p>
            <a:pPr algn="ctr"/>
            <a:r>
              <a:rPr lang="en-US" altLang="en-US" dirty="0">
                <a:latin typeface="Times New Roman" panose="02020603050405020304" pitchFamily="18" charset="0"/>
                <a:cs typeface="Times New Roman" panose="02020603050405020304" pitchFamily="18" charset="0"/>
              </a:rPr>
              <a:t>Key </a:t>
            </a:r>
            <a:r>
              <a:rPr lang="en-US" altLang="en-US" dirty="0" smtClean="0">
                <a:latin typeface="Times New Roman" panose="02020603050405020304" pitchFamily="18" charset="0"/>
                <a:cs typeface="Times New Roman" panose="02020603050405020304" pitchFamily="18" charset="0"/>
              </a:rPr>
              <a:t>Issues </a:t>
            </a:r>
            <a:r>
              <a:rPr lang="en-US" altLang="en-US" dirty="0">
                <a:latin typeface="Times New Roman" panose="02020603050405020304" pitchFamily="18" charset="0"/>
                <a:cs typeface="Times New Roman" panose="02020603050405020304" pitchFamily="18" charset="0"/>
              </a:rPr>
              <a:t>(cont.)</a:t>
            </a:r>
          </a:p>
        </p:txBody>
      </p:sp>
      <p:sp>
        <p:nvSpPr>
          <p:cNvPr id="12292" name="Rectangle 3"/>
          <p:cNvSpPr>
            <a:spLocks noGrp="1" noChangeArrowheads="1"/>
          </p:cNvSpPr>
          <p:nvPr>
            <p:ph type="body" idx="1"/>
          </p:nvPr>
        </p:nvSpPr>
        <p:spPr>
          <a:xfrm>
            <a:off x="261257" y="1825625"/>
            <a:ext cx="11707585" cy="4351338"/>
          </a:xfrm>
        </p:spPr>
        <p:txBody>
          <a:bodyPr>
            <a:normAutofit/>
          </a:bodyPr>
          <a:lstStyle/>
          <a:p>
            <a:pPr marL="0" indent="0">
              <a:buClr>
                <a:srgbClr val="000000"/>
              </a:buClr>
              <a:buNone/>
            </a:pPr>
            <a:r>
              <a:rPr lang="en-US" altLang="en-US" b="0" dirty="0" smtClean="0">
                <a:latin typeface="Times New Roman" panose="02020603050405020304" pitchFamily="18" charset="0"/>
                <a:cs typeface="Times New Roman" panose="02020603050405020304" pitchFamily="18" charset="0"/>
              </a:rPr>
              <a:t>Was it based on a protected class status?</a:t>
            </a:r>
          </a:p>
          <a:p>
            <a:pPr>
              <a:buClr>
                <a:srgbClr val="000000"/>
              </a:buClr>
              <a:buFont typeface="Wingdings" panose="05000000000000000000" pitchFamily="2" charset="2"/>
              <a:buChar char="§"/>
            </a:pPr>
            <a:endParaRPr lang="en-US" altLang="en-US" b="0" dirty="0" smtClean="0">
              <a:latin typeface="Times New Roman" panose="02020603050405020304" pitchFamily="18" charset="0"/>
              <a:cs typeface="Times New Roman" panose="02020603050405020304" pitchFamily="18" charset="0"/>
            </a:endParaRPr>
          </a:p>
          <a:p>
            <a:pPr marL="0" indent="0">
              <a:buClr>
                <a:srgbClr val="000000"/>
              </a:buClr>
              <a:buNone/>
            </a:pPr>
            <a:r>
              <a:rPr lang="en-US" altLang="en-US" b="0" dirty="0" smtClean="0">
                <a:latin typeface="Times New Roman" panose="02020603050405020304" pitchFamily="18" charset="0"/>
                <a:cs typeface="Times New Roman" panose="02020603050405020304" pitchFamily="18" charset="0"/>
              </a:rPr>
              <a:t>Was the conduct severe and pervasive?</a:t>
            </a:r>
          </a:p>
          <a:p>
            <a:pPr lvl="1">
              <a:buClr>
                <a:srgbClr val="000000"/>
              </a:buClr>
              <a:buFont typeface="Wingdings" panose="05000000000000000000" pitchFamily="2" charset="2"/>
              <a:buChar char="§"/>
            </a:pPr>
            <a:r>
              <a:rPr lang="en-US" altLang="en-US" sz="2800" b="0" dirty="0" smtClean="0">
                <a:latin typeface="Times New Roman" panose="02020603050405020304" pitchFamily="18" charset="0"/>
                <a:cs typeface="Times New Roman" panose="02020603050405020304" pitchFamily="18" charset="0"/>
              </a:rPr>
              <a:t> Would a reasonable person find the behavior offensive, intimidating </a:t>
            </a:r>
          </a:p>
          <a:p>
            <a:pPr marL="457200" lvl="1" indent="0">
              <a:buClr>
                <a:srgbClr val="000000"/>
              </a:buClr>
              <a:buNone/>
            </a:pPr>
            <a:r>
              <a:rPr lang="en-US" altLang="en-US" sz="2800" b="0" dirty="0">
                <a:latin typeface="Times New Roman" panose="02020603050405020304" pitchFamily="18" charset="0"/>
                <a:cs typeface="Times New Roman" panose="02020603050405020304" pitchFamily="18" charset="0"/>
              </a:rPr>
              <a:t>	</a:t>
            </a:r>
            <a:r>
              <a:rPr lang="en-US" altLang="en-US" sz="2800" b="0" dirty="0" smtClean="0">
                <a:latin typeface="Times New Roman" panose="02020603050405020304" pitchFamily="18" charset="0"/>
                <a:cs typeface="Times New Roman" panose="02020603050405020304" pitchFamily="18" charset="0"/>
              </a:rPr>
              <a:t>or abusive?</a:t>
            </a:r>
          </a:p>
          <a:p>
            <a:pPr lvl="1">
              <a:buClr>
                <a:srgbClr val="000000"/>
              </a:buClr>
              <a:buFont typeface="Wingdings" panose="05000000000000000000" pitchFamily="2" charset="2"/>
              <a:buChar char="§"/>
            </a:pPr>
            <a:r>
              <a:rPr lang="en-US" altLang="en-US" sz="2800" b="0" dirty="0" smtClean="0">
                <a:latin typeface="Times New Roman" panose="02020603050405020304" pitchFamily="18" charset="0"/>
                <a:cs typeface="Times New Roman" panose="02020603050405020304" pitchFamily="18" charset="0"/>
              </a:rPr>
              <a:t> Tangible effect on job not necessary</a:t>
            </a:r>
          </a:p>
          <a:p>
            <a:pPr lvl="1">
              <a:buClr>
                <a:srgbClr val="000000"/>
              </a:buClr>
              <a:buFont typeface="Wingdings" panose="05000000000000000000" pitchFamily="2" charset="2"/>
              <a:buChar char="§"/>
            </a:pPr>
            <a:r>
              <a:rPr lang="en-US" altLang="en-US" sz="2800" b="0" dirty="0" smtClean="0">
                <a:latin typeface="Times New Roman" panose="02020603050405020304" pitchFamily="18" charset="0"/>
                <a:cs typeface="Times New Roman" panose="02020603050405020304" pitchFamily="18" charset="0"/>
              </a:rPr>
              <a:t> Psychological harm not necessary</a:t>
            </a:r>
          </a:p>
        </p:txBody>
      </p:sp>
    </p:spTree>
    <p:extLst>
      <p:ext uri="{BB962C8B-B14F-4D97-AF65-F5344CB8AC3E}">
        <p14:creationId xmlns:p14="http://schemas.microsoft.com/office/powerpoint/2010/main" val="72070359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normAutofit/>
          </a:bodyPr>
          <a:lstStyle/>
          <a:p>
            <a:pPr algn="ctr"/>
            <a:r>
              <a:rPr lang="en-US" dirty="0" smtClean="0">
                <a:latin typeface="Times New Roman" panose="02020603050405020304" pitchFamily="18" charset="0"/>
                <a:cs typeface="Times New Roman" panose="02020603050405020304" pitchFamily="18" charset="0"/>
              </a:rPr>
              <a:t>Commonwealth Policy Statement on Harassment Prevention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2227407"/>
            <a:ext cx="10515600" cy="4351338"/>
          </a:xfrm>
        </p:spPr>
        <p:txBody>
          <a:bodyPr>
            <a:normAutofit/>
          </a:bodyPr>
          <a:lstStyle/>
          <a:p>
            <a:pPr marL="0" indent="0" algn="just">
              <a:buNone/>
            </a:pPr>
            <a:r>
              <a:rPr lang="en-US" b="0" dirty="0" smtClean="0">
                <a:latin typeface="Times New Roman" panose="02020603050405020304" pitchFamily="18" charset="0"/>
                <a:cs typeface="Times New Roman" panose="02020603050405020304" pitchFamily="18" charset="0"/>
              </a:rPr>
              <a:t>The </a:t>
            </a:r>
            <a:r>
              <a:rPr lang="en-US" b="0" dirty="0">
                <a:latin typeface="Times New Roman" panose="02020603050405020304" pitchFamily="18" charset="0"/>
                <a:cs typeface="Times New Roman" panose="02020603050405020304" pitchFamily="18" charset="0"/>
              </a:rPr>
              <a:t>Commonwealth of Kentucky does not tolerate harassment of any kind. All employees must avoid offensive or inappropriate behavior at work. Further, all employees are responsible for assuring that the workplace is free from harassment at all times. Types of prohibited conduct include, but are not necessarily limited </a:t>
            </a:r>
            <a:r>
              <a:rPr lang="en-US" b="0" dirty="0" smtClean="0">
                <a:latin typeface="Times New Roman" panose="02020603050405020304" pitchFamily="18" charset="0"/>
                <a:cs typeface="Times New Roman" panose="02020603050405020304" pitchFamily="18" charset="0"/>
              </a:rPr>
              <a:t>to: </a:t>
            </a:r>
            <a:r>
              <a:rPr lang="en-US" b="0" dirty="0">
                <a:latin typeface="Times New Roman" panose="02020603050405020304" pitchFamily="18" charset="0"/>
                <a:cs typeface="Times New Roman" panose="02020603050405020304" pitchFamily="18" charset="0"/>
              </a:rPr>
              <a:t>harassment because of one’s race, color, national origin, sex, age, religion, sexual orientation, gender identity, veteran status, genetic information, disability, political affiliation, or </a:t>
            </a:r>
            <a:r>
              <a:rPr lang="en-US" b="0" dirty="0" smtClean="0">
                <a:latin typeface="Times New Roman" panose="02020603050405020304" pitchFamily="18" charset="0"/>
                <a:cs typeface="Times New Roman" panose="02020603050405020304" pitchFamily="18" charset="0"/>
              </a:rPr>
              <a:t>ancestry.</a:t>
            </a:r>
            <a:endParaRPr lang="en-US" b="0" dirty="0">
              <a:latin typeface="Times New Roman" panose="02020603050405020304" pitchFamily="18" charset="0"/>
              <a:cs typeface="Times New Roman" panose="02020603050405020304" pitchFamily="18" charset="0"/>
            </a:endParaRPr>
          </a:p>
          <a:p>
            <a:pPr marL="0" indent="0">
              <a:buNone/>
            </a:pPr>
            <a:endParaRPr 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8625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654" y="1202171"/>
            <a:ext cx="10515600" cy="4351338"/>
          </a:xfrm>
        </p:spPr>
        <p:txBody>
          <a:bodyPr>
            <a:normAutofit/>
          </a:bodyPr>
          <a:lstStyle/>
          <a:p>
            <a:pPr algn="just"/>
            <a:r>
              <a:rPr lang="en-US" b="0" dirty="0">
                <a:latin typeface="Times New Roman" panose="02020603050405020304" pitchFamily="18" charset="0"/>
                <a:cs typeface="Times New Roman" panose="02020603050405020304" pitchFamily="18" charset="0"/>
              </a:rPr>
              <a:t>State law prohibits unwelcome sexual advances, requests for sexual acts or favors, with or without accompanying promises, threats, or reciprocal favors or actions; or other verbal or physical conduct of a sexual nature that creates or has the intention of creating a hostile or offensive working environment. </a:t>
            </a:r>
            <a:endParaRPr lang="en-US" b="0" dirty="0" smtClean="0">
              <a:latin typeface="Times New Roman" panose="02020603050405020304" pitchFamily="18" charset="0"/>
              <a:cs typeface="Times New Roman" panose="02020603050405020304" pitchFamily="18" charset="0"/>
            </a:endParaRPr>
          </a:p>
          <a:p>
            <a:pPr algn="just"/>
            <a:endParaRPr lang="en-US" b="0" dirty="0" smtClean="0">
              <a:latin typeface="Times New Roman" panose="02020603050405020304" pitchFamily="18" charset="0"/>
              <a:cs typeface="Times New Roman" panose="02020603050405020304" pitchFamily="18" charset="0"/>
            </a:endParaRPr>
          </a:p>
          <a:p>
            <a:pPr algn="ctr"/>
            <a:r>
              <a:rPr lang="en-US" sz="2400" b="0" dirty="0" smtClean="0">
                <a:latin typeface="Times New Roman" panose="02020603050405020304" pitchFamily="18" charset="0"/>
                <a:cs typeface="Times New Roman" panose="02020603050405020304" pitchFamily="18" charset="0"/>
              </a:rPr>
              <a:t>Examples </a:t>
            </a:r>
            <a:r>
              <a:rPr lang="en-US" sz="2400" b="0" dirty="0">
                <a:latin typeface="Times New Roman" panose="02020603050405020304" pitchFamily="18" charset="0"/>
                <a:cs typeface="Times New Roman" panose="02020603050405020304" pitchFamily="18" charset="0"/>
              </a:rPr>
              <a:t>of prohibited conduct include, but are not limited to, lewd or sexually suggestive comments, off-color language or jokes of a sexual nature; slurs and other verbal, graphic or physical conduct relating to an individual's sex; or any display of sexually explicit pictures, greeting cards, articles, books, magazines, photos or </a:t>
            </a:r>
            <a:r>
              <a:rPr lang="en-US" sz="2400" b="0" dirty="0" smtClean="0">
                <a:latin typeface="Times New Roman" panose="02020603050405020304" pitchFamily="18" charset="0"/>
                <a:cs typeface="Times New Roman" panose="02020603050405020304" pitchFamily="18" charset="0"/>
              </a:rPr>
              <a:t>cartoons.</a:t>
            </a:r>
            <a:endParaRPr lang="en-US" sz="2400" b="0"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a:xfrm>
            <a:off x="699654" y="115743"/>
            <a:ext cx="10515600" cy="1325563"/>
          </a:xfrm>
        </p:spPr>
        <p:txBody>
          <a:bodyPr>
            <a:normAutofit/>
          </a:bodyPr>
          <a:lstStyle/>
          <a:p>
            <a:pPr algn="ctr"/>
            <a:r>
              <a:rPr lang="en-US" dirty="0" smtClean="0">
                <a:latin typeface="Times New Roman" panose="02020603050405020304" pitchFamily="18" charset="0"/>
                <a:cs typeface="Times New Roman" panose="02020603050405020304" pitchFamily="18" charset="0"/>
              </a:rPr>
              <a:t>Commonwealth’s Sexual Harassment Policy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8174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Take a Look…</a:t>
            </a:r>
            <a:r>
              <a:rPr lang="en-US" dirty="0" smtClean="0"/>
              <a:t>	</a:t>
            </a:r>
            <a:endParaRPr lang="en-US" dirty="0"/>
          </a:p>
        </p:txBody>
      </p:sp>
      <p:pic>
        <p:nvPicPr>
          <p:cNvPr id="4" name="euXzkLZQPRY"/>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9644628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023"/>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Common Responses to Workplace Sexual Harassment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420587"/>
            <a:ext cx="10515599" cy="293913"/>
          </a:xfrm>
        </p:spPr>
        <p:txBody>
          <a:bodyPr>
            <a:normAutofit fontScale="92500" lnSpcReduction="20000"/>
          </a:bodyPr>
          <a:lstStyle/>
          <a:p>
            <a:pPr marL="0" lvl="0" indent="0" eaLnBrk="0" fontAlgn="base" hangingPunct="0">
              <a:lnSpc>
                <a:spcPct val="80000"/>
              </a:lnSpc>
              <a:spcBef>
                <a:spcPct val="20000"/>
              </a:spcBef>
              <a:spcAft>
                <a:spcPct val="0"/>
              </a:spcAft>
              <a:buSzPct val="85000"/>
              <a:buNone/>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Two studies found that: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968" t="13809" r="9127" b="13333"/>
          <a:stretch/>
        </p:blipFill>
        <p:spPr>
          <a:xfrm>
            <a:off x="3810638" y="2008414"/>
            <a:ext cx="4570719" cy="4065815"/>
          </a:xfrm>
          <a:prstGeom prst="rect">
            <a:avLst/>
          </a:prstGeom>
        </p:spPr>
      </p:pic>
      <p:sp>
        <p:nvSpPr>
          <p:cNvPr id="7" name="TextBox 6"/>
          <p:cNvSpPr txBox="1"/>
          <p:nvPr/>
        </p:nvSpPr>
        <p:spPr>
          <a:xfrm>
            <a:off x="489857" y="2269671"/>
            <a:ext cx="3167743" cy="2616101"/>
          </a:xfrm>
          <a:prstGeom prst="rect">
            <a:avLst/>
          </a:prstGeom>
          <a:noFill/>
        </p:spPr>
        <p:txBody>
          <a:bodyPr wrap="square" rtlCol="0">
            <a:spAutoFit/>
          </a:bodyPr>
          <a:lstStyle/>
          <a:p>
            <a:pPr algn="ctr"/>
            <a:r>
              <a:rPr lang="en-US" sz="6000" dirty="0" smtClean="0">
                <a:solidFill>
                  <a:srgbClr val="FF0000"/>
                </a:solidFill>
                <a:latin typeface="Times New Roman" panose="02020603050405020304" pitchFamily="18" charset="0"/>
                <a:cs typeface="Times New Roman" panose="02020603050405020304" pitchFamily="18" charset="0"/>
              </a:rPr>
              <a:t>30%</a:t>
            </a:r>
            <a:r>
              <a:rPr lang="en-US" sz="8000" dirty="0" smtClean="0">
                <a:solidFill>
                  <a:srgbClr val="FF0000"/>
                </a:solidFill>
                <a:latin typeface="Times New Roman" panose="02020603050405020304" pitchFamily="18" charset="0"/>
                <a:cs typeface="Times New Roman" panose="02020603050405020304" pitchFamily="18" charset="0"/>
              </a:rPr>
              <a:t> </a:t>
            </a:r>
          </a:p>
          <a:p>
            <a:pPr algn="ctr"/>
            <a:r>
              <a:rPr lang="en-US" sz="2800" dirty="0" smtClean="0">
                <a:latin typeface="Times New Roman" panose="02020603050405020304" pitchFamily="18" charset="0"/>
                <a:cs typeface="Times New Roman" panose="02020603050405020304" pitchFamily="18" charset="0"/>
              </a:rPr>
              <a:t>take action to stop it (less than half file a formal complaint)</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8534395" y="2269671"/>
            <a:ext cx="3167743" cy="2554545"/>
          </a:xfrm>
          <a:prstGeom prst="rect">
            <a:avLst/>
          </a:prstGeom>
          <a:noFill/>
        </p:spPr>
        <p:txBody>
          <a:bodyPr wrap="square" rtlCol="0">
            <a:spAutoFit/>
          </a:bodyPr>
          <a:lstStyle/>
          <a:p>
            <a:pPr algn="ctr"/>
            <a:r>
              <a:rPr lang="en-US" sz="6000" dirty="0" smtClean="0">
                <a:solidFill>
                  <a:srgbClr val="FF0000"/>
                </a:solidFill>
                <a:latin typeface="Times New Roman" panose="02020603050405020304" pitchFamily="18" charset="0"/>
                <a:cs typeface="Times New Roman" panose="02020603050405020304" pitchFamily="18" charset="0"/>
              </a:rPr>
              <a:t>70% </a:t>
            </a:r>
          </a:p>
          <a:p>
            <a:pPr algn="ctr"/>
            <a:r>
              <a:rPr lang="en-US" sz="2000" dirty="0" smtClean="0">
                <a:latin typeface="Times New Roman" panose="02020603050405020304" pitchFamily="18" charset="0"/>
                <a:cs typeface="Times New Roman" panose="02020603050405020304" pitchFamily="18" charset="0"/>
              </a:rPr>
              <a:t>do NOT take action to stop it</a:t>
            </a:r>
          </a:p>
          <a:p>
            <a:pPr algn="ctr"/>
            <a:r>
              <a:rPr lang="en-US" sz="2000" dirty="0" smtClean="0">
                <a:latin typeface="Times New Roman" panose="02020603050405020304" pitchFamily="18" charset="0"/>
                <a:cs typeface="Times New Roman" panose="02020603050405020304" pitchFamily="18" charset="0"/>
              </a:rPr>
              <a:t>(instead they avoid the harasser, deny or downplay</a:t>
            </a:r>
          </a:p>
          <a:p>
            <a:pPr algn="ctr"/>
            <a:r>
              <a:rPr lang="en-US" sz="2000" dirty="0" smtClean="0">
                <a:latin typeface="Times New Roman" panose="02020603050405020304" pitchFamily="18" charset="0"/>
                <a:cs typeface="Times New Roman" panose="02020603050405020304" pitchFamily="18" charset="0"/>
              </a:rPr>
              <a:t>the conduct, or ignore /endure what is happening)</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6748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023"/>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Reasons Victims Don’t Take Action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420587"/>
            <a:ext cx="10515599" cy="2547256"/>
          </a:xfrm>
        </p:spPr>
        <p:txBody>
          <a:bodyPr>
            <a:normAutofit/>
          </a:bodyPr>
          <a:lstStyle/>
          <a:p>
            <a:pPr marL="0" lvl="0" indent="0" eaLnBrk="0" fontAlgn="base" hangingPunct="0">
              <a:lnSpc>
                <a:spcPct val="80000"/>
              </a:lnSpc>
              <a:spcBef>
                <a:spcPct val="20000"/>
              </a:spcBef>
              <a:spcAft>
                <a:spcPct val="0"/>
              </a:spcAft>
              <a:buSzPct val="85000"/>
              <a:buNone/>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They worry:</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Nobody will believe them</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Nothing will happen</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They will be blamed for causing the offending actions</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About social retaliation (humiliation and ostracism)</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About professional retaliation (damage to their career and reputation)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302" t="8614" r="54603" b="54719"/>
          <a:stretch/>
        </p:blipFill>
        <p:spPr>
          <a:xfrm>
            <a:off x="3445329" y="3902529"/>
            <a:ext cx="2269671" cy="25146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349" t="54762" r="10556" b="7381"/>
          <a:stretch/>
        </p:blipFill>
        <p:spPr>
          <a:xfrm>
            <a:off x="5715001" y="3755571"/>
            <a:ext cx="2269672" cy="2596244"/>
          </a:xfrm>
          <a:prstGeom prst="rect">
            <a:avLst/>
          </a:prstGeom>
        </p:spPr>
      </p:pic>
    </p:spTree>
    <p:extLst>
      <p:ext uri="{BB962C8B-B14F-4D97-AF65-F5344CB8AC3E}">
        <p14:creationId xmlns:p14="http://schemas.microsoft.com/office/powerpoint/2010/main" val="177030847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023"/>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Gray Area…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7362" y="1309749"/>
            <a:ext cx="11318100" cy="5451536"/>
          </a:xfrm>
        </p:spPr>
        <p:txBody>
          <a:bodyPr>
            <a:normAutofit fontScale="92500" lnSpcReduction="10000"/>
          </a:bodyPr>
          <a:lstStyle/>
          <a:p>
            <a:pPr marL="0" lvl="0" indent="0" algn="just" eaLnBrk="0" fontAlgn="base" hangingPunct="0">
              <a:lnSpc>
                <a:spcPct val="80000"/>
              </a:lnSpc>
              <a:spcBef>
                <a:spcPct val="20000"/>
              </a:spcBef>
              <a:spcAft>
                <a:spcPct val="0"/>
              </a:spcAft>
              <a:buSzPct val="85000"/>
              <a:buNone/>
            </a:pPr>
            <a:endParaRPr kumimoji="1" lang="en-US" altLang="en-US" sz="2400" b="0" kern="0" dirty="0">
              <a:solidFill>
                <a:srgbClr val="003366"/>
              </a:solidFill>
              <a:latin typeface="Times New Roman" panose="02020603050405020304" pitchFamily="18" charset="0"/>
              <a:cs typeface="Times New Roman" panose="02020603050405020304" pitchFamily="18" charset="0"/>
            </a:endParaRPr>
          </a:p>
          <a:p>
            <a:pPr lvl="0" algn="just" eaLnBrk="0" fontAlgn="base" hangingPunct="0">
              <a:lnSpc>
                <a:spcPct val="80000"/>
              </a:lnSpc>
              <a:spcBef>
                <a:spcPct val="20000"/>
              </a:spcBef>
              <a:spcAft>
                <a:spcPct val="0"/>
              </a:spcAft>
              <a:buSzPct val="85000"/>
            </a:pPr>
            <a:r>
              <a:rPr kumimoji="1" lang="en-US" altLang="en-US" sz="2400" u="sng" kern="0" dirty="0" smtClean="0">
                <a:solidFill>
                  <a:srgbClr val="003366"/>
                </a:solidFill>
                <a:latin typeface="Times New Roman" panose="02020603050405020304" pitchFamily="18" charset="0"/>
                <a:cs typeface="Times New Roman" panose="02020603050405020304" pitchFamily="18" charset="0"/>
              </a:rPr>
              <a:t>WHO:</a:t>
            </a: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	High-ranking official</a:t>
            </a:r>
          </a:p>
          <a:p>
            <a:pPr lvl="0" algn="just" eaLnBrk="0" fontAlgn="base" hangingPunct="0">
              <a:lnSpc>
                <a:spcPct val="80000"/>
              </a:lnSpc>
              <a:spcBef>
                <a:spcPct val="20000"/>
              </a:spcBef>
              <a:spcAft>
                <a:spcPct val="0"/>
              </a:spcAft>
              <a:buSzPct val="85000"/>
            </a:pPr>
            <a:endParaRPr lang="en-US" altLang="en-US" dirty="0">
              <a:latin typeface="Times New Roman" panose="02020603050405020304" pitchFamily="18" charset="0"/>
              <a:cs typeface="Times New Roman" panose="02020603050405020304" pitchFamily="18" charset="0"/>
            </a:endParaRPr>
          </a:p>
          <a:p>
            <a:pPr lvl="0" algn="just" eaLnBrk="0" fontAlgn="base" hangingPunct="0">
              <a:lnSpc>
                <a:spcPct val="80000"/>
              </a:lnSpc>
              <a:spcBef>
                <a:spcPct val="20000"/>
              </a:spcBef>
              <a:spcAft>
                <a:spcPct val="0"/>
              </a:spcAft>
              <a:buSzPct val="85000"/>
            </a:pPr>
            <a:r>
              <a:rPr kumimoji="1" lang="en-US" altLang="en-US" sz="2400" u="sng" kern="0" dirty="0" smtClean="0">
                <a:solidFill>
                  <a:srgbClr val="003366"/>
                </a:solidFill>
                <a:latin typeface="Times New Roman" panose="02020603050405020304" pitchFamily="18" charset="0"/>
                <a:cs typeface="Times New Roman" panose="02020603050405020304" pitchFamily="18" charset="0"/>
              </a:rPr>
              <a:t>WHAT:</a:t>
            </a: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	Sends emails to female subordinates:</a:t>
            </a:r>
          </a:p>
          <a:p>
            <a:pPr lvl="0"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lvl="0" algn="just" eaLnBrk="0" fontAlgn="base" hangingPunct="0">
              <a:lnSpc>
                <a:spcPct val="80000"/>
              </a:lnSpc>
              <a:spcBef>
                <a:spcPct val="20000"/>
              </a:spcBef>
              <a:spcAft>
                <a:spcPct val="0"/>
              </a:spcAft>
              <a:buSzPct val="85000"/>
            </a:pPr>
            <a:r>
              <a:rPr kumimoji="1" lang="en-US" altLang="en-US" sz="2400" u="sng" kern="0" dirty="0" smtClean="0">
                <a:solidFill>
                  <a:srgbClr val="003366"/>
                </a:solidFill>
                <a:latin typeface="Times New Roman" panose="02020603050405020304" pitchFamily="18" charset="0"/>
                <a:cs typeface="Times New Roman" panose="02020603050405020304" pitchFamily="18" charset="0"/>
              </a:rPr>
              <a:t>CONTENT</a:t>
            </a: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a:t>
            </a:r>
          </a:p>
          <a:p>
            <a:pPr lvl="0"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lvl="1" algn="just" eaLnBrk="0" fontAlgn="base" hangingPunct="0">
              <a:lnSpc>
                <a:spcPct val="80000"/>
              </a:lnSpc>
              <a:spcBef>
                <a:spcPct val="20000"/>
              </a:spcBef>
              <a:spcAft>
                <a:spcPct val="0"/>
              </a:spcAft>
              <a:buSzPct val="85000"/>
            </a:pP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a:t>
            </a:r>
            <a:r>
              <a:rPr kumimoji="1" lang="en-US" altLang="en-US" sz="2200" b="0" kern="0" dirty="0">
                <a:solidFill>
                  <a:srgbClr val="003366"/>
                </a:solidFill>
                <a:latin typeface="Times New Roman" panose="02020603050405020304" pitchFamily="18" charset="0"/>
                <a:cs typeface="Times New Roman" panose="02020603050405020304" pitchFamily="18" charset="0"/>
              </a:rPr>
              <a:t>Too hot to trot. Especially on those skirt and dress days, lips stick matching. Lord have mercy. LOL!!! Not too old by a long shot</a:t>
            </a: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a:t>
            </a:r>
          </a:p>
          <a:p>
            <a:pPr lvl="1" algn="just" eaLnBrk="0" fontAlgn="base" hangingPunct="0">
              <a:lnSpc>
                <a:spcPct val="80000"/>
              </a:lnSpc>
              <a:spcBef>
                <a:spcPct val="20000"/>
              </a:spcBef>
              <a:spcAft>
                <a:spcPct val="0"/>
              </a:spcAft>
              <a:buSzPct val="85000"/>
            </a:pP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Regularly </a:t>
            </a:r>
            <a:r>
              <a:rPr kumimoji="1" lang="en-US" altLang="en-US" sz="2200" b="0" kern="0" dirty="0">
                <a:solidFill>
                  <a:srgbClr val="003366"/>
                </a:solidFill>
                <a:latin typeface="Times New Roman" panose="02020603050405020304" pitchFamily="18" charset="0"/>
                <a:cs typeface="Times New Roman" panose="02020603050405020304" pitchFamily="18" charset="0"/>
              </a:rPr>
              <a:t>referred to </a:t>
            </a: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woman </a:t>
            </a:r>
            <a:r>
              <a:rPr kumimoji="1" lang="en-US" altLang="en-US" sz="2200" b="0" kern="0" dirty="0">
                <a:solidFill>
                  <a:srgbClr val="003366"/>
                </a:solidFill>
                <a:latin typeface="Times New Roman" panose="02020603050405020304" pitchFamily="18" charset="0"/>
                <a:cs typeface="Times New Roman" panose="02020603050405020304" pitchFamily="18" charset="0"/>
              </a:rPr>
              <a:t>as “Princess</a:t>
            </a: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a:t>
            </a:r>
            <a:endParaRPr kumimoji="1" lang="en-US" altLang="en-US" sz="2200" b="0" kern="0" dirty="0">
              <a:solidFill>
                <a:srgbClr val="003366"/>
              </a:solidFill>
              <a:latin typeface="Times New Roman" panose="02020603050405020304" pitchFamily="18" charset="0"/>
              <a:cs typeface="Times New Roman" panose="02020603050405020304" pitchFamily="18" charset="0"/>
            </a:endParaRPr>
          </a:p>
          <a:p>
            <a:pPr lvl="1" algn="just" eaLnBrk="0" fontAlgn="base" hangingPunct="0">
              <a:lnSpc>
                <a:spcPct val="80000"/>
              </a:lnSpc>
              <a:spcBef>
                <a:spcPct val="20000"/>
              </a:spcBef>
              <a:spcAft>
                <a:spcPct val="0"/>
              </a:spcAft>
              <a:buSzPct val="85000"/>
            </a:pP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Told another: </a:t>
            </a:r>
            <a:r>
              <a:rPr kumimoji="1" lang="en-US" altLang="en-US" sz="2200" b="0" kern="0" dirty="0">
                <a:solidFill>
                  <a:srgbClr val="003366"/>
                </a:solidFill>
                <a:latin typeface="Times New Roman" panose="02020603050405020304" pitchFamily="18" charset="0"/>
                <a:cs typeface="Times New Roman" panose="02020603050405020304" pitchFamily="18" charset="0"/>
              </a:rPr>
              <a:t>“I just want to say you are a wonderful lady and I enjoy speaking with you. I also want to say you look very nice today. I hope my saying this does not mess up your shape, kind like eating a cup cake. You are very impressionable. Have a wonderful day</a:t>
            </a: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a:t>
            </a:r>
          </a:p>
          <a:p>
            <a:pPr lvl="1" algn="just" eaLnBrk="0" fontAlgn="base" hangingPunct="0">
              <a:lnSpc>
                <a:spcPct val="80000"/>
              </a:lnSpc>
              <a:spcBef>
                <a:spcPct val="20000"/>
              </a:spcBef>
              <a:spcAft>
                <a:spcPct val="0"/>
              </a:spcAft>
              <a:buSzPct val="85000"/>
            </a:pPr>
            <a:endParaRPr kumimoji="1" lang="en-US" altLang="en-US" sz="2000" b="0" kern="0" dirty="0">
              <a:solidFill>
                <a:srgbClr val="003366"/>
              </a:solidFill>
              <a:latin typeface="Times New Roman" panose="02020603050405020304" pitchFamily="18" charset="0"/>
              <a:cs typeface="Times New Roman" panose="02020603050405020304" pitchFamily="18" charset="0"/>
            </a:endParaRPr>
          </a:p>
          <a:p>
            <a:pPr marL="457200" lvl="1" indent="0" algn="ctr" eaLnBrk="0" fontAlgn="base" hangingPunct="0">
              <a:lnSpc>
                <a:spcPct val="80000"/>
              </a:lnSpc>
              <a:spcBef>
                <a:spcPct val="20000"/>
              </a:spcBef>
              <a:spcAft>
                <a:spcPct val="0"/>
              </a:spcAft>
              <a:buSzPct val="85000"/>
              <a:buNone/>
            </a:pPr>
            <a:r>
              <a:rPr kumimoji="1" lang="en-US" altLang="en-US" sz="2600" u="sng" kern="0" dirty="0" smtClean="0">
                <a:solidFill>
                  <a:srgbClr val="003366"/>
                </a:solidFill>
                <a:latin typeface="Times New Roman" panose="02020603050405020304" pitchFamily="18" charset="0"/>
                <a:cs typeface="Times New Roman" panose="02020603050405020304" pitchFamily="18" charset="0"/>
              </a:rPr>
              <a:t>Questions to Ponder: </a:t>
            </a:r>
          </a:p>
          <a:p>
            <a:pPr lvl="1" algn="ctr" eaLnBrk="0" fontAlgn="base" hangingPunct="0">
              <a:lnSpc>
                <a:spcPct val="80000"/>
              </a:lnSpc>
              <a:spcBef>
                <a:spcPct val="20000"/>
              </a:spcBef>
              <a:spcAft>
                <a:spcPct val="0"/>
              </a:spcAft>
              <a:buSzPct val="85000"/>
            </a:pPr>
            <a:endParaRPr kumimoji="1" lang="en-US" altLang="en-US" sz="2000" b="0" kern="0" dirty="0" smtClean="0">
              <a:solidFill>
                <a:srgbClr val="003366"/>
              </a:solidFill>
              <a:latin typeface="Times New Roman" panose="02020603050405020304" pitchFamily="18" charset="0"/>
              <a:cs typeface="Times New Roman" panose="02020603050405020304" pitchFamily="18" charset="0"/>
            </a:endParaRPr>
          </a:p>
          <a:p>
            <a:pPr lvl="1" algn="just" eaLnBrk="0" fontAlgn="base" hangingPunct="0">
              <a:lnSpc>
                <a:spcPct val="80000"/>
              </a:lnSpc>
              <a:spcBef>
                <a:spcPct val="20000"/>
              </a:spcBef>
              <a:spcAft>
                <a:spcPct val="0"/>
              </a:spcAft>
              <a:buSzPct val="85000"/>
            </a:pP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Did this cross the line?</a:t>
            </a:r>
          </a:p>
          <a:p>
            <a:pPr marL="457200" lvl="1" indent="0" algn="just" eaLnBrk="0" fontAlgn="base" hangingPunct="0">
              <a:lnSpc>
                <a:spcPct val="80000"/>
              </a:lnSpc>
              <a:spcBef>
                <a:spcPct val="20000"/>
              </a:spcBef>
              <a:spcAft>
                <a:spcPct val="0"/>
              </a:spcAft>
              <a:buSzPct val="85000"/>
              <a:buNone/>
            </a:pPr>
            <a:endParaRPr kumimoji="1" lang="en-US" altLang="en-US" sz="2200" b="0" kern="0" dirty="0" smtClean="0">
              <a:solidFill>
                <a:srgbClr val="003366"/>
              </a:solidFill>
              <a:latin typeface="Times New Roman" panose="02020603050405020304" pitchFamily="18" charset="0"/>
              <a:cs typeface="Times New Roman" panose="02020603050405020304" pitchFamily="18" charset="0"/>
            </a:endParaRPr>
          </a:p>
          <a:p>
            <a:pPr lvl="1" algn="just" eaLnBrk="0" fontAlgn="base" hangingPunct="0">
              <a:lnSpc>
                <a:spcPct val="80000"/>
              </a:lnSpc>
              <a:spcBef>
                <a:spcPct val="20000"/>
              </a:spcBef>
              <a:spcAft>
                <a:spcPct val="0"/>
              </a:spcAft>
              <a:buSzPct val="85000"/>
            </a:pPr>
            <a:r>
              <a:rPr kumimoji="1" lang="en-US" altLang="en-US" sz="2200" b="0" kern="0" dirty="0" smtClean="0">
                <a:solidFill>
                  <a:srgbClr val="003366"/>
                </a:solidFill>
                <a:latin typeface="Times New Roman" panose="02020603050405020304" pitchFamily="18" charset="0"/>
                <a:cs typeface="Times New Roman" panose="02020603050405020304" pitchFamily="18" charset="0"/>
              </a:rPr>
              <a:t>Even though no one submitted a written complaint, What should the organization do?</a:t>
            </a:r>
          </a:p>
        </p:txBody>
      </p:sp>
    </p:spTree>
    <p:extLst>
      <p:ext uri="{BB962C8B-B14F-4D97-AF65-F5344CB8AC3E}">
        <p14:creationId xmlns:p14="http://schemas.microsoft.com/office/powerpoint/2010/main" val="28397421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Who Can Commit Workplace Harassment or Create a Hostile Work Environment?</a:t>
            </a:r>
          </a:p>
        </p:txBody>
      </p:sp>
      <p:sp>
        <p:nvSpPr>
          <p:cNvPr id="3" name="Content Placeholder 2"/>
          <p:cNvSpPr>
            <a:spLocks noGrp="1"/>
          </p:cNvSpPr>
          <p:nvPr>
            <p:ph idx="1"/>
          </p:nvPr>
        </p:nvSpPr>
        <p:spPr/>
        <p:txBody>
          <a:bodyPr/>
          <a:lstStyle/>
          <a:p>
            <a:pPr marL="342900" lvl="0" indent="-342900" algn="ctr" eaLnBrk="0" fontAlgn="base" hangingPunct="0">
              <a:lnSpc>
                <a:spcPct val="100000"/>
              </a:lnSpc>
              <a:spcBef>
                <a:spcPct val="20000"/>
              </a:spcBef>
              <a:spcAft>
                <a:spcPct val="0"/>
              </a:spcAft>
              <a:buClr>
                <a:srgbClr val="000000"/>
              </a:buClr>
              <a:buSzPct val="75000"/>
              <a:buNone/>
            </a:pPr>
            <a:r>
              <a:rPr kumimoji="1" lang="en-US" altLang="en-US" sz="3400" kern="0" dirty="0" smtClean="0">
                <a:solidFill>
                  <a:srgbClr val="003366"/>
                </a:solidFill>
                <a:latin typeface="Times New Roman" panose="02020603050405020304" pitchFamily="18" charset="0"/>
                <a:cs typeface="Times New Roman" panose="02020603050405020304" pitchFamily="18" charset="0"/>
              </a:rPr>
              <a:t>ANYONE</a:t>
            </a:r>
          </a:p>
          <a:p>
            <a:pPr eaLnBrk="0" fontAlgn="base" hangingPunct="0">
              <a:lnSpc>
                <a:spcPct val="100000"/>
              </a:lnSpc>
              <a:spcBef>
                <a:spcPct val="20000"/>
              </a:spcBef>
              <a:spcAft>
                <a:spcPct val="0"/>
              </a:spcAft>
              <a:buClr>
                <a:srgbClr val="1E4A7E"/>
              </a:buClr>
              <a:buSzPct val="75000"/>
              <a:buFont typeface="Wingdings" panose="05000000000000000000" pitchFamily="2" charset="2"/>
              <a:buChar char="§"/>
            </a:pPr>
            <a:endParaRPr kumimoji="1" lang="en-US" altLang="en-US" b="0" kern="0" dirty="0" smtClean="0">
              <a:solidFill>
                <a:srgbClr val="003366"/>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20000"/>
              </a:spcBef>
              <a:spcAft>
                <a:spcPct val="0"/>
              </a:spcAft>
              <a:buClr>
                <a:srgbClr val="1E4A7E"/>
              </a:buClr>
              <a:buSzPct val="75000"/>
              <a:buFont typeface="Wingdings" panose="05000000000000000000" pitchFamily="2" charset="2"/>
              <a:buChar char="§"/>
            </a:pPr>
            <a:r>
              <a:rPr kumimoji="1" lang="en-US" altLang="en-US" b="0" kern="0" dirty="0" smtClean="0">
                <a:solidFill>
                  <a:srgbClr val="003366"/>
                </a:solidFill>
                <a:latin typeface="Times New Roman" panose="02020603050405020304" pitchFamily="18" charset="0"/>
                <a:cs typeface="Times New Roman" panose="02020603050405020304" pitchFamily="18" charset="0"/>
              </a:rPr>
              <a:t>Management </a:t>
            </a:r>
            <a:r>
              <a:rPr kumimoji="1" lang="en-US" altLang="en-US" b="0" kern="0" dirty="0">
                <a:solidFill>
                  <a:srgbClr val="003366"/>
                </a:solidFill>
                <a:latin typeface="Times New Roman" panose="02020603050405020304" pitchFamily="18" charset="0"/>
                <a:cs typeface="Times New Roman" panose="02020603050405020304" pitchFamily="18" charset="0"/>
              </a:rPr>
              <a:t>Personnel (managers, supervisors, directors, department heads, people you report to)</a:t>
            </a:r>
          </a:p>
          <a:p>
            <a:pPr lvl="0" eaLnBrk="0" fontAlgn="base" hangingPunct="0">
              <a:lnSpc>
                <a:spcPct val="100000"/>
              </a:lnSpc>
              <a:spcBef>
                <a:spcPct val="20000"/>
              </a:spcBef>
              <a:spcAft>
                <a:spcPct val="0"/>
              </a:spcAft>
              <a:buClr>
                <a:srgbClr val="1E4A7E"/>
              </a:buClr>
              <a:buSzPct val="75000"/>
              <a:buFont typeface="Wingdings" panose="05000000000000000000" pitchFamily="2" charset="2"/>
              <a:buChar char="§"/>
            </a:pPr>
            <a:endParaRPr kumimoji="1" lang="en-US" altLang="en-US" b="0" kern="0" dirty="0">
              <a:solidFill>
                <a:srgbClr val="003366"/>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20000"/>
              </a:spcBef>
              <a:spcAft>
                <a:spcPct val="0"/>
              </a:spcAft>
              <a:buClr>
                <a:srgbClr val="1E4A7E"/>
              </a:buClr>
              <a:buSzPct val="75000"/>
              <a:buFont typeface="Wingdings" panose="05000000000000000000" pitchFamily="2" charset="2"/>
              <a:buChar char="§"/>
            </a:pPr>
            <a:r>
              <a:rPr kumimoji="1" lang="en-US" altLang="en-US" b="0" kern="0" dirty="0">
                <a:solidFill>
                  <a:srgbClr val="003366"/>
                </a:solidFill>
                <a:latin typeface="Times New Roman" panose="02020603050405020304" pitchFamily="18" charset="0"/>
                <a:cs typeface="Times New Roman" panose="02020603050405020304" pitchFamily="18" charset="0"/>
              </a:rPr>
              <a:t>A Co-Worker</a:t>
            </a:r>
          </a:p>
          <a:p>
            <a:pPr lvl="0" eaLnBrk="0" fontAlgn="base" hangingPunct="0">
              <a:lnSpc>
                <a:spcPct val="100000"/>
              </a:lnSpc>
              <a:spcBef>
                <a:spcPct val="20000"/>
              </a:spcBef>
              <a:spcAft>
                <a:spcPct val="0"/>
              </a:spcAft>
              <a:buClr>
                <a:srgbClr val="1E4A7E"/>
              </a:buClr>
              <a:buSzPct val="75000"/>
              <a:buFont typeface="Wingdings" panose="05000000000000000000" pitchFamily="2" charset="2"/>
              <a:buChar char="§"/>
            </a:pPr>
            <a:endParaRPr kumimoji="1" lang="en-US" altLang="en-US" b="0" kern="0" dirty="0">
              <a:solidFill>
                <a:srgbClr val="003366"/>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20000"/>
              </a:spcBef>
              <a:spcAft>
                <a:spcPct val="0"/>
              </a:spcAft>
              <a:buClr>
                <a:srgbClr val="1E4A7E"/>
              </a:buClr>
              <a:buSzPct val="75000"/>
              <a:buFont typeface="Wingdings" panose="05000000000000000000" pitchFamily="2" charset="2"/>
              <a:buChar char="§"/>
            </a:pPr>
            <a:r>
              <a:rPr kumimoji="1" lang="en-US" altLang="en-US" b="0" kern="0" dirty="0">
                <a:solidFill>
                  <a:srgbClr val="003366"/>
                </a:solidFill>
                <a:latin typeface="Times New Roman" panose="02020603050405020304" pitchFamily="18" charset="0"/>
                <a:cs typeface="Times New Roman" panose="02020603050405020304" pitchFamily="18" charset="0"/>
              </a:rPr>
              <a:t>A Non-Employee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1062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023"/>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Harasser &amp; Victim</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420586"/>
            <a:ext cx="11179629" cy="1926771"/>
          </a:xfrm>
        </p:spPr>
        <p:txBody>
          <a:bodyPr>
            <a:normAutofit/>
          </a:bodyPr>
          <a:lstStyle/>
          <a:p>
            <a:pPr marL="0" lvl="0" indent="0" eaLnBrk="0" fontAlgn="base" hangingPunct="0">
              <a:lnSpc>
                <a:spcPct val="80000"/>
              </a:lnSpc>
              <a:spcBef>
                <a:spcPct val="20000"/>
              </a:spcBef>
              <a:spcAft>
                <a:spcPct val="0"/>
              </a:spcAft>
              <a:buSzPct val="85000"/>
              <a:buNone/>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Both the victim and harasser can be either gender or the same gender, and can hold any position in the agency.</a:t>
            </a:r>
          </a:p>
          <a:p>
            <a:pPr marL="0" lvl="0" indent="0" eaLnBrk="0" fontAlgn="base" hangingPunct="0">
              <a:lnSpc>
                <a:spcPct val="80000"/>
              </a:lnSpc>
              <a:spcBef>
                <a:spcPct val="20000"/>
              </a:spcBef>
              <a:spcAft>
                <a:spcPct val="0"/>
              </a:spcAft>
              <a:buSzPct val="85000"/>
              <a:buNone/>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marL="0" lvl="0" indent="0" eaLnBrk="0" fontAlgn="base" hangingPunct="0">
              <a:lnSpc>
                <a:spcPct val="80000"/>
              </a:lnSpc>
              <a:spcBef>
                <a:spcPct val="20000"/>
              </a:spcBef>
              <a:spcAft>
                <a:spcPct val="0"/>
              </a:spcAft>
              <a:buSzPct val="85000"/>
              <a:buNone/>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The harasser can be the victim’s supervisor, a supervisor in another area, a co-worker, or someone who is not an employee, such as a client, customer, or shareholder.</a:t>
            </a:r>
          </a:p>
          <a:p>
            <a:pPr marL="0" lvl="0" indent="0" eaLnBrk="0" fontAlgn="base" hangingPunct="0">
              <a:lnSpc>
                <a:spcPct val="80000"/>
              </a:lnSpc>
              <a:spcBef>
                <a:spcPct val="20000"/>
              </a:spcBef>
              <a:spcAft>
                <a:spcPct val="0"/>
              </a:spcAft>
              <a:buSzPct val="85000"/>
              <a:buNone/>
            </a:pPr>
            <a:endParaRPr kumimoji="1" lang="en-US" altLang="en-US" sz="2400" b="0" kern="0" dirty="0">
              <a:solidFill>
                <a:srgbClr val="003366"/>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6190"/>
          <a:stretch/>
        </p:blipFill>
        <p:spPr>
          <a:xfrm>
            <a:off x="2666999" y="3347357"/>
            <a:ext cx="6858000" cy="1632857"/>
          </a:xfrm>
          <a:prstGeom prst="rect">
            <a:avLst/>
          </a:prstGeom>
        </p:spPr>
      </p:pic>
      <p:sp>
        <p:nvSpPr>
          <p:cNvPr id="7" name="Content Placeholder 2"/>
          <p:cNvSpPr txBox="1">
            <a:spLocks/>
          </p:cNvSpPr>
          <p:nvPr/>
        </p:nvSpPr>
        <p:spPr>
          <a:xfrm>
            <a:off x="506185" y="5274128"/>
            <a:ext cx="9018814" cy="114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E4A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1E4A7E"/>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1E4A7E"/>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80000"/>
              </a:lnSpc>
              <a:spcBef>
                <a:spcPct val="20000"/>
              </a:spcBef>
              <a:spcAft>
                <a:spcPct val="0"/>
              </a:spcAft>
              <a:buSzPct val="85000"/>
              <a:buFont typeface="Arial" panose="020B0604020202020204" pitchFamily="34" charset="0"/>
              <a:buNone/>
            </a:pPr>
            <a:r>
              <a:rPr kumimoji="1" lang="en-US" altLang="en-US" sz="3600" b="0" kern="0" dirty="0" smtClean="0">
                <a:solidFill>
                  <a:srgbClr val="003366"/>
                </a:solidFill>
                <a:latin typeface="Times New Roman" panose="02020603050405020304" pitchFamily="18" charset="0"/>
                <a:cs typeface="Times New Roman" panose="02020603050405020304" pitchFamily="18" charset="0"/>
              </a:rPr>
              <a:t>Bottom Line:</a:t>
            </a:r>
          </a:p>
          <a:p>
            <a:pPr marL="0" indent="0" eaLnBrk="0" fontAlgn="base" hangingPunct="0">
              <a:lnSpc>
                <a:spcPct val="80000"/>
              </a:lnSpc>
              <a:spcBef>
                <a:spcPct val="20000"/>
              </a:spcBef>
              <a:spcAft>
                <a:spcPct val="0"/>
              </a:spcAft>
              <a:buSzPct val="85000"/>
              <a:buFont typeface="Arial" panose="020B0604020202020204" pitchFamily="34" charset="0"/>
              <a:buNone/>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Harassment occurs across job level, gender, and age.</a:t>
            </a:r>
          </a:p>
          <a:p>
            <a:pPr marL="0" indent="0" eaLnBrk="0" fontAlgn="base" hangingPunct="0">
              <a:lnSpc>
                <a:spcPct val="80000"/>
              </a:lnSpc>
              <a:spcBef>
                <a:spcPct val="20000"/>
              </a:spcBef>
              <a:spcAft>
                <a:spcPct val="0"/>
              </a:spcAft>
              <a:buSzPct val="85000"/>
              <a:buFont typeface="Arial" panose="020B0604020202020204" pitchFamily="34" charset="0"/>
              <a:buNone/>
            </a:pPr>
            <a:endParaRPr kumimoji="1" lang="en-US" altLang="en-US" sz="2400" b="0" kern="0"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4743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726065"/>
            <a:ext cx="10515600" cy="2852737"/>
          </a:xfrm>
        </p:spPr>
        <p:txBody>
          <a:bodyPr>
            <a:normAutofit/>
          </a:bodyPr>
          <a:lstStyle/>
          <a:p>
            <a:r>
              <a:rPr lang="en-US" sz="5400" dirty="0" smtClean="0">
                <a:latin typeface="Times New Roman" panose="02020603050405020304" pitchFamily="18" charset="0"/>
                <a:cs typeface="Times New Roman" panose="02020603050405020304" pitchFamily="18" charset="0"/>
              </a:rPr>
              <a:t>Sexual Harassment Prevention</a:t>
            </a:r>
            <a:endParaRPr lang="en-US" sz="54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831850" y="4589463"/>
            <a:ext cx="10515600" cy="1866755"/>
          </a:xfrm>
        </p:spPr>
        <p:txBody>
          <a:bodyPr>
            <a:normAutofit/>
          </a:bodyPr>
          <a:lstStyle/>
          <a:p>
            <a:r>
              <a:rPr lang="en-US" dirty="0" smtClean="0">
                <a:latin typeface="Times New Roman" panose="02020603050405020304" pitchFamily="18" charset="0"/>
                <a:cs typeface="Times New Roman" panose="02020603050405020304" pitchFamily="18" charset="0"/>
              </a:rPr>
              <a:t>Christopher L. Johnson, Executive Director</a:t>
            </a:r>
          </a:p>
          <a:p>
            <a:r>
              <a:rPr lang="en-US" dirty="0" smtClean="0">
                <a:latin typeface="Times New Roman" panose="02020603050405020304" pitchFamily="18" charset="0"/>
                <a:cs typeface="Times New Roman" panose="02020603050405020304" pitchFamily="18" charset="0"/>
              </a:rPr>
              <a:t>Singer Buchanan, State EEO Coordinator</a:t>
            </a:r>
          </a:p>
          <a:p>
            <a:r>
              <a:rPr lang="en-US" dirty="0" smtClean="0">
                <a:latin typeface="Times New Roman" panose="02020603050405020304" pitchFamily="18" charset="0"/>
                <a:cs typeface="Times New Roman" panose="02020603050405020304" pitchFamily="18" charset="0"/>
              </a:rPr>
              <a:t>Colene Elridge, Executive Staff Advisor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5612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A538CE2F-E697-4AA9-9894-848625888E51}" type="slidenum">
              <a:rPr kumimoji="0" lang="en-US" altLang="en-US" sz="1400">
                <a:latin typeface="Times New Roman" panose="02020603050405020304" pitchFamily="18" charset="0"/>
                <a:cs typeface="Times New Roman" panose="02020603050405020304" pitchFamily="18" charset="0"/>
              </a:rPr>
              <a:pPr>
                <a:spcBef>
                  <a:spcPct val="0"/>
                </a:spcBef>
                <a:buClrTx/>
                <a:buSzTx/>
                <a:buFontTx/>
                <a:buNone/>
              </a:pPr>
              <a:t>20</a:t>
            </a:fld>
            <a:endParaRPr kumimoji="0" lang="en-US" altLang="en-US" sz="1400">
              <a:latin typeface="Times New Roman" panose="02020603050405020304" pitchFamily="18" charset="0"/>
              <a:cs typeface="Times New Roman" panose="02020603050405020304" pitchFamily="18" charset="0"/>
            </a:endParaRPr>
          </a:p>
        </p:txBody>
      </p:sp>
      <p:sp>
        <p:nvSpPr>
          <p:cNvPr id="10243" name="Rectangle 2"/>
          <p:cNvSpPr>
            <a:spLocks noGrp="1" noChangeArrowheads="1"/>
          </p:cNvSpPr>
          <p:nvPr>
            <p:ph type="title"/>
          </p:nvPr>
        </p:nvSpPr>
        <p:spPr/>
        <p:txBody>
          <a:bodyPr>
            <a:normAutofit/>
          </a:bodyPr>
          <a:lstStyle/>
          <a:p>
            <a:pPr algn="ctr"/>
            <a:r>
              <a:rPr lang="en-US" altLang="en-US" sz="3600" dirty="0">
                <a:latin typeface="Times New Roman" panose="02020603050405020304" pitchFamily="18" charset="0"/>
                <a:cs typeface="Times New Roman" panose="02020603050405020304" pitchFamily="18" charset="0"/>
              </a:rPr>
              <a:t>Hostile Work Environment</a:t>
            </a:r>
          </a:p>
        </p:txBody>
      </p:sp>
      <p:sp>
        <p:nvSpPr>
          <p:cNvPr id="10244" name="Rectangle 3"/>
          <p:cNvSpPr>
            <a:spLocks noGrp="1" noChangeArrowheads="1"/>
          </p:cNvSpPr>
          <p:nvPr>
            <p:ph type="body" idx="1"/>
          </p:nvPr>
        </p:nvSpPr>
        <p:spPr>
          <a:xfrm>
            <a:off x="838200" y="1847850"/>
            <a:ext cx="10515600" cy="4351338"/>
          </a:xfrm>
        </p:spPr>
        <p:txBody>
          <a:bodyPr/>
          <a:lstStyle/>
          <a:p>
            <a:pPr marL="0" indent="0" algn="ctr">
              <a:buClr>
                <a:srgbClr val="000000"/>
              </a:buClr>
              <a:buNone/>
            </a:pPr>
            <a:r>
              <a:rPr lang="en-US" altLang="en-US" b="0" dirty="0" smtClean="0">
                <a:latin typeface="Times New Roman" panose="02020603050405020304" pitchFamily="18" charset="0"/>
                <a:cs typeface="Times New Roman" panose="02020603050405020304" pitchFamily="18" charset="0"/>
              </a:rPr>
              <a:t>Occurs </a:t>
            </a:r>
            <a:r>
              <a:rPr lang="en-US" altLang="en-US" b="0" dirty="0">
                <a:latin typeface="Times New Roman" panose="02020603050405020304" pitchFamily="18" charset="0"/>
                <a:cs typeface="Times New Roman" panose="02020603050405020304" pitchFamily="18" charset="0"/>
              </a:rPr>
              <a:t>when verbal or physical conduct unreasonably interferes with an employee’s work, or creates an intimidating, or offensive working </a:t>
            </a:r>
            <a:r>
              <a:rPr lang="en-US" altLang="en-US" b="0" dirty="0" smtClean="0">
                <a:latin typeface="Times New Roman" panose="02020603050405020304" pitchFamily="18" charset="0"/>
                <a:cs typeface="Times New Roman" panose="02020603050405020304" pitchFamily="18" charset="0"/>
              </a:rPr>
              <a:t>environment</a:t>
            </a:r>
            <a:endParaRPr lang="en-US" altLang="en-US" b="0" dirty="0">
              <a:latin typeface="Times New Roman" panose="02020603050405020304" pitchFamily="18" charset="0"/>
              <a:cs typeface="Times New Roman" panose="02020603050405020304" pitchFamily="18" charset="0"/>
            </a:endParaRPr>
          </a:p>
          <a:p>
            <a:pPr>
              <a:buClr>
                <a:srgbClr val="000000"/>
              </a:buClr>
              <a:buFont typeface="Wingdings" panose="05000000000000000000" pitchFamily="2" charset="2"/>
              <a:buNone/>
            </a:pPr>
            <a:endParaRPr lang="en-US" altLang="en-US" b="0" dirty="0" smtClean="0">
              <a:latin typeface="Times New Roman" panose="02020603050405020304" pitchFamily="18" charset="0"/>
              <a:cs typeface="Times New Roman" panose="02020603050405020304" pitchFamily="18" charset="0"/>
            </a:endParaRPr>
          </a:p>
          <a:p>
            <a:pPr algn="ctr">
              <a:buClr>
                <a:srgbClr val="000000"/>
              </a:buClr>
              <a:buFont typeface="Wingdings" panose="05000000000000000000" pitchFamily="2" charset="2"/>
              <a:buNone/>
            </a:pPr>
            <a:r>
              <a:rPr lang="en-US" altLang="en-US" b="0" dirty="0" smtClean="0">
                <a:latin typeface="Times New Roman" panose="02020603050405020304" pitchFamily="18" charset="0"/>
                <a:cs typeface="Times New Roman" panose="02020603050405020304" pitchFamily="18" charset="0"/>
              </a:rPr>
              <a:t>or</a:t>
            </a:r>
          </a:p>
          <a:p>
            <a:pPr>
              <a:buClr>
                <a:srgbClr val="000000"/>
              </a:buClr>
              <a:buFont typeface="Wingdings" panose="05000000000000000000" pitchFamily="2" charset="2"/>
              <a:buNone/>
            </a:pPr>
            <a:endParaRPr lang="en-US" altLang="en-US" b="0" dirty="0" smtClean="0">
              <a:latin typeface="Times New Roman" panose="02020603050405020304" pitchFamily="18" charset="0"/>
              <a:cs typeface="Times New Roman" panose="02020603050405020304" pitchFamily="18" charset="0"/>
            </a:endParaRPr>
          </a:p>
          <a:p>
            <a:pPr algn="ctr">
              <a:buClr>
                <a:srgbClr val="000000"/>
              </a:buClr>
              <a:buFont typeface="Wingdings" panose="05000000000000000000" pitchFamily="2" charset="2"/>
              <a:buNone/>
            </a:pPr>
            <a:r>
              <a:rPr lang="en-US" altLang="en-US" sz="3600" b="0" dirty="0" smtClean="0">
                <a:latin typeface="Times New Roman" panose="02020603050405020304" pitchFamily="18" charset="0"/>
                <a:cs typeface="Times New Roman" panose="02020603050405020304" pitchFamily="18" charset="0"/>
              </a:rPr>
              <a:t>Quid Pro Quo</a:t>
            </a:r>
            <a:endParaRPr lang="en-US" altLang="en-US" sz="3600" b="0" dirty="0">
              <a:latin typeface="Times New Roman" panose="02020603050405020304" pitchFamily="18" charset="0"/>
              <a:cs typeface="Times New Roman" panose="02020603050405020304" pitchFamily="18" charset="0"/>
            </a:endParaRPr>
          </a:p>
          <a:p>
            <a:pPr marL="0" indent="0" algn="ctr">
              <a:buClr>
                <a:srgbClr val="000000"/>
              </a:buClr>
              <a:buNone/>
            </a:pPr>
            <a:r>
              <a:rPr lang="en-US" altLang="en-US" b="0" dirty="0" smtClean="0">
                <a:latin typeface="Times New Roman" panose="02020603050405020304" pitchFamily="18" charset="0"/>
                <a:cs typeface="Times New Roman" panose="02020603050405020304" pitchFamily="18" charset="0"/>
              </a:rPr>
              <a:t>“Something </a:t>
            </a:r>
            <a:r>
              <a:rPr lang="en-US" altLang="en-US" b="0" dirty="0">
                <a:latin typeface="Times New Roman" panose="02020603050405020304" pitchFamily="18" charset="0"/>
                <a:cs typeface="Times New Roman" panose="02020603050405020304" pitchFamily="18" charset="0"/>
              </a:rPr>
              <a:t>for Something” </a:t>
            </a:r>
          </a:p>
        </p:txBody>
      </p:sp>
    </p:spTree>
    <p:extLst>
      <p:ext uri="{BB962C8B-B14F-4D97-AF65-F5344CB8AC3E}">
        <p14:creationId xmlns:p14="http://schemas.microsoft.com/office/powerpoint/2010/main" val="428264424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023"/>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Potential Harassing Behaviors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59130"/>
            <a:ext cx="10515599" cy="4883233"/>
          </a:xfrm>
        </p:spPr>
        <p:txBody>
          <a:bodyPr>
            <a:normAutofit fontScale="92500" lnSpcReduction="10000"/>
          </a:bodyPr>
          <a:lstStyle/>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Pervasive sexist comments</a:t>
            </a:r>
          </a:p>
          <a:p>
            <a:pPr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Sexually suggestive jokes, stories, comments, posters, emails, texts</a:t>
            </a:r>
          </a:p>
          <a:p>
            <a:pPr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Repeated sexual advances or request for dates</a:t>
            </a:r>
          </a:p>
          <a:p>
            <a:pPr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Unwanted sexual attention (staring at or inappropriate touching of body)</a:t>
            </a:r>
          </a:p>
          <a:p>
            <a:pPr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Sexual comments about appearance, clothing or body parts</a:t>
            </a:r>
          </a:p>
          <a:p>
            <a:pPr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Request for sex or sexual favors in exchange for job benefit</a:t>
            </a:r>
          </a:p>
          <a:p>
            <a:pPr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Offensive comments about someone’s sexual orientation or gender identity</a:t>
            </a:r>
          </a:p>
          <a:p>
            <a:pPr algn="just" eaLnBrk="0" fontAlgn="base" hangingPunct="0">
              <a:lnSpc>
                <a:spcPct val="80000"/>
              </a:lnSpc>
              <a:spcBef>
                <a:spcPct val="20000"/>
              </a:spcBef>
              <a:spcAft>
                <a:spcPct val="0"/>
              </a:spcAft>
              <a:buSzPct val="85000"/>
            </a:pPr>
            <a:endParaRPr kumimoji="1" lang="en-US" altLang="en-US" sz="2400" b="0" kern="0" dirty="0" smtClean="0">
              <a:solidFill>
                <a:srgbClr val="003366"/>
              </a:solidFill>
              <a:latin typeface="Times New Roman" panose="02020603050405020304" pitchFamily="18" charset="0"/>
              <a:cs typeface="Times New Roman" panose="02020603050405020304" pitchFamily="18" charset="0"/>
            </a:endParaRPr>
          </a:p>
          <a:p>
            <a:pPr algn="just"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Company or manager awareness of inappropriate conduct but no action taken</a:t>
            </a:r>
          </a:p>
        </p:txBody>
      </p:sp>
    </p:spTree>
    <p:extLst>
      <p:ext uri="{BB962C8B-B14F-4D97-AF65-F5344CB8AC3E}">
        <p14:creationId xmlns:p14="http://schemas.microsoft.com/office/powerpoint/2010/main" val="30138206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9472AFE7-9341-437C-9DDB-E429CFD35C1E}" type="slidenum">
              <a:rPr kumimoji="0" lang="en-US" altLang="en-US" sz="1400">
                <a:latin typeface="Times New Roman" panose="02020603050405020304" pitchFamily="18" charset="0"/>
              </a:rPr>
              <a:pPr>
                <a:spcBef>
                  <a:spcPct val="0"/>
                </a:spcBef>
                <a:buClrTx/>
                <a:buSzTx/>
                <a:buFontTx/>
                <a:buNone/>
              </a:pPr>
              <a:t>22</a:t>
            </a:fld>
            <a:endParaRPr kumimoji="0" lang="en-US" altLang="en-US" sz="1400">
              <a:latin typeface="Times New Roman" panose="02020603050405020304" pitchFamily="18" charset="0"/>
            </a:endParaRPr>
          </a:p>
        </p:txBody>
      </p:sp>
      <p:sp>
        <p:nvSpPr>
          <p:cNvPr id="19459" name="Rectangle 2"/>
          <p:cNvSpPr>
            <a:spLocks noGrp="1" noChangeArrowheads="1"/>
          </p:cNvSpPr>
          <p:nvPr>
            <p:ph type="title"/>
          </p:nvPr>
        </p:nvSpPr>
        <p:spPr>
          <a:xfrm>
            <a:off x="171448" y="120197"/>
            <a:ext cx="11707585" cy="1003528"/>
          </a:xfrm>
        </p:spPr>
        <p:txBody>
          <a:bodyPr>
            <a:normAutofit/>
          </a:bodyPr>
          <a:lstStyle/>
          <a:p>
            <a:pPr algn="ctr"/>
            <a:r>
              <a:rPr lang="en-US" altLang="en-US" dirty="0">
                <a:latin typeface="Times New Roman" panose="02020603050405020304" pitchFamily="18" charset="0"/>
                <a:cs typeface="Times New Roman" panose="02020603050405020304" pitchFamily="18" charset="0"/>
              </a:rPr>
              <a:t>Agency Liability: </a:t>
            </a:r>
            <a:r>
              <a:rPr lang="en-US" altLang="en-US" dirty="0" smtClean="0">
                <a:latin typeface="Times New Roman" panose="02020603050405020304" pitchFamily="18" charset="0"/>
                <a:cs typeface="Times New Roman" panose="02020603050405020304" pitchFamily="18" charset="0"/>
              </a:rPr>
              <a:t>Tangible </a:t>
            </a:r>
            <a:r>
              <a:rPr lang="en-US" altLang="en-US" dirty="0">
                <a:latin typeface="Times New Roman" panose="02020603050405020304" pitchFamily="18" charset="0"/>
                <a:cs typeface="Times New Roman" panose="02020603050405020304" pitchFamily="18" charset="0"/>
              </a:rPr>
              <a:t>Employment Action</a:t>
            </a:r>
          </a:p>
        </p:txBody>
      </p:sp>
      <p:sp>
        <p:nvSpPr>
          <p:cNvPr id="38915" name="Rectangle 3"/>
          <p:cNvSpPr>
            <a:spLocks noGrp="1" noChangeArrowheads="1"/>
          </p:cNvSpPr>
          <p:nvPr>
            <p:ph type="body" idx="1"/>
          </p:nvPr>
        </p:nvSpPr>
        <p:spPr>
          <a:xfrm>
            <a:off x="408211" y="1123725"/>
            <a:ext cx="11234057" cy="4351338"/>
          </a:xfrm>
        </p:spPr>
        <p:txBody>
          <a:bodyPr>
            <a:noAutofit/>
          </a:bodyPr>
          <a:lstStyle/>
          <a:p>
            <a:pPr marL="0" indent="0">
              <a:lnSpc>
                <a:spcPct val="80000"/>
              </a:lnSpc>
              <a:buClr>
                <a:srgbClr val="000000"/>
              </a:buClr>
              <a:buNone/>
            </a:pPr>
            <a:r>
              <a:rPr lang="en-US" altLang="en-US" sz="2350" b="0" dirty="0">
                <a:latin typeface="Times New Roman" panose="02020603050405020304" pitchFamily="18" charset="0"/>
                <a:cs typeface="Times New Roman" panose="02020603050405020304" pitchFamily="18" charset="0"/>
              </a:rPr>
              <a:t>An employer is always liable for harassment by a supervisor on a prohibited basis that culminates in a tangible employment action.</a:t>
            </a:r>
          </a:p>
          <a:p>
            <a:pPr>
              <a:lnSpc>
                <a:spcPct val="80000"/>
              </a:lnSpc>
              <a:buClr>
                <a:srgbClr val="000000"/>
              </a:buClr>
              <a:buFont typeface="Wingdings" panose="05000000000000000000" pitchFamily="2" charset="2"/>
              <a:buNone/>
            </a:pPr>
            <a:endParaRPr lang="en-US" altLang="en-US" sz="2350" b="0" dirty="0">
              <a:latin typeface="Times New Roman" panose="02020603050405020304" pitchFamily="18" charset="0"/>
              <a:cs typeface="Times New Roman" panose="02020603050405020304" pitchFamily="18" charset="0"/>
            </a:endParaRPr>
          </a:p>
          <a:p>
            <a:pPr marL="0" indent="0">
              <a:lnSpc>
                <a:spcPct val="80000"/>
              </a:lnSpc>
              <a:buClr>
                <a:srgbClr val="000000"/>
              </a:buClr>
              <a:buNone/>
            </a:pPr>
            <a:r>
              <a:rPr lang="en-US" altLang="en-US" sz="2350" b="0" dirty="0">
                <a:latin typeface="Times New Roman" panose="02020603050405020304" pitchFamily="18" charset="0"/>
                <a:cs typeface="Times New Roman" panose="02020603050405020304" pitchFamily="18" charset="0"/>
              </a:rPr>
              <a:t>If a tangible employment action results from harassment by a supervisor, the agency is automatically liable. </a:t>
            </a:r>
            <a:endParaRPr lang="en-US" altLang="en-US" sz="2350" b="0" dirty="0" smtClean="0">
              <a:latin typeface="Times New Roman" panose="02020603050405020304" pitchFamily="18" charset="0"/>
              <a:cs typeface="Times New Roman" panose="02020603050405020304" pitchFamily="18" charset="0"/>
            </a:endParaRPr>
          </a:p>
          <a:p>
            <a:pPr marL="0" indent="0">
              <a:lnSpc>
                <a:spcPct val="80000"/>
              </a:lnSpc>
              <a:buClr>
                <a:srgbClr val="000000"/>
              </a:buClr>
              <a:buNone/>
            </a:pPr>
            <a:endParaRPr lang="en-US" altLang="en-US" sz="2350" b="0" dirty="0">
              <a:latin typeface="Times New Roman" panose="02020603050405020304" pitchFamily="18" charset="0"/>
              <a:cs typeface="Times New Roman" panose="02020603050405020304" pitchFamily="18" charset="0"/>
            </a:endParaRPr>
          </a:p>
          <a:p>
            <a:pPr marL="0" indent="0">
              <a:lnSpc>
                <a:spcPct val="80000"/>
              </a:lnSpc>
              <a:buClr>
                <a:srgbClr val="000000"/>
              </a:buClr>
              <a:buNone/>
            </a:pPr>
            <a:r>
              <a:rPr lang="en-US" altLang="en-US" sz="2350" b="0" dirty="0" smtClean="0">
                <a:latin typeface="Times New Roman" panose="02020603050405020304" pitchFamily="18" charset="0"/>
                <a:cs typeface="Times New Roman" panose="02020603050405020304" pitchFamily="18" charset="0"/>
              </a:rPr>
              <a:t>Examples </a:t>
            </a:r>
            <a:r>
              <a:rPr lang="en-US" altLang="en-US" sz="2350" b="0" dirty="0">
                <a:latin typeface="Times New Roman" panose="02020603050405020304" pitchFamily="18" charset="0"/>
                <a:cs typeface="Times New Roman" panose="02020603050405020304" pitchFamily="18" charset="0"/>
              </a:rPr>
              <a:t>of tangible employment actions include:</a:t>
            </a:r>
          </a:p>
          <a:p>
            <a:pPr lvl="1">
              <a:lnSpc>
                <a:spcPct val="80000"/>
              </a:lnSpc>
              <a:buClr>
                <a:srgbClr val="000000"/>
              </a:buClr>
              <a:buFont typeface="Wingdings" panose="05000000000000000000" pitchFamily="2" charset="2"/>
              <a:buChar char="§"/>
            </a:pPr>
            <a:r>
              <a:rPr lang="en-US" altLang="en-US" sz="2350" b="0" dirty="0" smtClean="0">
                <a:latin typeface="Times New Roman" panose="02020603050405020304" pitchFamily="18" charset="0"/>
                <a:cs typeface="Times New Roman" panose="02020603050405020304" pitchFamily="18" charset="0"/>
              </a:rPr>
              <a:t>Hire </a:t>
            </a:r>
            <a:r>
              <a:rPr lang="en-US" altLang="en-US" sz="2350" b="0" dirty="0">
                <a:latin typeface="Times New Roman" panose="02020603050405020304" pitchFamily="18" charset="0"/>
                <a:cs typeface="Times New Roman" panose="02020603050405020304" pitchFamily="18" charset="0"/>
              </a:rPr>
              <a:t>and/or Fire</a:t>
            </a:r>
          </a:p>
          <a:p>
            <a:pPr lvl="1">
              <a:lnSpc>
                <a:spcPct val="80000"/>
              </a:lnSpc>
              <a:buClr>
                <a:srgbClr val="000000"/>
              </a:buClr>
              <a:buFont typeface="Wingdings" panose="05000000000000000000" pitchFamily="2" charset="2"/>
              <a:buChar char="§"/>
            </a:pPr>
            <a:r>
              <a:rPr lang="en-US" altLang="en-US" sz="2350" b="0" dirty="0">
                <a:latin typeface="Times New Roman" panose="02020603050405020304" pitchFamily="18" charset="0"/>
                <a:cs typeface="Times New Roman" panose="02020603050405020304" pitchFamily="18" charset="0"/>
              </a:rPr>
              <a:t>Promote or Fail to Promote</a:t>
            </a:r>
          </a:p>
          <a:p>
            <a:pPr lvl="1">
              <a:lnSpc>
                <a:spcPct val="80000"/>
              </a:lnSpc>
              <a:buClr>
                <a:srgbClr val="000000"/>
              </a:buClr>
              <a:buFont typeface="Wingdings" panose="05000000000000000000" pitchFamily="2" charset="2"/>
              <a:buChar char="§"/>
            </a:pPr>
            <a:r>
              <a:rPr lang="en-US" altLang="en-US" sz="2350" b="0" dirty="0" smtClean="0">
                <a:latin typeface="Times New Roman" panose="02020603050405020304" pitchFamily="18" charset="0"/>
                <a:cs typeface="Times New Roman" panose="02020603050405020304" pitchFamily="18" charset="0"/>
              </a:rPr>
              <a:t>Demote</a:t>
            </a:r>
          </a:p>
          <a:p>
            <a:pPr marL="0" indent="0">
              <a:lnSpc>
                <a:spcPct val="80000"/>
              </a:lnSpc>
              <a:buClr>
                <a:srgbClr val="000000"/>
              </a:buClr>
              <a:buNone/>
            </a:pPr>
            <a:r>
              <a:rPr lang="en-US" altLang="en-US" sz="2350" b="0" dirty="0" smtClean="0">
                <a:latin typeface="Times New Roman" panose="02020603050405020304" pitchFamily="18" charset="0"/>
                <a:cs typeface="Times New Roman" panose="02020603050405020304" pitchFamily="18" charset="0"/>
              </a:rPr>
              <a:t>Terms </a:t>
            </a:r>
            <a:r>
              <a:rPr lang="en-US" altLang="en-US" sz="2350" b="0" dirty="0">
                <a:latin typeface="Times New Roman" panose="02020603050405020304" pitchFamily="18" charset="0"/>
                <a:cs typeface="Times New Roman" panose="02020603050405020304" pitchFamily="18" charset="0"/>
              </a:rPr>
              <a:t>and </a:t>
            </a:r>
            <a:r>
              <a:rPr lang="en-US" altLang="en-US" sz="2350" b="0" dirty="0" smtClean="0">
                <a:latin typeface="Times New Roman" panose="02020603050405020304" pitchFamily="18" charset="0"/>
                <a:cs typeface="Times New Roman" panose="02020603050405020304" pitchFamily="18" charset="0"/>
              </a:rPr>
              <a:t>Conditions: </a:t>
            </a:r>
            <a:endParaRPr lang="en-US" altLang="en-US" sz="2350" b="0" dirty="0">
              <a:latin typeface="Times New Roman" panose="02020603050405020304" pitchFamily="18" charset="0"/>
              <a:cs typeface="Times New Roman" panose="02020603050405020304" pitchFamily="18" charset="0"/>
            </a:endParaRPr>
          </a:p>
          <a:p>
            <a:pPr lvl="1">
              <a:lnSpc>
                <a:spcPct val="80000"/>
              </a:lnSpc>
              <a:buClr>
                <a:srgbClr val="000000"/>
              </a:buClr>
              <a:buFont typeface="Wingdings" panose="05000000000000000000" pitchFamily="2" charset="2"/>
              <a:buChar char="§"/>
            </a:pPr>
            <a:r>
              <a:rPr lang="en-US" altLang="en-US" sz="2350" b="0" dirty="0">
                <a:latin typeface="Times New Roman" panose="02020603050405020304" pitchFamily="18" charset="0"/>
                <a:cs typeface="Times New Roman" panose="02020603050405020304" pitchFamily="18" charset="0"/>
              </a:rPr>
              <a:t>Reassignment, Work schedule</a:t>
            </a:r>
          </a:p>
          <a:p>
            <a:pPr lvl="1">
              <a:lnSpc>
                <a:spcPct val="80000"/>
              </a:lnSpc>
              <a:buClr>
                <a:srgbClr val="000000"/>
              </a:buClr>
              <a:buFont typeface="Wingdings" panose="05000000000000000000" pitchFamily="2" charset="2"/>
              <a:buChar char="§"/>
            </a:pPr>
            <a:r>
              <a:rPr lang="en-US" altLang="en-US" sz="2350" b="0" dirty="0">
                <a:latin typeface="Times New Roman" panose="02020603050405020304" pitchFamily="18" charset="0"/>
                <a:cs typeface="Times New Roman" panose="02020603050405020304" pitchFamily="18" charset="0"/>
              </a:rPr>
              <a:t>Compensation</a:t>
            </a:r>
          </a:p>
          <a:p>
            <a:pPr lvl="1">
              <a:lnSpc>
                <a:spcPct val="80000"/>
              </a:lnSpc>
              <a:buClr>
                <a:srgbClr val="000000"/>
              </a:buClr>
              <a:buFont typeface="Wingdings" panose="05000000000000000000" pitchFamily="2" charset="2"/>
              <a:buChar char="§"/>
            </a:pPr>
            <a:r>
              <a:rPr lang="en-US" altLang="en-US" sz="2350" b="0" dirty="0">
                <a:latin typeface="Times New Roman" panose="02020603050405020304" pitchFamily="18" charset="0"/>
                <a:cs typeface="Times New Roman" panose="02020603050405020304" pitchFamily="18" charset="0"/>
              </a:rPr>
              <a:t>Unsolicited change in duties or responsibilities</a:t>
            </a:r>
          </a:p>
          <a:p>
            <a:pPr lvl="1">
              <a:lnSpc>
                <a:spcPct val="80000"/>
              </a:lnSpc>
              <a:buClr>
                <a:srgbClr val="000000"/>
              </a:buClr>
              <a:buFont typeface="Wingdings" panose="05000000000000000000" pitchFamily="2" charset="2"/>
              <a:buChar char="§"/>
            </a:pPr>
            <a:r>
              <a:rPr lang="en-US" altLang="en-US" sz="2350" b="0" dirty="0">
                <a:latin typeface="Times New Roman" panose="02020603050405020304" pitchFamily="18" charset="0"/>
                <a:cs typeface="Times New Roman" panose="02020603050405020304" pitchFamily="18" charset="0"/>
              </a:rPr>
              <a:t>Change Benefits</a:t>
            </a:r>
          </a:p>
        </p:txBody>
      </p:sp>
    </p:spTree>
    <p:extLst>
      <p:ext uri="{BB962C8B-B14F-4D97-AF65-F5344CB8AC3E}">
        <p14:creationId xmlns:p14="http://schemas.microsoft.com/office/powerpoint/2010/main" val="20649770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10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2" dur="1000"/>
                                        <p:tgtEl>
                                          <p:spTgt spid="3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17" dur="1000"/>
                                        <p:tgtEl>
                                          <p:spTgt spid="3891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22" dur="1000"/>
                                        <p:tgtEl>
                                          <p:spTgt spid="38915">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8915">
                                            <p:txEl>
                                              <p:pRg st="6" end="6"/>
                                            </p:txEl>
                                          </p:spTgt>
                                        </p:tgtEl>
                                        <p:attrNameLst>
                                          <p:attrName>style.visibility</p:attrName>
                                        </p:attrNameLst>
                                      </p:cBhvr>
                                      <p:to>
                                        <p:strVal val="visible"/>
                                      </p:to>
                                    </p:set>
                                    <p:animEffect transition="in" filter="blinds(horizontal)">
                                      <p:cBhvr>
                                        <p:cTn id="25" dur="1000"/>
                                        <p:tgtEl>
                                          <p:spTgt spid="38915">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8915">
                                            <p:txEl>
                                              <p:pRg st="7" end="7"/>
                                            </p:txEl>
                                          </p:spTgt>
                                        </p:tgtEl>
                                        <p:attrNameLst>
                                          <p:attrName>style.visibility</p:attrName>
                                        </p:attrNameLst>
                                      </p:cBhvr>
                                      <p:to>
                                        <p:strVal val="visible"/>
                                      </p:to>
                                    </p:set>
                                    <p:animEffect transition="in" filter="blinds(horizontal)">
                                      <p:cBhvr>
                                        <p:cTn id="28" dur="1000"/>
                                        <p:tgtEl>
                                          <p:spTgt spid="3891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8915">
                                            <p:txEl>
                                              <p:pRg st="8" end="8"/>
                                            </p:txEl>
                                          </p:spTgt>
                                        </p:tgtEl>
                                        <p:attrNameLst>
                                          <p:attrName>style.visibility</p:attrName>
                                        </p:attrNameLst>
                                      </p:cBhvr>
                                      <p:to>
                                        <p:strVal val="visible"/>
                                      </p:to>
                                    </p:set>
                                    <p:animEffect transition="in" filter="blinds(horizontal)">
                                      <p:cBhvr>
                                        <p:cTn id="33" dur="1000"/>
                                        <p:tgtEl>
                                          <p:spTgt spid="38915">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8915">
                                            <p:txEl>
                                              <p:pRg st="9" end="9"/>
                                            </p:txEl>
                                          </p:spTgt>
                                        </p:tgtEl>
                                        <p:attrNameLst>
                                          <p:attrName>style.visibility</p:attrName>
                                        </p:attrNameLst>
                                      </p:cBhvr>
                                      <p:to>
                                        <p:strVal val="visible"/>
                                      </p:to>
                                    </p:set>
                                    <p:animEffect transition="in" filter="blinds(horizontal)">
                                      <p:cBhvr>
                                        <p:cTn id="36" dur="1000"/>
                                        <p:tgtEl>
                                          <p:spTgt spid="38915">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8915">
                                            <p:txEl>
                                              <p:pRg st="10" end="10"/>
                                            </p:txEl>
                                          </p:spTgt>
                                        </p:tgtEl>
                                        <p:attrNameLst>
                                          <p:attrName>style.visibility</p:attrName>
                                        </p:attrNameLst>
                                      </p:cBhvr>
                                      <p:to>
                                        <p:strVal val="visible"/>
                                      </p:to>
                                    </p:set>
                                    <p:animEffect transition="in" filter="blinds(horizontal)">
                                      <p:cBhvr>
                                        <p:cTn id="39" dur="1000"/>
                                        <p:tgtEl>
                                          <p:spTgt spid="38915">
                                            <p:txEl>
                                              <p:pRg st="10" end="1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8915">
                                            <p:txEl>
                                              <p:pRg st="11" end="11"/>
                                            </p:txEl>
                                          </p:spTgt>
                                        </p:tgtEl>
                                        <p:attrNameLst>
                                          <p:attrName>style.visibility</p:attrName>
                                        </p:attrNameLst>
                                      </p:cBhvr>
                                      <p:to>
                                        <p:strVal val="visible"/>
                                      </p:to>
                                    </p:set>
                                    <p:animEffect transition="in" filter="blinds(horizontal)">
                                      <p:cBhvr>
                                        <p:cTn id="42" dur="1000"/>
                                        <p:tgtEl>
                                          <p:spTgt spid="38915">
                                            <p:txEl>
                                              <p:pRg st="11" end="11"/>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8915">
                                            <p:txEl>
                                              <p:pRg st="12" end="12"/>
                                            </p:txEl>
                                          </p:spTgt>
                                        </p:tgtEl>
                                        <p:attrNameLst>
                                          <p:attrName>style.visibility</p:attrName>
                                        </p:attrNameLst>
                                      </p:cBhvr>
                                      <p:to>
                                        <p:strVal val="visible"/>
                                      </p:to>
                                    </p:set>
                                    <p:animEffect transition="in" filter="blinds(horizontal)">
                                      <p:cBhvr>
                                        <p:cTn id="45" dur="1000"/>
                                        <p:tgtEl>
                                          <p:spTgt spid="389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266E780C-AB43-4CB7-A2C7-A7305F36296D}" type="slidenum">
              <a:rPr kumimoji="0" lang="en-US" altLang="en-US" sz="1400">
                <a:latin typeface="Times New Roman" panose="02020603050405020304" pitchFamily="18" charset="0"/>
              </a:rPr>
              <a:pPr>
                <a:spcBef>
                  <a:spcPct val="0"/>
                </a:spcBef>
                <a:buClrTx/>
                <a:buSzTx/>
                <a:buFontTx/>
                <a:buNone/>
              </a:pPr>
              <a:t>23</a:t>
            </a:fld>
            <a:endParaRPr kumimoji="0" lang="en-US" altLang="en-US" sz="1400">
              <a:latin typeface="Times New Roman" panose="02020603050405020304" pitchFamily="18" charset="0"/>
            </a:endParaRPr>
          </a:p>
        </p:txBody>
      </p:sp>
      <p:sp>
        <p:nvSpPr>
          <p:cNvPr id="20483" name="Rectangle 2"/>
          <p:cNvSpPr>
            <a:spLocks noGrp="1" noChangeArrowheads="1"/>
          </p:cNvSpPr>
          <p:nvPr>
            <p:ph type="title"/>
          </p:nvPr>
        </p:nvSpPr>
        <p:spPr/>
        <p:txBody>
          <a:bodyPr>
            <a:normAutofit/>
          </a:bodyPr>
          <a:lstStyle/>
          <a:p>
            <a:pPr algn="ctr"/>
            <a:r>
              <a:rPr lang="en-US" altLang="en-US" dirty="0">
                <a:latin typeface="Times New Roman" panose="02020603050405020304" pitchFamily="18" charset="0"/>
                <a:cs typeface="Times New Roman" panose="02020603050405020304" pitchFamily="18" charset="0"/>
              </a:rPr>
              <a:t>Agency Liability: </a:t>
            </a:r>
            <a:r>
              <a:rPr lang="en-US" altLang="en-US" dirty="0" smtClean="0">
                <a:latin typeface="Times New Roman" panose="02020603050405020304" pitchFamily="18" charset="0"/>
                <a:cs typeface="Times New Roman" panose="02020603050405020304" pitchFamily="18" charset="0"/>
              </a:rPr>
              <a:t>Hostile </a:t>
            </a:r>
            <a:r>
              <a:rPr lang="en-US" altLang="en-US" dirty="0">
                <a:latin typeface="Times New Roman" panose="02020603050405020304" pitchFamily="18" charset="0"/>
                <a:cs typeface="Times New Roman" panose="02020603050405020304" pitchFamily="18" charset="0"/>
              </a:rPr>
              <a:t>Environment Created by Management</a:t>
            </a:r>
          </a:p>
        </p:txBody>
      </p:sp>
      <p:sp>
        <p:nvSpPr>
          <p:cNvPr id="39939" name="Rectangle 3"/>
          <p:cNvSpPr>
            <a:spLocks noGrp="1" noChangeArrowheads="1"/>
          </p:cNvSpPr>
          <p:nvPr>
            <p:ph type="body" idx="1"/>
          </p:nvPr>
        </p:nvSpPr>
        <p:spPr>
          <a:xfrm>
            <a:off x="838200" y="2187574"/>
            <a:ext cx="10515600" cy="4351338"/>
          </a:xfrm>
        </p:spPr>
        <p:txBody>
          <a:bodyPr/>
          <a:lstStyle/>
          <a:p>
            <a:pPr marL="0" indent="0">
              <a:buClr>
                <a:srgbClr val="000000"/>
              </a:buClr>
              <a:buNone/>
            </a:pPr>
            <a:r>
              <a:rPr lang="en-US" altLang="en-US" b="0" dirty="0">
                <a:latin typeface="Times New Roman" panose="02020603050405020304" pitchFamily="18" charset="0"/>
                <a:cs typeface="Times New Roman" panose="02020603050405020304" pitchFamily="18" charset="0"/>
              </a:rPr>
              <a:t>Agency is liable unless both elements of an affirmative defense are met:</a:t>
            </a:r>
          </a:p>
          <a:p>
            <a:pPr marL="990600" lvl="1" indent="-533400">
              <a:buClr>
                <a:srgbClr val="000000"/>
              </a:buClr>
              <a:buNone/>
            </a:pPr>
            <a:endParaRPr lang="en-US" altLang="en-US" b="0" dirty="0">
              <a:latin typeface="Times New Roman" panose="02020603050405020304" pitchFamily="18" charset="0"/>
              <a:cs typeface="Times New Roman" panose="02020603050405020304" pitchFamily="18" charset="0"/>
            </a:endParaRPr>
          </a:p>
          <a:p>
            <a:pPr marL="990600" lvl="1" indent="-533400">
              <a:buClr>
                <a:srgbClr val="000000"/>
              </a:buClr>
              <a:buFont typeface="Wingdings" panose="05000000000000000000" pitchFamily="2" charset="2"/>
              <a:buAutoNum type="arabicParenR"/>
            </a:pPr>
            <a:r>
              <a:rPr lang="en-US" altLang="en-US" b="0" dirty="0">
                <a:latin typeface="Times New Roman" panose="02020603050405020304" pitchFamily="18" charset="0"/>
                <a:cs typeface="Times New Roman" panose="02020603050405020304" pitchFamily="18" charset="0"/>
              </a:rPr>
              <a:t>If the agency exercised reasonable care to prevent and promptly correct the harassment; and </a:t>
            </a:r>
          </a:p>
          <a:p>
            <a:pPr marL="990600" lvl="1" indent="-533400">
              <a:buClr>
                <a:srgbClr val="000000"/>
              </a:buClr>
              <a:buFont typeface="Wingdings" panose="05000000000000000000" pitchFamily="2" charset="2"/>
              <a:buAutoNum type="arabicParenR"/>
            </a:pPr>
            <a:endParaRPr lang="en-US" altLang="en-US" b="0" dirty="0">
              <a:latin typeface="Times New Roman" panose="02020603050405020304" pitchFamily="18" charset="0"/>
              <a:cs typeface="Times New Roman" panose="02020603050405020304" pitchFamily="18" charset="0"/>
            </a:endParaRPr>
          </a:p>
          <a:p>
            <a:pPr marL="990600" lvl="1" indent="-533400">
              <a:buClr>
                <a:srgbClr val="000000"/>
              </a:buClr>
              <a:buFont typeface="Wingdings" panose="05000000000000000000" pitchFamily="2" charset="2"/>
              <a:buAutoNum type="arabicParenR"/>
            </a:pPr>
            <a:r>
              <a:rPr lang="en-US" altLang="en-US" b="0" dirty="0">
                <a:latin typeface="Times New Roman" panose="02020603050405020304" pitchFamily="18" charset="0"/>
                <a:cs typeface="Times New Roman" panose="02020603050405020304" pitchFamily="18" charset="0"/>
              </a:rPr>
              <a:t>The employee unreasonably failed to take advantage of any preventative or corrective opportunities offered by the agency or to avoid harm otherwise.</a:t>
            </a:r>
          </a:p>
        </p:txBody>
      </p:sp>
    </p:spTree>
    <p:extLst>
      <p:ext uri="{BB962C8B-B14F-4D97-AF65-F5344CB8AC3E}">
        <p14:creationId xmlns:p14="http://schemas.microsoft.com/office/powerpoint/2010/main" val="137926543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7" dur="1000"/>
                                        <p:tgtEl>
                                          <p:spTgt spid="39939">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10" dur="1000"/>
                                        <p:tgtEl>
                                          <p:spTgt spid="39939">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animEffect transition="in" filter="blinds(horizontal)">
                                      <p:cBhvr>
                                        <p:cTn id="13" dur="10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24</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a:latin typeface="Times New Roman" panose="02020603050405020304" pitchFamily="18" charset="0"/>
                <a:cs typeface="Times New Roman" panose="02020603050405020304" pitchFamily="18" charset="0"/>
              </a:rPr>
              <a:t>Agency Liability:  Hostile Environment Created by Co-Worker or Non-Employee</a:t>
            </a:r>
          </a:p>
        </p:txBody>
      </p:sp>
      <p:sp>
        <p:nvSpPr>
          <p:cNvPr id="40963" name="Rectangle 3"/>
          <p:cNvSpPr>
            <a:spLocks noGrp="1" noChangeArrowheads="1"/>
          </p:cNvSpPr>
          <p:nvPr>
            <p:ph type="body" idx="1"/>
          </p:nvPr>
        </p:nvSpPr>
        <p:spPr>
          <a:xfrm>
            <a:off x="838200" y="2005012"/>
            <a:ext cx="11065329" cy="4351338"/>
          </a:xfrm>
        </p:spPr>
        <p:txBody>
          <a:bodyPr/>
          <a:lstStyle/>
          <a:p>
            <a:pPr marL="609600" indent="-609600">
              <a:lnSpc>
                <a:spcPct val="80000"/>
              </a:lnSpc>
              <a:buClr>
                <a:srgbClr val="000000"/>
              </a:buClr>
              <a:buFont typeface="Wingdings" panose="05000000000000000000" pitchFamily="2" charset="2"/>
              <a:buChar char="§"/>
            </a:pPr>
            <a:r>
              <a:rPr lang="en-US" altLang="en-US" b="0" dirty="0">
                <a:latin typeface="Times New Roman" panose="02020603050405020304" pitchFamily="18" charset="0"/>
                <a:cs typeface="Times New Roman" panose="02020603050405020304" pitchFamily="18" charset="0"/>
              </a:rPr>
              <a:t>Agency is liable if it knew or should have known of the harassment and failed to take immediate and appropriate action</a:t>
            </a:r>
          </a:p>
          <a:p>
            <a:pPr marL="609600" indent="-609600">
              <a:lnSpc>
                <a:spcPct val="80000"/>
              </a:lnSpc>
              <a:buClr>
                <a:srgbClr val="000000"/>
              </a:buClr>
              <a:buFont typeface="Wingdings" panose="05000000000000000000" pitchFamily="2" charset="2"/>
              <a:buChar char="§"/>
            </a:pPr>
            <a:endParaRPr lang="en-US" altLang="en-US" b="0" dirty="0">
              <a:latin typeface="Times New Roman" panose="02020603050405020304" pitchFamily="18" charset="0"/>
              <a:cs typeface="Times New Roman" panose="02020603050405020304" pitchFamily="18" charset="0"/>
            </a:endParaRPr>
          </a:p>
          <a:p>
            <a:pPr marL="609600" indent="-609600">
              <a:lnSpc>
                <a:spcPct val="80000"/>
              </a:lnSpc>
              <a:buClr>
                <a:srgbClr val="000000"/>
              </a:buClr>
              <a:buFont typeface="Wingdings" panose="05000000000000000000" pitchFamily="2" charset="2"/>
              <a:buChar char="§"/>
            </a:pPr>
            <a:r>
              <a:rPr lang="en-US" altLang="en-US" b="0" dirty="0">
                <a:latin typeface="Times New Roman" panose="02020603050405020304" pitchFamily="18" charset="0"/>
                <a:cs typeface="Times New Roman" panose="02020603050405020304" pitchFamily="18" charset="0"/>
              </a:rPr>
              <a:t>Agency knowledge is assumed if</a:t>
            </a:r>
            <a:r>
              <a:rPr lang="en-US" altLang="en-US" b="0" dirty="0" smtClean="0">
                <a:latin typeface="Times New Roman" panose="02020603050405020304" pitchFamily="18" charset="0"/>
                <a:cs typeface="Times New Roman" panose="02020603050405020304" pitchFamily="18" charset="0"/>
              </a:rPr>
              <a:t>:</a:t>
            </a:r>
            <a:endParaRPr lang="en-US" altLang="en-US" b="0" dirty="0">
              <a:latin typeface="Times New Roman" panose="02020603050405020304" pitchFamily="18" charset="0"/>
              <a:cs typeface="Times New Roman" panose="02020603050405020304" pitchFamily="18" charset="0"/>
            </a:endParaRPr>
          </a:p>
          <a:p>
            <a:pPr lvl="2">
              <a:lnSpc>
                <a:spcPct val="80000"/>
              </a:lnSpc>
              <a:buClr>
                <a:srgbClr val="000000"/>
              </a:buClr>
            </a:pPr>
            <a:r>
              <a:rPr lang="en-US" altLang="en-US" sz="2800" b="0" dirty="0">
                <a:latin typeface="Times New Roman" panose="02020603050405020304" pitchFamily="18" charset="0"/>
                <a:cs typeface="Times New Roman" panose="02020603050405020304" pitchFamily="18" charset="0"/>
              </a:rPr>
              <a:t>The victim complains about harassment to management personnel;</a:t>
            </a:r>
          </a:p>
          <a:p>
            <a:pPr lvl="2">
              <a:lnSpc>
                <a:spcPct val="80000"/>
              </a:lnSpc>
              <a:buClr>
                <a:srgbClr val="000000"/>
              </a:buClr>
            </a:pPr>
            <a:r>
              <a:rPr lang="en-US" altLang="en-US" sz="2800" b="0" dirty="0">
                <a:latin typeface="Times New Roman" panose="02020603050405020304" pitchFamily="18" charset="0"/>
                <a:cs typeface="Times New Roman" panose="02020603050405020304" pitchFamily="18" charset="0"/>
              </a:rPr>
              <a:t>The conduct occurred in the presence of the supervisor; or</a:t>
            </a:r>
          </a:p>
          <a:p>
            <a:pPr lvl="2">
              <a:lnSpc>
                <a:spcPct val="80000"/>
              </a:lnSpc>
              <a:buClr>
                <a:srgbClr val="000000"/>
              </a:buClr>
            </a:pPr>
            <a:r>
              <a:rPr lang="en-US" altLang="en-US" sz="2800" b="0" dirty="0">
                <a:latin typeface="Times New Roman" panose="02020603050405020304" pitchFamily="18" charset="0"/>
                <a:cs typeface="Times New Roman" panose="02020603050405020304" pitchFamily="18" charset="0"/>
              </a:rPr>
              <a:t>The conduct is widespread.</a:t>
            </a:r>
          </a:p>
        </p:txBody>
      </p:sp>
    </p:spTree>
    <p:extLst>
      <p:ext uri="{BB962C8B-B14F-4D97-AF65-F5344CB8AC3E}">
        <p14:creationId xmlns:p14="http://schemas.microsoft.com/office/powerpoint/2010/main" val="354550196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2" dur="1000"/>
                                        <p:tgtEl>
                                          <p:spTgt spid="4096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5" dur="1000"/>
                                        <p:tgtEl>
                                          <p:spTgt spid="4096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18" dur="1000"/>
                                        <p:tgtEl>
                                          <p:spTgt spid="4096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21" dur="10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25</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smtClean="0">
                <a:latin typeface="Times New Roman" panose="02020603050405020304" pitchFamily="18" charset="0"/>
                <a:cs typeface="Times New Roman" panose="02020603050405020304" pitchFamily="18" charset="0"/>
              </a:rPr>
              <a:t>It’s On Us: Don’t Be A Bystander</a:t>
            </a:r>
            <a:endParaRPr lang="en-US" altLang="en-US"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body" idx="1"/>
          </p:nvPr>
        </p:nvSpPr>
        <p:spPr>
          <a:xfrm>
            <a:off x="838200" y="2005012"/>
            <a:ext cx="11065329" cy="4351338"/>
          </a:xfrm>
        </p:spPr>
        <p:txBody>
          <a:bodyPr/>
          <a:lstStyle/>
          <a:p>
            <a:pPr marL="609600" indent="-609600">
              <a:lnSpc>
                <a:spcPct val="80000"/>
              </a:lnSpc>
              <a:buClr>
                <a:srgbClr val="000000"/>
              </a:buClr>
              <a:buFont typeface="Wingdings" panose="05000000000000000000" pitchFamily="2" charset="2"/>
              <a:buChar char="§"/>
            </a:pPr>
            <a:r>
              <a:rPr lang="en-US" altLang="en-US" b="0" dirty="0" smtClean="0">
                <a:latin typeface="Times New Roman" panose="02020603050405020304" pitchFamily="18" charset="0"/>
                <a:cs typeface="Times New Roman" panose="02020603050405020304" pitchFamily="18" charset="0"/>
              </a:rPr>
              <a:t>Bystander Intervention:</a:t>
            </a:r>
          </a:p>
          <a:p>
            <a:pPr marL="1066800" lvl="1" indent="-609600">
              <a:lnSpc>
                <a:spcPct val="80000"/>
              </a:lnSpc>
              <a:buClr>
                <a:srgbClr val="000000"/>
              </a:buClr>
              <a:buFont typeface="Wingdings" panose="05000000000000000000" pitchFamily="2" charset="2"/>
              <a:buChar char="§"/>
            </a:pPr>
            <a:r>
              <a:rPr lang="en-US" altLang="en-US" b="0" dirty="0" smtClean="0">
                <a:latin typeface="Times New Roman" panose="02020603050405020304" pitchFamily="18" charset="0"/>
                <a:cs typeface="Times New Roman" panose="02020603050405020304" pitchFamily="18" charset="0"/>
              </a:rPr>
              <a:t>Intervening if you see behavior or hear language that promotes harassment.</a:t>
            </a:r>
          </a:p>
          <a:p>
            <a:pPr marL="457200" lvl="1" indent="0">
              <a:lnSpc>
                <a:spcPct val="80000"/>
              </a:lnSpc>
              <a:buClr>
                <a:srgbClr val="000000"/>
              </a:buClr>
              <a:buNone/>
            </a:pPr>
            <a:endParaRPr lang="en-US" altLang="en-US" b="0" dirty="0">
              <a:latin typeface="Times New Roman" panose="02020603050405020304" pitchFamily="18" charset="0"/>
              <a:cs typeface="Times New Roman" panose="02020603050405020304" pitchFamily="18" charset="0"/>
            </a:endParaRPr>
          </a:p>
          <a:p>
            <a:pPr marL="457200" lvl="1" indent="0">
              <a:lnSpc>
                <a:spcPct val="80000"/>
              </a:lnSpc>
              <a:buClr>
                <a:srgbClr val="000000"/>
              </a:buClr>
              <a:buNone/>
            </a:pPr>
            <a:r>
              <a:rPr lang="en-US" altLang="en-US" b="0" dirty="0" smtClean="0">
                <a:latin typeface="Times New Roman" panose="02020603050405020304" pitchFamily="18" charset="0"/>
                <a:cs typeface="Times New Roman" panose="02020603050405020304" pitchFamily="18" charset="0"/>
              </a:rPr>
              <a:t>WHY?</a:t>
            </a:r>
          </a:p>
          <a:p>
            <a:pPr lvl="1">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It promotes an inclusive workplace.</a:t>
            </a:r>
          </a:p>
          <a:p>
            <a:pPr lvl="1">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It let’s others feel supported.</a:t>
            </a:r>
          </a:p>
          <a:p>
            <a:pPr lvl="1">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It creates an environment that does not tolerate harassment.</a:t>
            </a:r>
          </a:p>
        </p:txBody>
      </p:sp>
    </p:spTree>
    <p:extLst>
      <p:ext uri="{BB962C8B-B14F-4D97-AF65-F5344CB8AC3E}">
        <p14:creationId xmlns:p14="http://schemas.microsoft.com/office/powerpoint/2010/main" val="40055464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0" dur="1000"/>
                                        <p:tgtEl>
                                          <p:spTgt spid="4096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3" dur="1000"/>
                                        <p:tgtEl>
                                          <p:spTgt spid="4096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16" dur="1000"/>
                                        <p:tgtEl>
                                          <p:spTgt spid="40963">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19" dur="1000"/>
                                        <p:tgtEl>
                                          <p:spTgt spid="40963">
                                            <p:txEl>
                                              <p:pRg st="5" end="5"/>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0963">
                                            <p:txEl>
                                              <p:pRg st="6" end="6"/>
                                            </p:txEl>
                                          </p:spTgt>
                                        </p:tgtEl>
                                        <p:attrNameLst>
                                          <p:attrName>style.visibility</p:attrName>
                                        </p:attrNameLst>
                                      </p:cBhvr>
                                      <p:to>
                                        <p:strVal val="visible"/>
                                      </p:to>
                                    </p:set>
                                    <p:animEffect transition="in" filter="blinds(horizontal)">
                                      <p:cBhvr>
                                        <p:cTn id="22" dur="10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Bystander Exercise		</a:t>
            </a:r>
            <a:endParaRPr lang="en-US" dirty="0"/>
          </a:p>
        </p:txBody>
      </p:sp>
      <p:pic>
        <p:nvPicPr>
          <p:cNvPr id="4" name="VNoT3MXbR0w"/>
          <p:cNvPicPr>
            <a:picLocks noRot="1" noChangeAspect="1"/>
          </p:cNvPicPr>
          <p:nvPr>
            <a:videoFile r:link="rId1"/>
          </p:nvPr>
        </p:nvPicPr>
        <p:blipFill>
          <a:blip r:embed="rId3"/>
          <a:stretch>
            <a:fillRect/>
          </a:stretch>
        </p:blipFill>
        <p:spPr>
          <a:xfrm>
            <a:off x="3810000" y="2143125"/>
            <a:ext cx="4572000" cy="2571750"/>
          </a:xfrm>
          <a:prstGeom prst="rect">
            <a:avLst/>
          </a:prstGeom>
        </p:spPr>
      </p:pic>
    </p:spTree>
    <p:extLst>
      <p:ext uri="{BB962C8B-B14F-4D97-AF65-F5344CB8AC3E}">
        <p14:creationId xmlns:p14="http://schemas.microsoft.com/office/powerpoint/2010/main" val="88701677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27</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smtClean="0">
                <a:latin typeface="Times New Roman" panose="02020603050405020304" pitchFamily="18" charset="0"/>
                <a:cs typeface="Times New Roman" panose="02020603050405020304" pitchFamily="18" charset="0"/>
              </a:rPr>
              <a:t>5 Steps to Intervening</a:t>
            </a:r>
            <a:endParaRPr lang="en-US" altLang="en-US"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body" idx="1"/>
          </p:nvPr>
        </p:nvSpPr>
        <p:spPr>
          <a:xfrm>
            <a:off x="838200" y="2005012"/>
            <a:ext cx="11065329" cy="4351338"/>
          </a:xfrm>
        </p:spPr>
        <p:txBody>
          <a:bodyPr/>
          <a:lstStyle/>
          <a:p>
            <a:pPr marL="514350" indent="-514350">
              <a:lnSpc>
                <a:spcPct val="80000"/>
              </a:lnSpc>
              <a:buClr>
                <a:srgbClr val="000000"/>
              </a:buClr>
              <a:buAutoNum type="arabicPeriod"/>
            </a:pPr>
            <a:r>
              <a:rPr lang="en-US" altLang="en-US" b="0" dirty="0" smtClean="0">
                <a:latin typeface="Times New Roman" panose="02020603050405020304" pitchFamily="18" charset="0"/>
                <a:cs typeface="Times New Roman" panose="02020603050405020304" pitchFamily="18" charset="0"/>
              </a:rPr>
              <a:t>Notice an event</a:t>
            </a:r>
          </a:p>
          <a:p>
            <a:pPr marL="514350" indent="-514350">
              <a:lnSpc>
                <a:spcPct val="80000"/>
              </a:lnSpc>
              <a:buClr>
                <a:srgbClr val="000000"/>
              </a:buClr>
              <a:buAutoNum type="arabicPeriod"/>
            </a:pPr>
            <a:r>
              <a:rPr lang="en-US" altLang="en-US" b="0" dirty="0" smtClean="0">
                <a:latin typeface="Times New Roman" panose="02020603050405020304" pitchFamily="18" charset="0"/>
                <a:cs typeface="Times New Roman" panose="02020603050405020304" pitchFamily="18" charset="0"/>
              </a:rPr>
              <a:t>Recognize there is a problem</a:t>
            </a:r>
          </a:p>
          <a:p>
            <a:pPr marL="514350" indent="-514350">
              <a:lnSpc>
                <a:spcPct val="80000"/>
              </a:lnSpc>
              <a:buClr>
                <a:srgbClr val="000000"/>
              </a:buClr>
              <a:buAutoNum type="arabicPeriod"/>
            </a:pPr>
            <a:r>
              <a:rPr lang="en-US" altLang="en-US" b="0" dirty="0" smtClean="0">
                <a:latin typeface="Times New Roman" panose="02020603050405020304" pitchFamily="18" charset="0"/>
                <a:cs typeface="Times New Roman" panose="02020603050405020304" pitchFamily="18" charset="0"/>
              </a:rPr>
              <a:t>Take responsibility for acting</a:t>
            </a:r>
          </a:p>
          <a:p>
            <a:pPr marL="514350" indent="-514350">
              <a:lnSpc>
                <a:spcPct val="80000"/>
              </a:lnSpc>
              <a:buClr>
                <a:srgbClr val="000000"/>
              </a:buClr>
              <a:buAutoNum type="arabicPeriod"/>
            </a:pPr>
            <a:r>
              <a:rPr lang="en-US" altLang="en-US" b="0" dirty="0" smtClean="0">
                <a:latin typeface="Times New Roman" panose="02020603050405020304" pitchFamily="18" charset="0"/>
                <a:cs typeface="Times New Roman" panose="02020603050405020304" pitchFamily="18" charset="0"/>
              </a:rPr>
              <a:t>Decide how to respond appropriately</a:t>
            </a:r>
          </a:p>
          <a:p>
            <a:pPr marL="514350" indent="-514350">
              <a:lnSpc>
                <a:spcPct val="80000"/>
              </a:lnSpc>
              <a:buClr>
                <a:srgbClr val="000000"/>
              </a:buClr>
              <a:buAutoNum type="arabicPeriod"/>
            </a:pPr>
            <a:r>
              <a:rPr lang="en-US" altLang="en-US" b="0" dirty="0" smtClean="0">
                <a:latin typeface="Times New Roman" panose="02020603050405020304" pitchFamily="18" charset="0"/>
                <a:cs typeface="Times New Roman" panose="02020603050405020304" pitchFamily="18" charset="0"/>
              </a:rPr>
              <a:t>Respond</a:t>
            </a:r>
          </a:p>
        </p:txBody>
      </p:sp>
    </p:spTree>
    <p:extLst>
      <p:ext uri="{BB962C8B-B14F-4D97-AF65-F5344CB8AC3E}">
        <p14:creationId xmlns:p14="http://schemas.microsoft.com/office/powerpoint/2010/main" val="2892338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10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7" dur="10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2" dur="1000"/>
                                        <p:tgtEl>
                                          <p:spTgt spid="409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27" dur="10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28</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smtClean="0">
                <a:latin typeface="Times New Roman" panose="02020603050405020304" pitchFamily="18" charset="0"/>
                <a:cs typeface="Times New Roman" panose="02020603050405020304" pitchFamily="18" charset="0"/>
              </a:rPr>
              <a:t>Step 1: Notice an Event</a:t>
            </a:r>
            <a:endParaRPr lang="en-US" altLang="en-US"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body" idx="1"/>
          </p:nvPr>
        </p:nvSpPr>
        <p:spPr>
          <a:xfrm>
            <a:off x="838200" y="2005012"/>
            <a:ext cx="11065329" cy="4351338"/>
          </a:xfrm>
        </p:spPr>
        <p:txBody>
          <a:bodyPr/>
          <a:lstStyle/>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Recognize actions or patterns of behaviors that might signal harassment.</a:t>
            </a:r>
          </a:p>
          <a:p>
            <a:pPr>
              <a:lnSpc>
                <a:spcPct val="80000"/>
              </a:lnSpc>
              <a:buClr>
                <a:srgbClr val="000000"/>
              </a:buClr>
            </a:pPr>
            <a:endParaRPr lang="en-US" altLang="en-US" b="0" dirty="0">
              <a:latin typeface="Times New Roman" panose="02020603050405020304" pitchFamily="18" charset="0"/>
              <a:cs typeface="Times New Roman" panose="02020603050405020304" pitchFamily="18" charset="0"/>
            </a:endParaRPr>
          </a:p>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Ex: someone saying inappropriate things, unwanted touching, etc.</a:t>
            </a:r>
          </a:p>
        </p:txBody>
      </p:sp>
    </p:spTree>
    <p:extLst>
      <p:ext uri="{BB962C8B-B14F-4D97-AF65-F5344CB8AC3E}">
        <p14:creationId xmlns:p14="http://schemas.microsoft.com/office/powerpoint/2010/main" val="181585245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2" dur="1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29</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smtClean="0">
                <a:latin typeface="Times New Roman" panose="02020603050405020304" pitchFamily="18" charset="0"/>
                <a:cs typeface="Times New Roman" panose="02020603050405020304" pitchFamily="18" charset="0"/>
              </a:rPr>
              <a:t>Step 2: Recognize There is a Problem</a:t>
            </a:r>
            <a:endParaRPr lang="en-US" altLang="en-US"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body" idx="1"/>
          </p:nvPr>
        </p:nvSpPr>
        <p:spPr>
          <a:xfrm>
            <a:off x="838200" y="2005012"/>
            <a:ext cx="11065329" cy="4351338"/>
          </a:xfrm>
        </p:spPr>
        <p:txBody>
          <a:bodyPr/>
          <a:lstStyle/>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Ask yourself: does action need to be taken?</a:t>
            </a:r>
          </a:p>
          <a:p>
            <a:pPr>
              <a:lnSpc>
                <a:spcPct val="80000"/>
              </a:lnSpc>
              <a:buClr>
                <a:srgbClr val="000000"/>
              </a:buClr>
            </a:pPr>
            <a:endParaRPr lang="en-US" altLang="en-US" b="0" dirty="0">
              <a:latin typeface="Times New Roman" panose="02020603050405020304" pitchFamily="18" charset="0"/>
              <a:cs typeface="Times New Roman" panose="02020603050405020304" pitchFamily="18" charset="0"/>
            </a:endParaRPr>
          </a:p>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If I don’t act, could the situation get worse?</a:t>
            </a:r>
          </a:p>
          <a:p>
            <a:pPr lvl="1">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If YES, proceed to step three.</a:t>
            </a:r>
          </a:p>
        </p:txBody>
      </p:sp>
    </p:spTree>
    <p:extLst>
      <p:ext uri="{BB962C8B-B14F-4D97-AF65-F5344CB8AC3E}">
        <p14:creationId xmlns:p14="http://schemas.microsoft.com/office/powerpoint/2010/main" val="7508011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2" dur="1000"/>
                                        <p:tgtEl>
                                          <p:spTgt spid="4096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15" dur="10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Agenda</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b="0" dirty="0">
                <a:latin typeface="Times New Roman" panose="02020603050405020304" pitchFamily="18" charset="0"/>
                <a:cs typeface="Times New Roman" panose="02020603050405020304" pitchFamily="18" charset="0"/>
              </a:rPr>
              <a:t>Define </a:t>
            </a:r>
            <a:r>
              <a:rPr lang="en-US" b="0" dirty="0" smtClean="0">
                <a:latin typeface="Times New Roman" panose="02020603050405020304" pitchFamily="18" charset="0"/>
                <a:cs typeface="Times New Roman" panose="02020603050405020304" pitchFamily="18" charset="0"/>
              </a:rPr>
              <a:t>Sexual Harassment</a:t>
            </a:r>
          </a:p>
          <a:p>
            <a:pPr>
              <a:buFont typeface="Wingdings" panose="05000000000000000000" pitchFamily="2" charset="2"/>
              <a:buChar char="§"/>
            </a:pPr>
            <a:r>
              <a:rPr lang="en-US" b="0" dirty="0" smtClean="0">
                <a:latin typeface="Times New Roman" panose="02020603050405020304" pitchFamily="18" charset="0"/>
                <a:cs typeface="Times New Roman" panose="02020603050405020304" pitchFamily="18" charset="0"/>
              </a:rPr>
              <a:t>Why is it important to prevent harassment in our workplace?</a:t>
            </a:r>
            <a:endParaRPr lang="en-US"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0" dirty="0" smtClean="0">
                <a:latin typeface="Times New Roman" panose="02020603050405020304" pitchFamily="18" charset="0"/>
                <a:cs typeface="Times New Roman" panose="02020603050405020304" pitchFamily="18" charset="0"/>
              </a:rPr>
              <a:t>Commonwealth’s Policy Statements </a:t>
            </a:r>
            <a:r>
              <a:rPr lang="en-US" b="0" dirty="0">
                <a:latin typeface="Times New Roman" panose="02020603050405020304" pitchFamily="18" charset="0"/>
                <a:cs typeface="Times New Roman" panose="02020603050405020304" pitchFamily="18" charset="0"/>
              </a:rPr>
              <a:t>on Harassment </a:t>
            </a:r>
            <a:r>
              <a:rPr lang="en-US" b="0" dirty="0" smtClean="0">
                <a:latin typeface="Times New Roman" panose="02020603050405020304" pitchFamily="18" charset="0"/>
                <a:cs typeface="Times New Roman" panose="02020603050405020304" pitchFamily="18" charset="0"/>
              </a:rPr>
              <a:t>Prevention and Sexual Harassment </a:t>
            </a:r>
            <a:endParaRPr lang="en-US"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0" dirty="0" smtClean="0">
                <a:latin typeface="Times New Roman" panose="02020603050405020304" pitchFamily="18" charset="0"/>
                <a:cs typeface="Times New Roman" panose="02020603050405020304" pitchFamily="18" charset="0"/>
              </a:rPr>
              <a:t>Your Responsibilities as a Manager: Agency vs. Personal Liability</a:t>
            </a:r>
          </a:p>
          <a:p>
            <a:pPr>
              <a:buFont typeface="Wingdings" panose="05000000000000000000" pitchFamily="2" charset="2"/>
              <a:buChar char="§"/>
            </a:pPr>
            <a:r>
              <a:rPr lang="en-US" b="0" dirty="0" smtClean="0">
                <a:latin typeface="Times New Roman" panose="02020603050405020304" pitchFamily="18" charset="0"/>
                <a:cs typeface="Times New Roman" panose="02020603050405020304" pitchFamily="18" charset="0"/>
              </a:rPr>
              <a:t>Bystander Responsibilities </a:t>
            </a:r>
          </a:p>
          <a:p>
            <a:pPr>
              <a:buFont typeface="Wingdings" panose="05000000000000000000" pitchFamily="2" charset="2"/>
              <a:buChar char="§"/>
            </a:pPr>
            <a:r>
              <a:rPr lang="en-US" b="0" dirty="0" smtClean="0">
                <a:latin typeface="Times New Roman" panose="02020603050405020304" pitchFamily="18" charset="0"/>
                <a:cs typeface="Times New Roman" panose="02020603050405020304" pitchFamily="18" charset="0"/>
              </a:rPr>
              <a:t>Retaliation</a:t>
            </a:r>
            <a:endParaRPr lang="en-US" b="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b="0" dirty="0">
                <a:latin typeface="Times New Roman" panose="02020603050405020304" pitchFamily="18" charset="0"/>
                <a:cs typeface="Times New Roman" panose="02020603050405020304" pitchFamily="18" charset="0"/>
              </a:rPr>
              <a:t>Complaint Filing Options</a:t>
            </a:r>
          </a:p>
        </p:txBody>
      </p:sp>
    </p:spTree>
    <p:extLst>
      <p:ext uri="{BB962C8B-B14F-4D97-AF65-F5344CB8AC3E}">
        <p14:creationId xmlns:p14="http://schemas.microsoft.com/office/powerpoint/2010/main" val="353610291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30</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smtClean="0">
                <a:latin typeface="Times New Roman" panose="02020603050405020304" pitchFamily="18" charset="0"/>
                <a:cs typeface="Times New Roman" panose="02020603050405020304" pitchFamily="18" charset="0"/>
              </a:rPr>
              <a:t>Step 3: Take Responsibility For Acting</a:t>
            </a:r>
            <a:endParaRPr lang="en-US" altLang="en-US"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body" idx="1"/>
          </p:nvPr>
        </p:nvSpPr>
        <p:spPr>
          <a:xfrm>
            <a:off x="838200" y="2005012"/>
            <a:ext cx="11065329" cy="4351338"/>
          </a:xfrm>
        </p:spPr>
        <p:txBody>
          <a:bodyPr/>
          <a:lstStyle/>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Know your role in the situation… It’s all of our responsibilities.</a:t>
            </a:r>
          </a:p>
          <a:p>
            <a:pPr>
              <a:lnSpc>
                <a:spcPct val="80000"/>
              </a:lnSpc>
              <a:buClr>
                <a:srgbClr val="000000"/>
              </a:buClr>
            </a:pPr>
            <a:endParaRPr lang="en-US" altLang="en-US" b="0" dirty="0">
              <a:latin typeface="Times New Roman" panose="02020603050405020304" pitchFamily="18" charset="0"/>
              <a:cs typeface="Times New Roman" panose="02020603050405020304" pitchFamily="18" charset="0"/>
            </a:endParaRPr>
          </a:p>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If it was my friend or family member, would I want someone to act?</a:t>
            </a:r>
          </a:p>
        </p:txBody>
      </p:sp>
    </p:spTree>
    <p:extLst>
      <p:ext uri="{BB962C8B-B14F-4D97-AF65-F5344CB8AC3E}">
        <p14:creationId xmlns:p14="http://schemas.microsoft.com/office/powerpoint/2010/main" val="85680826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0" dur="1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31</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smtClean="0">
                <a:latin typeface="Times New Roman" panose="02020603050405020304" pitchFamily="18" charset="0"/>
                <a:cs typeface="Times New Roman" panose="02020603050405020304" pitchFamily="18" charset="0"/>
              </a:rPr>
              <a:t>Step 4: Decide How To Respond</a:t>
            </a:r>
            <a:endParaRPr lang="en-US" altLang="en-US"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body" idx="1"/>
          </p:nvPr>
        </p:nvSpPr>
        <p:spPr>
          <a:xfrm>
            <a:off x="838200" y="2005012"/>
            <a:ext cx="11065329" cy="4351338"/>
          </a:xfrm>
        </p:spPr>
        <p:txBody>
          <a:bodyPr/>
          <a:lstStyle/>
          <a:p>
            <a:pPr marL="0" indent="0">
              <a:lnSpc>
                <a:spcPct val="80000"/>
              </a:lnSpc>
              <a:buClr>
                <a:srgbClr val="000000"/>
              </a:buClr>
              <a:buNone/>
            </a:pPr>
            <a:r>
              <a:rPr lang="en-US" altLang="en-US" b="0" dirty="0" smtClean="0">
                <a:latin typeface="Times New Roman" panose="02020603050405020304" pitchFamily="18" charset="0"/>
                <a:cs typeface="Times New Roman" panose="02020603050405020304" pitchFamily="18" charset="0"/>
              </a:rPr>
              <a:t>Options include:</a:t>
            </a:r>
          </a:p>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Direct</a:t>
            </a:r>
          </a:p>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Distract</a:t>
            </a:r>
          </a:p>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Delegate</a:t>
            </a:r>
          </a:p>
          <a:p>
            <a:pPr lvl="1">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Resources to consider:</a:t>
            </a:r>
          </a:p>
          <a:p>
            <a:pPr lvl="2">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Workplace Security</a:t>
            </a:r>
          </a:p>
          <a:p>
            <a:pPr lvl="2">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Supervisors</a:t>
            </a:r>
          </a:p>
          <a:p>
            <a:pPr lvl="2">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Human Resources</a:t>
            </a:r>
          </a:p>
          <a:p>
            <a:pPr lvl="2">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KEAP</a:t>
            </a:r>
          </a:p>
          <a:p>
            <a:pPr lvl="2">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Police/911</a:t>
            </a:r>
          </a:p>
        </p:txBody>
      </p:sp>
    </p:spTree>
    <p:extLst>
      <p:ext uri="{BB962C8B-B14F-4D97-AF65-F5344CB8AC3E}">
        <p14:creationId xmlns:p14="http://schemas.microsoft.com/office/powerpoint/2010/main" val="12804921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horizontal)">
                                      <p:cBhvr>
                                        <p:cTn id="12" dur="10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7" dur="10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linds(horizontal)">
                                      <p:cBhvr>
                                        <p:cTn id="22" dur="1000"/>
                                        <p:tgtEl>
                                          <p:spTgt spid="4096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0963">
                                            <p:txEl>
                                              <p:pRg st="4" end="4"/>
                                            </p:txEl>
                                          </p:spTgt>
                                        </p:tgtEl>
                                        <p:attrNameLst>
                                          <p:attrName>style.visibility</p:attrName>
                                        </p:attrNameLst>
                                      </p:cBhvr>
                                      <p:to>
                                        <p:strVal val="visible"/>
                                      </p:to>
                                    </p:set>
                                    <p:animEffect transition="in" filter="blinds(horizontal)">
                                      <p:cBhvr>
                                        <p:cTn id="25" dur="1000"/>
                                        <p:tgtEl>
                                          <p:spTgt spid="4096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0963">
                                            <p:txEl>
                                              <p:pRg st="5" end="5"/>
                                            </p:txEl>
                                          </p:spTgt>
                                        </p:tgtEl>
                                        <p:attrNameLst>
                                          <p:attrName>style.visibility</p:attrName>
                                        </p:attrNameLst>
                                      </p:cBhvr>
                                      <p:to>
                                        <p:strVal val="visible"/>
                                      </p:to>
                                    </p:set>
                                    <p:animEffect transition="in" filter="blinds(horizontal)">
                                      <p:cBhvr>
                                        <p:cTn id="28" dur="1000"/>
                                        <p:tgtEl>
                                          <p:spTgt spid="4096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0963">
                                            <p:txEl>
                                              <p:pRg st="6" end="6"/>
                                            </p:txEl>
                                          </p:spTgt>
                                        </p:tgtEl>
                                        <p:attrNameLst>
                                          <p:attrName>style.visibility</p:attrName>
                                        </p:attrNameLst>
                                      </p:cBhvr>
                                      <p:to>
                                        <p:strVal val="visible"/>
                                      </p:to>
                                    </p:set>
                                    <p:animEffect transition="in" filter="blinds(horizontal)">
                                      <p:cBhvr>
                                        <p:cTn id="31" dur="1000"/>
                                        <p:tgtEl>
                                          <p:spTgt spid="40963">
                                            <p:txEl>
                                              <p:pRg st="6" end="6"/>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963">
                                            <p:txEl>
                                              <p:pRg st="7" end="7"/>
                                            </p:txEl>
                                          </p:spTgt>
                                        </p:tgtEl>
                                        <p:attrNameLst>
                                          <p:attrName>style.visibility</p:attrName>
                                        </p:attrNameLst>
                                      </p:cBhvr>
                                      <p:to>
                                        <p:strVal val="visible"/>
                                      </p:to>
                                    </p:set>
                                    <p:animEffect transition="in" filter="blinds(horizontal)">
                                      <p:cBhvr>
                                        <p:cTn id="34" dur="1000"/>
                                        <p:tgtEl>
                                          <p:spTgt spid="40963">
                                            <p:txEl>
                                              <p:pRg st="7" end="7"/>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0963">
                                            <p:txEl>
                                              <p:pRg st="8" end="8"/>
                                            </p:txEl>
                                          </p:spTgt>
                                        </p:tgtEl>
                                        <p:attrNameLst>
                                          <p:attrName>style.visibility</p:attrName>
                                        </p:attrNameLst>
                                      </p:cBhvr>
                                      <p:to>
                                        <p:strVal val="visible"/>
                                      </p:to>
                                    </p:set>
                                    <p:animEffect transition="in" filter="blinds(horizontal)">
                                      <p:cBhvr>
                                        <p:cTn id="37" dur="1000"/>
                                        <p:tgtEl>
                                          <p:spTgt spid="40963">
                                            <p:txEl>
                                              <p:pRg st="8" end="8"/>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0963">
                                            <p:txEl>
                                              <p:pRg st="9" end="9"/>
                                            </p:txEl>
                                          </p:spTgt>
                                        </p:tgtEl>
                                        <p:attrNameLst>
                                          <p:attrName>style.visibility</p:attrName>
                                        </p:attrNameLst>
                                      </p:cBhvr>
                                      <p:to>
                                        <p:strVal val="visible"/>
                                      </p:to>
                                    </p:set>
                                    <p:animEffect transition="in" filter="blinds(horizontal)">
                                      <p:cBhvr>
                                        <p:cTn id="40" dur="1000"/>
                                        <p:tgtEl>
                                          <p:spTgt spid="40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B22AAE5A-C8B5-43F9-B54E-48A4FBA0D955}" type="slidenum">
              <a:rPr kumimoji="0" lang="en-US" altLang="en-US" sz="1400">
                <a:latin typeface="Times New Roman" panose="02020603050405020304" pitchFamily="18" charset="0"/>
              </a:rPr>
              <a:pPr>
                <a:spcBef>
                  <a:spcPct val="0"/>
                </a:spcBef>
                <a:buClrTx/>
                <a:buSzTx/>
                <a:buFontTx/>
                <a:buNone/>
              </a:pPr>
              <a:t>32</a:t>
            </a:fld>
            <a:endParaRPr kumimoji="0" lang="en-US" altLang="en-US" sz="1400">
              <a:latin typeface="Times New Roman" panose="02020603050405020304" pitchFamily="18" charset="0"/>
            </a:endParaRPr>
          </a:p>
        </p:txBody>
      </p:sp>
      <p:sp>
        <p:nvSpPr>
          <p:cNvPr id="21507" name="Rectangle 2"/>
          <p:cNvSpPr>
            <a:spLocks noGrp="1" noChangeArrowheads="1"/>
          </p:cNvSpPr>
          <p:nvPr>
            <p:ph type="title"/>
          </p:nvPr>
        </p:nvSpPr>
        <p:spPr/>
        <p:txBody>
          <a:bodyPr>
            <a:normAutofit/>
          </a:bodyPr>
          <a:lstStyle/>
          <a:p>
            <a:pPr algn="ctr"/>
            <a:r>
              <a:rPr lang="en-US" altLang="en-US" dirty="0" smtClean="0">
                <a:latin typeface="Times New Roman" panose="02020603050405020304" pitchFamily="18" charset="0"/>
                <a:cs typeface="Times New Roman" panose="02020603050405020304" pitchFamily="18" charset="0"/>
              </a:rPr>
              <a:t>Step 5: Respond</a:t>
            </a:r>
            <a:endParaRPr lang="en-US" altLang="en-US" dirty="0">
              <a:latin typeface="Times New Roman" panose="02020603050405020304" pitchFamily="18" charset="0"/>
              <a:cs typeface="Times New Roman" panose="02020603050405020304" pitchFamily="18" charset="0"/>
            </a:endParaRPr>
          </a:p>
        </p:txBody>
      </p:sp>
      <p:sp>
        <p:nvSpPr>
          <p:cNvPr id="40963" name="Rectangle 3"/>
          <p:cNvSpPr>
            <a:spLocks noGrp="1" noChangeArrowheads="1"/>
          </p:cNvSpPr>
          <p:nvPr>
            <p:ph type="body" idx="1"/>
          </p:nvPr>
        </p:nvSpPr>
        <p:spPr>
          <a:xfrm>
            <a:off x="838200" y="2005012"/>
            <a:ext cx="11065329" cy="4351338"/>
          </a:xfrm>
        </p:spPr>
        <p:txBody>
          <a:bodyPr/>
          <a:lstStyle/>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Take Action!</a:t>
            </a:r>
          </a:p>
          <a:p>
            <a:pPr>
              <a:lnSpc>
                <a:spcPct val="80000"/>
              </a:lnSpc>
              <a:buClr>
                <a:srgbClr val="000000"/>
              </a:buClr>
            </a:pPr>
            <a:endParaRPr lang="en-US" altLang="en-US" b="0" dirty="0">
              <a:latin typeface="Times New Roman" panose="02020603050405020304" pitchFamily="18" charset="0"/>
              <a:cs typeface="Times New Roman" panose="02020603050405020304" pitchFamily="18" charset="0"/>
            </a:endParaRPr>
          </a:p>
          <a:p>
            <a:pPr>
              <a:lnSpc>
                <a:spcPct val="80000"/>
              </a:lnSpc>
              <a:buClr>
                <a:srgbClr val="000000"/>
              </a:buClr>
            </a:pPr>
            <a:r>
              <a:rPr lang="en-US" altLang="en-US" b="0" dirty="0" smtClean="0">
                <a:latin typeface="Times New Roman" panose="02020603050405020304" pitchFamily="18" charset="0"/>
                <a:cs typeface="Times New Roman" panose="02020603050405020304" pitchFamily="18" charset="0"/>
              </a:rPr>
              <a:t>Do something, and don’t just ignore the behavior. </a:t>
            </a:r>
          </a:p>
        </p:txBody>
      </p:sp>
    </p:spTree>
    <p:extLst>
      <p:ext uri="{BB962C8B-B14F-4D97-AF65-F5344CB8AC3E}">
        <p14:creationId xmlns:p14="http://schemas.microsoft.com/office/powerpoint/2010/main" val="78322773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10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blinds(horizontal)">
                                      <p:cBhvr>
                                        <p:cTn id="12" dur="1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8571A384-7DD7-423E-9733-DDBC63293B9B}" type="slidenum">
              <a:rPr kumimoji="0" lang="en-US" altLang="en-US" sz="1400">
                <a:latin typeface="Times New Roman" panose="02020603050405020304" pitchFamily="18" charset="0"/>
              </a:rPr>
              <a:pPr>
                <a:spcBef>
                  <a:spcPct val="0"/>
                </a:spcBef>
                <a:buClrTx/>
                <a:buSzTx/>
                <a:buFontTx/>
                <a:buNone/>
              </a:pPr>
              <a:t>33</a:t>
            </a:fld>
            <a:endParaRPr kumimoji="0" lang="en-US" altLang="en-US" sz="1400">
              <a:latin typeface="Times New Roman" panose="02020603050405020304" pitchFamily="18" charset="0"/>
            </a:endParaRPr>
          </a:p>
        </p:txBody>
      </p:sp>
      <p:sp>
        <p:nvSpPr>
          <p:cNvPr id="22531" name="Rectangle 2"/>
          <p:cNvSpPr>
            <a:spLocks noGrp="1" noChangeArrowheads="1"/>
          </p:cNvSpPr>
          <p:nvPr>
            <p:ph type="title"/>
          </p:nvPr>
        </p:nvSpPr>
        <p:spPr/>
        <p:txBody>
          <a:bodyPr/>
          <a:lstStyle/>
          <a:p>
            <a:pPr algn="ctr"/>
            <a:r>
              <a:rPr lang="en-US" altLang="en-US" dirty="0" smtClean="0">
                <a:latin typeface="Times New Roman" panose="02020603050405020304" pitchFamily="18" charset="0"/>
                <a:cs typeface="Times New Roman" panose="02020603050405020304" pitchFamily="18" charset="0"/>
              </a:rPr>
              <a:t>Retaliation</a:t>
            </a:r>
          </a:p>
        </p:txBody>
      </p:sp>
      <p:sp>
        <p:nvSpPr>
          <p:cNvPr id="22532" name="Rectangle 3"/>
          <p:cNvSpPr>
            <a:spLocks noGrp="1" noChangeArrowheads="1"/>
          </p:cNvSpPr>
          <p:nvPr>
            <p:ph type="body" idx="1"/>
          </p:nvPr>
        </p:nvSpPr>
        <p:spPr>
          <a:xfrm>
            <a:off x="838200" y="1825625"/>
            <a:ext cx="10934700" cy="4351338"/>
          </a:xfrm>
        </p:spPr>
        <p:txBody>
          <a:bodyPr>
            <a:normAutofit/>
          </a:bodyPr>
          <a:lstStyle/>
          <a:p>
            <a:pPr>
              <a:buClr>
                <a:srgbClr val="000000"/>
              </a:buClr>
              <a:buFont typeface="Wingdings" panose="05000000000000000000" pitchFamily="2" charset="2"/>
              <a:buNone/>
            </a:pPr>
            <a:endParaRPr lang="en-US" altLang="en-US" b="0" dirty="0" smtClean="0">
              <a:latin typeface="Times New Roman" panose="02020603050405020304" pitchFamily="18" charset="0"/>
              <a:cs typeface="Times New Roman" panose="02020603050405020304" pitchFamily="18" charset="0"/>
            </a:endParaRPr>
          </a:p>
          <a:p>
            <a:pPr>
              <a:buClr>
                <a:srgbClr val="000000"/>
              </a:buClr>
              <a:buFont typeface="Wingdings" panose="05000000000000000000" pitchFamily="2" charset="2"/>
              <a:buNone/>
            </a:pPr>
            <a:r>
              <a:rPr lang="en-US" altLang="en-US" b="0" dirty="0" smtClean="0">
                <a:latin typeface="Times New Roman" panose="02020603050405020304" pitchFamily="18" charset="0"/>
                <a:cs typeface="Times New Roman" panose="02020603050405020304" pitchFamily="18" charset="0"/>
              </a:rPr>
              <a:t>  Complaints of harassment will be promptly and carefully investigated, and all employees are assured that they will be free from any and all reprisal or retaliation from filing such complaints. </a:t>
            </a:r>
          </a:p>
          <a:p>
            <a:pPr>
              <a:buClr>
                <a:srgbClr val="000000"/>
              </a:buClr>
              <a:buFont typeface="Wingdings" panose="05000000000000000000" pitchFamily="2" charset="2"/>
              <a:buNone/>
            </a:pPr>
            <a:endParaRPr lang="en-US" altLang="en-US" b="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55011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D2FF2DEB-FD12-4279-A2D6-C3C164D9D75F}" type="slidenum">
              <a:rPr kumimoji="0" lang="en-US" altLang="en-US" sz="1400">
                <a:latin typeface="Times New Roman" panose="02020603050405020304" pitchFamily="18" charset="0"/>
              </a:rPr>
              <a:pPr>
                <a:spcBef>
                  <a:spcPct val="0"/>
                </a:spcBef>
                <a:buClrTx/>
                <a:buSzTx/>
                <a:buFontTx/>
                <a:buNone/>
              </a:pPr>
              <a:t>34</a:t>
            </a:fld>
            <a:endParaRPr kumimoji="0" lang="en-US" altLang="en-US" sz="1400">
              <a:latin typeface="Times New Roman" panose="02020603050405020304" pitchFamily="18" charset="0"/>
            </a:endParaRPr>
          </a:p>
        </p:txBody>
      </p:sp>
      <p:sp>
        <p:nvSpPr>
          <p:cNvPr id="23555" name="Rectangle 2"/>
          <p:cNvSpPr>
            <a:spLocks noGrp="1" noChangeArrowheads="1"/>
          </p:cNvSpPr>
          <p:nvPr>
            <p:ph type="title"/>
          </p:nvPr>
        </p:nvSpPr>
        <p:spPr/>
        <p:txBody>
          <a:bodyPr/>
          <a:lstStyle/>
          <a:p>
            <a:pPr algn="ctr"/>
            <a:r>
              <a:rPr lang="en-US" altLang="en-US" dirty="0" smtClean="0">
                <a:latin typeface="Times New Roman" panose="02020603050405020304" pitchFamily="18" charset="0"/>
                <a:cs typeface="Times New Roman" panose="02020603050405020304" pitchFamily="18" charset="0"/>
              </a:rPr>
              <a:t>Retaliation (cont.)</a:t>
            </a:r>
          </a:p>
        </p:txBody>
      </p:sp>
      <p:sp>
        <p:nvSpPr>
          <p:cNvPr id="46083" name="Rectangle 3"/>
          <p:cNvSpPr>
            <a:spLocks noGrp="1" noChangeArrowheads="1"/>
          </p:cNvSpPr>
          <p:nvPr>
            <p:ph type="body" idx="1"/>
          </p:nvPr>
        </p:nvSpPr>
        <p:spPr>
          <a:xfrm>
            <a:off x="838200" y="1326862"/>
            <a:ext cx="10515600" cy="4810702"/>
          </a:xfrm>
        </p:spPr>
        <p:txBody>
          <a:bodyPr>
            <a:normAutofit/>
          </a:bodyPr>
          <a:lstStyle/>
          <a:p>
            <a:pPr marL="0" indent="0">
              <a:buClr>
                <a:srgbClr val="000000"/>
              </a:buClr>
              <a:buNone/>
            </a:pPr>
            <a:r>
              <a:rPr lang="en-US" altLang="en-US" b="0" dirty="0">
                <a:latin typeface="Times New Roman" panose="02020603050405020304" pitchFamily="18" charset="0"/>
                <a:cs typeface="Times New Roman" panose="02020603050405020304" pitchFamily="18" charset="0"/>
              </a:rPr>
              <a:t>It is unlawful for any employer to retaliate against an employee for filing a </a:t>
            </a:r>
            <a:r>
              <a:rPr lang="en-US" altLang="en-US" b="0" dirty="0" smtClean="0">
                <a:latin typeface="Times New Roman" panose="02020603050405020304" pitchFamily="18" charset="0"/>
                <a:cs typeface="Times New Roman" panose="02020603050405020304" pitchFamily="18" charset="0"/>
              </a:rPr>
              <a:t>complaint </a:t>
            </a:r>
            <a:r>
              <a:rPr lang="en-US" altLang="en-US" b="0" dirty="0">
                <a:latin typeface="Times New Roman" panose="02020603050405020304" pitchFamily="18" charset="0"/>
                <a:cs typeface="Times New Roman" panose="02020603050405020304" pitchFamily="18" charset="0"/>
              </a:rPr>
              <a:t>and/ or </a:t>
            </a:r>
            <a:r>
              <a:rPr lang="en-US" altLang="en-US" b="0" dirty="0" smtClean="0">
                <a:latin typeface="Times New Roman" panose="02020603050405020304" pitchFamily="18" charset="0"/>
                <a:cs typeface="Times New Roman" panose="02020603050405020304" pitchFamily="18" charset="0"/>
              </a:rPr>
              <a:t>participating </a:t>
            </a:r>
            <a:r>
              <a:rPr lang="en-US" altLang="en-US" b="0" dirty="0">
                <a:latin typeface="Times New Roman" panose="02020603050405020304" pitchFamily="18" charset="0"/>
                <a:cs typeface="Times New Roman" panose="02020603050405020304" pitchFamily="18" charset="0"/>
              </a:rPr>
              <a:t>in an </a:t>
            </a:r>
            <a:r>
              <a:rPr lang="en-US" altLang="en-US" b="0" dirty="0" smtClean="0">
                <a:latin typeface="Times New Roman" panose="02020603050405020304" pitchFamily="18" charset="0"/>
                <a:cs typeface="Times New Roman" panose="02020603050405020304" pitchFamily="18" charset="0"/>
              </a:rPr>
              <a:t>investigation</a:t>
            </a:r>
          </a:p>
          <a:p>
            <a:pPr lvl="1">
              <a:buClr>
                <a:srgbClr val="000000"/>
              </a:buClr>
            </a:pPr>
            <a:r>
              <a:rPr lang="en-US" altLang="en-US" b="0" dirty="0" smtClean="0">
                <a:latin typeface="Times New Roman" panose="02020603050405020304" pitchFamily="18" charset="0"/>
                <a:cs typeface="Times New Roman" panose="02020603050405020304" pitchFamily="18" charset="0"/>
              </a:rPr>
              <a:t>Resisting sexual advances or intervening to protect others </a:t>
            </a:r>
            <a:endParaRPr lang="en-US" altLang="en-US" b="0" dirty="0">
              <a:latin typeface="Times New Roman" panose="02020603050405020304" pitchFamily="18" charset="0"/>
              <a:cs typeface="Times New Roman" panose="02020603050405020304" pitchFamily="18" charset="0"/>
            </a:endParaRPr>
          </a:p>
          <a:p>
            <a:pPr>
              <a:buClr>
                <a:srgbClr val="000000"/>
              </a:buClr>
              <a:buFont typeface="Wingdings" panose="05000000000000000000" pitchFamily="2" charset="2"/>
              <a:buChar char="§"/>
            </a:pPr>
            <a:endParaRPr lang="en-US" altLang="en-US" b="0" dirty="0">
              <a:latin typeface="Times New Roman" panose="02020603050405020304" pitchFamily="18" charset="0"/>
              <a:cs typeface="Times New Roman" panose="02020603050405020304" pitchFamily="18" charset="0"/>
            </a:endParaRPr>
          </a:p>
          <a:p>
            <a:pPr marL="0" indent="0">
              <a:buClr>
                <a:srgbClr val="000000"/>
              </a:buClr>
              <a:buNone/>
            </a:pPr>
            <a:r>
              <a:rPr lang="en-US" altLang="en-US" b="0" dirty="0">
                <a:latin typeface="Times New Roman" panose="02020603050405020304" pitchFamily="18" charset="0"/>
                <a:cs typeface="Times New Roman" panose="02020603050405020304" pitchFamily="18" charset="0"/>
              </a:rPr>
              <a:t>Retaliation has occurred when a harassment victim suffers a negative action as a result of reporting the harassment</a:t>
            </a:r>
            <a:r>
              <a:rPr lang="en-US" altLang="en-US" b="0" dirty="0" smtClean="0">
                <a:latin typeface="Times New Roman" panose="02020603050405020304" pitchFamily="18" charset="0"/>
                <a:cs typeface="Times New Roman" panose="02020603050405020304" pitchFamily="18" charset="0"/>
              </a:rPr>
              <a:t>.</a:t>
            </a:r>
          </a:p>
          <a:p>
            <a:pPr marL="0" indent="0" algn="ctr">
              <a:buClr>
                <a:srgbClr val="000000"/>
              </a:buClr>
              <a:buNone/>
            </a:pPr>
            <a:r>
              <a:rPr lang="en-US" altLang="en-US" sz="2200" b="0" i="1" dirty="0" smtClean="0">
                <a:latin typeface="Times New Roman" panose="02020603050405020304" pitchFamily="18" charset="0"/>
                <a:cs typeface="Times New Roman" panose="02020603050405020304" pitchFamily="18" charset="0"/>
              </a:rPr>
              <a:t>Bottom Line: </a:t>
            </a:r>
            <a:endParaRPr lang="en-US" altLang="en-US" sz="2200" b="0" i="1" dirty="0">
              <a:latin typeface="Times New Roman" panose="02020603050405020304" pitchFamily="18" charset="0"/>
              <a:cs typeface="Times New Roman" panose="02020603050405020304" pitchFamily="18" charset="0"/>
            </a:endParaRPr>
          </a:p>
          <a:p>
            <a:pPr marL="0" indent="0" algn="ctr">
              <a:buClr>
                <a:srgbClr val="000000"/>
              </a:buClr>
              <a:buNone/>
            </a:pPr>
            <a:r>
              <a:rPr lang="en-US" altLang="en-US" sz="2200" b="0" dirty="0" smtClean="0">
                <a:latin typeface="Times New Roman" panose="02020603050405020304" pitchFamily="18" charset="0"/>
                <a:cs typeface="Times New Roman" panose="02020603050405020304" pitchFamily="18" charset="0"/>
              </a:rPr>
              <a:t>When an employee complains of Sexual Harassment, YOU or others in the agency must not take any action the employee views as punishment or retaliation against the complainant. </a:t>
            </a:r>
            <a:endParaRPr lang="en-US" altLang="en-US" sz="2200" b="0" dirty="0">
              <a:latin typeface="Times New Roman" panose="02020603050405020304" pitchFamily="18" charset="0"/>
              <a:cs typeface="Times New Roman" panose="02020603050405020304" pitchFamily="18" charset="0"/>
            </a:endParaRPr>
          </a:p>
          <a:p>
            <a:pPr marL="0" indent="0">
              <a:buClr>
                <a:srgbClr val="000000"/>
              </a:buClr>
              <a:buNone/>
            </a:pPr>
            <a:endParaRPr lang="en-US" alt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7289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1000"/>
                                        <p:tgtEl>
                                          <p:spTgt spid="4608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0" dur="1000"/>
                                        <p:tgtEl>
                                          <p:spTgt spid="4608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15" dur="1000"/>
                                        <p:tgtEl>
                                          <p:spTgt spid="4608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0" dur="1000"/>
                                        <p:tgtEl>
                                          <p:spTgt spid="4608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6083">
                                            <p:txEl>
                                              <p:pRg st="5" end="5"/>
                                            </p:txEl>
                                          </p:spTgt>
                                        </p:tgtEl>
                                        <p:attrNameLst>
                                          <p:attrName>style.visibility</p:attrName>
                                        </p:attrNameLst>
                                      </p:cBhvr>
                                      <p:to>
                                        <p:strVal val="visible"/>
                                      </p:to>
                                    </p:set>
                                    <p:animEffect transition="in" filter="blinds(horizontal)">
                                      <p:cBhvr>
                                        <p:cTn id="25" dur="10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48ABDAD6-4AD7-4AE3-B930-CC138AD742B1}" type="slidenum">
              <a:rPr kumimoji="0" lang="en-US" altLang="en-US" sz="1400">
                <a:latin typeface="Times New Roman" panose="02020603050405020304" pitchFamily="18" charset="0"/>
              </a:rPr>
              <a:pPr>
                <a:spcBef>
                  <a:spcPct val="0"/>
                </a:spcBef>
                <a:buClrTx/>
                <a:buSzTx/>
                <a:buFontTx/>
                <a:buNone/>
              </a:pPr>
              <a:t>35</a:t>
            </a:fld>
            <a:endParaRPr kumimoji="0" lang="en-US" altLang="en-US" sz="1400">
              <a:latin typeface="Times New Roman" panose="02020603050405020304" pitchFamily="18" charset="0"/>
            </a:endParaRPr>
          </a:p>
        </p:txBody>
      </p:sp>
      <p:sp>
        <p:nvSpPr>
          <p:cNvPr id="24579" name="Rectangle 2"/>
          <p:cNvSpPr>
            <a:spLocks noGrp="1" noChangeArrowheads="1"/>
          </p:cNvSpPr>
          <p:nvPr>
            <p:ph type="title"/>
          </p:nvPr>
        </p:nvSpPr>
        <p:spPr>
          <a:xfrm>
            <a:off x="838200" y="189820"/>
            <a:ext cx="10515600" cy="985837"/>
          </a:xfrm>
        </p:spPr>
        <p:txBody>
          <a:bodyPr/>
          <a:lstStyle/>
          <a:p>
            <a:pPr algn="ctr"/>
            <a:r>
              <a:rPr lang="en-US" altLang="en-US" dirty="0" smtClean="0">
                <a:latin typeface="Times New Roman" panose="02020603050405020304" pitchFamily="18" charset="0"/>
                <a:cs typeface="Times New Roman" panose="02020603050405020304" pitchFamily="18" charset="0"/>
              </a:rPr>
              <a:t>Retaliation (cont.)</a:t>
            </a:r>
          </a:p>
        </p:txBody>
      </p:sp>
      <p:sp>
        <p:nvSpPr>
          <p:cNvPr id="47107" name="Rectangle 3"/>
          <p:cNvSpPr>
            <a:spLocks noGrp="1" noChangeArrowheads="1"/>
          </p:cNvSpPr>
          <p:nvPr>
            <p:ph type="body" idx="1"/>
          </p:nvPr>
        </p:nvSpPr>
        <p:spPr>
          <a:xfrm>
            <a:off x="838200" y="1175657"/>
            <a:ext cx="10515600" cy="4351338"/>
          </a:xfrm>
        </p:spPr>
        <p:txBody>
          <a:bodyPr>
            <a:normAutofit/>
          </a:bodyPr>
          <a:lstStyle/>
          <a:p>
            <a:pPr>
              <a:lnSpc>
                <a:spcPct val="80000"/>
              </a:lnSpc>
              <a:buClr>
                <a:srgbClr val="000000"/>
              </a:buClr>
              <a:buFont typeface="Wingdings" panose="05000000000000000000" pitchFamily="2" charset="2"/>
              <a:buNone/>
            </a:pPr>
            <a:r>
              <a:rPr lang="en-US" altLang="en-US" b="0" dirty="0">
                <a:latin typeface="Times New Roman" panose="02020603050405020304" pitchFamily="18" charset="0"/>
                <a:cs typeface="Times New Roman" panose="02020603050405020304" pitchFamily="18" charset="0"/>
              </a:rPr>
              <a:t>Three essential elements of retaliation:</a:t>
            </a:r>
          </a:p>
          <a:p>
            <a:pPr>
              <a:lnSpc>
                <a:spcPct val="80000"/>
              </a:lnSpc>
              <a:buClr>
                <a:srgbClr val="000000"/>
              </a:buClr>
              <a:buFont typeface="Wingdings" panose="05000000000000000000" pitchFamily="2" charset="2"/>
              <a:buNone/>
            </a:pPr>
            <a:endParaRPr lang="en-US" altLang="en-US" b="0" dirty="0">
              <a:latin typeface="Times New Roman" panose="02020603050405020304" pitchFamily="18" charset="0"/>
              <a:cs typeface="Times New Roman" panose="02020603050405020304" pitchFamily="18" charset="0"/>
            </a:endParaRPr>
          </a:p>
          <a:p>
            <a:pPr marL="514350" indent="-514350">
              <a:lnSpc>
                <a:spcPct val="80000"/>
              </a:lnSpc>
              <a:buClr>
                <a:srgbClr val="000000"/>
              </a:buClr>
              <a:buFont typeface="+mj-lt"/>
              <a:buAutoNum type="arabicPeriod"/>
            </a:pPr>
            <a:r>
              <a:rPr lang="en-US" altLang="en-US" sz="2750" b="0" dirty="0">
                <a:latin typeface="Times New Roman" panose="02020603050405020304" pitchFamily="18" charset="0"/>
                <a:cs typeface="Times New Roman" panose="02020603050405020304" pitchFamily="18" charset="0"/>
              </a:rPr>
              <a:t>Protected activity – opposition to discrimination or participation in the statutory complaint </a:t>
            </a:r>
            <a:r>
              <a:rPr lang="en-US" altLang="en-US" sz="2750" b="0" dirty="0" smtClean="0">
                <a:latin typeface="Times New Roman" panose="02020603050405020304" pitchFamily="18" charset="0"/>
                <a:cs typeface="Times New Roman" panose="02020603050405020304" pitchFamily="18" charset="0"/>
              </a:rPr>
              <a:t>process</a:t>
            </a:r>
          </a:p>
          <a:p>
            <a:pPr marL="514350" indent="-514350">
              <a:lnSpc>
                <a:spcPct val="80000"/>
              </a:lnSpc>
              <a:buClr>
                <a:srgbClr val="000000"/>
              </a:buClr>
              <a:buFont typeface="+mj-lt"/>
              <a:buAutoNum type="arabicPeriod"/>
            </a:pPr>
            <a:endParaRPr lang="en-US" altLang="en-US" sz="2750" b="0" dirty="0">
              <a:latin typeface="Times New Roman" panose="02020603050405020304" pitchFamily="18" charset="0"/>
              <a:cs typeface="Times New Roman" panose="02020603050405020304" pitchFamily="18" charset="0"/>
            </a:endParaRPr>
          </a:p>
          <a:p>
            <a:pPr marL="514350" indent="-514350">
              <a:lnSpc>
                <a:spcPct val="80000"/>
              </a:lnSpc>
              <a:buClr>
                <a:srgbClr val="000000"/>
              </a:buClr>
              <a:buFont typeface="+mj-lt"/>
              <a:buAutoNum type="arabicPeriod"/>
            </a:pPr>
            <a:r>
              <a:rPr lang="en-US" altLang="en-US" sz="2750" b="0" dirty="0" smtClean="0">
                <a:latin typeface="Times New Roman" panose="02020603050405020304" pitchFamily="18" charset="0"/>
                <a:cs typeface="Times New Roman" panose="02020603050405020304" pitchFamily="18" charset="0"/>
              </a:rPr>
              <a:t>Adverse </a:t>
            </a:r>
            <a:r>
              <a:rPr lang="en-US" altLang="en-US" sz="2750" b="0" dirty="0">
                <a:latin typeface="Times New Roman" panose="02020603050405020304" pitchFamily="18" charset="0"/>
                <a:cs typeface="Times New Roman" panose="02020603050405020304" pitchFamily="18" charset="0"/>
              </a:rPr>
              <a:t>actions – denial of promotion, job benefits, demotion, suspension, termination, reprimands, negative </a:t>
            </a:r>
            <a:r>
              <a:rPr lang="en-US" altLang="en-US" sz="2750" b="0" dirty="0" smtClean="0">
                <a:latin typeface="Times New Roman" panose="02020603050405020304" pitchFamily="18" charset="0"/>
                <a:cs typeface="Times New Roman" panose="02020603050405020304" pitchFamily="18" charset="0"/>
              </a:rPr>
              <a:t>evaluations</a:t>
            </a:r>
          </a:p>
          <a:p>
            <a:pPr marL="514350" indent="-514350">
              <a:lnSpc>
                <a:spcPct val="80000"/>
              </a:lnSpc>
              <a:buClr>
                <a:srgbClr val="000000"/>
              </a:buClr>
              <a:buFont typeface="+mj-lt"/>
              <a:buAutoNum type="arabicPeriod"/>
            </a:pPr>
            <a:endParaRPr lang="en-US" altLang="en-US" sz="2750" b="0" dirty="0">
              <a:latin typeface="Times New Roman" panose="02020603050405020304" pitchFamily="18" charset="0"/>
              <a:cs typeface="Times New Roman" panose="02020603050405020304" pitchFamily="18" charset="0"/>
            </a:endParaRPr>
          </a:p>
          <a:p>
            <a:pPr marL="514350" indent="-514350">
              <a:lnSpc>
                <a:spcPct val="80000"/>
              </a:lnSpc>
              <a:buClr>
                <a:srgbClr val="000000"/>
              </a:buClr>
              <a:buFont typeface="+mj-lt"/>
              <a:buAutoNum type="arabicPeriod"/>
            </a:pPr>
            <a:r>
              <a:rPr lang="en-US" altLang="en-US" sz="2750" b="0" dirty="0" smtClean="0">
                <a:latin typeface="Times New Roman" panose="02020603050405020304" pitchFamily="18" charset="0"/>
                <a:cs typeface="Times New Roman" panose="02020603050405020304" pitchFamily="18" charset="0"/>
              </a:rPr>
              <a:t>Causal </a:t>
            </a:r>
            <a:r>
              <a:rPr lang="en-US" altLang="en-US" sz="2750" b="0" dirty="0">
                <a:latin typeface="Times New Roman" panose="02020603050405020304" pitchFamily="18" charset="0"/>
                <a:cs typeface="Times New Roman" panose="02020603050405020304" pitchFamily="18" charset="0"/>
              </a:rPr>
              <a:t>connection – between the protected activity and the adverse action</a:t>
            </a:r>
          </a:p>
          <a:p>
            <a:pPr>
              <a:lnSpc>
                <a:spcPct val="80000"/>
              </a:lnSpc>
              <a:buClr>
                <a:srgbClr val="000000"/>
              </a:buClr>
              <a:buFont typeface="Wingdings" panose="05000000000000000000" pitchFamily="2" charset="2"/>
              <a:buNone/>
            </a:pPr>
            <a:endParaRPr lang="en-US" altLang="en-US"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endParaRPr lang="en-US" alt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946560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10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2" dur="1000"/>
                                        <p:tgtEl>
                                          <p:spTgt spid="47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17" dur="1000"/>
                                        <p:tgtEl>
                                          <p:spTgt spid="4710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7107">
                                            <p:txEl>
                                              <p:pRg st="6" end="6"/>
                                            </p:txEl>
                                          </p:spTgt>
                                        </p:tgtEl>
                                        <p:attrNameLst>
                                          <p:attrName>style.visibility</p:attrName>
                                        </p:attrNameLst>
                                      </p:cBhvr>
                                      <p:to>
                                        <p:strVal val="visible"/>
                                      </p:to>
                                    </p:set>
                                    <p:animEffect transition="in" filter="blinds(horizontal)">
                                      <p:cBhvr>
                                        <p:cTn id="22" dur="1000"/>
                                        <p:tgtEl>
                                          <p:spTgt spid="47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5AEEE147-8F05-4053-9B24-2AE64405C691}" type="slidenum">
              <a:rPr kumimoji="0" lang="en-US" altLang="en-US" sz="1400">
                <a:latin typeface="Times New Roman" panose="02020603050405020304" pitchFamily="18" charset="0"/>
              </a:rPr>
              <a:pPr>
                <a:spcBef>
                  <a:spcPct val="0"/>
                </a:spcBef>
                <a:buClrTx/>
                <a:buSzTx/>
                <a:buFontTx/>
                <a:buNone/>
              </a:pPr>
              <a:t>36</a:t>
            </a:fld>
            <a:endParaRPr kumimoji="0" lang="en-US" altLang="en-US" sz="1400">
              <a:latin typeface="Times New Roman" panose="02020603050405020304" pitchFamily="18" charset="0"/>
            </a:endParaRPr>
          </a:p>
        </p:txBody>
      </p:sp>
      <p:sp>
        <p:nvSpPr>
          <p:cNvPr id="25603" name="Rectangle 2"/>
          <p:cNvSpPr>
            <a:spLocks noGrp="1" noChangeArrowheads="1"/>
          </p:cNvSpPr>
          <p:nvPr>
            <p:ph type="title"/>
          </p:nvPr>
        </p:nvSpPr>
        <p:spPr>
          <a:xfrm>
            <a:off x="838200" y="0"/>
            <a:ext cx="10515600" cy="1325563"/>
          </a:xfrm>
        </p:spPr>
        <p:txBody>
          <a:bodyPr/>
          <a:lstStyle/>
          <a:p>
            <a:pPr algn="ctr"/>
            <a:r>
              <a:rPr lang="en-US" altLang="en-US" dirty="0" smtClean="0">
                <a:latin typeface="Times New Roman" panose="02020603050405020304" pitchFamily="18" charset="0"/>
                <a:cs typeface="Times New Roman" panose="02020603050405020304" pitchFamily="18" charset="0"/>
              </a:rPr>
              <a:t>Retaliation (cont.)</a:t>
            </a:r>
          </a:p>
        </p:txBody>
      </p:sp>
      <p:sp>
        <p:nvSpPr>
          <p:cNvPr id="48131" name="Rectangle 3"/>
          <p:cNvSpPr>
            <a:spLocks noGrp="1" noChangeArrowheads="1"/>
          </p:cNvSpPr>
          <p:nvPr>
            <p:ph type="body" idx="1"/>
          </p:nvPr>
        </p:nvSpPr>
        <p:spPr>
          <a:xfrm>
            <a:off x="838200" y="1325563"/>
            <a:ext cx="10934700" cy="4351338"/>
          </a:xfrm>
        </p:spPr>
        <p:txBody>
          <a:bodyPr>
            <a:noAutofit/>
          </a:bodyPr>
          <a:lstStyle/>
          <a:p>
            <a:pPr algn="ctr">
              <a:lnSpc>
                <a:spcPct val="90000"/>
              </a:lnSpc>
              <a:buClr>
                <a:srgbClr val="000000"/>
              </a:buClr>
              <a:buFont typeface="Wingdings" panose="05000000000000000000" pitchFamily="2" charset="2"/>
              <a:buNone/>
            </a:pPr>
            <a:r>
              <a:rPr lang="en-US" altLang="en-US" sz="2600" b="0" dirty="0">
                <a:latin typeface="Times New Roman" panose="02020603050405020304" pitchFamily="18" charset="0"/>
                <a:cs typeface="Times New Roman" panose="02020603050405020304" pitchFamily="18" charset="0"/>
              </a:rPr>
              <a:t>Protected Activity</a:t>
            </a:r>
          </a:p>
          <a:p>
            <a:pPr>
              <a:lnSpc>
                <a:spcPct val="90000"/>
              </a:lnSpc>
              <a:buClr>
                <a:srgbClr val="000000"/>
              </a:buClr>
              <a:buFont typeface="Wingdings" panose="05000000000000000000" pitchFamily="2" charset="2"/>
              <a:buNone/>
            </a:pPr>
            <a:endParaRPr lang="en-US" altLang="en-US" sz="2600" b="0" dirty="0">
              <a:latin typeface="Times New Roman" panose="02020603050405020304" pitchFamily="18" charset="0"/>
              <a:cs typeface="Times New Roman" panose="02020603050405020304" pitchFamily="18" charset="0"/>
            </a:endParaRPr>
          </a:p>
          <a:p>
            <a:pPr>
              <a:lnSpc>
                <a:spcPct val="90000"/>
              </a:lnSpc>
              <a:buClr>
                <a:srgbClr val="000000"/>
              </a:buClr>
              <a:buFont typeface="Wingdings" panose="05000000000000000000" pitchFamily="2" charset="2"/>
              <a:buNone/>
            </a:pPr>
            <a:r>
              <a:rPr lang="en-US" altLang="en-US" b="0" dirty="0">
                <a:latin typeface="Times New Roman" panose="02020603050405020304" pitchFamily="18" charset="0"/>
                <a:cs typeface="Times New Roman" panose="02020603050405020304" pitchFamily="18" charset="0"/>
              </a:rPr>
              <a:t>EEOC regulations protect those individuals who:</a:t>
            </a:r>
          </a:p>
          <a:p>
            <a:pPr lvl="1">
              <a:buClr>
                <a:srgbClr val="000000"/>
              </a:buClr>
              <a:buFont typeface="Wingdings" panose="05000000000000000000" pitchFamily="2" charset="2"/>
              <a:buChar char="§"/>
            </a:pPr>
            <a:r>
              <a:rPr lang="en-US" altLang="en-US" sz="2800" b="0" dirty="0" smtClean="0">
                <a:latin typeface="Times New Roman" panose="02020603050405020304" pitchFamily="18" charset="0"/>
                <a:cs typeface="Times New Roman" panose="02020603050405020304" pitchFamily="18" charset="0"/>
              </a:rPr>
              <a:t>Oppose </a:t>
            </a:r>
            <a:r>
              <a:rPr lang="en-US" altLang="en-US" sz="2800" b="0" dirty="0">
                <a:latin typeface="Times New Roman" panose="02020603050405020304" pitchFamily="18" charset="0"/>
                <a:cs typeface="Times New Roman" panose="02020603050405020304" pitchFamily="18" charset="0"/>
              </a:rPr>
              <a:t>a practice made unlawful by one of the employment discrimination statutes; </a:t>
            </a:r>
            <a:r>
              <a:rPr lang="en-US" altLang="en-US" sz="2800" b="0" dirty="0" smtClean="0">
                <a:latin typeface="Times New Roman" panose="02020603050405020304" pitchFamily="18" charset="0"/>
                <a:cs typeface="Times New Roman" panose="02020603050405020304" pitchFamily="18" charset="0"/>
              </a:rPr>
              <a:t>or</a:t>
            </a:r>
          </a:p>
          <a:p>
            <a:pPr marL="457200" lvl="1" indent="0">
              <a:buClr>
                <a:srgbClr val="000000"/>
              </a:buClr>
              <a:buNone/>
            </a:pPr>
            <a:endParaRPr lang="en-US" altLang="en-US" sz="2800" b="0" dirty="0">
              <a:latin typeface="Times New Roman" panose="02020603050405020304" pitchFamily="18" charset="0"/>
              <a:cs typeface="Times New Roman" panose="02020603050405020304" pitchFamily="18" charset="0"/>
            </a:endParaRPr>
          </a:p>
          <a:p>
            <a:pPr lvl="1">
              <a:buClr>
                <a:srgbClr val="000000"/>
              </a:buClr>
              <a:buFont typeface="Wingdings" panose="05000000000000000000" pitchFamily="2" charset="2"/>
              <a:buChar char="§"/>
            </a:pPr>
            <a:r>
              <a:rPr lang="en-US" altLang="en-US" sz="2800" b="0" dirty="0" smtClean="0">
                <a:latin typeface="Times New Roman" panose="02020603050405020304" pitchFamily="18" charset="0"/>
                <a:cs typeface="Times New Roman" panose="02020603050405020304" pitchFamily="18" charset="0"/>
              </a:rPr>
              <a:t>File </a:t>
            </a:r>
            <a:r>
              <a:rPr lang="en-US" altLang="en-US" sz="2800" b="0" dirty="0">
                <a:latin typeface="Times New Roman" panose="02020603050405020304" pitchFamily="18" charset="0"/>
                <a:cs typeface="Times New Roman" panose="02020603050405020304" pitchFamily="18" charset="0"/>
              </a:rPr>
              <a:t>a charge, testify, assist, or participate in any manner in an investigation, proceeding, hearing or litigation under Title </a:t>
            </a:r>
            <a:r>
              <a:rPr lang="en-US" altLang="en-US" sz="2800" b="0" dirty="0" smtClean="0">
                <a:latin typeface="Times New Roman" panose="02020603050405020304" pitchFamily="18" charset="0"/>
                <a:cs typeface="Times New Roman" panose="02020603050405020304" pitchFamily="18" charset="0"/>
              </a:rPr>
              <a:t>VII.</a:t>
            </a:r>
            <a:endParaRPr lang="en-US" altLang="en-US" sz="2800" b="0" dirty="0">
              <a:latin typeface="Times New Roman" panose="02020603050405020304" pitchFamily="18" charset="0"/>
              <a:cs typeface="Times New Roman" panose="02020603050405020304" pitchFamily="18" charset="0"/>
            </a:endParaRPr>
          </a:p>
          <a:p>
            <a:pPr>
              <a:lnSpc>
                <a:spcPct val="90000"/>
              </a:lnSpc>
              <a:buClr>
                <a:srgbClr val="000000"/>
              </a:buClr>
              <a:buFont typeface="Wingdings" panose="05000000000000000000" pitchFamily="2" charset="2"/>
              <a:buChar char="§"/>
            </a:pPr>
            <a:endParaRPr lang="en-US" altLang="en-US"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4823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ox(in)">
                                      <p:cBhvr>
                                        <p:cTn id="7" dur="10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box(in)">
                                      <p:cBhvr>
                                        <p:cTn id="12" dur="1000"/>
                                        <p:tgtEl>
                                          <p:spTgt spid="48131">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animEffect transition="in" filter="box(in)">
                                      <p:cBhvr>
                                        <p:cTn id="15" dur="1000"/>
                                        <p:tgtEl>
                                          <p:spTgt spid="48131">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8131">
                                            <p:txEl>
                                              <p:pRg st="5" end="5"/>
                                            </p:txEl>
                                          </p:spTgt>
                                        </p:tgtEl>
                                        <p:attrNameLst>
                                          <p:attrName>style.visibility</p:attrName>
                                        </p:attrNameLst>
                                      </p:cBhvr>
                                      <p:to>
                                        <p:strVal val="visible"/>
                                      </p:to>
                                    </p:set>
                                    <p:animEffect transition="in" filter="box(in)">
                                      <p:cBhvr>
                                        <p:cTn id="18" dur="10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C65B7879-8D9F-4D28-ACAF-8EAA8566BB50}" type="slidenum">
              <a:rPr kumimoji="0" lang="en-US" altLang="en-US" sz="1400">
                <a:latin typeface="Times New Roman" panose="02020603050405020304" pitchFamily="18" charset="0"/>
              </a:rPr>
              <a:pPr>
                <a:spcBef>
                  <a:spcPct val="0"/>
                </a:spcBef>
                <a:buClrTx/>
                <a:buSzTx/>
                <a:buFontTx/>
                <a:buNone/>
              </a:pPr>
              <a:t>37</a:t>
            </a:fld>
            <a:endParaRPr kumimoji="0" lang="en-US" altLang="en-US" sz="1400">
              <a:latin typeface="Times New Roman" panose="02020603050405020304" pitchFamily="18" charset="0"/>
            </a:endParaRPr>
          </a:p>
        </p:txBody>
      </p:sp>
      <p:sp>
        <p:nvSpPr>
          <p:cNvPr id="27651" name="Rectangle 2"/>
          <p:cNvSpPr>
            <a:spLocks noGrp="1" noChangeArrowheads="1"/>
          </p:cNvSpPr>
          <p:nvPr>
            <p:ph type="title"/>
          </p:nvPr>
        </p:nvSpPr>
        <p:spPr>
          <a:xfrm>
            <a:off x="838200" y="136525"/>
            <a:ext cx="10515600" cy="892175"/>
          </a:xfrm>
        </p:spPr>
        <p:txBody>
          <a:bodyPr/>
          <a:lstStyle/>
          <a:p>
            <a:pPr algn="ctr"/>
            <a:r>
              <a:rPr lang="en-US" altLang="en-US" dirty="0" smtClean="0">
                <a:latin typeface="Times New Roman" panose="02020603050405020304" pitchFamily="18" charset="0"/>
                <a:cs typeface="Times New Roman" panose="02020603050405020304" pitchFamily="18" charset="0"/>
              </a:rPr>
              <a:t>Responding to Harassment</a:t>
            </a:r>
          </a:p>
        </p:txBody>
      </p:sp>
      <p:sp>
        <p:nvSpPr>
          <p:cNvPr id="52227" name="Rectangle 3"/>
          <p:cNvSpPr>
            <a:spLocks noGrp="1" noChangeArrowheads="1"/>
          </p:cNvSpPr>
          <p:nvPr>
            <p:ph type="body" idx="1"/>
          </p:nvPr>
        </p:nvSpPr>
        <p:spPr>
          <a:xfrm>
            <a:off x="838200" y="1451542"/>
            <a:ext cx="10515600" cy="4351338"/>
          </a:xfrm>
        </p:spPr>
        <p:txBody>
          <a:bodyPr>
            <a:noAutofit/>
          </a:bodyPr>
          <a:lstStyle/>
          <a:p>
            <a:pPr>
              <a:lnSpc>
                <a:spcPct val="80000"/>
              </a:lnSpc>
              <a:buClr>
                <a:srgbClr val="000000"/>
              </a:buClr>
              <a:buFont typeface="Wingdings" panose="05000000000000000000" pitchFamily="2" charset="2"/>
              <a:buChar char="§"/>
            </a:pPr>
            <a:r>
              <a:rPr lang="en-US" altLang="en-US" sz="2600" b="0" dirty="0">
                <a:latin typeface="Times New Roman" panose="02020603050405020304" pitchFamily="18" charset="0"/>
                <a:cs typeface="Times New Roman" panose="02020603050405020304" pitchFamily="18" charset="0"/>
              </a:rPr>
              <a:t>Approach the </a:t>
            </a:r>
            <a:r>
              <a:rPr lang="en-US" altLang="en-US" sz="2600" b="0" dirty="0" smtClean="0">
                <a:latin typeface="Times New Roman" panose="02020603050405020304" pitchFamily="18" charset="0"/>
                <a:cs typeface="Times New Roman" panose="02020603050405020304" pitchFamily="18" charset="0"/>
              </a:rPr>
              <a:t>harasser</a:t>
            </a:r>
          </a:p>
          <a:p>
            <a:pPr>
              <a:lnSpc>
                <a:spcPct val="80000"/>
              </a:lnSpc>
              <a:buClr>
                <a:srgbClr val="000000"/>
              </a:buClr>
              <a:buFont typeface="Wingdings" panose="05000000000000000000" pitchFamily="2" charset="2"/>
              <a:buChar char="§"/>
            </a:pPr>
            <a:endParaRPr lang="en-US" altLang="en-US" sz="26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600" b="0" dirty="0" smtClean="0">
                <a:latin typeface="Times New Roman" panose="02020603050405020304" pitchFamily="18" charset="0"/>
                <a:cs typeface="Times New Roman" panose="02020603050405020304" pitchFamily="18" charset="0"/>
              </a:rPr>
              <a:t>Explain </a:t>
            </a:r>
            <a:r>
              <a:rPr lang="en-US" altLang="en-US" sz="2600" b="0" dirty="0">
                <a:latin typeface="Times New Roman" panose="02020603050405020304" pitchFamily="18" charset="0"/>
                <a:cs typeface="Times New Roman" panose="02020603050405020304" pitchFamily="18" charset="0"/>
              </a:rPr>
              <a:t>how you are </a:t>
            </a:r>
            <a:r>
              <a:rPr lang="en-US" altLang="en-US" sz="2600" b="0" dirty="0" smtClean="0">
                <a:latin typeface="Times New Roman" panose="02020603050405020304" pitchFamily="18" charset="0"/>
                <a:cs typeface="Times New Roman" panose="02020603050405020304" pitchFamily="18" charset="0"/>
              </a:rPr>
              <a:t>offended</a:t>
            </a:r>
          </a:p>
          <a:p>
            <a:pPr>
              <a:lnSpc>
                <a:spcPct val="80000"/>
              </a:lnSpc>
              <a:buClr>
                <a:srgbClr val="000000"/>
              </a:buClr>
              <a:buFont typeface="Wingdings" panose="05000000000000000000" pitchFamily="2" charset="2"/>
              <a:buChar char="§"/>
            </a:pPr>
            <a:endParaRPr lang="en-US" altLang="en-US" sz="26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600" b="0" dirty="0" smtClean="0">
                <a:latin typeface="Times New Roman" panose="02020603050405020304" pitchFamily="18" charset="0"/>
                <a:cs typeface="Times New Roman" panose="02020603050405020304" pitchFamily="18" charset="0"/>
              </a:rPr>
              <a:t>Ask </a:t>
            </a:r>
            <a:r>
              <a:rPr lang="en-US" altLang="en-US" sz="2600" b="0" dirty="0">
                <a:latin typeface="Times New Roman" panose="02020603050405020304" pitchFamily="18" charset="0"/>
                <a:cs typeface="Times New Roman" panose="02020603050405020304" pitchFamily="18" charset="0"/>
              </a:rPr>
              <a:t>the harasser to change his/her </a:t>
            </a:r>
            <a:r>
              <a:rPr lang="en-US" altLang="en-US" sz="2600" b="0" dirty="0" smtClean="0">
                <a:latin typeface="Times New Roman" panose="02020603050405020304" pitchFamily="18" charset="0"/>
                <a:cs typeface="Times New Roman" panose="02020603050405020304" pitchFamily="18" charset="0"/>
              </a:rPr>
              <a:t>behavior</a:t>
            </a:r>
          </a:p>
          <a:p>
            <a:pPr>
              <a:lnSpc>
                <a:spcPct val="80000"/>
              </a:lnSpc>
              <a:buClr>
                <a:srgbClr val="000000"/>
              </a:buClr>
              <a:buFont typeface="Wingdings" panose="05000000000000000000" pitchFamily="2" charset="2"/>
              <a:buChar char="§"/>
            </a:pPr>
            <a:endParaRPr lang="en-US" altLang="en-US" sz="26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600" b="0" dirty="0" smtClean="0">
                <a:latin typeface="Times New Roman" panose="02020603050405020304" pitchFamily="18" charset="0"/>
                <a:cs typeface="Times New Roman" panose="02020603050405020304" pitchFamily="18" charset="0"/>
              </a:rPr>
              <a:t>Agree </a:t>
            </a:r>
            <a:r>
              <a:rPr lang="en-US" altLang="en-US" sz="2600" b="0" dirty="0">
                <a:latin typeface="Times New Roman" panose="02020603050405020304" pitchFamily="18" charset="0"/>
                <a:cs typeface="Times New Roman" panose="02020603050405020304" pitchFamily="18" charset="0"/>
              </a:rPr>
              <a:t>on terms for future </a:t>
            </a:r>
            <a:r>
              <a:rPr lang="en-US" altLang="en-US" sz="2600" b="0" dirty="0" smtClean="0">
                <a:latin typeface="Times New Roman" panose="02020603050405020304" pitchFamily="18" charset="0"/>
                <a:cs typeface="Times New Roman" panose="02020603050405020304" pitchFamily="18" charset="0"/>
              </a:rPr>
              <a:t>interactions</a:t>
            </a:r>
          </a:p>
          <a:p>
            <a:pPr>
              <a:lnSpc>
                <a:spcPct val="80000"/>
              </a:lnSpc>
              <a:buClr>
                <a:srgbClr val="000000"/>
              </a:buClr>
              <a:buFont typeface="Wingdings" panose="05000000000000000000" pitchFamily="2" charset="2"/>
              <a:buChar char="§"/>
            </a:pPr>
            <a:endParaRPr lang="en-US" altLang="en-US" sz="26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600" b="0" dirty="0" smtClean="0">
                <a:latin typeface="Times New Roman" panose="02020603050405020304" pitchFamily="18" charset="0"/>
                <a:cs typeface="Times New Roman" panose="02020603050405020304" pitchFamily="18" charset="0"/>
              </a:rPr>
              <a:t>Follow </a:t>
            </a:r>
            <a:r>
              <a:rPr lang="en-US" altLang="en-US" sz="2600" b="0" dirty="0">
                <a:latin typeface="Times New Roman" panose="02020603050405020304" pitchFamily="18" charset="0"/>
                <a:cs typeface="Times New Roman" panose="02020603050405020304" pitchFamily="18" charset="0"/>
              </a:rPr>
              <a:t>complaint </a:t>
            </a:r>
            <a:r>
              <a:rPr lang="en-US" altLang="en-US" sz="2600" b="0" dirty="0" smtClean="0">
                <a:latin typeface="Times New Roman" panose="02020603050405020304" pitchFamily="18" charset="0"/>
                <a:cs typeface="Times New Roman" panose="02020603050405020304" pitchFamily="18" charset="0"/>
              </a:rPr>
              <a:t>procedures</a:t>
            </a:r>
          </a:p>
          <a:p>
            <a:pPr>
              <a:lnSpc>
                <a:spcPct val="80000"/>
              </a:lnSpc>
              <a:buClr>
                <a:srgbClr val="000000"/>
              </a:buClr>
              <a:buFont typeface="Wingdings" panose="05000000000000000000" pitchFamily="2" charset="2"/>
              <a:buChar char="§"/>
            </a:pPr>
            <a:endParaRPr lang="en-US" altLang="en-US" sz="26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600" b="0" dirty="0" smtClean="0">
                <a:latin typeface="Times New Roman" panose="02020603050405020304" pitchFamily="18" charset="0"/>
                <a:cs typeface="Times New Roman" panose="02020603050405020304" pitchFamily="18" charset="0"/>
              </a:rPr>
              <a:t>Share </a:t>
            </a:r>
            <a:r>
              <a:rPr lang="en-US" altLang="en-US" sz="2600" b="0" dirty="0">
                <a:latin typeface="Times New Roman" panose="02020603050405020304" pitchFamily="18" charset="0"/>
                <a:cs typeface="Times New Roman" panose="02020603050405020304" pitchFamily="18" charset="0"/>
              </a:rPr>
              <a:t>concern with </a:t>
            </a:r>
            <a:r>
              <a:rPr lang="en-US" altLang="en-US" sz="2600" b="0" dirty="0" smtClean="0">
                <a:latin typeface="Times New Roman" panose="02020603050405020304" pitchFamily="18" charset="0"/>
                <a:cs typeface="Times New Roman" panose="02020603050405020304" pitchFamily="18" charset="0"/>
              </a:rPr>
              <a:t>Management</a:t>
            </a:r>
            <a:endParaRPr lang="en-US" altLang="en-US" sz="2600" b="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37148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blinds(horizontal)">
                                      <p:cBhvr>
                                        <p:cTn id="7" dur="1000"/>
                                        <p:tgtEl>
                                          <p:spTgt spid="5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7">
                                            <p:txEl>
                                              <p:pRg st="2" end="2"/>
                                            </p:txEl>
                                          </p:spTgt>
                                        </p:tgtEl>
                                        <p:attrNameLst>
                                          <p:attrName>style.visibility</p:attrName>
                                        </p:attrNameLst>
                                      </p:cBhvr>
                                      <p:to>
                                        <p:strVal val="visible"/>
                                      </p:to>
                                    </p:set>
                                    <p:animEffect transition="in" filter="blinds(horizontal)">
                                      <p:cBhvr>
                                        <p:cTn id="12" dur="1000"/>
                                        <p:tgtEl>
                                          <p:spTgt spid="52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227">
                                            <p:txEl>
                                              <p:pRg st="4" end="4"/>
                                            </p:txEl>
                                          </p:spTgt>
                                        </p:tgtEl>
                                        <p:attrNameLst>
                                          <p:attrName>style.visibility</p:attrName>
                                        </p:attrNameLst>
                                      </p:cBhvr>
                                      <p:to>
                                        <p:strVal val="visible"/>
                                      </p:to>
                                    </p:set>
                                    <p:animEffect transition="in" filter="blinds(horizontal)">
                                      <p:cBhvr>
                                        <p:cTn id="17" dur="1000"/>
                                        <p:tgtEl>
                                          <p:spTgt spid="522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227">
                                            <p:txEl>
                                              <p:pRg st="6" end="6"/>
                                            </p:txEl>
                                          </p:spTgt>
                                        </p:tgtEl>
                                        <p:attrNameLst>
                                          <p:attrName>style.visibility</p:attrName>
                                        </p:attrNameLst>
                                      </p:cBhvr>
                                      <p:to>
                                        <p:strVal val="visible"/>
                                      </p:to>
                                    </p:set>
                                    <p:animEffect transition="in" filter="blinds(horizontal)">
                                      <p:cBhvr>
                                        <p:cTn id="22" dur="1000"/>
                                        <p:tgtEl>
                                          <p:spTgt spid="5222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227">
                                            <p:txEl>
                                              <p:pRg st="8" end="8"/>
                                            </p:txEl>
                                          </p:spTgt>
                                        </p:tgtEl>
                                        <p:attrNameLst>
                                          <p:attrName>style.visibility</p:attrName>
                                        </p:attrNameLst>
                                      </p:cBhvr>
                                      <p:to>
                                        <p:strVal val="visible"/>
                                      </p:to>
                                    </p:set>
                                    <p:animEffect transition="in" filter="blinds(horizontal)">
                                      <p:cBhvr>
                                        <p:cTn id="27" dur="1000"/>
                                        <p:tgtEl>
                                          <p:spTgt spid="5222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227">
                                            <p:txEl>
                                              <p:pRg st="10" end="10"/>
                                            </p:txEl>
                                          </p:spTgt>
                                        </p:tgtEl>
                                        <p:attrNameLst>
                                          <p:attrName>style.visibility</p:attrName>
                                        </p:attrNameLst>
                                      </p:cBhvr>
                                      <p:to>
                                        <p:strVal val="visible"/>
                                      </p:to>
                                    </p:set>
                                    <p:animEffect transition="in" filter="blinds(horizontal)">
                                      <p:cBhvr>
                                        <p:cTn id="32" dur="1000"/>
                                        <p:tgtEl>
                                          <p:spTgt spid="5222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CB3DA8C0-0E11-4800-A209-D44AB1FB6594}" type="slidenum">
              <a:rPr kumimoji="0" lang="en-US" altLang="en-US" sz="1400">
                <a:latin typeface="Times New Roman" panose="02020603050405020304" pitchFamily="18" charset="0"/>
              </a:rPr>
              <a:pPr>
                <a:spcBef>
                  <a:spcPct val="0"/>
                </a:spcBef>
                <a:buClrTx/>
                <a:buSzTx/>
                <a:buFontTx/>
                <a:buNone/>
              </a:pPr>
              <a:t>38</a:t>
            </a:fld>
            <a:endParaRPr kumimoji="0" lang="en-US" altLang="en-US" sz="1400">
              <a:latin typeface="Times New Roman" panose="02020603050405020304" pitchFamily="18" charset="0"/>
            </a:endParaRPr>
          </a:p>
        </p:txBody>
      </p:sp>
      <p:sp>
        <p:nvSpPr>
          <p:cNvPr id="28675" name="Rectangle 2"/>
          <p:cNvSpPr>
            <a:spLocks noGrp="1" noChangeArrowheads="1"/>
          </p:cNvSpPr>
          <p:nvPr>
            <p:ph type="title"/>
          </p:nvPr>
        </p:nvSpPr>
        <p:spPr>
          <a:xfrm>
            <a:off x="838200" y="0"/>
            <a:ext cx="10515600" cy="1325563"/>
          </a:xfrm>
        </p:spPr>
        <p:txBody>
          <a:bodyPr/>
          <a:lstStyle/>
          <a:p>
            <a:pPr algn="ctr"/>
            <a:r>
              <a:rPr lang="en-US" altLang="en-US" dirty="0" smtClean="0">
                <a:latin typeface="Times New Roman" panose="02020603050405020304" pitchFamily="18" charset="0"/>
                <a:cs typeface="Times New Roman" panose="02020603050405020304" pitchFamily="18" charset="0"/>
              </a:rPr>
              <a:t>Complaint Filing Options</a:t>
            </a:r>
          </a:p>
        </p:txBody>
      </p:sp>
      <p:sp>
        <p:nvSpPr>
          <p:cNvPr id="51203" name="Rectangle 3"/>
          <p:cNvSpPr>
            <a:spLocks noGrp="1" noChangeArrowheads="1"/>
          </p:cNvSpPr>
          <p:nvPr>
            <p:ph type="body" idx="1"/>
          </p:nvPr>
        </p:nvSpPr>
        <p:spPr>
          <a:xfrm>
            <a:off x="838200" y="1270453"/>
            <a:ext cx="10515600" cy="5451022"/>
          </a:xfrm>
        </p:spPr>
        <p:txBody>
          <a:bodyPr>
            <a:normAutofit fontScale="62500" lnSpcReduction="20000"/>
          </a:bodyPr>
          <a:lstStyle/>
          <a:p>
            <a:pPr>
              <a:lnSpc>
                <a:spcPct val="80000"/>
              </a:lnSpc>
              <a:buClr>
                <a:srgbClr val="000000"/>
              </a:buClr>
              <a:buFont typeface="Wingdings" panose="05000000000000000000" pitchFamily="2" charset="2"/>
              <a:buChar char="§"/>
            </a:pPr>
            <a:r>
              <a:rPr lang="en-US" altLang="en-US" sz="3400" b="0" dirty="0">
                <a:latin typeface="Times New Roman" panose="02020603050405020304" pitchFamily="18" charset="0"/>
                <a:cs typeface="Times New Roman" panose="02020603050405020304" pitchFamily="18" charset="0"/>
              </a:rPr>
              <a:t>Supervisor/Executive Director</a:t>
            </a:r>
          </a:p>
          <a:p>
            <a:pPr>
              <a:lnSpc>
                <a:spcPct val="80000"/>
              </a:lnSpc>
              <a:buClr>
                <a:srgbClr val="000000"/>
              </a:buClr>
              <a:buFont typeface="Wingdings" panose="05000000000000000000" pitchFamily="2" charset="2"/>
              <a:buNone/>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a:latin typeface="Times New Roman" panose="02020603050405020304" pitchFamily="18" charset="0"/>
                <a:cs typeface="Times New Roman" panose="02020603050405020304" pitchFamily="18" charset="0"/>
              </a:rPr>
              <a:t>EEO Coordinator/Counselor</a:t>
            </a:r>
          </a:p>
          <a:p>
            <a:pPr>
              <a:lnSpc>
                <a:spcPct val="80000"/>
              </a:lnSpc>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smtClean="0">
                <a:latin typeface="Times New Roman" panose="02020603050405020304" pitchFamily="18" charset="0"/>
                <a:cs typeface="Times New Roman" panose="02020603050405020304" pitchFamily="18" charset="0"/>
              </a:rPr>
              <a:t>Kentucky Employees Mediation Program (KEMP)</a:t>
            </a:r>
          </a:p>
          <a:p>
            <a:pPr>
              <a:lnSpc>
                <a:spcPct val="80000"/>
              </a:lnSpc>
              <a:buClr>
                <a:srgbClr val="000000"/>
              </a:buClr>
              <a:buFont typeface="Wingdings" panose="05000000000000000000" pitchFamily="2" charset="2"/>
              <a:buChar char="§"/>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smtClean="0">
                <a:latin typeface="Times New Roman" panose="02020603050405020304" pitchFamily="18" charset="0"/>
                <a:cs typeface="Times New Roman" panose="02020603050405020304" pitchFamily="18" charset="0"/>
              </a:rPr>
              <a:t>Ombudsman</a:t>
            </a:r>
            <a:endParaRPr lang="en-US" altLang="en-US" sz="3400" b="0" dirty="0">
              <a:latin typeface="Times New Roman" panose="02020603050405020304" pitchFamily="18" charset="0"/>
              <a:cs typeface="Times New Roman" panose="02020603050405020304" pitchFamily="18" charset="0"/>
            </a:endParaRPr>
          </a:p>
          <a:p>
            <a:pPr>
              <a:lnSpc>
                <a:spcPct val="80000"/>
              </a:lnSpc>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a:latin typeface="Times New Roman" panose="02020603050405020304" pitchFamily="18" charset="0"/>
                <a:cs typeface="Times New Roman" panose="02020603050405020304" pitchFamily="18" charset="0"/>
              </a:rPr>
              <a:t>Grievance Process (30 Days)</a:t>
            </a:r>
          </a:p>
          <a:p>
            <a:pPr>
              <a:lnSpc>
                <a:spcPct val="80000"/>
              </a:lnSpc>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a:latin typeface="Times New Roman" panose="02020603050405020304" pitchFamily="18" charset="0"/>
                <a:cs typeface="Times New Roman" panose="02020603050405020304" pitchFamily="18" charset="0"/>
              </a:rPr>
              <a:t>Personnel Board (60 Days to 1 Year)</a:t>
            </a:r>
          </a:p>
          <a:p>
            <a:pPr>
              <a:lnSpc>
                <a:spcPct val="80000"/>
              </a:lnSpc>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a:latin typeface="Times New Roman" panose="02020603050405020304" pitchFamily="18" charset="0"/>
                <a:cs typeface="Times New Roman" panose="02020603050405020304" pitchFamily="18" charset="0"/>
              </a:rPr>
              <a:t>Office of Diversity, Equality and Training (30 Days)</a:t>
            </a:r>
          </a:p>
          <a:p>
            <a:pPr>
              <a:lnSpc>
                <a:spcPct val="80000"/>
              </a:lnSpc>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a:latin typeface="Times New Roman" panose="02020603050405020304" pitchFamily="18" charset="0"/>
                <a:cs typeface="Times New Roman" panose="02020603050405020304" pitchFamily="18" charset="0"/>
              </a:rPr>
              <a:t>Kentucky Commission on Human Rights (180 Days)</a:t>
            </a:r>
          </a:p>
          <a:p>
            <a:pPr>
              <a:lnSpc>
                <a:spcPct val="80000"/>
              </a:lnSpc>
              <a:buClr>
                <a:srgbClr val="000000"/>
              </a:buClr>
              <a:buFont typeface="Wingdings" panose="05000000000000000000" pitchFamily="2" charset="2"/>
              <a:buChar char="§"/>
            </a:pPr>
            <a:endParaRPr lang="en-US" altLang="en-US" sz="3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3400" b="0" dirty="0">
                <a:latin typeface="Times New Roman" panose="02020603050405020304" pitchFamily="18" charset="0"/>
                <a:cs typeface="Times New Roman" panose="02020603050405020304" pitchFamily="18" charset="0"/>
              </a:rPr>
              <a:t>Equal Employment Opportunity Commission (EEOC) (300 Days)</a:t>
            </a:r>
          </a:p>
          <a:p>
            <a:pPr>
              <a:lnSpc>
                <a:spcPct val="80000"/>
              </a:lnSpc>
              <a:buClr>
                <a:srgbClr val="000000"/>
              </a:buClr>
              <a:buFont typeface="Wingdings" panose="05000000000000000000" pitchFamily="2" charset="2"/>
              <a:buNone/>
            </a:pPr>
            <a:endParaRPr lang="en-US" altLang="en-US" sz="1800" dirty="0"/>
          </a:p>
        </p:txBody>
      </p:sp>
    </p:spTree>
    <p:extLst>
      <p:ext uri="{BB962C8B-B14F-4D97-AF65-F5344CB8AC3E}">
        <p14:creationId xmlns:p14="http://schemas.microsoft.com/office/powerpoint/2010/main" val="111921748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7" dur="10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2" dur="1000"/>
                                        <p:tgtEl>
                                          <p:spTgt spid="51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blinds(horizontal)">
                                      <p:cBhvr>
                                        <p:cTn id="17" dur="1000"/>
                                        <p:tgtEl>
                                          <p:spTgt spid="512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blinds(horizontal)">
                                      <p:cBhvr>
                                        <p:cTn id="22" dur="1000"/>
                                        <p:tgtEl>
                                          <p:spTgt spid="5120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03">
                                            <p:txEl>
                                              <p:pRg st="8" end="8"/>
                                            </p:txEl>
                                          </p:spTgt>
                                        </p:tgtEl>
                                        <p:attrNameLst>
                                          <p:attrName>style.visibility</p:attrName>
                                        </p:attrNameLst>
                                      </p:cBhvr>
                                      <p:to>
                                        <p:strVal val="visible"/>
                                      </p:to>
                                    </p:set>
                                    <p:animEffect transition="in" filter="blinds(horizontal)">
                                      <p:cBhvr>
                                        <p:cTn id="27" dur="1000"/>
                                        <p:tgtEl>
                                          <p:spTgt spid="51203">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03">
                                            <p:txEl>
                                              <p:pRg st="10" end="10"/>
                                            </p:txEl>
                                          </p:spTgt>
                                        </p:tgtEl>
                                        <p:attrNameLst>
                                          <p:attrName>style.visibility</p:attrName>
                                        </p:attrNameLst>
                                      </p:cBhvr>
                                      <p:to>
                                        <p:strVal val="visible"/>
                                      </p:to>
                                    </p:set>
                                    <p:animEffect transition="in" filter="blinds(horizontal)">
                                      <p:cBhvr>
                                        <p:cTn id="32" dur="1000"/>
                                        <p:tgtEl>
                                          <p:spTgt spid="51203">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1203">
                                            <p:txEl>
                                              <p:pRg st="12" end="12"/>
                                            </p:txEl>
                                          </p:spTgt>
                                        </p:tgtEl>
                                        <p:attrNameLst>
                                          <p:attrName>style.visibility</p:attrName>
                                        </p:attrNameLst>
                                      </p:cBhvr>
                                      <p:to>
                                        <p:strVal val="visible"/>
                                      </p:to>
                                    </p:set>
                                    <p:animEffect transition="in" filter="blinds(horizontal)">
                                      <p:cBhvr>
                                        <p:cTn id="37" dur="1000"/>
                                        <p:tgtEl>
                                          <p:spTgt spid="51203">
                                            <p:txEl>
                                              <p:pRg st="12" end="1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1203">
                                            <p:txEl>
                                              <p:pRg st="14" end="14"/>
                                            </p:txEl>
                                          </p:spTgt>
                                        </p:tgtEl>
                                        <p:attrNameLst>
                                          <p:attrName>style.visibility</p:attrName>
                                        </p:attrNameLst>
                                      </p:cBhvr>
                                      <p:to>
                                        <p:strVal val="visible"/>
                                      </p:to>
                                    </p:set>
                                    <p:animEffect transition="in" filter="blinds(horizontal)">
                                      <p:cBhvr>
                                        <p:cTn id="42" dur="1000"/>
                                        <p:tgtEl>
                                          <p:spTgt spid="51203">
                                            <p:txEl>
                                              <p:pRg st="14" end="1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1203">
                                            <p:txEl>
                                              <p:pRg st="16" end="16"/>
                                            </p:txEl>
                                          </p:spTgt>
                                        </p:tgtEl>
                                        <p:attrNameLst>
                                          <p:attrName>style.visibility</p:attrName>
                                        </p:attrNameLst>
                                      </p:cBhvr>
                                      <p:to>
                                        <p:strVal val="visible"/>
                                      </p:to>
                                    </p:set>
                                    <p:animEffect transition="in" filter="blinds(horizontal)">
                                      <p:cBhvr>
                                        <p:cTn id="47" dur="1000"/>
                                        <p:tgtEl>
                                          <p:spTgt spid="5120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latin typeface="Times New Roman" panose="02020603050405020304" pitchFamily="18" charset="0"/>
                <a:cs typeface="Times New Roman" panose="02020603050405020304" pitchFamily="18" charset="0"/>
              </a:rPr>
              <a:t>Taking Action: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What is YOUR Responsibility?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953491"/>
            <a:ext cx="9774381" cy="4100945"/>
          </a:xfrm>
        </p:spPr>
        <p:txBody>
          <a:bodyPr>
            <a:normAutofit/>
          </a:bodyPr>
          <a:lstStyle/>
          <a:p>
            <a:r>
              <a:rPr lang="en-US" dirty="0" smtClean="0">
                <a:latin typeface="Times New Roman" panose="02020603050405020304" pitchFamily="18" charset="0"/>
                <a:cs typeface="Times New Roman" panose="02020603050405020304" pitchFamily="18" charset="0"/>
              </a:rPr>
              <a:t>Know and Comply with Commonwealth Policy</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Immediately Report to HR any complaint you receive or incidents you witness</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Do NOT retaliate against an employee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Work to ensure the harassment stops and does not reoccur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014076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69" y="303579"/>
            <a:ext cx="10515600" cy="1325563"/>
          </a:xfrm>
        </p:spPr>
        <p:txBody>
          <a:bodyPr>
            <a:normAutofit/>
          </a:bodyPr>
          <a:lstStyle/>
          <a:p>
            <a:pPr algn="ctr"/>
            <a:endParaRPr lang="en-US" dirty="0"/>
          </a:p>
        </p:txBody>
      </p:sp>
      <p:sp>
        <p:nvSpPr>
          <p:cNvPr id="3" name="Content Placeholder 2"/>
          <p:cNvSpPr>
            <a:spLocks noGrp="1"/>
          </p:cNvSpPr>
          <p:nvPr>
            <p:ph idx="1"/>
          </p:nvPr>
        </p:nvSpPr>
        <p:spPr>
          <a:xfrm>
            <a:off x="759069" y="1491518"/>
            <a:ext cx="10515600" cy="4351338"/>
          </a:xfrm>
        </p:spPr>
        <p:txBody>
          <a:bodyPr/>
          <a:lstStyle/>
          <a:p>
            <a:pPr marL="0" indent="0" algn="ctr">
              <a:buNone/>
            </a:pPr>
            <a:r>
              <a:rPr lang="en-US" dirty="0" smtClean="0"/>
              <a:t>How did we get </a:t>
            </a:r>
            <a:r>
              <a:rPr lang="en-US" dirty="0"/>
              <a:t>here?</a:t>
            </a:r>
            <a:br>
              <a:rPr lang="en-US" dirty="0"/>
            </a:br>
            <a:endParaRPr lang="en-US" dirty="0" smtClean="0"/>
          </a:p>
          <a:p>
            <a:pPr marL="0" indent="0" algn="ctr">
              <a:buNone/>
            </a:pPr>
            <a:r>
              <a:rPr lang="en-US" dirty="0"/>
              <a:t/>
            </a:r>
            <a:br>
              <a:rPr lang="en-US" dirty="0"/>
            </a:br>
            <a:r>
              <a:rPr lang="en-US" dirty="0"/>
              <a:t/>
            </a:r>
            <a:br>
              <a:rPr lang="en-US" dirty="0"/>
            </a:br>
            <a:r>
              <a:rPr lang="en-US" dirty="0"/>
              <a:t>What this IS vs. What this is NOT</a:t>
            </a:r>
            <a:br>
              <a:rPr lang="en-US" dirty="0"/>
            </a:br>
            <a:r>
              <a:rPr lang="en-US" dirty="0"/>
              <a:t/>
            </a:r>
            <a:br>
              <a:rPr lang="en-US" dirty="0"/>
            </a:br>
            <a:endParaRPr lang="en-US" dirty="0" smtClean="0"/>
          </a:p>
          <a:p>
            <a:pPr marL="0" indent="0" algn="ctr">
              <a:buNone/>
            </a:pPr>
            <a:r>
              <a:rPr lang="en-US" dirty="0"/>
              <a:t/>
            </a:r>
            <a:br>
              <a:rPr lang="en-US" dirty="0"/>
            </a:br>
            <a:r>
              <a:rPr lang="en-US" dirty="0"/>
              <a:t>Our Expectations</a:t>
            </a:r>
          </a:p>
        </p:txBody>
      </p:sp>
    </p:spTree>
    <p:extLst>
      <p:ext uri="{BB962C8B-B14F-4D97-AF65-F5344CB8AC3E}">
        <p14:creationId xmlns:p14="http://schemas.microsoft.com/office/powerpoint/2010/main" val="126648080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023"/>
            <a:ext cx="10515600" cy="1325563"/>
          </a:xfrm>
        </p:spPr>
        <p:txBody>
          <a:bodyPr/>
          <a:lstStyle/>
          <a:p>
            <a:pPr algn="ctr"/>
            <a:r>
              <a:rPr lang="en-US" i="1" dirty="0" smtClean="0">
                <a:latin typeface="Times New Roman" panose="02020603050405020304" pitchFamily="18" charset="0"/>
                <a:cs typeface="Times New Roman" panose="02020603050405020304" pitchFamily="18" charset="0"/>
              </a:rPr>
              <a:t>Taking Action</a:t>
            </a:r>
            <a:endParaRPr lang="en-US"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199" y="1420587"/>
            <a:ext cx="3799115" cy="2547256"/>
          </a:xfrm>
        </p:spPr>
        <p:txBody>
          <a:bodyPr>
            <a:normAutofit/>
          </a:bodyPr>
          <a:lstStyle/>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Speak up</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Know the signs</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Practice zero tolerance</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Don’t retaliate (also against the law)</a:t>
            </a:r>
          </a:p>
        </p:txBody>
      </p:sp>
      <p:sp>
        <p:nvSpPr>
          <p:cNvPr id="4" name="Content Placeholder 2"/>
          <p:cNvSpPr txBox="1">
            <a:spLocks/>
          </p:cNvSpPr>
          <p:nvPr/>
        </p:nvSpPr>
        <p:spPr>
          <a:xfrm>
            <a:off x="6362699" y="1420587"/>
            <a:ext cx="3799115" cy="25472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E4A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1E4A7E"/>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1E4A7E"/>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Build culture of respect</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Raise awareness with mandatory employee training</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Start at the top (make sure leaders are fully aware of the law)</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Steer clear of inappropriate behaviors</a:t>
            </a:r>
          </a:p>
        </p:txBody>
      </p:sp>
      <p:sp>
        <p:nvSpPr>
          <p:cNvPr id="5" name="Content Placeholder 2"/>
          <p:cNvSpPr txBox="1">
            <a:spLocks/>
          </p:cNvSpPr>
          <p:nvPr/>
        </p:nvSpPr>
        <p:spPr>
          <a:xfrm>
            <a:off x="3600449" y="3967843"/>
            <a:ext cx="3799115" cy="2547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1E4A7E"/>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1E4A7E"/>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1E4A7E"/>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rgbClr val="1E4A7E"/>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Filter what you say and do at work</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Empower your people to speak up</a:t>
            </a:r>
          </a:p>
          <a:p>
            <a:pPr eaLnBrk="0" fontAlgn="base" hangingPunct="0">
              <a:lnSpc>
                <a:spcPct val="80000"/>
              </a:lnSpc>
              <a:spcBef>
                <a:spcPct val="20000"/>
              </a:spcBef>
              <a:spcAft>
                <a:spcPct val="0"/>
              </a:spcAft>
              <a:buSzPct val="85000"/>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Document all reported claims and take all reports seriously</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492" t="5714" r="66984" b="65476"/>
          <a:stretch/>
        </p:blipFill>
        <p:spPr>
          <a:xfrm>
            <a:off x="4637314" y="1420586"/>
            <a:ext cx="1681843" cy="1975757"/>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7778" t="8572" r="17460" b="65238"/>
          <a:stretch/>
        </p:blipFill>
        <p:spPr>
          <a:xfrm>
            <a:off x="10205356" y="1510393"/>
            <a:ext cx="1698171" cy="1796142"/>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5635" t="45952" r="38651" b="6667"/>
          <a:stretch/>
        </p:blipFill>
        <p:spPr>
          <a:xfrm>
            <a:off x="2013856" y="3314700"/>
            <a:ext cx="1763486" cy="3249386"/>
          </a:xfrm>
          <a:prstGeom prst="rect">
            <a:avLst/>
          </a:prstGeom>
        </p:spPr>
      </p:pic>
    </p:spTree>
    <p:extLst>
      <p:ext uri="{BB962C8B-B14F-4D97-AF65-F5344CB8AC3E}">
        <p14:creationId xmlns:p14="http://schemas.microsoft.com/office/powerpoint/2010/main" val="33046354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98" y="160338"/>
            <a:ext cx="10515600" cy="1325563"/>
          </a:xfrm>
        </p:spPr>
        <p:txBody>
          <a:bodyPr/>
          <a:lstStyle/>
          <a:p>
            <a:pPr algn="ctr"/>
            <a:r>
              <a:rPr lang="en-US" i="1" dirty="0">
                <a:latin typeface="Times New Roman" panose="02020603050405020304" pitchFamily="18" charset="0"/>
                <a:cs typeface="Times New Roman" panose="02020603050405020304" pitchFamily="18" charset="0"/>
              </a:rPr>
              <a:t>Taking Action: </a:t>
            </a:r>
            <a:br>
              <a:rPr lang="en-US" i="1"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How do we STOP this? </a:t>
            </a:r>
            <a:endParaRPr lang="en-US" dirty="0"/>
          </a:p>
        </p:txBody>
      </p:sp>
      <p:sp>
        <p:nvSpPr>
          <p:cNvPr id="3" name="Content Placeholder 2"/>
          <p:cNvSpPr>
            <a:spLocks noGrp="1"/>
          </p:cNvSpPr>
          <p:nvPr>
            <p:ph idx="1"/>
          </p:nvPr>
        </p:nvSpPr>
        <p:spPr>
          <a:xfrm>
            <a:off x="829408" y="2127738"/>
            <a:ext cx="10515600" cy="4530123"/>
          </a:xfrm>
        </p:spPr>
        <p:txBody>
          <a:bodyPr>
            <a:normAutofit/>
          </a:bodyPr>
          <a:lstStyle/>
          <a:p>
            <a:r>
              <a:rPr lang="en-US" dirty="0" smtClean="0">
                <a:latin typeface="Times New Roman" panose="02020603050405020304" pitchFamily="18" charset="0"/>
                <a:cs typeface="Times New Roman" panose="02020603050405020304" pitchFamily="18" charset="0"/>
              </a:rPr>
              <a:t>Are you not acting the same way you interviewed? </a:t>
            </a:r>
          </a:p>
          <a:p>
            <a:r>
              <a:rPr lang="en-US" dirty="0" smtClean="0">
                <a:latin typeface="Times New Roman" panose="02020603050405020304" pitchFamily="18" charset="0"/>
                <a:cs typeface="Times New Roman" panose="02020603050405020304" pitchFamily="18" charset="0"/>
              </a:rPr>
              <a:t>Is it sexually suggestive? </a:t>
            </a:r>
          </a:p>
          <a:p>
            <a:r>
              <a:rPr lang="en-US" dirty="0" smtClean="0">
                <a:latin typeface="Times New Roman" panose="02020603050405020304" pitchFamily="18" charset="0"/>
                <a:cs typeface="Times New Roman" panose="02020603050405020304" pitchFamily="18" charset="0"/>
              </a:rPr>
              <a:t>Is it crude? </a:t>
            </a:r>
          </a:p>
          <a:p>
            <a:r>
              <a:rPr lang="en-US" dirty="0" smtClean="0">
                <a:latin typeface="Times New Roman" panose="02020603050405020304" pitchFamily="18" charset="0"/>
                <a:cs typeface="Times New Roman" panose="02020603050405020304" pitchFamily="18" charset="0"/>
              </a:rPr>
              <a:t>Are you browsing trashy websites?</a:t>
            </a:r>
          </a:p>
          <a:p>
            <a:r>
              <a:rPr lang="en-US" dirty="0" smtClean="0">
                <a:latin typeface="Times New Roman" panose="02020603050405020304" pitchFamily="18" charset="0"/>
                <a:cs typeface="Times New Roman" panose="02020603050405020304" pitchFamily="18" charset="0"/>
              </a:rPr>
              <a:t>Do you view the </a:t>
            </a:r>
            <a:r>
              <a:rPr lang="en-US" dirty="0">
                <a:latin typeface="Times New Roman" panose="02020603050405020304" pitchFamily="18" charset="0"/>
                <a:cs typeface="Times New Roman" panose="02020603050405020304" pitchFamily="18" charset="0"/>
              </a:rPr>
              <a:t>w</a:t>
            </a:r>
            <a:r>
              <a:rPr lang="en-US" dirty="0" smtClean="0">
                <a:latin typeface="Times New Roman" panose="02020603050405020304" pitchFamily="18" charset="0"/>
                <a:cs typeface="Times New Roman" panose="02020603050405020304" pitchFamily="18" charset="0"/>
              </a:rPr>
              <a:t>orkplace as a bar/club/bedroom? </a:t>
            </a:r>
          </a:p>
          <a:p>
            <a:r>
              <a:rPr lang="en-US" dirty="0" smtClean="0">
                <a:latin typeface="Times New Roman" panose="02020603050405020304" pitchFamily="18" charset="0"/>
                <a:cs typeface="Times New Roman" panose="02020603050405020304" pitchFamily="18" charset="0"/>
              </a:rPr>
              <a:t>Are you or someone else flirting with/hitting on someone? </a:t>
            </a:r>
          </a:p>
          <a:p>
            <a:r>
              <a:rPr lang="en-US" dirty="0" smtClean="0">
                <a:latin typeface="Times New Roman" panose="02020603050405020304" pitchFamily="18" charset="0"/>
                <a:cs typeface="Times New Roman" panose="02020603050405020304" pitchFamily="18" charset="0"/>
              </a:rPr>
              <a:t>Do you think you can communicate garbage by email or text messages without impunity? </a:t>
            </a:r>
          </a:p>
          <a:p>
            <a:r>
              <a:rPr lang="en-US" dirty="0" smtClean="0">
                <a:latin typeface="Times New Roman" panose="02020603050405020304" pitchFamily="18" charset="0"/>
                <a:cs typeface="Times New Roman" panose="02020603050405020304" pitchFamily="18" charset="0"/>
              </a:rPr>
              <a:t>Does it denigrate someone’s religion? Race? Gender? </a:t>
            </a:r>
          </a:p>
          <a:p>
            <a:endParaRPr lang="en-US" dirty="0"/>
          </a:p>
        </p:txBody>
      </p:sp>
      <p:sp>
        <p:nvSpPr>
          <p:cNvPr id="4" name="AutoShape 2" descr="Image result for stop sign"/>
          <p:cNvSpPr>
            <a:spLocks noChangeAspect="1" noChangeArrowheads="1"/>
          </p:cNvSpPr>
          <p:nvPr/>
        </p:nvSpPr>
        <p:spPr bwMode="auto">
          <a:xfrm>
            <a:off x="2423990" y="3363667"/>
            <a:ext cx="2992072" cy="29920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top sign"/>
          <p:cNvSpPr>
            <a:spLocks noChangeAspect="1" noChangeArrowheads="1"/>
          </p:cNvSpPr>
          <p:nvPr/>
        </p:nvSpPr>
        <p:spPr bwMode="auto">
          <a:xfrm>
            <a:off x="317011" y="289291"/>
            <a:ext cx="1838441" cy="18384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STOP Signs for Sale - 12x12 - Engineer Grade Reflective STOP Sign - NO PO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697482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027906"/>
            <a:ext cx="10515600" cy="4351338"/>
          </a:xfrm>
        </p:spPr>
        <p:txBody>
          <a:bodyPr>
            <a:normAutofit/>
          </a:bodyPr>
          <a:lstStyle/>
          <a:p>
            <a:pPr marL="0" indent="0" algn="ctr">
              <a:buNone/>
            </a:pPr>
            <a:r>
              <a:rPr lang="en-US" sz="6000" dirty="0" smtClean="0"/>
              <a:t>Just….</a:t>
            </a:r>
            <a:endParaRPr lang="en-US" sz="6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968" t="13809" r="9127" b="13333"/>
          <a:stretch/>
        </p:blipFill>
        <p:spPr>
          <a:xfrm>
            <a:off x="3701562" y="2232307"/>
            <a:ext cx="3923657" cy="3490231"/>
          </a:xfrm>
          <a:prstGeom prst="rect">
            <a:avLst/>
          </a:prstGeom>
        </p:spPr>
      </p:pic>
    </p:spTree>
    <p:extLst>
      <p:ext uri="{BB962C8B-B14F-4D97-AF65-F5344CB8AC3E}">
        <p14:creationId xmlns:p14="http://schemas.microsoft.com/office/powerpoint/2010/main" val="142515518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Taking Action: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What is YOUR </a:t>
            </a:r>
            <a:r>
              <a:rPr lang="en-US" dirty="0" smtClean="0">
                <a:latin typeface="Times New Roman" panose="02020603050405020304" pitchFamily="18" charset="0"/>
                <a:cs typeface="Times New Roman" panose="02020603050405020304" pitchFamily="18" charset="0"/>
              </a:rPr>
              <a:t>Responsibility?</a:t>
            </a:r>
            <a:endParaRPr lang="en-US" dirty="0"/>
          </a:p>
        </p:txBody>
      </p:sp>
      <p:sp>
        <p:nvSpPr>
          <p:cNvPr id="3" name="Content Placeholder 2"/>
          <p:cNvSpPr>
            <a:spLocks noGrp="1"/>
          </p:cNvSpPr>
          <p:nvPr>
            <p:ph idx="1"/>
          </p:nvPr>
        </p:nvSpPr>
        <p:spPr>
          <a:xfrm>
            <a:off x="838200" y="2080602"/>
            <a:ext cx="10515600" cy="4351338"/>
          </a:xfrm>
        </p:spPr>
        <p:txBody>
          <a:bodyPr>
            <a:normAutofit lnSpcReduction="10000"/>
          </a:bodyPr>
          <a:lstStyle/>
          <a:p>
            <a:pPr algn="ctr"/>
            <a:r>
              <a:rPr lang="en-US" dirty="0" smtClean="0">
                <a:solidFill>
                  <a:srgbClr val="002060"/>
                </a:solidFill>
                <a:latin typeface="Times New Roman" panose="02020603050405020304" pitchFamily="18" charset="0"/>
                <a:cs typeface="Times New Roman" panose="02020603050405020304" pitchFamily="18" charset="0"/>
              </a:rPr>
              <a:t>R-E-S-P-E-C-T</a:t>
            </a: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r>
              <a:rPr lang="en-US" sz="2800" dirty="0" smtClean="0">
                <a:solidFill>
                  <a:srgbClr val="002060"/>
                </a:solidFill>
                <a:latin typeface="Times New Roman" panose="02020603050405020304" pitchFamily="18" charset="0"/>
                <a:cs typeface="Times New Roman" panose="02020603050405020304" pitchFamily="18" charset="0"/>
              </a:rPr>
              <a:t>Professionalism</a:t>
            </a:r>
          </a:p>
          <a:p>
            <a:pPr algn="ctr"/>
            <a:endParaRPr lang="en-US" dirty="0">
              <a:solidFill>
                <a:srgbClr val="002060"/>
              </a:solidFill>
              <a:latin typeface="Times New Roman" panose="02020603050405020304" pitchFamily="18" charset="0"/>
              <a:cs typeface="Times New Roman" panose="02020603050405020304" pitchFamily="18" charset="0"/>
            </a:endParaRPr>
          </a:p>
          <a:p>
            <a:pPr algn="ctr"/>
            <a:r>
              <a:rPr lang="en-US" sz="2800" dirty="0" smtClean="0">
                <a:solidFill>
                  <a:srgbClr val="002060"/>
                </a:solidFill>
                <a:latin typeface="Times New Roman" panose="02020603050405020304" pitchFamily="18" charset="0"/>
                <a:cs typeface="Times New Roman" panose="02020603050405020304" pitchFamily="18" charset="0"/>
              </a:rPr>
              <a:t>Civility</a:t>
            </a:r>
            <a:r>
              <a:rPr lang="en-US" dirty="0" smtClean="0">
                <a:solidFill>
                  <a:srgbClr val="002060"/>
                </a:solidFill>
                <a:latin typeface="Times New Roman" panose="02020603050405020304" pitchFamily="18" charset="0"/>
                <a:cs typeface="Times New Roman" panose="02020603050405020304" pitchFamily="18" charset="0"/>
              </a:rPr>
              <a:t> </a:t>
            </a:r>
          </a:p>
          <a:p>
            <a:pPr algn="ctr"/>
            <a:endParaRPr lang="en-US" sz="2800" dirty="0">
              <a:solidFill>
                <a:srgbClr val="002060"/>
              </a:solidFill>
              <a:latin typeface="Times New Roman" panose="02020603050405020304" pitchFamily="18" charset="0"/>
              <a:cs typeface="Times New Roman" panose="02020603050405020304" pitchFamily="18" charset="0"/>
            </a:endParaRPr>
          </a:p>
          <a:p>
            <a:pPr algn="ctr"/>
            <a:r>
              <a:rPr lang="en-US" sz="2800" dirty="0" smtClean="0">
                <a:solidFill>
                  <a:srgbClr val="002060"/>
                </a:solidFill>
                <a:latin typeface="Times New Roman" panose="02020603050405020304" pitchFamily="18" charset="0"/>
                <a:cs typeface="Times New Roman" panose="02020603050405020304" pitchFamily="18" charset="0"/>
              </a:rPr>
              <a:t>Awareness</a:t>
            </a:r>
          </a:p>
          <a:p>
            <a:pPr algn="ctr"/>
            <a:endParaRPr lang="en-US" dirty="0">
              <a:solidFill>
                <a:srgbClr val="002060"/>
              </a:solidFill>
              <a:latin typeface="Times New Roman" panose="02020603050405020304" pitchFamily="18" charset="0"/>
              <a:cs typeface="Times New Roman" panose="02020603050405020304" pitchFamily="18" charset="0"/>
            </a:endParaRPr>
          </a:p>
          <a:p>
            <a:pPr algn="ctr"/>
            <a:r>
              <a:rPr lang="en-US" sz="2800" dirty="0" smtClean="0">
                <a:solidFill>
                  <a:srgbClr val="002060"/>
                </a:solidFill>
                <a:latin typeface="Times New Roman" panose="02020603050405020304" pitchFamily="18" charset="0"/>
                <a:cs typeface="Times New Roman" panose="02020603050405020304" pitchFamily="18" charset="0"/>
              </a:rPr>
              <a:t>Guts</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373400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623416"/>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Let’s Recap….</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8804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9577" y="2031024"/>
            <a:ext cx="6608618" cy="2800767"/>
          </a:xfrm>
          <a:prstGeom prst="rect">
            <a:avLst/>
          </a:prstGeom>
        </p:spPr>
        <p:txBody>
          <a:bodyPr wrap="square">
            <a:spAutoFit/>
          </a:bodyPr>
          <a:lstStyle/>
          <a:p>
            <a:pPr algn="just"/>
            <a:r>
              <a:rPr lang="en-US" sz="2200" dirty="0">
                <a:solidFill>
                  <a:schemeClr val="accent1">
                    <a:lumMod val="50000"/>
                  </a:schemeClr>
                </a:solidFill>
                <a:latin typeface="Times New Roman" panose="02020603050405020304" pitchFamily="18" charset="0"/>
                <a:cs typeface="Times New Roman" panose="02020603050405020304" pitchFamily="18" charset="0"/>
              </a:rPr>
              <a:t>Harassment is defined by the Commonwealth of Kentucky as  any unwelcome verbal or physical conduct based on the following protected </a:t>
            </a:r>
            <a:r>
              <a:rPr lang="en-US" sz="2200" dirty="0" smtClean="0">
                <a:solidFill>
                  <a:schemeClr val="accent1">
                    <a:lumMod val="50000"/>
                  </a:schemeClr>
                </a:solidFill>
                <a:latin typeface="Times New Roman" panose="02020603050405020304" pitchFamily="18" charset="0"/>
                <a:cs typeface="Times New Roman" panose="02020603050405020304" pitchFamily="18" charset="0"/>
              </a:rPr>
              <a:t>bases:</a:t>
            </a:r>
          </a:p>
          <a:p>
            <a:pPr algn="just"/>
            <a:endParaRPr lang="en-US" sz="22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en-US" sz="2200" dirty="0" smtClean="0">
                <a:solidFill>
                  <a:schemeClr val="accent1">
                    <a:lumMod val="50000"/>
                  </a:schemeClr>
                </a:solidFill>
                <a:latin typeface="Times New Roman" panose="02020603050405020304" pitchFamily="18" charset="0"/>
                <a:cs typeface="Times New Roman" panose="02020603050405020304" pitchFamily="18" charset="0"/>
              </a:rPr>
              <a:t>Race</a:t>
            </a:r>
            <a:r>
              <a:rPr lang="en-US" sz="2200" dirty="0">
                <a:solidFill>
                  <a:schemeClr val="accent1">
                    <a:lumMod val="50000"/>
                  </a:schemeClr>
                </a:solidFill>
                <a:latin typeface="Times New Roman" panose="02020603050405020304" pitchFamily="18" charset="0"/>
                <a:cs typeface="Times New Roman" panose="02020603050405020304" pitchFamily="18" charset="0"/>
              </a:rPr>
              <a:t>, color, national origin, sex, age, religion, sexual orientation, gender identity, veteran status, genetic information, disability, political affiliation, or </a:t>
            </a:r>
            <a:r>
              <a:rPr lang="en-US" sz="2200" dirty="0" smtClean="0">
                <a:solidFill>
                  <a:schemeClr val="accent1">
                    <a:lumMod val="50000"/>
                  </a:schemeClr>
                </a:solidFill>
                <a:latin typeface="Times New Roman" panose="02020603050405020304" pitchFamily="18" charset="0"/>
                <a:cs typeface="Times New Roman" panose="02020603050405020304" pitchFamily="18" charset="0"/>
              </a:rPr>
              <a:t>ancestry.</a:t>
            </a:r>
            <a:endParaRPr lang="en-US" sz="2200" dirty="0">
              <a:solidFill>
                <a:schemeClr val="accent1">
                  <a:lumMod val="50000"/>
                </a:schemeClr>
              </a:solidFill>
              <a:latin typeface="Times New Roman" panose="02020603050405020304" pitchFamily="18" charset="0"/>
              <a:cs typeface="Times New Roman" panose="02020603050405020304" pitchFamily="18" charset="0"/>
            </a:endParaRPr>
          </a:p>
          <a:p>
            <a:endParaRPr lang="en-US" sz="2200" dirty="0">
              <a:solidFill>
                <a:schemeClr val="accent5"/>
              </a:solidFill>
            </a:endParaRPr>
          </a:p>
        </p:txBody>
      </p:sp>
    </p:spTree>
    <p:extLst>
      <p:ext uri="{BB962C8B-B14F-4D97-AF65-F5344CB8AC3E}">
        <p14:creationId xmlns:p14="http://schemas.microsoft.com/office/powerpoint/2010/main" val="261431051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120" y="540066"/>
            <a:ext cx="9098280" cy="5117783"/>
          </a:xfrm>
          <a:prstGeom prst="rect">
            <a:avLst/>
          </a:prstGeom>
        </p:spPr>
      </p:pic>
    </p:spTree>
    <p:extLst>
      <p:ext uri="{BB962C8B-B14F-4D97-AF65-F5344CB8AC3E}">
        <p14:creationId xmlns:p14="http://schemas.microsoft.com/office/powerpoint/2010/main" val="38914639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US" dirty="0" smtClean="0"/>
              <a:t>https</a:t>
            </a:r>
            <a:r>
              <a:rPr lang="en-US" dirty="0"/>
              <a:t>://</a:t>
            </a:r>
            <a:r>
              <a:rPr lang="en-US" dirty="0" smtClean="0"/>
              <a:t>personnel.ky.gov/Pages/diversity.aspx</a:t>
            </a:r>
          </a:p>
          <a:p>
            <a:r>
              <a:rPr lang="en-US" dirty="0" smtClean="0">
                <a:solidFill>
                  <a:schemeClr val="bg1">
                    <a:lumMod val="95000"/>
                  </a:schemeClr>
                </a:solidFill>
              </a:rPr>
              <a:t>Singer.Buchanan@ky.gov</a:t>
            </a:r>
          </a:p>
          <a:p>
            <a:r>
              <a:rPr lang="en-US" dirty="0" smtClean="0"/>
              <a:t>ColeneH.Elridge@ky.gov </a:t>
            </a:r>
          </a:p>
          <a:p>
            <a:r>
              <a:rPr lang="en-US" dirty="0" smtClean="0"/>
              <a:t>502-564-8000</a:t>
            </a:r>
          </a:p>
          <a:p>
            <a:pPr algn="ctr"/>
            <a:endParaRPr lang="en-US" dirty="0"/>
          </a:p>
        </p:txBody>
      </p:sp>
    </p:spTree>
    <p:extLst>
      <p:ext uri="{BB962C8B-B14F-4D97-AF65-F5344CB8AC3E}">
        <p14:creationId xmlns:p14="http://schemas.microsoft.com/office/powerpoint/2010/main" val="25996351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Major Themes…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ctr">
              <a:buNone/>
            </a:pPr>
            <a:r>
              <a:rPr lang="en-US" dirty="0" smtClean="0">
                <a:latin typeface="Times New Roman" panose="02020603050405020304" pitchFamily="18" charset="0"/>
                <a:cs typeface="Times New Roman" panose="02020603050405020304" pitchFamily="18" charset="0"/>
              </a:rPr>
              <a:t>EEO Compliance</a:t>
            </a:r>
          </a:p>
          <a:p>
            <a:pPr marL="0" indent="0" algn="ctr">
              <a:buNone/>
            </a:pPr>
            <a:r>
              <a:rPr lang="en-US" dirty="0" smtClean="0">
                <a:latin typeface="Times New Roman" panose="02020603050405020304" pitchFamily="18" charset="0"/>
                <a:cs typeface="Times New Roman" panose="02020603050405020304" pitchFamily="18" charset="0"/>
              </a:rPr>
              <a:t>+</a:t>
            </a:r>
          </a:p>
          <a:p>
            <a:pPr marL="0" indent="0" algn="ctr">
              <a:buNone/>
            </a:pPr>
            <a:r>
              <a:rPr lang="en-US" dirty="0" smtClean="0">
                <a:latin typeface="Times New Roman" panose="02020603050405020304" pitchFamily="18" charset="0"/>
                <a:cs typeface="Times New Roman" panose="02020603050405020304" pitchFamily="18" charset="0"/>
              </a:rPr>
              <a:t>Civility</a:t>
            </a:r>
          </a:p>
          <a:p>
            <a:pPr marL="0" indent="0" algn="ctr">
              <a:buNone/>
            </a:pPr>
            <a:r>
              <a:rPr lang="en-US" dirty="0" smtClean="0">
                <a:latin typeface="Times New Roman" panose="02020603050405020304" pitchFamily="18" charset="0"/>
                <a:cs typeface="Times New Roman" panose="02020603050405020304" pitchFamily="18" charset="0"/>
              </a:rPr>
              <a:t>+</a:t>
            </a:r>
          </a:p>
          <a:p>
            <a:pPr marL="0" indent="0" algn="ctr">
              <a:buNone/>
            </a:pPr>
            <a:r>
              <a:rPr lang="en-US" dirty="0" smtClean="0">
                <a:latin typeface="Times New Roman" panose="02020603050405020304" pitchFamily="18" charset="0"/>
                <a:cs typeface="Times New Roman" panose="02020603050405020304" pitchFamily="18" charset="0"/>
              </a:rPr>
              <a:t>Professionalism=</a:t>
            </a: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A Good Start</a:t>
            </a:r>
          </a:p>
        </p:txBody>
      </p:sp>
    </p:spTree>
    <p:extLst>
      <p:ext uri="{BB962C8B-B14F-4D97-AF65-F5344CB8AC3E}">
        <p14:creationId xmlns:p14="http://schemas.microsoft.com/office/powerpoint/2010/main" val="17753384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8274"/>
            <a:ext cx="10515600" cy="1325563"/>
          </a:xfrm>
        </p:spPr>
        <p:txBody>
          <a:bodyPr/>
          <a:lstStyle/>
          <a:p>
            <a:pPr algn="ctr"/>
            <a:endParaRPr lang="en-US" dirty="0"/>
          </a:p>
        </p:txBody>
      </p:sp>
      <p:sp>
        <p:nvSpPr>
          <p:cNvPr id="3" name="Content Placeholder 2"/>
          <p:cNvSpPr>
            <a:spLocks noGrp="1"/>
          </p:cNvSpPr>
          <p:nvPr>
            <p:ph idx="1"/>
          </p:nvPr>
        </p:nvSpPr>
        <p:spPr>
          <a:xfrm>
            <a:off x="662354" y="2429394"/>
            <a:ext cx="10515600" cy="4351338"/>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3400" dirty="0" smtClean="0"/>
          </a:p>
          <a:p>
            <a:pPr marL="0" indent="0">
              <a:buNone/>
            </a:pPr>
            <a:r>
              <a:rPr lang="en-US" sz="3400" dirty="0" smtClean="0"/>
              <a:t>ALL of us should be concerned</a:t>
            </a:r>
            <a:endParaRPr lang="en-US" sz="2800" dirty="0" smtClean="0"/>
          </a:p>
          <a:p>
            <a:pPr lvl="1"/>
            <a:r>
              <a:rPr lang="en-US" sz="2800" dirty="0" smtClean="0"/>
              <a:t>Our behavior</a:t>
            </a:r>
          </a:p>
          <a:p>
            <a:pPr lvl="1"/>
            <a:r>
              <a:rPr lang="en-US" sz="2800" dirty="0" smtClean="0"/>
              <a:t>Crossing the professional line</a:t>
            </a:r>
          </a:p>
          <a:p>
            <a:pPr lvl="1"/>
            <a:r>
              <a:rPr lang="en-US" sz="2800" dirty="0" smtClean="0"/>
              <a:t>Our action/inaction</a:t>
            </a:r>
          </a:p>
          <a:p>
            <a:pPr marL="457200" lvl="1" indent="0">
              <a:buNone/>
            </a:pPr>
            <a:endParaRPr lang="en-US" dirty="0"/>
          </a:p>
        </p:txBody>
      </p:sp>
      <p:sp>
        <p:nvSpPr>
          <p:cNvPr id="5" name="AutoShape 2" descr="Image result for Roy Moo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1121541" y="3094556"/>
            <a:ext cx="2088566" cy="1372271"/>
          </a:xfrm>
          <a:prstGeom prst="rect">
            <a:avLst/>
          </a:prstGeom>
        </p:spPr>
      </p:pic>
      <p:pic>
        <p:nvPicPr>
          <p:cNvPr id="7" name="Picture 6"/>
          <p:cNvPicPr>
            <a:picLocks noChangeAspect="1"/>
          </p:cNvPicPr>
          <p:nvPr/>
        </p:nvPicPr>
        <p:blipFill>
          <a:blip r:embed="rId3"/>
          <a:stretch>
            <a:fillRect/>
          </a:stretch>
        </p:blipFill>
        <p:spPr>
          <a:xfrm>
            <a:off x="4522364" y="3292353"/>
            <a:ext cx="2079448" cy="1600200"/>
          </a:xfrm>
          <a:prstGeom prst="rect">
            <a:avLst/>
          </a:prstGeom>
        </p:spPr>
      </p:pic>
      <p:pic>
        <p:nvPicPr>
          <p:cNvPr id="8" name="Picture 7"/>
          <p:cNvPicPr>
            <a:picLocks noChangeAspect="1"/>
          </p:cNvPicPr>
          <p:nvPr/>
        </p:nvPicPr>
        <p:blipFill>
          <a:blip r:embed="rId4"/>
          <a:stretch>
            <a:fillRect/>
          </a:stretch>
        </p:blipFill>
        <p:spPr>
          <a:xfrm>
            <a:off x="7651540" y="2980592"/>
            <a:ext cx="2857500" cy="1600200"/>
          </a:xfrm>
          <a:prstGeom prst="rect">
            <a:avLst/>
          </a:prstGeom>
        </p:spPr>
      </p:pic>
      <p:pic>
        <p:nvPicPr>
          <p:cNvPr id="9" name="Picture 8"/>
          <p:cNvPicPr>
            <a:picLocks noChangeAspect="1"/>
          </p:cNvPicPr>
          <p:nvPr/>
        </p:nvPicPr>
        <p:blipFill>
          <a:blip r:embed="rId5"/>
          <a:stretch>
            <a:fillRect/>
          </a:stretch>
        </p:blipFill>
        <p:spPr>
          <a:xfrm>
            <a:off x="1121541" y="654507"/>
            <a:ext cx="2201411" cy="1530349"/>
          </a:xfrm>
          <a:prstGeom prst="rect">
            <a:avLst/>
          </a:prstGeom>
        </p:spPr>
      </p:pic>
      <p:pic>
        <p:nvPicPr>
          <p:cNvPr id="11" name="Picture 10"/>
          <p:cNvPicPr>
            <a:picLocks noChangeAspect="1"/>
          </p:cNvPicPr>
          <p:nvPr/>
        </p:nvPicPr>
        <p:blipFill>
          <a:blip r:embed="rId6"/>
          <a:stretch>
            <a:fillRect/>
          </a:stretch>
        </p:blipFill>
        <p:spPr>
          <a:xfrm>
            <a:off x="4288918" y="1027142"/>
            <a:ext cx="2312894" cy="1519663"/>
          </a:xfrm>
          <a:prstGeom prst="rect">
            <a:avLst/>
          </a:prstGeom>
        </p:spPr>
      </p:pic>
      <p:pic>
        <p:nvPicPr>
          <p:cNvPr id="13" name="Picture 12"/>
          <p:cNvPicPr>
            <a:picLocks noChangeAspect="1"/>
          </p:cNvPicPr>
          <p:nvPr/>
        </p:nvPicPr>
        <p:blipFill>
          <a:blip r:embed="rId7"/>
          <a:stretch>
            <a:fillRect/>
          </a:stretch>
        </p:blipFill>
        <p:spPr>
          <a:xfrm>
            <a:off x="7567778" y="630023"/>
            <a:ext cx="2454519" cy="1374531"/>
          </a:xfrm>
          <a:prstGeom prst="rect">
            <a:avLst/>
          </a:prstGeom>
        </p:spPr>
      </p:pic>
    </p:spTree>
    <p:extLst>
      <p:ext uri="{BB962C8B-B14F-4D97-AF65-F5344CB8AC3E}">
        <p14:creationId xmlns:p14="http://schemas.microsoft.com/office/powerpoint/2010/main" val="39592241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5023"/>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Who?</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49143" y="1967088"/>
            <a:ext cx="4125685" cy="3374908"/>
          </a:xfrm>
        </p:spPr>
        <p:txBody>
          <a:bodyPr>
            <a:normAutofit/>
          </a:bodyPr>
          <a:lstStyle/>
          <a:p>
            <a:pPr marL="0" lvl="0" indent="0" eaLnBrk="0" fontAlgn="base" hangingPunct="0">
              <a:lnSpc>
                <a:spcPct val="80000"/>
              </a:lnSpc>
              <a:spcBef>
                <a:spcPct val="20000"/>
              </a:spcBef>
              <a:spcAft>
                <a:spcPct val="0"/>
              </a:spcAft>
              <a:buSzPct val="85000"/>
              <a:buNone/>
            </a:pPr>
            <a:r>
              <a:rPr kumimoji="1" lang="en-US" altLang="en-US" sz="4000" b="0" kern="0" dirty="0" smtClean="0">
                <a:solidFill>
                  <a:srgbClr val="003366"/>
                </a:solidFill>
                <a:latin typeface="Times New Roman" panose="02020603050405020304" pitchFamily="18" charset="0"/>
                <a:cs typeface="Times New Roman" panose="02020603050405020304" pitchFamily="18" charset="0"/>
              </a:rPr>
              <a:t>Last year (2016), almost 17% of reports were filed by Males, about 83% filed by Females.</a:t>
            </a:r>
          </a:p>
          <a:p>
            <a:pPr marL="0" lvl="0" indent="0" eaLnBrk="0" fontAlgn="base" hangingPunct="0">
              <a:lnSpc>
                <a:spcPct val="80000"/>
              </a:lnSpc>
              <a:spcBef>
                <a:spcPct val="20000"/>
              </a:spcBef>
              <a:spcAft>
                <a:spcPct val="0"/>
              </a:spcAft>
              <a:buSzPct val="85000"/>
              <a:buNone/>
            </a:pPr>
            <a:endParaRPr kumimoji="1" lang="en-US" altLang="en-US" sz="2400" b="0" kern="0" dirty="0">
              <a:solidFill>
                <a:srgbClr val="003366"/>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3931" t="21411" r="24402" b="19487"/>
          <a:stretch/>
        </p:blipFill>
        <p:spPr>
          <a:xfrm>
            <a:off x="449034" y="757804"/>
            <a:ext cx="5064580" cy="5435178"/>
          </a:xfrm>
          <a:prstGeom prst="rect">
            <a:avLst/>
          </a:prstGeom>
        </p:spPr>
      </p:pic>
      <p:sp>
        <p:nvSpPr>
          <p:cNvPr id="4" name="TextBox 3"/>
          <p:cNvSpPr txBox="1"/>
          <p:nvPr/>
        </p:nvSpPr>
        <p:spPr>
          <a:xfrm>
            <a:off x="2493818" y="6345382"/>
            <a:ext cx="7980217" cy="523220"/>
          </a:xfrm>
          <a:prstGeom prst="rect">
            <a:avLst/>
          </a:prstGeom>
          <a:noFill/>
        </p:spPr>
        <p:txBody>
          <a:bodyPr wrap="square" rtlCol="0">
            <a:spAutoFit/>
          </a:bodyPr>
          <a:lstStyle/>
          <a:p>
            <a:pPr algn="ctr"/>
            <a:r>
              <a:rPr lang="en-US" sz="1400" dirty="0" smtClean="0"/>
              <a:t>Source: EEOC, Select Taskforce on the Study of Harassment in the Workplace, </a:t>
            </a:r>
          </a:p>
          <a:p>
            <a:pPr algn="ctr"/>
            <a:r>
              <a:rPr lang="en-US" sz="1400" dirty="0" smtClean="0"/>
              <a:t>June 2016 Report</a:t>
            </a:r>
            <a:endParaRPr lang="en-US" sz="1400" dirty="0"/>
          </a:p>
        </p:txBody>
      </p:sp>
    </p:spTree>
    <p:extLst>
      <p:ext uri="{BB962C8B-B14F-4D97-AF65-F5344CB8AC3E}">
        <p14:creationId xmlns:p14="http://schemas.microsoft.com/office/powerpoint/2010/main" val="404109239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1380"/>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Survey Says…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8931" y="865414"/>
            <a:ext cx="4435930" cy="979714"/>
          </a:xfrm>
        </p:spPr>
        <p:txBody>
          <a:bodyPr>
            <a:normAutofit/>
          </a:bodyPr>
          <a:lstStyle/>
          <a:p>
            <a:pPr marL="0" lvl="0" indent="0" eaLnBrk="0" fontAlgn="base" hangingPunct="0">
              <a:lnSpc>
                <a:spcPct val="80000"/>
              </a:lnSpc>
              <a:spcBef>
                <a:spcPct val="20000"/>
              </a:spcBef>
              <a:spcAft>
                <a:spcPct val="0"/>
              </a:spcAft>
              <a:buSzPct val="85000"/>
              <a:buNone/>
            </a:pPr>
            <a:r>
              <a:rPr kumimoji="1" lang="en-US" altLang="en-US" sz="2400" b="0" kern="0" dirty="0" smtClean="0">
                <a:solidFill>
                  <a:srgbClr val="003366"/>
                </a:solidFill>
                <a:latin typeface="Times New Roman" panose="02020603050405020304" pitchFamily="18" charset="0"/>
                <a:cs typeface="Times New Roman" panose="02020603050405020304" pitchFamily="18" charset="0"/>
              </a:rPr>
              <a:t>According to EEOC testimony and research using random samples: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4286"/>
          <a:stretch/>
        </p:blipFill>
        <p:spPr>
          <a:xfrm>
            <a:off x="5015592" y="865414"/>
            <a:ext cx="6858000" cy="1763486"/>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5953" b="50238"/>
          <a:stretch/>
        </p:blipFill>
        <p:spPr>
          <a:xfrm>
            <a:off x="262743" y="2455976"/>
            <a:ext cx="6858000" cy="1616529"/>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9206" t="49762" b="35238"/>
          <a:stretch/>
        </p:blipFill>
        <p:spPr>
          <a:xfrm>
            <a:off x="7829055" y="2836352"/>
            <a:ext cx="4169228" cy="102870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5000" b="11190"/>
          <a:stretch/>
        </p:blipFill>
        <p:spPr>
          <a:xfrm>
            <a:off x="2533403" y="4279957"/>
            <a:ext cx="6858000" cy="1632857"/>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89286"/>
          <a:stretch/>
        </p:blipFill>
        <p:spPr>
          <a:xfrm>
            <a:off x="2469079" y="5912814"/>
            <a:ext cx="6858000" cy="734786"/>
          </a:xfrm>
          <a:prstGeom prst="rect">
            <a:avLst/>
          </a:prstGeom>
        </p:spPr>
      </p:pic>
    </p:spTree>
    <p:extLst>
      <p:ext uri="{BB962C8B-B14F-4D97-AF65-F5344CB8AC3E}">
        <p14:creationId xmlns:p14="http://schemas.microsoft.com/office/powerpoint/2010/main" val="275715788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n"/>
              <a:defRPr kumimoji="1" sz="3200">
                <a:solidFill>
                  <a:schemeClr val="tx1"/>
                </a:solidFill>
                <a:latin typeface="Tahoma" panose="020B0604030504040204" pitchFamily="34" charset="0"/>
              </a:defRPr>
            </a:lvl1pPr>
            <a:lvl2pPr marL="742950" indent="-285750">
              <a:spcBef>
                <a:spcPct val="20000"/>
              </a:spcBef>
              <a:buClr>
                <a:schemeClr val="hlink"/>
              </a:buClr>
              <a:buSzPct val="75000"/>
              <a:buFont typeface="Wingdings" panose="05000000000000000000" pitchFamily="2" charset="2"/>
              <a:buChar char="n"/>
              <a:defRPr kumimoji="1" sz="2800">
                <a:solidFill>
                  <a:schemeClr val="tx1"/>
                </a:solidFill>
                <a:latin typeface="Tahoma" panose="020B0604030504040204" pitchFamily="34" charset="0"/>
              </a:defRPr>
            </a:lvl2pPr>
            <a:lvl3pPr marL="1143000" indent="-228600">
              <a:spcBef>
                <a:spcPct val="20000"/>
              </a:spcBef>
              <a:buClr>
                <a:schemeClr val="hlink"/>
              </a:buClr>
              <a:buSzPct val="75000"/>
              <a:buFont typeface="Wingdings" panose="05000000000000000000" pitchFamily="2" charset="2"/>
              <a:buChar char="n"/>
              <a:defRPr kumimoji="1" sz="2400">
                <a:solidFill>
                  <a:schemeClr val="tx1"/>
                </a:solidFill>
                <a:latin typeface="Tahoma" panose="020B0604030504040204" pitchFamily="34" charset="0"/>
              </a:defRPr>
            </a:lvl3pPr>
            <a:lvl4pPr marL="16002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4pPr>
            <a:lvl5pPr marL="2057400" indent="-228600">
              <a:spcBef>
                <a:spcPct val="20000"/>
              </a:spcBef>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5000"/>
              <a:buFont typeface="Wingdings" panose="05000000000000000000" pitchFamily="2" charset="2"/>
              <a:buChar char="n"/>
              <a:defRPr kumimoji="1" sz="2000">
                <a:solidFill>
                  <a:schemeClr val="tx1"/>
                </a:solidFill>
                <a:latin typeface="Tahoma" panose="020B0604030504040204" pitchFamily="34" charset="0"/>
              </a:defRPr>
            </a:lvl9pPr>
          </a:lstStyle>
          <a:p>
            <a:pPr>
              <a:spcBef>
                <a:spcPct val="0"/>
              </a:spcBef>
              <a:buClrTx/>
              <a:buSzTx/>
              <a:buFontTx/>
              <a:buNone/>
            </a:pPr>
            <a:fld id="{94410441-A506-403D-AD3D-F4FB890F7A4A}" type="slidenum">
              <a:rPr kumimoji="0" lang="en-US" altLang="en-US" sz="1400">
                <a:latin typeface="Times New Roman" panose="02020603050405020304" pitchFamily="18" charset="0"/>
              </a:rPr>
              <a:pPr>
                <a:spcBef>
                  <a:spcPct val="0"/>
                </a:spcBef>
                <a:buClrTx/>
                <a:buSzTx/>
                <a:buFontTx/>
                <a:buNone/>
              </a:pPr>
              <a:t>9</a:t>
            </a:fld>
            <a:endParaRPr kumimoji="0" lang="en-US" altLang="en-US" sz="1400">
              <a:latin typeface="Times New Roman" panose="02020603050405020304" pitchFamily="18" charset="0"/>
            </a:endParaRPr>
          </a:p>
        </p:txBody>
      </p:sp>
      <p:sp>
        <p:nvSpPr>
          <p:cNvPr id="13315" name="Rectangle 2"/>
          <p:cNvSpPr>
            <a:spLocks noGrp="1" noChangeArrowheads="1"/>
          </p:cNvSpPr>
          <p:nvPr>
            <p:ph type="title"/>
          </p:nvPr>
        </p:nvSpPr>
        <p:spPr>
          <a:xfrm>
            <a:off x="838200" y="365125"/>
            <a:ext cx="10515600" cy="892175"/>
          </a:xfrm>
        </p:spPr>
        <p:txBody>
          <a:bodyPr/>
          <a:lstStyle/>
          <a:p>
            <a:r>
              <a:rPr lang="en-US" altLang="en-US" dirty="0" smtClean="0">
                <a:latin typeface="Times New Roman" panose="02020603050405020304" pitchFamily="18" charset="0"/>
                <a:cs typeface="Times New Roman" panose="02020603050405020304" pitchFamily="18" charset="0"/>
              </a:rPr>
              <a:t>Types of Harassment</a:t>
            </a:r>
          </a:p>
        </p:txBody>
      </p:sp>
      <p:sp>
        <p:nvSpPr>
          <p:cNvPr id="37891" name="Rectangle 3"/>
          <p:cNvSpPr>
            <a:spLocks noGrp="1" noChangeArrowheads="1"/>
          </p:cNvSpPr>
          <p:nvPr>
            <p:ph type="body" idx="1"/>
          </p:nvPr>
        </p:nvSpPr>
        <p:spPr>
          <a:xfrm>
            <a:off x="838199" y="1387929"/>
            <a:ext cx="11065329" cy="4789034"/>
          </a:xfrm>
        </p:spPr>
        <p:txBody>
          <a:bodyPr>
            <a:normAutofit/>
          </a:bodyPr>
          <a:lstStyle/>
          <a:p>
            <a:pPr>
              <a:lnSpc>
                <a:spcPct val="80000"/>
              </a:lnSpc>
              <a:buClr>
                <a:srgbClr val="000000"/>
              </a:buClr>
              <a:buFont typeface="Wingdings" panose="05000000000000000000" pitchFamily="2" charset="2"/>
              <a:buNone/>
            </a:pPr>
            <a:r>
              <a:rPr lang="en-US" altLang="en-US" sz="2400" b="0" dirty="0">
                <a:latin typeface="Times New Roman" panose="02020603050405020304" pitchFamily="18" charset="0"/>
                <a:cs typeface="Times New Roman" panose="02020603050405020304" pitchFamily="18" charset="0"/>
              </a:rPr>
              <a:t>The three most common types of illegal harassment are:</a:t>
            </a:r>
          </a:p>
          <a:p>
            <a:pPr>
              <a:lnSpc>
                <a:spcPct val="80000"/>
              </a:lnSpc>
              <a:buClr>
                <a:srgbClr val="000000"/>
              </a:buClr>
              <a:buFont typeface="Wingdings" panose="05000000000000000000" pitchFamily="2" charset="2"/>
              <a:buNone/>
            </a:pPr>
            <a:endParaRPr lang="en-US" altLang="en-US" sz="2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VERBAL</a:t>
            </a:r>
            <a:r>
              <a:rPr lang="en-US" altLang="en-US" sz="2400" b="0" dirty="0">
                <a:latin typeface="Times New Roman" panose="02020603050405020304" pitchFamily="18" charset="0"/>
                <a:cs typeface="Times New Roman" panose="02020603050405020304" pitchFamily="18" charset="0"/>
              </a:rPr>
              <a:t> – Offensive jokes and language, threats and comments about a person’s physical </a:t>
            </a:r>
            <a:r>
              <a:rPr lang="en-US" altLang="en-US" sz="2400" b="0" dirty="0" smtClean="0">
                <a:latin typeface="Times New Roman" panose="02020603050405020304" pitchFamily="18" charset="0"/>
                <a:cs typeface="Times New Roman" panose="02020603050405020304" pitchFamily="18" charset="0"/>
              </a:rPr>
              <a:t>appearance</a:t>
            </a:r>
            <a:r>
              <a:rPr lang="en-US" altLang="en-US" sz="2400" b="0" dirty="0">
                <a:latin typeface="Times New Roman" panose="02020603050405020304" pitchFamily="18" charset="0"/>
                <a:cs typeface="Times New Roman" panose="02020603050405020304" pitchFamily="18" charset="0"/>
              </a:rPr>
              <a:t> </a:t>
            </a:r>
            <a:r>
              <a:rPr lang="en-US" altLang="en-US" sz="2400" b="0" dirty="0" smtClean="0">
                <a:latin typeface="Times New Roman" panose="02020603050405020304" pitchFamily="18" charset="0"/>
                <a:cs typeface="Times New Roman" panose="02020603050405020304" pitchFamily="18" charset="0"/>
              </a:rPr>
              <a:t>or personal life </a:t>
            </a:r>
            <a:r>
              <a:rPr lang="en-US" altLang="en-US" sz="2400" b="0" dirty="0">
                <a:latin typeface="Times New Roman" panose="02020603050405020304" pitchFamily="18" charset="0"/>
                <a:cs typeface="Times New Roman" panose="02020603050405020304" pitchFamily="18" charset="0"/>
              </a:rPr>
              <a:t>are examples of verbal harassment.</a:t>
            </a:r>
          </a:p>
          <a:p>
            <a:pPr>
              <a:lnSpc>
                <a:spcPct val="80000"/>
              </a:lnSpc>
              <a:buClr>
                <a:srgbClr val="000000"/>
              </a:buClr>
              <a:buFont typeface="Wingdings" panose="05000000000000000000" pitchFamily="2" charset="2"/>
              <a:buChar char="§"/>
            </a:pPr>
            <a:endParaRPr lang="en-US" altLang="en-US" sz="2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400" dirty="0" smtClean="0">
                <a:latin typeface="Times New Roman" panose="02020603050405020304" pitchFamily="18" charset="0"/>
                <a:cs typeface="Times New Roman" panose="02020603050405020304" pitchFamily="18" charset="0"/>
              </a:rPr>
              <a:t>PHYSICAL</a:t>
            </a:r>
            <a:r>
              <a:rPr lang="en-US" altLang="en-US" sz="2400" b="0" dirty="0" smtClean="0">
                <a:latin typeface="Times New Roman" panose="02020603050405020304" pitchFamily="18" charset="0"/>
                <a:cs typeface="Times New Roman" panose="02020603050405020304" pitchFamily="18" charset="0"/>
              </a:rPr>
              <a:t> </a:t>
            </a:r>
            <a:r>
              <a:rPr lang="en-US" altLang="en-US" sz="2400" b="0" dirty="0">
                <a:latin typeface="Times New Roman" panose="02020603050405020304" pitchFamily="18" charset="0"/>
                <a:cs typeface="Times New Roman" panose="02020603050405020304" pitchFamily="18" charset="0"/>
              </a:rPr>
              <a:t>– Touching, holding, grabbing and other unwanted gestures of a sexual or non-sexual nature. </a:t>
            </a:r>
          </a:p>
          <a:p>
            <a:pPr>
              <a:lnSpc>
                <a:spcPct val="80000"/>
              </a:lnSpc>
              <a:buClr>
                <a:srgbClr val="000000"/>
              </a:buClr>
              <a:buFont typeface="Wingdings" panose="05000000000000000000" pitchFamily="2" charset="2"/>
              <a:buChar char="§"/>
            </a:pPr>
            <a:endParaRPr lang="en-US" altLang="en-US" sz="2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Char char="§"/>
            </a:pPr>
            <a:r>
              <a:rPr lang="en-US" altLang="en-US" sz="2400" dirty="0" smtClean="0">
                <a:latin typeface="Times New Roman" panose="02020603050405020304" pitchFamily="18" charset="0"/>
                <a:cs typeface="Times New Roman" panose="02020603050405020304" pitchFamily="18" charset="0"/>
              </a:rPr>
              <a:t>NON-VERBAL</a:t>
            </a:r>
            <a:r>
              <a:rPr lang="en-US" altLang="en-US" sz="2400" b="0" dirty="0" smtClean="0">
                <a:latin typeface="Times New Roman" panose="02020603050405020304" pitchFamily="18" charset="0"/>
                <a:cs typeface="Times New Roman" panose="02020603050405020304" pitchFamily="18" charset="0"/>
              </a:rPr>
              <a:t> </a:t>
            </a:r>
            <a:r>
              <a:rPr lang="en-US" altLang="en-US" sz="2400" b="0" dirty="0">
                <a:latin typeface="Times New Roman" panose="02020603050405020304" pitchFamily="18" charset="0"/>
                <a:cs typeface="Times New Roman" panose="02020603050405020304" pitchFamily="18" charset="0"/>
              </a:rPr>
              <a:t>– Staring at a person’s body, offensive gestures and circulating degrading or offensive letters, pictures, email or cartoons.</a:t>
            </a:r>
          </a:p>
          <a:p>
            <a:pPr>
              <a:lnSpc>
                <a:spcPct val="80000"/>
              </a:lnSpc>
              <a:buClr>
                <a:srgbClr val="000000"/>
              </a:buClr>
              <a:buFont typeface="Wingdings" panose="05000000000000000000" pitchFamily="2" charset="2"/>
              <a:buNone/>
            </a:pPr>
            <a:endParaRPr lang="en-US" altLang="en-US" sz="2400" b="0" dirty="0">
              <a:latin typeface="Times New Roman" panose="02020603050405020304" pitchFamily="18" charset="0"/>
              <a:cs typeface="Times New Roman" panose="02020603050405020304" pitchFamily="18" charset="0"/>
            </a:endParaRPr>
          </a:p>
          <a:p>
            <a:pPr>
              <a:lnSpc>
                <a:spcPct val="80000"/>
              </a:lnSpc>
              <a:buClr>
                <a:srgbClr val="000000"/>
              </a:buClr>
              <a:buFont typeface="Wingdings" panose="05000000000000000000" pitchFamily="2" charset="2"/>
              <a:buNone/>
            </a:pPr>
            <a:r>
              <a:rPr lang="en-US" altLang="en-US" sz="1400" b="0" dirty="0">
                <a:latin typeface="Times New Roman" panose="02020603050405020304" pitchFamily="18" charset="0"/>
                <a:cs typeface="Times New Roman" panose="02020603050405020304" pitchFamily="18" charset="0"/>
              </a:rPr>
              <a:t>*Please note, this is not an </a:t>
            </a:r>
            <a:r>
              <a:rPr lang="en-US" altLang="en-US" sz="1400" b="0" dirty="0" smtClean="0">
                <a:latin typeface="Times New Roman" panose="02020603050405020304" pitchFamily="18" charset="0"/>
                <a:cs typeface="Times New Roman" panose="02020603050405020304" pitchFamily="18" charset="0"/>
              </a:rPr>
              <a:t>all-inclusive </a:t>
            </a:r>
            <a:r>
              <a:rPr lang="en-US" altLang="en-US" sz="1400" b="0" dirty="0">
                <a:latin typeface="Times New Roman" panose="02020603050405020304" pitchFamily="18" charset="0"/>
                <a:cs typeface="Times New Roman" panose="02020603050405020304" pitchFamily="18" charset="0"/>
              </a:rPr>
              <a:t>list of examples of harassment.</a:t>
            </a:r>
          </a:p>
        </p:txBody>
      </p:sp>
    </p:spTree>
    <p:extLst>
      <p:ext uri="{BB962C8B-B14F-4D97-AF65-F5344CB8AC3E}">
        <p14:creationId xmlns:p14="http://schemas.microsoft.com/office/powerpoint/2010/main" val="61747765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in)">
                                      <p:cBhvr>
                                        <p:cTn id="7" dur="10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xEl>
                                              <p:pRg st="2" end="2"/>
                                            </p:txEl>
                                          </p:spTgt>
                                        </p:tgtEl>
                                        <p:attrNameLst>
                                          <p:attrName>style.visibility</p:attrName>
                                        </p:attrNameLst>
                                      </p:cBhvr>
                                      <p:to>
                                        <p:strVal val="visible"/>
                                      </p:to>
                                    </p:set>
                                    <p:animEffect transition="in" filter="box(in)">
                                      <p:cBhvr>
                                        <p:cTn id="12" dur="1000"/>
                                        <p:tgtEl>
                                          <p:spTgt spid="378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animEffect transition="in" filter="box(in)">
                                      <p:cBhvr>
                                        <p:cTn id="17" dur="1000"/>
                                        <p:tgtEl>
                                          <p:spTgt spid="3789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7891">
                                            <p:txEl>
                                              <p:pRg st="6" end="6"/>
                                            </p:txEl>
                                          </p:spTgt>
                                        </p:tgtEl>
                                        <p:attrNameLst>
                                          <p:attrName>style.visibility</p:attrName>
                                        </p:attrNameLst>
                                      </p:cBhvr>
                                      <p:to>
                                        <p:strVal val="visible"/>
                                      </p:to>
                                    </p:set>
                                    <p:animEffect transition="in" filter="box(in)">
                                      <p:cBhvr>
                                        <p:cTn id="22" dur="1000"/>
                                        <p:tgtEl>
                                          <p:spTgt spid="3789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7891">
                                            <p:txEl>
                                              <p:pRg st="8" end="8"/>
                                            </p:txEl>
                                          </p:spTgt>
                                        </p:tgtEl>
                                        <p:attrNameLst>
                                          <p:attrName>style.visibility</p:attrName>
                                        </p:attrNameLst>
                                      </p:cBhvr>
                                      <p:to>
                                        <p:strVal val="visible"/>
                                      </p:to>
                                    </p:set>
                                    <p:animEffect transition="in" filter="box(in)">
                                      <p:cBhvr>
                                        <p:cTn id="27" dur="1000"/>
                                        <p:tgtEl>
                                          <p:spTgt spid="378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theme/theme1.xml><?xml version="1.0" encoding="utf-8"?>
<a:theme xmlns:a="http://schemas.openxmlformats.org/drawingml/2006/main" name="ODET w Bad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5CA1F939-45E1-45DD-A7AB-627FB45B3455}"/>
</file>

<file path=customXml/itemProps2.xml><?xml version="1.0" encoding="utf-8"?>
<ds:datastoreItem xmlns:ds="http://schemas.openxmlformats.org/officeDocument/2006/customXml" ds:itemID="{D6E5CFFB-530E-4F9B-8338-880FE69CB86D}"/>
</file>

<file path=customXml/itemProps3.xml><?xml version="1.0" encoding="utf-8"?>
<ds:datastoreItem xmlns:ds="http://schemas.openxmlformats.org/officeDocument/2006/customXml" ds:itemID="{993EACDD-0A17-45C0-B097-D061D2A29514}"/>
</file>

<file path=docProps/app.xml><?xml version="1.0" encoding="utf-8"?>
<Properties xmlns="http://schemas.openxmlformats.org/officeDocument/2006/extended-properties" xmlns:vt="http://schemas.openxmlformats.org/officeDocument/2006/docPropsVTypes">
  <TotalTime>16453</TotalTime>
  <Words>1889</Words>
  <Application>Microsoft Office PowerPoint</Application>
  <PresentationFormat>Widescreen</PresentationFormat>
  <Paragraphs>337</Paragraphs>
  <Slides>47</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Century Gothic</vt:lpstr>
      <vt:lpstr>Times New Roman</vt:lpstr>
      <vt:lpstr>Wingdings</vt:lpstr>
      <vt:lpstr>ODET w Badge</vt:lpstr>
      <vt:lpstr>PowerPoint Presentation</vt:lpstr>
      <vt:lpstr>Sexual Harassment Prevention</vt:lpstr>
      <vt:lpstr>Agenda</vt:lpstr>
      <vt:lpstr>PowerPoint Presentation</vt:lpstr>
      <vt:lpstr>Major Themes… </vt:lpstr>
      <vt:lpstr>PowerPoint Presentation</vt:lpstr>
      <vt:lpstr>Who?</vt:lpstr>
      <vt:lpstr>Survey Says…</vt:lpstr>
      <vt:lpstr>Types of Harassment</vt:lpstr>
      <vt:lpstr>Key Issues</vt:lpstr>
      <vt:lpstr>Key Issues (cont.)</vt:lpstr>
      <vt:lpstr>Commonwealth Policy Statement on Harassment Prevention</vt:lpstr>
      <vt:lpstr>Commonwealth’s Sexual Harassment Policy</vt:lpstr>
      <vt:lpstr>Take a Look… </vt:lpstr>
      <vt:lpstr>Common Responses to Workplace Sexual Harassment</vt:lpstr>
      <vt:lpstr>Reasons Victims Don’t Take Action</vt:lpstr>
      <vt:lpstr>Gray Area…</vt:lpstr>
      <vt:lpstr>Who Can Commit Workplace Harassment or Create a Hostile Work Environment?</vt:lpstr>
      <vt:lpstr>Harasser &amp; Victim</vt:lpstr>
      <vt:lpstr>Hostile Work Environment</vt:lpstr>
      <vt:lpstr>Potential Harassing Behaviors</vt:lpstr>
      <vt:lpstr>Agency Liability: Tangible Employment Action</vt:lpstr>
      <vt:lpstr>Agency Liability: Hostile Environment Created by Management</vt:lpstr>
      <vt:lpstr>Agency Liability:  Hostile Environment Created by Co-Worker or Non-Employee</vt:lpstr>
      <vt:lpstr>It’s On Us: Don’t Be A Bystander</vt:lpstr>
      <vt:lpstr>Bystander Exercise  </vt:lpstr>
      <vt:lpstr>5 Steps to Intervening</vt:lpstr>
      <vt:lpstr>Step 1: Notice an Event</vt:lpstr>
      <vt:lpstr>Step 2: Recognize There is a Problem</vt:lpstr>
      <vt:lpstr>Step 3: Take Responsibility For Acting</vt:lpstr>
      <vt:lpstr>Step 4: Decide How To Respond</vt:lpstr>
      <vt:lpstr>Step 5: Respond</vt:lpstr>
      <vt:lpstr>Retaliation</vt:lpstr>
      <vt:lpstr>Retaliation (cont.)</vt:lpstr>
      <vt:lpstr>Retaliation (cont.)</vt:lpstr>
      <vt:lpstr>Retaliation (cont.)</vt:lpstr>
      <vt:lpstr>Responding to Harassment</vt:lpstr>
      <vt:lpstr>Complaint Filing Options</vt:lpstr>
      <vt:lpstr>Taking Action:  What is YOUR Responsibility?</vt:lpstr>
      <vt:lpstr>Taking Action</vt:lpstr>
      <vt:lpstr>Taking Action:  How do we STOP this? </vt:lpstr>
      <vt:lpstr>PowerPoint Presentation</vt:lpstr>
      <vt:lpstr>Taking Action:  What is YOUR Responsibility?</vt:lpstr>
      <vt:lpstr>Let’s Recap….</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Morgan</dc:creator>
  <cp:keywords/>
  <dc:description/>
  <cp:lastModifiedBy>Meholovitch, Cindy (DOR)</cp:lastModifiedBy>
  <cp:revision>142</cp:revision>
  <cp:lastPrinted>2017-11-20T15:17:49Z</cp:lastPrinted>
  <dcterms:created xsi:type="dcterms:W3CDTF">2016-11-30T20:45:23Z</dcterms:created>
  <dcterms:modified xsi:type="dcterms:W3CDTF">2018-11-29T18:12:18Z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