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notesSlides/notesSlide27.xml" ContentType="application/vnd.openxmlformats-officedocument.presentationml.notesSlide+xml"/>
  <Override PartName="/ppt/slideLayouts/slideLayout16.xml" ContentType="application/vnd.openxmlformats-officedocument.presentationml.slideLayout+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slideLayouts/slideLayout15.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notesSlides/notesSlide39.xml" ContentType="application/vnd.openxmlformats-officedocument.presentationml.notesSlide+xml"/>
  <Override PartName="/ppt/slideLayouts/slideLayout7.xml" ContentType="application/vnd.openxmlformats-officedocument.presentationml.slideLayout+xml"/>
  <Override PartName="/ppt/notesSlides/notesSlide3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notesSlides/notesSlide29.xml" ContentType="application/vnd.openxmlformats-officedocument.presentationml.notesSlide+xml"/>
  <Override PartName="/ppt/slideLayouts/slideLayout9.xml" ContentType="application/vnd.openxmlformats-officedocument.presentationml.slideLayout+xml"/>
  <Override PartName="/ppt/notesSlides/notesSlide33.xml" ContentType="application/vnd.openxmlformats-officedocument.presentationml.notesSlide+xml"/>
  <Override PartName="/ppt/slideLayouts/slideLayout13.xml" ContentType="application/vnd.openxmlformats-officedocument.presentationml.slideLayout+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slideLayouts/slideLayout10.xml" ContentType="application/vnd.openxmlformats-officedocument.presentationml.slideLayout+xml"/>
  <Override PartName="/ppt/notesSlides/notesSlide35.xml" ContentType="application/vnd.openxmlformats-officedocument.presentationml.notesSlide+xml"/>
  <Override PartName="/ppt/slideLayouts/slideLayout11.xml" ContentType="application/vnd.openxmlformats-officedocument.presentationml.slideLayout+xml"/>
  <Override PartName="/ppt/notesSlides/notesSlide3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45"/>
  </p:notesMasterIdLst>
  <p:handoutMasterIdLst>
    <p:handoutMasterId r:id="rId46"/>
  </p:handoutMasterIdLst>
  <p:sldIdLst>
    <p:sldId id="288" r:id="rId2"/>
    <p:sldId id="305" r:id="rId3"/>
    <p:sldId id="300" r:id="rId4"/>
    <p:sldId id="301" r:id="rId5"/>
    <p:sldId id="306" r:id="rId6"/>
    <p:sldId id="309" r:id="rId7"/>
    <p:sldId id="310" r:id="rId8"/>
    <p:sldId id="272" r:id="rId9"/>
    <p:sldId id="307" r:id="rId10"/>
    <p:sldId id="261" r:id="rId11"/>
    <p:sldId id="263" r:id="rId12"/>
    <p:sldId id="315" r:id="rId13"/>
    <p:sldId id="265" r:id="rId14"/>
    <p:sldId id="316" r:id="rId15"/>
    <p:sldId id="274" r:id="rId16"/>
    <p:sldId id="287" r:id="rId17"/>
    <p:sldId id="275" r:id="rId18"/>
    <p:sldId id="319" r:id="rId19"/>
    <p:sldId id="320" r:id="rId20"/>
    <p:sldId id="321" r:id="rId21"/>
    <p:sldId id="322" r:id="rId22"/>
    <p:sldId id="311" r:id="rId23"/>
    <p:sldId id="317" r:id="rId24"/>
    <p:sldId id="323" r:id="rId25"/>
    <p:sldId id="318" r:id="rId26"/>
    <p:sldId id="324" r:id="rId27"/>
    <p:sldId id="325" r:id="rId28"/>
    <p:sldId id="314" r:id="rId29"/>
    <p:sldId id="295" r:id="rId30"/>
    <p:sldId id="278" r:id="rId31"/>
    <p:sldId id="326" r:id="rId32"/>
    <p:sldId id="286" r:id="rId33"/>
    <p:sldId id="282" r:id="rId34"/>
    <p:sldId id="283" r:id="rId35"/>
    <p:sldId id="284" r:id="rId36"/>
    <p:sldId id="280" r:id="rId37"/>
    <p:sldId id="279" r:id="rId38"/>
    <p:sldId id="281" r:id="rId39"/>
    <p:sldId id="285" r:id="rId40"/>
    <p:sldId id="289" r:id="rId41"/>
    <p:sldId id="290" r:id="rId42"/>
    <p:sldId id="327" r:id="rId43"/>
    <p:sldId id="293" r:id="rId4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04" autoAdjust="0"/>
    <p:restoredTop sz="94660"/>
  </p:normalViewPr>
  <p:slideViewPr>
    <p:cSldViewPr snapToGrid="0">
      <p:cViewPr varScale="1">
        <p:scale>
          <a:sx n="87" d="100"/>
          <a:sy n="87" d="100"/>
        </p:scale>
        <p:origin x="90"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DBA008C-4C48-4895-9398-EAC59DE2DA02}" type="datetimeFigureOut">
              <a:rPr lang="en-US" smtClean="0"/>
              <a:t>11/26/2019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4839B3A-2DA3-4488-83D9-65BE62B69AED}" type="slidenum">
              <a:rPr lang="en-US" smtClean="0"/>
              <a:t>‹#›</a:t>
            </a:fld>
            <a:endParaRPr lang="en-US"/>
          </a:p>
        </p:txBody>
      </p:sp>
    </p:spTree>
    <p:extLst>
      <p:ext uri="{BB962C8B-B14F-4D97-AF65-F5344CB8AC3E}">
        <p14:creationId xmlns:p14="http://schemas.microsoft.com/office/powerpoint/2010/main" val="811585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22A7447-E5A3-4C4B-83D0-6FFC52513C1D}" type="datetimeFigureOut">
              <a:rPr lang="en-US" smtClean="0"/>
              <a:t>11/26/2019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65B7D46-90F5-4BB1-B5A5-2E58FA434B21}" type="slidenum">
              <a:rPr lang="en-US" smtClean="0"/>
              <a:t>‹#›</a:t>
            </a:fld>
            <a:endParaRPr lang="en-US"/>
          </a:p>
        </p:txBody>
      </p:sp>
    </p:spTree>
    <p:extLst>
      <p:ext uri="{BB962C8B-B14F-4D97-AF65-F5344CB8AC3E}">
        <p14:creationId xmlns:p14="http://schemas.microsoft.com/office/powerpoint/2010/main" val="188098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a:t>
            </a:fld>
            <a:endParaRPr lang="en-US"/>
          </a:p>
        </p:txBody>
      </p:sp>
    </p:spTree>
    <p:extLst>
      <p:ext uri="{BB962C8B-B14F-4D97-AF65-F5344CB8AC3E}">
        <p14:creationId xmlns:p14="http://schemas.microsoft.com/office/powerpoint/2010/main" val="2924947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10</a:t>
            </a:fld>
            <a:endParaRPr lang="en-US"/>
          </a:p>
        </p:txBody>
      </p:sp>
    </p:spTree>
    <p:extLst>
      <p:ext uri="{BB962C8B-B14F-4D97-AF65-F5344CB8AC3E}">
        <p14:creationId xmlns:p14="http://schemas.microsoft.com/office/powerpoint/2010/main" val="154643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11</a:t>
            </a:fld>
            <a:endParaRPr lang="en-US"/>
          </a:p>
        </p:txBody>
      </p:sp>
    </p:spTree>
    <p:extLst>
      <p:ext uri="{BB962C8B-B14F-4D97-AF65-F5344CB8AC3E}">
        <p14:creationId xmlns:p14="http://schemas.microsoft.com/office/powerpoint/2010/main" val="310245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12</a:t>
            </a:fld>
            <a:endParaRPr lang="en-US"/>
          </a:p>
        </p:txBody>
      </p:sp>
    </p:spTree>
    <p:extLst>
      <p:ext uri="{BB962C8B-B14F-4D97-AF65-F5344CB8AC3E}">
        <p14:creationId xmlns:p14="http://schemas.microsoft.com/office/powerpoint/2010/main" val="138202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13</a:t>
            </a:fld>
            <a:endParaRPr lang="en-US"/>
          </a:p>
        </p:txBody>
      </p:sp>
    </p:spTree>
    <p:extLst>
      <p:ext uri="{BB962C8B-B14F-4D97-AF65-F5344CB8AC3E}">
        <p14:creationId xmlns:p14="http://schemas.microsoft.com/office/powerpoint/2010/main" val="369395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14</a:t>
            </a:fld>
            <a:endParaRPr lang="en-US"/>
          </a:p>
        </p:txBody>
      </p:sp>
    </p:spTree>
    <p:extLst>
      <p:ext uri="{BB962C8B-B14F-4D97-AF65-F5344CB8AC3E}">
        <p14:creationId xmlns:p14="http://schemas.microsoft.com/office/powerpoint/2010/main" val="386923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15</a:t>
            </a:fld>
            <a:endParaRPr lang="en-US"/>
          </a:p>
        </p:txBody>
      </p:sp>
    </p:spTree>
    <p:extLst>
      <p:ext uri="{BB962C8B-B14F-4D97-AF65-F5344CB8AC3E}">
        <p14:creationId xmlns:p14="http://schemas.microsoft.com/office/powerpoint/2010/main" val="95429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16</a:t>
            </a:fld>
            <a:endParaRPr lang="en-US"/>
          </a:p>
        </p:txBody>
      </p:sp>
    </p:spTree>
    <p:extLst>
      <p:ext uri="{BB962C8B-B14F-4D97-AF65-F5344CB8AC3E}">
        <p14:creationId xmlns:p14="http://schemas.microsoft.com/office/powerpoint/2010/main" val="463743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17</a:t>
            </a:fld>
            <a:endParaRPr lang="en-US"/>
          </a:p>
        </p:txBody>
      </p:sp>
    </p:spTree>
    <p:extLst>
      <p:ext uri="{BB962C8B-B14F-4D97-AF65-F5344CB8AC3E}">
        <p14:creationId xmlns:p14="http://schemas.microsoft.com/office/powerpoint/2010/main" val="21074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18</a:t>
            </a:fld>
            <a:endParaRPr lang="en-US"/>
          </a:p>
        </p:txBody>
      </p:sp>
    </p:spTree>
    <p:extLst>
      <p:ext uri="{BB962C8B-B14F-4D97-AF65-F5344CB8AC3E}">
        <p14:creationId xmlns:p14="http://schemas.microsoft.com/office/powerpoint/2010/main" val="427786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19</a:t>
            </a:fld>
            <a:endParaRPr lang="en-US"/>
          </a:p>
        </p:txBody>
      </p:sp>
    </p:spTree>
    <p:extLst>
      <p:ext uri="{BB962C8B-B14F-4D97-AF65-F5344CB8AC3E}">
        <p14:creationId xmlns:p14="http://schemas.microsoft.com/office/powerpoint/2010/main" val="398771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a:t>
            </a:fld>
            <a:endParaRPr lang="en-US"/>
          </a:p>
        </p:txBody>
      </p:sp>
    </p:spTree>
    <p:extLst>
      <p:ext uri="{BB962C8B-B14F-4D97-AF65-F5344CB8AC3E}">
        <p14:creationId xmlns:p14="http://schemas.microsoft.com/office/powerpoint/2010/main" val="154343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20</a:t>
            </a:fld>
            <a:endParaRPr lang="en-US"/>
          </a:p>
        </p:txBody>
      </p:sp>
    </p:spTree>
    <p:extLst>
      <p:ext uri="{BB962C8B-B14F-4D97-AF65-F5344CB8AC3E}">
        <p14:creationId xmlns:p14="http://schemas.microsoft.com/office/powerpoint/2010/main" val="315827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21</a:t>
            </a:fld>
            <a:endParaRPr lang="en-US"/>
          </a:p>
        </p:txBody>
      </p:sp>
    </p:spTree>
    <p:extLst>
      <p:ext uri="{BB962C8B-B14F-4D97-AF65-F5344CB8AC3E}">
        <p14:creationId xmlns:p14="http://schemas.microsoft.com/office/powerpoint/2010/main" val="65617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22</a:t>
            </a:fld>
            <a:endParaRPr lang="en-US"/>
          </a:p>
        </p:txBody>
      </p:sp>
    </p:spTree>
    <p:extLst>
      <p:ext uri="{BB962C8B-B14F-4D97-AF65-F5344CB8AC3E}">
        <p14:creationId xmlns:p14="http://schemas.microsoft.com/office/powerpoint/2010/main" val="429082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23</a:t>
            </a:fld>
            <a:endParaRPr lang="en-US"/>
          </a:p>
        </p:txBody>
      </p:sp>
    </p:spTree>
    <p:extLst>
      <p:ext uri="{BB962C8B-B14F-4D97-AF65-F5344CB8AC3E}">
        <p14:creationId xmlns:p14="http://schemas.microsoft.com/office/powerpoint/2010/main" val="6322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24</a:t>
            </a:fld>
            <a:endParaRPr lang="en-US"/>
          </a:p>
        </p:txBody>
      </p:sp>
    </p:spTree>
    <p:extLst>
      <p:ext uri="{BB962C8B-B14F-4D97-AF65-F5344CB8AC3E}">
        <p14:creationId xmlns:p14="http://schemas.microsoft.com/office/powerpoint/2010/main" val="319231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25</a:t>
            </a:fld>
            <a:endParaRPr lang="en-US"/>
          </a:p>
        </p:txBody>
      </p:sp>
    </p:spTree>
    <p:extLst>
      <p:ext uri="{BB962C8B-B14F-4D97-AF65-F5344CB8AC3E}">
        <p14:creationId xmlns:p14="http://schemas.microsoft.com/office/powerpoint/2010/main" val="3394029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26</a:t>
            </a:fld>
            <a:endParaRPr lang="en-US"/>
          </a:p>
        </p:txBody>
      </p:sp>
    </p:spTree>
    <p:extLst>
      <p:ext uri="{BB962C8B-B14F-4D97-AF65-F5344CB8AC3E}">
        <p14:creationId xmlns:p14="http://schemas.microsoft.com/office/powerpoint/2010/main" val="3116313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27</a:t>
            </a:fld>
            <a:endParaRPr lang="en-US"/>
          </a:p>
        </p:txBody>
      </p:sp>
    </p:spTree>
    <p:extLst>
      <p:ext uri="{BB962C8B-B14F-4D97-AF65-F5344CB8AC3E}">
        <p14:creationId xmlns:p14="http://schemas.microsoft.com/office/powerpoint/2010/main" val="2750042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28</a:t>
            </a:fld>
            <a:endParaRPr lang="en-US"/>
          </a:p>
        </p:txBody>
      </p:sp>
    </p:spTree>
    <p:extLst>
      <p:ext uri="{BB962C8B-B14F-4D97-AF65-F5344CB8AC3E}">
        <p14:creationId xmlns:p14="http://schemas.microsoft.com/office/powerpoint/2010/main" val="1331489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29</a:t>
            </a:fld>
            <a:endParaRPr lang="en-US"/>
          </a:p>
        </p:txBody>
      </p:sp>
    </p:spTree>
    <p:extLst>
      <p:ext uri="{BB962C8B-B14F-4D97-AF65-F5344CB8AC3E}">
        <p14:creationId xmlns:p14="http://schemas.microsoft.com/office/powerpoint/2010/main" val="392557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a:t>
            </a:fld>
            <a:endParaRPr lang="en-US"/>
          </a:p>
        </p:txBody>
      </p:sp>
    </p:spTree>
    <p:extLst>
      <p:ext uri="{BB962C8B-B14F-4D97-AF65-F5344CB8AC3E}">
        <p14:creationId xmlns:p14="http://schemas.microsoft.com/office/powerpoint/2010/main" val="299750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30</a:t>
            </a:fld>
            <a:endParaRPr lang="en-US"/>
          </a:p>
        </p:txBody>
      </p:sp>
    </p:spTree>
    <p:extLst>
      <p:ext uri="{BB962C8B-B14F-4D97-AF65-F5344CB8AC3E}">
        <p14:creationId xmlns:p14="http://schemas.microsoft.com/office/powerpoint/2010/main" val="266285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31</a:t>
            </a:fld>
            <a:endParaRPr lang="en-US"/>
          </a:p>
        </p:txBody>
      </p:sp>
    </p:spTree>
    <p:extLst>
      <p:ext uri="{BB962C8B-B14F-4D97-AF65-F5344CB8AC3E}">
        <p14:creationId xmlns:p14="http://schemas.microsoft.com/office/powerpoint/2010/main" val="821028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32</a:t>
            </a:fld>
            <a:endParaRPr lang="en-US"/>
          </a:p>
        </p:txBody>
      </p:sp>
    </p:spTree>
    <p:extLst>
      <p:ext uri="{BB962C8B-B14F-4D97-AF65-F5344CB8AC3E}">
        <p14:creationId xmlns:p14="http://schemas.microsoft.com/office/powerpoint/2010/main" val="996809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33</a:t>
            </a:fld>
            <a:endParaRPr lang="en-US"/>
          </a:p>
        </p:txBody>
      </p:sp>
    </p:spTree>
    <p:extLst>
      <p:ext uri="{BB962C8B-B14F-4D97-AF65-F5344CB8AC3E}">
        <p14:creationId xmlns:p14="http://schemas.microsoft.com/office/powerpoint/2010/main" val="599137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34</a:t>
            </a:fld>
            <a:endParaRPr lang="en-US"/>
          </a:p>
        </p:txBody>
      </p:sp>
    </p:spTree>
    <p:extLst>
      <p:ext uri="{BB962C8B-B14F-4D97-AF65-F5344CB8AC3E}">
        <p14:creationId xmlns:p14="http://schemas.microsoft.com/office/powerpoint/2010/main" val="3261912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35</a:t>
            </a:fld>
            <a:endParaRPr lang="en-US"/>
          </a:p>
        </p:txBody>
      </p:sp>
    </p:spTree>
    <p:extLst>
      <p:ext uri="{BB962C8B-B14F-4D97-AF65-F5344CB8AC3E}">
        <p14:creationId xmlns:p14="http://schemas.microsoft.com/office/powerpoint/2010/main" val="2594809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36</a:t>
            </a:fld>
            <a:endParaRPr lang="en-US"/>
          </a:p>
        </p:txBody>
      </p:sp>
    </p:spTree>
    <p:extLst>
      <p:ext uri="{BB962C8B-B14F-4D97-AF65-F5344CB8AC3E}">
        <p14:creationId xmlns:p14="http://schemas.microsoft.com/office/powerpoint/2010/main" val="2015678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37</a:t>
            </a:fld>
            <a:endParaRPr lang="en-US"/>
          </a:p>
        </p:txBody>
      </p:sp>
    </p:spTree>
    <p:extLst>
      <p:ext uri="{BB962C8B-B14F-4D97-AF65-F5344CB8AC3E}">
        <p14:creationId xmlns:p14="http://schemas.microsoft.com/office/powerpoint/2010/main" val="1245820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38</a:t>
            </a:fld>
            <a:endParaRPr lang="en-US"/>
          </a:p>
        </p:txBody>
      </p:sp>
    </p:spTree>
    <p:extLst>
      <p:ext uri="{BB962C8B-B14F-4D97-AF65-F5344CB8AC3E}">
        <p14:creationId xmlns:p14="http://schemas.microsoft.com/office/powerpoint/2010/main" val="2466343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39</a:t>
            </a:fld>
            <a:endParaRPr lang="en-US"/>
          </a:p>
        </p:txBody>
      </p:sp>
    </p:spTree>
    <p:extLst>
      <p:ext uri="{BB962C8B-B14F-4D97-AF65-F5344CB8AC3E}">
        <p14:creationId xmlns:p14="http://schemas.microsoft.com/office/powerpoint/2010/main" val="167823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4</a:t>
            </a:fld>
            <a:endParaRPr lang="en-US"/>
          </a:p>
        </p:txBody>
      </p:sp>
    </p:spTree>
    <p:extLst>
      <p:ext uri="{BB962C8B-B14F-4D97-AF65-F5344CB8AC3E}">
        <p14:creationId xmlns:p14="http://schemas.microsoft.com/office/powerpoint/2010/main" val="194522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40</a:t>
            </a:fld>
            <a:endParaRPr lang="en-US"/>
          </a:p>
        </p:txBody>
      </p:sp>
    </p:spTree>
    <p:extLst>
      <p:ext uri="{BB962C8B-B14F-4D97-AF65-F5344CB8AC3E}">
        <p14:creationId xmlns:p14="http://schemas.microsoft.com/office/powerpoint/2010/main" val="735005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41</a:t>
            </a:fld>
            <a:endParaRPr lang="en-US"/>
          </a:p>
        </p:txBody>
      </p:sp>
    </p:spTree>
    <p:extLst>
      <p:ext uri="{BB962C8B-B14F-4D97-AF65-F5344CB8AC3E}">
        <p14:creationId xmlns:p14="http://schemas.microsoft.com/office/powerpoint/2010/main" val="4088285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42</a:t>
            </a:fld>
            <a:endParaRPr lang="en-US"/>
          </a:p>
        </p:txBody>
      </p:sp>
    </p:spTree>
    <p:extLst>
      <p:ext uri="{BB962C8B-B14F-4D97-AF65-F5344CB8AC3E}">
        <p14:creationId xmlns:p14="http://schemas.microsoft.com/office/powerpoint/2010/main" val="77793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43</a:t>
            </a:fld>
            <a:endParaRPr lang="en-US"/>
          </a:p>
        </p:txBody>
      </p:sp>
    </p:spTree>
    <p:extLst>
      <p:ext uri="{BB962C8B-B14F-4D97-AF65-F5344CB8AC3E}">
        <p14:creationId xmlns:p14="http://schemas.microsoft.com/office/powerpoint/2010/main" val="241622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5</a:t>
            </a:fld>
            <a:endParaRPr lang="en-US"/>
          </a:p>
        </p:txBody>
      </p:sp>
    </p:spTree>
    <p:extLst>
      <p:ext uri="{BB962C8B-B14F-4D97-AF65-F5344CB8AC3E}">
        <p14:creationId xmlns:p14="http://schemas.microsoft.com/office/powerpoint/2010/main" val="322811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6</a:t>
            </a:fld>
            <a:endParaRPr lang="en-US"/>
          </a:p>
        </p:txBody>
      </p:sp>
    </p:spTree>
    <p:extLst>
      <p:ext uri="{BB962C8B-B14F-4D97-AF65-F5344CB8AC3E}">
        <p14:creationId xmlns:p14="http://schemas.microsoft.com/office/powerpoint/2010/main" val="407506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7</a:t>
            </a:fld>
            <a:endParaRPr lang="en-US"/>
          </a:p>
        </p:txBody>
      </p:sp>
    </p:spTree>
    <p:extLst>
      <p:ext uri="{BB962C8B-B14F-4D97-AF65-F5344CB8AC3E}">
        <p14:creationId xmlns:p14="http://schemas.microsoft.com/office/powerpoint/2010/main" val="295086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8</a:t>
            </a:fld>
            <a:endParaRPr lang="en-US"/>
          </a:p>
        </p:txBody>
      </p:sp>
    </p:spTree>
    <p:extLst>
      <p:ext uri="{BB962C8B-B14F-4D97-AF65-F5344CB8AC3E}">
        <p14:creationId xmlns:p14="http://schemas.microsoft.com/office/powerpoint/2010/main" val="74836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B7D46-90F5-4BB1-B5A5-2E58FA434B21}" type="slidenum">
              <a:rPr lang="en-US" smtClean="0"/>
              <a:t>9</a:t>
            </a:fld>
            <a:endParaRPr lang="en-US"/>
          </a:p>
        </p:txBody>
      </p:sp>
    </p:spTree>
    <p:extLst>
      <p:ext uri="{BB962C8B-B14F-4D97-AF65-F5344CB8AC3E}">
        <p14:creationId xmlns:p14="http://schemas.microsoft.com/office/powerpoint/2010/main" val="312502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85821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E9DAC8-5054-46AF-8A48-65C4E171A0F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80923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5780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5314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402842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416590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424412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93919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70237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267532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293803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E9DAC8-5054-46AF-8A48-65C4E171A0F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28768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E9DAC8-5054-46AF-8A48-65C4E171A0F1}"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398160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514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241025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DE9DAC8-5054-46AF-8A48-65C4E171A0F1}" type="datetimeFigureOut">
              <a:rPr lang="en-US" smtClean="0"/>
              <a:t>11/26/2019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61276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E9DAC8-5054-46AF-8A48-65C4E171A0F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6327-7DCC-4582-9E75-821E1F802F61}" type="slidenum">
              <a:rPr lang="en-US" smtClean="0"/>
              <a:t>‹#›</a:t>
            </a:fld>
            <a:endParaRPr lang="en-US"/>
          </a:p>
        </p:txBody>
      </p:sp>
    </p:spTree>
    <p:extLst>
      <p:ext uri="{BB962C8B-B14F-4D97-AF65-F5344CB8AC3E}">
        <p14:creationId xmlns:p14="http://schemas.microsoft.com/office/powerpoint/2010/main" val="178436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E9DAC8-5054-46AF-8A48-65C4E171A0F1}" type="datetimeFigureOut">
              <a:rPr lang="en-US" smtClean="0"/>
              <a:t>11/26/2019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5F6327-7DCC-4582-9E75-821E1F802F61}" type="slidenum">
              <a:rPr lang="en-US" smtClean="0"/>
              <a:t>‹#›</a:t>
            </a:fld>
            <a:endParaRPr lang="en-US"/>
          </a:p>
        </p:txBody>
      </p:sp>
    </p:spTree>
    <p:extLst>
      <p:ext uri="{BB962C8B-B14F-4D97-AF65-F5344CB8AC3E}">
        <p14:creationId xmlns:p14="http://schemas.microsoft.com/office/powerpoint/2010/main" val="347977066"/>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s://revenue.ky.gov/PVANetwork/Pages/PVA-Forms.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hyperlink" Target="https://extapps.nada.com/NadaOnli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drive.ky.gov/Pages/default.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kavis.kytc.ky.gov/" TargetMode="External"/><Relationship Id="rId5" Type="http://schemas.openxmlformats.org/officeDocument/2006/relationships/image" Target="../media/image7.png"/><Relationship Id="rId4" Type="http://schemas.openxmlformats.org/officeDocument/2006/relationships/hyperlink" Target="https://transportation.ky.gov/motor-vehicle-licensing/Pages/kavis2-pva.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drive.ky.gov/Pages/default.asp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tipline.ky.gov/"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mailto:Glyndon.Woosley@ky.gov" TargetMode="External"/><Relationship Id="rId5" Type="http://schemas.openxmlformats.org/officeDocument/2006/relationships/hyperlink" Target="mailto:Jehna.Cornish@ky.gov" TargetMode="External"/><Relationship Id="rId4" Type="http://schemas.openxmlformats.org/officeDocument/2006/relationships/hyperlink" Target="mailto:LindseyN.Brown@ky.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
        <p:nvSpPr>
          <p:cNvPr id="4" name="TextBox 3"/>
          <p:cNvSpPr txBox="1"/>
          <p:nvPr/>
        </p:nvSpPr>
        <p:spPr>
          <a:xfrm>
            <a:off x="4450814" y="5420299"/>
            <a:ext cx="3822853" cy="369332"/>
          </a:xfrm>
          <a:prstGeom prst="rect">
            <a:avLst/>
          </a:prstGeom>
          <a:noFill/>
        </p:spPr>
        <p:txBody>
          <a:bodyPr wrap="square" rtlCol="0">
            <a:spAutoFit/>
          </a:bodyPr>
          <a:lstStyle/>
          <a:p>
            <a:r>
              <a:rPr lang="en-US" dirty="0" smtClean="0"/>
              <a:t>December 5, 2019</a:t>
            </a:r>
          </a:p>
        </p:txBody>
      </p:sp>
      <p:sp>
        <p:nvSpPr>
          <p:cNvPr id="5" name="Rectangle 4"/>
          <p:cNvSpPr/>
          <p:nvPr/>
        </p:nvSpPr>
        <p:spPr>
          <a:xfrm>
            <a:off x="969486" y="5987999"/>
            <a:ext cx="9463488" cy="369332"/>
          </a:xfrm>
          <a:prstGeom prst="rect">
            <a:avLst/>
          </a:prstGeom>
        </p:spPr>
        <p:txBody>
          <a:bodyPr wrap="square">
            <a:spAutoFit/>
          </a:bodyPr>
          <a:lstStyle/>
          <a:p>
            <a:pPr lvl="0" algn="ctr" defTabSz="914400">
              <a:defRPr/>
            </a:pP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St 32  Frankfort, KY 40601 </a:t>
            </a:r>
            <a:endParaRPr lang="en-US" dirty="0">
              <a:latin typeface="Franklin Gothic Demi" panose="020B0703020102020204" pitchFamily="34" charset="0"/>
            </a:endParaRPr>
          </a:p>
        </p:txBody>
      </p:sp>
      <p:sp>
        <p:nvSpPr>
          <p:cNvPr id="6" name="TextBox 5"/>
          <p:cNvSpPr txBox="1"/>
          <p:nvPr/>
        </p:nvSpPr>
        <p:spPr>
          <a:xfrm>
            <a:off x="710589" y="1103777"/>
            <a:ext cx="9981282" cy="707886"/>
          </a:xfrm>
          <a:prstGeom prst="rect">
            <a:avLst/>
          </a:prstGeom>
          <a:noFill/>
        </p:spPr>
        <p:txBody>
          <a:bodyPr wrap="square" rtlCol="0">
            <a:spAutoFit/>
          </a:bodyPr>
          <a:lstStyle/>
          <a:p>
            <a:pPr algn="ctr"/>
            <a:r>
              <a:rPr lang="en-US" sz="4000" b="1" u="sng" dirty="0"/>
              <a:t>MOTAX Updates, Reminders and Tips</a:t>
            </a:r>
          </a:p>
        </p:txBody>
      </p:sp>
      <p:sp>
        <p:nvSpPr>
          <p:cNvPr id="8" name="TextBox 7"/>
          <p:cNvSpPr txBox="1"/>
          <p:nvPr/>
        </p:nvSpPr>
        <p:spPr>
          <a:xfrm>
            <a:off x="3453853" y="2327174"/>
            <a:ext cx="5095237" cy="2062103"/>
          </a:xfrm>
          <a:prstGeom prst="rect">
            <a:avLst/>
          </a:prstGeom>
          <a:noFill/>
        </p:spPr>
        <p:txBody>
          <a:bodyPr wrap="square" rtlCol="0">
            <a:spAutoFit/>
          </a:bodyPr>
          <a:lstStyle/>
          <a:p>
            <a:r>
              <a:rPr lang="en-US" sz="3200" b="1" dirty="0"/>
              <a:t>Apportioned Vehicles</a:t>
            </a:r>
          </a:p>
          <a:p>
            <a:r>
              <a:rPr lang="en-US" sz="3200" b="1" dirty="0"/>
              <a:t>NADA and Boat Values</a:t>
            </a:r>
          </a:p>
          <a:p>
            <a:r>
              <a:rPr lang="en-US" sz="3200" b="1" dirty="0"/>
              <a:t>KAVIS Boat Transactions</a:t>
            </a:r>
          </a:p>
          <a:p>
            <a:r>
              <a:rPr lang="en-US" sz="3200" b="1" dirty="0"/>
              <a:t>Freddie </a:t>
            </a:r>
            <a:r>
              <a:rPr lang="en-US" sz="3200" b="1" dirty="0" err="1"/>
              <a:t>Freeroader</a:t>
            </a:r>
            <a:r>
              <a:rPr lang="en-US" sz="3200" b="1" dirty="0"/>
              <a:t> Tips</a:t>
            </a:r>
            <a:r>
              <a:rPr lang="en-US" sz="3200" b="1" dirty="0">
                <a:solidFill>
                  <a:schemeClr val="accent3">
                    <a:lumMod val="75000"/>
                  </a:schemeClr>
                </a:solidFill>
              </a:rPr>
              <a:t> </a:t>
            </a:r>
          </a:p>
        </p:txBody>
      </p:sp>
    </p:spTree>
    <p:extLst>
      <p:ext uri="{BB962C8B-B14F-4D97-AF65-F5344CB8AC3E}">
        <p14:creationId xmlns:p14="http://schemas.microsoft.com/office/powerpoint/2010/main" val="3267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658283"/>
            <a:ext cx="9121902" cy="1156662"/>
          </a:xfrm>
        </p:spPr>
        <p:txBody>
          <a:bodyPr/>
          <a:lstStyle/>
          <a:p>
            <a:pPr algn="ctr"/>
            <a:r>
              <a:rPr lang="en-US" b="1" dirty="0" smtClean="0">
                <a:solidFill>
                  <a:schemeClr val="tx1"/>
                </a:solidFill>
              </a:rPr>
              <a:t>LAW</a:t>
            </a:r>
            <a:endParaRPr lang="en-US" b="1" dirty="0">
              <a:solidFill>
                <a:schemeClr val="tx1"/>
              </a:solidFill>
            </a:endParaRPr>
          </a:p>
        </p:txBody>
      </p:sp>
      <p:sp>
        <p:nvSpPr>
          <p:cNvPr id="3" name="Content Placeholder 2"/>
          <p:cNvSpPr>
            <a:spLocks noGrp="1"/>
          </p:cNvSpPr>
          <p:nvPr>
            <p:ph sz="half" idx="1"/>
          </p:nvPr>
        </p:nvSpPr>
        <p:spPr>
          <a:xfrm>
            <a:off x="685223" y="1814945"/>
            <a:ext cx="5045202" cy="3310128"/>
          </a:xfrm>
        </p:spPr>
        <p:txBody>
          <a:bodyPr>
            <a:normAutofit/>
          </a:bodyPr>
          <a:lstStyle/>
          <a:p>
            <a:r>
              <a:rPr lang="en-US" sz="2000" u="sng" dirty="0"/>
              <a:t>KRS 132.760(2) </a:t>
            </a:r>
            <a:r>
              <a:rPr lang="en-US" dirty="0"/>
              <a:t>There shall be exempt from ad valorem tax for state and local purposes semi-trailers as defined in KRS 189.010(12) and trailers as defined in KRS 189.010(17) that are used on a route or in a system that is partly within and partly outside Kentucky. Semi-trailers or trailers required to be registered under KRS 186.655 that are used only in Kentucky shall be subject to the ad valorem tax imposed by KRS 132.487.</a:t>
            </a:r>
          </a:p>
        </p:txBody>
      </p:sp>
      <p:sp>
        <p:nvSpPr>
          <p:cNvPr id="4" name="Content Placeholder 3"/>
          <p:cNvSpPr>
            <a:spLocks noGrp="1"/>
          </p:cNvSpPr>
          <p:nvPr>
            <p:ph sz="half" idx="2"/>
          </p:nvPr>
        </p:nvSpPr>
        <p:spPr>
          <a:xfrm>
            <a:off x="6005853" y="1814945"/>
            <a:ext cx="5191506" cy="3310128"/>
          </a:xfrm>
        </p:spPr>
        <p:txBody>
          <a:bodyPr>
            <a:normAutofit/>
          </a:bodyPr>
          <a:lstStyle/>
          <a:p>
            <a:r>
              <a:rPr lang="en-US" sz="2000" u="sng" dirty="0"/>
              <a:t>KRS 189.010(17) </a:t>
            </a:r>
            <a:r>
              <a:rPr lang="en-US" dirty="0"/>
              <a:t>"Trailer" means any vehicle designed to be drawn by a motor truck or truck-tractor, but supported wholly upon its own wheels, intended for the carriage of freight or merchandise and having a load capacity of over one thousand (1,000) pounds.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67952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2286000"/>
            <a:ext cx="6648450" cy="3695700"/>
          </a:xfrm>
        </p:spPr>
        <p:txBody>
          <a:bodyPr>
            <a:normAutofit/>
          </a:bodyPr>
          <a:lstStyle/>
          <a:p>
            <a:r>
              <a:rPr lang="en-US" dirty="0"/>
              <a:t>MOTAX Form 62A044: </a:t>
            </a:r>
            <a:r>
              <a:rPr lang="en-US" dirty="0" smtClean="0"/>
              <a:t>Affidavit for Correction/Exoneration </a:t>
            </a:r>
            <a:r>
              <a:rPr lang="en-US" dirty="0"/>
              <a:t>of Motor Vehicle/Boat/Trailer Property Tax must be filed with the local PVA’s office in the county of the situs of the trailer. The affidavit must be accompanied by documentation to verify the trailer is entitled to the exemption under KRS 132.760(2). PVAs shall only require one form of documentation to verify the trailer is apportioned and entitled to the exemption. </a:t>
            </a:r>
          </a:p>
        </p:txBody>
      </p:sp>
      <p:sp>
        <p:nvSpPr>
          <p:cNvPr id="4" name="Title 3"/>
          <p:cNvSpPr>
            <a:spLocks noGrp="1"/>
          </p:cNvSpPr>
          <p:nvPr>
            <p:ph type="title" idx="4294967295"/>
          </p:nvPr>
        </p:nvSpPr>
        <p:spPr>
          <a:xfrm>
            <a:off x="193387" y="123680"/>
            <a:ext cx="10382250" cy="1303337"/>
          </a:xfrm>
        </p:spPr>
        <p:txBody>
          <a:bodyPr>
            <a:normAutofit fontScale="90000"/>
          </a:bodyPr>
          <a:lstStyle/>
          <a:p>
            <a:pPr algn="ctr"/>
            <a:r>
              <a:rPr lang="en-US" b="1" u="sng" dirty="0" smtClean="0">
                <a:solidFill>
                  <a:schemeClr val="tx1"/>
                </a:solidFill>
              </a:rPr>
              <a:t>Documentation for a Single </a:t>
            </a:r>
            <a:r>
              <a:rPr lang="en-US" b="1" u="sng" dirty="0">
                <a:solidFill>
                  <a:schemeClr val="tx1"/>
                </a:solidFill>
              </a:rPr>
              <a:t>Apportioned </a:t>
            </a:r>
            <a:r>
              <a:rPr lang="en-US" b="1" u="sng" dirty="0" smtClean="0">
                <a:solidFill>
                  <a:schemeClr val="tx1"/>
                </a:solidFill>
              </a:rPr>
              <a:t>Trailer </a:t>
            </a:r>
            <a:endParaRPr lang="en-US" b="1" u="sng" dirty="0">
              <a:solidFill>
                <a:schemeClr val="tx1"/>
              </a:solidFill>
            </a:endParaRPr>
          </a:p>
        </p:txBody>
      </p:sp>
      <p:pic>
        <p:nvPicPr>
          <p:cNvPr id="7" name="Picture 6"/>
          <p:cNvPicPr>
            <a:picLocks noChangeAspect="1"/>
          </p:cNvPicPr>
          <p:nvPr/>
        </p:nvPicPr>
        <p:blipFill>
          <a:blip r:embed="rId3"/>
          <a:stretch>
            <a:fillRect/>
          </a:stretch>
        </p:blipFill>
        <p:spPr>
          <a:xfrm>
            <a:off x="6648450" y="803848"/>
            <a:ext cx="5273963" cy="6054152"/>
          </a:xfrm>
          <a:prstGeom prst="rect">
            <a:avLst/>
          </a:prstGeom>
        </p:spPr>
      </p:pic>
      <p:pic>
        <p:nvPicPr>
          <p:cNvPr id="6" name="Picture 5"/>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71141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7564" y="176270"/>
            <a:ext cx="5603635" cy="6681730"/>
          </a:xfrm>
          <a:prstGeom prst="rect">
            <a:avLst/>
          </a:prstGeom>
        </p:spPr>
      </p:pic>
      <p:sp>
        <p:nvSpPr>
          <p:cNvPr id="3" name="Rectangle 2"/>
          <p:cNvSpPr/>
          <p:nvPr/>
        </p:nvSpPr>
        <p:spPr>
          <a:xfrm>
            <a:off x="344583" y="990844"/>
            <a:ext cx="4522981" cy="2339102"/>
          </a:xfrm>
          <a:prstGeom prst="rect">
            <a:avLst/>
          </a:prstGeom>
        </p:spPr>
        <p:txBody>
          <a:bodyPr wrap="square">
            <a:spAutoFit/>
          </a:bodyPr>
          <a:lstStyle/>
          <a:p>
            <a:pPr lvl="0">
              <a:defRPr/>
            </a:pPr>
            <a:r>
              <a:rPr lang="en-US" sz="2800" b="1" dirty="0">
                <a:latin typeface="Century Gothic" panose="020B0502020202020204" pitchFamily="34" charset="0"/>
              </a:rPr>
              <a:t>Acceptable forms include the following: </a:t>
            </a:r>
          </a:p>
          <a:p>
            <a:pPr marL="342900" lvl="0" indent="-342900">
              <a:buFontTx/>
              <a:buAutoNum type="arabicPeriod"/>
              <a:defRPr/>
            </a:pPr>
            <a:r>
              <a:rPr lang="en-US" dirty="0" smtClean="0">
                <a:latin typeface="Century Gothic" panose="020B0502020202020204" pitchFamily="34" charset="0"/>
              </a:rPr>
              <a:t>A </a:t>
            </a:r>
            <a:r>
              <a:rPr lang="en-US" dirty="0">
                <a:latin typeface="Century Gothic" panose="020B0502020202020204" pitchFamily="34" charset="0"/>
              </a:rPr>
              <a:t>current Cab Card </a:t>
            </a:r>
          </a:p>
          <a:p>
            <a:pPr marL="342900" lvl="0" indent="-342900">
              <a:buFontTx/>
              <a:buAutoNum type="arabicPeriod" startAt="2"/>
              <a:defRPr/>
            </a:pPr>
            <a:r>
              <a:rPr lang="en-US" dirty="0">
                <a:latin typeface="Century Gothic" panose="020B0502020202020204" pitchFamily="34" charset="0"/>
              </a:rPr>
              <a:t>A</a:t>
            </a:r>
            <a:r>
              <a:rPr lang="en-US" dirty="0" smtClean="0">
                <a:latin typeface="Century Gothic" panose="020B0502020202020204" pitchFamily="34" charset="0"/>
              </a:rPr>
              <a:t> </a:t>
            </a:r>
            <a:r>
              <a:rPr lang="en-US" dirty="0">
                <a:latin typeface="Century Gothic" panose="020B0502020202020204" pitchFamily="34" charset="0"/>
              </a:rPr>
              <a:t>login sheet or book </a:t>
            </a:r>
          </a:p>
          <a:p>
            <a:pPr marL="342900" lvl="0" indent="-342900">
              <a:buFontTx/>
              <a:buAutoNum type="arabicPeriod" startAt="2"/>
              <a:defRPr/>
            </a:pPr>
            <a:r>
              <a:rPr lang="en-US" dirty="0" smtClean="0">
                <a:latin typeface="Century Gothic" panose="020B0502020202020204" pitchFamily="34" charset="0"/>
              </a:rPr>
              <a:t>An </a:t>
            </a:r>
            <a:r>
              <a:rPr lang="en-US" dirty="0">
                <a:latin typeface="Century Gothic" panose="020B0502020202020204" pitchFamily="34" charset="0"/>
              </a:rPr>
              <a:t>IFTA license, or </a:t>
            </a:r>
          </a:p>
          <a:p>
            <a:pPr marL="342900" lvl="0" indent="-342900">
              <a:buFontTx/>
              <a:buAutoNum type="arabicPeriod" startAt="2"/>
              <a:defRPr/>
            </a:pPr>
            <a:r>
              <a:rPr lang="en-US" dirty="0" smtClean="0">
                <a:latin typeface="Century Gothic" panose="020B0502020202020204" pitchFamily="34" charset="0"/>
              </a:rPr>
              <a:t>A </a:t>
            </a:r>
            <a:r>
              <a:rPr lang="en-US" dirty="0">
                <a:latin typeface="Century Gothic" panose="020B0502020202020204" pitchFamily="34" charset="0"/>
              </a:rPr>
              <a:t>Lease Agreement with a trucking company.</a:t>
            </a:r>
          </a:p>
        </p:txBody>
      </p:sp>
      <p:pic>
        <p:nvPicPr>
          <p:cNvPr id="4" name="Picture 3"/>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41876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970287" y="1145421"/>
            <a:ext cx="8845741" cy="2046706"/>
          </a:xfrm>
        </p:spPr>
        <p:txBody>
          <a:bodyPr>
            <a:normAutofit/>
          </a:bodyPr>
          <a:lstStyle/>
          <a:p>
            <a:pPr marL="0" indent="0">
              <a:buNone/>
            </a:pPr>
            <a:r>
              <a:rPr lang="en-US" dirty="0"/>
              <a:t>MOTAX Form 62A044-T: Affidavit for Correction/Exoneration of Fleet Trailer Property Tax must be filed with the local PVA office in the county of the situs of the fleet trailers. The filed MOTAX Form 62A044-T shall include an apportioned trailer listing with the following identifying information for each trailer receiving the exemption: </a:t>
            </a:r>
          </a:p>
        </p:txBody>
      </p:sp>
      <p:sp>
        <p:nvSpPr>
          <p:cNvPr id="4" name="Title 3"/>
          <p:cNvSpPr>
            <a:spLocks noGrp="1"/>
          </p:cNvSpPr>
          <p:nvPr>
            <p:ph type="title" idx="4294967295"/>
          </p:nvPr>
        </p:nvSpPr>
        <p:spPr>
          <a:xfrm>
            <a:off x="1579065" y="114300"/>
            <a:ext cx="7763240" cy="922820"/>
          </a:xfrm>
        </p:spPr>
        <p:txBody>
          <a:bodyPr>
            <a:normAutofit/>
          </a:bodyPr>
          <a:lstStyle/>
          <a:p>
            <a:pPr algn="ctr"/>
            <a:r>
              <a:rPr lang="en-US" b="1" dirty="0">
                <a:solidFill>
                  <a:schemeClr val="tx1"/>
                </a:solidFill>
              </a:rPr>
              <a:t>Fleet Apportioned </a:t>
            </a:r>
            <a:r>
              <a:rPr lang="en-US" b="1" dirty="0" smtClean="0">
                <a:solidFill>
                  <a:schemeClr val="tx1"/>
                </a:solidFill>
              </a:rPr>
              <a:t>Trailers</a:t>
            </a:r>
            <a:endParaRPr lang="en-US" b="1" dirty="0">
              <a:solidFill>
                <a:schemeClr val="tx1"/>
              </a:solidFill>
            </a:endParaRPr>
          </a:p>
        </p:txBody>
      </p:sp>
      <p:sp>
        <p:nvSpPr>
          <p:cNvPr id="16" name="TextBox 15"/>
          <p:cNvSpPr txBox="1"/>
          <p:nvPr/>
        </p:nvSpPr>
        <p:spPr>
          <a:xfrm>
            <a:off x="3183875" y="2798284"/>
            <a:ext cx="4162236" cy="1938992"/>
          </a:xfrm>
          <a:prstGeom prst="rect">
            <a:avLst/>
          </a:prstGeom>
          <a:noFill/>
        </p:spPr>
        <p:txBody>
          <a:bodyPr wrap="square" rtlCol="0">
            <a:spAutoFit/>
          </a:bodyPr>
          <a:lstStyle/>
          <a:p>
            <a:pPr marL="342900" indent="-342900">
              <a:buAutoNum type="arabicPeriod"/>
            </a:pPr>
            <a:r>
              <a:rPr lang="en-US" sz="2000" dirty="0" smtClean="0"/>
              <a:t>License Plate/KY No.</a:t>
            </a:r>
          </a:p>
          <a:p>
            <a:pPr marL="342900" indent="-342900">
              <a:buAutoNum type="arabicPeriod"/>
            </a:pPr>
            <a:r>
              <a:rPr lang="en-US" sz="2000" dirty="0" smtClean="0"/>
              <a:t>VIN/HIN</a:t>
            </a:r>
          </a:p>
          <a:p>
            <a:pPr marL="342900" indent="-342900">
              <a:buAutoNum type="arabicPeriod"/>
            </a:pPr>
            <a:r>
              <a:rPr lang="en-US" sz="2000" dirty="0" smtClean="0"/>
              <a:t>Year</a:t>
            </a:r>
          </a:p>
          <a:p>
            <a:pPr marL="342900" indent="-342900">
              <a:buAutoNum type="arabicPeriod"/>
            </a:pPr>
            <a:r>
              <a:rPr lang="en-US" sz="2000" dirty="0" smtClean="0"/>
              <a:t>Make</a:t>
            </a:r>
          </a:p>
          <a:p>
            <a:pPr marL="342900" indent="-342900">
              <a:buAutoNum type="arabicPeriod"/>
            </a:pPr>
            <a:r>
              <a:rPr lang="en-US" sz="2000" dirty="0" smtClean="0"/>
              <a:t>Model</a:t>
            </a:r>
          </a:p>
          <a:p>
            <a:pPr marL="342900" indent="-342900">
              <a:buAutoNum type="arabicPeriod"/>
            </a:pPr>
            <a:endParaRPr lang="en-US" sz="2000" dirty="0"/>
          </a:p>
        </p:txBody>
      </p:sp>
      <p:pic>
        <p:nvPicPr>
          <p:cNvPr id="2054"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lip_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ip_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7175" cy="209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663" y="5893103"/>
            <a:ext cx="6096000" cy="1200329"/>
          </a:xfrm>
          <a:prstGeom prst="rect">
            <a:avLst/>
          </a:prstGeom>
        </p:spPr>
        <p:txBody>
          <a:bodyPr>
            <a:spAutoFit/>
          </a:bodyPr>
          <a:lstStyle/>
          <a:p>
            <a:r>
              <a:rPr lang="en-US" dirty="0" smtClean="0">
                <a:hlinkClick r:id="rId7"/>
              </a:rPr>
              <a:t>https</a:t>
            </a:r>
            <a:r>
              <a:rPr lang="en-US" dirty="0">
                <a:hlinkClick r:id="rId7"/>
              </a:rPr>
              <a:t>://</a:t>
            </a:r>
            <a:r>
              <a:rPr lang="en-US" dirty="0" smtClean="0">
                <a:hlinkClick r:id="rId7"/>
              </a:rPr>
              <a:t>revenue.ky.gov/PVANetwork/Pages/PVA-Forms.aspx</a:t>
            </a:r>
            <a:endParaRPr lang="en-US" dirty="0" smtClean="0"/>
          </a:p>
          <a:p>
            <a:endParaRPr lang="en-US" dirty="0" smtClean="0"/>
          </a:p>
          <a:p>
            <a:endParaRPr lang="en-US" dirty="0"/>
          </a:p>
        </p:txBody>
      </p:sp>
      <p:sp>
        <p:nvSpPr>
          <p:cNvPr id="3" name="TextBox 2"/>
          <p:cNvSpPr txBox="1"/>
          <p:nvPr/>
        </p:nvSpPr>
        <p:spPr>
          <a:xfrm>
            <a:off x="347663" y="5530467"/>
            <a:ext cx="5447209" cy="646331"/>
          </a:xfrm>
          <a:prstGeom prst="rect">
            <a:avLst/>
          </a:prstGeom>
          <a:noFill/>
        </p:spPr>
        <p:txBody>
          <a:bodyPr wrap="square" rtlCol="0">
            <a:spAutoFit/>
          </a:bodyPr>
          <a:lstStyle/>
          <a:p>
            <a:r>
              <a:rPr lang="en-US" dirty="0" smtClean="0"/>
              <a:t>This form is available on the PVA Network:</a:t>
            </a:r>
          </a:p>
          <a:p>
            <a:endParaRPr lang="en-US" dirty="0"/>
          </a:p>
        </p:txBody>
      </p:sp>
      <p:pic>
        <p:nvPicPr>
          <p:cNvPr id="13" name="Picture 12"/>
          <p:cNvPicPr>
            <a:picLocks noChangeAspect="1"/>
          </p:cNvPicPr>
          <p:nvPr/>
        </p:nvPicPr>
        <p:blipFill>
          <a:blip r:embed="rId8"/>
          <a:stretch>
            <a:fillRect/>
          </a:stretch>
        </p:blipFill>
        <p:spPr>
          <a:xfrm>
            <a:off x="10680061" y="5339964"/>
            <a:ext cx="1511939" cy="1518036"/>
          </a:xfrm>
          <a:prstGeom prst="rect">
            <a:avLst/>
          </a:prstGeom>
        </p:spPr>
      </p:pic>
      <p:sp>
        <p:nvSpPr>
          <p:cNvPr id="7" name="Rectangle 6"/>
          <p:cNvSpPr/>
          <p:nvPr/>
        </p:nvSpPr>
        <p:spPr>
          <a:xfrm>
            <a:off x="1090670" y="4347955"/>
            <a:ext cx="8989764" cy="646331"/>
          </a:xfrm>
          <a:prstGeom prst="rect">
            <a:avLst/>
          </a:prstGeom>
        </p:spPr>
        <p:txBody>
          <a:bodyPr wrap="square">
            <a:spAutoFit/>
          </a:bodyPr>
          <a:lstStyle/>
          <a:p>
            <a:r>
              <a:rPr lang="en-US" b="1" u="sng" dirty="0">
                <a:latin typeface="Garamond" panose="02020404030301010803"/>
              </a:rPr>
              <a:t>The affidavit must be accompanied by an IFTA License for the licensee owning the apportioned trailers to receive the exemption under KRS </a:t>
            </a:r>
            <a:r>
              <a:rPr lang="en-US" b="1" u="sng" dirty="0" smtClean="0">
                <a:latin typeface="Garamond" panose="02020404030301010803"/>
              </a:rPr>
              <a:t>132.760(2).</a:t>
            </a:r>
            <a:endParaRPr lang="en-US" dirty="0"/>
          </a:p>
        </p:txBody>
      </p:sp>
    </p:spTree>
    <p:extLst>
      <p:ext uri="{BB962C8B-B14F-4D97-AF65-F5344CB8AC3E}">
        <p14:creationId xmlns:p14="http://schemas.microsoft.com/office/powerpoint/2010/main" val="117540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1499" y="286439"/>
            <a:ext cx="4362679" cy="584775"/>
          </a:xfrm>
          <a:prstGeom prst="rect">
            <a:avLst/>
          </a:prstGeom>
          <a:noFill/>
        </p:spPr>
        <p:txBody>
          <a:bodyPr wrap="square" rtlCol="0">
            <a:spAutoFit/>
          </a:bodyPr>
          <a:lstStyle/>
          <a:p>
            <a:r>
              <a:rPr lang="en-US" sz="3200" b="1" dirty="0" smtClean="0"/>
              <a:t>Example of 62A044-T</a:t>
            </a:r>
            <a:endParaRPr lang="en-US" sz="3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92" y="871214"/>
            <a:ext cx="4569167" cy="5948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655" y="864044"/>
            <a:ext cx="4574674" cy="5955708"/>
          </a:xfrm>
          <a:prstGeom prst="rect">
            <a:avLst/>
          </a:prstGeom>
        </p:spPr>
      </p:pic>
      <p:pic>
        <p:nvPicPr>
          <p:cNvPr id="7" name="Picture 6"/>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07634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5826" y="3063665"/>
            <a:ext cx="10727267" cy="3286584"/>
          </a:xfrm>
          <a:prstGeom prst="rect">
            <a:avLst/>
          </a:prstGeom>
        </p:spPr>
      </p:pic>
      <p:pic>
        <p:nvPicPr>
          <p:cNvPr id="3" name="Picture 2"/>
          <p:cNvPicPr>
            <a:picLocks noChangeAspect="1"/>
          </p:cNvPicPr>
          <p:nvPr/>
        </p:nvPicPr>
        <p:blipFill>
          <a:blip r:embed="rId4"/>
          <a:stretch>
            <a:fillRect/>
          </a:stretch>
        </p:blipFill>
        <p:spPr>
          <a:xfrm>
            <a:off x="10680061" y="5339964"/>
            <a:ext cx="1511939" cy="1518036"/>
          </a:xfrm>
          <a:prstGeom prst="rect">
            <a:avLst/>
          </a:prstGeom>
        </p:spPr>
      </p:pic>
      <p:sp>
        <p:nvSpPr>
          <p:cNvPr id="2" name="TextBox 1"/>
          <p:cNvSpPr txBox="1"/>
          <p:nvPr/>
        </p:nvSpPr>
        <p:spPr>
          <a:xfrm>
            <a:off x="2674905" y="209321"/>
            <a:ext cx="5684704" cy="461665"/>
          </a:xfrm>
          <a:prstGeom prst="rect">
            <a:avLst/>
          </a:prstGeom>
          <a:noFill/>
        </p:spPr>
        <p:txBody>
          <a:bodyPr wrap="square" rtlCol="0">
            <a:spAutoFit/>
          </a:bodyPr>
          <a:lstStyle/>
          <a:p>
            <a:pPr algn="ctr"/>
            <a:r>
              <a:rPr lang="en-US" sz="2400" b="1" dirty="0" smtClean="0"/>
              <a:t>Coding Trailers in AVIS</a:t>
            </a:r>
            <a:endParaRPr lang="en-US" sz="2400" b="1" dirty="0"/>
          </a:p>
        </p:txBody>
      </p:sp>
      <p:sp>
        <p:nvSpPr>
          <p:cNvPr id="4" name="TextBox 3"/>
          <p:cNvSpPr txBox="1"/>
          <p:nvPr/>
        </p:nvSpPr>
        <p:spPr>
          <a:xfrm>
            <a:off x="1145754" y="1211855"/>
            <a:ext cx="9121966" cy="923330"/>
          </a:xfrm>
          <a:prstGeom prst="rect">
            <a:avLst/>
          </a:prstGeom>
          <a:noFill/>
        </p:spPr>
        <p:txBody>
          <a:bodyPr wrap="square" rtlCol="0">
            <a:spAutoFit/>
          </a:bodyPr>
          <a:lstStyle/>
          <a:p>
            <a:r>
              <a:rPr lang="en-US" dirty="0" smtClean="0"/>
              <a:t>When the PVA receives the list of trailers from the 62A044-T they will need pull up each trailer in the F3 screen to mark the ‘Tax Status’ with an ‘N’ to take the taxes out of the system.</a:t>
            </a:r>
            <a:endParaRPr lang="en-US" dirty="0"/>
          </a:p>
        </p:txBody>
      </p:sp>
      <p:sp>
        <p:nvSpPr>
          <p:cNvPr id="6" name="Oval 5"/>
          <p:cNvSpPr/>
          <p:nvPr/>
        </p:nvSpPr>
        <p:spPr>
          <a:xfrm>
            <a:off x="5155894" y="5339964"/>
            <a:ext cx="429658" cy="3557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605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929" y="231546"/>
            <a:ext cx="9619942" cy="2862322"/>
          </a:xfrm>
          <a:prstGeom prst="rect">
            <a:avLst/>
          </a:prstGeom>
          <a:noFill/>
        </p:spPr>
        <p:txBody>
          <a:bodyPr wrap="none" rtlCol="0">
            <a:spAutoFit/>
          </a:bodyPr>
          <a:lstStyle/>
          <a:p>
            <a:pPr algn="ctr"/>
            <a:r>
              <a:rPr lang="en-US" sz="6600" b="1" dirty="0" smtClean="0"/>
              <a:t>NADA and Boat Values</a:t>
            </a:r>
          </a:p>
          <a:p>
            <a:pPr marL="342900" indent="-342900">
              <a:buFontTx/>
              <a:buChar char="-"/>
            </a:pPr>
            <a:r>
              <a:rPr lang="en-US" sz="2400" b="1" dirty="0" smtClean="0"/>
              <a:t>E-Valuator (online version)</a:t>
            </a:r>
          </a:p>
          <a:p>
            <a:pPr marL="342900" indent="-342900">
              <a:buFontTx/>
              <a:buChar char="-"/>
            </a:pPr>
            <a:r>
              <a:rPr lang="en-US" sz="2400" b="1" dirty="0" smtClean="0"/>
              <a:t>NADA Marine Guide</a:t>
            </a:r>
            <a:endParaRPr lang="en-US" sz="2400" b="1" dirty="0"/>
          </a:p>
          <a:p>
            <a:pPr algn="ctr"/>
            <a:endParaRPr lang="en-US" sz="6600" b="1" dirty="0">
              <a:solidFill>
                <a:srgbClr val="0000FF"/>
              </a:solidFill>
            </a:endParaRPr>
          </a:p>
        </p:txBody>
      </p:sp>
      <p:pic>
        <p:nvPicPr>
          <p:cNvPr id="4" name="Picture 3"/>
          <p:cNvPicPr>
            <a:picLocks noChangeAspect="1"/>
          </p:cNvPicPr>
          <p:nvPr/>
        </p:nvPicPr>
        <p:blipFill>
          <a:blip r:embed="rId3"/>
          <a:stretch>
            <a:fillRect/>
          </a:stretch>
        </p:blipFill>
        <p:spPr>
          <a:xfrm>
            <a:off x="2195755" y="2339313"/>
            <a:ext cx="7170763" cy="3599667"/>
          </a:xfrm>
          <a:prstGeom prst="rect">
            <a:avLst/>
          </a:prstGeom>
        </p:spPr>
      </p:pic>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197173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3" action="ppaction://hlinksldjump" tooltip="https://extapps.nada.com/NadaOnline"/>
          </p:cNvPr>
          <p:cNvSpPr txBox="1"/>
          <p:nvPr/>
        </p:nvSpPr>
        <p:spPr>
          <a:xfrm>
            <a:off x="4153424" y="105222"/>
            <a:ext cx="3299553" cy="523220"/>
          </a:xfrm>
          <a:prstGeom prst="rect">
            <a:avLst/>
          </a:prstGeom>
          <a:noFill/>
        </p:spPr>
        <p:txBody>
          <a:bodyPr wrap="square" rtlCol="0">
            <a:spAutoFit/>
          </a:bodyPr>
          <a:lstStyle/>
          <a:p>
            <a:r>
              <a:rPr lang="en-US" sz="2800" b="1" u="sng" dirty="0" smtClean="0"/>
              <a:t>NADA E-valuator </a:t>
            </a:r>
            <a:r>
              <a:rPr lang="en-US" sz="2800" b="1" dirty="0" smtClean="0"/>
              <a:t>        </a:t>
            </a:r>
            <a:endParaRPr lang="en-US" sz="2800" b="1" dirty="0"/>
          </a:p>
        </p:txBody>
      </p:sp>
      <p:sp>
        <p:nvSpPr>
          <p:cNvPr id="7" name="Rectangle 6"/>
          <p:cNvSpPr/>
          <p:nvPr/>
        </p:nvSpPr>
        <p:spPr>
          <a:xfrm>
            <a:off x="3333278" y="771159"/>
            <a:ext cx="5303945" cy="369332"/>
          </a:xfrm>
          <a:prstGeom prst="rect">
            <a:avLst/>
          </a:prstGeom>
        </p:spPr>
        <p:txBody>
          <a:bodyPr wrap="square">
            <a:spAutoFit/>
          </a:bodyPr>
          <a:lstStyle/>
          <a:p>
            <a:r>
              <a:rPr lang="en-US" dirty="0">
                <a:hlinkClick r:id="rId4"/>
              </a:rPr>
              <a:t>https://extapps.nada.com/NadaOnline</a:t>
            </a:r>
            <a:endParaRPr lang="en-US" dirty="0"/>
          </a:p>
        </p:txBody>
      </p:sp>
      <p:pic>
        <p:nvPicPr>
          <p:cNvPr id="5" name="Picture 4"/>
          <p:cNvPicPr>
            <a:picLocks noChangeAspect="1"/>
          </p:cNvPicPr>
          <p:nvPr/>
        </p:nvPicPr>
        <p:blipFill>
          <a:blip r:embed="rId5"/>
          <a:stretch>
            <a:fillRect/>
          </a:stretch>
        </p:blipFill>
        <p:spPr>
          <a:xfrm>
            <a:off x="10680061" y="5339964"/>
            <a:ext cx="1511939" cy="1518036"/>
          </a:xfrm>
          <a:prstGeom prst="rect">
            <a:avLst/>
          </a:prstGeom>
        </p:spPr>
      </p:pic>
      <p:pic>
        <p:nvPicPr>
          <p:cNvPr id="4" name="Picture 3"/>
          <p:cNvPicPr>
            <a:picLocks noChangeAspect="1"/>
          </p:cNvPicPr>
          <p:nvPr/>
        </p:nvPicPr>
        <p:blipFill>
          <a:blip r:embed="rId6"/>
          <a:stretch>
            <a:fillRect/>
          </a:stretch>
        </p:blipFill>
        <p:spPr>
          <a:xfrm>
            <a:off x="2829040" y="1419483"/>
            <a:ext cx="5675982" cy="5272689"/>
          </a:xfrm>
          <a:prstGeom prst="rect">
            <a:avLst/>
          </a:prstGeom>
        </p:spPr>
      </p:pic>
      <p:sp>
        <p:nvSpPr>
          <p:cNvPr id="6" name="Oval 5"/>
          <p:cNvSpPr/>
          <p:nvPr/>
        </p:nvSpPr>
        <p:spPr>
          <a:xfrm>
            <a:off x="6257581" y="3866920"/>
            <a:ext cx="2489812" cy="17406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8889821" y="3580483"/>
            <a:ext cx="3095738" cy="2027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893147" y="4409369"/>
            <a:ext cx="1927952" cy="369332"/>
          </a:xfrm>
          <a:prstGeom prst="rect">
            <a:avLst/>
          </a:prstGeom>
          <a:noFill/>
        </p:spPr>
        <p:txBody>
          <a:bodyPr wrap="square" rtlCol="0">
            <a:spAutoFit/>
          </a:bodyPr>
          <a:lstStyle/>
          <a:p>
            <a:pPr algn="ctr"/>
            <a:r>
              <a:rPr lang="en-US" b="1" dirty="0" smtClean="0">
                <a:solidFill>
                  <a:schemeClr val="bg1"/>
                </a:solidFill>
              </a:rPr>
              <a:t>Select Marine</a:t>
            </a:r>
            <a:endParaRPr lang="en-US" b="1" dirty="0">
              <a:solidFill>
                <a:schemeClr val="bg1"/>
              </a:solidFill>
            </a:endParaRPr>
          </a:p>
        </p:txBody>
      </p:sp>
    </p:spTree>
    <p:extLst>
      <p:ext uri="{BB962C8B-B14F-4D97-AF65-F5344CB8AC3E}">
        <p14:creationId xmlns:p14="http://schemas.microsoft.com/office/powerpoint/2010/main" val="327183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5586" y="1853599"/>
            <a:ext cx="9210101" cy="4326863"/>
          </a:xfrm>
          <a:prstGeom prst="rect">
            <a:avLst/>
          </a:prstGeom>
        </p:spPr>
      </p:pic>
      <p:sp>
        <p:nvSpPr>
          <p:cNvPr id="3" name="Rectangle 2"/>
          <p:cNvSpPr/>
          <p:nvPr/>
        </p:nvSpPr>
        <p:spPr>
          <a:xfrm>
            <a:off x="3338110" y="258762"/>
            <a:ext cx="4087258" cy="523220"/>
          </a:xfrm>
          <a:prstGeom prst="rect">
            <a:avLst/>
          </a:prstGeom>
        </p:spPr>
        <p:txBody>
          <a:bodyPr wrap="square">
            <a:spAutoFit/>
          </a:bodyPr>
          <a:lstStyle/>
          <a:p>
            <a:pPr algn="ctr"/>
            <a:r>
              <a:rPr lang="en-US" sz="2800" b="1" u="sng" dirty="0"/>
              <a:t>NADA E-valuator </a:t>
            </a:r>
            <a:r>
              <a:rPr lang="en-US" sz="2800" b="1" dirty="0"/>
              <a:t>        </a:t>
            </a:r>
          </a:p>
        </p:txBody>
      </p:sp>
      <p:sp>
        <p:nvSpPr>
          <p:cNvPr id="4" name="TextBox 3"/>
          <p:cNvSpPr txBox="1"/>
          <p:nvPr/>
        </p:nvSpPr>
        <p:spPr>
          <a:xfrm>
            <a:off x="1916935" y="969484"/>
            <a:ext cx="7216048" cy="369332"/>
          </a:xfrm>
          <a:prstGeom prst="rect">
            <a:avLst/>
          </a:prstGeom>
          <a:noFill/>
        </p:spPr>
        <p:txBody>
          <a:bodyPr wrap="square" rtlCol="0">
            <a:spAutoFit/>
          </a:bodyPr>
          <a:lstStyle/>
          <a:p>
            <a:r>
              <a:rPr lang="en-US" dirty="0" smtClean="0"/>
              <a:t>Select Year, Type and enter make in the search box.</a:t>
            </a:r>
            <a:endParaRPr lang="en-US" dirty="0"/>
          </a:p>
        </p:txBody>
      </p:sp>
      <p:sp>
        <p:nvSpPr>
          <p:cNvPr id="5" name="Oval 4"/>
          <p:cNvSpPr/>
          <p:nvPr/>
        </p:nvSpPr>
        <p:spPr>
          <a:xfrm>
            <a:off x="2060155" y="2544897"/>
            <a:ext cx="969484" cy="583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31305" y="2544897"/>
            <a:ext cx="1410159" cy="7693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60155" y="3128790"/>
            <a:ext cx="1112703" cy="5147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55075" y="5411117"/>
            <a:ext cx="2390660" cy="7693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3745735" y="5199961"/>
            <a:ext cx="1740664" cy="98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13102" y="5474767"/>
            <a:ext cx="1068637" cy="430887"/>
          </a:xfrm>
          <a:prstGeom prst="rect">
            <a:avLst/>
          </a:prstGeom>
          <a:noFill/>
        </p:spPr>
        <p:txBody>
          <a:bodyPr wrap="square" rtlCol="0">
            <a:spAutoFit/>
          </a:bodyPr>
          <a:lstStyle/>
          <a:p>
            <a:pPr algn="ctr"/>
            <a:r>
              <a:rPr lang="en-US" sz="1100" dirty="0" smtClean="0">
                <a:solidFill>
                  <a:schemeClr val="bg1"/>
                </a:solidFill>
              </a:rPr>
              <a:t>Select Search result </a:t>
            </a:r>
            <a:endParaRPr lang="en-US" sz="1100" dirty="0">
              <a:solidFill>
                <a:schemeClr val="bg1"/>
              </a:solidFill>
            </a:endParaRPr>
          </a:p>
        </p:txBody>
      </p:sp>
      <p:sp>
        <p:nvSpPr>
          <p:cNvPr id="12" name="TextBox 11"/>
          <p:cNvSpPr txBox="1"/>
          <p:nvPr/>
        </p:nvSpPr>
        <p:spPr>
          <a:xfrm>
            <a:off x="2153797" y="1394125"/>
            <a:ext cx="6742323" cy="369332"/>
          </a:xfrm>
          <a:prstGeom prst="rect">
            <a:avLst/>
          </a:prstGeom>
          <a:noFill/>
        </p:spPr>
        <p:txBody>
          <a:bodyPr wrap="square" rtlCol="0">
            <a:spAutoFit/>
          </a:bodyPr>
          <a:lstStyle/>
          <a:p>
            <a:r>
              <a:rPr lang="en-US" dirty="0" smtClean="0"/>
              <a:t>Example #1: Boat, Motor &amp; Trailer included </a:t>
            </a:r>
            <a:endParaRPr lang="en-US" dirty="0"/>
          </a:p>
        </p:txBody>
      </p:sp>
      <p:pic>
        <p:nvPicPr>
          <p:cNvPr id="13" name="Picture 12"/>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910253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3997" y="346897"/>
            <a:ext cx="4009431" cy="523220"/>
          </a:xfrm>
          <a:prstGeom prst="rect">
            <a:avLst/>
          </a:prstGeom>
        </p:spPr>
        <p:txBody>
          <a:bodyPr wrap="none">
            <a:spAutoFit/>
          </a:bodyPr>
          <a:lstStyle/>
          <a:p>
            <a:pPr algn="ctr"/>
            <a:r>
              <a:rPr lang="en-US" sz="2800" b="1" u="sng" dirty="0"/>
              <a:t>NADA </a:t>
            </a:r>
            <a:r>
              <a:rPr lang="en-US" sz="2800" b="1" u="sng" dirty="0" smtClean="0"/>
              <a:t>E-valuator</a:t>
            </a:r>
            <a:r>
              <a:rPr lang="en-US" sz="2800" b="1" dirty="0" smtClean="0"/>
              <a:t>        </a:t>
            </a:r>
            <a:endParaRPr lang="en-US" sz="2800" b="1" dirty="0"/>
          </a:p>
        </p:txBody>
      </p:sp>
      <p:pic>
        <p:nvPicPr>
          <p:cNvPr id="3" name="Picture 2"/>
          <p:cNvPicPr>
            <a:picLocks noChangeAspect="1"/>
          </p:cNvPicPr>
          <p:nvPr/>
        </p:nvPicPr>
        <p:blipFill>
          <a:blip r:embed="rId3"/>
          <a:stretch>
            <a:fillRect/>
          </a:stretch>
        </p:blipFill>
        <p:spPr>
          <a:xfrm>
            <a:off x="7256500" y="1558752"/>
            <a:ext cx="4190025" cy="2688480"/>
          </a:xfrm>
          <a:prstGeom prst="rect">
            <a:avLst/>
          </a:prstGeom>
        </p:spPr>
      </p:pic>
      <p:pic>
        <p:nvPicPr>
          <p:cNvPr id="4" name="Picture 3"/>
          <p:cNvPicPr>
            <a:picLocks noChangeAspect="1"/>
          </p:cNvPicPr>
          <p:nvPr/>
        </p:nvPicPr>
        <p:blipFill>
          <a:blip r:embed="rId4"/>
          <a:stretch>
            <a:fillRect/>
          </a:stretch>
        </p:blipFill>
        <p:spPr>
          <a:xfrm>
            <a:off x="525367" y="1239263"/>
            <a:ext cx="5317091" cy="5299248"/>
          </a:xfrm>
          <a:prstGeom prst="rect">
            <a:avLst/>
          </a:prstGeom>
        </p:spPr>
      </p:pic>
      <p:sp>
        <p:nvSpPr>
          <p:cNvPr id="5" name="Oval 4"/>
          <p:cNvSpPr/>
          <p:nvPr/>
        </p:nvSpPr>
        <p:spPr>
          <a:xfrm>
            <a:off x="627962" y="2181340"/>
            <a:ext cx="980501" cy="451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p:nvPr/>
        </p:nvCxnSpPr>
        <p:spPr>
          <a:xfrm flipV="1">
            <a:off x="1773936" y="1839817"/>
            <a:ext cx="1288753" cy="567369"/>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27942" y="1718631"/>
            <a:ext cx="2115239" cy="523220"/>
          </a:xfrm>
          <a:prstGeom prst="rect">
            <a:avLst/>
          </a:prstGeom>
          <a:noFill/>
        </p:spPr>
        <p:txBody>
          <a:bodyPr wrap="square" rtlCol="0">
            <a:spAutoFit/>
          </a:bodyPr>
          <a:lstStyle/>
          <a:p>
            <a:r>
              <a:rPr lang="en-US" sz="1400" dirty="0" smtClean="0">
                <a:solidFill>
                  <a:srgbClr val="FF0000"/>
                </a:solidFill>
              </a:rPr>
              <a:t>Select boat that meets your criteria </a:t>
            </a:r>
            <a:endParaRPr lang="en-US" sz="1400" dirty="0">
              <a:solidFill>
                <a:srgbClr val="FF0000"/>
              </a:solidFill>
            </a:endParaRPr>
          </a:p>
        </p:txBody>
      </p:sp>
      <p:sp>
        <p:nvSpPr>
          <p:cNvPr id="9" name="TextBox 8"/>
          <p:cNvSpPr txBox="1"/>
          <p:nvPr/>
        </p:nvSpPr>
        <p:spPr>
          <a:xfrm>
            <a:off x="7370284" y="4538949"/>
            <a:ext cx="3988106" cy="830997"/>
          </a:xfrm>
          <a:prstGeom prst="rect">
            <a:avLst/>
          </a:prstGeom>
          <a:noFill/>
        </p:spPr>
        <p:txBody>
          <a:bodyPr wrap="square" rtlCol="0">
            <a:spAutoFit/>
          </a:bodyPr>
          <a:lstStyle/>
          <a:p>
            <a:pPr algn="ctr"/>
            <a:r>
              <a:rPr lang="en-US" sz="2400" dirty="0" smtClean="0"/>
              <a:t>Be sure to pay attention to vehicle notes.</a:t>
            </a:r>
            <a:endParaRPr lang="en-US" sz="2400" dirty="0"/>
          </a:p>
        </p:txBody>
      </p:sp>
      <p:pic>
        <p:nvPicPr>
          <p:cNvPr id="10" name="Picture 9"/>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73952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80061" y="5365214"/>
            <a:ext cx="1511939" cy="1492786"/>
          </a:xfrm>
          <a:prstGeom prst="rect">
            <a:avLst/>
          </a:prstGeom>
        </p:spPr>
      </p:pic>
      <p:sp>
        <p:nvSpPr>
          <p:cNvPr id="5" name="TextBox 4"/>
          <p:cNvSpPr txBox="1"/>
          <p:nvPr/>
        </p:nvSpPr>
        <p:spPr>
          <a:xfrm>
            <a:off x="1927952" y="683046"/>
            <a:ext cx="7524520" cy="646331"/>
          </a:xfrm>
          <a:prstGeom prst="rect">
            <a:avLst/>
          </a:prstGeom>
          <a:noFill/>
        </p:spPr>
        <p:txBody>
          <a:bodyPr wrap="square" rtlCol="0">
            <a:spAutoFit/>
          </a:bodyPr>
          <a:lstStyle/>
          <a:p>
            <a:pPr algn="ctr"/>
            <a:r>
              <a:rPr lang="en-US" sz="3600" b="1" dirty="0" err="1" smtClean="0"/>
              <a:t>Apportionable</a:t>
            </a:r>
            <a:r>
              <a:rPr lang="en-US" sz="3600" b="1" dirty="0" smtClean="0"/>
              <a:t> Vehicle</a:t>
            </a:r>
            <a:endParaRPr lang="en-US" sz="3600" b="1" dirty="0"/>
          </a:p>
        </p:txBody>
      </p:sp>
      <p:sp>
        <p:nvSpPr>
          <p:cNvPr id="6" name="TextBox 5"/>
          <p:cNvSpPr txBox="1"/>
          <p:nvPr/>
        </p:nvSpPr>
        <p:spPr>
          <a:xfrm>
            <a:off x="1136074" y="1427018"/>
            <a:ext cx="10090114" cy="5016758"/>
          </a:xfrm>
          <a:prstGeom prst="rect">
            <a:avLst/>
          </a:prstGeom>
          <a:noFill/>
        </p:spPr>
        <p:txBody>
          <a:bodyPr wrap="square" rtlCol="0">
            <a:spAutoFit/>
          </a:bodyPr>
          <a:lstStyle/>
          <a:p>
            <a:r>
              <a:rPr lang="en-US" sz="2000" dirty="0" err="1"/>
              <a:t>Apportionable</a:t>
            </a:r>
            <a:r>
              <a:rPr lang="en-US" sz="2000" dirty="0"/>
              <a:t> vehicle means (except as provided below) any power unit that is used or </a:t>
            </a:r>
          </a:p>
          <a:p>
            <a:r>
              <a:rPr lang="en-US" sz="2000" dirty="0"/>
              <a:t>intended for use in two or more member jurisdictions and that is used for the transportation of persons for hire or designed, used, or </a:t>
            </a:r>
          </a:p>
          <a:p>
            <a:r>
              <a:rPr lang="en-US" sz="2000" dirty="0"/>
              <a:t>maintained primarily for the transportation of property, and: </a:t>
            </a:r>
          </a:p>
          <a:p>
            <a:r>
              <a:rPr lang="en-US" sz="2000" dirty="0"/>
              <a:t>(</a:t>
            </a:r>
            <a:r>
              <a:rPr lang="en-US" sz="2000" dirty="0" err="1"/>
              <a:t>i</a:t>
            </a:r>
            <a:r>
              <a:rPr lang="en-US" sz="2000" dirty="0"/>
              <a:t>) has two axles and a gross vehicle weight or registered gross vehicle weight in excess of 26,000 pounds (11,793.401 kilograms), or </a:t>
            </a:r>
          </a:p>
          <a:p>
            <a:r>
              <a:rPr lang="en-US" sz="2000" dirty="0"/>
              <a:t>(ii) has three or more Axles, regardless of weight, or </a:t>
            </a:r>
          </a:p>
          <a:p>
            <a:r>
              <a:rPr lang="en-US" sz="2000" dirty="0"/>
              <a:t>(iii) is used in combination, when the gross Vehicle weight of such combination exceeds 26,000 </a:t>
            </a:r>
            <a:endParaRPr lang="en-US" sz="2000" dirty="0" smtClean="0"/>
          </a:p>
          <a:p>
            <a:r>
              <a:rPr lang="en-US" sz="2000" dirty="0"/>
              <a:t>A recreational vehicle, a vehicle displaying Restricted plates or a government-owned vehicle, is not an </a:t>
            </a:r>
            <a:r>
              <a:rPr lang="en-US" sz="2000" dirty="0" err="1"/>
              <a:t>apportionable</a:t>
            </a:r>
            <a:r>
              <a:rPr lang="en-US" sz="2000" dirty="0"/>
              <a:t> vehicle; except that a truck or truck tractor, or the power unit in a combination of vehicles having a gross vehicle weight of 26,000 pounds (11,793.401 kilograms), or less, nevertheless may be registered under the Plan at the option of the Registrant. </a:t>
            </a:r>
            <a:r>
              <a:rPr lang="en-US" sz="2000" dirty="0" smtClean="0"/>
              <a:t>                                                                                    601 KAR 9:135</a:t>
            </a:r>
            <a:endParaRPr lang="en-US" sz="2000" dirty="0"/>
          </a:p>
        </p:txBody>
      </p:sp>
    </p:spTree>
    <p:extLst>
      <p:ext uri="{BB962C8B-B14F-4D97-AF65-F5344CB8AC3E}">
        <p14:creationId xmlns:p14="http://schemas.microsoft.com/office/powerpoint/2010/main" val="3459375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5847" y="258763"/>
            <a:ext cx="3908442" cy="523220"/>
          </a:xfrm>
          <a:prstGeom prst="rect">
            <a:avLst/>
          </a:prstGeom>
        </p:spPr>
        <p:txBody>
          <a:bodyPr wrap="none">
            <a:spAutoFit/>
          </a:bodyPr>
          <a:lstStyle/>
          <a:p>
            <a:pPr algn="ctr"/>
            <a:r>
              <a:rPr lang="en-US" sz="2800" b="1" u="sng" dirty="0"/>
              <a:t>NADA E-valuator</a:t>
            </a:r>
            <a:r>
              <a:rPr lang="en-US" sz="2800" b="1" dirty="0"/>
              <a:t>        </a:t>
            </a:r>
          </a:p>
        </p:txBody>
      </p:sp>
      <p:pic>
        <p:nvPicPr>
          <p:cNvPr id="3" name="Picture 2"/>
          <p:cNvPicPr>
            <a:picLocks noChangeAspect="1"/>
          </p:cNvPicPr>
          <p:nvPr/>
        </p:nvPicPr>
        <p:blipFill>
          <a:blip r:embed="rId3"/>
          <a:stretch>
            <a:fillRect/>
          </a:stretch>
        </p:blipFill>
        <p:spPr>
          <a:xfrm>
            <a:off x="2531928" y="1066054"/>
            <a:ext cx="5695950" cy="5629275"/>
          </a:xfrm>
          <a:prstGeom prst="rect">
            <a:avLst/>
          </a:prstGeom>
        </p:spPr>
      </p:pic>
      <p:sp>
        <p:nvSpPr>
          <p:cNvPr id="4" name="TextBox 3"/>
          <p:cNvSpPr txBox="1"/>
          <p:nvPr/>
        </p:nvSpPr>
        <p:spPr>
          <a:xfrm>
            <a:off x="8593157" y="3150824"/>
            <a:ext cx="3338111" cy="923330"/>
          </a:xfrm>
          <a:prstGeom prst="rect">
            <a:avLst/>
          </a:prstGeom>
          <a:noFill/>
        </p:spPr>
        <p:txBody>
          <a:bodyPr wrap="square" rtlCol="0">
            <a:spAutoFit/>
          </a:bodyPr>
          <a:lstStyle/>
          <a:p>
            <a:r>
              <a:rPr lang="en-US" dirty="0" smtClean="0"/>
              <a:t>If any of the extra option are known, you would add those here.</a:t>
            </a:r>
            <a:endParaRPr lang="en-US" dirty="0"/>
          </a:p>
        </p:txBody>
      </p:sp>
      <p:sp>
        <p:nvSpPr>
          <p:cNvPr id="6" name="Oval 5"/>
          <p:cNvSpPr/>
          <p:nvPr/>
        </p:nvSpPr>
        <p:spPr>
          <a:xfrm>
            <a:off x="7132130" y="1694596"/>
            <a:ext cx="1156771" cy="514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flipV="1">
            <a:off x="8349924" y="1641513"/>
            <a:ext cx="1299991" cy="444720"/>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49915" y="1525319"/>
            <a:ext cx="2159306" cy="338554"/>
          </a:xfrm>
          <a:prstGeom prst="rect">
            <a:avLst/>
          </a:prstGeom>
          <a:noFill/>
        </p:spPr>
        <p:txBody>
          <a:bodyPr wrap="square" rtlCol="0">
            <a:spAutoFit/>
          </a:bodyPr>
          <a:lstStyle/>
          <a:p>
            <a:pPr algn="ctr"/>
            <a:r>
              <a:rPr lang="en-US" sz="1600" dirty="0" smtClean="0"/>
              <a:t>Select ‘Get Value’.</a:t>
            </a:r>
            <a:endParaRPr lang="en-US" sz="1600" dirty="0"/>
          </a:p>
        </p:txBody>
      </p:sp>
      <p:pic>
        <p:nvPicPr>
          <p:cNvPr id="12" name="Picture 11"/>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956667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1836" y="88135"/>
            <a:ext cx="4029064" cy="523220"/>
          </a:xfrm>
          <a:prstGeom prst="rect">
            <a:avLst/>
          </a:prstGeom>
        </p:spPr>
        <p:txBody>
          <a:bodyPr wrap="square">
            <a:spAutoFit/>
          </a:bodyPr>
          <a:lstStyle/>
          <a:p>
            <a:pPr algn="ctr"/>
            <a:r>
              <a:rPr lang="en-US" sz="2800" b="1" u="sng" dirty="0"/>
              <a:t>NADA E-valuator</a:t>
            </a:r>
            <a:r>
              <a:rPr lang="en-US" sz="2800" b="1" dirty="0"/>
              <a:t>        </a:t>
            </a:r>
          </a:p>
        </p:txBody>
      </p:sp>
      <p:pic>
        <p:nvPicPr>
          <p:cNvPr id="4" name="Picture 3"/>
          <p:cNvPicPr>
            <a:picLocks noChangeAspect="1"/>
          </p:cNvPicPr>
          <p:nvPr/>
        </p:nvPicPr>
        <p:blipFill>
          <a:blip r:embed="rId3"/>
          <a:stretch>
            <a:fillRect/>
          </a:stretch>
        </p:blipFill>
        <p:spPr>
          <a:xfrm>
            <a:off x="864823" y="611355"/>
            <a:ext cx="9485523" cy="4974197"/>
          </a:xfrm>
          <a:prstGeom prst="rect">
            <a:avLst/>
          </a:prstGeom>
        </p:spPr>
      </p:pic>
      <p:sp>
        <p:nvSpPr>
          <p:cNvPr id="6" name="Oval 5"/>
          <p:cNvSpPr/>
          <p:nvPr/>
        </p:nvSpPr>
        <p:spPr>
          <a:xfrm>
            <a:off x="3756471" y="3982515"/>
            <a:ext cx="1102250" cy="413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p:nvPr/>
        </p:nvCxnSpPr>
        <p:spPr>
          <a:xfrm rot="5400000" flipH="1" flipV="1">
            <a:off x="3991073" y="2404643"/>
            <a:ext cx="1833602" cy="870614"/>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0604" y="1064877"/>
            <a:ext cx="2588964" cy="923330"/>
          </a:xfrm>
          <a:prstGeom prst="rect">
            <a:avLst/>
          </a:prstGeom>
          <a:noFill/>
        </p:spPr>
        <p:txBody>
          <a:bodyPr wrap="square" rtlCol="0">
            <a:spAutoFit/>
          </a:bodyPr>
          <a:lstStyle/>
          <a:p>
            <a:r>
              <a:rPr lang="en-US" b="1" dirty="0" smtClean="0">
                <a:solidFill>
                  <a:srgbClr val="FF0000"/>
                </a:solidFill>
              </a:rPr>
              <a:t>Boats should be assessed at the Used Trade-In Value.</a:t>
            </a:r>
            <a:endParaRPr lang="en-US" b="1" dirty="0">
              <a:solidFill>
                <a:srgbClr val="FF0000"/>
              </a:solidFill>
            </a:endParaRPr>
          </a:p>
        </p:txBody>
      </p:sp>
      <p:pic>
        <p:nvPicPr>
          <p:cNvPr id="12" name="Picture 11"/>
          <p:cNvPicPr>
            <a:picLocks noChangeAspect="1"/>
          </p:cNvPicPr>
          <p:nvPr/>
        </p:nvPicPr>
        <p:blipFill>
          <a:blip r:embed="rId4"/>
          <a:stretch>
            <a:fillRect/>
          </a:stretch>
        </p:blipFill>
        <p:spPr>
          <a:xfrm>
            <a:off x="10680061" y="5339964"/>
            <a:ext cx="1511939" cy="1518036"/>
          </a:xfrm>
          <a:prstGeom prst="rect">
            <a:avLst/>
          </a:prstGeom>
        </p:spPr>
      </p:pic>
      <p:sp>
        <p:nvSpPr>
          <p:cNvPr id="5" name="TextBox 4"/>
          <p:cNvSpPr txBox="1"/>
          <p:nvPr/>
        </p:nvSpPr>
        <p:spPr>
          <a:xfrm>
            <a:off x="864823" y="5982159"/>
            <a:ext cx="9160526" cy="646331"/>
          </a:xfrm>
          <a:prstGeom prst="rect">
            <a:avLst/>
          </a:prstGeom>
          <a:noFill/>
        </p:spPr>
        <p:txBody>
          <a:bodyPr wrap="square" rtlCol="0">
            <a:spAutoFit/>
          </a:bodyPr>
          <a:lstStyle/>
          <a:p>
            <a:r>
              <a:rPr lang="en-US" dirty="0" smtClean="0"/>
              <a:t>The NADA value is a guide and you can deviate from this value if additional information is available.                                                                     KRS 132.485(1)(a)</a:t>
            </a:r>
            <a:endParaRPr lang="en-US" dirty="0"/>
          </a:p>
        </p:txBody>
      </p:sp>
    </p:spTree>
    <p:extLst>
      <p:ext uri="{BB962C8B-B14F-4D97-AF65-F5344CB8AC3E}">
        <p14:creationId xmlns:p14="http://schemas.microsoft.com/office/powerpoint/2010/main" val="788397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05" y="1087135"/>
            <a:ext cx="6833908" cy="677108"/>
          </a:xfrm>
          <a:prstGeom prst="rect">
            <a:avLst/>
          </a:prstGeom>
          <a:noFill/>
        </p:spPr>
        <p:txBody>
          <a:bodyPr wrap="square" rtlCol="0">
            <a:spAutoFit/>
          </a:bodyPr>
          <a:lstStyle/>
          <a:p>
            <a:r>
              <a:rPr lang="en-US" sz="2000" b="1" dirty="0" smtClean="0"/>
              <a:t>Example 2: Boat, Motor and Trailer valued individually</a:t>
            </a:r>
          </a:p>
          <a:p>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10680061" y="5339964"/>
            <a:ext cx="1511939" cy="1518036"/>
          </a:xfrm>
          <a:prstGeom prst="rect">
            <a:avLst/>
          </a:prstGeom>
        </p:spPr>
      </p:pic>
      <p:sp>
        <p:nvSpPr>
          <p:cNvPr id="4" name="Rectangle 3"/>
          <p:cNvSpPr/>
          <p:nvPr/>
        </p:nvSpPr>
        <p:spPr>
          <a:xfrm>
            <a:off x="3872518" y="214695"/>
            <a:ext cx="4985660" cy="523220"/>
          </a:xfrm>
          <a:prstGeom prst="rect">
            <a:avLst/>
          </a:prstGeom>
        </p:spPr>
        <p:txBody>
          <a:bodyPr wrap="none">
            <a:spAutoFit/>
          </a:bodyPr>
          <a:lstStyle/>
          <a:p>
            <a:pPr algn="ctr"/>
            <a:r>
              <a:rPr lang="en-US" sz="2800" b="1" u="sng" dirty="0"/>
              <a:t>NADA E-valuator </a:t>
            </a:r>
            <a:r>
              <a:rPr lang="en-US" sz="2800" b="1" u="sng" dirty="0" smtClean="0"/>
              <a:t>-BOAT       </a:t>
            </a:r>
            <a:endParaRPr lang="en-US" sz="2800" b="1" u="sng" dirty="0"/>
          </a:p>
        </p:txBody>
      </p:sp>
      <p:pic>
        <p:nvPicPr>
          <p:cNvPr id="7" name="Picture 6"/>
          <p:cNvPicPr>
            <a:picLocks noChangeAspect="1"/>
          </p:cNvPicPr>
          <p:nvPr/>
        </p:nvPicPr>
        <p:blipFill>
          <a:blip r:embed="rId4"/>
          <a:stretch>
            <a:fillRect/>
          </a:stretch>
        </p:blipFill>
        <p:spPr>
          <a:xfrm>
            <a:off x="391959" y="1682904"/>
            <a:ext cx="6163077" cy="4808670"/>
          </a:xfrm>
          <a:prstGeom prst="rect">
            <a:avLst/>
          </a:prstGeom>
        </p:spPr>
      </p:pic>
      <p:pic>
        <p:nvPicPr>
          <p:cNvPr id="8" name="Picture 7"/>
          <p:cNvPicPr>
            <a:picLocks noChangeAspect="1"/>
          </p:cNvPicPr>
          <p:nvPr/>
        </p:nvPicPr>
        <p:blipFill>
          <a:blip r:embed="rId5"/>
          <a:stretch>
            <a:fillRect/>
          </a:stretch>
        </p:blipFill>
        <p:spPr>
          <a:xfrm>
            <a:off x="7370284" y="1653716"/>
            <a:ext cx="3910987" cy="2692152"/>
          </a:xfrm>
          <a:prstGeom prst="rect">
            <a:avLst/>
          </a:prstGeom>
        </p:spPr>
      </p:pic>
      <p:sp>
        <p:nvSpPr>
          <p:cNvPr id="9" name="Oval 8"/>
          <p:cNvSpPr/>
          <p:nvPr/>
        </p:nvSpPr>
        <p:spPr>
          <a:xfrm>
            <a:off x="3094016" y="5025983"/>
            <a:ext cx="1101686" cy="6279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70284" y="4660135"/>
            <a:ext cx="3309777" cy="1200329"/>
          </a:xfrm>
          <a:prstGeom prst="rect">
            <a:avLst/>
          </a:prstGeom>
          <a:noFill/>
        </p:spPr>
        <p:txBody>
          <a:bodyPr wrap="square" rtlCol="0">
            <a:spAutoFit/>
          </a:bodyPr>
          <a:lstStyle/>
          <a:p>
            <a:r>
              <a:rPr lang="en-US" dirty="0" smtClean="0"/>
              <a:t>Note: The vehicle notes indicate that this value doesn’t include the trailer or motor.</a:t>
            </a:r>
            <a:endParaRPr lang="en-US" dirty="0"/>
          </a:p>
        </p:txBody>
      </p:sp>
    </p:spTree>
    <p:extLst>
      <p:ext uri="{BB962C8B-B14F-4D97-AF65-F5344CB8AC3E}">
        <p14:creationId xmlns:p14="http://schemas.microsoft.com/office/powerpoint/2010/main" val="371644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5080" y="142978"/>
            <a:ext cx="4833374" cy="523220"/>
          </a:xfrm>
          <a:prstGeom prst="rect">
            <a:avLst/>
          </a:prstGeom>
        </p:spPr>
        <p:txBody>
          <a:bodyPr wrap="none">
            <a:spAutoFit/>
          </a:bodyPr>
          <a:lstStyle/>
          <a:p>
            <a:pPr algn="ctr"/>
            <a:r>
              <a:rPr lang="en-US" sz="2800" b="1" u="sng" dirty="0"/>
              <a:t>NADA </a:t>
            </a:r>
            <a:r>
              <a:rPr lang="en-US" sz="2800" b="1" u="sng" dirty="0" smtClean="0"/>
              <a:t>E-valuator - TRAILER </a:t>
            </a:r>
            <a:endParaRPr lang="en-US" sz="2800" b="1" u="sng" dirty="0"/>
          </a:p>
        </p:txBody>
      </p:sp>
      <p:pic>
        <p:nvPicPr>
          <p:cNvPr id="6" name="Picture 5"/>
          <p:cNvPicPr>
            <a:picLocks noChangeAspect="1"/>
          </p:cNvPicPr>
          <p:nvPr/>
        </p:nvPicPr>
        <p:blipFill>
          <a:blip r:embed="rId3"/>
          <a:stretch>
            <a:fillRect/>
          </a:stretch>
        </p:blipFill>
        <p:spPr>
          <a:xfrm>
            <a:off x="2602102" y="837067"/>
            <a:ext cx="6046138" cy="5989843"/>
          </a:xfrm>
          <a:prstGeom prst="rect">
            <a:avLst/>
          </a:prstGeom>
        </p:spPr>
      </p:pic>
      <p:sp>
        <p:nvSpPr>
          <p:cNvPr id="7" name="Oval 6"/>
          <p:cNvSpPr/>
          <p:nvPr/>
        </p:nvSpPr>
        <p:spPr>
          <a:xfrm>
            <a:off x="3470314" y="1178805"/>
            <a:ext cx="727113" cy="605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27913" y="1217068"/>
            <a:ext cx="1101687" cy="605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066881" y="3508822"/>
            <a:ext cx="2820318" cy="646331"/>
          </a:xfrm>
          <a:prstGeom prst="rect">
            <a:avLst/>
          </a:prstGeom>
          <a:noFill/>
        </p:spPr>
        <p:txBody>
          <a:bodyPr wrap="square" rtlCol="0">
            <a:spAutoFit/>
          </a:bodyPr>
          <a:lstStyle/>
          <a:p>
            <a:r>
              <a:rPr lang="en-US" dirty="0" smtClean="0"/>
              <a:t>Select the year, Boat Trailers &amp; length.</a:t>
            </a:r>
            <a:endParaRPr lang="en-US" dirty="0"/>
          </a:p>
        </p:txBody>
      </p:sp>
      <p:pic>
        <p:nvPicPr>
          <p:cNvPr id="11" name="Picture 10"/>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180231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416" y="280797"/>
            <a:ext cx="4934364" cy="523220"/>
          </a:xfrm>
          <a:prstGeom prst="rect">
            <a:avLst/>
          </a:prstGeom>
        </p:spPr>
        <p:txBody>
          <a:bodyPr wrap="none">
            <a:spAutoFit/>
          </a:bodyPr>
          <a:lstStyle/>
          <a:p>
            <a:pPr algn="ctr"/>
            <a:r>
              <a:rPr lang="en-US" sz="2800" b="1" u="sng" dirty="0"/>
              <a:t>NADA E-valuator </a:t>
            </a:r>
            <a:r>
              <a:rPr lang="en-US" sz="2800" b="1" u="sng" dirty="0" smtClean="0"/>
              <a:t>- TRAILER </a:t>
            </a:r>
            <a:endParaRPr lang="en-US" sz="2800" b="1" u="sng" dirty="0"/>
          </a:p>
        </p:txBody>
      </p:sp>
      <p:pic>
        <p:nvPicPr>
          <p:cNvPr id="3" name="Picture 2"/>
          <p:cNvPicPr>
            <a:picLocks noChangeAspect="1"/>
          </p:cNvPicPr>
          <p:nvPr/>
        </p:nvPicPr>
        <p:blipFill>
          <a:blip r:embed="rId3"/>
          <a:stretch>
            <a:fillRect/>
          </a:stretch>
        </p:blipFill>
        <p:spPr>
          <a:xfrm>
            <a:off x="2074320" y="971621"/>
            <a:ext cx="7514550" cy="5473246"/>
          </a:xfrm>
          <a:prstGeom prst="rect">
            <a:avLst/>
          </a:prstGeom>
        </p:spPr>
      </p:pic>
      <p:sp>
        <p:nvSpPr>
          <p:cNvPr id="4" name="Oval 3"/>
          <p:cNvSpPr/>
          <p:nvPr/>
        </p:nvSpPr>
        <p:spPr>
          <a:xfrm>
            <a:off x="5420299" y="4065224"/>
            <a:ext cx="1366092" cy="7271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883698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5603" y="313848"/>
            <a:ext cx="4839787" cy="523220"/>
          </a:xfrm>
          <a:prstGeom prst="rect">
            <a:avLst/>
          </a:prstGeom>
        </p:spPr>
        <p:txBody>
          <a:bodyPr wrap="none">
            <a:spAutoFit/>
          </a:bodyPr>
          <a:lstStyle/>
          <a:p>
            <a:pPr algn="ctr"/>
            <a:r>
              <a:rPr lang="en-US" sz="2800" b="1" u="sng" dirty="0"/>
              <a:t>NADA E-valuator </a:t>
            </a:r>
            <a:r>
              <a:rPr lang="en-US" sz="2800" b="1" u="sng" dirty="0" smtClean="0"/>
              <a:t>– MOTOR </a:t>
            </a:r>
            <a:endParaRPr lang="en-US" sz="2800" b="1" u="sng" dirty="0"/>
          </a:p>
        </p:txBody>
      </p:sp>
      <p:pic>
        <p:nvPicPr>
          <p:cNvPr id="6" name="Picture 5"/>
          <p:cNvPicPr>
            <a:picLocks noChangeAspect="1"/>
          </p:cNvPicPr>
          <p:nvPr/>
        </p:nvPicPr>
        <p:blipFill>
          <a:blip r:embed="rId3"/>
          <a:stretch>
            <a:fillRect/>
          </a:stretch>
        </p:blipFill>
        <p:spPr>
          <a:xfrm>
            <a:off x="1311006" y="1393592"/>
            <a:ext cx="9129601" cy="3883487"/>
          </a:xfrm>
          <a:prstGeom prst="rect">
            <a:avLst/>
          </a:prstGeom>
        </p:spPr>
      </p:pic>
      <p:sp>
        <p:nvSpPr>
          <p:cNvPr id="7" name="Oval 6"/>
          <p:cNvSpPr/>
          <p:nvPr/>
        </p:nvSpPr>
        <p:spPr>
          <a:xfrm>
            <a:off x="2401677" y="1916935"/>
            <a:ext cx="826265"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95711" y="1916935"/>
            <a:ext cx="1311007"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01677" y="2395955"/>
            <a:ext cx="826265"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31345" y="4415928"/>
            <a:ext cx="2401677" cy="49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24562" y="5669854"/>
            <a:ext cx="7502487" cy="369332"/>
          </a:xfrm>
          <a:prstGeom prst="rect">
            <a:avLst/>
          </a:prstGeom>
          <a:noFill/>
        </p:spPr>
        <p:txBody>
          <a:bodyPr wrap="square" rtlCol="0">
            <a:spAutoFit/>
          </a:bodyPr>
          <a:lstStyle/>
          <a:p>
            <a:r>
              <a:rPr lang="en-US" dirty="0" smtClean="0"/>
              <a:t>Select year, type and enter make of motor in ‘Search’.</a:t>
            </a:r>
            <a:endParaRPr lang="en-US" dirty="0"/>
          </a:p>
        </p:txBody>
      </p:sp>
      <p:sp>
        <p:nvSpPr>
          <p:cNvPr id="12" name="Right Arrow 11"/>
          <p:cNvSpPr/>
          <p:nvPr/>
        </p:nvSpPr>
        <p:spPr>
          <a:xfrm rot="10800000">
            <a:off x="4068896" y="4157029"/>
            <a:ext cx="1957330" cy="10135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9346" y="4479140"/>
            <a:ext cx="1446880" cy="369332"/>
          </a:xfrm>
          <a:prstGeom prst="rect">
            <a:avLst/>
          </a:prstGeom>
          <a:noFill/>
        </p:spPr>
        <p:txBody>
          <a:bodyPr wrap="square" rtlCol="0">
            <a:spAutoFit/>
          </a:bodyPr>
          <a:lstStyle/>
          <a:p>
            <a:r>
              <a:rPr lang="en-US" dirty="0" smtClean="0">
                <a:solidFill>
                  <a:schemeClr val="bg1"/>
                </a:solidFill>
              </a:rPr>
              <a:t>Click Here</a:t>
            </a:r>
            <a:endParaRPr lang="en-US" dirty="0">
              <a:solidFill>
                <a:schemeClr val="bg1"/>
              </a:solidFill>
            </a:endParaRPr>
          </a:p>
        </p:txBody>
      </p:sp>
      <p:pic>
        <p:nvPicPr>
          <p:cNvPr id="14" name="Picture 13"/>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404445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1232" y="1472932"/>
            <a:ext cx="5800725" cy="4705350"/>
          </a:xfrm>
          <a:prstGeom prst="rect">
            <a:avLst/>
          </a:prstGeom>
        </p:spPr>
      </p:pic>
      <p:sp>
        <p:nvSpPr>
          <p:cNvPr id="3" name="Rectangle 2"/>
          <p:cNvSpPr/>
          <p:nvPr/>
        </p:nvSpPr>
        <p:spPr>
          <a:xfrm>
            <a:off x="3121854" y="236730"/>
            <a:ext cx="4868640" cy="523220"/>
          </a:xfrm>
          <a:prstGeom prst="rect">
            <a:avLst/>
          </a:prstGeom>
        </p:spPr>
        <p:txBody>
          <a:bodyPr wrap="none">
            <a:spAutoFit/>
          </a:bodyPr>
          <a:lstStyle/>
          <a:p>
            <a:pPr algn="ctr"/>
            <a:r>
              <a:rPr lang="en-US" sz="2800" b="1" u="sng" dirty="0"/>
              <a:t>NADA E-valuator – MOTOR </a:t>
            </a:r>
          </a:p>
        </p:txBody>
      </p:sp>
      <p:sp>
        <p:nvSpPr>
          <p:cNvPr id="4" name="TextBox 3"/>
          <p:cNvSpPr txBox="1"/>
          <p:nvPr/>
        </p:nvSpPr>
        <p:spPr>
          <a:xfrm>
            <a:off x="319489" y="3591499"/>
            <a:ext cx="2346593" cy="646331"/>
          </a:xfrm>
          <a:prstGeom prst="rect">
            <a:avLst/>
          </a:prstGeom>
          <a:noFill/>
        </p:spPr>
        <p:txBody>
          <a:bodyPr wrap="square" rtlCol="0">
            <a:spAutoFit/>
          </a:bodyPr>
          <a:lstStyle/>
          <a:p>
            <a:r>
              <a:rPr lang="en-US" dirty="0" smtClean="0"/>
              <a:t>Select motor that meets your criteria </a:t>
            </a:r>
            <a:endParaRPr lang="en-US" dirty="0"/>
          </a:p>
        </p:txBody>
      </p:sp>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115411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921" y="357914"/>
            <a:ext cx="4868640" cy="523220"/>
          </a:xfrm>
          <a:prstGeom prst="rect">
            <a:avLst/>
          </a:prstGeom>
        </p:spPr>
        <p:txBody>
          <a:bodyPr wrap="none">
            <a:spAutoFit/>
          </a:bodyPr>
          <a:lstStyle/>
          <a:p>
            <a:pPr algn="ctr"/>
            <a:r>
              <a:rPr lang="en-US" sz="2800" b="1" u="sng" dirty="0"/>
              <a:t>NADA E-valuator – MOTOR </a:t>
            </a:r>
          </a:p>
        </p:txBody>
      </p:sp>
      <p:pic>
        <p:nvPicPr>
          <p:cNvPr id="3" name="Picture 2"/>
          <p:cNvPicPr>
            <a:picLocks noChangeAspect="1"/>
          </p:cNvPicPr>
          <p:nvPr/>
        </p:nvPicPr>
        <p:blipFill>
          <a:blip r:embed="rId3"/>
          <a:stretch>
            <a:fillRect/>
          </a:stretch>
        </p:blipFill>
        <p:spPr>
          <a:xfrm>
            <a:off x="2253466" y="1014793"/>
            <a:ext cx="6693550" cy="5726210"/>
          </a:xfrm>
          <a:prstGeom prst="rect">
            <a:avLst/>
          </a:prstGeom>
        </p:spPr>
      </p:pic>
      <p:sp>
        <p:nvSpPr>
          <p:cNvPr id="4" name="Oval 3"/>
          <p:cNvSpPr/>
          <p:nvPr/>
        </p:nvSpPr>
        <p:spPr>
          <a:xfrm>
            <a:off x="5277080" y="4715219"/>
            <a:ext cx="1013551" cy="5177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638317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907" y="1544267"/>
            <a:ext cx="9518154" cy="2616101"/>
          </a:xfrm>
          <a:prstGeom prst="rect">
            <a:avLst/>
          </a:prstGeom>
          <a:noFill/>
        </p:spPr>
        <p:txBody>
          <a:bodyPr wrap="square" rtlCol="0">
            <a:spAutoFit/>
          </a:bodyPr>
          <a:lstStyle/>
          <a:p>
            <a:r>
              <a:rPr lang="en-US" sz="2800" b="1" dirty="0"/>
              <a:t>Example </a:t>
            </a:r>
            <a:r>
              <a:rPr lang="en-US" sz="2800" b="1" dirty="0" smtClean="0"/>
              <a:t>2:  Boat</a:t>
            </a:r>
            <a:r>
              <a:rPr lang="en-US" sz="2800" b="1" dirty="0"/>
              <a:t>, Motor and Trailer valued </a:t>
            </a:r>
            <a:r>
              <a:rPr lang="en-US" sz="2800" b="1" dirty="0" smtClean="0"/>
              <a:t>individually</a:t>
            </a:r>
            <a:endParaRPr lang="en-US" sz="2800" b="1" dirty="0"/>
          </a:p>
          <a:p>
            <a:endParaRPr lang="en-US" dirty="0">
              <a:solidFill>
                <a:srgbClr val="FF0000"/>
              </a:solidFill>
            </a:endParaRPr>
          </a:p>
          <a:p>
            <a:r>
              <a:rPr lang="en-US" sz="2000" dirty="0" smtClean="0"/>
              <a:t>Boat		$2270  			NADA E-valuator Power Boats </a:t>
            </a:r>
          </a:p>
          <a:p>
            <a:r>
              <a:rPr lang="en-US" sz="2000" dirty="0" smtClean="0"/>
              <a:t>Trailer		$  225		       NADA E-valuator Boat Trailer </a:t>
            </a:r>
          </a:p>
          <a:p>
            <a:r>
              <a:rPr lang="en-US" sz="2000" u="sng" dirty="0" smtClean="0"/>
              <a:t>Motor		$  735 </a:t>
            </a:r>
            <a:r>
              <a:rPr lang="en-US" sz="2000" dirty="0" smtClean="0"/>
              <a:t>	              NADA E-valuator Outboard Motors</a:t>
            </a:r>
          </a:p>
          <a:p>
            <a:endParaRPr lang="en-US" sz="2000" dirty="0"/>
          </a:p>
          <a:p>
            <a:r>
              <a:rPr lang="en-US" sz="2000" dirty="0" smtClean="0"/>
              <a:t>Total 		$3230</a:t>
            </a:r>
            <a:endParaRPr lang="en-US" sz="2000" dirty="0"/>
          </a:p>
          <a:p>
            <a:endParaRPr lang="en-US" dirty="0"/>
          </a:p>
        </p:txBody>
      </p:sp>
      <p:pic>
        <p:nvPicPr>
          <p:cNvPr id="3" name="Picture 2"/>
          <p:cNvPicPr>
            <a:picLocks noChangeAspect="1"/>
          </p:cNvPicPr>
          <p:nvPr/>
        </p:nvPicPr>
        <p:blipFill>
          <a:blip r:embed="rId3"/>
          <a:stretch>
            <a:fillRect/>
          </a:stretch>
        </p:blipFill>
        <p:spPr>
          <a:xfrm>
            <a:off x="10680061" y="5339964"/>
            <a:ext cx="1511939" cy="1518036"/>
          </a:xfrm>
          <a:prstGeom prst="rect">
            <a:avLst/>
          </a:prstGeom>
        </p:spPr>
      </p:pic>
      <p:sp>
        <p:nvSpPr>
          <p:cNvPr id="4" name="Rectangle 3"/>
          <p:cNvSpPr/>
          <p:nvPr/>
        </p:nvSpPr>
        <p:spPr>
          <a:xfrm>
            <a:off x="4185551" y="368931"/>
            <a:ext cx="3201517" cy="523220"/>
          </a:xfrm>
          <a:prstGeom prst="rect">
            <a:avLst/>
          </a:prstGeom>
        </p:spPr>
        <p:txBody>
          <a:bodyPr wrap="none">
            <a:spAutoFit/>
          </a:bodyPr>
          <a:lstStyle/>
          <a:p>
            <a:r>
              <a:rPr lang="en-US" sz="2800" b="1" u="sng" dirty="0"/>
              <a:t>NADA E-valuator </a:t>
            </a:r>
            <a:endParaRPr lang="en-US" sz="2800" dirty="0"/>
          </a:p>
        </p:txBody>
      </p:sp>
    </p:spTree>
    <p:extLst>
      <p:ext uri="{BB962C8B-B14F-4D97-AF65-F5344CB8AC3E}">
        <p14:creationId xmlns:p14="http://schemas.microsoft.com/office/powerpoint/2010/main" val="436975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685" y="154400"/>
            <a:ext cx="6190371" cy="707886"/>
          </a:xfrm>
          <a:prstGeom prst="rect">
            <a:avLst/>
          </a:prstGeom>
          <a:noFill/>
        </p:spPr>
        <p:txBody>
          <a:bodyPr wrap="square" rtlCol="0">
            <a:spAutoFit/>
          </a:bodyPr>
          <a:lstStyle/>
          <a:p>
            <a:r>
              <a:rPr lang="en-US" sz="4000" b="1" dirty="0" smtClean="0"/>
              <a:t>NADA Marine Guide</a:t>
            </a:r>
            <a:endParaRPr lang="en-US" sz="4000" b="1" dirty="0"/>
          </a:p>
        </p:txBody>
      </p:sp>
      <p:sp>
        <p:nvSpPr>
          <p:cNvPr id="3" name="TextBox 2"/>
          <p:cNvSpPr txBox="1"/>
          <p:nvPr/>
        </p:nvSpPr>
        <p:spPr>
          <a:xfrm>
            <a:off x="444433" y="1371249"/>
            <a:ext cx="11618258" cy="4247317"/>
          </a:xfrm>
          <a:prstGeom prst="rect">
            <a:avLst/>
          </a:prstGeom>
          <a:noFill/>
        </p:spPr>
        <p:txBody>
          <a:bodyPr wrap="square" rtlCol="0">
            <a:spAutoFit/>
          </a:bodyPr>
          <a:lstStyle/>
          <a:p>
            <a:r>
              <a:rPr lang="en-US" dirty="0" smtClean="0"/>
              <a:t>The Marine guide is divided into multiple sections including:</a:t>
            </a:r>
          </a:p>
          <a:p>
            <a:r>
              <a:rPr lang="en-US" dirty="0"/>
              <a:t>	</a:t>
            </a:r>
            <a:r>
              <a:rPr lang="en-US" dirty="0" smtClean="0"/>
              <a:t>- Boats</a:t>
            </a:r>
          </a:p>
          <a:p>
            <a:r>
              <a:rPr lang="en-US" dirty="0"/>
              <a:t>	</a:t>
            </a:r>
            <a:r>
              <a:rPr lang="en-US" dirty="0" smtClean="0"/>
              <a:t>- Outboard Motors</a:t>
            </a:r>
          </a:p>
          <a:p>
            <a:r>
              <a:rPr lang="en-US" dirty="0"/>
              <a:t>	</a:t>
            </a:r>
            <a:r>
              <a:rPr lang="en-US" dirty="0" smtClean="0"/>
              <a:t>- Trailers</a:t>
            </a:r>
          </a:p>
          <a:p>
            <a:r>
              <a:rPr lang="en-US" dirty="0"/>
              <a:t>	</a:t>
            </a:r>
            <a:r>
              <a:rPr lang="en-US" dirty="0" smtClean="0"/>
              <a:t>- Inboard Motors</a:t>
            </a:r>
          </a:p>
          <a:p>
            <a:endParaRPr lang="en-US" dirty="0"/>
          </a:p>
          <a:p>
            <a:r>
              <a:rPr lang="en-US" dirty="0" smtClean="0"/>
              <a:t>As with the E-valuator version some values include the trailer, motor and other equipment combinations.  It is important to review the headings for each manufacturer to determine what value option is used for their models.</a:t>
            </a:r>
          </a:p>
          <a:p>
            <a:endParaRPr lang="en-US" dirty="0"/>
          </a:p>
          <a:p>
            <a:r>
              <a:rPr lang="en-US" dirty="0" smtClean="0"/>
              <a:t>If you are reviewing a boat model that does not include the combination options it will be necessary to use the manual to determine an individual value for the boat, motor and trailer to complete the assessment.</a:t>
            </a:r>
          </a:p>
          <a:p>
            <a:endParaRPr lang="en-US" dirty="0" smtClean="0">
              <a:solidFill>
                <a:srgbClr val="0000FF"/>
              </a:solidFill>
            </a:endParaRPr>
          </a:p>
          <a:p>
            <a:endParaRPr lang="en-US" dirty="0" smtClean="0">
              <a:solidFill>
                <a:srgbClr val="0000FF"/>
              </a:solidFill>
            </a:endParaRPr>
          </a:p>
        </p:txBody>
      </p:sp>
      <p:pic>
        <p:nvPicPr>
          <p:cNvPr id="4" name="Picture 3"/>
          <p:cNvPicPr>
            <a:picLocks noChangeAspect="1"/>
          </p:cNvPicPr>
          <p:nvPr/>
        </p:nvPicPr>
        <p:blipFill>
          <a:blip r:embed="rId3"/>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74971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4086" y="1542360"/>
            <a:ext cx="10478814" cy="4263529"/>
          </a:xfrm>
          <a:prstGeom prst="rect">
            <a:avLst/>
          </a:prstGeom>
        </p:spPr>
      </p:pic>
      <p:sp>
        <p:nvSpPr>
          <p:cNvPr id="3" name="TextBox 2"/>
          <p:cNvSpPr txBox="1"/>
          <p:nvPr/>
        </p:nvSpPr>
        <p:spPr>
          <a:xfrm>
            <a:off x="4978255" y="5903893"/>
            <a:ext cx="4916562" cy="461665"/>
          </a:xfrm>
          <a:prstGeom prst="rect">
            <a:avLst/>
          </a:prstGeom>
          <a:noFill/>
        </p:spPr>
        <p:txBody>
          <a:bodyPr wrap="square" rtlCol="0">
            <a:spAutoFit/>
          </a:bodyPr>
          <a:lstStyle/>
          <a:p>
            <a:r>
              <a:rPr lang="en-US" sz="2400" dirty="0" smtClean="0">
                <a:hlinkClick r:id="rId4"/>
              </a:rPr>
              <a:t>Drive.ky.gov</a:t>
            </a:r>
            <a:endParaRPr lang="en-US" sz="2400" dirty="0"/>
          </a:p>
        </p:txBody>
      </p:sp>
      <p:sp>
        <p:nvSpPr>
          <p:cNvPr id="4" name="TextBox 3"/>
          <p:cNvSpPr txBox="1"/>
          <p:nvPr/>
        </p:nvSpPr>
        <p:spPr>
          <a:xfrm>
            <a:off x="3585212" y="490249"/>
            <a:ext cx="4916562" cy="954107"/>
          </a:xfrm>
          <a:prstGeom prst="rect">
            <a:avLst/>
          </a:prstGeom>
          <a:noFill/>
        </p:spPr>
        <p:txBody>
          <a:bodyPr wrap="square" rtlCol="0">
            <a:spAutoFit/>
          </a:bodyPr>
          <a:lstStyle/>
          <a:p>
            <a:pPr algn="ctr"/>
            <a:r>
              <a:rPr lang="en-US" sz="2800" b="1" dirty="0" smtClean="0"/>
              <a:t>New Apportioned Certificates </a:t>
            </a:r>
            <a:endParaRPr lang="en-US" sz="2800" b="1" dirty="0"/>
          </a:p>
        </p:txBody>
      </p:sp>
      <p:pic>
        <p:nvPicPr>
          <p:cNvPr id="6" name="Picture 5"/>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4158828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348" y="158680"/>
            <a:ext cx="2098651" cy="584775"/>
          </a:xfrm>
          <a:prstGeom prst="rect">
            <a:avLst/>
          </a:prstGeom>
          <a:noFill/>
        </p:spPr>
        <p:txBody>
          <a:bodyPr wrap="none" rtlCol="0">
            <a:spAutoFit/>
          </a:bodyPr>
          <a:lstStyle/>
          <a:p>
            <a:r>
              <a:rPr lang="en-US" sz="3200" b="1" dirty="0" smtClean="0"/>
              <a:t>PODD BTR</a:t>
            </a:r>
            <a:endParaRPr lang="en-US" sz="3200" b="1" dirty="0"/>
          </a:p>
        </p:txBody>
      </p:sp>
      <p:pic>
        <p:nvPicPr>
          <p:cNvPr id="2" name="Picture 1"/>
          <p:cNvPicPr>
            <a:picLocks noChangeAspect="1"/>
          </p:cNvPicPr>
          <p:nvPr/>
        </p:nvPicPr>
        <p:blipFill>
          <a:blip r:embed="rId3"/>
          <a:stretch>
            <a:fillRect/>
          </a:stretch>
        </p:blipFill>
        <p:spPr>
          <a:xfrm>
            <a:off x="2247441" y="826264"/>
            <a:ext cx="8200500" cy="5938093"/>
          </a:xfrm>
          <a:prstGeom prst="rect">
            <a:avLst/>
          </a:prstGeom>
        </p:spPr>
      </p:pic>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
        <p:nvSpPr>
          <p:cNvPr id="3" name="Right Arrow 2"/>
          <p:cNvSpPr/>
          <p:nvPr/>
        </p:nvSpPr>
        <p:spPr>
          <a:xfrm>
            <a:off x="77118" y="3161841"/>
            <a:ext cx="2170323" cy="1432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313" y="3531688"/>
            <a:ext cx="1399142" cy="692497"/>
          </a:xfrm>
          <a:prstGeom prst="rect">
            <a:avLst/>
          </a:prstGeom>
          <a:noFill/>
        </p:spPr>
        <p:txBody>
          <a:bodyPr wrap="square" rtlCol="0">
            <a:spAutoFit/>
          </a:bodyPr>
          <a:lstStyle/>
          <a:p>
            <a:r>
              <a:rPr lang="en-US" sz="1300" dirty="0" smtClean="0">
                <a:solidFill>
                  <a:schemeClr val="bg1"/>
                </a:solidFill>
              </a:rPr>
              <a:t>The make of the motor can be found here.</a:t>
            </a:r>
            <a:endParaRPr lang="en-US" sz="1300" dirty="0">
              <a:solidFill>
                <a:schemeClr val="bg1"/>
              </a:solidFill>
            </a:endParaRPr>
          </a:p>
        </p:txBody>
      </p:sp>
      <p:sp>
        <p:nvSpPr>
          <p:cNvPr id="8" name="Regular Pentagon 7"/>
          <p:cNvSpPr/>
          <p:nvPr/>
        </p:nvSpPr>
        <p:spPr>
          <a:xfrm>
            <a:off x="2814427" y="4494883"/>
            <a:ext cx="2659808" cy="2126256"/>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18066" y="5173972"/>
            <a:ext cx="1652530" cy="1107996"/>
          </a:xfrm>
          <a:prstGeom prst="rect">
            <a:avLst/>
          </a:prstGeom>
          <a:noFill/>
        </p:spPr>
        <p:txBody>
          <a:bodyPr wrap="square" rtlCol="0">
            <a:spAutoFit/>
          </a:bodyPr>
          <a:lstStyle/>
          <a:p>
            <a:r>
              <a:rPr lang="en-US" sz="1100" dirty="0" smtClean="0">
                <a:solidFill>
                  <a:schemeClr val="bg1"/>
                </a:solidFill>
              </a:rPr>
              <a:t>If the purchase price is available, you may use as a value.</a:t>
            </a:r>
          </a:p>
          <a:p>
            <a:endParaRPr lang="en-US" sz="1100" dirty="0" smtClean="0">
              <a:solidFill>
                <a:schemeClr val="bg1"/>
              </a:solidFill>
            </a:endParaRPr>
          </a:p>
          <a:p>
            <a:r>
              <a:rPr lang="en-US" sz="1100" dirty="0" smtClean="0">
                <a:solidFill>
                  <a:schemeClr val="bg1"/>
                </a:solidFill>
              </a:rPr>
              <a:t>Note: must add boat &amp; motor together.</a:t>
            </a:r>
            <a:endParaRPr lang="en-US" sz="1100" dirty="0">
              <a:solidFill>
                <a:schemeClr val="bg1"/>
              </a:solidFill>
            </a:endParaRPr>
          </a:p>
        </p:txBody>
      </p:sp>
    </p:spTree>
    <p:extLst>
      <p:ext uri="{BB962C8B-B14F-4D97-AF65-F5344CB8AC3E}">
        <p14:creationId xmlns:p14="http://schemas.microsoft.com/office/powerpoint/2010/main" val="4230002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056" y="176270"/>
            <a:ext cx="5111826" cy="830997"/>
          </a:xfrm>
          <a:prstGeom prst="rect">
            <a:avLst/>
          </a:prstGeom>
          <a:noFill/>
        </p:spPr>
        <p:txBody>
          <a:bodyPr wrap="square" rtlCol="0">
            <a:spAutoFit/>
          </a:bodyPr>
          <a:lstStyle/>
          <a:p>
            <a:r>
              <a:rPr lang="en-US" sz="4800" b="1" dirty="0" smtClean="0"/>
              <a:t>Remember!</a:t>
            </a:r>
            <a:endParaRPr lang="en-US" sz="4800" b="1" dirty="0"/>
          </a:p>
        </p:txBody>
      </p:sp>
      <p:sp>
        <p:nvSpPr>
          <p:cNvPr id="3" name="TextBox 2"/>
          <p:cNvSpPr txBox="1"/>
          <p:nvPr/>
        </p:nvSpPr>
        <p:spPr>
          <a:xfrm>
            <a:off x="760164" y="892366"/>
            <a:ext cx="9529590" cy="6740307"/>
          </a:xfrm>
          <a:prstGeom prst="rect">
            <a:avLst/>
          </a:prstGeom>
          <a:noFill/>
        </p:spPr>
        <p:txBody>
          <a:bodyPr wrap="square" rtlCol="0">
            <a:spAutoFit/>
          </a:bodyPr>
          <a:lstStyle/>
          <a:p>
            <a:r>
              <a:rPr lang="en-US" sz="2400" dirty="0" smtClean="0"/>
              <a:t>*All boats require the PVA to value the first year the boat is in the AVIS system. Unlike vehicles, there’s no NADA tape that runs to automatically value the boat.  </a:t>
            </a:r>
            <a:endParaRPr lang="en-US" sz="2400" dirty="0"/>
          </a:p>
          <a:p>
            <a:endParaRPr lang="en-US" sz="2400" dirty="0" smtClean="0"/>
          </a:p>
          <a:p>
            <a:r>
              <a:rPr lang="en-US" sz="2400" dirty="0" smtClean="0"/>
              <a:t>*Its important to work your ‘No Value’ report in KAVIS since there is no automated boat tape.</a:t>
            </a:r>
          </a:p>
          <a:p>
            <a:endParaRPr lang="en-US" sz="2400" dirty="0"/>
          </a:p>
          <a:p>
            <a:r>
              <a:rPr lang="en-US" sz="2400" dirty="0" smtClean="0"/>
              <a:t>*The system will automatically depreciate the entered assessed value of a boat by 5% each year.</a:t>
            </a:r>
          </a:p>
          <a:p>
            <a:endParaRPr lang="en-US" sz="2400" dirty="0"/>
          </a:p>
          <a:p>
            <a:r>
              <a:rPr lang="en-US" sz="2400" dirty="0" smtClean="0"/>
              <a:t>*When the value of a boat drops below $100 it will not continue to depreciate the value by 5%. </a:t>
            </a:r>
          </a:p>
          <a:p>
            <a:endParaRPr lang="en-US" sz="2400" dirty="0"/>
          </a:p>
          <a:p>
            <a:r>
              <a:rPr lang="en-US" sz="2400" dirty="0" smtClean="0"/>
              <a:t>*To avoid issues with the KAVIS system and incorrect boat assessments, do not enter a value of $1 or $2 in the boat or motor fields in the KAVIS Ad Valorem segments.</a:t>
            </a: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10602943" y="5311221"/>
            <a:ext cx="1511939" cy="1518036"/>
          </a:xfrm>
          <a:prstGeom prst="rect">
            <a:avLst/>
          </a:prstGeom>
        </p:spPr>
      </p:pic>
    </p:spTree>
    <p:extLst>
      <p:ext uri="{BB962C8B-B14F-4D97-AF65-F5344CB8AC3E}">
        <p14:creationId xmlns:p14="http://schemas.microsoft.com/office/powerpoint/2010/main" val="1096052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8037" y="514432"/>
            <a:ext cx="7335274" cy="4667901"/>
          </a:xfrm>
          <a:prstGeom prst="rect">
            <a:avLst/>
          </a:prstGeom>
        </p:spPr>
      </p:pic>
      <p:sp>
        <p:nvSpPr>
          <p:cNvPr id="3" name="TextBox 2"/>
          <p:cNvSpPr txBox="1"/>
          <p:nvPr/>
        </p:nvSpPr>
        <p:spPr>
          <a:xfrm>
            <a:off x="914112" y="5530467"/>
            <a:ext cx="7546842" cy="369332"/>
          </a:xfrm>
          <a:prstGeom prst="rect">
            <a:avLst/>
          </a:prstGeom>
          <a:noFill/>
        </p:spPr>
        <p:txBody>
          <a:bodyPr wrap="square" rtlCol="0">
            <a:spAutoFit/>
          </a:bodyPr>
          <a:lstStyle/>
          <a:p>
            <a:r>
              <a:rPr lang="en-US" u="sng" dirty="0">
                <a:hlinkClick r:id="rId4"/>
              </a:rPr>
              <a:t>https://transportation.ky.gov/motor-vehicle-licensing/Pages/kavis2-pva.aspx</a:t>
            </a:r>
            <a:endParaRPr lang="en-US" dirty="0"/>
          </a:p>
        </p:txBody>
      </p:sp>
      <p:pic>
        <p:nvPicPr>
          <p:cNvPr id="4" name="Picture 3"/>
          <p:cNvPicPr>
            <a:picLocks noChangeAspect="1"/>
          </p:cNvPicPr>
          <p:nvPr/>
        </p:nvPicPr>
        <p:blipFill>
          <a:blip r:embed="rId5"/>
          <a:stretch>
            <a:fillRect/>
          </a:stretch>
        </p:blipFill>
        <p:spPr>
          <a:xfrm>
            <a:off x="10680061" y="5339964"/>
            <a:ext cx="1511939" cy="1518036"/>
          </a:xfrm>
          <a:prstGeom prst="rect">
            <a:avLst/>
          </a:prstGeom>
        </p:spPr>
      </p:pic>
      <p:sp>
        <p:nvSpPr>
          <p:cNvPr id="5" name="TextBox 4"/>
          <p:cNvSpPr txBox="1"/>
          <p:nvPr/>
        </p:nvSpPr>
        <p:spPr>
          <a:xfrm>
            <a:off x="914112" y="6161399"/>
            <a:ext cx="7383357" cy="369332"/>
          </a:xfrm>
          <a:prstGeom prst="rect">
            <a:avLst/>
          </a:prstGeom>
          <a:noFill/>
        </p:spPr>
        <p:txBody>
          <a:bodyPr wrap="square" rtlCol="0">
            <a:spAutoFit/>
          </a:bodyPr>
          <a:lstStyle/>
          <a:p>
            <a:r>
              <a:rPr lang="en-US" dirty="0">
                <a:hlinkClick r:id="rId6"/>
              </a:rPr>
              <a:t>https://kavis.kytc.ky.gov/</a:t>
            </a:r>
            <a:endParaRPr lang="en-US" dirty="0"/>
          </a:p>
        </p:txBody>
      </p:sp>
    </p:spTree>
    <p:extLst>
      <p:ext uri="{BB962C8B-B14F-4D97-AF65-F5344CB8AC3E}">
        <p14:creationId xmlns:p14="http://schemas.microsoft.com/office/powerpoint/2010/main" val="2238873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170" y="0"/>
            <a:ext cx="8529899" cy="646331"/>
          </a:xfrm>
          <a:prstGeom prst="rect">
            <a:avLst/>
          </a:prstGeom>
        </p:spPr>
        <p:txBody>
          <a:bodyPr wrap="none">
            <a:spAutoFit/>
          </a:bodyPr>
          <a:lstStyle/>
          <a:p>
            <a:r>
              <a:rPr lang="en-US" sz="3600" dirty="0"/>
              <a:t>Adding a New Ad Valorem Segment </a:t>
            </a:r>
          </a:p>
        </p:txBody>
      </p:sp>
      <p:pic>
        <p:nvPicPr>
          <p:cNvPr id="4" name="Picture 3"/>
          <p:cNvPicPr>
            <a:picLocks noChangeAspect="1"/>
          </p:cNvPicPr>
          <p:nvPr/>
        </p:nvPicPr>
        <p:blipFill>
          <a:blip r:embed="rId3"/>
          <a:stretch>
            <a:fillRect/>
          </a:stretch>
        </p:blipFill>
        <p:spPr>
          <a:xfrm>
            <a:off x="149850" y="845305"/>
            <a:ext cx="11214537" cy="5656458"/>
          </a:xfrm>
          <a:prstGeom prst="rect">
            <a:avLst/>
          </a:prstGeom>
        </p:spPr>
      </p:pic>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793509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327" y="740427"/>
            <a:ext cx="10371551" cy="5549032"/>
          </a:xfrm>
          <a:prstGeom prst="rect">
            <a:avLst/>
          </a:prstGeom>
        </p:spPr>
      </p:pic>
      <p:pic>
        <p:nvPicPr>
          <p:cNvPr id="3" name="Picture 2"/>
          <p:cNvPicPr>
            <a:picLocks noChangeAspect="1"/>
          </p:cNvPicPr>
          <p:nvPr/>
        </p:nvPicPr>
        <p:blipFill>
          <a:blip r:embed="rId4"/>
          <a:stretch>
            <a:fillRect/>
          </a:stretch>
        </p:blipFill>
        <p:spPr>
          <a:xfrm>
            <a:off x="10680061" y="5339964"/>
            <a:ext cx="1511939" cy="1518036"/>
          </a:xfrm>
          <a:prstGeom prst="rect">
            <a:avLst/>
          </a:prstGeom>
        </p:spPr>
      </p:pic>
      <p:sp>
        <p:nvSpPr>
          <p:cNvPr id="4" name="Rectangle 3"/>
          <p:cNvSpPr/>
          <p:nvPr/>
        </p:nvSpPr>
        <p:spPr>
          <a:xfrm>
            <a:off x="513495" y="0"/>
            <a:ext cx="10166566" cy="646331"/>
          </a:xfrm>
          <a:prstGeom prst="rect">
            <a:avLst/>
          </a:prstGeom>
        </p:spPr>
        <p:txBody>
          <a:bodyPr wrap="none">
            <a:spAutoFit/>
          </a:bodyPr>
          <a:lstStyle/>
          <a:p>
            <a:r>
              <a:rPr lang="en-US" sz="3600" dirty="0"/>
              <a:t>Adding a New Ad Valorem </a:t>
            </a:r>
            <a:r>
              <a:rPr lang="en-US" sz="3600" dirty="0" smtClean="0"/>
              <a:t>Segment (cont.) </a:t>
            </a:r>
            <a:endParaRPr lang="en-US" sz="3600" dirty="0"/>
          </a:p>
        </p:txBody>
      </p:sp>
    </p:spTree>
    <p:extLst>
      <p:ext uri="{BB962C8B-B14F-4D97-AF65-F5344CB8AC3E}">
        <p14:creationId xmlns:p14="http://schemas.microsoft.com/office/powerpoint/2010/main" val="1282118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3753" y="927305"/>
            <a:ext cx="10604938" cy="5425065"/>
          </a:xfrm>
          <a:prstGeom prst="rect">
            <a:avLst/>
          </a:prstGeom>
        </p:spPr>
      </p:pic>
      <p:pic>
        <p:nvPicPr>
          <p:cNvPr id="3" name="Picture 2"/>
          <p:cNvPicPr>
            <a:picLocks noChangeAspect="1"/>
          </p:cNvPicPr>
          <p:nvPr/>
        </p:nvPicPr>
        <p:blipFill>
          <a:blip r:embed="rId4"/>
          <a:stretch>
            <a:fillRect/>
          </a:stretch>
        </p:blipFill>
        <p:spPr>
          <a:xfrm>
            <a:off x="10680061" y="5339964"/>
            <a:ext cx="1511939" cy="1518036"/>
          </a:xfrm>
          <a:prstGeom prst="rect">
            <a:avLst/>
          </a:prstGeom>
        </p:spPr>
      </p:pic>
      <p:sp>
        <p:nvSpPr>
          <p:cNvPr id="4" name="Rectangle 3"/>
          <p:cNvSpPr/>
          <p:nvPr/>
        </p:nvSpPr>
        <p:spPr>
          <a:xfrm>
            <a:off x="384804" y="0"/>
            <a:ext cx="10166566" cy="646331"/>
          </a:xfrm>
          <a:prstGeom prst="rect">
            <a:avLst/>
          </a:prstGeom>
        </p:spPr>
        <p:txBody>
          <a:bodyPr wrap="none">
            <a:spAutoFit/>
          </a:bodyPr>
          <a:lstStyle/>
          <a:p>
            <a:r>
              <a:rPr lang="en-US" sz="3600" dirty="0"/>
              <a:t>Adding a New Ad Valorem Segment (cont.) </a:t>
            </a:r>
          </a:p>
        </p:txBody>
      </p:sp>
    </p:spTree>
    <p:extLst>
      <p:ext uri="{BB962C8B-B14F-4D97-AF65-F5344CB8AC3E}">
        <p14:creationId xmlns:p14="http://schemas.microsoft.com/office/powerpoint/2010/main" val="3008766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463" y="212074"/>
            <a:ext cx="7443063" cy="646331"/>
          </a:xfrm>
          <a:prstGeom prst="rect">
            <a:avLst/>
          </a:prstGeom>
        </p:spPr>
        <p:txBody>
          <a:bodyPr wrap="none">
            <a:spAutoFit/>
          </a:bodyPr>
          <a:lstStyle/>
          <a:p>
            <a:pPr algn="ctr"/>
            <a:r>
              <a:rPr lang="en-US" sz="3600" b="1" dirty="0"/>
              <a:t>Editing an Ad Valorem Segment </a:t>
            </a:r>
          </a:p>
        </p:txBody>
      </p:sp>
      <p:pic>
        <p:nvPicPr>
          <p:cNvPr id="4" name="Picture 3"/>
          <p:cNvPicPr>
            <a:picLocks noChangeAspect="1"/>
          </p:cNvPicPr>
          <p:nvPr/>
        </p:nvPicPr>
        <p:blipFill>
          <a:blip r:embed="rId3"/>
          <a:stretch>
            <a:fillRect/>
          </a:stretch>
        </p:blipFill>
        <p:spPr>
          <a:xfrm>
            <a:off x="263805" y="1065499"/>
            <a:ext cx="9908089" cy="5033483"/>
          </a:xfrm>
          <a:prstGeom prst="rect">
            <a:avLst/>
          </a:prstGeom>
        </p:spPr>
      </p:pic>
      <p:pic>
        <p:nvPicPr>
          <p:cNvPr id="5" name="Picture 4"/>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826612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5268" y="801667"/>
            <a:ext cx="9908239" cy="5398717"/>
          </a:xfrm>
          <a:prstGeom prst="rect">
            <a:avLst/>
          </a:prstGeom>
        </p:spPr>
      </p:pic>
      <p:pic>
        <p:nvPicPr>
          <p:cNvPr id="4" name="Picture 3"/>
          <p:cNvPicPr>
            <a:picLocks noChangeAspect="1"/>
          </p:cNvPicPr>
          <p:nvPr/>
        </p:nvPicPr>
        <p:blipFill>
          <a:blip r:embed="rId4"/>
          <a:stretch>
            <a:fillRect/>
          </a:stretch>
        </p:blipFill>
        <p:spPr>
          <a:xfrm>
            <a:off x="10680061" y="5339964"/>
            <a:ext cx="1511939" cy="1518036"/>
          </a:xfrm>
          <a:prstGeom prst="rect">
            <a:avLst/>
          </a:prstGeom>
        </p:spPr>
      </p:pic>
      <p:sp>
        <p:nvSpPr>
          <p:cNvPr id="2" name="Rectangle 1"/>
          <p:cNvSpPr/>
          <p:nvPr/>
        </p:nvSpPr>
        <p:spPr>
          <a:xfrm>
            <a:off x="520755" y="155336"/>
            <a:ext cx="9057288" cy="646331"/>
          </a:xfrm>
          <a:prstGeom prst="rect">
            <a:avLst/>
          </a:prstGeom>
        </p:spPr>
        <p:txBody>
          <a:bodyPr wrap="none">
            <a:spAutoFit/>
          </a:bodyPr>
          <a:lstStyle/>
          <a:p>
            <a:pPr algn="ctr"/>
            <a:r>
              <a:rPr lang="en-US" sz="3600" b="1" dirty="0"/>
              <a:t>Editing an Ad Valorem </a:t>
            </a:r>
            <a:r>
              <a:rPr lang="en-US" sz="3600" b="1" dirty="0" smtClean="0"/>
              <a:t>Segment (cont.) </a:t>
            </a:r>
            <a:endParaRPr lang="en-US" sz="3600" b="1" dirty="0"/>
          </a:p>
        </p:txBody>
      </p:sp>
    </p:spTree>
    <p:extLst>
      <p:ext uri="{BB962C8B-B14F-4D97-AF65-F5344CB8AC3E}">
        <p14:creationId xmlns:p14="http://schemas.microsoft.com/office/powerpoint/2010/main" val="2592739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161" y="1058238"/>
            <a:ext cx="10194583" cy="5311850"/>
          </a:xfrm>
          <a:prstGeom prst="rect">
            <a:avLst/>
          </a:prstGeom>
        </p:spPr>
      </p:pic>
      <p:pic>
        <p:nvPicPr>
          <p:cNvPr id="3" name="Picture 2"/>
          <p:cNvPicPr>
            <a:picLocks noChangeAspect="1"/>
          </p:cNvPicPr>
          <p:nvPr/>
        </p:nvPicPr>
        <p:blipFill>
          <a:blip r:embed="rId4"/>
          <a:stretch>
            <a:fillRect/>
          </a:stretch>
        </p:blipFill>
        <p:spPr>
          <a:xfrm>
            <a:off x="10680061" y="5339964"/>
            <a:ext cx="1511939" cy="1518036"/>
          </a:xfrm>
          <a:prstGeom prst="rect">
            <a:avLst/>
          </a:prstGeom>
        </p:spPr>
      </p:pic>
      <p:sp>
        <p:nvSpPr>
          <p:cNvPr id="4" name="Rectangle 3"/>
          <p:cNvSpPr/>
          <p:nvPr/>
        </p:nvSpPr>
        <p:spPr>
          <a:xfrm>
            <a:off x="542787" y="201542"/>
            <a:ext cx="9057288" cy="646331"/>
          </a:xfrm>
          <a:prstGeom prst="rect">
            <a:avLst/>
          </a:prstGeom>
        </p:spPr>
        <p:txBody>
          <a:bodyPr wrap="none">
            <a:spAutoFit/>
          </a:bodyPr>
          <a:lstStyle/>
          <a:p>
            <a:pPr algn="ctr"/>
            <a:r>
              <a:rPr lang="en-US" sz="3600" b="1" dirty="0"/>
              <a:t>Editing an Ad Valorem Segment (cont.) </a:t>
            </a:r>
          </a:p>
        </p:txBody>
      </p:sp>
    </p:spTree>
    <p:extLst>
      <p:ext uri="{BB962C8B-B14F-4D97-AF65-F5344CB8AC3E}">
        <p14:creationId xmlns:p14="http://schemas.microsoft.com/office/powerpoint/2010/main" val="3153266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7129" y="1292111"/>
            <a:ext cx="10650588" cy="5122376"/>
          </a:xfrm>
          <a:prstGeom prst="rect">
            <a:avLst/>
          </a:prstGeom>
        </p:spPr>
      </p:pic>
      <p:pic>
        <p:nvPicPr>
          <p:cNvPr id="3" name="Picture 2"/>
          <p:cNvPicPr>
            <a:picLocks noChangeAspect="1"/>
          </p:cNvPicPr>
          <p:nvPr/>
        </p:nvPicPr>
        <p:blipFill>
          <a:blip r:embed="rId4"/>
          <a:stretch>
            <a:fillRect/>
          </a:stretch>
        </p:blipFill>
        <p:spPr>
          <a:xfrm>
            <a:off x="10680061" y="5339964"/>
            <a:ext cx="1511939" cy="1518036"/>
          </a:xfrm>
          <a:prstGeom prst="rect">
            <a:avLst/>
          </a:prstGeom>
        </p:spPr>
      </p:pic>
      <p:sp>
        <p:nvSpPr>
          <p:cNvPr id="4" name="Rectangle 3"/>
          <p:cNvSpPr/>
          <p:nvPr/>
        </p:nvSpPr>
        <p:spPr>
          <a:xfrm>
            <a:off x="1063779" y="525432"/>
            <a:ext cx="9057288" cy="646331"/>
          </a:xfrm>
          <a:prstGeom prst="rect">
            <a:avLst/>
          </a:prstGeom>
        </p:spPr>
        <p:txBody>
          <a:bodyPr wrap="none">
            <a:spAutoFit/>
          </a:bodyPr>
          <a:lstStyle/>
          <a:p>
            <a:pPr algn="ctr"/>
            <a:r>
              <a:rPr lang="en-US" sz="3600" b="1" dirty="0"/>
              <a:t>Editing an Ad Valorem Segment (cont.) </a:t>
            </a:r>
          </a:p>
        </p:txBody>
      </p:sp>
    </p:spTree>
    <p:extLst>
      <p:ext uri="{BB962C8B-B14F-4D97-AF65-F5344CB8AC3E}">
        <p14:creationId xmlns:p14="http://schemas.microsoft.com/office/powerpoint/2010/main" val="843331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7586" y="1949986"/>
            <a:ext cx="11685883" cy="3128789"/>
          </a:xfrm>
          <a:prstGeom prst="rect">
            <a:avLst/>
          </a:prstGeom>
        </p:spPr>
      </p:pic>
      <p:sp>
        <p:nvSpPr>
          <p:cNvPr id="3" name="TextBox 2"/>
          <p:cNvSpPr txBox="1"/>
          <p:nvPr/>
        </p:nvSpPr>
        <p:spPr>
          <a:xfrm>
            <a:off x="2414362" y="596914"/>
            <a:ext cx="7072829" cy="523220"/>
          </a:xfrm>
          <a:prstGeom prst="rect">
            <a:avLst/>
          </a:prstGeom>
          <a:noFill/>
        </p:spPr>
        <p:txBody>
          <a:bodyPr wrap="square" rtlCol="0">
            <a:spAutoFit/>
          </a:bodyPr>
          <a:lstStyle/>
          <a:p>
            <a:pPr algn="ctr"/>
            <a:r>
              <a:rPr lang="en-US" sz="2800" b="1" dirty="0" smtClean="0"/>
              <a:t>Renewing an Apportioned Certificate</a:t>
            </a:r>
            <a:endParaRPr lang="en-US" sz="2800" b="1" dirty="0"/>
          </a:p>
        </p:txBody>
      </p:sp>
      <p:sp>
        <p:nvSpPr>
          <p:cNvPr id="4" name="TextBox 3"/>
          <p:cNvSpPr txBox="1"/>
          <p:nvPr/>
        </p:nvSpPr>
        <p:spPr>
          <a:xfrm>
            <a:off x="4943345" y="5575762"/>
            <a:ext cx="2897437" cy="523220"/>
          </a:xfrm>
          <a:prstGeom prst="rect">
            <a:avLst/>
          </a:prstGeom>
          <a:noFill/>
        </p:spPr>
        <p:txBody>
          <a:bodyPr wrap="square" rtlCol="0">
            <a:spAutoFit/>
          </a:bodyPr>
          <a:lstStyle/>
          <a:p>
            <a:r>
              <a:rPr lang="en-US" sz="2800" dirty="0" smtClean="0">
                <a:hlinkClick r:id="rId4"/>
              </a:rPr>
              <a:t>Drive.ky.gov</a:t>
            </a:r>
            <a:endParaRPr lang="en-US" sz="2800" dirty="0"/>
          </a:p>
        </p:txBody>
      </p:sp>
      <p:pic>
        <p:nvPicPr>
          <p:cNvPr id="5" name="Picture 4"/>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316705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364" y="147782"/>
            <a:ext cx="8445995" cy="646331"/>
          </a:xfrm>
          <a:prstGeom prst="rect">
            <a:avLst/>
          </a:prstGeom>
          <a:noFill/>
        </p:spPr>
        <p:txBody>
          <a:bodyPr wrap="square" rtlCol="0">
            <a:spAutoFit/>
          </a:bodyPr>
          <a:lstStyle/>
          <a:p>
            <a:r>
              <a:rPr lang="en-US" sz="3600" b="1" u="sng" dirty="0" smtClean="0"/>
              <a:t>Freddie </a:t>
            </a:r>
            <a:r>
              <a:rPr lang="en-US" sz="3600" b="1" u="sng" dirty="0" err="1" smtClean="0"/>
              <a:t>Freeroader</a:t>
            </a:r>
            <a:r>
              <a:rPr lang="en-US" sz="3600" b="1" u="sng" dirty="0" smtClean="0"/>
              <a:t> Tips</a:t>
            </a:r>
            <a:endParaRPr lang="en-US" sz="3600" b="1" u="sng" dirty="0"/>
          </a:p>
        </p:txBody>
      </p:sp>
      <p:sp>
        <p:nvSpPr>
          <p:cNvPr id="3" name="TextBox 2"/>
          <p:cNvSpPr txBox="1"/>
          <p:nvPr/>
        </p:nvSpPr>
        <p:spPr>
          <a:xfrm>
            <a:off x="2510701" y="868874"/>
            <a:ext cx="7084785" cy="1754326"/>
          </a:xfrm>
          <a:prstGeom prst="rect">
            <a:avLst/>
          </a:prstGeom>
          <a:noFill/>
        </p:spPr>
        <p:txBody>
          <a:bodyPr wrap="square" rtlCol="0">
            <a:spAutoFit/>
          </a:bodyPr>
          <a:lstStyle/>
          <a:p>
            <a:pPr algn="ctr"/>
            <a:r>
              <a:rPr lang="en-US" dirty="0" smtClean="0"/>
              <a:t>Tips can be reported using either of the following:</a:t>
            </a:r>
          </a:p>
          <a:p>
            <a:pPr algn="ctr"/>
            <a:r>
              <a:rPr lang="en-US" dirty="0" smtClean="0"/>
              <a:t>- Telephone at 800.590.3921</a:t>
            </a:r>
          </a:p>
          <a:p>
            <a:pPr algn="ctr"/>
            <a:r>
              <a:rPr lang="en-US" dirty="0" smtClean="0"/>
              <a:t>or</a:t>
            </a:r>
          </a:p>
          <a:p>
            <a:pPr algn="ctr"/>
            <a:r>
              <a:rPr lang="en-US" dirty="0"/>
              <a:t> </a:t>
            </a:r>
            <a:r>
              <a:rPr lang="en-US" dirty="0" smtClean="0"/>
              <a:t>   - Online at </a:t>
            </a:r>
            <a:r>
              <a:rPr lang="en-US" dirty="0" smtClean="0">
                <a:solidFill>
                  <a:srgbClr val="0000FF"/>
                </a:solidFill>
                <a:hlinkClick r:id="rId3"/>
              </a:rPr>
              <a:t>www.tipline.ky.gov</a:t>
            </a:r>
            <a:endParaRPr lang="en-US" dirty="0" smtClean="0">
              <a:solidFill>
                <a:srgbClr val="0000FF"/>
              </a:solidFill>
            </a:endParaRPr>
          </a:p>
          <a:p>
            <a:pPr algn="ctr"/>
            <a:endParaRPr lang="en-US" dirty="0" smtClean="0"/>
          </a:p>
          <a:p>
            <a:pPr algn="ctr"/>
            <a:r>
              <a:rPr lang="en-US" dirty="0"/>
              <a:t>	</a:t>
            </a:r>
          </a:p>
        </p:txBody>
      </p:sp>
      <p:pic>
        <p:nvPicPr>
          <p:cNvPr id="4" name="Picture 3"/>
          <p:cNvPicPr>
            <a:picLocks noChangeAspect="1"/>
          </p:cNvPicPr>
          <p:nvPr/>
        </p:nvPicPr>
        <p:blipFill>
          <a:blip r:embed="rId4"/>
          <a:stretch>
            <a:fillRect/>
          </a:stretch>
        </p:blipFill>
        <p:spPr>
          <a:xfrm>
            <a:off x="738129" y="2159305"/>
            <a:ext cx="10267721" cy="4516916"/>
          </a:xfrm>
          <a:prstGeom prst="rect">
            <a:avLst/>
          </a:prstGeom>
        </p:spPr>
      </p:pic>
      <p:pic>
        <p:nvPicPr>
          <p:cNvPr id="5" name="Picture 4"/>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3599817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7541"/>
            <a:ext cx="10941453" cy="1815882"/>
          </a:xfrm>
          <a:prstGeom prst="rect">
            <a:avLst/>
          </a:prstGeom>
          <a:noFill/>
        </p:spPr>
        <p:txBody>
          <a:bodyPr wrap="square" rtlCol="0">
            <a:spAutoFit/>
          </a:bodyPr>
          <a:lstStyle/>
          <a:p>
            <a:pPr algn="ctr"/>
            <a:r>
              <a:rPr lang="en-US" sz="3200" b="1" dirty="0" smtClean="0"/>
              <a:t>Red Flag Tip Reporting</a:t>
            </a:r>
            <a:endParaRPr lang="en-US" sz="3200" dirty="0"/>
          </a:p>
          <a:p>
            <a:pPr algn="ctr"/>
            <a:r>
              <a:rPr lang="en-US" sz="2000" dirty="0" smtClean="0"/>
              <a:t>The Commonwealth of Kentucky has a tip line web portal at www.tipline.ky.gov for fraudulent activity, theft, misconduct, safety violations and unethical behavior.  The Department of Revenue has included links and information on the public website and this information can be added to PVA websites as desired.</a:t>
            </a:r>
          </a:p>
        </p:txBody>
      </p:sp>
      <p:pic>
        <p:nvPicPr>
          <p:cNvPr id="3" name="Picture 2"/>
          <p:cNvPicPr>
            <a:picLocks noChangeAspect="1"/>
          </p:cNvPicPr>
          <p:nvPr/>
        </p:nvPicPr>
        <p:blipFill>
          <a:blip r:embed="rId3"/>
          <a:stretch>
            <a:fillRect/>
          </a:stretch>
        </p:blipFill>
        <p:spPr>
          <a:xfrm>
            <a:off x="8062985" y="3218607"/>
            <a:ext cx="2617076" cy="1334815"/>
          </a:xfrm>
          <a:prstGeom prst="rect">
            <a:avLst/>
          </a:prstGeom>
        </p:spPr>
      </p:pic>
      <p:pic>
        <p:nvPicPr>
          <p:cNvPr id="4" name="Picture 3"/>
          <p:cNvPicPr>
            <a:picLocks noChangeAspect="1"/>
          </p:cNvPicPr>
          <p:nvPr/>
        </p:nvPicPr>
        <p:blipFill>
          <a:blip r:embed="rId4"/>
          <a:stretch>
            <a:fillRect/>
          </a:stretch>
        </p:blipFill>
        <p:spPr>
          <a:xfrm>
            <a:off x="494635" y="2333423"/>
            <a:ext cx="7115504" cy="4439997"/>
          </a:xfrm>
          <a:prstGeom prst="rect">
            <a:avLst/>
          </a:prstGeom>
        </p:spPr>
      </p:pic>
      <p:pic>
        <p:nvPicPr>
          <p:cNvPr id="5" name="Picture 4"/>
          <p:cNvPicPr>
            <a:picLocks noChangeAspect="1"/>
          </p:cNvPicPr>
          <p:nvPr/>
        </p:nvPicPr>
        <p:blipFill>
          <a:blip r:embed="rId5"/>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168933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750" y="385591"/>
            <a:ext cx="7568588" cy="830997"/>
          </a:xfrm>
          <a:prstGeom prst="rect">
            <a:avLst/>
          </a:prstGeom>
          <a:noFill/>
        </p:spPr>
        <p:txBody>
          <a:bodyPr wrap="square" rtlCol="0">
            <a:spAutoFit/>
          </a:bodyPr>
          <a:lstStyle/>
          <a:p>
            <a:pPr algn="ctr"/>
            <a:r>
              <a:rPr lang="en-US" sz="4800" b="1" dirty="0" smtClean="0"/>
              <a:t>Questions</a:t>
            </a:r>
            <a:endParaRPr lang="en-US" sz="4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31" y="2081270"/>
            <a:ext cx="3405130" cy="3405130"/>
          </a:xfrm>
          <a:prstGeom prst="rect">
            <a:avLst/>
          </a:prstGeom>
        </p:spPr>
      </p:pic>
      <p:sp>
        <p:nvSpPr>
          <p:cNvPr id="4" name="TextBox 3"/>
          <p:cNvSpPr txBox="1"/>
          <p:nvPr/>
        </p:nvSpPr>
        <p:spPr>
          <a:xfrm>
            <a:off x="5133860" y="1961002"/>
            <a:ext cx="6400800" cy="3970318"/>
          </a:xfrm>
          <a:prstGeom prst="rect">
            <a:avLst/>
          </a:prstGeom>
          <a:noFill/>
        </p:spPr>
        <p:txBody>
          <a:bodyPr wrap="square" rtlCol="0">
            <a:spAutoFit/>
          </a:bodyPr>
          <a:lstStyle/>
          <a:p>
            <a:r>
              <a:rPr lang="en-US" dirty="0" smtClean="0"/>
              <a:t>Lindsey Brown- Section Supervisor</a:t>
            </a:r>
          </a:p>
          <a:p>
            <a:r>
              <a:rPr lang="en-US" dirty="0" smtClean="0"/>
              <a:t>502-564-7384</a:t>
            </a:r>
          </a:p>
          <a:p>
            <a:r>
              <a:rPr lang="en-US" dirty="0" smtClean="0">
                <a:hlinkClick r:id="rId4"/>
              </a:rPr>
              <a:t>LindseyN.Brown@ky.gov</a:t>
            </a:r>
            <a:endParaRPr lang="en-US" dirty="0" smtClean="0"/>
          </a:p>
          <a:p>
            <a:endParaRPr lang="en-US" dirty="0"/>
          </a:p>
          <a:p>
            <a:r>
              <a:rPr lang="en-US" dirty="0" smtClean="0"/>
              <a:t>Jehna Cornish- Branch Manager</a:t>
            </a:r>
          </a:p>
          <a:p>
            <a:r>
              <a:rPr lang="en-US" dirty="0" smtClean="0"/>
              <a:t>502-782-2507</a:t>
            </a:r>
          </a:p>
          <a:p>
            <a:r>
              <a:rPr lang="en-US" dirty="0" smtClean="0">
                <a:hlinkClick r:id="rId5"/>
              </a:rPr>
              <a:t>Jehna.Cornish@ky.gov</a:t>
            </a:r>
            <a:endParaRPr lang="en-US" dirty="0" smtClean="0"/>
          </a:p>
          <a:p>
            <a:endParaRPr lang="en-US" dirty="0"/>
          </a:p>
          <a:p>
            <a:r>
              <a:rPr lang="en-US" dirty="0" smtClean="0"/>
              <a:t>Glyndon Woosley- Assistant Director</a:t>
            </a:r>
          </a:p>
          <a:p>
            <a:r>
              <a:rPr lang="en-US" dirty="0" smtClean="0"/>
              <a:t>502-782-9667</a:t>
            </a:r>
          </a:p>
          <a:p>
            <a:r>
              <a:rPr lang="en-US" dirty="0" smtClean="0">
                <a:hlinkClick r:id="rId6"/>
              </a:rPr>
              <a:t>Glyndon.Woosley@ky.gov</a:t>
            </a:r>
            <a:endParaRPr lang="en-US" dirty="0" smtClean="0"/>
          </a:p>
          <a:p>
            <a:endParaRPr lang="en-US" dirty="0" smtClean="0"/>
          </a:p>
          <a:p>
            <a:endParaRPr lang="en-US" dirty="0"/>
          </a:p>
          <a:p>
            <a:endParaRPr lang="en-US" dirty="0"/>
          </a:p>
        </p:txBody>
      </p:sp>
      <p:pic>
        <p:nvPicPr>
          <p:cNvPr id="5" name="Picture 4"/>
          <p:cNvPicPr>
            <a:picLocks noChangeAspect="1"/>
          </p:cNvPicPr>
          <p:nvPr/>
        </p:nvPicPr>
        <p:blipFill>
          <a:blip r:embed="rId7"/>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244147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55567"/>
            <a:ext cx="9601196" cy="1303867"/>
          </a:xfrm>
        </p:spPr>
        <p:txBody>
          <a:bodyPr/>
          <a:lstStyle/>
          <a:p>
            <a:r>
              <a:rPr lang="en-US" dirty="0" smtClean="0"/>
              <a:t>Disclaimer</a:t>
            </a:r>
            <a:endParaRPr lang="en-US" dirty="0"/>
          </a:p>
        </p:txBody>
      </p:sp>
      <p:sp>
        <p:nvSpPr>
          <p:cNvPr id="3" name="TextBox 2"/>
          <p:cNvSpPr txBox="1"/>
          <p:nvPr/>
        </p:nvSpPr>
        <p:spPr>
          <a:xfrm>
            <a:off x="1316180" y="2059434"/>
            <a:ext cx="9559637"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aramond" panose="02020404030301010803"/>
                <a:ea typeface="+mn-ea"/>
                <a:cs typeface="+mn-cs"/>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the this </a:t>
            </a:r>
            <a:r>
              <a:rPr kumimoji="0" lang="en-US" sz="1800" b="0" i="0" u="none" strike="noStrike" kern="1200" cap="none" spc="0" normalizeH="0" baseline="0" noProof="0" dirty="0" smtClean="0">
                <a:ln>
                  <a:noFill/>
                </a:ln>
                <a:effectLst/>
                <a:uLnTx/>
                <a:uFillTx/>
                <a:latin typeface="Garamond" panose="02020404030301010803"/>
                <a:ea typeface="+mn-ea"/>
                <a:cs typeface="+mn-cs"/>
              </a:rPr>
              <a:t>presentation</a:t>
            </a:r>
            <a:r>
              <a:rPr kumimoji="0" lang="en-US" sz="1800" b="0" i="0" u="none" strike="noStrike" kern="1200" cap="none" spc="0" normalizeH="0" baseline="0" noProof="0" dirty="0">
                <a:ln>
                  <a:noFill/>
                </a:ln>
                <a:effectLst/>
                <a:uLnTx/>
                <a:uFillTx/>
                <a:latin typeface="Garamond" panose="02020404030301010803"/>
                <a:ea typeface="+mn-ea"/>
                <a:cs typeface="+mn-cs"/>
              </a:rPr>
              <a:t>, please reference KRS </a:t>
            </a:r>
            <a:r>
              <a:rPr lang="en-US" dirty="0" smtClean="0">
                <a:latin typeface="Garamond" panose="02020404030301010803"/>
              </a:rPr>
              <a:t>132.760 (2)</a:t>
            </a:r>
            <a:r>
              <a:rPr kumimoji="0" lang="en-US" sz="1800" b="0" i="0" u="none" strike="noStrike" kern="1200" cap="none" spc="0" normalizeH="0" baseline="0" noProof="0" dirty="0" smtClean="0">
                <a:ln>
                  <a:noFill/>
                </a:ln>
                <a:effectLst/>
                <a:uLnTx/>
                <a:uFillTx/>
                <a:latin typeface="Garamond" panose="02020404030301010803"/>
                <a:ea typeface="+mn-ea"/>
                <a:cs typeface="+mn-cs"/>
              </a:rPr>
              <a:t>, KRS 189.010 (17),</a:t>
            </a:r>
            <a:r>
              <a:rPr kumimoji="0" lang="en-US" sz="1800" b="0" i="0" u="none" strike="noStrike" kern="1200" cap="none" spc="0" normalizeH="0" noProof="0" dirty="0" smtClean="0">
                <a:ln>
                  <a:noFill/>
                </a:ln>
                <a:effectLst/>
                <a:uLnTx/>
                <a:uFillTx/>
                <a:latin typeface="Garamond" panose="02020404030301010803"/>
                <a:ea typeface="+mn-ea"/>
                <a:cs typeface="+mn-cs"/>
              </a:rPr>
              <a:t> </a:t>
            </a:r>
            <a:r>
              <a:rPr kumimoji="0" lang="en-US" sz="1800" b="0" i="0" u="none" strike="noStrike" kern="1200" cap="none" spc="0" normalizeH="0" baseline="0" noProof="0" dirty="0" smtClean="0">
                <a:ln>
                  <a:noFill/>
                </a:ln>
                <a:effectLst/>
                <a:uLnTx/>
                <a:uFillTx/>
                <a:latin typeface="Garamond" panose="02020404030301010803"/>
                <a:ea typeface="+mn-ea"/>
                <a:cs typeface="+mn-cs"/>
              </a:rPr>
              <a:t>KRS 132.485</a:t>
            </a:r>
            <a:r>
              <a:rPr lang="en-US" dirty="0">
                <a:latin typeface="Garamond" panose="02020404030301010803"/>
              </a:rPr>
              <a:t> </a:t>
            </a:r>
            <a:r>
              <a:rPr lang="en-US" dirty="0" smtClean="0">
                <a:latin typeface="Garamond" panose="02020404030301010803"/>
              </a:rPr>
              <a:t>and 601 KAR 9:135</a:t>
            </a:r>
            <a:endParaRPr kumimoji="0" lang="en-US" sz="1800" b="0" i="0" u="none" strike="noStrike" kern="1200" cap="none" spc="0" normalizeH="0" baseline="0" noProof="0" dirty="0">
              <a:ln>
                <a:noFill/>
              </a:ln>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aramond" panose="02020404030301010803"/>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aramond" panose="02020404030301010803"/>
                <a:ea typeface="+mn-ea"/>
                <a:cs typeface="+mn-cs"/>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4" name="Picture 3"/>
          <p:cNvPicPr>
            <a:picLocks noChangeAspect="1"/>
          </p:cNvPicPr>
          <p:nvPr/>
        </p:nvPicPr>
        <p:blipFill>
          <a:blip r:embed="rId3"/>
          <a:stretch>
            <a:fillRect/>
          </a:stretch>
        </p:blipFill>
        <p:spPr>
          <a:xfrm>
            <a:off x="10680061" y="5339964"/>
            <a:ext cx="1511939" cy="1518036"/>
          </a:xfrm>
          <a:prstGeom prst="rect">
            <a:avLst/>
          </a:prstGeom>
        </p:spPr>
      </p:pic>
      <p:sp>
        <p:nvSpPr>
          <p:cNvPr id="5" name="TextBox 4"/>
          <p:cNvSpPr txBox="1"/>
          <p:nvPr/>
        </p:nvSpPr>
        <p:spPr>
          <a:xfrm>
            <a:off x="1504114" y="5775816"/>
            <a:ext cx="918377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Demi" panose="020B0703020102020204" pitchFamily="34" charset="0"/>
                <a:ea typeface="+mn-ea"/>
                <a:cs typeface="+mn-cs"/>
              </a:rPr>
              <a:t>Presentation Date: </a:t>
            </a:r>
            <a:r>
              <a:rPr lang="en-US" dirty="0" smtClean="0">
                <a:latin typeface="Franklin Gothic Demi" panose="020B0703020102020204" pitchFamily="34" charset="0"/>
              </a:rPr>
              <a:t>December 5,</a:t>
            </a:r>
            <a:r>
              <a:rPr kumimoji="0" lang="en-US" sz="1800" b="0" i="0" u="none" strike="noStrike" kern="1200" cap="none" spc="0" normalizeH="0" baseline="0" noProof="0" dirty="0" smtClean="0">
                <a:ln>
                  <a:noFill/>
                </a:ln>
                <a:effectLst/>
                <a:uLnTx/>
                <a:uFillTx/>
                <a:latin typeface="Franklin Gothic Demi" panose="020B0703020102020204" pitchFamily="34" charset="0"/>
                <a:ea typeface="+mn-ea"/>
                <a:cs typeface="+mn-cs"/>
              </a:rPr>
              <a:t> </a:t>
            </a:r>
            <a:r>
              <a:rPr kumimoji="0" lang="en-US" sz="1800" b="0" i="0" u="none" strike="noStrike" kern="1200" cap="none" spc="0" normalizeH="0" baseline="0" noProof="0" dirty="0">
                <a:ln>
                  <a:noFill/>
                </a:ln>
                <a:effectLst/>
                <a:uLnTx/>
                <a:uFillTx/>
                <a:latin typeface="Franklin Gothic Demi" panose="020B0703020102020204" pitchFamily="34" charset="0"/>
                <a:ea typeface="+mn-ea"/>
                <a:cs typeface="+mn-cs"/>
              </a:rPr>
              <a:t>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0536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1692166"/>
            <a:ext cx="4466897" cy="369332"/>
          </a:xfrm>
          <a:prstGeom prst="rect">
            <a:avLst/>
          </a:prstGeom>
          <a:noFill/>
        </p:spPr>
        <p:txBody>
          <a:bodyPr wrap="square" rtlCol="0">
            <a:spAutoFit/>
          </a:bodyPr>
          <a:lstStyle/>
          <a:p>
            <a:endParaRPr lang="en-US" b="1" dirty="0">
              <a:solidFill>
                <a:srgbClr val="0000FF"/>
              </a:solidFill>
            </a:endParaRPr>
          </a:p>
        </p:txBody>
      </p:sp>
      <p:sp>
        <p:nvSpPr>
          <p:cNvPr id="3" name="TextBox 2"/>
          <p:cNvSpPr txBox="1"/>
          <p:nvPr/>
        </p:nvSpPr>
        <p:spPr>
          <a:xfrm>
            <a:off x="1847592" y="1230501"/>
            <a:ext cx="7882758" cy="830997"/>
          </a:xfrm>
          <a:prstGeom prst="rect">
            <a:avLst/>
          </a:prstGeom>
          <a:noFill/>
        </p:spPr>
        <p:txBody>
          <a:bodyPr wrap="square" rtlCol="0">
            <a:spAutoFit/>
          </a:bodyPr>
          <a:lstStyle/>
          <a:p>
            <a:pPr algn="ctr"/>
            <a:r>
              <a:rPr lang="en-US" sz="2400" u="sng" dirty="0" smtClean="0"/>
              <a:t>Clerk  and International Registration Plan (IRP) Apportioned Vehicle Coding </a:t>
            </a:r>
          </a:p>
        </p:txBody>
      </p:sp>
      <p:sp>
        <p:nvSpPr>
          <p:cNvPr id="5" name="TextBox 4"/>
          <p:cNvSpPr txBox="1"/>
          <p:nvPr/>
        </p:nvSpPr>
        <p:spPr>
          <a:xfrm>
            <a:off x="1587062" y="2061498"/>
            <a:ext cx="8744607" cy="2862322"/>
          </a:xfrm>
          <a:prstGeom prst="rect">
            <a:avLst/>
          </a:prstGeom>
          <a:noFill/>
        </p:spPr>
        <p:txBody>
          <a:bodyPr wrap="square" rtlCol="0">
            <a:spAutoFit/>
          </a:bodyPr>
          <a:lstStyle/>
          <a:p>
            <a:endParaRPr lang="en-US" dirty="0" smtClean="0"/>
          </a:p>
          <a:p>
            <a:r>
              <a:rPr lang="en-US" dirty="0" smtClean="0"/>
              <a:t>The clerks will issue an Apportion Certificate with a Registration Code of 21 in their offices.  When the taxpayer goes to the Kentucky Transportation Cabinet the IRP area will assign the Apportioned Plate with the 33 code.  </a:t>
            </a:r>
          </a:p>
          <a:p>
            <a:endParaRPr lang="en-US" dirty="0"/>
          </a:p>
          <a:p>
            <a:r>
              <a:rPr lang="en-US" dirty="0" smtClean="0"/>
              <a:t>IRP assigns a plate in the IRP system and sends the plate number to AVIS which changes the Registration Code from 21 (Apportioned Certificate) to 33 (Apportion Plate).    The expiration date will change from March 31</a:t>
            </a:r>
            <a:r>
              <a:rPr lang="en-US" baseline="30000" dirty="0" smtClean="0"/>
              <a:t>st</a:t>
            </a:r>
            <a:r>
              <a:rPr lang="en-US" dirty="0" smtClean="0"/>
              <a:t> to the IRP account expiration Date.  IRP cannot change this date after the account is opened.</a:t>
            </a:r>
            <a:endParaRPr lang="en-US" dirty="0"/>
          </a:p>
        </p:txBody>
      </p:sp>
      <p:pic>
        <p:nvPicPr>
          <p:cNvPr id="6" name="Picture 5"/>
          <p:cNvPicPr>
            <a:picLocks noChangeAspect="1"/>
          </p:cNvPicPr>
          <p:nvPr/>
        </p:nvPicPr>
        <p:blipFill>
          <a:blip r:embed="rId3"/>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1923105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7793" y="1515965"/>
            <a:ext cx="10080433" cy="4583017"/>
          </a:xfrm>
          <a:prstGeom prst="rect">
            <a:avLst/>
          </a:prstGeom>
        </p:spPr>
      </p:pic>
      <p:sp>
        <p:nvSpPr>
          <p:cNvPr id="3" name="TextBox 2"/>
          <p:cNvSpPr txBox="1"/>
          <p:nvPr/>
        </p:nvSpPr>
        <p:spPr>
          <a:xfrm>
            <a:off x="2280492" y="526114"/>
            <a:ext cx="7381302" cy="461665"/>
          </a:xfrm>
          <a:prstGeom prst="rect">
            <a:avLst/>
          </a:prstGeom>
          <a:noFill/>
        </p:spPr>
        <p:txBody>
          <a:bodyPr wrap="square" rtlCol="0">
            <a:spAutoFit/>
          </a:bodyPr>
          <a:lstStyle/>
          <a:p>
            <a:r>
              <a:rPr lang="en-US" sz="2400" b="1" dirty="0" smtClean="0"/>
              <a:t>Clerk/IRP Apportioned Vehicle Coding </a:t>
            </a:r>
            <a:endParaRPr lang="en-US" sz="2400" b="1" dirty="0"/>
          </a:p>
        </p:txBody>
      </p:sp>
      <p:pic>
        <p:nvPicPr>
          <p:cNvPr id="4" name="Picture 3"/>
          <p:cNvPicPr>
            <a:picLocks noChangeAspect="1"/>
          </p:cNvPicPr>
          <p:nvPr/>
        </p:nvPicPr>
        <p:blipFill>
          <a:blip r:embed="rId4"/>
          <a:stretch>
            <a:fillRect/>
          </a:stretch>
        </p:blipFill>
        <p:spPr>
          <a:xfrm>
            <a:off x="10680061" y="5339964"/>
            <a:ext cx="1511939" cy="1518036"/>
          </a:xfrm>
          <a:prstGeom prst="rect">
            <a:avLst/>
          </a:prstGeom>
        </p:spPr>
      </p:pic>
      <p:sp>
        <p:nvSpPr>
          <p:cNvPr id="5" name="Oval 4"/>
          <p:cNvSpPr/>
          <p:nvPr/>
        </p:nvSpPr>
        <p:spPr>
          <a:xfrm>
            <a:off x="1228436" y="2881745"/>
            <a:ext cx="3556000" cy="4433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564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7961" y="3256466"/>
            <a:ext cx="10366872" cy="3286584"/>
          </a:xfrm>
          <a:prstGeom prst="rect">
            <a:avLst/>
          </a:prstGeom>
        </p:spPr>
      </p:pic>
      <p:sp>
        <p:nvSpPr>
          <p:cNvPr id="2" name="TextBox 1"/>
          <p:cNvSpPr txBox="1"/>
          <p:nvPr/>
        </p:nvSpPr>
        <p:spPr>
          <a:xfrm>
            <a:off x="2528372" y="448690"/>
            <a:ext cx="7271132" cy="461665"/>
          </a:xfrm>
          <a:prstGeom prst="rect">
            <a:avLst/>
          </a:prstGeom>
          <a:noFill/>
        </p:spPr>
        <p:txBody>
          <a:bodyPr wrap="square" rtlCol="0">
            <a:spAutoFit/>
          </a:bodyPr>
          <a:lstStyle/>
          <a:p>
            <a:r>
              <a:rPr lang="en-US" sz="2400" b="1" dirty="0" smtClean="0"/>
              <a:t>Coding</a:t>
            </a:r>
            <a:r>
              <a:rPr lang="en-US" sz="2400" b="1" dirty="0"/>
              <a:t> </a:t>
            </a:r>
            <a:r>
              <a:rPr lang="en-US" sz="2400" b="1" dirty="0" smtClean="0"/>
              <a:t>Apportioned Vehicles in AVIS </a:t>
            </a:r>
            <a:endParaRPr lang="en-US" sz="2400" b="1" dirty="0"/>
          </a:p>
        </p:txBody>
      </p:sp>
      <p:sp>
        <p:nvSpPr>
          <p:cNvPr id="4" name="TextBox 3"/>
          <p:cNvSpPr txBox="1"/>
          <p:nvPr/>
        </p:nvSpPr>
        <p:spPr>
          <a:xfrm>
            <a:off x="396607" y="991518"/>
            <a:ext cx="10598226" cy="1754326"/>
          </a:xfrm>
          <a:prstGeom prst="rect">
            <a:avLst/>
          </a:prstGeom>
          <a:noFill/>
        </p:spPr>
        <p:txBody>
          <a:bodyPr wrap="square" rtlCol="0">
            <a:spAutoFit/>
          </a:bodyPr>
          <a:lstStyle/>
          <a:p>
            <a:r>
              <a:rPr lang="en-US" dirty="0" smtClean="0"/>
              <a:t>The PVA should update the ‘Tax Status’ to “N” when the taxpayer brings in the apportioned certificate/ plate. </a:t>
            </a:r>
            <a:r>
              <a:rPr lang="en-US" dirty="0"/>
              <a:t>T</a:t>
            </a:r>
            <a:r>
              <a:rPr lang="en-US" dirty="0" smtClean="0"/>
              <a:t>he tax is collected at the Department of Transportation and sent to DOR as part of the IRP Program.</a:t>
            </a:r>
          </a:p>
          <a:p>
            <a:endParaRPr lang="en-US" dirty="0"/>
          </a:p>
          <a:p>
            <a:r>
              <a:rPr lang="en-US" dirty="0" smtClean="0"/>
              <a:t>Tax segments coded with “N” will need to be coded each year as the clerk codes of 21 or 33 do not bypass the valuation process.  </a:t>
            </a:r>
            <a:endParaRPr lang="en-US" dirty="0"/>
          </a:p>
        </p:txBody>
      </p:sp>
      <p:sp>
        <p:nvSpPr>
          <p:cNvPr id="3" name="Oval 2"/>
          <p:cNvSpPr/>
          <p:nvPr/>
        </p:nvSpPr>
        <p:spPr>
          <a:xfrm>
            <a:off x="5337672" y="5563517"/>
            <a:ext cx="473725" cy="363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0680061" y="5339964"/>
            <a:ext cx="1511939" cy="1518036"/>
          </a:xfrm>
          <a:prstGeom prst="rect">
            <a:avLst/>
          </a:prstGeom>
        </p:spPr>
      </p:pic>
    </p:spTree>
    <p:extLst>
      <p:ext uri="{BB962C8B-B14F-4D97-AF65-F5344CB8AC3E}">
        <p14:creationId xmlns:p14="http://schemas.microsoft.com/office/powerpoint/2010/main" val="26586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365" y="1859754"/>
            <a:ext cx="8993393" cy="4893647"/>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rPr>
              <a:t>If he gets an apportioned plate in KY or any other 59 US or Canadian jurisdictions in the International Registration Plan (IRP), the issuing jurisdiction will collect the ad </a:t>
            </a:r>
            <a:r>
              <a:rPr lang="en-US" sz="2400" dirty="0" smtClean="0">
                <a:latin typeface="Calibri" panose="020F0502020204030204" pitchFamily="34" charset="0"/>
                <a:ea typeface="Calibri" panose="020F0502020204030204" pitchFamily="34" charset="0"/>
              </a:rPr>
              <a:t>valorem tax.</a:t>
            </a:r>
            <a:r>
              <a:rPr lang="en-US" sz="2400" dirty="0">
                <a:latin typeface="Calibri" panose="020F0502020204030204" pitchFamily="34" charset="0"/>
                <a:ea typeface="Calibri" panose="020F0502020204030204" pitchFamily="34" charset="0"/>
              </a:rPr>
              <a:t>  If he does not purchase an apportioned plate in KY or anywhere else, DOR needs to collect the ad </a:t>
            </a:r>
            <a:r>
              <a:rPr lang="en-US" sz="2400" dirty="0" smtClean="0">
                <a:latin typeface="Calibri" panose="020F0502020204030204" pitchFamily="34" charset="0"/>
                <a:ea typeface="Calibri" panose="020F0502020204030204" pitchFamily="34" charset="0"/>
              </a:rPr>
              <a:t>valorem tax.</a:t>
            </a:r>
            <a:endParaRPr lang="en-US" sz="2400" dirty="0">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rPr>
              <a:t> </a:t>
            </a:r>
          </a:p>
          <a:p>
            <a:r>
              <a:rPr lang="en-US" sz="2400" dirty="0" smtClean="0">
                <a:latin typeface="Calibri" panose="020F0502020204030204" pitchFamily="34" charset="0"/>
                <a:ea typeface="Calibri" panose="020F0502020204030204" pitchFamily="34" charset="0"/>
              </a:rPr>
              <a:t>Taxpayer 1 </a:t>
            </a:r>
            <a:r>
              <a:rPr lang="en-US" sz="2400" dirty="0">
                <a:latin typeface="Calibri" panose="020F0502020204030204" pitchFamily="34" charset="0"/>
                <a:ea typeface="Calibri" panose="020F0502020204030204" pitchFamily="34" charset="0"/>
              </a:rPr>
              <a:t>contacted our office today about obtaining KY IRP plates.  If he does, the KY IRP office will collect the ad valorem fees.  If he goes back to IN and obtains an IN apportioned plate, IN will collect the ad valorem fees and send to KY thru the IRP clearinghouse monthly.  At the end of each </a:t>
            </a:r>
            <a:r>
              <a:rPr lang="en-US" sz="2400" dirty="0" smtClean="0">
                <a:latin typeface="Calibri" panose="020F0502020204030204" pitchFamily="34" charset="0"/>
                <a:ea typeface="Calibri" panose="020F0502020204030204" pitchFamily="34" charset="0"/>
              </a:rPr>
              <a:t>month the </a:t>
            </a:r>
            <a:r>
              <a:rPr lang="en-US" sz="2400" dirty="0">
                <a:latin typeface="Calibri" panose="020F0502020204030204" pitchFamily="34" charset="0"/>
                <a:ea typeface="Calibri" panose="020F0502020204030204" pitchFamily="34" charset="0"/>
              </a:rPr>
              <a:t>ad valorem fees collected by KY and the other 59 </a:t>
            </a:r>
            <a:r>
              <a:rPr lang="en-US" sz="2400" dirty="0" smtClean="0">
                <a:latin typeface="Calibri" panose="020F0502020204030204" pitchFamily="34" charset="0"/>
                <a:ea typeface="Calibri" panose="020F0502020204030204" pitchFamily="34" charset="0"/>
              </a:rPr>
              <a:t>jurisdictions are transferred </a:t>
            </a:r>
            <a:r>
              <a:rPr lang="en-US" sz="2400" dirty="0">
                <a:latin typeface="Calibri" panose="020F0502020204030204" pitchFamily="34" charset="0"/>
                <a:ea typeface="Calibri" panose="020F0502020204030204" pitchFamily="34" charset="0"/>
              </a:rPr>
              <a:t>to the Revenue accounts.</a:t>
            </a:r>
          </a:p>
          <a:p>
            <a:r>
              <a:rPr lang="en-US" sz="2400" dirty="0">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p:txBody>
      </p:sp>
      <p:sp>
        <p:nvSpPr>
          <p:cNvPr id="3" name="TextBox 2"/>
          <p:cNvSpPr txBox="1"/>
          <p:nvPr/>
        </p:nvSpPr>
        <p:spPr>
          <a:xfrm>
            <a:off x="1071491" y="413204"/>
            <a:ext cx="10477948" cy="1446550"/>
          </a:xfrm>
          <a:prstGeom prst="rect">
            <a:avLst/>
          </a:prstGeom>
          <a:noFill/>
        </p:spPr>
        <p:txBody>
          <a:bodyPr wrap="square" rtlCol="0">
            <a:spAutoFit/>
          </a:bodyPr>
          <a:lstStyle/>
          <a:p>
            <a:r>
              <a:rPr lang="en-US" sz="2400" b="1" u="sng" dirty="0" smtClean="0"/>
              <a:t>Example Question:</a:t>
            </a:r>
          </a:p>
          <a:p>
            <a:r>
              <a:rPr lang="en-US" sz="2400" b="1" dirty="0" smtClean="0"/>
              <a:t>Taxpayer indicates he has an IRP from Indiana and local office wanted to know how to handle the situation</a:t>
            </a:r>
            <a:endParaRPr lang="en-US" sz="2400" b="1" dirty="0"/>
          </a:p>
          <a:p>
            <a:endParaRPr lang="en-US" sz="1600" dirty="0">
              <a:solidFill>
                <a:srgbClr val="0000F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987" y="5340507"/>
            <a:ext cx="1512013" cy="1517493"/>
          </a:xfrm>
          <a:prstGeom prst="rect">
            <a:avLst/>
          </a:prstGeom>
        </p:spPr>
      </p:pic>
    </p:spTree>
    <p:extLst>
      <p:ext uri="{BB962C8B-B14F-4D97-AF65-F5344CB8AC3E}">
        <p14:creationId xmlns:p14="http://schemas.microsoft.com/office/powerpoint/2010/main" val="242360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674" y="1019227"/>
            <a:ext cx="8857562" cy="707886"/>
          </a:xfrm>
          <a:prstGeom prst="rect">
            <a:avLst/>
          </a:prstGeom>
          <a:noFill/>
        </p:spPr>
        <p:txBody>
          <a:bodyPr wrap="square" rtlCol="0">
            <a:spAutoFit/>
          </a:bodyPr>
          <a:lstStyle/>
          <a:p>
            <a:pPr algn="ctr"/>
            <a:r>
              <a:rPr lang="en-US" sz="4000" dirty="0" smtClean="0"/>
              <a:t>Apportioned Trailers </a:t>
            </a:r>
            <a:endParaRPr lang="en-US" sz="4000" dirty="0"/>
          </a:p>
        </p:txBody>
      </p:sp>
      <p:pic>
        <p:nvPicPr>
          <p:cNvPr id="4" name="Picture 3"/>
          <p:cNvPicPr>
            <a:picLocks noChangeAspect="1"/>
          </p:cNvPicPr>
          <p:nvPr/>
        </p:nvPicPr>
        <p:blipFill>
          <a:blip r:embed="rId3"/>
          <a:stretch>
            <a:fillRect/>
          </a:stretch>
        </p:blipFill>
        <p:spPr>
          <a:xfrm>
            <a:off x="10680061" y="5339964"/>
            <a:ext cx="1511939" cy="15180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482" y="2092613"/>
            <a:ext cx="5535589" cy="3719224"/>
          </a:xfrm>
          <a:prstGeom prst="rect">
            <a:avLst/>
          </a:prstGeom>
        </p:spPr>
      </p:pic>
    </p:spTree>
    <p:extLst>
      <p:ext uri="{BB962C8B-B14F-4D97-AF65-F5344CB8AC3E}">
        <p14:creationId xmlns:p14="http://schemas.microsoft.com/office/powerpoint/2010/main" val="1814988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8A9624C1-DB93-4CD4-A0B2-41D4FBE98056}"/>
</file>

<file path=customXml/itemProps2.xml><?xml version="1.0" encoding="utf-8"?>
<ds:datastoreItem xmlns:ds="http://schemas.openxmlformats.org/officeDocument/2006/customXml" ds:itemID="{8FD2F91A-D1B6-4A7A-8B60-D308F741CE3B}"/>
</file>

<file path=customXml/itemProps3.xml><?xml version="1.0" encoding="utf-8"?>
<ds:datastoreItem xmlns:ds="http://schemas.openxmlformats.org/officeDocument/2006/customXml" ds:itemID="{A96123FC-9E5A-4127-B48A-FFC9BDCB0928}"/>
</file>

<file path=docProps/app.xml><?xml version="1.0" encoding="utf-8"?>
<Properties xmlns="http://schemas.openxmlformats.org/officeDocument/2006/extended-properties" xmlns:vt="http://schemas.openxmlformats.org/officeDocument/2006/docPropsVTypes">
  <Template>Ion</Template>
  <TotalTime>3023</TotalTime>
  <Words>1506</Words>
  <Application>Microsoft Office PowerPoint</Application>
  <PresentationFormat>Widescreen</PresentationFormat>
  <Paragraphs>202</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Franklin Gothic Demi</vt:lpstr>
      <vt:lpstr>Garamond</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vt:lpstr>
      <vt:lpstr>Documentation for a Single Apportioned Trailer </vt:lpstr>
      <vt:lpstr>PowerPoint Presentation</vt:lpstr>
      <vt:lpstr>Fleet Apportioned Trailers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Woosley, Glyndon L (DOR)</dc:creator>
  <cp:keywords/>
  <dc:description/>
  <cp:lastModifiedBy>Woosley, Glyndon L (DOR)</cp:lastModifiedBy>
  <cp:revision>114</cp:revision>
  <cp:lastPrinted>2019-11-25T18:01:19Z</cp:lastPrinted>
  <dcterms:created xsi:type="dcterms:W3CDTF">2019-10-24T19:40:35Z</dcterms:created>
  <dcterms:modified xsi:type="dcterms:W3CDTF">2019-11-26T15:53:54Z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