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6" r:id="rId4"/>
    <p:sldId id="269" r:id="rId5"/>
    <p:sldId id="266" r:id="rId6"/>
    <p:sldId id="270" r:id="rId7"/>
    <p:sldId id="278" r:id="rId8"/>
    <p:sldId id="268" r:id="rId9"/>
    <p:sldId id="275" r:id="rId10"/>
    <p:sldId id="272" r:id="rId11"/>
    <p:sldId id="273" r:id="rId12"/>
    <p:sldId id="281" r:id="rId13"/>
    <p:sldId id="282" r:id="rId14"/>
    <p:sldId id="284" r:id="rId15"/>
    <p:sldId id="283" r:id="rId16"/>
    <p:sldId id="279" r:id="rId17"/>
    <p:sldId id="258" r:id="rId18"/>
    <p:sldId id="259" r:id="rId19"/>
    <p:sldId id="260" r:id="rId20"/>
    <p:sldId id="261" r:id="rId21"/>
    <p:sldId id="262" r:id="rId22"/>
    <p:sldId id="263"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1" d="100"/>
          <a:sy n="61" d="100"/>
        </p:scale>
        <p:origin x="844"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A483B2-8067-425F-AB66-10A47EB4A1F0}"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C4DAA-BDCE-4B3B-B37F-5D359CC23762}" type="slidenum">
              <a:rPr lang="en-US" smtClean="0"/>
              <a:t>‹#›</a:t>
            </a:fld>
            <a:endParaRPr lang="en-US"/>
          </a:p>
        </p:txBody>
      </p:sp>
    </p:spTree>
    <p:extLst>
      <p:ext uri="{BB962C8B-B14F-4D97-AF65-F5344CB8AC3E}">
        <p14:creationId xmlns:p14="http://schemas.microsoft.com/office/powerpoint/2010/main" val="1853325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483B2-8067-425F-AB66-10A47EB4A1F0}"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C4DAA-BDCE-4B3B-B37F-5D359CC23762}" type="slidenum">
              <a:rPr lang="en-US" smtClean="0"/>
              <a:t>‹#›</a:t>
            </a:fld>
            <a:endParaRPr lang="en-US"/>
          </a:p>
        </p:txBody>
      </p:sp>
    </p:spTree>
    <p:extLst>
      <p:ext uri="{BB962C8B-B14F-4D97-AF65-F5344CB8AC3E}">
        <p14:creationId xmlns:p14="http://schemas.microsoft.com/office/powerpoint/2010/main" val="92080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483B2-8067-425F-AB66-10A47EB4A1F0}"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C4DAA-BDCE-4B3B-B37F-5D359CC23762}" type="slidenum">
              <a:rPr lang="en-US" smtClean="0"/>
              <a:t>‹#›</a:t>
            </a:fld>
            <a:endParaRPr lang="en-US"/>
          </a:p>
        </p:txBody>
      </p:sp>
    </p:spTree>
    <p:extLst>
      <p:ext uri="{BB962C8B-B14F-4D97-AF65-F5344CB8AC3E}">
        <p14:creationId xmlns:p14="http://schemas.microsoft.com/office/powerpoint/2010/main" val="412853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483B2-8067-425F-AB66-10A47EB4A1F0}"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C4DAA-BDCE-4B3B-B37F-5D359CC23762}" type="slidenum">
              <a:rPr lang="en-US" smtClean="0"/>
              <a:t>‹#›</a:t>
            </a:fld>
            <a:endParaRPr lang="en-US"/>
          </a:p>
        </p:txBody>
      </p:sp>
    </p:spTree>
    <p:extLst>
      <p:ext uri="{BB962C8B-B14F-4D97-AF65-F5344CB8AC3E}">
        <p14:creationId xmlns:p14="http://schemas.microsoft.com/office/powerpoint/2010/main" val="226657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A483B2-8067-425F-AB66-10A47EB4A1F0}"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C4DAA-BDCE-4B3B-B37F-5D359CC23762}" type="slidenum">
              <a:rPr lang="en-US" smtClean="0"/>
              <a:t>‹#›</a:t>
            </a:fld>
            <a:endParaRPr lang="en-US"/>
          </a:p>
        </p:txBody>
      </p:sp>
    </p:spTree>
    <p:extLst>
      <p:ext uri="{BB962C8B-B14F-4D97-AF65-F5344CB8AC3E}">
        <p14:creationId xmlns:p14="http://schemas.microsoft.com/office/powerpoint/2010/main" val="273916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A483B2-8067-425F-AB66-10A47EB4A1F0}"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C4DAA-BDCE-4B3B-B37F-5D359CC23762}" type="slidenum">
              <a:rPr lang="en-US" smtClean="0"/>
              <a:t>‹#›</a:t>
            </a:fld>
            <a:endParaRPr lang="en-US"/>
          </a:p>
        </p:txBody>
      </p:sp>
    </p:spTree>
    <p:extLst>
      <p:ext uri="{BB962C8B-B14F-4D97-AF65-F5344CB8AC3E}">
        <p14:creationId xmlns:p14="http://schemas.microsoft.com/office/powerpoint/2010/main" val="8542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A483B2-8067-425F-AB66-10A47EB4A1F0}"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C4DAA-BDCE-4B3B-B37F-5D359CC23762}" type="slidenum">
              <a:rPr lang="en-US" smtClean="0"/>
              <a:t>‹#›</a:t>
            </a:fld>
            <a:endParaRPr lang="en-US"/>
          </a:p>
        </p:txBody>
      </p:sp>
    </p:spTree>
    <p:extLst>
      <p:ext uri="{BB962C8B-B14F-4D97-AF65-F5344CB8AC3E}">
        <p14:creationId xmlns:p14="http://schemas.microsoft.com/office/powerpoint/2010/main" val="412405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A483B2-8067-425F-AB66-10A47EB4A1F0}"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C4DAA-BDCE-4B3B-B37F-5D359CC23762}" type="slidenum">
              <a:rPr lang="en-US" smtClean="0"/>
              <a:t>‹#›</a:t>
            </a:fld>
            <a:endParaRPr lang="en-US"/>
          </a:p>
        </p:txBody>
      </p:sp>
    </p:spTree>
    <p:extLst>
      <p:ext uri="{BB962C8B-B14F-4D97-AF65-F5344CB8AC3E}">
        <p14:creationId xmlns:p14="http://schemas.microsoft.com/office/powerpoint/2010/main" val="3109690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483B2-8067-425F-AB66-10A47EB4A1F0}"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6C4DAA-BDCE-4B3B-B37F-5D359CC23762}" type="slidenum">
              <a:rPr lang="en-US" smtClean="0"/>
              <a:t>‹#›</a:t>
            </a:fld>
            <a:endParaRPr lang="en-US"/>
          </a:p>
        </p:txBody>
      </p:sp>
    </p:spTree>
    <p:extLst>
      <p:ext uri="{BB962C8B-B14F-4D97-AF65-F5344CB8AC3E}">
        <p14:creationId xmlns:p14="http://schemas.microsoft.com/office/powerpoint/2010/main" val="227702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A483B2-8067-425F-AB66-10A47EB4A1F0}"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C4DAA-BDCE-4B3B-B37F-5D359CC23762}" type="slidenum">
              <a:rPr lang="en-US" smtClean="0"/>
              <a:t>‹#›</a:t>
            </a:fld>
            <a:endParaRPr lang="en-US"/>
          </a:p>
        </p:txBody>
      </p:sp>
    </p:spTree>
    <p:extLst>
      <p:ext uri="{BB962C8B-B14F-4D97-AF65-F5344CB8AC3E}">
        <p14:creationId xmlns:p14="http://schemas.microsoft.com/office/powerpoint/2010/main" val="159939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A483B2-8067-425F-AB66-10A47EB4A1F0}"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C4DAA-BDCE-4B3B-B37F-5D359CC23762}" type="slidenum">
              <a:rPr lang="en-US" smtClean="0"/>
              <a:t>‹#›</a:t>
            </a:fld>
            <a:endParaRPr lang="en-US"/>
          </a:p>
        </p:txBody>
      </p:sp>
    </p:spTree>
    <p:extLst>
      <p:ext uri="{BB962C8B-B14F-4D97-AF65-F5344CB8AC3E}">
        <p14:creationId xmlns:p14="http://schemas.microsoft.com/office/powerpoint/2010/main" val="374578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483B2-8067-425F-AB66-10A47EB4A1F0}"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C4DAA-BDCE-4B3B-B37F-5D359CC23762}" type="slidenum">
              <a:rPr lang="en-US" smtClean="0"/>
              <a:t>‹#›</a:t>
            </a:fld>
            <a:endParaRPr lang="en-US"/>
          </a:p>
        </p:txBody>
      </p:sp>
    </p:spTree>
    <p:extLst>
      <p:ext uri="{BB962C8B-B14F-4D97-AF65-F5344CB8AC3E}">
        <p14:creationId xmlns:p14="http://schemas.microsoft.com/office/powerpoint/2010/main" val="2109514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ec.ky.gov/" TargetMode="External"/><Relationship Id="rId2" Type="http://schemas.openxmlformats.org/officeDocument/2006/relationships/hyperlink" Target="https://uky.edu/KG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Bodoni MT" panose="02070603080606020203" pitchFamily="18" charset="0"/>
              </a:rPr>
              <a:t>Everything You’re Dying to Know about….</a:t>
            </a:r>
            <a:endParaRPr lang="en-US" dirty="0">
              <a:latin typeface="Bodoni MT" panose="02070603080606020203" pitchFamily="18" charset="0"/>
            </a:endParaRPr>
          </a:p>
        </p:txBody>
      </p:sp>
      <p:pic>
        <p:nvPicPr>
          <p:cNvPr id="6" name="Content Placeholder 5"/>
          <p:cNvPicPr>
            <a:picLocks noGrp="1" noChangeAspect="1"/>
          </p:cNvPicPr>
          <p:nvPr>
            <p:ph idx="1"/>
          </p:nvPr>
        </p:nvPicPr>
        <p:blipFill>
          <a:blip r:embed="rId2"/>
          <a:stretch>
            <a:fillRect/>
          </a:stretch>
        </p:blipFill>
        <p:spPr>
          <a:xfrm>
            <a:off x="1285874" y="1690687"/>
            <a:ext cx="6786563" cy="3552825"/>
          </a:xfrm>
          <a:prstGeom prst="rect">
            <a:avLst/>
          </a:prstGeom>
        </p:spPr>
      </p:pic>
      <p:sp>
        <p:nvSpPr>
          <p:cNvPr id="8" name="TextBox 7"/>
          <p:cNvSpPr txBox="1"/>
          <p:nvPr/>
        </p:nvSpPr>
        <p:spPr>
          <a:xfrm>
            <a:off x="3781587" y="5675810"/>
            <a:ext cx="7891302" cy="769441"/>
          </a:xfrm>
          <a:prstGeom prst="rect">
            <a:avLst/>
          </a:prstGeom>
          <a:noFill/>
        </p:spPr>
        <p:txBody>
          <a:bodyPr wrap="square" rtlCol="0">
            <a:spAutoFit/>
          </a:bodyPr>
          <a:lstStyle/>
          <a:p>
            <a:r>
              <a:rPr lang="en-US" sz="4400" dirty="0" smtClean="0">
                <a:latin typeface="Bodoni MT" panose="02070603080606020203" pitchFamily="18" charset="0"/>
              </a:rPr>
              <a:t>…OIL AND NATURAL GAS</a:t>
            </a:r>
            <a:endParaRPr lang="en-US" sz="4400" dirty="0">
              <a:latin typeface="Bodoni MT" panose="02070603080606020203" pitchFamily="18" charset="0"/>
            </a:endParaRPr>
          </a:p>
        </p:txBody>
      </p:sp>
    </p:spTree>
    <p:extLst>
      <p:ext uri="{BB962C8B-B14F-4D97-AF65-F5344CB8AC3E}">
        <p14:creationId xmlns:p14="http://schemas.microsoft.com/office/powerpoint/2010/main" val="3635061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Bookman Old Style" panose="02050604050505020204" pitchFamily="18" charset="0"/>
              </a:rPr>
              <a:t>Breckinridge and Edmonson Counties</a:t>
            </a:r>
            <a:endParaRPr lang="en-US" sz="2400" b="1" dirty="0">
              <a:latin typeface="Bookman Old Style" panose="02050604050505020204" pitchFamily="18" charset="0"/>
            </a:endParaRPr>
          </a:p>
        </p:txBody>
      </p:sp>
      <p:sp>
        <p:nvSpPr>
          <p:cNvPr id="3" name="Content Placeholder 2"/>
          <p:cNvSpPr>
            <a:spLocks noGrp="1"/>
          </p:cNvSpPr>
          <p:nvPr>
            <p:ph idx="1"/>
          </p:nvPr>
        </p:nvSpPr>
        <p:spPr/>
        <p:txBody>
          <a:bodyPr>
            <a:normAutofit/>
          </a:bodyPr>
          <a:lstStyle/>
          <a:p>
            <a:r>
              <a:rPr lang="en-US" sz="2400" b="1" dirty="0">
                <a:latin typeface="Bookman Old Style" panose="02050604050505020204" pitchFamily="18" charset="0"/>
              </a:rPr>
              <a:t>1856</a:t>
            </a:r>
            <a:r>
              <a:rPr lang="en-US" sz="2400" dirty="0">
                <a:latin typeface="Bookman Old Style" panose="02050604050505020204" pitchFamily="18" charset="0"/>
              </a:rPr>
              <a:t>, Kentucky: An oil distilling </a:t>
            </a:r>
            <a:r>
              <a:rPr lang="en-US" sz="2400" dirty="0" smtClean="0">
                <a:latin typeface="Bookman Old Style" panose="02050604050505020204" pitchFamily="18" charset="0"/>
              </a:rPr>
              <a:t>plant was </a:t>
            </a:r>
            <a:r>
              <a:rPr lang="en-US" sz="2400" dirty="0">
                <a:latin typeface="Bookman Old Style" panose="02050604050505020204" pitchFamily="18" charset="0"/>
              </a:rPr>
              <a:t>established </a:t>
            </a:r>
            <a:r>
              <a:rPr lang="en-US" sz="2400" dirty="0" smtClean="0">
                <a:latin typeface="Bookman Old Style" panose="02050604050505020204" pitchFamily="18" charset="0"/>
              </a:rPr>
              <a:t>in Breckinridge </a:t>
            </a:r>
            <a:r>
              <a:rPr lang="en-US" sz="2400" dirty="0">
                <a:latin typeface="Bookman Old Style" panose="02050604050505020204" pitchFamily="18" charset="0"/>
              </a:rPr>
              <a:t>to use the local cannel coals in the production of kerosene and paraffin. (Miller, 1919</a:t>
            </a:r>
            <a:r>
              <a:rPr lang="en-US" sz="2400" dirty="0" smtClean="0">
                <a:latin typeface="Bookman Old Style" panose="02050604050505020204" pitchFamily="18" charset="0"/>
              </a:rPr>
              <a:t>)</a:t>
            </a:r>
          </a:p>
          <a:p>
            <a:r>
              <a:rPr lang="en-US" sz="2400" dirty="0" smtClean="0">
                <a:latin typeface="Bookman Old Style" panose="02050604050505020204" pitchFamily="18" charset="0"/>
              </a:rPr>
              <a:t> </a:t>
            </a:r>
            <a:r>
              <a:rPr lang="en-US" sz="2400" dirty="0">
                <a:latin typeface="Bookman Old Style" panose="02050604050505020204" pitchFamily="18" charset="0"/>
              </a:rPr>
              <a:t>In his second survey of Kentucky, D. D. Owen describes the tar sands of Edmonson County. "At several localities in this neighborhood coal </a:t>
            </a:r>
            <a:r>
              <a:rPr lang="en-US" sz="2400" dirty="0" err="1">
                <a:latin typeface="Bookman Old Style" panose="02050604050505020204" pitchFamily="18" charset="0"/>
              </a:rPr>
              <a:t>naptha</a:t>
            </a:r>
            <a:r>
              <a:rPr lang="en-US" sz="2400" dirty="0">
                <a:latin typeface="Bookman Old Style" panose="02050604050505020204" pitchFamily="18" charset="0"/>
              </a:rPr>
              <a:t>, or petroleum, oozes from near the place of one of the coals of this part of Edmonson county, which, after becoming </a:t>
            </a:r>
            <a:r>
              <a:rPr lang="en-US" sz="2400" dirty="0" err="1">
                <a:latin typeface="Bookman Old Style" panose="02050604050505020204" pitchFamily="18" charset="0"/>
              </a:rPr>
              <a:t>inspissated</a:t>
            </a:r>
            <a:r>
              <a:rPr lang="en-US" sz="2400" dirty="0">
                <a:latin typeface="Bookman Old Style" panose="02050604050505020204" pitchFamily="18" charset="0"/>
              </a:rPr>
              <a:t>, forms a kind of consistent mineral pitch or coal-tar." (Owen, 1856) </a:t>
            </a:r>
          </a:p>
        </p:txBody>
      </p:sp>
    </p:spTree>
    <p:extLst>
      <p:ext uri="{BB962C8B-B14F-4D97-AF65-F5344CB8AC3E}">
        <p14:creationId xmlns:p14="http://schemas.microsoft.com/office/powerpoint/2010/main" val="2637430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874982" y="471055"/>
            <a:ext cx="8321963" cy="4784436"/>
          </a:xfrm>
          <a:prstGeom prst="rect">
            <a:avLst/>
          </a:prstGeom>
        </p:spPr>
      </p:pic>
    </p:spTree>
    <p:extLst>
      <p:ext uri="{BB962C8B-B14F-4D97-AF65-F5344CB8AC3E}">
        <p14:creationId xmlns:p14="http://schemas.microsoft.com/office/powerpoint/2010/main" val="4023498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3236" y="701965"/>
            <a:ext cx="9060873" cy="4996872"/>
          </a:xfrm>
          <a:prstGeom prst="rect">
            <a:avLst/>
          </a:prstGeom>
        </p:spPr>
      </p:pic>
    </p:spTree>
    <p:extLst>
      <p:ext uri="{BB962C8B-B14F-4D97-AF65-F5344CB8AC3E}">
        <p14:creationId xmlns:p14="http://schemas.microsoft.com/office/powerpoint/2010/main" val="2427117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133599" y="1099128"/>
            <a:ext cx="7499928" cy="4498398"/>
          </a:xfrm>
          <a:prstGeom prst="rect">
            <a:avLst/>
          </a:prstGeom>
        </p:spPr>
      </p:pic>
    </p:spTree>
    <p:extLst>
      <p:ext uri="{BB962C8B-B14F-4D97-AF65-F5344CB8AC3E}">
        <p14:creationId xmlns:p14="http://schemas.microsoft.com/office/powerpoint/2010/main" val="3068953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9" y="1882140"/>
            <a:ext cx="2292032" cy="3986848"/>
          </a:xfrm>
        </p:spPr>
        <p:txBody>
          <a:bodyPr>
            <a:normAutofit/>
          </a:bodyPr>
          <a:lstStyle/>
          <a:p>
            <a:r>
              <a:rPr lang="en-US" sz="1800" dirty="0" smtClean="0">
                <a:latin typeface="Bookman Old Style" panose="02050604050505020204" pitchFamily="18" charset="0"/>
              </a:rPr>
              <a:t>As of 2015, the deepest well in KY is the Chesapeake Appalachia Northup No. 1 LAW, which is in Lawrence County.  It is 15,950 feet.</a:t>
            </a:r>
            <a:endParaRPr lang="en-US" sz="1800" dirty="0">
              <a:latin typeface="Bookman Old Style" panose="02050604050505020204" pitchFamily="18" charset="0"/>
            </a:endParaRPr>
          </a:p>
        </p:txBody>
      </p:sp>
      <p:sp>
        <p:nvSpPr>
          <p:cNvPr id="6" name="Picture Placeholder 5"/>
          <p:cNvSpPr>
            <a:spLocks noGrp="1"/>
          </p:cNvSpPr>
          <p:nvPr>
            <p:ph type="pic" idx="1"/>
          </p:nvPr>
        </p:nvSpPr>
        <p:spPr>
          <a:xfrm>
            <a:off x="3058510" y="268069"/>
            <a:ext cx="8962697" cy="5600919"/>
          </a:xfrm>
        </p:spPr>
      </p:sp>
      <p:pic>
        <p:nvPicPr>
          <p:cNvPr id="7" name="Picture 6"/>
          <p:cNvPicPr>
            <a:picLocks noChangeAspect="1"/>
          </p:cNvPicPr>
          <p:nvPr/>
        </p:nvPicPr>
        <p:blipFill>
          <a:blip r:embed="rId2"/>
          <a:stretch>
            <a:fillRect/>
          </a:stretch>
        </p:blipFill>
        <p:spPr>
          <a:xfrm>
            <a:off x="3058510" y="268069"/>
            <a:ext cx="8815580" cy="4962574"/>
          </a:xfrm>
          <a:prstGeom prst="rect">
            <a:avLst/>
          </a:prstGeom>
        </p:spPr>
      </p:pic>
    </p:spTree>
    <p:extLst>
      <p:ext uri="{BB962C8B-B14F-4D97-AF65-F5344CB8AC3E}">
        <p14:creationId xmlns:p14="http://schemas.microsoft.com/office/powerpoint/2010/main" val="868896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2001" y="757382"/>
            <a:ext cx="7767782" cy="5606473"/>
          </a:xfrm>
          <a:prstGeom prst="rect">
            <a:avLst/>
          </a:prstGeom>
        </p:spPr>
      </p:pic>
    </p:spTree>
    <p:extLst>
      <p:ext uri="{BB962C8B-B14F-4D97-AF65-F5344CB8AC3E}">
        <p14:creationId xmlns:p14="http://schemas.microsoft.com/office/powerpoint/2010/main" val="1335666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Bookman Old Style" panose="02050604050505020204" pitchFamily="18" charset="0"/>
              </a:rPr>
              <a:t>Differences in valuing natural resources:</a:t>
            </a:r>
            <a:endParaRPr lang="en-US" sz="3200" dirty="0">
              <a:latin typeface="Bookman Old Style" panose="02050604050505020204" pitchFamily="18" charset="0"/>
            </a:endParaRPr>
          </a:p>
        </p:txBody>
      </p:sp>
      <p:sp>
        <p:nvSpPr>
          <p:cNvPr id="5" name="Content Placeholder 4"/>
          <p:cNvSpPr>
            <a:spLocks noGrp="1"/>
          </p:cNvSpPr>
          <p:nvPr>
            <p:ph idx="1"/>
          </p:nvPr>
        </p:nvSpPr>
        <p:spPr/>
        <p:txBody>
          <a:bodyPr>
            <a:normAutofit fontScale="92500" lnSpcReduction="20000"/>
          </a:bodyPr>
          <a:lstStyle/>
          <a:p>
            <a:r>
              <a:rPr lang="en-US" dirty="0" smtClean="0">
                <a:latin typeface="Bookman Old Style" panose="02050604050505020204" pitchFamily="18" charset="0"/>
              </a:rPr>
              <a:t>For property tax assessments, unmined coal is able to be measured even while in the ground due to core log drill holes, which have been provided to our office by the companies. These allow for accurate readings of what amount of coal is in the ground, and our office uses this information in the assessment process.</a:t>
            </a:r>
          </a:p>
          <a:p>
            <a:pPr marL="0" indent="0">
              <a:buNone/>
            </a:pPr>
            <a:endParaRPr lang="en-US" dirty="0">
              <a:latin typeface="Bookman Old Style" panose="02050604050505020204" pitchFamily="18" charset="0"/>
            </a:endParaRPr>
          </a:p>
          <a:p>
            <a:r>
              <a:rPr lang="en-US" dirty="0" smtClean="0">
                <a:latin typeface="Bookman Old Style" panose="02050604050505020204" pitchFamily="18" charset="0"/>
              </a:rPr>
              <a:t>Oil and Natural Gas are liquids/gases; it is very costly and requires a lot of expensive equipment and staffing to attempt to get readings of what is underground, and is out of scope for Revenue. Therefore, these assessments are based on the prior year’s production. This still provides an assessment based on fair cash value, just based on what we know to have been there after extraction.</a:t>
            </a:r>
            <a:endParaRPr lang="en-US" dirty="0">
              <a:latin typeface="Bookman Old Style" panose="02050604050505020204" pitchFamily="18" charset="0"/>
            </a:endParaRPr>
          </a:p>
        </p:txBody>
      </p:sp>
    </p:spTree>
    <p:extLst>
      <p:ext uri="{BB962C8B-B14F-4D97-AF65-F5344CB8AC3E}">
        <p14:creationId xmlns:p14="http://schemas.microsoft.com/office/powerpoint/2010/main" val="3300582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latin typeface="Bookman Old Style" panose="02050604050505020204" pitchFamily="18" charset="0"/>
              </a:rPr>
              <a:t>The Process of Valuing Oil/Natural Gas</a:t>
            </a:r>
            <a:endParaRPr lang="en-US" sz="3600" dirty="0">
              <a:latin typeface="Bookman Old Style" panose="02050604050505020204" pitchFamily="18" charset="0"/>
            </a:endParaRPr>
          </a:p>
        </p:txBody>
      </p:sp>
      <p:sp>
        <p:nvSpPr>
          <p:cNvPr id="3" name="Content Placeholder 2"/>
          <p:cNvSpPr>
            <a:spLocks noGrp="1"/>
          </p:cNvSpPr>
          <p:nvPr>
            <p:ph idx="1"/>
          </p:nvPr>
        </p:nvSpPr>
        <p:spPr/>
        <p:txBody>
          <a:bodyPr/>
          <a:lstStyle/>
          <a:p>
            <a:r>
              <a:rPr lang="en-US" dirty="0" smtClean="0">
                <a:latin typeface="Bookman Old Style" panose="02050604050505020204" pitchFamily="18" charset="0"/>
              </a:rPr>
              <a:t>The Commonwealth uses an income approach to value, wherein the taxable value of a gas/oil well is based on the estimated present worth of an expected income stream.</a:t>
            </a:r>
          </a:p>
          <a:p>
            <a:pPr lvl="1"/>
            <a:r>
              <a:rPr lang="en-US" dirty="0" smtClean="0">
                <a:latin typeface="Bookman Old Style" panose="02050604050505020204" pitchFamily="18" charset="0"/>
              </a:rPr>
              <a:t>This value is meant to be no more than the fair-market value of the property.</a:t>
            </a:r>
          </a:p>
          <a:p>
            <a:pPr marL="457200" lvl="1" indent="0">
              <a:buNone/>
            </a:pPr>
            <a:endParaRPr lang="en-US" dirty="0" smtClean="0">
              <a:latin typeface="Bookman Old Style" panose="02050604050505020204" pitchFamily="18" charset="0"/>
            </a:endParaRPr>
          </a:p>
          <a:p>
            <a:r>
              <a:rPr lang="en-US" dirty="0" smtClean="0">
                <a:latin typeface="Bookman Old Style" panose="02050604050505020204" pitchFamily="18" charset="0"/>
              </a:rPr>
              <a:t>The income approach is intended to be </a:t>
            </a:r>
            <a:r>
              <a:rPr lang="en-US" b="1" dirty="0" smtClean="0">
                <a:latin typeface="Bookman Old Style" panose="02050604050505020204" pitchFamily="18" charset="0"/>
              </a:rPr>
              <a:t>market responsive</a:t>
            </a:r>
            <a:r>
              <a:rPr lang="en-US" dirty="0" smtClean="0">
                <a:latin typeface="Bookman Old Style" panose="02050604050505020204" pitchFamily="18" charset="0"/>
              </a:rPr>
              <a:t>, based on </a:t>
            </a:r>
            <a:r>
              <a:rPr lang="en-US" b="1" dirty="0" smtClean="0">
                <a:latin typeface="Bookman Old Style" panose="02050604050505020204" pitchFamily="18" charset="0"/>
              </a:rPr>
              <a:t>current</a:t>
            </a:r>
            <a:r>
              <a:rPr lang="en-US" dirty="0" smtClean="0">
                <a:latin typeface="Bookman Old Style" panose="02050604050505020204" pitchFamily="18" charset="0"/>
              </a:rPr>
              <a:t> prices, and </a:t>
            </a:r>
            <a:r>
              <a:rPr lang="en-US" b="1" dirty="0" smtClean="0">
                <a:latin typeface="Bookman Old Style" panose="02050604050505020204" pitchFamily="18" charset="0"/>
              </a:rPr>
              <a:t>up-to-date</a:t>
            </a:r>
            <a:r>
              <a:rPr lang="en-US" dirty="0" smtClean="0">
                <a:latin typeface="Bookman Old Style" panose="02050604050505020204" pitchFamily="18" charset="0"/>
              </a:rPr>
              <a:t> financial information.</a:t>
            </a:r>
          </a:p>
          <a:p>
            <a:endParaRPr lang="en-US" dirty="0" smtClean="0"/>
          </a:p>
        </p:txBody>
      </p:sp>
    </p:spTree>
    <p:extLst>
      <p:ext uri="{BB962C8B-B14F-4D97-AF65-F5344CB8AC3E}">
        <p14:creationId xmlns:p14="http://schemas.microsoft.com/office/powerpoint/2010/main" val="1693804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65018" y="1025236"/>
            <a:ext cx="9850582" cy="5151727"/>
          </a:xfrm>
        </p:spPr>
        <p:txBody>
          <a:bodyPr>
            <a:normAutofit/>
          </a:bodyPr>
          <a:lstStyle/>
          <a:p>
            <a:r>
              <a:rPr lang="en-US" dirty="0" smtClean="0">
                <a:latin typeface="Bookman Old Style" panose="02050604050505020204" pitchFamily="18" charset="0"/>
              </a:rPr>
              <a:t>In 1995, Department of Revenue employees and Kentucky Oil and Gas Association (KOGA) representatives had several meetings regarding how best to calculate the fair-cash value of the mineral rights in the Commonwealth of Kentucky.  These meetings updated the calculation of the taxes from the 1966 agreement between the Department and KOGA.</a:t>
            </a:r>
          </a:p>
          <a:p>
            <a:endParaRPr lang="en-US" dirty="0">
              <a:latin typeface="Bookman Old Style" panose="02050604050505020204" pitchFamily="18" charset="0"/>
            </a:endParaRPr>
          </a:p>
          <a:p>
            <a:r>
              <a:rPr lang="en-US" dirty="0" smtClean="0">
                <a:latin typeface="Bookman Old Style" panose="02050604050505020204" pitchFamily="18" charset="0"/>
              </a:rPr>
              <a:t>The system developed by the Commonwealth in 1995 was still used until just last year.</a:t>
            </a:r>
            <a:endParaRPr lang="en-US" dirty="0">
              <a:latin typeface="Bookman Old Style" panose="02050604050505020204" pitchFamily="18" charset="0"/>
            </a:endParaRPr>
          </a:p>
        </p:txBody>
      </p:sp>
    </p:spTree>
    <p:extLst>
      <p:ext uri="{BB962C8B-B14F-4D97-AF65-F5344CB8AC3E}">
        <p14:creationId xmlns:p14="http://schemas.microsoft.com/office/powerpoint/2010/main" val="1151617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2436" y="1274618"/>
            <a:ext cx="11868728" cy="4902345"/>
          </a:xfrm>
        </p:spPr>
        <p:txBody>
          <a:bodyPr>
            <a:normAutofit/>
          </a:bodyPr>
          <a:lstStyle/>
          <a:p>
            <a:r>
              <a:rPr lang="en-US" dirty="0" smtClean="0">
                <a:latin typeface="Bookman Old Style" panose="02050604050505020204" pitchFamily="18" charset="0"/>
              </a:rPr>
              <a:t>In 2018, the Department met again with representatives from KOGA to review and adopt a procedure for updating the factors used in valuating the gas/oil mineral rights.</a:t>
            </a:r>
          </a:p>
          <a:p>
            <a:pPr lvl="1"/>
            <a:r>
              <a:rPr lang="en-US" dirty="0" smtClean="0">
                <a:latin typeface="Bookman Old Style" panose="02050604050505020204" pitchFamily="18" charset="0"/>
              </a:rPr>
              <a:t>This was done with the idea of making the factors more </a:t>
            </a:r>
            <a:r>
              <a:rPr lang="en-US" b="1" dirty="0" smtClean="0">
                <a:latin typeface="Bookman Old Style" panose="02050604050505020204" pitchFamily="18" charset="0"/>
              </a:rPr>
              <a:t>market-responsive</a:t>
            </a:r>
            <a:r>
              <a:rPr lang="en-US" dirty="0" smtClean="0">
                <a:latin typeface="Bookman Old Style" panose="02050604050505020204" pitchFamily="18" charset="0"/>
              </a:rPr>
              <a:t>.</a:t>
            </a:r>
          </a:p>
          <a:p>
            <a:pPr marL="457200" lvl="1" indent="0">
              <a:buNone/>
            </a:pPr>
            <a:endParaRPr lang="en-US" dirty="0" smtClean="0">
              <a:latin typeface="Bookman Old Style" panose="02050604050505020204" pitchFamily="18" charset="0"/>
            </a:endParaRPr>
          </a:p>
          <a:p>
            <a:r>
              <a:rPr lang="en-US" dirty="0" smtClean="0">
                <a:latin typeface="Bookman Old Style" panose="02050604050505020204" pitchFamily="18" charset="0"/>
              </a:rPr>
              <a:t>The conclusion was to adopt a procedure that would look at multiple market sources as a survey and average the results to come to an annual factor for calculating fair-market value of the property.</a:t>
            </a:r>
          </a:p>
          <a:p>
            <a:pPr marL="457200" lvl="1" indent="0">
              <a:buNone/>
            </a:pPr>
            <a:endParaRPr lang="en-US" dirty="0" smtClean="0">
              <a:latin typeface="Bookman Old Style" panose="02050604050505020204" pitchFamily="18" charset="0"/>
            </a:endParaRPr>
          </a:p>
        </p:txBody>
      </p:sp>
    </p:spTree>
    <p:extLst>
      <p:ext uri="{BB962C8B-B14F-4D97-AF65-F5344CB8AC3E}">
        <p14:creationId xmlns:p14="http://schemas.microsoft.com/office/powerpoint/2010/main" val="2020885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972" y="457200"/>
            <a:ext cx="4293054" cy="1600200"/>
          </a:xfrm>
        </p:spPr>
        <p:txBody>
          <a:bodyPr>
            <a:normAutofit/>
          </a:bodyPr>
          <a:lstStyle/>
          <a:p>
            <a:r>
              <a:rPr lang="en-US" sz="3600" dirty="0">
                <a:latin typeface="Bookman Old Style" panose="02050604050505020204" pitchFamily="18" charset="0"/>
              </a:rPr>
              <a:t>A Little bit of History….</a:t>
            </a:r>
            <a:r>
              <a:rPr lang="en-US" sz="3600" dirty="0" smtClean="0">
                <a:latin typeface="Bookman Old Style" panose="02050604050505020204" pitchFamily="18" charset="0"/>
              </a:rPr>
              <a:t>Oil in KY</a:t>
            </a:r>
            <a:endParaRPr lang="en-US" sz="3600" dirty="0"/>
          </a:p>
        </p:txBody>
      </p:sp>
      <p:pic>
        <p:nvPicPr>
          <p:cNvPr id="5" name="Content Placeholder 4"/>
          <p:cNvPicPr>
            <a:picLocks noGrp="1" noChangeAspect="1"/>
          </p:cNvPicPr>
          <p:nvPr>
            <p:ph idx="1"/>
          </p:nvPr>
        </p:nvPicPr>
        <p:blipFill>
          <a:blip r:embed="rId2"/>
          <a:stretch>
            <a:fillRect/>
          </a:stretch>
        </p:blipFill>
        <p:spPr>
          <a:xfrm>
            <a:off x="5682343" y="599091"/>
            <a:ext cx="6007787" cy="5541578"/>
          </a:xfrm>
          <a:prstGeom prst="rect">
            <a:avLst/>
          </a:prstGeom>
        </p:spPr>
      </p:pic>
      <p:sp>
        <p:nvSpPr>
          <p:cNvPr id="4" name="Text Placeholder 3"/>
          <p:cNvSpPr>
            <a:spLocks noGrp="1"/>
          </p:cNvSpPr>
          <p:nvPr>
            <p:ph type="body" sz="half" idx="2"/>
          </p:nvPr>
        </p:nvSpPr>
        <p:spPr>
          <a:xfrm>
            <a:off x="348344" y="2057399"/>
            <a:ext cx="4985656" cy="4083269"/>
          </a:xfrm>
        </p:spPr>
        <p:txBody>
          <a:bodyPr>
            <a:normAutofit lnSpcReduction="10000"/>
          </a:bodyPr>
          <a:lstStyle/>
          <a:p>
            <a:endParaRPr lang="en-US" sz="1800" b="1" dirty="0" smtClean="0">
              <a:latin typeface="Bookman Old Style" panose="02050604050505020204" pitchFamily="18" charset="0"/>
            </a:endParaRPr>
          </a:p>
          <a:p>
            <a:r>
              <a:rPr lang="en-US" sz="2400" b="1" dirty="0" smtClean="0">
                <a:latin typeface="Bookman Old Style" panose="02050604050505020204" pitchFamily="18" charset="0"/>
              </a:rPr>
              <a:t>WAYNE COUNTY, KY</a:t>
            </a:r>
          </a:p>
          <a:p>
            <a:endParaRPr lang="en-US" sz="2400" dirty="0">
              <a:latin typeface="Bookman Old Style" panose="02050604050505020204" pitchFamily="18" charset="0"/>
            </a:endParaRPr>
          </a:p>
          <a:p>
            <a:r>
              <a:rPr lang="en-US" sz="2400" b="1" dirty="0" smtClean="0">
                <a:latin typeface="Bookman Old Style" panose="02050604050505020204" pitchFamily="18" charset="0"/>
              </a:rPr>
              <a:t>1815</a:t>
            </a:r>
            <a:r>
              <a:rPr lang="en-US" sz="2400" dirty="0" smtClean="0">
                <a:latin typeface="Bookman Old Style" panose="02050604050505020204" pitchFamily="18" charset="0"/>
              </a:rPr>
              <a:t> - Kentucky’s 1</a:t>
            </a:r>
            <a:r>
              <a:rPr lang="en-US" sz="2400" baseline="30000" dirty="0" smtClean="0">
                <a:latin typeface="Bookman Old Style" panose="02050604050505020204" pitchFamily="18" charset="0"/>
              </a:rPr>
              <a:t>st</a:t>
            </a:r>
            <a:r>
              <a:rPr lang="en-US" sz="2400" dirty="0" smtClean="0">
                <a:latin typeface="Bookman Old Style" panose="02050604050505020204" pitchFamily="18" charset="0"/>
              </a:rPr>
              <a:t> oil well is reported drilled about 2 miles south of Monticello.</a:t>
            </a:r>
          </a:p>
          <a:p>
            <a:r>
              <a:rPr lang="en-US" sz="2400" dirty="0" smtClean="0">
                <a:latin typeface="Bookman Old Style" panose="02050604050505020204" pitchFamily="18" charset="0"/>
              </a:rPr>
              <a:t>The well was being drilled for salt water, and was found to be contaminated with enough oil to be considered useless, so it was abandoned.</a:t>
            </a:r>
            <a:endParaRPr lang="en-US" sz="2400" dirty="0">
              <a:latin typeface="Bookman Old Style" panose="02050604050505020204" pitchFamily="18" charset="0"/>
            </a:endParaRPr>
          </a:p>
        </p:txBody>
      </p:sp>
    </p:spTree>
    <p:extLst>
      <p:ext uri="{BB962C8B-B14F-4D97-AF65-F5344CB8AC3E}">
        <p14:creationId xmlns:p14="http://schemas.microsoft.com/office/powerpoint/2010/main" val="250772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1674" y="1265382"/>
            <a:ext cx="11702472" cy="4911581"/>
          </a:xfrm>
        </p:spPr>
        <p:txBody>
          <a:bodyPr/>
          <a:lstStyle/>
          <a:p>
            <a:r>
              <a:rPr lang="en-US" dirty="0" smtClean="0">
                <a:latin typeface="Bookman Old Style" panose="02050604050505020204" pitchFamily="18" charset="0"/>
              </a:rPr>
              <a:t>The market sources used by the Department are listed below:</a:t>
            </a:r>
          </a:p>
          <a:p>
            <a:pPr lvl="1"/>
            <a:r>
              <a:rPr lang="en-US" sz="2800" dirty="0" smtClean="0">
                <a:latin typeface="Bookman Old Style" panose="02050604050505020204" pitchFamily="18" charset="0"/>
              </a:rPr>
              <a:t>West Virginia – Band of Investment and Summation Technique</a:t>
            </a:r>
          </a:p>
          <a:p>
            <a:pPr lvl="1"/>
            <a:r>
              <a:rPr lang="en-US" sz="2800" dirty="0" smtClean="0">
                <a:latin typeface="Bookman Old Style" panose="02050604050505020204" pitchFamily="18" charset="0"/>
              </a:rPr>
              <a:t>Texas Comptroller of Public Accounts Industry Study (18 companies)</a:t>
            </a:r>
          </a:p>
          <a:p>
            <a:pPr lvl="1"/>
            <a:r>
              <a:rPr lang="en-US" sz="2800" dirty="0" smtClean="0">
                <a:latin typeface="Bookman Old Style" panose="02050604050505020204" pitchFamily="18" charset="0"/>
              </a:rPr>
              <a:t>Society of </a:t>
            </a:r>
            <a:r>
              <a:rPr lang="en-US" sz="2800" dirty="0" err="1" smtClean="0">
                <a:latin typeface="Bookman Old Style" panose="02050604050505020204" pitchFamily="18" charset="0"/>
              </a:rPr>
              <a:t>Pretroleum</a:t>
            </a:r>
            <a:r>
              <a:rPr lang="en-US" sz="2800" dirty="0" smtClean="0">
                <a:latin typeface="Bookman Old Style" panose="02050604050505020204" pitchFamily="18" charset="0"/>
              </a:rPr>
              <a:t> Evaluation Engineers (32 companies)</a:t>
            </a:r>
          </a:p>
          <a:p>
            <a:pPr lvl="1"/>
            <a:r>
              <a:rPr lang="en-US" sz="2800" dirty="0" err="1" smtClean="0">
                <a:latin typeface="Bookman Old Style" panose="02050604050505020204" pitchFamily="18" charset="0"/>
              </a:rPr>
              <a:t>Damodaran</a:t>
            </a:r>
            <a:r>
              <a:rPr lang="en-US" sz="2800" dirty="0" smtClean="0">
                <a:latin typeface="Bookman Old Style" panose="02050604050505020204" pitchFamily="18" charset="0"/>
              </a:rPr>
              <a:t> Industry Study through NYU (330 companies</a:t>
            </a:r>
            <a:r>
              <a:rPr lang="en-US" dirty="0" smtClean="0">
                <a:latin typeface="Bookman Old Style" panose="02050604050505020204" pitchFamily="18" charset="0"/>
              </a:rPr>
              <a:t>)</a:t>
            </a:r>
          </a:p>
          <a:p>
            <a:pPr lvl="1"/>
            <a:endParaRPr lang="en-US" dirty="0">
              <a:latin typeface="Bookman Old Style" panose="02050604050505020204" pitchFamily="18" charset="0"/>
            </a:endParaRPr>
          </a:p>
        </p:txBody>
      </p:sp>
    </p:spTree>
    <p:extLst>
      <p:ext uri="{BB962C8B-B14F-4D97-AF65-F5344CB8AC3E}">
        <p14:creationId xmlns:p14="http://schemas.microsoft.com/office/powerpoint/2010/main" val="1738678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42109"/>
            <a:ext cx="12192000" cy="5421746"/>
          </a:xfrm>
        </p:spPr>
        <p:txBody>
          <a:bodyPr>
            <a:normAutofit/>
          </a:bodyPr>
          <a:lstStyle/>
          <a:p>
            <a:r>
              <a:rPr lang="en-US" dirty="0" smtClean="0">
                <a:latin typeface="Bookman Old Style" panose="02050604050505020204" pitchFamily="18" charset="0"/>
              </a:rPr>
              <a:t>Another aspect of valuation that has not been reviewed since 1995, with regard to gas/oil property is the income/production reported to the Department to arrive at the cost per unit.</a:t>
            </a:r>
          </a:p>
          <a:p>
            <a:pPr lvl="1"/>
            <a:r>
              <a:rPr lang="en-US" dirty="0" smtClean="0">
                <a:latin typeface="Bookman Old Style" panose="02050604050505020204" pitchFamily="18" charset="0"/>
              </a:rPr>
              <a:t>This too has not been adjusted since the original agreement between Revenue and KOGA in 1995.</a:t>
            </a:r>
          </a:p>
          <a:p>
            <a:pPr marL="457200" lvl="1" indent="0">
              <a:buNone/>
            </a:pPr>
            <a:endParaRPr lang="en-US" dirty="0">
              <a:latin typeface="Bookman Old Style" panose="02050604050505020204" pitchFamily="18" charset="0"/>
            </a:endParaRPr>
          </a:p>
          <a:p>
            <a:r>
              <a:rPr lang="en-US" dirty="0" smtClean="0">
                <a:latin typeface="Bookman Old Style" panose="02050604050505020204" pitchFamily="18" charset="0"/>
              </a:rPr>
              <a:t>As part of the new procedure, the Department now reviews and adjusts the cost per unit for gas and oil as reported by the producers/operators through the Severance Tax Branch. </a:t>
            </a:r>
          </a:p>
          <a:p>
            <a:pPr lvl="1"/>
            <a:r>
              <a:rPr lang="en-US" dirty="0" smtClean="0">
                <a:latin typeface="Bookman Old Style" panose="02050604050505020204" pitchFamily="18" charset="0"/>
              </a:rPr>
              <a:t>This was done with the idea of basing the factors on </a:t>
            </a:r>
            <a:r>
              <a:rPr lang="en-US" b="1" dirty="0" smtClean="0">
                <a:latin typeface="Bookman Old Style" panose="02050604050505020204" pitchFamily="18" charset="0"/>
              </a:rPr>
              <a:t>current</a:t>
            </a:r>
            <a:r>
              <a:rPr lang="en-US" dirty="0" smtClean="0">
                <a:latin typeface="Bookman Old Style" panose="02050604050505020204" pitchFamily="18" charset="0"/>
              </a:rPr>
              <a:t> prices with </a:t>
            </a:r>
            <a:br>
              <a:rPr lang="en-US" dirty="0" smtClean="0">
                <a:latin typeface="Bookman Old Style" panose="02050604050505020204" pitchFamily="18" charset="0"/>
              </a:rPr>
            </a:br>
            <a:r>
              <a:rPr lang="en-US" b="1" dirty="0" smtClean="0">
                <a:latin typeface="Bookman Old Style" panose="02050604050505020204" pitchFamily="18" charset="0"/>
              </a:rPr>
              <a:t>up-to-date</a:t>
            </a:r>
            <a:r>
              <a:rPr lang="en-US" dirty="0" smtClean="0">
                <a:latin typeface="Bookman Old Style" panose="02050604050505020204" pitchFamily="18" charset="0"/>
              </a:rPr>
              <a:t> financial information.</a:t>
            </a:r>
          </a:p>
        </p:txBody>
      </p:sp>
    </p:spTree>
    <p:extLst>
      <p:ext uri="{BB962C8B-B14F-4D97-AF65-F5344CB8AC3E}">
        <p14:creationId xmlns:p14="http://schemas.microsoft.com/office/powerpoint/2010/main" val="351639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51438998"/>
              </p:ext>
            </p:extLst>
          </p:nvPr>
        </p:nvGraphicFramePr>
        <p:xfrm>
          <a:off x="3547527" y="2406753"/>
          <a:ext cx="5080461" cy="1868280"/>
        </p:xfrm>
        <a:graphic>
          <a:graphicData uri="http://schemas.openxmlformats.org/drawingml/2006/table">
            <a:tbl>
              <a:tblPr firstRow="1" bandRow="1">
                <a:tableStyleId>{5C22544A-7EE6-4342-B048-85BDC9FD1C3A}</a:tableStyleId>
              </a:tblPr>
              <a:tblGrid>
                <a:gridCol w="1693487">
                  <a:extLst>
                    <a:ext uri="{9D8B030D-6E8A-4147-A177-3AD203B41FA5}">
                      <a16:colId xmlns:a16="http://schemas.microsoft.com/office/drawing/2014/main" val="544422601"/>
                    </a:ext>
                  </a:extLst>
                </a:gridCol>
                <a:gridCol w="1693487">
                  <a:extLst>
                    <a:ext uri="{9D8B030D-6E8A-4147-A177-3AD203B41FA5}">
                      <a16:colId xmlns:a16="http://schemas.microsoft.com/office/drawing/2014/main" val="1745587346"/>
                    </a:ext>
                  </a:extLst>
                </a:gridCol>
                <a:gridCol w="1693487">
                  <a:extLst>
                    <a:ext uri="{9D8B030D-6E8A-4147-A177-3AD203B41FA5}">
                      <a16:colId xmlns:a16="http://schemas.microsoft.com/office/drawing/2014/main" val="442602528"/>
                    </a:ext>
                  </a:extLst>
                </a:gridCol>
              </a:tblGrid>
              <a:tr h="373656">
                <a:tc gridSpan="3">
                  <a:txBody>
                    <a:bodyPr/>
                    <a:lstStyle/>
                    <a:p>
                      <a:pPr algn="ctr"/>
                      <a:r>
                        <a:rPr lang="en-US" dirty="0" smtClean="0"/>
                        <a:t>2019 Factors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26597482"/>
                  </a:ext>
                </a:extLst>
              </a:tr>
              <a:tr h="373656">
                <a:tc>
                  <a:txBody>
                    <a:bodyPr/>
                    <a:lstStyle/>
                    <a:p>
                      <a:endParaRPr lang="en-US"/>
                    </a:p>
                  </a:txBody>
                  <a:tcPr/>
                </a:tc>
                <a:tc>
                  <a:txBody>
                    <a:bodyPr/>
                    <a:lstStyle/>
                    <a:p>
                      <a:pPr algn="ctr"/>
                      <a:r>
                        <a:rPr lang="en-US" dirty="0" smtClean="0"/>
                        <a:t>Gas</a:t>
                      </a:r>
                      <a:endParaRPr lang="en-US" dirty="0"/>
                    </a:p>
                  </a:txBody>
                  <a:tcPr/>
                </a:tc>
                <a:tc>
                  <a:txBody>
                    <a:bodyPr/>
                    <a:lstStyle/>
                    <a:p>
                      <a:pPr algn="ctr"/>
                      <a:r>
                        <a:rPr lang="en-US" dirty="0" smtClean="0"/>
                        <a:t>Oil</a:t>
                      </a:r>
                      <a:endParaRPr lang="en-US" dirty="0"/>
                    </a:p>
                  </a:txBody>
                  <a:tcPr/>
                </a:tc>
                <a:extLst>
                  <a:ext uri="{0D108BD9-81ED-4DB2-BD59-A6C34878D82A}">
                    <a16:rowId xmlns:a16="http://schemas.microsoft.com/office/drawing/2014/main" val="3557649640"/>
                  </a:ext>
                </a:extLst>
              </a:tr>
              <a:tr h="373656">
                <a:tc>
                  <a:txBody>
                    <a:bodyPr/>
                    <a:lstStyle/>
                    <a:p>
                      <a:r>
                        <a:rPr lang="en-US" dirty="0" smtClean="0"/>
                        <a:t>All</a:t>
                      </a:r>
                      <a:endParaRPr lang="en-US" dirty="0"/>
                    </a:p>
                  </a:txBody>
                  <a:tcPr/>
                </a:tc>
                <a:tc>
                  <a:txBody>
                    <a:bodyPr/>
                    <a:lstStyle/>
                    <a:p>
                      <a:pPr algn="r"/>
                      <a:r>
                        <a:rPr lang="en-US" dirty="0" smtClean="0"/>
                        <a:t>2.855505</a:t>
                      </a:r>
                      <a:endParaRPr lang="en-US" dirty="0"/>
                    </a:p>
                  </a:txBody>
                  <a:tcPr/>
                </a:tc>
                <a:tc>
                  <a:txBody>
                    <a:bodyPr/>
                    <a:lstStyle/>
                    <a:p>
                      <a:pPr algn="r"/>
                      <a:r>
                        <a:rPr lang="en-US" dirty="0" smtClean="0"/>
                        <a:t>3.267640</a:t>
                      </a:r>
                      <a:endParaRPr lang="en-US" dirty="0"/>
                    </a:p>
                  </a:txBody>
                  <a:tcPr/>
                </a:tc>
                <a:extLst>
                  <a:ext uri="{0D108BD9-81ED-4DB2-BD59-A6C34878D82A}">
                    <a16:rowId xmlns:a16="http://schemas.microsoft.com/office/drawing/2014/main" val="4226294318"/>
                  </a:ext>
                </a:extLst>
              </a:tr>
              <a:tr h="373656">
                <a:tc>
                  <a:txBody>
                    <a:bodyPr/>
                    <a:lstStyle/>
                    <a:p>
                      <a:r>
                        <a:rPr lang="en-US" dirty="0" smtClean="0"/>
                        <a:t>Working</a:t>
                      </a:r>
                      <a:endParaRPr lang="en-US" dirty="0"/>
                    </a:p>
                  </a:txBody>
                  <a:tcPr/>
                </a:tc>
                <a:tc>
                  <a:txBody>
                    <a:bodyPr/>
                    <a:lstStyle/>
                    <a:p>
                      <a:pPr algn="r"/>
                      <a:r>
                        <a:rPr lang="en-US" dirty="0" smtClean="0"/>
                        <a:t>2.590561</a:t>
                      </a:r>
                      <a:endParaRPr lang="en-US" dirty="0"/>
                    </a:p>
                  </a:txBody>
                  <a:tcPr/>
                </a:tc>
                <a:tc>
                  <a:txBody>
                    <a:bodyPr/>
                    <a:lstStyle/>
                    <a:p>
                      <a:pPr algn="r"/>
                      <a:r>
                        <a:rPr lang="en-US" dirty="0" smtClean="0"/>
                        <a:t>3.061573</a:t>
                      </a:r>
                      <a:endParaRPr lang="en-US" dirty="0"/>
                    </a:p>
                  </a:txBody>
                  <a:tcPr/>
                </a:tc>
                <a:extLst>
                  <a:ext uri="{0D108BD9-81ED-4DB2-BD59-A6C34878D82A}">
                    <a16:rowId xmlns:a16="http://schemas.microsoft.com/office/drawing/2014/main" val="3420706968"/>
                  </a:ext>
                </a:extLst>
              </a:tr>
              <a:tr h="373656">
                <a:tc>
                  <a:txBody>
                    <a:bodyPr/>
                    <a:lstStyle/>
                    <a:p>
                      <a:r>
                        <a:rPr lang="en-US" dirty="0" smtClean="0"/>
                        <a:t>Royalty</a:t>
                      </a:r>
                      <a:endParaRPr lang="en-US" dirty="0"/>
                    </a:p>
                  </a:txBody>
                  <a:tcPr/>
                </a:tc>
                <a:tc>
                  <a:txBody>
                    <a:bodyPr/>
                    <a:lstStyle/>
                    <a:p>
                      <a:pPr algn="r"/>
                      <a:r>
                        <a:rPr lang="en-US" dirty="0" smtClean="0"/>
                        <a:t>4.710112</a:t>
                      </a:r>
                      <a:endParaRPr lang="en-US" dirty="0"/>
                    </a:p>
                  </a:txBody>
                  <a:tcPr/>
                </a:tc>
                <a:tc>
                  <a:txBody>
                    <a:bodyPr/>
                    <a:lstStyle/>
                    <a:p>
                      <a:pPr algn="r"/>
                      <a:r>
                        <a:rPr lang="en-US" dirty="0" smtClean="0"/>
                        <a:t>4.710112</a:t>
                      </a:r>
                      <a:endParaRPr lang="en-US" dirty="0"/>
                    </a:p>
                  </a:txBody>
                  <a:tcPr/>
                </a:tc>
                <a:extLst>
                  <a:ext uri="{0D108BD9-81ED-4DB2-BD59-A6C34878D82A}">
                    <a16:rowId xmlns:a16="http://schemas.microsoft.com/office/drawing/2014/main" val="3158045373"/>
                  </a:ext>
                </a:extLst>
              </a:tr>
            </a:tbl>
          </a:graphicData>
        </a:graphic>
      </p:graphicFrame>
      <p:sp>
        <p:nvSpPr>
          <p:cNvPr id="5" name="Content Placeholder 2"/>
          <p:cNvSpPr txBox="1">
            <a:spLocks/>
          </p:cNvSpPr>
          <p:nvPr/>
        </p:nvSpPr>
        <p:spPr>
          <a:xfrm>
            <a:off x="838200" y="3931919"/>
            <a:ext cx="10515600" cy="22450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
        <p:nvSpPr>
          <p:cNvPr id="6" name="Content Placeholder 2"/>
          <p:cNvSpPr txBox="1">
            <a:spLocks/>
          </p:cNvSpPr>
          <p:nvPr/>
        </p:nvSpPr>
        <p:spPr>
          <a:xfrm>
            <a:off x="838200" y="343341"/>
            <a:ext cx="10515600" cy="22450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Bookman Old Style" panose="02050604050505020204" pitchFamily="18" charset="0"/>
              </a:rPr>
              <a:t>As you can see, a lot of work goes into the assessment valuation process.  But as for what taxpayer’s see, it comes down to one formula.</a:t>
            </a:r>
          </a:p>
          <a:p>
            <a:pPr lvl="1"/>
            <a:r>
              <a:rPr lang="en-US" dirty="0" smtClean="0">
                <a:latin typeface="Bookman Old Style" panose="02050604050505020204" pitchFamily="18" charset="0"/>
              </a:rPr>
              <a:t>The assessment valuation of each owner is the net income for the well multiplied by the owned interest and factor.</a:t>
            </a:r>
          </a:p>
          <a:p>
            <a:pPr lvl="1"/>
            <a:endParaRPr lang="en-US" dirty="0" smtClean="0"/>
          </a:p>
        </p:txBody>
      </p:sp>
      <p:sp>
        <p:nvSpPr>
          <p:cNvPr id="8" name="Content Placeholder 2"/>
          <p:cNvSpPr txBox="1">
            <a:spLocks/>
          </p:cNvSpPr>
          <p:nvPr/>
        </p:nvSpPr>
        <p:spPr>
          <a:xfrm>
            <a:off x="990599" y="4507002"/>
            <a:ext cx="10721109" cy="1496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Bookman Old Style" panose="02050604050505020204" pitchFamily="18" charset="0"/>
              </a:rPr>
              <a:t>Example:</a:t>
            </a:r>
          </a:p>
          <a:p>
            <a:pPr lvl="1"/>
            <a:r>
              <a:rPr lang="en-US" dirty="0" smtClean="0">
                <a:latin typeface="Bookman Old Style" panose="02050604050505020204" pitchFamily="18" charset="0"/>
              </a:rPr>
              <a:t>Working Oil Interest: $10,000 x 87.5% x 3.061573 = $16,073</a:t>
            </a:r>
          </a:p>
          <a:p>
            <a:pPr lvl="1"/>
            <a:r>
              <a:rPr lang="en-US" dirty="0" smtClean="0">
                <a:latin typeface="Bookman Old Style" panose="02050604050505020204" pitchFamily="18" charset="0"/>
              </a:rPr>
              <a:t>Royalty Gas Interest: $6,500 x 12.5% x 4.710112 = $3,827</a:t>
            </a:r>
          </a:p>
          <a:p>
            <a:pPr lvl="1"/>
            <a:endParaRPr lang="en-US" dirty="0" smtClean="0"/>
          </a:p>
        </p:txBody>
      </p:sp>
    </p:spTree>
    <p:extLst>
      <p:ext uri="{BB962C8B-B14F-4D97-AF65-F5344CB8AC3E}">
        <p14:creationId xmlns:p14="http://schemas.microsoft.com/office/powerpoint/2010/main" val="3631130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anose="02050604050505020204" pitchFamily="18" charset="0"/>
              </a:rPr>
              <a:t>Thank you - </a:t>
            </a:r>
            <a:endParaRPr lang="en-US" dirty="0">
              <a:latin typeface="Bookman Old Style" panose="02050604050505020204" pitchFamily="18" charset="0"/>
            </a:endParaRPr>
          </a:p>
        </p:txBody>
      </p:sp>
      <p:sp>
        <p:nvSpPr>
          <p:cNvPr id="3" name="Content Placeholder 2"/>
          <p:cNvSpPr>
            <a:spLocks noGrp="1"/>
          </p:cNvSpPr>
          <p:nvPr>
            <p:ph idx="1"/>
          </p:nvPr>
        </p:nvSpPr>
        <p:spPr>
          <a:xfrm>
            <a:off x="406400" y="1825625"/>
            <a:ext cx="10947400" cy="4351338"/>
          </a:xfrm>
        </p:spPr>
        <p:txBody>
          <a:bodyPr>
            <a:normAutofit/>
          </a:bodyPr>
          <a:lstStyle/>
          <a:p>
            <a:r>
              <a:rPr lang="en-US" dirty="0" smtClean="0">
                <a:latin typeface="Bookman Old Style" panose="02050604050505020204" pitchFamily="18" charset="0"/>
              </a:rPr>
              <a:t>Justin Woodside, </a:t>
            </a:r>
            <a:r>
              <a:rPr lang="en-US" sz="2400" dirty="0" smtClean="0">
                <a:latin typeface="Bookman Old Style" panose="02050604050505020204" pitchFamily="18" charset="0"/>
              </a:rPr>
              <a:t>Branch Manager, </a:t>
            </a:r>
            <a:r>
              <a:rPr lang="en-US" sz="2000" dirty="0" smtClean="0">
                <a:latin typeface="Bookman Old Style" panose="02050604050505020204" pitchFamily="18" charset="0"/>
              </a:rPr>
              <a:t>Natural Resources Property Tax</a:t>
            </a:r>
          </a:p>
          <a:p>
            <a:r>
              <a:rPr lang="en-US" sz="2000" dirty="0" smtClean="0">
                <a:latin typeface="Bookman Old Style" panose="02050604050505020204" pitchFamily="18" charset="0"/>
              </a:rPr>
              <a:t>Division of Minerals Taxation and GIS Services</a:t>
            </a:r>
          </a:p>
          <a:p>
            <a:endParaRPr lang="en-US" dirty="0" smtClean="0">
              <a:latin typeface="Bookman Old Style" panose="02050604050505020204" pitchFamily="18" charset="0"/>
            </a:endParaRPr>
          </a:p>
          <a:p>
            <a:endParaRPr lang="en-US" dirty="0">
              <a:latin typeface="Bookman Old Style" panose="02050604050505020204" pitchFamily="18" charset="0"/>
            </a:endParaRPr>
          </a:p>
          <a:p>
            <a:pPr marL="0" indent="0">
              <a:buNone/>
            </a:pPr>
            <a:r>
              <a:rPr lang="en-US" dirty="0" smtClean="0">
                <a:latin typeface="Bookman Old Style" panose="02050604050505020204" pitchFamily="18" charset="0"/>
              </a:rPr>
              <a:t>Other Resources for Information:</a:t>
            </a:r>
          </a:p>
          <a:p>
            <a:r>
              <a:rPr lang="en-US" dirty="0" smtClean="0">
                <a:latin typeface="Bookman Old Style" panose="02050604050505020204" pitchFamily="18" charset="0"/>
              </a:rPr>
              <a:t>Kentucky Geological Survey Maps – </a:t>
            </a:r>
            <a:r>
              <a:rPr lang="en-US" dirty="0" smtClean="0">
                <a:latin typeface="Bookman Old Style" panose="02050604050505020204" pitchFamily="18" charset="0"/>
                <a:hlinkClick r:id="rId2"/>
              </a:rPr>
              <a:t>https://uky.edu/KGS</a:t>
            </a:r>
            <a:endParaRPr lang="en-US" dirty="0" smtClean="0">
              <a:latin typeface="Bookman Old Style" panose="02050604050505020204" pitchFamily="18" charset="0"/>
            </a:endParaRPr>
          </a:p>
          <a:p>
            <a:endParaRPr lang="en-US" dirty="0" smtClean="0">
              <a:latin typeface="Bookman Old Style" panose="02050604050505020204" pitchFamily="18" charset="0"/>
            </a:endParaRPr>
          </a:p>
          <a:p>
            <a:r>
              <a:rPr lang="en-US" dirty="0" smtClean="0">
                <a:latin typeface="Bookman Old Style" panose="02050604050505020204" pitchFamily="18" charset="0"/>
              </a:rPr>
              <a:t>Energy and Environment Cabinet – </a:t>
            </a:r>
            <a:r>
              <a:rPr lang="en-US" dirty="0" smtClean="0">
                <a:latin typeface="Bookman Old Style" panose="02050604050505020204" pitchFamily="18" charset="0"/>
                <a:hlinkClick r:id="rId3"/>
              </a:rPr>
              <a:t>https://eec.ky.gov</a:t>
            </a:r>
            <a:endParaRPr lang="en-US" dirty="0" smtClean="0">
              <a:latin typeface="Bookman Old Style" panose="02050604050505020204" pitchFamily="18" charset="0"/>
            </a:endParaRPr>
          </a:p>
          <a:p>
            <a:endParaRPr lang="en-US" dirty="0" smtClean="0">
              <a:latin typeface="Bookman Old Style" panose="02050604050505020204" pitchFamily="18" charset="0"/>
            </a:endParaRPr>
          </a:p>
          <a:p>
            <a:endParaRPr lang="en-US" dirty="0" smtClean="0">
              <a:latin typeface="Bookman Old Style" panose="02050604050505020204" pitchFamily="18" charset="0"/>
            </a:endParaRPr>
          </a:p>
          <a:p>
            <a:endParaRPr lang="en-US" dirty="0">
              <a:latin typeface="Bookman Old Style" panose="02050604050505020204" pitchFamily="18" charset="0"/>
            </a:endParaRPr>
          </a:p>
        </p:txBody>
      </p:sp>
    </p:spTree>
    <p:extLst>
      <p:ext uri="{BB962C8B-B14F-4D97-AF65-F5344CB8AC3E}">
        <p14:creationId xmlns:p14="http://schemas.microsoft.com/office/powerpoint/2010/main" val="2734209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707571" y="685800"/>
            <a:ext cx="10820400" cy="5183188"/>
          </a:xfrm>
        </p:spPr>
        <p:txBody>
          <a:bodyPr>
            <a:normAutofit/>
          </a:bodyPr>
          <a:lstStyle/>
          <a:p>
            <a:pPr marL="0" indent="0">
              <a:buNone/>
            </a:pPr>
            <a:r>
              <a:rPr lang="en-US" sz="1800" dirty="0" smtClean="0">
                <a:latin typeface="Bookman Old Style" panose="02050604050505020204" pitchFamily="18" charset="0"/>
              </a:rPr>
              <a:t>    </a:t>
            </a:r>
          </a:p>
          <a:p>
            <a:pPr marL="0" indent="0">
              <a:buNone/>
            </a:pPr>
            <a:r>
              <a:rPr lang="en-US" sz="2000" b="1" dirty="0" smtClean="0">
                <a:latin typeface="Bookman Old Style" panose="02050604050505020204" pitchFamily="18" charset="0"/>
              </a:rPr>
              <a:t>MCCREARY  </a:t>
            </a:r>
            <a:r>
              <a:rPr lang="en-US" sz="2000" b="1" dirty="0">
                <a:latin typeface="Bookman Old Style" panose="02050604050505020204" pitchFamily="18" charset="0"/>
              </a:rPr>
              <a:t>COUNTY </a:t>
            </a:r>
            <a:endParaRPr lang="en-US" sz="2000" b="1" dirty="0" smtClean="0">
              <a:latin typeface="Bookman Old Style" panose="02050604050505020204" pitchFamily="18" charset="0"/>
            </a:endParaRPr>
          </a:p>
          <a:p>
            <a:pPr marL="285750" indent="-285750">
              <a:buFont typeface="Arial" panose="020B0604020202020204" pitchFamily="34" charset="0"/>
              <a:buChar char="•"/>
            </a:pPr>
            <a:r>
              <a:rPr lang="en-US" sz="2000" b="1" dirty="0" smtClean="0">
                <a:latin typeface="Bookman Old Style" panose="02050604050505020204" pitchFamily="18" charset="0"/>
              </a:rPr>
              <a:t>1818</a:t>
            </a:r>
            <a:r>
              <a:rPr lang="en-US" sz="2000" dirty="0" smtClean="0">
                <a:latin typeface="Bookman Old Style" panose="02050604050505020204" pitchFamily="18" charset="0"/>
              </a:rPr>
              <a:t> –- At the Oil Well Branch and the Big South Fork of the Cumberland River, while drilling for salt water, oil was hit and flowed at 100 barrels daily. Unable to float the barrels downstream because of a dangerous area known as Devil’s Jump, they attempted to haul it across land by wagon. The venture was finally abandoned due to the expense.</a:t>
            </a:r>
          </a:p>
          <a:p>
            <a:pPr marL="285750" indent="-285750">
              <a:buFont typeface="Arial" panose="020B0604020202020204" pitchFamily="34" charset="0"/>
              <a:buChar char="•"/>
            </a:pPr>
            <a:endParaRPr lang="en-US" sz="2000" dirty="0">
              <a:latin typeface="Bookman Old Style" panose="02050604050505020204" pitchFamily="18" charset="0"/>
            </a:endParaRPr>
          </a:p>
          <a:p>
            <a:pPr marL="0" indent="0">
              <a:buNone/>
            </a:pPr>
            <a:endParaRPr lang="en-US" sz="2000" dirty="0" smtClean="0">
              <a:latin typeface="Bookman Old Style" panose="02050604050505020204" pitchFamily="18" charset="0"/>
            </a:endParaRPr>
          </a:p>
          <a:p>
            <a:pPr marL="0" indent="0">
              <a:buNone/>
            </a:pPr>
            <a:r>
              <a:rPr lang="en-US" sz="2000" dirty="0" smtClean="0">
                <a:latin typeface="Bookman Old Style" panose="02050604050505020204" pitchFamily="18" charset="0"/>
              </a:rPr>
              <a:t>    </a:t>
            </a:r>
            <a:r>
              <a:rPr lang="en-US" sz="2000" b="1" dirty="0" smtClean="0">
                <a:latin typeface="Bookman Old Style" panose="02050604050505020204" pitchFamily="18" charset="0"/>
              </a:rPr>
              <a:t>CLINTON </a:t>
            </a:r>
            <a:r>
              <a:rPr lang="en-US" sz="2000" b="1" dirty="0">
                <a:latin typeface="Bookman Old Style" panose="02050604050505020204" pitchFamily="18" charset="0"/>
              </a:rPr>
              <a:t>COUNTY </a:t>
            </a:r>
            <a:endParaRPr lang="en-US" sz="2000" b="1" dirty="0" smtClean="0">
              <a:latin typeface="Bookman Old Style" panose="02050604050505020204" pitchFamily="18" charset="0"/>
            </a:endParaRPr>
          </a:p>
          <a:p>
            <a:pPr marL="285750" indent="-285750">
              <a:buFont typeface="Arial" panose="020B0604020202020204" pitchFamily="34" charset="0"/>
              <a:buChar char="•"/>
            </a:pPr>
            <a:r>
              <a:rPr lang="en-US" sz="2000" b="1" dirty="0" smtClean="0">
                <a:latin typeface="Bookman Old Style" panose="02050604050505020204" pitchFamily="18" charset="0"/>
              </a:rPr>
              <a:t>1820</a:t>
            </a:r>
            <a:r>
              <a:rPr lang="en-US" sz="2000" dirty="0" smtClean="0">
                <a:latin typeface="Bookman Old Style" panose="02050604050505020204" pitchFamily="18" charset="0"/>
              </a:rPr>
              <a:t> –- The first oil well was drilled in Clinton County by Capt. G.W. Hurt who was looking for medicinal salt brine. The brine was found, but because it was contaminated with oil and gas, the well was considered unfit for use and abandoned.</a:t>
            </a:r>
          </a:p>
          <a:p>
            <a:pPr marL="285750" indent="-285750">
              <a:buFont typeface="Arial" panose="020B0604020202020204" pitchFamily="34" charset="0"/>
              <a:buChar char="•"/>
            </a:pPr>
            <a:endParaRPr lang="en-US" sz="2000" dirty="0" smtClean="0">
              <a:latin typeface="Bookman Old Style" panose="02050604050505020204" pitchFamily="18" charset="0"/>
            </a:endParaRPr>
          </a:p>
          <a:p>
            <a:pPr marL="0" indent="0">
              <a:buNone/>
            </a:pPr>
            <a:endParaRPr lang="en-US" sz="2000" dirty="0" smtClean="0">
              <a:latin typeface="Bookman Old Style" panose="02050604050505020204" pitchFamily="18" charset="0"/>
            </a:endParaRPr>
          </a:p>
        </p:txBody>
      </p:sp>
    </p:spTree>
    <p:extLst>
      <p:ext uri="{BB962C8B-B14F-4D97-AF65-F5344CB8AC3E}">
        <p14:creationId xmlns:p14="http://schemas.microsoft.com/office/powerpoint/2010/main" val="1598163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839788" y="457200"/>
            <a:ext cx="4868285" cy="438727"/>
          </a:xfrm>
        </p:spPr>
        <p:txBody>
          <a:bodyPr>
            <a:normAutofit/>
          </a:bodyPr>
          <a:lstStyle/>
          <a:p>
            <a:r>
              <a:rPr lang="en-US" sz="2400" b="1" dirty="0" smtClean="0">
                <a:latin typeface="Bookman Old Style" panose="02050604050505020204" pitchFamily="18" charset="0"/>
              </a:rPr>
              <a:t>CUMBERLAND COUNTY</a:t>
            </a:r>
            <a:endParaRPr lang="en-US" sz="2400" b="1" dirty="0">
              <a:latin typeface="Bookman Old Style" panose="02050604050505020204" pitchFamily="18" charset="0"/>
            </a:endParaRPr>
          </a:p>
        </p:txBody>
      </p:sp>
      <p:pic>
        <p:nvPicPr>
          <p:cNvPr id="9" name="Content Placeholder 8"/>
          <p:cNvPicPr>
            <a:picLocks noGrp="1" noChangeAspect="1"/>
          </p:cNvPicPr>
          <p:nvPr>
            <p:ph idx="1"/>
          </p:nvPr>
        </p:nvPicPr>
        <p:blipFill>
          <a:blip r:embed="rId2"/>
          <a:stretch>
            <a:fillRect/>
          </a:stretch>
        </p:blipFill>
        <p:spPr>
          <a:xfrm>
            <a:off x="6037485" y="987425"/>
            <a:ext cx="4463606" cy="4873625"/>
          </a:xfrm>
          <a:prstGeom prst="rect">
            <a:avLst/>
          </a:prstGeom>
        </p:spPr>
      </p:pic>
      <p:sp>
        <p:nvSpPr>
          <p:cNvPr id="8" name="Text Placeholder 7"/>
          <p:cNvSpPr>
            <a:spLocks noGrp="1"/>
          </p:cNvSpPr>
          <p:nvPr>
            <p:ph type="body" sz="half" idx="2"/>
          </p:nvPr>
        </p:nvSpPr>
        <p:spPr>
          <a:xfrm>
            <a:off x="839788" y="987425"/>
            <a:ext cx="4960648" cy="5402224"/>
          </a:xfrm>
        </p:spPr>
        <p:txBody>
          <a:bodyPr>
            <a:normAutofit fontScale="92500" lnSpcReduction="20000"/>
          </a:bodyPr>
          <a:lstStyle/>
          <a:p>
            <a:r>
              <a:rPr lang="en-US" sz="2400" b="1" dirty="0" smtClean="0">
                <a:latin typeface="Bookman Old Style" panose="02050604050505020204" pitchFamily="18" charset="0"/>
              </a:rPr>
              <a:t>1829</a:t>
            </a:r>
            <a:r>
              <a:rPr lang="en-US" sz="2400" dirty="0" smtClean="0">
                <a:latin typeface="Bookman Old Style" panose="02050604050505020204" pitchFamily="18" charset="0"/>
              </a:rPr>
              <a:t> -In </a:t>
            </a:r>
            <a:r>
              <a:rPr lang="en-US" sz="2400" dirty="0">
                <a:latin typeface="Bookman Old Style" panose="02050604050505020204" pitchFamily="18" charset="0"/>
              </a:rPr>
              <a:t>the search for </a:t>
            </a:r>
            <a:r>
              <a:rPr lang="en-US" sz="2400" dirty="0" smtClean="0">
                <a:latin typeface="Bookman Old Style" panose="02050604050505020204" pitchFamily="18" charset="0"/>
              </a:rPr>
              <a:t>salt brine, using spring-pole technology, Col. Emerson drilled to a depth of 171 feet </a:t>
            </a:r>
            <a:r>
              <a:rPr lang="en-US" sz="2400" dirty="0">
                <a:latin typeface="Bookman Old Style" panose="02050604050505020204" pitchFamily="18" charset="0"/>
              </a:rPr>
              <a:t>on the </a:t>
            </a:r>
            <a:r>
              <a:rPr lang="en-US" sz="2400" dirty="0" err="1">
                <a:latin typeface="Bookman Old Style" panose="02050604050505020204" pitchFamily="18" charset="0"/>
              </a:rPr>
              <a:t>Lemuel</a:t>
            </a:r>
            <a:r>
              <a:rPr lang="en-US" sz="2400" dirty="0">
                <a:latin typeface="Bookman Old Style" panose="02050604050505020204" pitchFamily="18" charset="0"/>
              </a:rPr>
              <a:t> Stockton farm along Little </a:t>
            </a:r>
            <a:r>
              <a:rPr lang="en-US" sz="2400" dirty="0" err="1">
                <a:latin typeface="Bookman Old Style" panose="02050604050505020204" pitchFamily="18" charset="0"/>
              </a:rPr>
              <a:t>Renox</a:t>
            </a:r>
            <a:r>
              <a:rPr lang="en-US" sz="2400" dirty="0">
                <a:latin typeface="Bookman Old Style" panose="02050604050505020204" pitchFamily="18" charset="0"/>
              </a:rPr>
              <a:t> </a:t>
            </a:r>
            <a:r>
              <a:rPr lang="en-US" sz="2400" dirty="0" smtClean="0">
                <a:latin typeface="Bookman Old Style" panose="02050604050505020204" pitchFamily="18" charset="0"/>
              </a:rPr>
              <a:t>Creek near Burkesville. </a:t>
            </a:r>
          </a:p>
          <a:p>
            <a:endParaRPr lang="en-US" sz="2000" dirty="0" smtClean="0">
              <a:latin typeface="Bookman Old Style" panose="02050604050505020204" pitchFamily="18" charset="0"/>
            </a:endParaRPr>
          </a:p>
          <a:p>
            <a:r>
              <a:rPr lang="en-US" sz="2400" dirty="0" smtClean="0">
                <a:latin typeface="Bookman Old Style" panose="02050604050505020204" pitchFamily="18" charset="0"/>
              </a:rPr>
              <a:t>On </a:t>
            </a:r>
            <a:r>
              <a:rPr lang="en-US" sz="2400" dirty="0">
                <a:latin typeface="Bookman Old Style" panose="02050604050505020204" pitchFamily="18" charset="0"/>
              </a:rPr>
              <a:t>March 11, </a:t>
            </a:r>
            <a:r>
              <a:rPr lang="en-US" sz="2400" dirty="0" smtClean="0">
                <a:latin typeface="Bookman Old Style" panose="02050604050505020204" pitchFamily="18" charset="0"/>
              </a:rPr>
              <a:t>1829, he hit oil, the </a:t>
            </a:r>
            <a:r>
              <a:rPr lang="en-US" sz="2400" dirty="0">
                <a:latin typeface="Bookman Old Style" panose="02050604050505020204" pitchFamily="18" charset="0"/>
              </a:rPr>
              <a:t>drill bit and rope were shot out of hole and a solid stream of oil was "thrown to the top of the surrounding trees." Oil flowed into the Cumberland River and covered the surface of the river downstream for 40 or 50 miles. </a:t>
            </a:r>
            <a:endParaRPr lang="en-US" sz="2400" dirty="0" smtClean="0">
              <a:latin typeface="Bookman Old Style" panose="02050604050505020204" pitchFamily="18" charset="0"/>
            </a:endParaRPr>
          </a:p>
          <a:p>
            <a:endParaRPr lang="en-US" sz="2000" dirty="0">
              <a:latin typeface="Bookman Old Style" panose="02050604050505020204" pitchFamily="18" charset="0"/>
            </a:endParaRPr>
          </a:p>
          <a:p>
            <a:r>
              <a:rPr lang="en-US" sz="2400" dirty="0" smtClean="0">
                <a:latin typeface="Bookman Old Style" panose="02050604050505020204" pitchFamily="18" charset="0"/>
              </a:rPr>
              <a:t>The </a:t>
            </a:r>
            <a:r>
              <a:rPr lang="en-US" sz="2400" dirty="0">
                <a:latin typeface="Bookman Old Style" panose="02050604050505020204" pitchFamily="18" charset="0"/>
              </a:rPr>
              <a:t>oil ignited, catching many miles of the river on fire and halting riverboat traffic. It burned for 3 weeks.</a:t>
            </a:r>
          </a:p>
          <a:p>
            <a:endParaRPr lang="en-US" sz="2000" dirty="0" smtClean="0">
              <a:latin typeface="Bookman Old Style" panose="02050604050505020204" pitchFamily="18" charset="0"/>
            </a:endParaRPr>
          </a:p>
          <a:p>
            <a:endParaRPr lang="en-US" sz="2000" dirty="0" smtClean="0">
              <a:latin typeface="Bookman Old Style" panose="02050604050505020204" pitchFamily="18" charset="0"/>
            </a:endParaRPr>
          </a:p>
        </p:txBody>
      </p:sp>
    </p:spTree>
    <p:extLst>
      <p:ext uri="{BB962C8B-B14F-4D97-AF65-F5344CB8AC3E}">
        <p14:creationId xmlns:p14="http://schemas.microsoft.com/office/powerpoint/2010/main" val="1655083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1692" y="552510"/>
            <a:ext cx="4935335" cy="1054617"/>
          </a:xfrm>
        </p:spPr>
        <p:txBody>
          <a:bodyPr>
            <a:normAutofit fontScale="90000"/>
          </a:bodyPr>
          <a:lstStyle/>
          <a:p>
            <a:r>
              <a:rPr lang="en-US" sz="2700" dirty="0" smtClean="0">
                <a:latin typeface="Bodoni MT" panose="02070603080606020203" pitchFamily="18" charset="0"/>
              </a:rPr>
              <a:t>Col. Emerson used a spring-pole technology when he drilled the well</a:t>
            </a:r>
            <a:r>
              <a:rPr lang="en-US" sz="2400" dirty="0" smtClean="0">
                <a:latin typeface="Bodoni MT" panose="02070603080606020203" pitchFamily="18" charset="0"/>
              </a:rPr>
              <a:t>.</a:t>
            </a:r>
            <a:endParaRPr lang="en-US" sz="2400" dirty="0">
              <a:latin typeface="Bodoni MT" panose="02070603080606020203" pitchFamily="18" charset="0"/>
            </a:endParaRPr>
          </a:p>
        </p:txBody>
      </p:sp>
      <p:pic>
        <p:nvPicPr>
          <p:cNvPr id="9" name="Content Placeholder 8"/>
          <p:cNvPicPr>
            <a:picLocks noGrp="1" noChangeAspect="1"/>
          </p:cNvPicPr>
          <p:nvPr>
            <p:ph idx="1"/>
          </p:nvPr>
        </p:nvPicPr>
        <p:blipFill>
          <a:blip r:embed="rId2"/>
          <a:stretch>
            <a:fillRect/>
          </a:stretch>
        </p:blipFill>
        <p:spPr>
          <a:xfrm>
            <a:off x="5793828" y="457200"/>
            <a:ext cx="5194738" cy="5793828"/>
          </a:xfrm>
          <a:prstGeom prst="rect">
            <a:avLst/>
          </a:prstGeom>
          <a:ln w="38100">
            <a:solidFill>
              <a:schemeClr val="tx1"/>
            </a:solidFill>
          </a:ln>
          <a:effectLst>
            <a:outerShdw blurRad="50800" dist="38100" dir="10800000" algn="r" rotWithShape="0">
              <a:prstClr val="black">
                <a:alpha val="40000"/>
              </a:prstClr>
            </a:outerShdw>
          </a:effectLst>
        </p:spPr>
      </p:pic>
      <p:sp>
        <p:nvSpPr>
          <p:cNvPr id="6" name="Text Placeholder 5"/>
          <p:cNvSpPr>
            <a:spLocks noGrp="1"/>
          </p:cNvSpPr>
          <p:nvPr>
            <p:ph type="body" sz="half" idx="2"/>
          </p:nvPr>
        </p:nvSpPr>
        <p:spPr>
          <a:xfrm>
            <a:off x="451692" y="1607127"/>
            <a:ext cx="4748269" cy="4762142"/>
          </a:xfrm>
        </p:spPr>
        <p:txBody>
          <a:bodyPr>
            <a:noAutofit/>
          </a:bodyPr>
          <a:lstStyle/>
          <a:p>
            <a:endParaRPr lang="en-US" sz="2400" dirty="0" smtClean="0">
              <a:latin typeface="Bodoni MT" panose="02070603080606020203" pitchFamily="18" charset="0"/>
            </a:endParaRPr>
          </a:p>
          <a:p>
            <a:r>
              <a:rPr lang="en-US" sz="2400" dirty="0" smtClean="0">
                <a:latin typeface="Bodoni MT" panose="02070603080606020203" pitchFamily="18" charset="0"/>
              </a:rPr>
              <a:t>This </a:t>
            </a:r>
            <a:r>
              <a:rPr lang="en-US" sz="2400" dirty="0">
                <a:latin typeface="Bodoni MT" panose="02070603080606020203" pitchFamily="18" charset="0"/>
              </a:rPr>
              <a:t>spring-pole technology was used in China as early as 450 A.D. </a:t>
            </a:r>
            <a:endParaRPr lang="en-US" sz="2000" dirty="0" smtClean="0">
              <a:latin typeface="Bodoni MT" panose="02070603080606020203" pitchFamily="18" charset="0"/>
            </a:endParaRPr>
          </a:p>
          <a:p>
            <a:endParaRPr lang="en-US" sz="2000" dirty="0">
              <a:latin typeface="Bodoni MT" panose="02070603080606020203" pitchFamily="18" charset="0"/>
            </a:endParaRPr>
          </a:p>
          <a:p>
            <a:r>
              <a:rPr lang="en-US" sz="2400" dirty="0">
                <a:latin typeface="Bodoni MT" panose="02070603080606020203" pitchFamily="18" charset="0"/>
              </a:rPr>
              <a:t>The Cumberland County well was drilled using “an apparatus consisting of a spring pole made from a strong sapling, set in the crotch of a tree, with a short ‘bit’ fastened to the free end of the </a:t>
            </a:r>
            <a:r>
              <a:rPr lang="en-US" sz="2400" dirty="0" smtClean="0">
                <a:latin typeface="Bodoni MT" panose="02070603080606020203" pitchFamily="18" charset="0"/>
              </a:rPr>
              <a:t>pole.”</a:t>
            </a:r>
            <a:endParaRPr lang="en-US" sz="2000" dirty="0">
              <a:latin typeface="Bodoni MT" panose="02070603080606020203" pitchFamily="18" charset="0"/>
            </a:endParaRPr>
          </a:p>
        </p:txBody>
      </p:sp>
    </p:spTree>
    <p:extLst>
      <p:ext uri="{BB962C8B-B14F-4D97-AF65-F5344CB8AC3E}">
        <p14:creationId xmlns:p14="http://schemas.microsoft.com/office/powerpoint/2010/main" val="4027888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5346" y="260131"/>
            <a:ext cx="9932276" cy="6385035"/>
          </a:xfrm>
          <a:prstGeom prst="rect">
            <a:avLst/>
          </a:prstGeom>
        </p:spPr>
      </p:pic>
    </p:spTree>
    <p:extLst>
      <p:ext uri="{BB962C8B-B14F-4D97-AF65-F5344CB8AC3E}">
        <p14:creationId xmlns:p14="http://schemas.microsoft.com/office/powerpoint/2010/main" val="2067127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 name="Rectangle 17"/>
          <p:cNvSpPr/>
          <p:nvPr/>
        </p:nvSpPr>
        <p:spPr>
          <a:xfrm>
            <a:off x="1533236" y="1406389"/>
            <a:ext cx="6096000" cy="1015663"/>
          </a:xfrm>
          <a:prstGeom prst="rect">
            <a:avLst/>
          </a:prstGeom>
        </p:spPr>
        <p:txBody>
          <a:bodyPr>
            <a:spAutoFit/>
          </a:bodyPr>
          <a:lstStyle/>
          <a:p>
            <a:pPr marL="285750" indent="-285750">
              <a:buFont typeface="Arial" panose="020B0604020202020204" pitchFamily="34" charset="0"/>
              <a:buChar char="•"/>
            </a:pPr>
            <a:r>
              <a:rPr lang="en-US" sz="2000" dirty="0">
                <a:latin typeface="Bookman Old Style" panose="02050604050505020204" pitchFamily="18" charset="0"/>
              </a:rPr>
              <a:t>This well came to be known as the Old American Well and was an early "gusher". </a:t>
            </a:r>
            <a:br>
              <a:rPr lang="en-US" sz="2000" dirty="0">
                <a:latin typeface="Bookman Old Style" panose="02050604050505020204" pitchFamily="18" charset="0"/>
              </a:rPr>
            </a:br>
            <a:endParaRPr lang="en-US" sz="2000" dirty="0"/>
          </a:p>
        </p:txBody>
      </p:sp>
      <p:sp>
        <p:nvSpPr>
          <p:cNvPr id="19" name="Rectangle 18"/>
          <p:cNvSpPr/>
          <p:nvPr/>
        </p:nvSpPr>
        <p:spPr>
          <a:xfrm>
            <a:off x="1542472" y="2311690"/>
            <a:ext cx="6096000" cy="2862322"/>
          </a:xfrm>
          <a:prstGeom prst="rect">
            <a:avLst/>
          </a:prstGeom>
        </p:spPr>
        <p:txBody>
          <a:bodyPr>
            <a:spAutoFit/>
          </a:bodyPr>
          <a:lstStyle/>
          <a:p>
            <a:pPr marL="285750" indent="-285750">
              <a:buFont typeface="Arial" panose="020B0604020202020204" pitchFamily="34" charset="0"/>
              <a:buChar char="•"/>
            </a:pPr>
            <a:r>
              <a:rPr lang="en-US" sz="2000" dirty="0">
                <a:latin typeface="Bookman Old Style" panose="02050604050505020204" pitchFamily="18" charset="0"/>
              </a:rPr>
              <a:t>Between 1829 and 1860 the Old American Well is estimated to have produced 50,000 barrels of oil. Much of that oil ended up in Pittsburgh, Pennsylvania</a:t>
            </a:r>
            <a:r>
              <a:rPr lang="en-US" sz="2000" dirty="0" smtClean="0">
                <a:latin typeface="Bookman Old Style" panose="02050604050505020204" pitchFamily="18" charset="0"/>
              </a:rPr>
              <a:t>, sold for medical purposes or refined </a:t>
            </a:r>
            <a:r>
              <a:rPr lang="en-US" sz="2000" dirty="0">
                <a:latin typeface="Bookman Old Style" panose="02050604050505020204" pitchFamily="18" charset="0"/>
              </a:rPr>
              <a:t>into lamp oil</a:t>
            </a:r>
            <a:r>
              <a:rPr lang="en-US" sz="2000" dirty="0" smtClean="0">
                <a:latin typeface="Bookman Old Style" panose="02050604050505020204" pitchFamily="18" charset="0"/>
              </a:rPr>
              <a:t>.</a:t>
            </a:r>
          </a:p>
          <a:p>
            <a:pPr marL="285750" indent="-285750">
              <a:buFont typeface="Arial" panose="020B0604020202020204" pitchFamily="34" charset="0"/>
              <a:buChar char="•"/>
            </a:pPr>
            <a:endParaRPr lang="en-US" sz="2000" dirty="0" smtClean="0">
              <a:latin typeface="Bookman Old Style" panose="02050604050505020204" pitchFamily="18" charset="0"/>
            </a:endParaRPr>
          </a:p>
          <a:p>
            <a:pPr marL="285750" indent="-285750">
              <a:buFont typeface="Arial" panose="020B0604020202020204" pitchFamily="34" charset="0"/>
              <a:buChar char="•"/>
            </a:pPr>
            <a:r>
              <a:rPr lang="en-US" sz="2000" dirty="0" smtClean="0">
                <a:latin typeface="Bookman Old Style" panose="02050604050505020204" pitchFamily="18" charset="0"/>
              </a:rPr>
              <a:t> </a:t>
            </a:r>
            <a:r>
              <a:rPr lang="en-US" sz="2000" dirty="0">
                <a:latin typeface="Bookman Old Style" panose="02050604050505020204" pitchFamily="18" charset="0"/>
              </a:rPr>
              <a:t>It was </a:t>
            </a:r>
            <a:r>
              <a:rPr lang="en-US" sz="2000" dirty="0" smtClean="0">
                <a:latin typeface="Bookman Old Style" panose="02050604050505020204" pitchFamily="18" charset="0"/>
              </a:rPr>
              <a:t>among the </a:t>
            </a:r>
            <a:r>
              <a:rPr lang="en-US" sz="2000" dirty="0">
                <a:latin typeface="Bookman Old Style" panose="02050604050505020204" pitchFamily="18" charset="0"/>
              </a:rPr>
              <a:t>earliest </a:t>
            </a:r>
            <a:r>
              <a:rPr lang="en-US" sz="2000" dirty="0" smtClean="0">
                <a:latin typeface="Bookman Old Style" panose="02050604050505020204" pitchFamily="18" charset="0"/>
              </a:rPr>
              <a:t>wells used for commercial purposes within the United States.</a:t>
            </a:r>
            <a:endParaRPr lang="en-US" sz="2000" dirty="0">
              <a:latin typeface="Bookman Old Style" panose="02050604050505020204" pitchFamily="18" charset="0"/>
            </a:endParaRPr>
          </a:p>
        </p:txBody>
      </p:sp>
    </p:spTree>
    <p:extLst>
      <p:ext uri="{BB962C8B-B14F-4D97-AF65-F5344CB8AC3E}">
        <p14:creationId xmlns:p14="http://schemas.microsoft.com/office/powerpoint/2010/main" val="1526036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447964"/>
          </a:xfrm>
        </p:spPr>
        <p:txBody>
          <a:bodyPr>
            <a:noAutofit/>
          </a:bodyPr>
          <a:lstStyle/>
          <a:p>
            <a:r>
              <a:rPr lang="en-US" sz="2400" dirty="0" smtClean="0">
                <a:latin typeface="Bookman Old Style" panose="02050604050505020204" pitchFamily="18" charset="0"/>
              </a:rPr>
              <a:t/>
            </a:r>
            <a:br>
              <a:rPr lang="en-US" sz="2400" dirty="0" smtClean="0">
                <a:latin typeface="Bookman Old Style" panose="02050604050505020204" pitchFamily="18" charset="0"/>
              </a:rPr>
            </a:br>
            <a:endParaRPr lang="en-US" sz="2200" dirty="0">
              <a:latin typeface="Bookman Old Style" panose="02050604050505020204" pitchFamily="18" charset="0"/>
            </a:endParaRPr>
          </a:p>
        </p:txBody>
      </p:sp>
      <p:pic>
        <p:nvPicPr>
          <p:cNvPr id="5" name="Content Placeholder 4"/>
          <p:cNvPicPr>
            <a:picLocks noGrp="1" noChangeAspect="1"/>
          </p:cNvPicPr>
          <p:nvPr>
            <p:ph idx="1"/>
          </p:nvPr>
        </p:nvPicPr>
        <p:blipFill>
          <a:blip r:embed="rId2"/>
          <a:stretch>
            <a:fillRect/>
          </a:stretch>
        </p:blipFill>
        <p:spPr>
          <a:xfrm>
            <a:off x="5780867" y="457200"/>
            <a:ext cx="5470902" cy="5411788"/>
          </a:xfrm>
          <a:prstGeom prst="rect">
            <a:avLst/>
          </a:prstGeom>
        </p:spPr>
      </p:pic>
      <p:sp>
        <p:nvSpPr>
          <p:cNvPr id="4" name="Text Placeholder 3"/>
          <p:cNvSpPr>
            <a:spLocks noGrp="1"/>
          </p:cNvSpPr>
          <p:nvPr>
            <p:ph type="body" sz="half" idx="2"/>
          </p:nvPr>
        </p:nvSpPr>
        <p:spPr>
          <a:xfrm>
            <a:off x="385763" y="1185863"/>
            <a:ext cx="5156055" cy="5270355"/>
          </a:xfrm>
        </p:spPr>
        <p:txBody>
          <a:bodyPr>
            <a:normAutofit/>
          </a:bodyPr>
          <a:lstStyle/>
          <a:p>
            <a:endParaRPr lang="en-US" sz="2000" dirty="0" smtClean="0">
              <a:latin typeface="Bookman Old Style" panose="02050604050505020204" pitchFamily="18" charset="0"/>
            </a:endParaRPr>
          </a:p>
          <a:p>
            <a:endParaRPr lang="en-US" sz="5000" dirty="0">
              <a:latin typeface="Bookman Old Style" panose="02050604050505020204" pitchFamily="18" charset="0"/>
            </a:endParaRPr>
          </a:p>
          <a:p>
            <a:r>
              <a:rPr lang="en-US" sz="2400" dirty="0" smtClean="0">
                <a:latin typeface="Bookman Old Style" panose="02050604050505020204" pitchFamily="18" charset="0"/>
              </a:rPr>
              <a:t>The </a:t>
            </a:r>
            <a:r>
              <a:rPr lang="en-US" sz="2400" dirty="0">
                <a:latin typeface="Bookman Old Style" panose="02050604050505020204" pitchFamily="18" charset="0"/>
              </a:rPr>
              <a:t>Great American Oil Well’s historic marker – a large mill stone topped by a bronze tablet – was erected in 1934 by the Kentucky Legislature</a:t>
            </a:r>
            <a:r>
              <a:rPr lang="en-US" sz="2400" dirty="0" smtClean="0">
                <a:latin typeface="Bookman Old Style" panose="02050604050505020204" pitchFamily="18" charset="0"/>
              </a:rPr>
              <a:t>.</a:t>
            </a:r>
            <a:endParaRPr lang="en-US" sz="2400" dirty="0">
              <a:latin typeface="Bookman Old Style" panose="02050604050505020204" pitchFamily="18" charset="0"/>
            </a:endParaRPr>
          </a:p>
        </p:txBody>
      </p:sp>
    </p:spTree>
    <p:extLst>
      <p:ext uri="{BB962C8B-B14F-4D97-AF65-F5344CB8AC3E}">
        <p14:creationId xmlns:p14="http://schemas.microsoft.com/office/powerpoint/2010/main" val="375611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839788" y="457200"/>
            <a:ext cx="3932237" cy="928255"/>
          </a:xfrm>
        </p:spPr>
        <p:txBody>
          <a:bodyPr>
            <a:normAutofit/>
          </a:bodyPr>
          <a:lstStyle/>
          <a:p>
            <a:r>
              <a:rPr lang="en-US" sz="2400" b="1" dirty="0" smtClean="0">
                <a:latin typeface="Bookman Old Style" panose="02050604050505020204" pitchFamily="18" charset="0"/>
              </a:rPr>
              <a:t>1852-ESTILL COUNTY</a:t>
            </a:r>
            <a:endParaRPr lang="en-US" sz="2400" b="1" dirty="0">
              <a:latin typeface="Bookman Old Style" panose="02050604050505020204" pitchFamily="18" charset="0"/>
            </a:endParaRPr>
          </a:p>
        </p:txBody>
      </p:sp>
      <p:sp>
        <p:nvSpPr>
          <p:cNvPr id="12" name="Text Placeholder 11"/>
          <p:cNvSpPr>
            <a:spLocks noGrp="1"/>
          </p:cNvSpPr>
          <p:nvPr>
            <p:ph type="body" sz="half" idx="2"/>
          </p:nvPr>
        </p:nvSpPr>
        <p:spPr>
          <a:xfrm>
            <a:off x="839787" y="1477818"/>
            <a:ext cx="7417521" cy="4391170"/>
          </a:xfrm>
        </p:spPr>
        <p:txBody>
          <a:bodyPr>
            <a:noAutofit/>
          </a:bodyPr>
          <a:lstStyle/>
          <a:p>
            <a:pPr marL="342900" indent="-342900">
              <a:buFont typeface="Arial" panose="020B0604020202020204" pitchFamily="34" charset="0"/>
              <a:buChar char="•"/>
            </a:pPr>
            <a:r>
              <a:rPr lang="en-US" sz="2000" dirty="0">
                <a:latin typeface="Bookman Old Style" panose="02050604050505020204" pitchFamily="18" charset="0"/>
              </a:rPr>
              <a:t>Oil and gas were discovered in borings made for coal 3 to 6 miles northwest of Estill Furnace in the valley of Hardwicks Creek, 10 miles northeast of Irvine, KY. </a:t>
            </a:r>
            <a:endParaRPr lang="en-US" sz="2000" dirty="0" smtClean="0">
              <a:latin typeface="Bookman Old Style" panose="02050604050505020204" pitchFamily="18" charset="0"/>
            </a:endParaRPr>
          </a:p>
          <a:p>
            <a:pPr marL="342900" indent="-342900">
              <a:buFont typeface="Arial" panose="020B0604020202020204" pitchFamily="34" charset="0"/>
              <a:buChar char="•"/>
            </a:pPr>
            <a:r>
              <a:rPr lang="en-US" sz="2000" dirty="0" smtClean="0">
                <a:latin typeface="Bookman Old Style" panose="02050604050505020204" pitchFamily="18" charset="0"/>
              </a:rPr>
              <a:t>Black </a:t>
            </a:r>
            <a:r>
              <a:rPr lang="en-US" sz="2000" dirty="0">
                <a:latin typeface="Bookman Old Style" panose="02050604050505020204" pitchFamily="18" charset="0"/>
              </a:rPr>
              <a:t>shale is associated with coal in the Pennsylvanian of eastern Kentucky. It was thought the presence of black shale in this area might indicate coal that could become an abundant fuel for the area's iron furnaces. </a:t>
            </a:r>
            <a:endParaRPr lang="en-US" sz="2000" dirty="0" smtClean="0">
              <a:latin typeface="Bookman Old Style" panose="02050604050505020204" pitchFamily="18" charset="0"/>
            </a:endParaRPr>
          </a:p>
          <a:p>
            <a:pPr marL="342900" indent="-342900">
              <a:buFont typeface="Arial" panose="020B0604020202020204" pitchFamily="34" charset="0"/>
              <a:buChar char="•"/>
            </a:pPr>
            <a:r>
              <a:rPr lang="en-US" sz="2000" dirty="0" smtClean="0">
                <a:latin typeface="Bookman Old Style" panose="02050604050505020204" pitchFamily="18" charset="0"/>
              </a:rPr>
              <a:t>In </a:t>
            </a:r>
            <a:r>
              <a:rPr lang="en-US" sz="2000" dirty="0">
                <a:latin typeface="Bookman Old Style" panose="02050604050505020204" pitchFamily="18" charset="0"/>
              </a:rPr>
              <a:t>one of the borings the upper portion of the auger was blown out into the air by gas, and the lower part of the auger was so bent in the boring as to stop the work. </a:t>
            </a:r>
          </a:p>
        </p:txBody>
      </p:sp>
    </p:spTree>
    <p:extLst>
      <p:ext uri="{BB962C8B-B14F-4D97-AF65-F5344CB8AC3E}">
        <p14:creationId xmlns:p14="http://schemas.microsoft.com/office/powerpoint/2010/main" val="376153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EEB5796A-0C76-4848-935E-3CE2676C4B1A}"/>
</file>

<file path=customXml/itemProps2.xml><?xml version="1.0" encoding="utf-8"?>
<ds:datastoreItem xmlns:ds="http://schemas.openxmlformats.org/officeDocument/2006/customXml" ds:itemID="{8C2E6AA8-9D23-4A98-86DA-2D357E9265DA}"/>
</file>

<file path=customXml/itemProps3.xml><?xml version="1.0" encoding="utf-8"?>
<ds:datastoreItem xmlns:ds="http://schemas.openxmlformats.org/officeDocument/2006/customXml" ds:itemID="{B1A429DE-7622-4162-A6A0-D5D44F0AF3E4}"/>
</file>

<file path=docProps/app.xml><?xml version="1.0" encoding="utf-8"?>
<Properties xmlns="http://schemas.openxmlformats.org/officeDocument/2006/extended-properties" xmlns:vt="http://schemas.openxmlformats.org/officeDocument/2006/docPropsVTypes">
  <TotalTime>638</TotalTime>
  <Words>1372</Words>
  <Application>Microsoft Office PowerPoint</Application>
  <PresentationFormat>Widescreen</PresentationFormat>
  <Paragraphs>95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Bodoni MT</vt:lpstr>
      <vt:lpstr>Bookman Old Style</vt:lpstr>
      <vt:lpstr>Calibri</vt:lpstr>
      <vt:lpstr>Calibri Light</vt:lpstr>
      <vt:lpstr>Office Theme</vt:lpstr>
      <vt:lpstr>Everything You’re Dying to Know about….</vt:lpstr>
      <vt:lpstr>A Little bit of History….Oil in KY</vt:lpstr>
      <vt:lpstr>PowerPoint Presentation</vt:lpstr>
      <vt:lpstr>CUMBERLAND COUNTY</vt:lpstr>
      <vt:lpstr>Col. Emerson used a spring-pole technology when he drilled the well.</vt:lpstr>
      <vt:lpstr>PowerPoint Presentation</vt:lpstr>
      <vt:lpstr>PowerPoint Presentation</vt:lpstr>
      <vt:lpstr> </vt:lpstr>
      <vt:lpstr>1852-ESTILL COUNTY</vt:lpstr>
      <vt:lpstr>Breckinridge and Edmonson Counties</vt:lpstr>
      <vt:lpstr>PowerPoint Presentation</vt:lpstr>
      <vt:lpstr>PowerPoint Presentation</vt:lpstr>
      <vt:lpstr>PowerPoint Presentation</vt:lpstr>
      <vt:lpstr>PowerPoint Presentation</vt:lpstr>
      <vt:lpstr>PowerPoint Presentation</vt:lpstr>
      <vt:lpstr>Differences in valuing natural resources:</vt:lpstr>
      <vt:lpstr>The Process of Valuing Oil/Natural Gas</vt:lpstr>
      <vt:lpstr>PowerPoint Presentation</vt:lpstr>
      <vt:lpstr>PowerPoint Presentation</vt:lpstr>
      <vt:lpstr>PowerPoint Presentation</vt:lpstr>
      <vt:lpstr>PowerPoint Presentation</vt:lpstr>
      <vt:lpstr>PowerPoint Presentation</vt:lpstr>
      <vt:lpstr>Thank you - </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Woodside, Justin (DOR)</dc:creator>
  <cp:keywords/>
  <dc:description/>
  <cp:lastModifiedBy>Detwiler, Lori E (DOR)</cp:lastModifiedBy>
  <cp:revision>53</cp:revision>
  <dcterms:created xsi:type="dcterms:W3CDTF">2019-11-26T13:25:49Z</dcterms:created>
  <dcterms:modified xsi:type="dcterms:W3CDTF">2019-12-05T09:11:07Z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