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54.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11" r:id="rId2"/>
    <p:sldId id="335" r:id="rId3"/>
    <p:sldId id="310" r:id="rId4"/>
    <p:sldId id="263" r:id="rId5"/>
    <p:sldId id="312" r:id="rId6"/>
    <p:sldId id="256" r:id="rId7"/>
    <p:sldId id="261" r:id="rId8"/>
    <p:sldId id="259" r:id="rId9"/>
    <p:sldId id="291" r:id="rId10"/>
    <p:sldId id="287" r:id="rId11"/>
    <p:sldId id="288" r:id="rId12"/>
    <p:sldId id="292" r:id="rId13"/>
    <p:sldId id="293" r:id="rId14"/>
    <p:sldId id="294" r:id="rId15"/>
    <p:sldId id="295" r:id="rId16"/>
    <p:sldId id="296" r:id="rId17"/>
    <p:sldId id="298" r:id="rId18"/>
    <p:sldId id="302" r:id="rId19"/>
    <p:sldId id="305" r:id="rId20"/>
    <p:sldId id="306" r:id="rId21"/>
    <p:sldId id="320" r:id="rId22"/>
    <p:sldId id="265" r:id="rId23"/>
    <p:sldId id="266" r:id="rId24"/>
    <p:sldId id="268" r:id="rId25"/>
    <p:sldId id="273" r:id="rId26"/>
    <p:sldId id="274" r:id="rId27"/>
    <p:sldId id="275" r:id="rId28"/>
    <p:sldId id="330" r:id="rId29"/>
    <p:sldId id="277" r:id="rId30"/>
    <p:sldId id="278" r:id="rId31"/>
    <p:sldId id="279" r:id="rId32"/>
    <p:sldId id="281" r:id="rId33"/>
    <p:sldId id="284" r:id="rId34"/>
    <p:sldId id="286" r:id="rId35"/>
    <p:sldId id="301" r:id="rId36"/>
    <p:sldId id="313" r:id="rId37"/>
    <p:sldId id="299" r:id="rId38"/>
    <p:sldId id="318" r:id="rId39"/>
    <p:sldId id="300" r:id="rId40"/>
    <p:sldId id="332" r:id="rId41"/>
    <p:sldId id="331" r:id="rId42"/>
    <p:sldId id="315" r:id="rId43"/>
    <p:sldId id="316" r:id="rId44"/>
    <p:sldId id="328" r:id="rId45"/>
    <p:sldId id="317" r:id="rId46"/>
    <p:sldId id="321" r:id="rId47"/>
    <p:sldId id="322" r:id="rId48"/>
    <p:sldId id="323" r:id="rId49"/>
    <p:sldId id="324" r:id="rId50"/>
    <p:sldId id="325" r:id="rId51"/>
    <p:sldId id="308" r:id="rId52"/>
    <p:sldId id="333" r:id="rId53"/>
    <p:sldId id="334" r:id="rId54"/>
    <p:sldId id="327" r:id="rId55"/>
    <p:sldId id="32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425D7E-B216-4A1A-981C-CAB884989EAE}">
          <p14:sldIdLst>
            <p14:sldId id="311"/>
            <p14:sldId id="335"/>
            <p14:sldId id="310"/>
            <p14:sldId id="263"/>
            <p14:sldId id="312"/>
            <p14:sldId id="256"/>
            <p14:sldId id="261"/>
            <p14:sldId id="259"/>
            <p14:sldId id="291"/>
            <p14:sldId id="287"/>
            <p14:sldId id="288"/>
            <p14:sldId id="292"/>
            <p14:sldId id="293"/>
            <p14:sldId id="294"/>
            <p14:sldId id="295"/>
            <p14:sldId id="296"/>
            <p14:sldId id="298"/>
            <p14:sldId id="302"/>
            <p14:sldId id="305"/>
            <p14:sldId id="306"/>
            <p14:sldId id="320"/>
            <p14:sldId id="265"/>
            <p14:sldId id="266"/>
            <p14:sldId id="268"/>
            <p14:sldId id="273"/>
            <p14:sldId id="274"/>
            <p14:sldId id="275"/>
            <p14:sldId id="330"/>
            <p14:sldId id="277"/>
            <p14:sldId id="278"/>
            <p14:sldId id="279"/>
            <p14:sldId id="281"/>
            <p14:sldId id="284"/>
            <p14:sldId id="286"/>
            <p14:sldId id="301"/>
            <p14:sldId id="313"/>
            <p14:sldId id="299"/>
            <p14:sldId id="318"/>
            <p14:sldId id="300"/>
            <p14:sldId id="332"/>
            <p14:sldId id="331"/>
            <p14:sldId id="315"/>
            <p14:sldId id="316"/>
            <p14:sldId id="328"/>
            <p14:sldId id="317"/>
            <p14:sldId id="321"/>
            <p14:sldId id="322"/>
            <p14:sldId id="323"/>
            <p14:sldId id="324"/>
            <p14:sldId id="325"/>
            <p14:sldId id="308"/>
            <p14:sldId id="333"/>
            <p14:sldId id="334"/>
            <p14:sldId id="327"/>
            <p14:sldId id="3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70AE"/>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1" autoAdjust="0"/>
    <p:restoredTop sz="94660"/>
  </p:normalViewPr>
  <p:slideViewPr>
    <p:cSldViewPr snapToGrid="0">
      <p:cViewPr varScale="1">
        <p:scale>
          <a:sx n="69" d="100"/>
          <a:sy n="69" d="100"/>
        </p:scale>
        <p:origin x="84" y="5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56601E-A496-403D-A76A-94939611D2EC}"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605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56601E-A496-403D-A76A-94939611D2EC}"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3198121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56601E-A496-403D-A76A-94939611D2EC}"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271993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56601E-A496-403D-A76A-94939611D2EC}"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330354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6601E-A496-403D-A76A-94939611D2EC}" type="datetimeFigureOut">
              <a:rPr lang="en-US" smtClean="0"/>
              <a:t>11/27/2019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204518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56601E-A496-403D-A76A-94939611D2EC}"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405366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56601E-A496-403D-A76A-94939611D2EC}" type="datetimeFigureOut">
              <a:rPr lang="en-US" smtClean="0"/>
              <a:t>11/27/2019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102275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56601E-A496-403D-A76A-94939611D2EC}" type="datetimeFigureOut">
              <a:rPr lang="en-US" smtClean="0"/>
              <a:t>11/27/2019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242898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6601E-A496-403D-A76A-94939611D2EC}" type="datetimeFigureOut">
              <a:rPr lang="en-US" smtClean="0"/>
              <a:t>11/27/2019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117106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6601E-A496-403D-A76A-94939611D2EC}"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1449114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6601E-A496-403D-A76A-94939611D2EC}" type="datetimeFigureOut">
              <a:rPr lang="en-US" smtClean="0"/>
              <a:t>11/27/2019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75FA14-5118-4C90-BE67-B6ED1174BFDF}" type="slidenum">
              <a:rPr lang="en-US" smtClean="0"/>
              <a:t>‹#›</a:t>
            </a:fld>
            <a:endParaRPr lang="en-US"/>
          </a:p>
        </p:txBody>
      </p:sp>
    </p:spTree>
    <p:extLst>
      <p:ext uri="{BB962C8B-B14F-4D97-AF65-F5344CB8AC3E}">
        <p14:creationId xmlns:p14="http://schemas.microsoft.com/office/powerpoint/2010/main" val="290129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6601E-A496-403D-A76A-94939611D2EC}" type="datetimeFigureOut">
              <a:rPr lang="en-US" smtClean="0"/>
              <a:t>11/27/2019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5FA14-5118-4C90-BE67-B6ED1174BFDF}" type="slidenum">
              <a:rPr lang="en-US" smtClean="0"/>
              <a:t>‹#›</a:t>
            </a:fld>
            <a:endParaRPr lang="en-US"/>
          </a:p>
        </p:txBody>
      </p:sp>
    </p:spTree>
    <p:extLst>
      <p:ext uri="{BB962C8B-B14F-4D97-AF65-F5344CB8AC3E}">
        <p14:creationId xmlns:p14="http://schemas.microsoft.com/office/powerpoint/2010/main" val="9538298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75000"/>
              </a:schemeClr>
            </a:gs>
            <a:gs pos="19000">
              <a:schemeClr val="accent4">
                <a:lumMod val="60000"/>
                <a:lumOff val="40000"/>
              </a:schemeClr>
            </a:gs>
            <a:gs pos="37000">
              <a:schemeClr val="accent1">
                <a:lumMod val="75000"/>
              </a:schemeClr>
            </a:gs>
            <a:gs pos="99000">
              <a:schemeClr val="accent1">
                <a:lumMod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4848" y="816864"/>
            <a:ext cx="9217152" cy="1987296"/>
          </a:xfrm>
          <a:noFill/>
        </p:spPr>
        <p:txBody>
          <a:bodyPr>
            <a:noAutofit/>
          </a:bodyPr>
          <a:lstStyle/>
          <a:p>
            <a:pPr algn="ctr"/>
            <a:r>
              <a:rPr lang="en-US" b="1" dirty="0" smtClean="0">
                <a:solidFill>
                  <a:prstClr val="white"/>
                </a:solidFill>
                <a:effectLst>
                  <a:outerShdw blurRad="38100" dist="25400" dir="5400000" algn="tl" rotWithShape="0">
                    <a:srgbClr val="000000">
                      <a:alpha val="43000"/>
                    </a:srgbClr>
                  </a:outerShdw>
                </a:effectLst>
                <a:latin typeface="Calibri"/>
              </a:rPr>
              <a:t>Solar Energy-Solar Farms</a:t>
            </a:r>
            <a:r>
              <a:rPr lang="en-US" b="1" dirty="0">
                <a:solidFill>
                  <a:prstClr val="white"/>
                </a:solidFill>
                <a:effectLst>
                  <a:outerShdw blurRad="38100" dist="25400" dir="5400000" algn="tl" rotWithShape="0">
                    <a:srgbClr val="000000">
                      <a:alpha val="43000"/>
                    </a:srgbClr>
                  </a:outerShdw>
                </a:effectLst>
                <a:latin typeface="Calibri"/>
              </a:rPr>
              <a:t/>
            </a:r>
            <a:br>
              <a:rPr lang="en-US" b="1" dirty="0">
                <a:solidFill>
                  <a:prstClr val="white"/>
                </a:solidFill>
                <a:effectLst>
                  <a:outerShdw blurRad="38100" dist="25400" dir="5400000" algn="tl" rotWithShape="0">
                    <a:srgbClr val="000000">
                      <a:alpha val="43000"/>
                    </a:srgbClr>
                  </a:outerShdw>
                </a:effectLst>
                <a:latin typeface="Calibri"/>
              </a:rPr>
            </a:br>
            <a:r>
              <a:rPr lang="en-US" b="1" dirty="0">
                <a:solidFill>
                  <a:prstClr val="white"/>
                </a:solidFill>
                <a:effectLst>
                  <a:outerShdw blurRad="38100" dist="25400" dir="5400000" algn="tl" rotWithShape="0">
                    <a:srgbClr val="000000">
                      <a:alpha val="43000"/>
                    </a:srgbClr>
                  </a:outerShdw>
                </a:effectLst>
                <a:latin typeface="Calibri"/>
              </a:rPr>
              <a:t>Property Tax Administration</a:t>
            </a:r>
            <a:endParaRPr lang="en-US" b="1" dirty="0">
              <a:solidFill>
                <a:schemeClr val="bg1"/>
              </a:solidFill>
            </a:endParaRPr>
          </a:p>
        </p:txBody>
      </p:sp>
      <p:sp>
        <p:nvSpPr>
          <p:cNvPr id="6" name="Content Placeholder 5"/>
          <p:cNvSpPr>
            <a:spLocks noGrp="1"/>
          </p:cNvSpPr>
          <p:nvPr>
            <p:ph idx="1"/>
          </p:nvPr>
        </p:nvSpPr>
        <p:spPr>
          <a:xfrm>
            <a:off x="838200" y="2804160"/>
            <a:ext cx="10768584" cy="3730752"/>
          </a:xfrm>
        </p:spPr>
        <p:txBody>
          <a:bodyPr>
            <a:normAutofit lnSpcReduction="10000"/>
          </a:bodyPr>
          <a:lstStyle/>
          <a:p>
            <a:pPr marL="0" lvl="0" indent="0" algn="r" fontAlgn="base">
              <a:lnSpc>
                <a:spcPct val="80000"/>
              </a:lnSpc>
              <a:spcBef>
                <a:spcPct val="20000"/>
              </a:spcBef>
              <a:spcAft>
                <a:spcPct val="0"/>
              </a:spcAft>
              <a:buClr>
                <a:srgbClr val="0BD0D9"/>
              </a:buClr>
              <a:buSzPct val="95000"/>
              <a:buNone/>
            </a:pPr>
            <a:endParaRPr lang="en-US" sz="2400" dirty="0" smtClean="0">
              <a:solidFill>
                <a:prstClr val="white"/>
              </a:solidFill>
              <a:latin typeface="Constantia"/>
            </a:endParaRPr>
          </a:p>
          <a:p>
            <a:pPr marL="0" lvl="0" indent="0" algn="r" fontAlgn="base">
              <a:lnSpc>
                <a:spcPct val="80000"/>
              </a:lnSpc>
              <a:spcBef>
                <a:spcPct val="20000"/>
              </a:spcBef>
              <a:spcAft>
                <a:spcPct val="0"/>
              </a:spcAft>
              <a:buClr>
                <a:srgbClr val="0BD0D9"/>
              </a:buClr>
              <a:buSzPct val="95000"/>
              <a:buNone/>
            </a:pPr>
            <a:endParaRPr lang="en-US" sz="2400" dirty="0">
              <a:solidFill>
                <a:prstClr val="white"/>
              </a:solidFill>
              <a:latin typeface="Constantia"/>
            </a:endParaRPr>
          </a:p>
          <a:p>
            <a:pPr marL="0" lvl="0" indent="0" algn="r" fontAlgn="base">
              <a:lnSpc>
                <a:spcPct val="80000"/>
              </a:lnSpc>
              <a:spcBef>
                <a:spcPct val="20000"/>
              </a:spcBef>
              <a:spcAft>
                <a:spcPct val="0"/>
              </a:spcAft>
              <a:buClr>
                <a:srgbClr val="0BD0D9"/>
              </a:buClr>
              <a:buSzPct val="95000"/>
              <a:buNone/>
            </a:pPr>
            <a:endParaRPr lang="en-US" sz="3200" dirty="0" smtClean="0">
              <a:solidFill>
                <a:prstClr val="white"/>
              </a:solidFill>
              <a:latin typeface="Constantia"/>
            </a:endParaRPr>
          </a:p>
          <a:p>
            <a:pPr marL="0" lvl="0" indent="0" algn="r" fontAlgn="base">
              <a:lnSpc>
                <a:spcPct val="80000"/>
              </a:lnSpc>
              <a:spcBef>
                <a:spcPct val="20000"/>
              </a:spcBef>
              <a:spcAft>
                <a:spcPct val="0"/>
              </a:spcAft>
              <a:buClr>
                <a:srgbClr val="0BD0D9"/>
              </a:buClr>
              <a:buSzPct val="95000"/>
              <a:buNone/>
            </a:pPr>
            <a:r>
              <a:rPr lang="en-US" sz="3200" dirty="0" smtClean="0">
                <a:solidFill>
                  <a:prstClr val="white"/>
                </a:solidFill>
                <a:latin typeface="Constantia"/>
              </a:rPr>
              <a:t>Covington, </a:t>
            </a:r>
            <a:r>
              <a:rPr lang="en-US" sz="3200" dirty="0">
                <a:solidFill>
                  <a:prstClr val="white"/>
                </a:solidFill>
                <a:latin typeface="Constantia"/>
              </a:rPr>
              <a:t>KY</a:t>
            </a:r>
          </a:p>
          <a:p>
            <a:pPr marL="0" lvl="0" indent="0" algn="r" fontAlgn="base">
              <a:lnSpc>
                <a:spcPct val="80000"/>
              </a:lnSpc>
              <a:spcBef>
                <a:spcPct val="20000"/>
              </a:spcBef>
              <a:spcAft>
                <a:spcPct val="0"/>
              </a:spcAft>
              <a:buClr>
                <a:srgbClr val="0BD0D9"/>
              </a:buClr>
              <a:buSzPct val="95000"/>
              <a:buNone/>
            </a:pPr>
            <a:r>
              <a:rPr lang="en-US" sz="3200" dirty="0" smtClean="0">
                <a:solidFill>
                  <a:prstClr val="white"/>
                </a:solidFill>
                <a:latin typeface="Constantia"/>
              </a:rPr>
              <a:t>December 5, 2019</a:t>
            </a:r>
            <a:endParaRPr lang="en-US" sz="3200" dirty="0">
              <a:solidFill>
                <a:prstClr val="white"/>
              </a:solidFill>
              <a:latin typeface="Constantia"/>
            </a:endParaRPr>
          </a:p>
          <a:p>
            <a:pPr marL="0" lvl="0" indent="0" algn="r" fontAlgn="base">
              <a:lnSpc>
                <a:spcPct val="80000"/>
              </a:lnSpc>
              <a:spcBef>
                <a:spcPct val="20000"/>
              </a:spcBef>
              <a:spcAft>
                <a:spcPct val="0"/>
              </a:spcAft>
              <a:buClr>
                <a:srgbClr val="0BD0D9"/>
              </a:buClr>
              <a:buSzPct val="95000"/>
              <a:buNone/>
            </a:pPr>
            <a:endParaRPr lang="en-US" sz="1700" dirty="0">
              <a:solidFill>
                <a:srgbClr val="0033CC"/>
              </a:solidFill>
              <a:latin typeface="Constantia"/>
            </a:endParaRPr>
          </a:p>
          <a:p>
            <a:pPr marL="0" lvl="0" indent="0" algn="r" fontAlgn="base">
              <a:lnSpc>
                <a:spcPct val="80000"/>
              </a:lnSpc>
              <a:spcBef>
                <a:spcPct val="20000"/>
              </a:spcBef>
              <a:spcAft>
                <a:spcPct val="0"/>
              </a:spcAft>
              <a:buClr>
                <a:srgbClr val="0BD0D9"/>
              </a:buClr>
              <a:buSzPct val="95000"/>
              <a:buNone/>
            </a:pPr>
            <a:endParaRPr lang="en-US" sz="2100" dirty="0">
              <a:solidFill>
                <a:prstClr val="black"/>
              </a:solidFill>
              <a:latin typeface="Constantia"/>
            </a:endParaRPr>
          </a:p>
          <a:p>
            <a:pPr marL="0" lvl="0" indent="0" algn="r" fontAlgn="base">
              <a:lnSpc>
                <a:spcPct val="80000"/>
              </a:lnSpc>
              <a:spcBef>
                <a:spcPct val="20000"/>
              </a:spcBef>
              <a:spcAft>
                <a:spcPct val="0"/>
              </a:spcAft>
              <a:buClr>
                <a:srgbClr val="0BD0D9"/>
              </a:buClr>
              <a:buSzPct val="95000"/>
              <a:buNone/>
            </a:pPr>
            <a:r>
              <a:rPr lang="en-US" sz="3600" dirty="0">
                <a:solidFill>
                  <a:prstClr val="white"/>
                </a:solidFill>
                <a:latin typeface="Constantia"/>
              </a:rPr>
              <a:t>Office of Property Valuation</a:t>
            </a:r>
          </a:p>
          <a:p>
            <a:pPr marL="0" lvl="0" indent="0" algn="r" fontAlgn="base">
              <a:lnSpc>
                <a:spcPct val="80000"/>
              </a:lnSpc>
              <a:spcBef>
                <a:spcPct val="20000"/>
              </a:spcBef>
              <a:spcAft>
                <a:spcPct val="0"/>
              </a:spcAft>
              <a:buClr>
                <a:srgbClr val="0BD0D9"/>
              </a:buClr>
              <a:buSzPct val="95000"/>
              <a:buNone/>
            </a:pPr>
            <a:r>
              <a:rPr lang="en-US" sz="3600" dirty="0">
                <a:solidFill>
                  <a:prstClr val="white"/>
                </a:solidFill>
                <a:latin typeface="Constantia"/>
              </a:rPr>
              <a:t>Department of Revenue</a:t>
            </a:r>
          </a:p>
          <a:p>
            <a:endParaRPr lang="en-US" dirty="0"/>
          </a:p>
        </p:txBody>
      </p:sp>
    </p:spTree>
    <p:extLst>
      <p:ext uri="{BB962C8B-B14F-4D97-AF65-F5344CB8AC3E}">
        <p14:creationId xmlns:p14="http://schemas.microsoft.com/office/powerpoint/2010/main" val="88650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191999" cy="6779172"/>
          </a:xfrm>
          <a:prstGeom prst="rect">
            <a:avLst/>
          </a:prstGeom>
        </p:spPr>
      </p:pic>
    </p:spTree>
    <p:extLst>
      <p:ext uri="{BB962C8B-B14F-4D97-AF65-F5344CB8AC3E}">
        <p14:creationId xmlns:p14="http://schemas.microsoft.com/office/powerpoint/2010/main" val="1610590506"/>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8258345"/>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17"/>
            <a:ext cx="3932237" cy="45719"/>
          </a:xfrm>
        </p:spPr>
        <p:txBody>
          <a:bodyPr>
            <a:normAutofit fontScale="90000"/>
          </a:bodyPr>
          <a:lstStyle/>
          <a:p>
            <a:endParaRPr lang="en-US" dirty="0"/>
          </a:p>
        </p:txBody>
      </p:sp>
      <p:sp>
        <p:nvSpPr>
          <p:cNvPr id="4" name="Text Placeholder 3"/>
          <p:cNvSpPr>
            <a:spLocks noGrp="1"/>
          </p:cNvSpPr>
          <p:nvPr>
            <p:ph type="body" sz="half" idx="2"/>
          </p:nvPr>
        </p:nvSpPr>
        <p:spPr>
          <a:xfrm>
            <a:off x="1" y="2"/>
            <a:ext cx="4772025" cy="6857999"/>
          </a:xfrm>
        </p:spPr>
        <p:txBody>
          <a:bodyPr>
            <a:normAutofit/>
          </a:bodyPr>
          <a:lstStyle/>
          <a:p>
            <a:pPr algn="ctr"/>
            <a:r>
              <a:rPr lang="en-US" sz="4400" b="1" dirty="0"/>
              <a:t>In 1954, the first modern solar cell was invented at  Bell Laboratories.  </a:t>
            </a:r>
            <a:endParaRPr lang="en-US" sz="4000" b="1" dirty="0"/>
          </a:p>
          <a:p>
            <a:pPr algn="ctr"/>
            <a:r>
              <a:rPr lang="en-US" sz="4000" dirty="0"/>
              <a:t>* Cable repairman adjusts the Bell Solar Battery to make the first sun-powered telephone call near Americus, Georgia, on October 4, 1955.</a:t>
            </a:r>
            <a:endParaRPr lang="en-US" sz="4400" dirty="0"/>
          </a:p>
        </p:txBody>
      </p:sp>
      <p:pic>
        <p:nvPicPr>
          <p:cNvPr id="5" name="Picture Placeholder 4"/>
          <p:cNvPicPr>
            <a:picLocks noGrp="1" noChangeAspect="1"/>
          </p:cNvPicPr>
          <p:nvPr>
            <p:ph type="pic" idx="1"/>
          </p:nvPr>
        </p:nvPicPr>
        <p:blipFill>
          <a:blip r:embed="rId3"/>
          <a:srcRect t="2821" b="2821"/>
          <a:stretch>
            <a:fillRect/>
          </a:stretch>
        </p:blipFill>
        <p:spPr>
          <a:xfrm>
            <a:off x="5183188" y="317500"/>
            <a:ext cx="6172200" cy="6253988"/>
          </a:xfrm>
          <a:prstGeom prst="rect">
            <a:avLst/>
          </a:prstGeom>
        </p:spPr>
      </p:pic>
    </p:spTree>
    <p:extLst>
      <p:ext uri="{BB962C8B-B14F-4D97-AF65-F5344CB8AC3E}">
        <p14:creationId xmlns:p14="http://schemas.microsoft.com/office/powerpoint/2010/main" val="120496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85344"/>
            <a:ext cx="3932237" cy="85344"/>
          </a:xfrm>
        </p:spPr>
        <p:txBody>
          <a:bodyPr>
            <a:normAutofit fontScale="90000"/>
          </a:bodyPr>
          <a:lstStyle/>
          <a:p>
            <a:endParaRPr lang="en-US" dirty="0"/>
          </a:p>
        </p:txBody>
      </p:sp>
      <p:pic>
        <p:nvPicPr>
          <p:cNvPr id="5" name="Picture Placeholder 4"/>
          <p:cNvPicPr>
            <a:picLocks noGrp="1" noChangeAspect="1"/>
          </p:cNvPicPr>
          <p:nvPr>
            <p:ph type="pic" idx="1"/>
          </p:nvPr>
        </p:nvPicPr>
        <p:blipFill>
          <a:blip r:embed="rId3"/>
          <a:srcRect t="649" b="649"/>
          <a:stretch>
            <a:fillRect/>
          </a:stretch>
        </p:blipFill>
        <p:spPr>
          <a:prstGeom prst="rect">
            <a:avLst/>
          </a:prstGeom>
        </p:spPr>
      </p:pic>
      <p:sp>
        <p:nvSpPr>
          <p:cNvPr id="4" name="Text Placeholder 3"/>
          <p:cNvSpPr>
            <a:spLocks noGrp="1"/>
          </p:cNvSpPr>
          <p:nvPr>
            <p:ph type="body" sz="half" idx="2"/>
          </p:nvPr>
        </p:nvSpPr>
        <p:spPr>
          <a:xfrm>
            <a:off x="1" y="0"/>
            <a:ext cx="4772025" cy="6858000"/>
          </a:xfrm>
          <a:blipFill>
            <a:blip r:embed="rId2"/>
            <a:tile tx="0" ty="0" sx="100000" sy="100000" flip="none" algn="tl"/>
          </a:blipFill>
        </p:spPr>
        <p:txBody>
          <a:bodyPr>
            <a:normAutofit/>
          </a:bodyPr>
          <a:lstStyle/>
          <a:p>
            <a:pPr algn="ctr"/>
            <a:r>
              <a:rPr lang="en-US" sz="4000" b="1" dirty="0"/>
              <a:t>Jimmy Carter</a:t>
            </a:r>
          </a:p>
          <a:p>
            <a:pPr algn="ctr"/>
            <a:r>
              <a:rPr lang="en-US" sz="4000" b="1" dirty="0"/>
              <a:t>The “Solar President”</a:t>
            </a:r>
          </a:p>
          <a:p>
            <a:pPr algn="ctr"/>
            <a:r>
              <a:rPr lang="en-US" sz="3600" dirty="0"/>
              <a:t>The White House itself once harvested the power of the sun. On June 20, 1979, the Carter administration installed 32 panels on the West Wing designed to harvest the sun’s rays and use them to heat water.</a:t>
            </a:r>
          </a:p>
          <a:p>
            <a:pPr algn="ctr"/>
            <a:endParaRPr lang="en-US" sz="4000" b="1" dirty="0"/>
          </a:p>
          <a:p>
            <a:pPr algn="ctr"/>
            <a:endParaRPr lang="en-US" sz="4000" b="1" dirty="0"/>
          </a:p>
        </p:txBody>
      </p:sp>
    </p:spTree>
    <p:extLst>
      <p:ext uri="{BB962C8B-B14F-4D97-AF65-F5344CB8AC3E}">
        <p14:creationId xmlns:p14="http://schemas.microsoft.com/office/powerpoint/2010/main" val="26491719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85344"/>
            <a:ext cx="3932237" cy="85344"/>
          </a:xfrm>
        </p:spPr>
        <p:txBody>
          <a:bodyPr>
            <a:normAutofit fontScale="90000"/>
          </a:bodyPr>
          <a:lstStyle/>
          <a:p>
            <a:endParaRPr lang="en-US" dirty="0"/>
          </a:p>
        </p:txBody>
      </p:sp>
      <p:pic>
        <p:nvPicPr>
          <p:cNvPr id="5" name="Picture Placeholder 4"/>
          <p:cNvPicPr>
            <a:picLocks noGrp="1" noChangeAspect="1"/>
          </p:cNvPicPr>
          <p:nvPr>
            <p:ph type="pic" idx="1"/>
          </p:nvPr>
        </p:nvPicPr>
        <p:blipFill>
          <a:blip r:embed="rId3"/>
          <a:srcRect l="7112" r="7112"/>
          <a:stretch>
            <a:fillRect/>
          </a:stretch>
        </p:blipFill>
        <p:spPr>
          <a:prstGeom prst="rect">
            <a:avLst/>
          </a:prstGeom>
          <a:blipFill>
            <a:blip r:embed="rId4"/>
            <a:tile tx="0" ty="0" sx="100000" sy="100000" flip="none" algn="tl"/>
          </a:blipFill>
        </p:spPr>
      </p:pic>
      <p:sp>
        <p:nvSpPr>
          <p:cNvPr id="4" name="Text Placeholder 3"/>
          <p:cNvSpPr>
            <a:spLocks noGrp="1"/>
          </p:cNvSpPr>
          <p:nvPr>
            <p:ph type="body" sz="half" idx="2"/>
          </p:nvPr>
        </p:nvSpPr>
        <p:spPr>
          <a:xfrm>
            <a:off x="-1" y="0"/>
            <a:ext cx="6043449" cy="6858000"/>
          </a:xfrm>
          <a:blipFill>
            <a:blip r:embed="rId2"/>
            <a:tile tx="0" ty="0" sx="100000" sy="100000" flip="none" algn="tl"/>
          </a:blipFill>
        </p:spPr>
        <p:txBody>
          <a:bodyPr>
            <a:normAutofit fontScale="92500"/>
          </a:bodyPr>
          <a:lstStyle/>
          <a:p>
            <a:pPr algn="ctr"/>
            <a:r>
              <a:rPr lang="en-US" sz="4000" b="1" dirty="0"/>
              <a:t>Jimmy Carter</a:t>
            </a:r>
          </a:p>
          <a:p>
            <a:pPr algn="ctr"/>
            <a:r>
              <a:rPr lang="en-US" sz="4000" b="1" dirty="0"/>
              <a:t>The “Solar President”</a:t>
            </a:r>
          </a:p>
          <a:p>
            <a:pPr algn="ctr"/>
            <a:r>
              <a:rPr lang="en-US" sz="3200" b="1" i="1" dirty="0"/>
              <a:t>Continued…</a:t>
            </a:r>
          </a:p>
          <a:p>
            <a:pPr algn="ctr"/>
            <a:r>
              <a:rPr lang="en-US" sz="3600" dirty="0"/>
              <a:t>The White House solar was short lived…</a:t>
            </a:r>
          </a:p>
          <a:p>
            <a:pPr algn="ctr"/>
            <a:r>
              <a:rPr lang="en-US" sz="3600" dirty="0"/>
              <a:t>By 1986, the Reagan administration had gutted the research and development budgets for renewable energy.</a:t>
            </a:r>
          </a:p>
          <a:p>
            <a:pPr algn="ctr"/>
            <a:r>
              <a:rPr lang="en-US" sz="3600" dirty="0"/>
              <a:t>In 1986 the Reagan administration quietly dismantled the White House solar panel installation while resurfacing the roof.</a:t>
            </a:r>
          </a:p>
        </p:txBody>
      </p:sp>
    </p:spTree>
    <p:extLst>
      <p:ext uri="{BB962C8B-B14F-4D97-AF65-F5344CB8AC3E}">
        <p14:creationId xmlns:p14="http://schemas.microsoft.com/office/powerpoint/2010/main" val="4269764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365125"/>
            <a:ext cx="12192000" cy="1325563"/>
          </a:xfrm>
        </p:spPr>
        <p:txBody>
          <a:bodyPr/>
          <a:lstStyle/>
          <a:p>
            <a:pPr algn="ctr"/>
            <a:r>
              <a:rPr lang="en-US" b="1" dirty="0" smtClean="0"/>
              <a:t>1979: Solar panels fitted to the roof of a row of terraced houses</a:t>
            </a:r>
            <a:endParaRPr lang="en-US" b="1" dirty="0"/>
          </a:p>
        </p:txBody>
      </p:sp>
      <p:pic>
        <p:nvPicPr>
          <p:cNvPr id="7" name="Content Placeholder 6"/>
          <p:cNvPicPr>
            <a:picLocks noGrp="1" noChangeAspect="1"/>
          </p:cNvPicPr>
          <p:nvPr>
            <p:ph idx="1"/>
          </p:nvPr>
        </p:nvPicPr>
        <p:blipFill>
          <a:blip r:embed="rId2"/>
          <a:stretch>
            <a:fillRect/>
          </a:stretch>
        </p:blipFill>
        <p:spPr>
          <a:xfrm>
            <a:off x="3062287" y="1958181"/>
            <a:ext cx="6067425" cy="4086225"/>
          </a:xfrm>
          <a:prstGeom prst="rect">
            <a:avLst/>
          </a:prstGeom>
        </p:spPr>
      </p:pic>
    </p:spTree>
    <p:extLst>
      <p:ext uri="{BB962C8B-B14F-4D97-AF65-F5344CB8AC3E}">
        <p14:creationId xmlns:p14="http://schemas.microsoft.com/office/powerpoint/2010/main" val="2974378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2218943"/>
          </a:xfrm>
          <a:blipFill>
            <a:blip r:embed="rId2"/>
            <a:tile tx="0" ty="0" sx="100000" sy="100000" flip="none" algn="tl"/>
          </a:blipFill>
        </p:spPr>
        <p:txBody>
          <a:bodyPr>
            <a:normAutofit fontScale="90000"/>
          </a:bodyPr>
          <a:lstStyle/>
          <a:p>
            <a:pPr algn="ctr"/>
            <a:r>
              <a:rPr lang="en-US" b="1" dirty="0"/>
              <a:t>This ship-shaped, 1,033-foot long solar power generator, equipped with 5,000 solar cell panels by Sanyo Electric Co., was completed in the village of </a:t>
            </a:r>
            <a:r>
              <a:rPr lang="en-US" b="1" dirty="0" err="1"/>
              <a:t>Anpachi</a:t>
            </a:r>
            <a:r>
              <a:rPr lang="en-US" b="1" dirty="0"/>
              <a:t>, Japan, in 2001.</a:t>
            </a:r>
            <a:br>
              <a:rPr lang="en-US" b="1" dirty="0"/>
            </a:br>
            <a:endParaRPr lang="en-US" sz="2800" b="1" dirty="0"/>
          </a:p>
        </p:txBody>
      </p:sp>
      <p:pic>
        <p:nvPicPr>
          <p:cNvPr id="4" name="Content Placeholder 3"/>
          <p:cNvPicPr>
            <a:picLocks noGrp="1" noChangeAspect="1"/>
          </p:cNvPicPr>
          <p:nvPr>
            <p:ph idx="1"/>
          </p:nvPr>
        </p:nvPicPr>
        <p:blipFill>
          <a:blip r:embed="rId3"/>
          <a:stretch>
            <a:fillRect/>
          </a:stretch>
        </p:blipFill>
        <p:spPr>
          <a:xfrm>
            <a:off x="2825410" y="1825625"/>
            <a:ext cx="6541180" cy="4351338"/>
          </a:xfrm>
          <a:prstGeom prst="rect">
            <a:avLst/>
          </a:prstGeom>
        </p:spPr>
      </p:pic>
    </p:spTree>
    <p:extLst>
      <p:ext uri="{BB962C8B-B14F-4D97-AF65-F5344CB8AC3E}">
        <p14:creationId xmlns:p14="http://schemas.microsoft.com/office/powerpoint/2010/main" val="2087808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blipFill>
            <a:blip r:embed="rId2"/>
            <a:tile tx="0" ty="0" sx="100000" sy="100000" flip="none" algn="tl"/>
          </a:blipFill>
        </p:spPr>
        <p:txBody>
          <a:bodyPr>
            <a:noAutofit/>
          </a:bodyPr>
          <a:lstStyle/>
          <a:p>
            <a:pPr algn="ctr"/>
            <a:r>
              <a:rPr lang="en-US" sz="3600" b="1" dirty="0"/>
              <a:t>Photovoltaic array atop a parking garage, Arizona State University-Tempe. Solar power supplies nearly 50% of the peak daytime electric load at ASU’s four campuses and Research Park.</a:t>
            </a:r>
          </a:p>
        </p:txBody>
      </p:sp>
      <p:pic>
        <p:nvPicPr>
          <p:cNvPr id="4" name="Content Placeholder 3"/>
          <p:cNvPicPr>
            <a:picLocks noGrp="1" noChangeAspect="1"/>
          </p:cNvPicPr>
          <p:nvPr>
            <p:ph idx="1"/>
          </p:nvPr>
        </p:nvPicPr>
        <p:blipFill>
          <a:blip r:embed="rId3"/>
          <a:stretch>
            <a:fillRect/>
          </a:stretch>
        </p:blipFill>
        <p:spPr>
          <a:xfrm>
            <a:off x="2843212" y="1848644"/>
            <a:ext cx="6505575" cy="4305300"/>
          </a:xfrm>
          <a:prstGeom prst="rect">
            <a:avLst/>
          </a:prstGeom>
        </p:spPr>
      </p:pic>
    </p:spTree>
    <p:extLst>
      <p:ext uri="{BB962C8B-B14F-4D97-AF65-F5344CB8AC3E}">
        <p14:creationId xmlns:p14="http://schemas.microsoft.com/office/powerpoint/2010/main" val="1144934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2"/>
            <a:ext cx="9729216" cy="6857999"/>
          </a:xfrm>
          <a:prstGeom prst="rect">
            <a:avLst/>
          </a:prstGeom>
        </p:spPr>
      </p:pic>
    </p:spTree>
    <p:extLst>
      <p:ext uri="{BB962C8B-B14F-4D97-AF65-F5344CB8AC3E}">
        <p14:creationId xmlns:p14="http://schemas.microsoft.com/office/powerpoint/2010/main" val="39688637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24" y="268224"/>
            <a:ext cx="10728960" cy="1121664"/>
          </a:xfrm>
        </p:spPr>
        <p:txBody>
          <a:bodyPr>
            <a:noAutofit/>
          </a:bodyPr>
          <a:lstStyle/>
          <a:p>
            <a:pPr algn="ctr"/>
            <a:r>
              <a:rPr lang="en-US" b="1" dirty="0" smtClean="0"/>
              <a:t>Utility-Scale PV without                                          Battery Storage System</a:t>
            </a:r>
            <a:endParaRPr lang="en-US" b="1" dirty="0"/>
          </a:p>
        </p:txBody>
      </p:sp>
      <p:pic>
        <p:nvPicPr>
          <p:cNvPr id="4" name="Content Placeholder 3"/>
          <p:cNvPicPr>
            <a:picLocks noGrp="1" noChangeAspect="1"/>
          </p:cNvPicPr>
          <p:nvPr>
            <p:ph idx="1"/>
          </p:nvPr>
        </p:nvPicPr>
        <p:blipFill>
          <a:blip r:embed="rId2"/>
          <a:stretch>
            <a:fillRect/>
          </a:stretch>
        </p:blipFill>
        <p:spPr>
          <a:xfrm>
            <a:off x="838200" y="1389888"/>
            <a:ext cx="10890504" cy="4645152"/>
          </a:xfrm>
          <a:prstGeom prst="rect">
            <a:avLst/>
          </a:prstGeom>
        </p:spPr>
      </p:pic>
    </p:spTree>
    <p:extLst>
      <p:ext uri="{BB962C8B-B14F-4D97-AF65-F5344CB8AC3E}">
        <p14:creationId xmlns:p14="http://schemas.microsoft.com/office/powerpoint/2010/main" val="387444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49000">
              <a:schemeClr val="accent1">
                <a:lumMod val="50000"/>
              </a:schemeClr>
            </a:gs>
            <a:gs pos="82000">
              <a:schemeClr val="accent1">
                <a:lumMod val="75000"/>
              </a:schemeClr>
            </a:gs>
            <a:gs pos="94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effectLst>
            <a:outerShdw blurRad="50800" dist="38100" dir="8100000" algn="tr" rotWithShape="0">
              <a:prstClr val="black">
                <a:alpha val="40000"/>
              </a:prstClr>
            </a:outerShdw>
          </a:effectLst>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Main Incentives for KY going Solar</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effectLst>
            <a:outerShdw blurRad="50800" dist="38100" dir="10800000" algn="r" rotWithShape="0">
              <a:prstClr val="black">
                <a:alpha val="40000"/>
              </a:prstClr>
            </a:outerShdw>
          </a:effectLst>
        </p:spPr>
        <p:txBody>
          <a:bodyPr>
            <a:normAutofit/>
          </a:bodyPr>
          <a:lstStyle/>
          <a:p>
            <a:pPr marL="742950" indent="-742950">
              <a:buAutoNum type="arabicPeriod"/>
            </a:pPr>
            <a:r>
              <a:rPr lang="en-US" sz="3600" dirty="0" smtClean="0">
                <a:solidFill>
                  <a:schemeClr val="bg1"/>
                </a:solidFill>
                <a:effectLst>
                  <a:outerShdw blurRad="38100" dist="38100" dir="2700000" algn="tl">
                    <a:srgbClr val="000000">
                      <a:alpha val="43137"/>
                    </a:srgbClr>
                  </a:outerShdw>
                </a:effectLst>
              </a:rPr>
              <a:t>$500 Tax Credit – State Income Tax</a:t>
            </a:r>
          </a:p>
          <a:p>
            <a:pPr marL="742950" indent="-742950">
              <a:buAutoNum type="arabicPeriod"/>
            </a:pPr>
            <a:r>
              <a:rPr lang="en-US" sz="3600" dirty="0" smtClean="0">
                <a:solidFill>
                  <a:schemeClr val="bg1"/>
                </a:solidFill>
                <a:effectLst>
                  <a:outerShdw blurRad="38100" dist="38100" dir="2700000" algn="tl">
                    <a:srgbClr val="000000">
                      <a:alpha val="43137"/>
                    </a:srgbClr>
                  </a:outerShdw>
                </a:effectLst>
              </a:rPr>
              <a:t>30% Federal Tax Credit</a:t>
            </a:r>
          </a:p>
          <a:p>
            <a:pPr marL="742950" indent="-742950">
              <a:buAutoNum type="arabicPeriod"/>
            </a:pPr>
            <a:r>
              <a:rPr lang="en-US" sz="3600" dirty="0" smtClean="0">
                <a:solidFill>
                  <a:schemeClr val="bg1"/>
                </a:solidFill>
                <a:effectLst>
                  <a:outerShdw blurRad="38100" dist="38100" dir="2700000" algn="tl">
                    <a:srgbClr val="000000">
                      <a:alpha val="43137"/>
                    </a:srgbClr>
                  </a:outerShdw>
                </a:effectLst>
              </a:rPr>
              <a:t>Net Metering policy – Law that requires Utility Companies to give full credit for any surplus electricity put back on the grid. Not CASH credit, but KILOWATT credit       </a:t>
            </a: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19259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65125"/>
            <a:ext cx="11545824" cy="1325563"/>
          </a:xfrm>
        </p:spPr>
        <p:txBody>
          <a:bodyPr/>
          <a:lstStyle/>
          <a:p>
            <a:pPr algn="ctr"/>
            <a:r>
              <a:rPr lang="en-US" b="1" dirty="0" smtClean="0"/>
              <a:t>Utility-Scale PV with                                            Battery Storage System</a:t>
            </a:r>
            <a:endParaRPr lang="en-US" b="1" dirty="0"/>
          </a:p>
        </p:txBody>
      </p:sp>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82368" y="1207008"/>
            <a:ext cx="7863840" cy="5535168"/>
          </a:xfrm>
          <a:prstGeom prst="rect">
            <a:avLst/>
          </a:prstGeom>
        </p:spPr>
      </p:pic>
    </p:spTree>
    <p:extLst>
      <p:ext uri="{BB962C8B-B14F-4D97-AF65-F5344CB8AC3E}">
        <p14:creationId xmlns:p14="http://schemas.microsoft.com/office/powerpoint/2010/main" val="230744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0"/>
              </a:schemeClr>
            </a:gs>
            <a:gs pos="76000">
              <a:schemeClr val="accent1">
                <a:lumMod val="75000"/>
              </a:schemeClr>
            </a:gs>
            <a:gs pos="94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effectLst>
            <a:outerShdw blurRad="50800" dist="38100" dir="8100000" algn="tr" rotWithShape="0">
              <a:prstClr val="black">
                <a:alpha val="40000"/>
              </a:prstClr>
            </a:outerShdw>
          </a:effectLst>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Solar Energy - Kentucky</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effectLst/>
        </p:spPr>
        <p:txBody>
          <a:bodyPr>
            <a:normAutofit fontScale="92500" lnSpcReduction="10000"/>
          </a:bodyPr>
          <a:lstStyle/>
          <a:p>
            <a:r>
              <a:rPr lang="en-US" sz="3600" dirty="0" smtClean="0">
                <a:solidFill>
                  <a:schemeClr val="bg1"/>
                </a:solidFill>
                <a:effectLst>
                  <a:outerShdw blurRad="38100" dist="38100" dir="2700000" algn="tl">
                    <a:srgbClr val="000000">
                      <a:alpha val="43137"/>
                    </a:srgbClr>
                  </a:outerShdw>
                </a:effectLst>
              </a:rPr>
              <a:t>National Ranking: 45</a:t>
            </a:r>
            <a:r>
              <a:rPr lang="en-US" sz="3600" baseline="30000" dirty="0" smtClean="0">
                <a:solidFill>
                  <a:schemeClr val="bg1"/>
                </a:solidFill>
                <a:effectLst>
                  <a:outerShdw blurRad="38100" dist="38100" dir="2700000" algn="tl">
                    <a:srgbClr val="000000">
                      <a:alpha val="43137"/>
                    </a:srgbClr>
                  </a:outerShdw>
                </a:effectLst>
              </a:rPr>
              <a:t>th</a:t>
            </a:r>
            <a:r>
              <a:rPr lang="en-US" sz="3600" dirty="0" smtClean="0">
                <a:solidFill>
                  <a:schemeClr val="bg1"/>
                </a:solidFill>
                <a:effectLst>
                  <a:outerShdw blurRad="38100" dist="38100" dir="2700000" algn="tl">
                    <a:srgbClr val="000000">
                      <a:alpha val="43137"/>
                    </a:srgbClr>
                  </a:outerShdw>
                </a:effectLst>
              </a:rPr>
              <a:t> in 2019</a:t>
            </a:r>
          </a:p>
          <a:p>
            <a:r>
              <a:rPr lang="en-US" sz="3600" dirty="0" smtClean="0">
                <a:solidFill>
                  <a:schemeClr val="bg1"/>
                </a:solidFill>
                <a:effectLst>
                  <a:outerShdw blurRad="38100" dist="38100" dir="2700000" algn="tl">
                    <a:srgbClr val="000000">
                      <a:alpha val="43137"/>
                    </a:srgbClr>
                  </a:outerShdw>
                </a:effectLst>
              </a:rPr>
              <a:t>State’s electricity from solar energy: 3% in 2014, approximately 10% in 2019</a:t>
            </a:r>
          </a:p>
          <a:p>
            <a:r>
              <a:rPr lang="en-US" sz="3600" dirty="0" smtClean="0">
                <a:solidFill>
                  <a:schemeClr val="bg1"/>
                </a:solidFill>
                <a:effectLst>
                  <a:outerShdw blurRad="38100" dist="38100" dir="2700000" algn="tl">
                    <a:srgbClr val="000000">
                      <a:alpha val="43137"/>
                    </a:srgbClr>
                  </a:outerShdw>
                </a:effectLst>
              </a:rPr>
              <a:t>Projections over next 5 years: Kentucky would be ranked 32</a:t>
            </a:r>
            <a:r>
              <a:rPr lang="en-US" sz="3600" baseline="30000" dirty="0" smtClean="0">
                <a:solidFill>
                  <a:schemeClr val="bg1"/>
                </a:solidFill>
                <a:effectLst>
                  <a:outerShdw blurRad="38100" dist="38100" dir="2700000" algn="tl">
                    <a:srgbClr val="000000">
                      <a:alpha val="43137"/>
                    </a:srgbClr>
                  </a:outerShdw>
                </a:effectLst>
              </a:rPr>
              <a:t>nd</a:t>
            </a:r>
            <a:r>
              <a:rPr lang="en-US" sz="3600" dirty="0" smtClean="0">
                <a:solidFill>
                  <a:schemeClr val="bg1"/>
                </a:solidFill>
                <a:effectLst>
                  <a:outerShdw blurRad="38100" dist="38100" dir="2700000" algn="tl">
                    <a:srgbClr val="000000">
                      <a:alpha val="43137"/>
                    </a:srgbClr>
                  </a:outerShdw>
                </a:effectLst>
              </a:rPr>
              <a:t> Nationally</a:t>
            </a:r>
          </a:p>
          <a:p>
            <a:r>
              <a:rPr lang="en-US" sz="3600" dirty="0" smtClean="0">
                <a:solidFill>
                  <a:schemeClr val="bg1"/>
                </a:solidFill>
                <a:effectLst>
                  <a:outerShdw blurRad="38100" dist="38100" dir="2700000" algn="tl">
                    <a:srgbClr val="000000">
                      <a:alpha val="43137"/>
                    </a:srgbClr>
                  </a:outerShdw>
                </a:effectLst>
              </a:rPr>
              <a:t>Solar companies in the State: 57</a:t>
            </a:r>
          </a:p>
          <a:p>
            <a:r>
              <a:rPr lang="en-US" sz="3600" dirty="0" smtClean="0">
                <a:solidFill>
                  <a:schemeClr val="bg1"/>
                </a:solidFill>
                <a:effectLst>
                  <a:outerShdw blurRad="38100" dist="38100" dir="2700000" algn="tl">
                    <a:srgbClr val="000000">
                      <a:alpha val="43137"/>
                    </a:srgbClr>
                  </a:outerShdw>
                </a:effectLst>
              </a:rPr>
              <a:t>Solar investments in the State so far, through 2019: approximately $75,000,000</a:t>
            </a:r>
          </a:p>
          <a:p>
            <a:pPr marL="0" indent="0">
              <a:buNone/>
            </a:pPr>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a:t>
            </a: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0587018"/>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p:cTn id="3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p:cTn id="3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13793"/>
          </a:xfrm>
          <a:solidFill>
            <a:schemeClr val="accent6">
              <a:lumMod val="40000"/>
              <a:lumOff val="60000"/>
            </a:schemeClr>
          </a:solidFill>
          <a:effectLst>
            <a:outerShdw blurRad="50800" dist="38100" dir="16200000" rotWithShape="0">
              <a:schemeClr val="bg1">
                <a:alpha val="40000"/>
              </a:schemeClr>
            </a:outerShdw>
          </a:effectLst>
        </p:spPr>
        <p:txBody>
          <a:bodyPr>
            <a:normAutofit/>
          </a:bodyPr>
          <a:lstStyle/>
          <a:p>
            <a:pPr algn="ctr"/>
            <a:r>
              <a:rPr lang="en-US" sz="4000" dirty="0"/>
              <a:t> </a:t>
            </a:r>
            <a:r>
              <a:rPr lang="en-US" b="1" dirty="0" smtClean="0"/>
              <a:t>East KY Power Co-op Solar Farm – Clark County </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793"/>
            <a:ext cx="12161520" cy="6527809"/>
          </a:xfrm>
          <a:prstGeom prst="rect">
            <a:avLst/>
          </a:prstGeom>
        </p:spPr>
      </p:pic>
    </p:spTree>
    <p:extLst>
      <p:ext uri="{BB962C8B-B14F-4D97-AF65-F5344CB8AC3E}">
        <p14:creationId xmlns:p14="http://schemas.microsoft.com/office/powerpoint/2010/main" val="7628115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accent6">
                <a:lumMod val="40000"/>
                <a:lumOff val="60000"/>
              </a:schemeClr>
            </a:gs>
            <a:gs pos="99500">
              <a:srgbClr val="B5D2EC"/>
            </a:gs>
            <a:gs pos="100000">
              <a:schemeClr val="accent1">
                <a:lumMod val="45000"/>
                <a:lumOff val="55000"/>
              </a:schemeClr>
            </a:gs>
            <a:gs pos="79000">
              <a:schemeClr val="accent1">
                <a:lumMod val="45000"/>
                <a:lumOff val="55000"/>
              </a:schemeClr>
            </a:gs>
            <a:gs pos="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5411788"/>
          </a:xfrm>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3305" b="3305"/>
          <a:stretch>
            <a:fillRect/>
          </a:stretch>
        </p:blipFill>
        <p:spPr>
          <a:xfrm>
            <a:off x="4000500" y="2"/>
            <a:ext cx="8343901" cy="6857999"/>
          </a:xfrm>
        </p:spPr>
      </p:pic>
      <p:sp>
        <p:nvSpPr>
          <p:cNvPr id="4" name="Text Placeholder 3"/>
          <p:cNvSpPr>
            <a:spLocks noGrp="1"/>
          </p:cNvSpPr>
          <p:nvPr>
            <p:ph type="body" sz="half" idx="2"/>
          </p:nvPr>
        </p:nvSpPr>
        <p:spPr>
          <a:xfrm>
            <a:off x="1" y="2"/>
            <a:ext cx="4772025" cy="6857999"/>
          </a:xfrm>
          <a:gradFill>
            <a:gsLst>
              <a:gs pos="96000">
                <a:schemeClr val="accent6">
                  <a:lumMod val="40000"/>
                  <a:lumOff val="60000"/>
                </a:schemeClr>
              </a:gs>
              <a:gs pos="100000">
                <a:srgbClr val="B5D2EC"/>
              </a:gs>
              <a:gs pos="46000">
                <a:schemeClr val="accent1">
                  <a:lumMod val="45000"/>
                  <a:lumOff val="55000"/>
                </a:schemeClr>
              </a:gs>
              <a:gs pos="0">
                <a:schemeClr val="accent6">
                  <a:lumMod val="40000"/>
                  <a:lumOff val="60000"/>
                </a:schemeClr>
              </a:gs>
            </a:gsLst>
            <a:lin ang="5400000" scaled="1"/>
          </a:gradFill>
          <a:effectLst>
            <a:outerShdw blurRad="50800" dist="50800" dir="5400000" algn="ctr" rotWithShape="0">
              <a:schemeClr val="bg1"/>
            </a:outerShdw>
          </a:effectLst>
        </p:spPr>
        <p:txBody>
          <a:bodyPr>
            <a:normAutofit/>
          </a:bodyPr>
          <a:lstStyle/>
          <a:p>
            <a:pPr algn="ctr"/>
            <a:endParaRPr lang="en-US" sz="4000" b="1" dirty="0">
              <a:solidFill>
                <a:srgbClr val="FF0000"/>
              </a:solidFill>
            </a:endParaRPr>
          </a:p>
          <a:p>
            <a:pPr algn="ctr"/>
            <a:r>
              <a:rPr lang="en-US" sz="4000" b="1" dirty="0">
                <a:solidFill>
                  <a:srgbClr val="FF0000"/>
                </a:solidFill>
              </a:rPr>
              <a:t>East Kentucky Power Cooperative              Solar Farm</a:t>
            </a:r>
          </a:p>
          <a:p>
            <a:pPr algn="ctr"/>
            <a:r>
              <a:rPr lang="en-US" sz="3600" dirty="0"/>
              <a:t>Clark County Winchester, KY</a:t>
            </a:r>
            <a:endParaRPr lang="en-US" sz="3200" dirty="0"/>
          </a:p>
          <a:p>
            <a:r>
              <a:rPr lang="en-US" sz="3600" dirty="0"/>
              <a:t>Project area contains     * 60 acres                                                                       * 32,300 panels                    * 8.5 megawatts                  max production capacity</a:t>
            </a:r>
          </a:p>
          <a:p>
            <a:endParaRPr lang="en-US" sz="3200" dirty="0"/>
          </a:p>
        </p:txBody>
      </p:sp>
    </p:spTree>
    <p:extLst>
      <p:ext uri="{BB962C8B-B14F-4D97-AF65-F5344CB8AC3E}">
        <p14:creationId xmlns:p14="http://schemas.microsoft.com/office/powerpoint/2010/main" val="412733935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9"/>
          </a:xfrm>
          <a:solidFill>
            <a:schemeClr val="accent6">
              <a:lumMod val="40000"/>
              <a:lumOff val="60000"/>
            </a:schemeClr>
          </a:solidFill>
        </p:spPr>
        <p:txBody>
          <a:bodyPr/>
          <a:lstStyle/>
          <a:p>
            <a:pPr algn="ctr"/>
            <a:r>
              <a:rPr lang="en-US" b="1" dirty="0" smtClean="0"/>
              <a:t>K.U./L.G.&amp;E. E.W. Brown Power Plant – Mercer County</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5505"/>
            <a:ext cx="12192000" cy="6400800"/>
          </a:xfrm>
          <a:prstGeom prst="rect">
            <a:avLst/>
          </a:prstGeom>
        </p:spPr>
      </p:pic>
    </p:spTree>
    <p:extLst>
      <p:ext uri="{BB962C8B-B14F-4D97-AF65-F5344CB8AC3E}">
        <p14:creationId xmlns:p14="http://schemas.microsoft.com/office/powerpoint/2010/main" val="48040740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5411788"/>
          </a:xfrm>
        </p:spPr>
        <p:txBody>
          <a:bodyPr/>
          <a:lstStyle/>
          <a:p>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6690" b="6690"/>
          <a:stretch>
            <a:fillRect/>
          </a:stretch>
        </p:blipFill>
        <p:spPr>
          <a:xfrm>
            <a:off x="4772026" y="-256032"/>
            <a:ext cx="7419975" cy="7114032"/>
          </a:xfrm>
        </p:spPr>
      </p:pic>
      <p:sp>
        <p:nvSpPr>
          <p:cNvPr id="4" name="Text Placeholder 3"/>
          <p:cNvSpPr>
            <a:spLocks noGrp="1"/>
          </p:cNvSpPr>
          <p:nvPr>
            <p:ph type="body" sz="half" idx="2"/>
          </p:nvPr>
        </p:nvSpPr>
        <p:spPr>
          <a:xfrm>
            <a:off x="1" y="-256032"/>
            <a:ext cx="4918329" cy="7114032"/>
          </a:xfrm>
          <a:gradFill>
            <a:gsLst>
              <a:gs pos="96000">
                <a:schemeClr val="accent6">
                  <a:lumMod val="40000"/>
                  <a:lumOff val="60000"/>
                </a:schemeClr>
              </a:gs>
              <a:gs pos="100000">
                <a:srgbClr val="B5D2EC"/>
              </a:gs>
              <a:gs pos="46000">
                <a:schemeClr val="accent1">
                  <a:lumMod val="45000"/>
                  <a:lumOff val="55000"/>
                </a:schemeClr>
              </a:gs>
              <a:gs pos="0">
                <a:schemeClr val="accent6">
                  <a:lumMod val="40000"/>
                  <a:lumOff val="60000"/>
                </a:schemeClr>
              </a:gs>
            </a:gsLst>
            <a:lin ang="5400000" scaled="1"/>
          </a:gradFill>
        </p:spPr>
        <p:txBody>
          <a:bodyPr>
            <a:normAutofit/>
          </a:bodyPr>
          <a:lstStyle/>
          <a:p>
            <a:pPr algn="ctr"/>
            <a:endParaRPr lang="en-US" sz="4000" b="1" dirty="0">
              <a:solidFill>
                <a:srgbClr val="FF0000"/>
              </a:solidFill>
            </a:endParaRPr>
          </a:p>
          <a:p>
            <a:pPr algn="ctr"/>
            <a:r>
              <a:rPr lang="en-US" sz="4000" b="1" dirty="0">
                <a:solidFill>
                  <a:srgbClr val="FF0000"/>
                </a:solidFill>
              </a:rPr>
              <a:t>K.U./L.G.&amp;E.             E.W. Brown Power Plant                         Solar Farm</a:t>
            </a:r>
          </a:p>
          <a:p>
            <a:pPr algn="ctr"/>
            <a:r>
              <a:rPr lang="en-US" sz="3600" dirty="0"/>
              <a:t>Mercer County Harrodsburg, KY</a:t>
            </a:r>
            <a:endParaRPr lang="en-US" sz="3200" dirty="0"/>
          </a:p>
          <a:p>
            <a:r>
              <a:rPr lang="en-US" sz="3600" dirty="0"/>
              <a:t>Project area contains             * 50 acres                                                                       * 44,000 panels                    * 10 megawatts capacity     * On-site power storage</a:t>
            </a:r>
          </a:p>
          <a:p>
            <a:endParaRPr lang="en-US" sz="3200" dirty="0"/>
          </a:p>
        </p:txBody>
      </p:sp>
    </p:spTree>
    <p:extLst>
      <p:ext uri="{BB962C8B-B14F-4D97-AF65-F5344CB8AC3E}">
        <p14:creationId xmlns:p14="http://schemas.microsoft.com/office/powerpoint/2010/main" val="85220869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511807"/>
          </a:xfrm>
          <a:solidFill>
            <a:schemeClr val="accent6">
              <a:lumMod val="40000"/>
              <a:lumOff val="60000"/>
            </a:schemeClr>
          </a:solidFill>
        </p:spPr>
        <p:txBody>
          <a:bodyPr>
            <a:normAutofit fontScale="90000"/>
          </a:bodyPr>
          <a:lstStyle/>
          <a:p>
            <a:pPr algn="ctr"/>
            <a:r>
              <a:rPr lang="en-US" dirty="0" smtClean="0"/>
              <a:t/>
            </a:r>
            <a:br>
              <a:rPr lang="en-US" dirty="0" smtClean="0"/>
            </a:br>
            <a:r>
              <a:rPr lang="en-US" b="1" dirty="0" smtClean="0"/>
              <a:t>Scotty’s Development – Bowling Green, KY                                     8.8 </a:t>
            </a:r>
            <a:r>
              <a:rPr lang="en-US" b="1" dirty="0"/>
              <a:t>acre site</a:t>
            </a:r>
            <a:br>
              <a:rPr lang="en-US" b="1" dirty="0"/>
            </a:br>
            <a:endParaRPr lang="en-US" b="1" dirty="0"/>
          </a:p>
        </p:txBody>
      </p:sp>
      <p:sp>
        <p:nvSpPr>
          <p:cNvPr id="3" name="Content Placeholder 2"/>
          <p:cNvSpPr>
            <a:spLocks noGrp="1"/>
          </p:cNvSpPr>
          <p:nvPr>
            <p:ph idx="1"/>
          </p:nvPr>
        </p:nvSpPr>
        <p:spPr>
          <a:xfrm>
            <a:off x="643128" y="1511808"/>
            <a:ext cx="12158472" cy="5346192"/>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1808"/>
            <a:ext cx="12192000" cy="5346192"/>
          </a:xfrm>
          <a:prstGeom prst="rect">
            <a:avLst/>
          </a:prstGeom>
        </p:spPr>
      </p:pic>
    </p:spTree>
    <p:extLst>
      <p:ext uri="{BB962C8B-B14F-4D97-AF65-F5344CB8AC3E}">
        <p14:creationId xmlns:p14="http://schemas.microsoft.com/office/powerpoint/2010/main" val="76045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536191"/>
          </a:xfrm>
          <a:solidFill>
            <a:schemeClr val="accent6">
              <a:lumMod val="40000"/>
              <a:lumOff val="60000"/>
            </a:schemeClr>
          </a:solidFill>
        </p:spPr>
        <p:txBody>
          <a:bodyPr/>
          <a:lstStyle/>
          <a:p>
            <a:pPr algn="ctr"/>
            <a:r>
              <a:rPr lang="en-US" b="1" dirty="0" smtClean="0"/>
              <a:t>Scotty’s Development – Bowling Green, KY                  8.25 acre site</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6193"/>
            <a:ext cx="12192000" cy="5321807"/>
          </a:xfrm>
        </p:spPr>
      </p:pic>
    </p:spTree>
    <p:extLst>
      <p:ext uri="{BB962C8B-B14F-4D97-AF65-F5344CB8AC3E}">
        <p14:creationId xmlns:p14="http://schemas.microsoft.com/office/powerpoint/2010/main" val="387151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772025" cy="6858000"/>
          </a:xfrm>
        </p:spPr>
        <p:txBody>
          <a:bodyPr>
            <a:normAutofit/>
          </a:bodyPr>
          <a:lstStyle/>
          <a:p>
            <a:pPr algn="ctr"/>
            <a:endParaRPr lang="en-US" sz="3600"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23348" r="23348"/>
          <a:stretch>
            <a:fillRect/>
          </a:stretch>
        </p:blipFill>
        <p:spPr>
          <a:xfrm>
            <a:off x="4772026" y="3500285"/>
            <a:ext cx="7331484" cy="3264310"/>
          </a:xfrm>
        </p:spPr>
      </p:pic>
      <p:sp>
        <p:nvSpPr>
          <p:cNvPr id="4" name="Text Placeholder 3"/>
          <p:cNvSpPr>
            <a:spLocks noGrp="1"/>
          </p:cNvSpPr>
          <p:nvPr>
            <p:ph type="body" sz="half" idx="2"/>
          </p:nvPr>
        </p:nvSpPr>
        <p:spPr>
          <a:xfrm>
            <a:off x="1" y="0"/>
            <a:ext cx="4772025" cy="6858000"/>
          </a:xfrm>
          <a:gradFill>
            <a:gsLst>
              <a:gs pos="0">
                <a:schemeClr val="accent1">
                  <a:lumMod val="5000"/>
                  <a:lumOff val="95000"/>
                </a:schemeClr>
              </a:gs>
              <a:gs pos="2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4200" b="1" dirty="0">
                <a:solidFill>
                  <a:srgbClr val="FF0000"/>
                </a:solidFill>
                <a:latin typeface="+mj-lt"/>
              </a:rPr>
              <a:t>Scotty’s Development   </a:t>
            </a:r>
            <a:r>
              <a:rPr lang="en-US" sz="3600" b="1" dirty="0">
                <a:solidFill>
                  <a:srgbClr val="FF0000"/>
                </a:solidFill>
                <a:latin typeface="+mj-lt"/>
              </a:rPr>
              <a:t>Bowling Green, KY </a:t>
            </a:r>
          </a:p>
          <a:p>
            <a:r>
              <a:rPr lang="en-US" sz="3600" dirty="0"/>
              <a:t>Project area contains</a:t>
            </a:r>
          </a:p>
          <a:p>
            <a:pPr marL="571486" indent="-571486">
              <a:buFont typeface="Arial" panose="020B0604020202020204" pitchFamily="34" charset="0"/>
              <a:buChar char="•"/>
            </a:pPr>
            <a:r>
              <a:rPr lang="en-US" sz="3600" dirty="0"/>
              <a:t>Site 1 – 8.8 acres</a:t>
            </a:r>
          </a:p>
          <a:p>
            <a:pPr marL="571486" indent="-571486">
              <a:buFont typeface="Arial" panose="020B0604020202020204" pitchFamily="34" charset="0"/>
              <a:buChar char="•"/>
            </a:pPr>
            <a:r>
              <a:rPr lang="en-US" sz="3600" dirty="0"/>
              <a:t>Site 2 – 8.25 acres</a:t>
            </a:r>
          </a:p>
          <a:p>
            <a:pPr marL="571486" indent="-571486">
              <a:buFont typeface="Arial" panose="020B0604020202020204" pitchFamily="34" charset="0"/>
              <a:buChar char="•"/>
            </a:pPr>
            <a:r>
              <a:rPr lang="en-US" sz="3600" dirty="0" smtClean="0"/>
              <a:t>Total of </a:t>
            </a:r>
            <a:r>
              <a:rPr lang="en-US" sz="3600" dirty="0"/>
              <a:t>7,000 panels</a:t>
            </a:r>
          </a:p>
          <a:p>
            <a:pPr marL="571486" indent="-571486">
              <a:buFont typeface="Arial" panose="020B0604020202020204" pitchFamily="34" charset="0"/>
              <a:buChar char="•"/>
            </a:pPr>
            <a:r>
              <a:rPr lang="en-US" sz="3600" dirty="0"/>
              <a:t>Both sites produce        2 megawatts combined or a max total of 2.9 million kwh/year</a:t>
            </a:r>
          </a:p>
          <a:p>
            <a:pPr algn="ctr"/>
            <a:endParaRPr lang="en-US" sz="36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26" y="88490"/>
            <a:ext cx="7331484" cy="3323304"/>
          </a:xfrm>
          <a:prstGeom prst="rect">
            <a:avLst/>
          </a:prstGeom>
        </p:spPr>
      </p:pic>
    </p:spTree>
    <p:extLst>
      <p:ext uri="{BB962C8B-B14F-4D97-AF65-F5344CB8AC3E}">
        <p14:creationId xmlns:p14="http://schemas.microsoft.com/office/powerpoint/2010/main" val="3987279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46303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b="1" dirty="0" smtClean="0"/>
              <a:t>GM Corvette Plant – Bowling Green, KY</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63042"/>
            <a:ext cx="12191999" cy="5394958"/>
          </a:xfrm>
        </p:spPr>
      </p:pic>
    </p:spTree>
    <p:extLst>
      <p:ext uri="{BB962C8B-B14F-4D97-AF65-F5344CB8AC3E}">
        <p14:creationId xmlns:p14="http://schemas.microsoft.com/office/powerpoint/2010/main" val="4909757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07916" cy="6858000"/>
          </a:xfrm>
          <a:prstGeom prst="rect">
            <a:avLst/>
          </a:prstGeom>
        </p:spPr>
      </p:pic>
    </p:spTree>
    <p:extLst>
      <p:ext uri="{BB962C8B-B14F-4D97-AF65-F5344CB8AC3E}">
        <p14:creationId xmlns:p14="http://schemas.microsoft.com/office/powerpoint/2010/main" val="188557837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096256" cy="45719"/>
          </a:xfrm>
          <a:gradFill>
            <a:gsLst>
              <a:gs pos="0">
                <a:schemeClr val="accent1">
                  <a:lumMod val="5000"/>
                  <a:lumOff val="95000"/>
                </a:schemeClr>
              </a:gs>
              <a:gs pos="3000">
                <a:schemeClr val="accent1">
                  <a:lumMod val="45000"/>
                  <a:lumOff val="55000"/>
                </a:schemeClr>
              </a:gs>
              <a:gs pos="39000">
                <a:schemeClr val="accent1">
                  <a:lumMod val="45000"/>
                  <a:lumOff val="55000"/>
                </a:schemeClr>
              </a:gs>
              <a:gs pos="76000">
                <a:schemeClr val="accent1">
                  <a:lumMod val="30000"/>
                  <a:lumOff val="70000"/>
                </a:schemeClr>
              </a:gs>
            </a:gsLst>
            <a:lin ang="5400000" scaled="1"/>
          </a:gradFill>
        </p:spPr>
        <p:txBody>
          <a:bodyPr>
            <a:normAutofit fontScale="90000"/>
          </a:bodyPr>
          <a:lstStyle/>
          <a:p>
            <a:pPr algn="ctr"/>
            <a:endParaRPr lang="en-US" sz="3600" b="1" dirty="0">
              <a:solidFill>
                <a:srgbClr val="FF0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6256" y="1"/>
            <a:ext cx="7095744" cy="6858000"/>
          </a:xfrm>
        </p:spPr>
      </p:pic>
      <p:sp>
        <p:nvSpPr>
          <p:cNvPr id="4" name="Text Placeholder 3"/>
          <p:cNvSpPr>
            <a:spLocks noGrp="1"/>
          </p:cNvSpPr>
          <p:nvPr>
            <p:ph type="body" sz="half" idx="2"/>
          </p:nvPr>
        </p:nvSpPr>
        <p:spPr>
          <a:xfrm>
            <a:off x="0" y="45717"/>
            <a:ext cx="5096256" cy="6812283"/>
          </a:xfrm>
          <a:gradFill>
            <a:gsLst>
              <a:gs pos="0">
                <a:schemeClr val="accent1">
                  <a:lumMod val="5000"/>
                  <a:lumOff val="95000"/>
                </a:schemeClr>
              </a:gs>
              <a:gs pos="3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4800" b="1" dirty="0">
                <a:solidFill>
                  <a:srgbClr val="FF0000"/>
                </a:solidFill>
                <a:latin typeface="+mj-lt"/>
              </a:rPr>
              <a:t>GM Corvette Plant</a:t>
            </a:r>
          </a:p>
          <a:p>
            <a:pPr algn="ctr"/>
            <a:r>
              <a:rPr lang="en-US" sz="3600" b="1" dirty="0">
                <a:solidFill>
                  <a:srgbClr val="FF0000"/>
                </a:solidFill>
                <a:latin typeface="+mj-lt"/>
              </a:rPr>
              <a:t>Bowling Green, KY</a:t>
            </a:r>
          </a:p>
          <a:p>
            <a:pPr algn="ctr"/>
            <a:endParaRPr lang="en-US" sz="3600" b="1" dirty="0">
              <a:solidFill>
                <a:srgbClr val="FF0000"/>
              </a:solidFill>
              <a:latin typeface="+mj-lt"/>
            </a:endParaRPr>
          </a:p>
          <a:p>
            <a:r>
              <a:rPr lang="en-US" sz="3600" dirty="0"/>
              <a:t>Project area contains</a:t>
            </a:r>
          </a:p>
          <a:p>
            <a:pPr marL="342891" indent="-342891">
              <a:buFont typeface="Arial" panose="020B0604020202020204" pitchFamily="34" charset="0"/>
              <a:buChar char="•"/>
            </a:pPr>
            <a:r>
              <a:rPr lang="en-US" sz="3600" dirty="0"/>
              <a:t>4.25 acres</a:t>
            </a:r>
          </a:p>
          <a:p>
            <a:pPr marL="342891" indent="-342891">
              <a:buFont typeface="Arial" panose="020B0604020202020204" pitchFamily="34" charset="0"/>
              <a:buChar char="•"/>
            </a:pPr>
            <a:r>
              <a:rPr lang="en-US" sz="3600" dirty="0"/>
              <a:t>3,546 panels</a:t>
            </a:r>
          </a:p>
          <a:p>
            <a:pPr marL="342891" indent="-342891">
              <a:buFont typeface="Arial" panose="020B0604020202020204" pitchFamily="34" charset="0"/>
              <a:buChar char="•"/>
            </a:pPr>
            <a:r>
              <a:rPr lang="en-US" sz="3600" b="1" dirty="0"/>
              <a:t>.</a:t>
            </a:r>
            <a:r>
              <a:rPr lang="en-US" sz="3600" dirty="0"/>
              <a:t>85 megawatts at peak</a:t>
            </a:r>
          </a:p>
          <a:p>
            <a:pPr marL="342891" indent="-342891">
              <a:buFont typeface="Arial" panose="020B0604020202020204" pitchFamily="34" charset="0"/>
              <a:buChar char="•"/>
            </a:pPr>
            <a:r>
              <a:rPr lang="en-US" sz="3600" dirty="0"/>
              <a:t>1.2 million kwh annually</a:t>
            </a:r>
          </a:p>
          <a:p>
            <a:pPr marL="342891" indent="-342891">
              <a:buFont typeface="Arial" panose="020B0604020202020204" pitchFamily="34" charset="0"/>
              <a:buChar char="•"/>
            </a:pPr>
            <a:r>
              <a:rPr lang="en-US" sz="3600" dirty="0"/>
              <a:t>Enough energy </a:t>
            </a:r>
            <a:r>
              <a:rPr lang="en-US" sz="3600" dirty="0" smtClean="0"/>
              <a:t>to </a:t>
            </a:r>
            <a:r>
              <a:rPr lang="en-US" sz="3600" dirty="0"/>
              <a:t>produce 850 </a:t>
            </a:r>
            <a:r>
              <a:rPr lang="en-US" sz="3600" smtClean="0"/>
              <a:t>Corvettes annually</a:t>
            </a:r>
            <a:endParaRPr lang="en-US" sz="3600" dirty="0"/>
          </a:p>
          <a:p>
            <a:pPr marL="342891" indent="-342891">
              <a:buFont typeface="Arial" panose="020B0604020202020204" pitchFamily="34" charset="0"/>
              <a:buChar char="•"/>
            </a:pPr>
            <a:endParaRPr lang="en-US" sz="3600" dirty="0">
              <a:latin typeface="+mj-lt"/>
            </a:endParaRPr>
          </a:p>
          <a:p>
            <a:pPr marL="342891" indent="-342891">
              <a:buFont typeface="Arial" panose="020B0604020202020204" pitchFamily="34" charset="0"/>
              <a:buChar char="•"/>
            </a:pPr>
            <a:endParaRPr lang="en-US" sz="3600" dirty="0">
              <a:latin typeface="+mj-lt"/>
            </a:endParaRPr>
          </a:p>
          <a:p>
            <a:pPr marL="342891" indent="-342891">
              <a:buFont typeface="Arial" panose="020B0604020202020204" pitchFamily="34" charset="0"/>
              <a:buChar char="•"/>
            </a:pPr>
            <a:endParaRPr lang="en-US" sz="3600" dirty="0">
              <a:latin typeface="+mj-lt"/>
            </a:endParaRPr>
          </a:p>
          <a:p>
            <a:pPr marL="342891" indent="-342891">
              <a:buFont typeface="Arial" panose="020B0604020202020204" pitchFamily="34" charset="0"/>
              <a:buChar char="•"/>
            </a:pPr>
            <a:endParaRPr lang="en-US" sz="3600" dirty="0">
              <a:latin typeface="+mj-lt"/>
            </a:endParaRPr>
          </a:p>
        </p:txBody>
      </p:sp>
    </p:spTree>
    <p:extLst>
      <p:ext uri="{BB962C8B-B14F-4D97-AF65-F5344CB8AC3E}">
        <p14:creationId xmlns:p14="http://schemas.microsoft.com/office/powerpoint/2010/main" val="1955773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6">
              <a:lumMod val="40000"/>
              <a:lumOff val="60000"/>
            </a:schemeClr>
          </a:solidFill>
        </p:spPr>
        <p:txBody>
          <a:bodyPr/>
          <a:lstStyle/>
          <a:p>
            <a:pPr algn="ctr"/>
            <a:r>
              <a:rPr lang="en-US" b="1" dirty="0" smtClean="0"/>
              <a:t>Duke Energy – Crittenden Solar Power Plant               Grant County, KY</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90"/>
            <a:ext cx="12192000" cy="5167310"/>
          </a:xfrm>
        </p:spPr>
      </p:pic>
    </p:spTree>
    <p:extLst>
      <p:ext uri="{BB962C8B-B14F-4D97-AF65-F5344CB8AC3E}">
        <p14:creationId xmlns:p14="http://schemas.microsoft.com/office/powerpoint/2010/main" val="177848317"/>
      </p:ext>
    </p:extLst>
  </p:cSld>
  <p:clrMapOvr>
    <a:masterClrMapping/>
  </p:clrMapOvr>
  <p:transition spd="slow">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5411788"/>
          </a:xfrm>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9214" r="9214"/>
          <a:stretch>
            <a:fillRect/>
          </a:stretch>
        </p:blipFill>
        <p:spPr>
          <a:xfrm>
            <a:off x="4918330" y="1"/>
            <a:ext cx="7273670" cy="6858000"/>
          </a:xfrm>
        </p:spPr>
      </p:pic>
      <p:sp>
        <p:nvSpPr>
          <p:cNvPr id="4" name="Text Placeholder 3"/>
          <p:cNvSpPr>
            <a:spLocks noGrp="1"/>
          </p:cNvSpPr>
          <p:nvPr>
            <p:ph type="body" sz="half" idx="2"/>
          </p:nvPr>
        </p:nvSpPr>
        <p:spPr>
          <a:xfrm>
            <a:off x="1" y="1"/>
            <a:ext cx="4918329" cy="6857999"/>
          </a:xfrm>
          <a:gradFill>
            <a:gsLst>
              <a:gs pos="96000">
                <a:schemeClr val="accent6">
                  <a:lumMod val="40000"/>
                  <a:lumOff val="60000"/>
                </a:schemeClr>
              </a:gs>
              <a:gs pos="100000">
                <a:srgbClr val="B5D2EC"/>
              </a:gs>
              <a:gs pos="46000">
                <a:schemeClr val="accent1">
                  <a:lumMod val="45000"/>
                  <a:lumOff val="55000"/>
                </a:schemeClr>
              </a:gs>
              <a:gs pos="0">
                <a:schemeClr val="accent6">
                  <a:lumMod val="40000"/>
                  <a:lumOff val="60000"/>
                </a:schemeClr>
              </a:gs>
            </a:gsLst>
            <a:lin ang="5400000" scaled="1"/>
          </a:gradFill>
        </p:spPr>
        <p:txBody>
          <a:bodyPr>
            <a:normAutofit/>
          </a:bodyPr>
          <a:lstStyle/>
          <a:p>
            <a:pPr algn="ctr"/>
            <a:endParaRPr lang="en-US" sz="4400" b="1" dirty="0" smtClean="0">
              <a:solidFill>
                <a:srgbClr val="FF0000"/>
              </a:solidFill>
            </a:endParaRPr>
          </a:p>
          <a:p>
            <a:pPr algn="ctr"/>
            <a:r>
              <a:rPr lang="en-US" sz="4400" b="1" dirty="0" smtClean="0">
                <a:solidFill>
                  <a:srgbClr val="FF0000"/>
                </a:solidFill>
              </a:rPr>
              <a:t>Duke Energy </a:t>
            </a:r>
            <a:r>
              <a:rPr lang="en-US" sz="4000" b="1" dirty="0" smtClean="0">
                <a:solidFill>
                  <a:srgbClr val="FF0000"/>
                </a:solidFill>
              </a:rPr>
              <a:t>Crittenden </a:t>
            </a:r>
            <a:r>
              <a:rPr lang="en-US" sz="4000" b="1" dirty="0">
                <a:solidFill>
                  <a:srgbClr val="FF0000"/>
                </a:solidFill>
              </a:rPr>
              <a:t>Solar Power </a:t>
            </a:r>
            <a:r>
              <a:rPr lang="en-US" sz="4000" b="1" dirty="0" smtClean="0">
                <a:solidFill>
                  <a:srgbClr val="FF0000"/>
                </a:solidFill>
              </a:rPr>
              <a:t>Plant         Grant </a:t>
            </a:r>
            <a:r>
              <a:rPr lang="en-US" sz="4000" b="1" dirty="0">
                <a:solidFill>
                  <a:srgbClr val="FF0000"/>
                </a:solidFill>
              </a:rPr>
              <a:t>County, KY</a:t>
            </a:r>
          </a:p>
          <a:p>
            <a:r>
              <a:rPr lang="en-US" sz="3600" dirty="0"/>
              <a:t>Project area contains</a:t>
            </a:r>
          </a:p>
          <a:p>
            <a:pPr marL="571486" indent="-571486">
              <a:buFont typeface="Arial" panose="020B0604020202020204" pitchFamily="34" charset="0"/>
              <a:buChar char="•"/>
            </a:pPr>
            <a:r>
              <a:rPr lang="en-US" sz="3600" dirty="0"/>
              <a:t>Portions of a 110 acre      site</a:t>
            </a:r>
          </a:p>
          <a:p>
            <a:pPr marL="571486" indent="-571486">
              <a:buFont typeface="Arial" panose="020B0604020202020204" pitchFamily="34" charset="0"/>
              <a:buChar char="•"/>
            </a:pPr>
            <a:r>
              <a:rPr lang="en-US" sz="3600" dirty="0"/>
              <a:t>12,500 panels</a:t>
            </a:r>
          </a:p>
          <a:p>
            <a:pPr marL="571486" indent="-571486">
              <a:buFont typeface="Arial" panose="020B0604020202020204" pitchFamily="34" charset="0"/>
              <a:buChar char="•"/>
            </a:pPr>
            <a:r>
              <a:rPr lang="en-US" sz="3600" dirty="0"/>
              <a:t>Generating more than 2.7 megawatts</a:t>
            </a:r>
          </a:p>
          <a:p>
            <a:pPr marL="571486" indent="-571486">
              <a:buFont typeface="Arial" panose="020B0604020202020204" pitchFamily="34" charset="0"/>
              <a:buChar char="•"/>
            </a:pPr>
            <a:endParaRPr lang="en-US" sz="3600" dirty="0"/>
          </a:p>
        </p:txBody>
      </p:sp>
    </p:spTree>
    <p:extLst>
      <p:ext uri="{BB962C8B-B14F-4D97-AF65-F5344CB8AC3E}">
        <p14:creationId xmlns:p14="http://schemas.microsoft.com/office/powerpoint/2010/main" val="268487952"/>
      </p:ext>
    </p:extLst>
  </p:cSld>
  <p:clrMapOvr>
    <a:masterClrMapping/>
  </p:clrMapOvr>
  <p:transition spd="slow">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solidFill>
            <a:schemeClr val="accent6">
              <a:lumMod val="40000"/>
              <a:lumOff val="60000"/>
            </a:schemeClr>
          </a:solidFill>
        </p:spPr>
        <p:txBody>
          <a:bodyPr/>
          <a:lstStyle/>
          <a:p>
            <a:pPr algn="ctr"/>
            <a:r>
              <a:rPr lang="en-US" b="1" dirty="0" smtClean="0"/>
              <a:t>Duke Energy – Walton Solar Power Plants 1 &amp; 2                Kenton County, KY</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9"/>
            <a:ext cx="12192000" cy="5167311"/>
          </a:xfrm>
        </p:spPr>
      </p:pic>
    </p:spTree>
    <p:extLst>
      <p:ext uri="{BB962C8B-B14F-4D97-AF65-F5344CB8AC3E}">
        <p14:creationId xmlns:p14="http://schemas.microsoft.com/office/powerpoint/2010/main" val="53153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5411788"/>
          </a:xfrm>
        </p:spPr>
        <p:txBody>
          <a:bodyPr/>
          <a:lstStyle/>
          <a:p>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3673" b="3673"/>
          <a:stretch>
            <a:fillRect/>
          </a:stretch>
        </p:blipFill>
        <p:spPr>
          <a:xfrm>
            <a:off x="4918330" y="1"/>
            <a:ext cx="7273670" cy="6858000"/>
          </a:xfrm>
        </p:spPr>
      </p:pic>
      <p:sp>
        <p:nvSpPr>
          <p:cNvPr id="4" name="Text Placeholder 3"/>
          <p:cNvSpPr>
            <a:spLocks noGrp="1"/>
          </p:cNvSpPr>
          <p:nvPr>
            <p:ph type="body" sz="half" idx="2"/>
          </p:nvPr>
        </p:nvSpPr>
        <p:spPr>
          <a:xfrm>
            <a:off x="1" y="0"/>
            <a:ext cx="4918329" cy="6858000"/>
          </a:xfrm>
          <a:gradFill>
            <a:gsLst>
              <a:gs pos="96000">
                <a:schemeClr val="accent6">
                  <a:lumMod val="40000"/>
                  <a:lumOff val="60000"/>
                </a:schemeClr>
              </a:gs>
              <a:gs pos="100000">
                <a:srgbClr val="B5D2EC"/>
              </a:gs>
              <a:gs pos="46000">
                <a:schemeClr val="accent1">
                  <a:lumMod val="45000"/>
                  <a:lumOff val="55000"/>
                </a:schemeClr>
              </a:gs>
              <a:gs pos="0">
                <a:schemeClr val="accent6">
                  <a:lumMod val="40000"/>
                  <a:lumOff val="60000"/>
                </a:schemeClr>
              </a:gs>
            </a:gsLst>
            <a:lin ang="5400000" scaled="1"/>
          </a:gradFill>
        </p:spPr>
        <p:txBody>
          <a:bodyPr>
            <a:normAutofit/>
          </a:bodyPr>
          <a:lstStyle/>
          <a:p>
            <a:pPr algn="ctr"/>
            <a:endParaRPr lang="en-US" sz="4000" b="1" dirty="0">
              <a:solidFill>
                <a:srgbClr val="FF0000"/>
              </a:solidFill>
            </a:endParaRPr>
          </a:p>
          <a:p>
            <a:pPr algn="ctr"/>
            <a:r>
              <a:rPr lang="en-US" sz="4400" b="1" dirty="0">
                <a:solidFill>
                  <a:srgbClr val="FF0000"/>
                </a:solidFill>
              </a:rPr>
              <a:t>Duke Energy</a:t>
            </a:r>
          </a:p>
          <a:p>
            <a:pPr algn="ctr"/>
            <a:r>
              <a:rPr lang="en-US" sz="4000" b="1" dirty="0">
                <a:solidFill>
                  <a:srgbClr val="FF0000"/>
                </a:solidFill>
              </a:rPr>
              <a:t>Walton Solar       Power Plants 1 &amp; 2</a:t>
            </a:r>
          </a:p>
          <a:p>
            <a:pPr algn="ctr"/>
            <a:r>
              <a:rPr lang="en-US" sz="4000" b="1" dirty="0">
                <a:solidFill>
                  <a:srgbClr val="FF0000"/>
                </a:solidFill>
              </a:rPr>
              <a:t>Kenton County, KY</a:t>
            </a:r>
          </a:p>
          <a:p>
            <a:r>
              <a:rPr lang="en-US" sz="3600" dirty="0"/>
              <a:t>Project area contains</a:t>
            </a:r>
          </a:p>
          <a:p>
            <a:pPr marL="571486" indent="-571486">
              <a:buFont typeface="Arial" panose="020B0604020202020204" pitchFamily="34" charset="0"/>
              <a:buChar char="•"/>
            </a:pPr>
            <a:r>
              <a:rPr lang="en-US" sz="3600" dirty="0"/>
              <a:t>Portions of a 60 acre      site</a:t>
            </a:r>
          </a:p>
          <a:p>
            <a:pPr marL="571486" indent="-571486">
              <a:buFont typeface="Arial" panose="020B0604020202020204" pitchFamily="34" charset="0"/>
              <a:buChar char="•"/>
            </a:pPr>
            <a:r>
              <a:rPr lang="en-US" sz="3600" dirty="0"/>
              <a:t>19,000 panels</a:t>
            </a:r>
          </a:p>
          <a:p>
            <a:pPr marL="571486" indent="-571486">
              <a:buFont typeface="Arial" panose="020B0604020202020204" pitchFamily="34" charset="0"/>
              <a:buChar char="•"/>
            </a:pPr>
            <a:r>
              <a:rPr lang="en-US" sz="3600" dirty="0"/>
              <a:t>Capable of producing more than 4 </a:t>
            </a:r>
            <a:r>
              <a:rPr lang="en-US" sz="3600" dirty="0" err="1"/>
              <a:t>MWe</a:t>
            </a:r>
            <a:endParaRPr lang="en-US" sz="3600" dirty="0"/>
          </a:p>
        </p:txBody>
      </p:sp>
    </p:spTree>
    <p:extLst>
      <p:ext uri="{BB962C8B-B14F-4D97-AF65-F5344CB8AC3E}">
        <p14:creationId xmlns:p14="http://schemas.microsoft.com/office/powerpoint/2010/main" val="3787779992"/>
      </p:ext>
    </p:extLst>
  </p:cSld>
  <p:clrMapOvr>
    <a:masterClrMapping/>
  </p:clrMapOvr>
  <p:transition spd="slow">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38200" y="-98323"/>
            <a:ext cx="10515600" cy="98323"/>
          </a:xfrm>
        </p:spPr>
        <p:txBody>
          <a:bodyPr>
            <a:normAutofit fontScale="90000"/>
          </a:bodyPr>
          <a:lstStyle/>
          <a:p>
            <a:endParaRPr lang="en-US" dirty="0"/>
          </a:p>
        </p:txBody>
      </p:sp>
      <p:sp>
        <p:nvSpPr>
          <p:cNvPr id="9" name="Content Placeholder 8"/>
          <p:cNvSpPr>
            <a:spLocks noGrp="1"/>
          </p:cNvSpPr>
          <p:nvPr>
            <p:ph idx="1"/>
          </p:nvPr>
        </p:nvSpPr>
        <p:spPr>
          <a:xfrm>
            <a:off x="838200" y="0"/>
            <a:ext cx="11353800" cy="6858000"/>
          </a:xfrm>
        </p:spPr>
        <p:txBody>
          <a:bodyPr>
            <a:normAutofit lnSpcReduction="10000"/>
          </a:bodyPr>
          <a:lstStyle/>
          <a:p>
            <a:pPr marL="0" indent="0" algn="ctr">
              <a:buNone/>
            </a:pPr>
            <a:r>
              <a:rPr lang="en-US" sz="7200" b="1" dirty="0"/>
              <a:t>        </a:t>
            </a:r>
            <a:r>
              <a:rPr lang="en-US" sz="7200" b="1" dirty="0">
                <a:solidFill>
                  <a:srgbClr val="0070C0"/>
                </a:solidFill>
                <a:effectLst>
                  <a:outerShdw blurRad="38100" dist="38100" dir="2700000" algn="tl">
                    <a:srgbClr val="000000">
                      <a:alpha val="43137"/>
                    </a:srgbClr>
                  </a:outerShdw>
                </a:effectLst>
              </a:rPr>
              <a:t>The new challenges faced with…</a:t>
            </a:r>
          </a:p>
          <a:p>
            <a:pPr marL="0" indent="0" algn="ctr">
              <a:buNone/>
            </a:pPr>
            <a:endParaRPr lang="en-US" sz="8000" b="1" dirty="0">
              <a:effectLst>
                <a:outerShdw blurRad="38100" dist="38100" dir="2700000" algn="tl">
                  <a:srgbClr val="000000">
                    <a:alpha val="43137"/>
                  </a:srgbClr>
                </a:outerShdw>
              </a:effectLst>
            </a:endParaRPr>
          </a:p>
          <a:p>
            <a:pPr marL="0" indent="0" algn="ctr">
              <a:buNone/>
            </a:pPr>
            <a:r>
              <a:rPr lang="en-US" sz="8000" b="1" dirty="0">
                <a:solidFill>
                  <a:srgbClr val="0070C0"/>
                </a:solidFill>
                <a:effectLst>
                  <a:outerShdw blurRad="38100" dist="38100" dir="2700000" algn="tl">
                    <a:srgbClr val="000000">
                      <a:alpha val="43137"/>
                    </a:srgbClr>
                  </a:outerShdw>
                </a:effectLst>
              </a:rPr>
              <a:t>UTILITY-SCALE SOLAR PROPERTY</a:t>
            </a:r>
          </a:p>
          <a:p>
            <a:pPr marL="0" indent="0" algn="ctr">
              <a:buNone/>
            </a:pPr>
            <a:r>
              <a:rPr lang="en-US" sz="9600" b="1" i="1" dirty="0">
                <a:solidFill>
                  <a:srgbClr val="C00000"/>
                </a:solidFill>
                <a:effectLst>
                  <a:outerShdw blurRad="38100" dist="38100" dir="2700000" algn="tl">
                    <a:srgbClr val="000000">
                      <a:alpha val="43137"/>
                    </a:srgbClr>
                  </a:outerShdw>
                </a:effectLst>
              </a:rPr>
              <a:t>ASSESSMENTS ??</a:t>
            </a:r>
          </a:p>
          <a:p>
            <a:pPr marL="0" indent="0" algn="ctr">
              <a:buNone/>
            </a:pPr>
            <a:endParaRPr lang="en-US" sz="9600" b="1" dirty="0"/>
          </a:p>
        </p:txBody>
      </p:sp>
      <p:pic>
        <p:nvPicPr>
          <p:cNvPr id="10" name="Picture 9"/>
          <p:cNvPicPr>
            <a:picLocks noChangeAspect="1"/>
          </p:cNvPicPr>
          <p:nvPr/>
        </p:nvPicPr>
        <p:blipFill>
          <a:blip r:embed="rId2"/>
          <a:stretch>
            <a:fillRect/>
          </a:stretch>
        </p:blipFill>
        <p:spPr>
          <a:xfrm>
            <a:off x="68827" y="2"/>
            <a:ext cx="3264308" cy="2920180"/>
          </a:xfrm>
          <a:prstGeom prst="rect">
            <a:avLst/>
          </a:prstGeom>
        </p:spPr>
      </p:pic>
    </p:spTree>
    <p:extLst>
      <p:ext uri="{BB962C8B-B14F-4D97-AF65-F5344CB8AC3E}">
        <p14:creationId xmlns:p14="http://schemas.microsoft.com/office/powerpoint/2010/main" val="24768684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0"/>
              </a:schemeClr>
            </a:gs>
            <a:gs pos="59000">
              <a:schemeClr val="accent1">
                <a:lumMod val="75000"/>
              </a:schemeClr>
            </a:gs>
            <a:gs pos="94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b="1" dirty="0" smtClean="0">
                <a:solidFill>
                  <a:schemeClr val="bg1"/>
                </a:solidFill>
                <a:effectLst>
                  <a:outerShdw blurRad="38100" dist="38100" dir="2700000" algn="tl">
                    <a:srgbClr val="000000">
                      <a:alpha val="43137"/>
                    </a:srgbClr>
                  </a:outerShdw>
                </a:effectLst>
              </a:rPr>
              <a:t>The Burning Questions…</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p:txBody>
          <a:bodyPr/>
          <a:lstStyle/>
          <a:p>
            <a:r>
              <a:rPr lang="en-US" sz="3600" dirty="0" smtClean="0">
                <a:solidFill>
                  <a:schemeClr val="bg1"/>
                </a:solidFill>
                <a:effectLst>
                  <a:outerShdw blurRad="38100" dist="38100" dir="2700000" algn="tl">
                    <a:srgbClr val="000000">
                      <a:alpha val="43137"/>
                    </a:srgbClr>
                  </a:outerShdw>
                </a:effectLst>
              </a:rPr>
              <a:t>P.V.A.’s Role in Assessment?</a:t>
            </a:r>
          </a:p>
          <a:p>
            <a:pPr marL="0" indent="0">
              <a:buNone/>
            </a:pPr>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 Residential Solar</a:t>
            </a:r>
          </a:p>
          <a:p>
            <a:pPr marL="0" indent="0">
              <a:buNone/>
            </a:pPr>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 Commercial Solar</a:t>
            </a:r>
          </a:p>
          <a:p>
            <a:r>
              <a:rPr lang="en-US" sz="3600" dirty="0" smtClean="0">
                <a:solidFill>
                  <a:schemeClr val="bg1"/>
                </a:solidFill>
                <a:effectLst>
                  <a:outerShdw blurRad="38100" dist="38100" dir="2700000" algn="tl">
                    <a:srgbClr val="000000">
                      <a:alpha val="43137"/>
                    </a:srgbClr>
                  </a:outerShdw>
                </a:effectLst>
              </a:rPr>
              <a:t>Office of Property Valuation’s Role in Assessment?</a:t>
            </a:r>
          </a:p>
          <a:p>
            <a:pPr marL="0" indent="0">
              <a:buNone/>
            </a:pPr>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 Commercial Solar Public Service Companies</a:t>
            </a:r>
          </a:p>
          <a:p>
            <a:endParaRPr lang="en-US" sz="3600" dirty="0" smtClean="0">
              <a:solidFill>
                <a:schemeClr val="bg1"/>
              </a:solidFill>
              <a:effectLst>
                <a:outerShdw blurRad="38100" dist="38100" dir="2700000" algn="tl">
                  <a:srgbClr val="000000">
                    <a:alpha val="43137"/>
                  </a:srgbClr>
                </a:outerShdw>
              </a:effectLst>
            </a:endParaRP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1618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blipFill>
            <a:blip r:embed="rId2"/>
            <a:tile tx="0" ty="0" sx="100000" sy="100000" flip="none" algn="tl"/>
          </a:blipFill>
        </p:spPr>
        <p:txBody>
          <a:bodyPr/>
          <a:lstStyle/>
          <a:p>
            <a:pPr algn="ctr"/>
            <a:r>
              <a:rPr lang="en-US" b="1" dirty="0" smtClean="0"/>
              <a:t>Typical solar installation on a single family residence</a:t>
            </a:r>
            <a:endParaRPr lang="en-US" b="1" dirty="0"/>
          </a:p>
        </p:txBody>
      </p:sp>
      <p:pic>
        <p:nvPicPr>
          <p:cNvPr id="4" name="Content Placeholder 3"/>
          <p:cNvPicPr>
            <a:picLocks noGrp="1" noChangeAspect="1"/>
          </p:cNvPicPr>
          <p:nvPr>
            <p:ph idx="1"/>
          </p:nvPr>
        </p:nvPicPr>
        <p:blipFill>
          <a:blip r:embed="rId3"/>
          <a:stretch>
            <a:fillRect/>
          </a:stretch>
        </p:blipFill>
        <p:spPr>
          <a:xfrm>
            <a:off x="1675226" y="1825625"/>
            <a:ext cx="8841548" cy="4351338"/>
          </a:xfrm>
          <a:prstGeom prst="rect">
            <a:avLst/>
          </a:prstGeom>
        </p:spPr>
      </p:pic>
    </p:spTree>
    <p:extLst>
      <p:ext uri="{BB962C8B-B14F-4D97-AF65-F5344CB8AC3E}">
        <p14:creationId xmlns:p14="http://schemas.microsoft.com/office/powerpoint/2010/main" val="13932914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a:blipFill>
            <a:blip r:embed="rId2"/>
            <a:tile tx="0" ty="0" sx="100000" sy="100000" flip="none" algn="tl"/>
          </a:blipFill>
        </p:spPr>
        <p:txBody>
          <a:bodyPr/>
          <a:lstStyle/>
          <a:p>
            <a:pPr algn="ctr"/>
            <a:r>
              <a:rPr lang="en-US" b="1" dirty="0" smtClean="0"/>
              <a:t>Solar installation - off structure  </a:t>
            </a:r>
            <a:endParaRPr lang="en-US" b="1" dirty="0"/>
          </a:p>
        </p:txBody>
      </p:sp>
      <p:pic>
        <p:nvPicPr>
          <p:cNvPr id="5" name="Content Placeholder 4"/>
          <p:cNvPicPr>
            <a:picLocks noGrp="1" noChangeAspect="1"/>
          </p:cNvPicPr>
          <p:nvPr>
            <p:ph idx="1"/>
          </p:nvPr>
        </p:nvPicPr>
        <p:blipFill>
          <a:blip r:embed="rId3"/>
          <a:stretch>
            <a:fillRect/>
          </a:stretch>
        </p:blipFill>
        <p:spPr>
          <a:xfrm>
            <a:off x="1962912" y="1690690"/>
            <a:ext cx="8266176" cy="4868606"/>
          </a:xfrm>
          <a:prstGeom prst="rect">
            <a:avLst/>
          </a:prstGeom>
        </p:spPr>
      </p:pic>
    </p:spTree>
    <p:extLst>
      <p:ext uri="{BB962C8B-B14F-4D97-AF65-F5344CB8AC3E}">
        <p14:creationId xmlns:p14="http://schemas.microsoft.com/office/powerpoint/2010/main" val="4277602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 y="1"/>
            <a:ext cx="12170664" cy="1690688"/>
          </a:xfrm>
          <a:blipFill>
            <a:blip r:embed="rId2"/>
            <a:tile tx="0" ty="0" sx="100000" sy="100000" flip="none" algn="tl"/>
          </a:blipFill>
        </p:spPr>
        <p:txBody>
          <a:bodyPr>
            <a:normAutofit/>
          </a:bodyPr>
          <a:lstStyle/>
          <a:p>
            <a:pPr algn="ctr"/>
            <a:r>
              <a:rPr lang="en-US" sz="4800" b="1" dirty="0">
                <a:solidFill>
                  <a:schemeClr val="accent2">
                    <a:lumMod val="75000"/>
                  </a:schemeClr>
                </a:solidFill>
                <a:latin typeface="+mn-lt"/>
              </a:rPr>
              <a:t>Advancements in </a:t>
            </a:r>
            <a:r>
              <a:rPr lang="en-US" sz="4800" b="1" dirty="0" smtClean="0">
                <a:solidFill>
                  <a:schemeClr val="accent2">
                    <a:lumMod val="75000"/>
                  </a:schemeClr>
                </a:solidFill>
                <a:latin typeface="+mn-lt"/>
              </a:rPr>
              <a:t>Technology available NOW!  </a:t>
            </a:r>
            <a:r>
              <a:rPr lang="en-US" sz="4800" b="1" dirty="0">
                <a:solidFill>
                  <a:schemeClr val="accent2">
                    <a:lumMod val="75000"/>
                  </a:schemeClr>
                </a:solidFill>
                <a:latin typeface="+mn-lt"/>
              </a:rPr>
              <a:t>What could be next on the Horizon???</a:t>
            </a:r>
          </a:p>
        </p:txBody>
      </p:sp>
      <p:pic>
        <p:nvPicPr>
          <p:cNvPr id="4" name="Content Placeholder 3"/>
          <p:cNvPicPr>
            <a:picLocks noGrp="1" noChangeAspect="1"/>
          </p:cNvPicPr>
          <p:nvPr>
            <p:ph idx="1"/>
          </p:nvPr>
        </p:nvPicPr>
        <p:blipFill>
          <a:blip r:embed="rId3"/>
          <a:stretch>
            <a:fillRect/>
          </a:stretch>
        </p:blipFill>
        <p:spPr>
          <a:xfrm>
            <a:off x="1085088" y="1560576"/>
            <a:ext cx="10119360" cy="4840224"/>
          </a:xfrm>
          <a:prstGeom prst="rect">
            <a:avLst/>
          </a:prstGeom>
        </p:spPr>
      </p:pic>
    </p:spTree>
    <p:extLst>
      <p:ext uri="{BB962C8B-B14F-4D97-AF65-F5344CB8AC3E}">
        <p14:creationId xmlns:p14="http://schemas.microsoft.com/office/powerpoint/2010/main" val="26127444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574" y="2"/>
            <a:ext cx="3563007" cy="6857999"/>
          </a:xfrm>
        </p:spPr>
        <p:txBody>
          <a:bodyPr>
            <a:normAutofit/>
          </a:bodyPr>
          <a:lstStyle/>
          <a:p>
            <a:pPr algn="ctr"/>
            <a:r>
              <a:rPr lang="en-US" dirty="0" smtClean="0">
                <a:latin typeface="+mn-lt"/>
              </a:rPr>
              <a:t>The distance from Earth to the Sun is approximately 92,955,887.6 or                </a:t>
            </a:r>
            <a:r>
              <a:rPr lang="en-US" b="1" dirty="0" smtClean="0">
                <a:latin typeface="+mn-lt"/>
              </a:rPr>
              <a:t>93,000,000 miles</a:t>
            </a:r>
            <a:endParaRPr lang="en-US"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4749" y="0"/>
            <a:ext cx="8477251" cy="6858000"/>
          </a:xfrm>
        </p:spPr>
      </p:pic>
    </p:spTree>
    <p:extLst>
      <p:ext uri="{BB962C8B-B14F-4D97-AF65-F5344CB8AC3E}">
        <p14:creationId xmlns:p14="http://schemas.microsoft.com/office/powerpoint/2010/main" val="23874786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2065" y="402336"/>
            <a:ext cx="11301984" cy="6022848"/>
          </a:xfrm>
          <a:prstGeom prst="rect">
            <a:avLst/>
          </a:prstGeom>
        </p:spPr>
      </p:pic>
    </p:spTree>
    <p:extLst>
      <p:ext uri="{BB962C8B-B14F-4D97-AF65-F5344CB8AC3E}">
        <p14:creationId xmlns:p14="http://schemas.microsoft.com/office/powerpoint/2010/main" val="356678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577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0"/>
              </a:schemeClr>
            </a:gs>
            <a:gs pos="77000">
              <a:schemeClr val="accent1">
                <a:lumMod val="75000"/>
              </a:schemeClr>
            </a:gs>
            <a:gs pos="94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P.V.A.’s Role – Residential Solar</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p:txBody>
          <a:bodyPr>
            <a:normAutofit/>
          </a:bodyPr>
          <a:lstStyle/>
          <a:p>
            <a:r>
              <a:rPr lang="en-US" sz="3600" dirty="0" smtClean="0">
                <a:solidFill>
                  <a:schemeClr val="bg1"/>
                </a:solidFill>
                <a:effectLst>
                  <a:outerShdw blurRad="38100" dist="38100" dir="2700000" algn="tl">
                    <a:srgbClr val="000000">
                      <a:alpha val="43137"/>
                    </a:srgbClr>
                  </a:outerShdw>
                </a:effectLst>
              </a:rPr>
              <a:t>Solar installations are assessed on a case by case basis</a:t>
            </a:r>
          </a:p>
          <a:p>
            <a:r>
              <a:rPr lang="en-US" sz="3600" dirty="0" smtClean="0">
                <a:solidFill>
                  <a:schemeClr val="bg1"/>
                </a:solidFill>
                <a:effectLst>
                  <a:outerShdw blurRad="38100" dist="38100" dir="2700000" algn="tl">
                    <a:srgbClr val="000000">
                      <a:alpha val="43137"/>
                    </a:srgbClr>
                  </a:outerShdw>
                </a:effectLst>
              </a:rPr>
              <a:t>Personal home systems are assessed as Real Property</a:t>
            </a:r>
          </a:p>
          <a:p>
            <a:r>
              <a:rPr lang="en-US" sz="3600" dirty="0" smtClean="0">
                <a:solidFill>
                  <a:schemeClr val="bg1"/>
                </a:solidFill>
                <a:effectLst>
                  <a:outerShdw blurRad="38100" dist="38100" dir="2700000" algn="tl">
                    <a:srgbClr val="000000">
                      <a:alpha val="43137"/>
                    </a:srgbClr>
                  </a:outerShdw>
                </a:effectLst>
              </a:rPr>
              <a:t>May or may not add value to property</a:t>
            </a:r>
          </a:p>
          <a:p>
            <a:pPr marL="0" indent="0">
              <a:buNone/>
            </a:pPr>
            <a:r>
              <a:rPr lang="en-US" sz="3600" dirty="0" smtClean="0">
                <a:solidFill>
                  <a:schemeClr val="bg1"/>
                </a:solidFill>
                <a:effectLst>
                  <a:outerShdw blurRad="38100" dist="38100" dir="2700000" algn="tl">
                    <a:srgbClr val="000000">
                      <a:alpha val="43137"/>
                    </a:srgbClr>
                  </a:outerShdw>
                </a:effectLst>
              </a:rPr>
              <a:t>   </a:t>
            </a: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9703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0"/>
              </a:schemeClr>
            </a:gs>
            <a:gs pos="88000">
              <a:schemeClr val="accent1">
                <a:lumMod val="75000"/>
              </a:schemeClr>
            </a:gs>
            <a:gs pos="97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P.V.A.’s Role – Commercial Solar</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235974" y="1494503"/>
            <a:ext cx="11818374" cy="5142271"/>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Once construction begins, land classification changes from Agricultural to Commercial</a:t>
            </a:r>
          </a:p>
          <a:p>
            <a:r>
              <a:rPr lang="en-US" sz="3600" dirty="0" smtClean="0">
                <a:solidFill>
                  <a:schemeClr val="bg1"/>
                </a:solidFill>
                <a:effectLst>
                  <a:outerShdw blurRad="38100" dist="38100" dir="2700000" algn="tl">
                    <a:srgbClr val="000000">
                      <a:alpha val="43137"/>
                    </a:srgbClr>
                  </a:outerShdw>
                </a:effectLst>
              </a:rPr>
              <a:t>Assess all property associated with the project: land, fences, buildings, driveways, etc.</a:t>
            </a:r>
          </a:p>
          <a:p>
            <a:r>
              <a:rPr lang="en-US" sz="3600" dirty="0" smtClean="0">
                <a:solidFill>
                  <a:schemeClr val="bg1"/>
                </a:solidFill>
                <a:effectLst>
                  <a:outerShdw blurRad="38100" dist="38100" dir="2700000" algn="tl">
                    <a:srgbClr val="000000">
                      <a:alpha val="43137"/>
                    </a:srgbClr>
                  </a:outerShdw>
                </a:effectLst>
              </a:rPr>
              <a:t>Company must file Tangible Personal Property Return form 62A500 while in construction                                    </a:t>
            </a:r>
          </a:p>
          <a:p>
            <a:pPr marL="0" indent="0">
              <a:buNone/>
            </a:pPr>
            <a:endParaRPr lang="en-US" sz="3600" dirty="0" smtClean="0">
              <a:ln>
                <a:solidFill>
                  <a:srgbClr val="2C70AE"/>
                </a:solidFill>
              </a:ln>
              <a:solidFill>
                <a:schemeClr val="bg1"/>
              </a:solidFill>
              <a:effectLst>
                <a:outerShdw blurRad="38100" dist="38100" dir="2700000" algn="tl">
                  <a:srgbClr val="000000">
                    <a:alpha val="43137"/>
                  </a:srgbClr>
                </a:outerShdw>
              </a:effectLst>
            </a:endParaRPr>
          </a:p>
          <a:p>
            <a:pPr marL="0" indent="0">
              <a:buNone/>
            </a:pPr>
            <a:endParaRPr lang="en-US" sz="3600" dirty="0" smtClean="0">
              <a:solidFill>
                <a:schemeClr val="bg1"/>
              </a:solidFill>
              <a:effectLst>
                <a:outerShdw blurRad="38100" dist="38100" dir="2700000" algn="tl">
                  <a:srgbClr val="000000">
                    <a:alpha val="43137"/>
                  </a:srgbClr>
                </a:outerShdw>
              </a:effectLst>
            </a:endParaRP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1881187" y="5620512"/>
            <a:ext cx="8429625" cy="849114"/>
          </a:xfrm>
          <a:prstGeom prst="rect">
            <a:avLst/>
          </a:prstGeom>
        </p:spPr>
      </p:pic>
      <p:pic>
        <p:nvPicPr>
          <p:cNvPr id="3" name="Picture 2"/>
          <p:cNvPicPr>
            <a:picLocks noChangeAspect="1"/>
          </p:cNvPicPr>
          <p:nvPr/>
        </p:nvPicPr>
        <p:blipFill>
          <a:blip r:embed="rId3"/>
          <a:stretch>
            <a:fillRect/>
          </a:stretch>
        </p:blipFill>
        <p:spPr>
          <a:xfrm>
            <a:off x="3695700" y="4815840"/>
            <a:ext cx="4800600" cy="719328"/>
          </a:xfrm>
          <a:prstGeom prst="rect">
            <a:avLst/>
          </a:prstGeom>
        </p:spPr>
      </p:pic>
    </p:spTree>
    <p:extLst>
      <p:ext uri="{BB962C8B-B14F-4D97-AF65-F5344CB8AC3E}">
        <p14:creationId xmlns:p14="http://schemas.microsoft.com/office/powerpoint/2010/main" val="3344916430"/>
      </p:ext>
    </p:extLst>
  </p:cSld>
  <p:clrMapOvr>
    <a:masterClrMapping/>
  </p:clrMapOvr>
  <mc:AlternateContent xmlns:mc="http://schemas.openxmlformats.org/markup-compatibility/2006" xmlns:p14="http://schemas.microsoft.com/office/powerpoint/2010/main">
    <mc:Choice Requires="p14">
      <p:transition spd="slow" p14:dur="3000">
        <p:pull/>
      </p:transition>
    </mc:Choice>
    <mc:Fallback xmlns="">
      <p:transition spd="slow">
        <p:pull/>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0"/>
              </a:schemeClr>
            </a:gs>
            <a:gs pos="88000">
              <a:schemeClr val="accent1">
                <a:lumMod val="75000"/>
              </a:schemeClr>
            </a:gs>
            <a:gs pos="97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P.V.A.’s Role – Commercial Solar…</a:t>
            </a:r>
            <a:r>
              <a:rPr lang="en-US" sz="3600" b="1" i="1" dirty="0" smtClean="0">
                <a:solidFill>
                  <a:schemeClr val="bg1"/>
                </a:solidFill>
                <a:effectLst>
                  <a:outerShdw blurRad="38100" dist="38100" dir="2700000" algn="tl">
                    <a:srgbClr val="000000">
                      <a:alpha val="43137"/>
                    </a:srgbClr>
                  </a:outerShdw>
                </a:effectLst>
              </a:rPr>
              <a:t>continued</a:t>
            </a:r>
            <a:endParaRPr lang="en-US" sz="3600" b="1" i="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235974" y="1494503"/>
            <a:ext cx="11818374" cy="4975123"/>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Each project must be reviewed on an individual basis</a:t>
            </a:r>
          </a:p>
          <a:p>
            <a:r>
              <a:rPr lang="en-US" sz="3600" dirty="0" smtClean="0">
                <a:solidFill>
                  <a:schemeClr val="bg1"/>
                </a:solidFill>
                <a:effectLst>
                  <a:outerShdw blurRad="38100" dist="38100" dir="2700000" algn="tl">
                    <a:srgbClr val="000000">
                      <a:alpha val="43137"/>
                    </a:srgbClr>
                  </a:outerShdw>
                </a:effectLst>
              </a:rPr>
              <a:t>Obtain copy of Leases per solar project</a:t>
            </a:r>
          </a:p>
          <a:p>
            <a:r>
              <a:rPr lang="en-US" sz="3600" dirty="0" smtClean="0">
                <a:solidFill>
                  <a:schemeClr val="bg1"/>
                </a:solidFill>
                <a:effectLst>
                  <a:outerShdw blurRad="38100" dist="38100" dir="2700000" algn="tl">
                    <a:srgbClr val="000000">
                      <a:alpha val="43137"/>
                    </a:srgbClr>
                  </a:outerShdw>
                </a:effectLst>
              </a:rPr>
              <a:t>In the event of an IRB, the project may be treated differently</a:t>
            </a:r>
          </a:p>
          <a:p>
            <a:r>
              <a:rPr lang="en-US" sz="3600" dirty="0" smtClean="0">
                <a:solidFill>
                  <a:schemeClr val="bg1"/>
                </a:solidFill>
                <a:effectLst>
                  <a:outerShdw blurRad="38100" dist="38100" dir="2700000" algn="tl">
                    <a:srgbClr val="000000">
                      <a:alpha val="43137"/>
                    </a:srgbClr>
                  </a:outerShdw>
                </a:effectLst>
              </a:rPr>
              <a:t>When the Solar Farm (Company) goes online and selling electricity, the property MUST BE DELETED from the Tax Roll.  Property will then be centrally assessed as a Public Service Company  </a:t>
            </a: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541814"/>
      </p:ext>
    </p:extLst>
  </p:cSld>
  <p:clrMapOvr>
    <a:masterClrMapping/>
  </p:clrMapOvr>
  <mc:AlternateContent xmlns:mc="http://schemas.openxmlformats.org/markup-compatibility/2006" xmlns:p14="http://schemas.microsoft.com/office/powerpoint/2010/main">
    <mc:Choice Requires="p14">
      <p:transition spd="slow" p14:dur="3000">
        <p:pull/>
      </p:transition>
    </mc:Choice>
    <mc:Fallback xmlns="">
      <p:transition spd="slow">
        <p:pull/>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0"/>
              </a:schemeClr>
            </a:gs>
            <a:gs pos="88000">
              <a:schemeClr val="accent1">
                <a:lumMod val="75000"/>
              </a:schemeClr>
            </a:gs>
            <a:gs pos="97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35974" y="365125"/>
            <a:ext cx="11626842" cy="1325563"/>
          </a:xfrm>
        </p:spPr>
        <p:txBody>
          <a:bodyPr>
            <a:normAutofit fontScale="90000"/>
          </a:bodyPr>
          <a:lstStyle/>
          <a:p>
            <a:pPr algn="ctr"/>
            <a:r>
              <a:rPr lang="en-US" sz="4800" b="1" dirty="0" smtClean="0">
                <a:solidFill>
                  <a:schemeClr val="bg1"/>
                </a:solidFill>
                <a:effectLst>
                  <a:outerShdw blurRad="38100" dist="38100" dir="2700000" algn="tl">
                    <a:srgbClr val="000000">
                      <a:alpha val="43137"/>
                    </a:srgbClr>
                  </a:outerShdw>
                </a:effectLst>
              </a:rPr>
              <a:t>Office of Property Valuation’s Role –              Commercial Solar</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235974" y="1690688"/>
            <a:ext cx="11818374" cy="4778938"/>
          </a:xfrm>
        </p:spPr>
        <p:txBody>
          <a:bodyPr>
            <a:normAutofit/>
          </a:bodyPr>
          <a:lstStyle/>
          <a:p>
            <a:endParaRPr lang="en-US" sz="3600" dirty="0" smtClean="0">
              <a:solidFill>
                <a:schemeClr val="bg1"/>
              </a:solidFill>
              <a:effectLst>
                <a:outerShdw blurRad="38100" dist="38100" dir="2700000" algn="tl">
                  <a:srgbClr val="000000">
                    <a:alpha val="43137"/>
                  </a:srgbClr>
                </a:outerShdw>
              </a:effectLst>
            </a:endParaRPr>
          </a:p>
          <a:p>
            <a:r>
              <a:rPr lang="en-US" sz="3600" dirty="0" smtClean="0">
                <a:solidFill>
                  <a:schemeClr val="bg1"/>
                </a:solidFill>
                <a:effectLst>
                  <a:outerShdw blurRad="38100" dist="38100" dir="2700000" algn="tl">
                    <a:srgbClr val="000000">
                      <a:alpha val="43137"/>
                    </a:srgbClr>
                  </a:outerShdw>
                </a:effectLst>
              </a:rPr>
              <a:t>All commercial solar farms classified as public service companies (PSC)</a:t>
            </a:r>
          </a:p>
          <a:p>
            <a:r>
              <a:rPr lang="en-US" sz="3600" dirty="0" smtClean="0">
                <a:solidFill>
                  <a:schemeClr val="bg1"/>
                </a:solidFill>
                <a:effectLst>
                  <a:outerShdw blurRad="38100" dist="38100" dir="2700000" algn="tl">
                    <a:srgbClr val="000000">
                      <a:alpha val="43137"/>
                    </a:srgbClr>
                  </a:outerShdw>
                </a:effectLst>
              </a:rPr>
              <a:t>Titled as an Electric Power Company, subject to central taxation by the DOR as directed by KRS 136.120</a:t>
            </a:r>
          </a:p>
          <a:p>
            <a:r>
              <a:rPr lang="en-US" sz="3600" dirty="0" smtClean="0">
                <a:solidFill>
                  <a:schemeClr val="bg1"/>
                </a:solidFill>
                <a:effectLst>
                  <a:outerShdw blurRad="38100" dist="38100" dir="2700000" algn="tl">
                    <a:srgbClr val="000000">
                      <a:alpha val="43137"/>
                    </a:srgbClr>
                  </a:outerShdw>
                </a:effectLst>
              </a:rPr>
              <a:t>Solar Farms should only start filing the form 61A200 after the farm becomes operational and begins selling electricity to customers</a:t>
            </a: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2636938"/>
      </p:ext>
    </p:extLst>
  </p:cSld>
  <p:clrMapOvr>
    <a:masterClrMapping/>
  </p:clrMapOvr>
  <mc:AlternateContent xmlns:mc="http://schemas.openxmlformats.org/markup-compatibility/2006" xmlns:p14="http://schemas.microsoft.com/office/powerpoint/2010/main">
    <mc:Choice Requires="p14">
      <p:transition spd="slow" p14:dur="3000">
        <p:pull/>
      </p:transition>
    </mc:Choice>
    <mc:Fallback xmlns="">
      <p:transition spd="slow">
        <p:pull/>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14000">
              <a:schemeClr val="accent1">
                <a:lumMod val="50000"/>
              </a:schemeClr>
            </a:gs>
            <a:gs pos="76000">
              <a:schemeClr val="accent1">
                <a:lumMod val="75000"/>
              </a:schemeClr>
            </a:gs>
            <a:gs pos="94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Construction of Solar Farm</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597408" y="1825625"/>
            <a:ext cx="10756392" cy="4351338"/>
          </a:xfrm>
        </p:spPr>
        <p:txBody>
          <a:bodyPr>
            <a:normAutofit fontScale="92500" lnSpcReduction="10000"/>
          </a:bodyPr>
          <a:lstStyle/>
          <a:p>
            <a:r>
              <a:rPr lang="en-US" sz="3600" dirty="0" smtClean="0">
                <a:solidFill>
                  <a:schemeClr val="bg1"/>
                </a:solidFill>
                <a:effectLst>
                  <a:outerShdw blurRad="38100" dist="38100" dir="2700000" algn="tl">
                    <a:srgbClr val="000000">
                      <a:alpha val="43137"/>
                    </a:srgbClr>
                  </a:outerShdw>
                </a:effectLst>
              </a:rPr>
              <a:t>Desire nearly level Land</a:t>
            </a:r>
          </a:p>
          <a:p>
            <a:r>
              <a:rPr lang="en-US" sz="3600" dirty="0" smtClean="0">
                <a:solidFill>
                  <a:schemeClr val="bg1"/>
                </a:solidFill>
                <a:effectLst>
                  <a:outerShdw blurRad="38100" dist="38100" dir="2700000" algn="tl">
                    <a:srgbClr val="000000">
                      <a:alpha val="43137"/>
                    </a:srgbClr>
                  </a:outerShdw>
                </a:effectLst>
              </a:rPr>
              <a:t>Project must be in close proximity to transmission lines</a:t>
            </a:r>
          </a:p>
          <a:p>
            <a:r>
              <a:rPr lang="en-US" sz="3600" dirty="0" smtClean="0">
                <a:solidFill>
                  <a:schemeClr val="bg1"/>
                </a:solidFill>
                <a:effectLst>
                  <a:outerShdw blurRad="38100" dist="38100" dir="2700000" algn="tl">
                    <a:srgbClr val="000000">
                      <a:alpha val="43137"/>
                    </a:srgbClr>
                  </a:outerShdw>
                </a:effectLst>
              </a:rPr>
              <a:t>Time Period</a:t>
            </a:r>
          </a:p>
          <a:p>
            <a:pPr marL="0" indent="0">
              <a:buNone/>
            </a:pPr>
            <a:r>
              <a:rPr lang="en-US" sz="3600" dirty="0" smtClean="0">
                <a:solidFill>
                  <a:schemeClr val="bg1"/>
                </a:solidFill>
                <a:effectLst>
                  <a:outerShdw blurRad="38100" dist="38100" dir="2700000" algn="tl">
                    <a:srgbClr val="000000">
                      <a:alpha val="43137"/>
                    </a:srgbClr>
                  </a:outerShdw>
                </a:effectLst>
              </a:rPr>
              <a:t>          - 2 to 3 years for permitting and studies</a:t>
            </a:r>
          </a:p>
          <a:p>
            <a:pPr marL="0" indent="0">
              <a:buNone/>
            </a:pPr>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- 12 to 18 months for construction</a:t>
            </a:r>
          </a:p>
          <a:p>
            <a:pPr marL="0" indent="0">
              <a:buNone/>
            </a:pPr>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 Total time for completion of project, approximately             	   4 – 5 years</a:t>
            </a:r>
          </a:p>
          <a:p>
            <a:pPr marL="0" indent="0">
              <a:buNone/>
            </a:pPr>
            <a:r>
              <a:rPr lang="en-US" sz="3600" dirty="0" smtClean="0">
                <a:solidFill>
                  <a:schemeClr val="bg1"/>
                </a:solidFill>
                <a:effectLst>
                  <a:outerShdw blurRad="38100" dist="38100" dir="2700000" algn="tl">
                    <a:srgbClr val="000000">
                      <a:alpha val="43137"/>
                    </a:srgbClr>
                  </a:outerShdw>
                </a:effectLst>
              </a:rPr>
              <a:t>       </a:t>
            </a: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67523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0"/>
              </a:schemeClr>
            </a:gs>
            <a:gs pos="90000">
              <a:schemeClr val="accent1">
                <a:lumMod val="75000"/>
              </a:schemeClr>
            </a:gs>
            <a:gs pos="97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Legal Considerations/Concerns</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235974" y="1690688"/>
            <a:ext cx="11818374" cy="4778938"/>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  </a:t>
            </a:r>
            <a:r>
              <a:rPr lang="en-US" sz="4400" dirty="0" smtClean="0">
                <a:solidFill>
                  <a:schemeClr val="bg1"/>
                </a:solidFill>
                <a:effectLst>
                  <a:outerShdw blurRad="38100" dist="38100" dir="2700000" algn="tl">
                    <a:srgbClr val="000000">
                      <a:alpha val="43137"/>
                    </a:srgbClr>
                  </a:outerShdw>
                </a:effectLst>
              </a:rPr>
              <a:t>Leases</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Usually 20 year initial period</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Additional 5 to 10 year increments</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Total lease term is usually 40 years</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Options to opt out of lease during time permits are being obtained and studies conducted</a:t>
            </a:r>
          </a:p>
          <a:p>
            <a:pPr marL="803275" indent="0">
              <a:buNone/>
            </a:pPr>
            <a:endParaRPr lang="en-US" sz="3600" dirty="0" smtClean="0">
              <a:solidFill>
                <a:schemeClr val="bg1"/>
              </a:solidFill>
              <a:effectLst>
                <a:outerShdw blurRad="38100" dist="38100" dir="2700000" algn="tl">
                  <a:srgbClr val="000000">
                    <a:alpha val="43137"/>
                  </a:srgbClr>
                </a:outerShdw>
              </a:effectLst>
            </a:endParaRPr>
          </a:p>
          <a:p>
            <a:pPr>
              <a:buFont typeface="Wingdings" panose="05000000000000000000" pitchFamily="2" charset="2"/>
              <a:buChar char="Ø"/>
            </a:pPr>
            <a:endParaRPr lang="en-US" sz="3600" dirty="0" smtClean="0">
              <a:solidFill>
                <a:schemeClr val="bg1"/>
              </a:solidFill>
              <a:effectLst>
                <a:outerShdw blurRad="38100" dist="38100" dir="2700000" algn="tl">
                  <a:srgbClr val="000000">
                    <a:alpha val="43137"/>
                  </a:srgbClr>
                </a:outerShdw>
              </a:effectLst>
            </a:endParaRPr>
          </a:p>
          <a:p>
            <a:pPr marL="0" indent="0">
              <a:buNone/>
            </a:pPr>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7403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0"/>
              </a:schemeClr>
            </a:gs>
            <a:gs pos="90000">
              <a:schemeClr val="accent1">
                <a:lumMod val="75000"/>
              </a:schemeClr>
            </a:gs>
            <a:gs pos="97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Legal Considerations/Concerns</a:t>
            </a:r>
            <a:endParaRPr lang="en-US" sz="4800" b="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235974" y="1690688"/>
            <a:ext cx="11818374" cy="4778938"/>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  </a:t>
            </a:r>
            <a:r>
              <a:rPr lang="en-US" sz="4400" dirty="0" smtClean="0">
                <a:solidFill>
                  <a:schemeClr val="bg1"/>
                </a:solidFill>
                <a:effectLst>
                  <a:outerShdw blurRad="38100" dist="38100" dir="2700000" algn="tl">
                    <a:srgbClr val="000000">
                      <a:alpha val="43137"/>
                    </a:srgbClr>
                  </a:outerShdw>
                </a:effectLst>
              </a:rPr>
              <a:t>Leases…</a:t>
            </a:r>
            <a:r>
              <a:rPr lang="en-US" sz="3600" i="1" dirty="0" smtClean="0">
                <a:solidFill>
                  <a:schemeClr val="bg1"/>
                </a:solidFill>
                <a:effectLst>
                  <a:outerShdw blurRad="38100" dist="38100" dir="2700000" algn="tl">
                    <a:srgbClr val="000000">
                      <a:alpha val="43137"/>
                    </a:srgbClr>
                  </a:outerShdw>
                </a:effectLst>
              </a:rPr>
              <a:t>continued</a:t>
            </a:r>
          </a:p>
          <a:p>
            <a:pPr marL="1374775" lvl="0" indent="-571500">
              <a:buFont typeface="Wingdings" panose="05000000000000000000" pitchFamily="2" charset="2"/>
              <a:buChar char="Ø"/>
            </a:pPr>
            <a:r>
              <a:rPr lang="en-US" sz="3600" dirty="0">
                <a:solidFill>
                  <a:prstClr val="white"/>
                </a:solidFill>
                <a:effectLst>
                  <a:outerShdw blurRad="38100" dist="38100" dir="2700000" algn="tl">
                    <a:srgbClr val="000000">
                      <a:alpha val="43137"/>
                    </a:srgbClr>
                  </a:outerShdw>
                </a:effectLst>
              </a:rPr>
              <a:t>Lease Agreement stays with the land even if the current owner sells the property or </a:t>
            </a:r>
            <a:r>
              <a:rPr lang="en-US" sz="3600" dirty="0" smtClean="0">
                <a:solidFill>
                  <a:prstClr val="white"/>
                </a:solidFill>
                <a:effectLst>
                  <a:outerShdw blurRad="38100" dist="38100" dir="2700000" algn="tl">
                    <a:srgbClr val="000000">
                      <a:alpha val="43137"/>
                    </a:srgbClr>
                  </a:outerShdw>
                </a:effectLst>
              </a:rPr>
              <a:t>dies                 </a:t>
            </a:r>
            <a:endParaRPr lang="en-US" sz="3600" dirty="0">
              <a:solidFill>
                <a:prstClr val="white"/>
              </a:solidFill>
              <a:effectLst>
                <a:outerShdw blurRad="38100" dist="38100" dir="2700000" algn="tl">
                  <a:srgbClr val="000000">
                    <a:alpha val="43137"/>
                  </a:srgbClr>
                </a:outerShdw>
              </a:effectLst>
            </a:endParaRP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Lease payments are typically paid to owner bi-annually or annually </a:t>
            </a:r>
            <a:r>
              <a:rPr lang="en-US" sz="3600" i="1" dirty="0" smtClean="0">
                <a:solidFill>
                  <a:schemeClr val="bg1"/>
                </a:solidFill>
                <a:effectLst>
                  <a:outerShdw blurRad="38100" dist="38100" dir="2700000" algn="tl">
                    <a:srgbClr val="000000">
                      <a:alpha val="43137"/>
                    </a:srgbClr>
                  </a:outerShdw>
                </a:effectLst>
              </a:rPr>
              <a:t>(reported $200 to $500/acre/</a:t>
            </a:r>
            <a:r>
              <a:rPr lang="en-US" sz="3600" i="1" dirty="0" err="1" smtClean="0">
                <a:solidFill>
                  <a:schemeClr val="bg1"/>
                </a:solidFill>
                <a:effectLst>
                  <a:outerShdw blurRad="38100" dist="38100" dir="2700000" algn="tl">
                    <a:srgbClr val="000000">
                      <a:alpha val="43137"/>
                    </a:srgbClr>
                  </a:outerShdw>
                </a:effectLst>
              </a:rPr>
              <a:t>yr</a:t>
            </a:r>
            <a:r>
              <a:rPr lang="en-US" sz="3600" i="1" dirty="0" smtClean="0">
                <a:solidFill>
                  <a:schemeClr val="bg1"/>
                </a:solidFill>
                <a:effectLst>
                  <a:outerShdw blurRad="38100" dist="38100" dir="2700000" algn="tl">
                    <a:srgbClr val="000000">
                      <a:alpha val="43137"/>
                    </a:srgbClr>
                  </a:outerShdw>
                </a:effectLst>
              </a:rPr>
              <a:t>)</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Leases involving Industrial Revenue Bonds (IRB) possibly real and/or personal</a:t>
            </a:r>
          </a:p>
          <a:p>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117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0"/>
              </a:schemeClr>
            </a:gs>
            <a:gs pos="90000">
              <a:schemeClr val="accent1">
                <a:lumMod val="75000"/>
              </a:schemeClr>
            </a:gs>
            <a:gs pos="97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4800" b="1" dirty="0" smtClean="0">
                <a:solidFill>
                  <a:schemeClr val="bg1"/>
                </a:solidFill>
                <a:effectLst>
                  <a:outerShdw blurRad="38100" dist="38100" dir="2700000" algn="tl">
                    <a:srgbClr val="000000">
                      <a:alpha val="43137"/>
                    </a:srgbClr>
                  </a:outerShdw>
                </a:effectLst>
              </a:rPr>
              <a:t>Legal Considerations/Concerns…</a:t>
            </a:r>
            <a:r>
              <a:rPr lang="en-US" sz="4000" b="1" i="1" dirty="0" smtClean="0">
                <a:solidFill>
                  <a:schemeClr val="bg1"/>
                </a:solidFill>
                <a:effectLst>
                  <a:outerShdw blurRad="38100" dist="38100" dir="2700000" algn="tl">
                    <a:srgbClr val="000000">
                      <a:alpha val="43137"/>
                    </a:srgbClr>
                  </a:outerShdw>
                </a:effectLst>
              </a:rPr>
              <a:t>continued</a:t>
            </a:r>
            <a:endParaRPr lang="en-US" sz="4000" b="1" i="1" dirty="0">
              <a:solidFill>
                <a:schemeClr val="bg1"/>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235974" y="1690688"/>
            <a:ext cx="11818374" cy="4778938"/>
          </a:xfrm>
        </p:spPr>
        <p:txBody>
          <a:bodyPr>
            <a:normAutofit/>
          </a:bodyPr>
          <a:lstStyle/>
          <a:p>
            <a:r>
              <a:rPr lang="en-US" sz="3600" dirty="0" smtClean="0">
                <a:solidFill>
                  <a:schemeClr val="bg1"/>
                </a:solidFill>
                <a:effectLst>
                  <a:outerShdw blurRad="38100" dist="38100" dir="2700000" algn="tl">
                    <a:srgbClr val="000000">
                      <a:alpha val="43137"/>
                    </a:srgbClr>
                  </a:outerShdw>
                </a:effectLst>
              </a:rPr>
              <a:t>  </a:t>
            </a:r>
            <a:r>
              <a:rPr lang="en-US" sz="4400" dirty="0" smtClean="0">
                <a:solidFill>
                  <a:schemeClr val="bg1"/>
                </a:solidFill>
                <a:effectLst>
                  <a:outerShdw blurRad="38100" dist="38100" dir="2700000" algn="tl">
                    <a:srgbClr val="000000">
                      <a:alpha val="43137"/>
                    </a:srgbClr>
                  </a:outerShdw>
                </a:effectLst>
              </a:rPr>
              <a:t>Taxes</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Real Estate Property Taxes usually the responsibility of the developer</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In the case of Leases, property tax bill (for land) remains in the name of the owner, but sent in care of (C/O) Lessee</a:t>
            </a:r>
          </a:p>
          <a:p>
            <a:pPr marL="1374775" indent="-571500">
              <a:buFont typeface="Wingdings" panose="05000000000000000000" pitchFamily="2" charset="2"/>
              <a:buChar char="Ø"/>
            </a:pPr>
            <a:r>
              <a:rPr lang="en-US" sz="3600" dirty="0" smtClean="0">
                <a:solidFill>
                  <a:schemeClr val="bg1"/>
                </a:solidFill>
                <a:effectLst>
                  <a:outerShdw blurRad="38100" dist="38100" dir="2700000" algn="tl">
                    <a:srgbClr val="000000">
                      <a:alpha val="43137"/>
                    </a:srgbClr>
                  </a:outerShdw>
                </a:effectLst>
              </a:rPr>
              <a:t>Increase in taxable value due to classification change from Agricultural to Commercial</a:t>
            </a:r>
          </a:p>
          <a:p>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8618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2900" y="365125"/>
            <a:ext cx="4834891" cy="6492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smtClean="0">
              <a:latin typeface="+mn-lt"/>
            </a:endParaRPr>
          </a:p>
          <a:p>
            <a:r>
              <a:rPr lang="en-US" dirty="0" smtClean="0">
                <a:latin typeface="+mn-lt"/>
              </a:rPr>
              <a:t>The light from the Sun reaches the Earth in 8 minutes and 20 seconds. The distance from Earth to the Sun is 0.000158 light years.</a:t>
            </a:r>
            <a:endParaRPr lang="en-US"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09" y="-182880"/>
            <a:ext cx="8111491" cy="7498080"/>
          </a:xfrm>
          <a:prstGeom prst="rect">
            <a:avLst/>
          </a:prstGeom>
        </p:spPr>
      </p:pic>
    </p:spTree>
    <p:extLst>
      <p:ext uri="{BB962C8B-B14F-4D97-AF65-F5344CB8AC3E}">
        <p14:creationId xmlns:p14="http://schemas.microsoft.com/office/powerpoint/2010/main" val="3149121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952" y="329184"/>
            <a:ext cx="4394073" cy="1024128"/>
          </a:xfrm>
          <a:effectLst>
            <a:outerShdw blurRad="50800" dist="38100" dir="13500000" algn="br" rotWithShape="0">
              <a:prstClr val="black">
                <a:alpha val="40000"/>
              </a:prstClr>
            </a:outerShdw>
            <a:reflection blurRad="6350" stA="50000" endA="300" endPos="38500" dist="50800" dir="5400000" sy="-100000" algn="bl" rotWithShape="0"/>
          </a:effectLst>
        </p:spPr>
        <p:txBody>
          <a:bodyPr>
            <a:normAutofit fontScale="90000"/>
          </a:bodyPr>
          <a:lstStyle/>
          <a:p>
            <a:pPr algn="ctr"/>
            <a:r>
              <a:rPr lang="en-US" sz="4400" b="1" dirty="0" smtClean="0">
                <a:solidFill>
                  <a:srgbClr val="FF0000"/>
                </a:solidFill>
                <a:latin typeface="+mn-lt"/>
              </a:rPr>
              <a:t>INTEREST SHOWN?</a:t>
            </a:r>
            <a:endParaRPr lang="en-US" sz="4400" b="1" dirty="0">
              <a:solidFill>
                <a:srgbClr val="FF0000"/>
              </a:solidFill>
              <a:latin typeface="+mn-lt"/>
            </a:endParaRPr>
          </a:p>
        </p:txBody>
      </p:sp>
      <p:pic>
        <p:nvPicPr>
          <p:cNvPr id="5" name="Content Placeholder 4"/>
          <p:cNvPicPr>
            <a:picLocks noGrp="1" noChangeAspect="1"/>
          </p:cNvPicPr>
          <p:nvPr>
            <p:ph idx="1"/>
          </p:nvPr>
        </p:nvPicPr>
        <p:blipFill>
          <a:blip r:embed="rId3"/>
          <a:stretch>
            <a:fillRect/>
          </a:stretch>
        </p:blipFill>
        <p:spPr>
          <a:xfrm>
            <a:off x="6039304" y="329185"/>
            <a:ext cx="5872280" cy="6169152"/>
          </a:xfrm>
          <a:prstGeom prst="rect">
            <a:avLst/>
          </a:prstGeom>
        </p:spPr>
      </p:pic>
      <p:sp>
        <p:nvSpPr>
          <p:cNvPr id="4" name="Text Placeholder 3"/>
          <p:cNvSpPr>
            <a:spLocks noGrp="1"/>
          </p:cNvSpPr>
          <p:nvPr>
            <p:ph type="body" sz="half" idx="2"/>
          </p:nvPr>
        </p:nvSpPr>
        <p:spPr>
          <a:xfrm>
            <a:off x="475488" y="1438656"/>
            <a:ext cx="4413504" cy="5059680"/>
          </a:xfrm>
          <a:effectLst>
            <a:outerShdw blurRad="50800" dist="38100" dir="10800000" algn="r" rotWithShape="0">
              <a:prstClr val="black">
                <a:alpha val="40000"/>
              </a:prstClr>
            </a:outerShdw>
          </a:effectLst>
        </p:spPr>
        <p:txBody>
          <a:bodyPr>
            <a:normAutofit/>
          </a:bodyPr>
          <a:lstStyle/>
          <a:p>
            <a:pPr algn="ctr"/>
            <a:r>
              <a:rPr lang="en-US" sz="4000" b="1" dirty="0" smtClean="0"/>
              <a:t>Have you heard the NEWS? </a:t>
            </a:r>
          </a:p>
          <a:p>
            <a:pPr algn="ctr"/>
            <a:endParaRPr lang="en-US" sz="4000" b="1" dirty="0" smtClean="0"/>
          </a:p>
          <a:p>
            <a:pPr algn="ctr"/>
            <a:r>
              <a:rPr lang="en-US" sz="4000" b="1" dirty="0" smtClean="0"/>
              <a:t>What about your County?</a:t>
            </a:r>
            <a:endParaRPr lang="en-US" sz="4000" b="1" dirty="0"/>
          </a:p>
        </p:txBody>
      </p:sp>
    </p:spTree>
    <p:extLst>
      <p:ext uri="{BB962C8B-B14F-4D97-AF65-F5344CB8AC3E}">
        <p14:creationId xmlns:p14="http://schemas.microsoft.com/office/powerpoint/2010/main" val="3761293581"/>
      </p:ext>
    </p:extLst>
  </p:cSld>
  <p:clrMapOvr>
    <a:masterClrMapping/>
  </p:clrMapOvr>
  <p:transition spd="slow">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7419" y="157316"/>
            <a:ext cx="10874479" cy="6558117"/>
          </a:xfrm>
          <a:prstGeom prst="rect">
            <a:avLst/>
          </a:prstGeom>
        </p:spPr>
      </p:pic>
    </p:spTree>
    <p:extLst>
      <p:ext uri="{BB962C8B-B14F-4D97-AF65-F5344CB8AC3E}">
        <p14:creationId xmlns:p14="http://schemas.microsoft.com/office/powerpoint/2010/main" val="3848464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876" y="78658"/>
            <a:ext cx="7642248" cy="6779342"/>
          </a:xfrm>
          <a:prstGeom prst="rect">
            <a:avLst/>
          </a:prstGeom>
        </p:spPr>
      </p:pic>
    </p:spTree>
    <p:extLst>
      <p:ext uri="{BB962C8B-B14F-4D97-AF65-F5344CB8AC3E}">
        <p14:creationId xmlns:p14="http://schemas.microsoft.com/office/powerpoint/2010/main" val="38719989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50000"/>
              </a:schemeClr>
            </a:gs>
            <a:gs pos="85000">
              <a:schemeClr val="accent1">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7535"/>
            <a:ext cx="10515600" cy="97536"/>
          </a:xfrm>
        </p:spPr>
        <p:txBody>
          <a:bodyPr>
            <a:normAutofit fontScale="90000"/>
          </a:bodyPr>
          <a:lstStyle/>
          <a:p>
            <a:endParaRPr lang="en-US" sz="8000" dirty="0"/>
          </a:p>
        </p:txBody>
      </p:sp>
      <p:sp>
        <p:nvSpPr>
          <p:cNvPr id="3" name="Content Placeholder 2"/>
          <p:cNvSpPr>
            <a:spLocks noGrp="1"/>
          </p:cNvSpPr>
          <p:nvPr>
            <p:ph idx="1"/>
          </p:nvPr>
        </p:nvSpPr>
        <p:spPr>
          <a:xfrm>
            <a:off x="0" y="1"/>
            <a:ext cx="12192000" cy="6857999"/>
          </a:xfrm>
          <a:effectLst>
            <a:outerShdw blurRad="50800" dist="38100" dir="2700000" algn="tl" rotWithShape="0">
              <a:schemeClr val="bg1">
                <a:lumMod val="75000"/>
                <a:alpha val="40000"/>
              </a:schemeClr>
            </a:outerShdw>
          </a:effectLst>
        </p:spPr>
        <p:txBody>
          <a:bodyPr/>
          <a:lstStyle/>
          <a:p>
            <a:pPr marL="0" indent="0">
              <a:buNone/>
            </a:pPr>
            <a:r>
              <a:rPr lang="en-US" sz="9600" dirty="0" smtClean="0"/>
              <a:t> </a:t>
            </a:r>
            <a:r>
              <a:rPr lang="en-US" sz="9600" i="1" dirty="0" smtClean="0">
                <a:solidFill>
                  <a:schemeClr val="bg1"/>
                </a:solidFill>
              </a:rPr>
              <a:t>Billy </a:t>
            </a:r>
            <a:r>
              <a:rPr lang="en-US" sz="9600" i="1" dirty="0">
                <a:solidFill>
                  <a:schemeClr val="bg1"/>
                </a:solidFill>
              </a:rPr>
              <a:t>says……….</a:t>
            </a:r>
            <a:endParaRPr lang="en-US" sz="9600" b="1" i="1" dirty="0" smtClean="0">
              <a:solidFill>
                <a:schemeClr val="bg1"/>
              </a:solidFill>
              <a:effectLst>
                <a:outerShdw blurRad="38100" dist="38100" dir="2700000" algn="tl">
                  <a:srgbClr val="000000">
                    <a:alpha val="43137"/>
                  </a:srgbClr>
                </a:outerShdw>
              </a:effectLst>
              <a:latin typeface="Calibri Light" panose="020F0302020204030204"/>
              <a:ea typeface="+mj-ea"/>
              <a:cs typeface="+mj-cs"/>
            </a:endParaRPr>
          </a:p>
          <a:p>
            <a:pPr marL="0" indent="0">
              <a:buNone/>
            </a:pPr>
            <a:endParaRPr lang="en-US" sz="9600" b="1" i="1" dirty="0" smtClean="0">
              <a:solidFill>
                <a:srgbClr val="FF0000"/>
              </a:solidFill>
              <a:effectLst>
                <a:outerShdw blurRad="38100" dist="38100" dir="2700000" algn="tl">
                  <a:srgbClr val="000000">
                    <a:alpha val="43137"/>
                  </a:srgbClr>
                </a:outerShdw>
              </a:effectLst>
              <a:latin typeface="Calibri Light" panose="020F0302020204030204"/>
              <a:ea typeface="+mj-ea"/>
              <a:cs typeface="+mj-cs"/>
            </a:endParaRPr>
          </a:p>
          <a:p>
            <a:pPr marL="0" indent="0">
              <a:buNone/>
            </a:pPr>
            <a:r>
              <a:rPr lang="en-US" sz="9600" b="1" i="1" dirty="0" smtClean="0">
                <a:solidFill>
                  <a:srgbClr val="FF0000"/>
                </a:solidFill>
                <a:effectLst>
                  <a:outerShdw blurRad="38100" dist="38100" dir="2700000" algn="tl">
                    <a:srgbClr val="000000">
                      <a:alpha val="43137"/>
                    </a:srgbClr>
                  </a:outerShdw>
                </a:effectLst>
                <a:latin typeface="Calibri Light" panose="020F0302020204030204"/>
                <a:ea typeface="+mj-ea"/>
                <a:cs typeface="+mj-cs"/>
              </a:rPr>
              <a:t>BURN </a:t>
            </a:r>
            <a:r>
              <a:rPr lang="en-US" sz="9600" b="1" i="1" dirty="0">
                <a:solidFill>
                  <a:srgbClr val="FF0000"/>
                </a:solidFill>
                <a:effectLst>
                  <a:outerShdw blurRad="38100" dist="38100" dir="2700000" algn="tl">
                    <a:srgbClr val="000000">
                      <a:alpha val="43137"/>
                    </a:srgbClr>
                  </a:outerShdw>
                </a:effectLst>
                <a:latin typeface="Calibri Light" panose="020F0302020204030204"/>
                <a:ea typeface="+mj-ea"/>
                <a:cs typeface="+mj-cs"/>
              </a:rPr>
              <a:t>IT IN YOUR MIND!</a:t>
            </a:r>
            <a:endParaRPr lang="en-US" dirty="0"/>
          </a:p>
        </p:txBody>
      </p:sp>
    </p:spTree>
    <p:extLst>
      <p:ext uri="{BB962C8B-B14F-4D97-AF65-F5344CB8AC3E}">
        <p14:creationId xmlns:p14="http://schemas.microsoft.com/office/powerpoint/2010/main" val="143988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86000">
              <a:schemeClr val="accent1">
                <a:lumMod val="75000"/>
              </a:schemeClr>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114300" dir="7200000" algn="tr" rotWithShape="0">
              <a:schemeClr val="tx1"/>
            </a:outerShdw>
          </a:effectLst>
        </p:spPr>
        <p:txBody>
          <a:bodyPr>
            <a:noAutofit/>
          </a:bodyPr>
          <a:lstStyle/>
          <a:p>
            <a:pPr algn="ctr"/>
            <a:r>
              <a:rPr lang="en-US" sz="9600" b="1" i="1" dirty="0" smtClean="0">
                <a:solidFill>
                  <a:schemeClr val="bg1"/>
                </a:solidFill>
              </a:rPr>
              <a:t>QUESTIONS </a:t>
            </a:r>
            <a:endParaRPr lang="en-US" sz="9600" b="1" i="1" dirty="0">
              <a:solidFill>
                <a:schemeClr val="bg1"/>
              </a:solidFill>
            </a:endParaRPr>
          </a:p>
        </p:txBody>
      </p:sp>
      <p:sp>
        <p:nvSpPr>
          <p:cNvPr id="3" name="Content Placeholder 2"/>
          <p:cNvSpPr>
            <a:spLocks noGrp="1"/>
          </p:cNvSpPr>
          <p:nvPr>
            <p:ph idx="1"/>
          </p:nvPr>
        </p:nvSpPr>
        <p:spPr>
          <a:xfrm>
            <a:off x="548640" y="1690688"/>
            <a:ext cx="11362944" cy="5002719"/>
          </a:xfrm>
          <a:effectLst>
            <a:outerShdw dist="38100" dir="8100000" algn="tr" rotWithShape="0">
              <a:schemeClr val="tx1">
                <a:alpha val="40000"/>
              </a:schemeClr>
            </a:outerShdw>
          </a:effectLst>
        </p:spPr>
        <p:txBody>
          <a:bodyPr>
            <a:normAutofit/>
          </a:bodyPr>
          <a:lstStyle/>
          <a:p>
            <a:pPr marL="0" indent="0">
              <a:buNone/>
            </a:pPr>
            <a:r>
              <a:rPr lang="en-US" sz="3600" dirty="0" smtClean="0">
                <a:solidFill>
                  <a:schemeClr val="bg1"/>
                </a:solidFill>
              </a:rPr>
              <a:t>For additional questions or information, please call or email:</a:t>
            </a:r>
          </a:p>
          <a:p>
            <a:pPr marL="0" indent="0">
              <a:buNone/>
            </a:pPr>
            <a:endParaRPr lang="en-US" sz="3000" dirty="0" smtClean="0">
              <a:solidFill>
                <a:schemeClr val="bg1"/>
              </a:solidFill>
            </a:endParaRPr>
          </a:p>
          <a:p>
            <a:r>
              <a:rPr lang="en-US" sz="3300" dirty="0" smtClean="0">
                <a:solidFill>
                  <a:schemeClr val="bg1"/>
                </a:solidFill>
              </a:rPr>
              <a:t>Robert Carbin</a:t>
            </a:r>
            <a:r>
              <a:rPr lang="en-US" sz="3000" dirty="0" smtClean="0">
                <a:solidFill>
                  <a:schemeClr val="bg1"/>
                </a:solidFill>
              </a:rPr>
              <a:t>,                                                                                                       Business Appraiser Branch Manager, Office of Property Valuation             PH: (502) 564-7148   EMAIL: Robert.Carbin@ky.gov</a:t>
            </a:r>
          </a:p>
          <a:p>
            <a:r>
              <a:rPr lang="en-US" sz="3300" dirty="0" smtClean="0">
                <a:solidFill>
                  <a:schemeClr val="bg1"/>
                </a:solidFill>
              </a:rPr>
              <a:t>David Best</a:t>
            </a:r>
            <a:r>
              <a:rPr lang="en-US" sz="3000" dirty="0" smtClean="0">
                <a:solidFill>
                  <a:schemeClr val="bg1"/>
                </a:solidFill>
              </a:rPr>
              <a:t>,                                                                                                        Property Valuation Program Coordinator, Office of Property Valuation  PH: (502) 564-7139   EMAIL: David.Best@ky.gov </a:t>
            </a:r>
            <a:endParaRPr lang="en-US" sz="3000" dirty="0">
              <a:solidFill>
                <a:schemeClr val="bg1"/>
              </a:solidFill>
            </a:endParaRPr>
          </a:p>
        </p:txBody>
      </p:sp>
    </p:spTree>
    <p:extLst>
      <p:ext uri="{BB962C8B-B14F-4D97-AF65-F5344CB8AC3E}">
        <p14:creationId xmlns:p14="http://schemas.microsoft.com/office/powerpoint/2010/main" val="1511361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Disclaimer</a:t>
            </a:r>
            <a:endParaRPr lang="en-US" b="1" dirty="0"/>
          </a:p>
        </p:txBody>
      </p:sp>
      <p:sp>
        <p:nvSpPr>
          <p:cNvPr id="3" name="Content Placeholder 2"/>
          <p:cNvSpPr>
            <a:spLocks noGrp="1"/>
          </p:cNvSpPr>
          <p:nvPr>
            <p:ph idx="1"/>
          </p:nvPr>
        </p:nvSpPr>
        <p:spPr>
          <a:xfrm>
            <a:off x="838200" y="1825624"/>
            <a:ext cx="10515600" cy="4770247"/>
          </a:xfrm>
        </p:spPr>
        <p:txBody>
          <a:bodyPr>
            <a:noAutofit/>
          </a:bodyPr>
          <a:lstStyle/>
          <a:p>
            <a:pPr marL="0" indent="0">
              <a:buNone/>
            </a:pPr>
            <a:r>
              <a:rPr lang="en-US" sz="2600" dirty="0" smtClean="0"/>
              <a:t>The </a:t>
            </a:r>
            <a:r>
              <a:rPr lang="en-US" sz="2600" dirty="0"/>
              <a:t>information in this presentation is for educational and informational purposes only and does not constitute legal advice. Information is presented as an overall review that is subject to law changes and may not apply to all states. For accurate information on issues related to this presentation, please reference </a:t>
            </a:r>
            <a:r>
              <a:rPr lang="en-US" sz="2600" dirty="0" smtClean="0"/>
              <a:t>KRS 136.120.</a:t>
            </a:r>
            <a:r>
              <a:rPr lang="en-US" sz="2600" dirty="0"/>
              <a:t>                </a:t>
            </a:r>
          </a:p>
          <a:p>
            <a:pPr marL="0" indent="0">
              <a:buNone/>
            </a:pPr>
            <a:r>
              <a:rPr lang="en-US" sz="2600" dirty="0"/>
              <a:t>Information in this presentation is believed to be accurate as of the date of publication. In the event that any information in this presentation is later determined to be in error, this presentation cannot be used by taxpayers in supporting a specific position or issue before the Department of Revenue, as it does not have the statutory or regulatory authority.</a:t>
            </a:r>
          </a:p>
          <a:p>
            <a:pPr marL="0" indent="0">
              <a:buNone/>
            </a:pPr>
            <a:r>
              <a:rPr lang="en-US" sz="2600" dirty="0"/>
              <a:t> </a:t>
            </a:r>
          </a:p>
          <a:p>
            <a:pPr marL="0" indent="0" algn="ctr">
              <a:buNone/>
            </a:pPr>
            <a:r>
              <a:rPr lang="en-US" sz="2600" b="1" dirty="0"/>
              <a:t>Presentation Date: December </a:t>
            </a:r>
            <a:r>
              <a:rPr lang="en-US" sz="2600" b="1" dirty="0" smtClean="0"/>
              <a:t>5, </a:t>
            </a:r>
            <a:r>
              <a:rPr lang="en-US" sz="2600" b="1" dirty="0"/>
              <a:t>2019</a:t>
            </a:r>
            <a:endParaRPr lang="en-US" sz="2600" dirty="0"/>
          </a:p>
          <a:p>
            <a:endParaRPr lang="en-US" sz="2600" dirty="0"/>
          </a:p>
        </p:txBody>
      </p:sp>
    </p:spTree>
    <p:extLst>
      <p:ext uri="{BB962C8B-B14F-4D97-AF65-F5344CB8AC3E}">
        <p14:creationId xmlns:p14="http://schemas.microsoft.com/office/powerpoint/2010/main" val="387730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4000">
              <a:schemeClr val="accent1">
                <a:lumMod val="45000"/>
                <a:lumOff val="55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0" y="0"/>
            <a:ext cx="3810000" cy="5257800"/>
          </a:xfrm>
        </p:spPr>
        <p:txBody>
          <a:bodyPr/>
          <a:lstStyle/>
          <a:p>
            <a:endParaRPr lang="en-US" dirty="0"/>
          </a:p>
        </p:txBody>
      </p:sp>
      <p:sp>
        <p:nvSpPr>
          <p:cNvPr id="3" name="Subtitle 2"/>
          <p:cNvSpPr>
            <a:spLocks noGrp="1"/>
          </p:cNvSpPr>
          <p:nvPr>
            <p:ph type="subTitle" idx="1"/>
          </p:nvPr>
        </p:nvSpPr>
        <p:spPr>
          <a:xfrm>
            <a:off x="6994636" y="987973"/>
            <a:ext cx="5334001" cy="6858001"/>
          </a:xfrm>
          <a:effectLst>
            <a:softEdge rad="25400"/>
          </a:effectLst>
        </p:spPr>
        <p:txBody>
          <a:bodyPr>
            <a:noAutofit/>
          </a:bodyPr>
          <a:lstStyle/>
          <a:p>
            <a:endParaRPr lang="en-US" sz="3600" dirty="0"/>
          </a:p>
          <a:p>
            <a:r>
              <a:rPr lang="en-US" sz="6000" dirty="0"/>
              <a:t>The sun has a diameter of 1,390,000 km  or                </a:t>
            </a:r>
            <a:r>
              <a:rPr lang="en-US" sz="6000" b="1" dirty="0"/>
              <a:t>863,706 miles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7998" cy="6858000"/>
          </a:xfrm>
          <a:prstGeom prst="rect">
            <a:avLst/>
          </a:prstGeom>
        </p:spPr>
      </p:pic>
    </p:spTree>
    <p:extLst>
      <p:ext uri="{BB962C8B-B14F-4D97-AF65-F5344CB8AC3E}">
        <p14:creationId xmlns:p14="http://schemas.microsoft.com/office/powerpoint/2010/main" val="46762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4000">
              <a:schemeClr val="accent1">
                <a:lumMod val="45000"/>
                <a:lumOff val="55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0" y="0"/>
            <a:ext cx="3810000" cy="5257800"/>
          </a:xfrm>
        </p:spPr>
        <p:txBody>
          <a:bodyPr/>
          <a:lstStyle/>
          <a:p>
            <a:endParaRPr lang="en-US" dirty="0"/>
          </a:p>
        </p:txBody>
      </p:sp>
      <p:sp>
        <p:nvSpPr>
          <p:cNvPr id="3" name="Subtitle 2"/>
          <p:cNvSpPr>
            <a:spLocks noGrp="1"/>
          </p:cNvSpPr>
          <p:nvPr>
            <p:ph type="subTitle" idx="1"/>
          </p:nvPr>
        </p:nvSpPr>
        <p:spPr>
          <a:xfrm>
            <a:off x="6858001" y="1"/>
            <a:ext cx="5334001" cy="6858000"/>
          </a:xfrm>
        </p:spPr>
        <p:txBody>
          <a:bodyPr>
            <a:noAutofit/>
          </a:bodyPr>
          <a:lstStyle/>
          <a:p>
            <a:endParaRPr lang="en-US" sz="6000" dirty="0"/>
          </a:p>
          <a:p>
            <a:r>
              <a:rPr lang="en-US" sz="6000" dirty="0"/>
              <a:t>The sun is so large that </a:t>
            </a:r>
            <a:r>
              <a:rPr lang="en-US" sz="6000" b="1" dirty="0"/>
              <a:t>960,000</a:t>
            </a:r>
            <a:r>
              <a:rPr lang="en-US" sz="6000" dirty="0"/>
              <a:t> spherical Earths could easily fit inside 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85168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277" y="1"/>
            <a:ext cx="5307724" cy="6858000"/>
          </a:xfrm>
          <a:gradFill>
            <a:gsLst>
              <a:gs pos="0">
                <a:schemeClr val="accent1">
                  <a:lumMod val="5000"/>
                  <a:lumOff val="95000"/>
                </a:schemeClr>
              </a:gs>
              <a:gs pos="23000">
                <a:schemeClr val="accent1">
                  <a:lumMod val="45000"/>
                  <a:lumOff val="55000"/>
                </a:schemeClr>
              </a:gs>
              <a:gs pos="52000">
                <a:schemeClr val="accent1">
                  <a:lumMod val="45000"/>
                  <a:lumOff val="55000"/>
                </a:schemeClr>
              </a:gs>
              <a:gs pos="88000">
                <a:schemeClr val="accent1">
                  <a:lumMod val="30000"/>
                  <a:lumOff val="70000"/>
                </a:schemeClr>
              </a:gs>
            </a:gsLst>
            <a:lin ang="5400000" scaled="1"/>
          </a:gradFill>
        </p:spPr>
        <p:txBody>
          <a:bodyPr>
            <a:normAutofit/>
          </a:bodyPr>
          <a:lstStyle/>
          <a:p>
            <a:pPr algn="ctr"/>
            <a:r>
              <a:rPr lang="en-US" sz="6000" dirty="0"/>
              <a:t>   </a:t>
            </a:r>
            <a:r>
              <a:rPr lang="en-US" sz="6600" dirty="0"/>
              <a:t>The energy              output of the      Sun is about                  </a:t>
            </a:r>
            <a:r>
              <a:rPr lang="en-US" sz="6600" b="1" dirty="0"/>
              <a:t>386 billion             megawatts.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84276" cy="6858000"/>
          </a:xfrm>
        </p:spPr>
      </p:pic>
    </p:spTree>
    <p:extLst>
      <p:ext uri="{BB962C8B-B14F-4D97-AF65-F5344CB8AC3E}">
        <p14:creationId xmlns:p14="http://schemas.microsoft.com/office/powerpoint/2010/main" val="1442737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02208" y="0"/>
            <a:ext cx="10594848" cy="6858000"/>
          </a:xfrm>
          <a:prstGeom prst="rect">
            <a:avLst/>
          </a:prstGeom>
        </p:spPr>
      </p:pic>
    </p:spTree>
    <p:extLst>
      <p:ext uri="{BB962C8B-B14F-4D97-AF65-F5344CB8AC3E}">
        <p14:creationId xmlns:p14="http://schemas.microsoft.com/office/powerpoint/2010/main" val="259023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3448DCFCE4BFA3488C1231CEA6A8E0C6" ma:contentTypeVersion="1" ma:contentTypeDescription="Upload an image." ma:contentTypeScope="" ma:versionID="3dd297dca525510f3eede485c6436bf4">
  <xsd:schema xmlns:xsd="http://www.w3.org/2001/XMLSchema" xmlns:xs="http://www.w3.org/2001/XMLSchema" xmlns:p="http://schemas.microsoft.com/office/2006/metadata/properties" xmlns:ns1="http://schemas.microsoft.com/sharepoint/v3" xmlns:ns2="042484EB-C38E-4712-B7FF-BE26DBBE11E5" xmlns:ns3="http://schemas.microsoft.com/sharepoint/v3/fields" targetNamespace="http://schemas.microsoft.com/office/2006/metadata/properties" ma:root="true" ma:fieldsID="7dbaf0fdf7bf684ea7e650bbf3546fb7" ns1:_="" ns2:_="" ns3:_="">
    <xsd:import namespace="http://schemas.microsoft.com/sharepoint/v3"/>
    <xsd:import namespace="042484EB-C38E-4712-B7FF-BE26DBBE11E5"/>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2484EB-C38E-4712-B7FF-BE26DBBE11E5"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042484EB-C38E-4712-B7FF-BE26DBBE11E5"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B1D5A791-8B14-4553-B1CD-5AB06835FA43}"/>
</file>

<file path=customXml/itemProps2.xml><?xml version="1.0" encoding="utf-8"?>
<ds:datastoreItem xmlns:ds="http://schemas.openxmlformats.org/officeDocument/2006/customXml" ds:itemID="{FEA034AE-0B64-437F-8EB0-055DAEA8C0D3}"/>
</file>

<file path=customXml/itemProps3.xml><?xml version="1.0" encoding="utf-8"?>
<ds:datastoreItem xmlns:ds="http://schemas.openxmlformats.org/officeDocument/2006/customXml" ds:itemID="{099BF207-A455-48AE-81F5-8C16DBFBF277}"/>
</file>

<file path=docProps/app.xml><?xml version="1.0" encoding="utf-8"?>
<Properties xmlns="http://schemas.openxmlformats.org/officeDocument/2006/extended-properties" xmlns:vt="http://schemas.openxmlformats.org/officeDocument/2006/docPropsVTypes">
  <Template>Office Theme</Template>
  <TotalTime>2635</TotalTime>
  <Words>1295</Words>
  <Application>Microsoft Office PowerPoint</Application>
  <PresentationFormat>Widescreen</PresentationFormat>
  <Paragraphs>166</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Constantia</vt:lpstr>
      <vt:lpstr>Wingdings</vt:lpstr>
      <vt:lpstr>Office Theme</vt:lpstr>
      <vt:lpstr>Solar Energy-Solar Farms Property Tax Administration</vt:lpstr>
      <vt:lpstr>Main Incentives for KY going Solar</vt:lpstr>
      <vt:lpstr>PowerPoint Presentation</vt:lpstr>
      <vt:lpstr>The distance from Earth to the Sun is approximately 92,955,887.6 or                93,000,000 miles</vt:lpstr>
      <vt:lpstr>PowerPoint Presentation</vt:lpstr>
      <vt:lpstr>PowerPoint Presentation</vt:lpstr>
      <vt:lpstr>PowerPoint Presentation</vt:lpstr>
      <vt:lpstr>   The energy              output of the      Sun is about                  386 billion             megawatts.</vt:lpstr>
      <vt:lpstr>PowerPoint Presentation</vt:lpstr>
      <vt:lpstr>PowerPoint Presentation</vt:lpstr>
      <vt:lpstr>PowerPoint Presentation</vt:lpstr>
      <vt:lpstr>PowerPoint Presentation</vt:lpstr>
      <vt:lpstr>PowerPoint Presentation</vt:lpstr>
      <vt:lpstr>PowerPoint Presentation</vt:lpstr>
      <vt:lpstr>1979: Solar panels fitted to the roof of a row of terraced houses</vt:lpstr>
      <vt:lpstr>This ship-shaped, 1,033-foot long solar power generator, equipped with 5,000 solar cell panels by Sanyo Electric Co., was completed in the village of Anpachi, Japan, in 2001. </vt:lpstr>
      <vt:lpstr>Photovoltaic array atop a parking garage, Arizona State University-Tempe. Solar power supplies nearly 50% of the peak daytime electric load at ASU’s four campuses and Research Park.</vt:lpstr>
      <vt:lpstr>PowerPoint Presentation</vt:lpstr>
      <vt:lpstr>Utility-Scale PV without                                          Battery Storage System</vt:lpstr>
      <vt:lpstr>Utility-Scale PV with                                            Battery Storage System</vt:lpstr>
      <vt:lpstr>Solar Energy - Kentucky</vt:lpstr>
      <vt:lpstr> East KY Power Co-op Solar Farm – Clark County </vt:lpstr>
      <vt:lpstr>PowerPoint Presentation</vt:lpstr>
      <vt:lpstr>K.U./L.G.&amp;E. E.W. Brown Power Plant – Mercer County</vt:lpstr>
      <vt:lpstr>PowerPoint Presentation</vt:lpstr>
      <vt:lpstr> Scotty’s Development – Bowling Green, KY                                     8.8 acre site </vt:lpstr>
      <vt:lpstr>Scotty’s Development – Bowling Green, KY                  8.25 acre site</vt:lpstr>
      <vt:lpstr>PowerPoint Presentation</vt:lpstr>
      <vt:lpstr>GM Corvette Plant – Bowling Green, KY</vt:lpstr>
      <vt:lpstr>PowerPoint Presentation</vt:lpstr>
      <vt:lpstr>Duke Energy – Crittenden Solar Power Plant               Grant County, KY</vt:lpstr>
      <vt:lpstr>PowerPoint Presentation</vt:lpstr>
      <vt:lpstr>Duke Energy – Walton Solar Power Plants 1 &amp; 2                Kenton County, KY</vt:lpstr>
      <vt:lpstr>PowerPoint Presentation</vt:lpstr>
      <vt:lpstr>PowerPoint Presentation</vt:lpstr>
      <vt:lpstr>The Burning Questions…</vt:lpstr>
      <vt:lpstr>Typical solar installation on a single family residence</vt:lpstr>
      <vt:lpstr>Solar installation - off structure  </vt:lpstr>
      <vt:lpstr>Advancements in Technology available NOW!  What could be next on the Horizon???</vt:lpstr>
      <vt:lpstr>PowerPoint Presentation</vt:lpstr>
      <vt:lpstr>PowerPoint Presentation</vt:lpstr>
      <vt:lpstr>P.V.A.’s Role – Residential Solar</vt:lpstr>
      <vt:lpstr>P.V.A.’s Role – Commercial Solar</vt:lpstr>
      <vt:lpstr>P.V.A.’s Role – Commercial Solar…continued</vt:lpstr>
      <vt:lpstr>Office of Property Valuation’s Role –              Commercial Solar</vt:lpstr>
      <vt:lpstr>Construction of Solar Farm</vt:lpstr>
      <vt:lpstr>Legal Considerations/Concerns</vt:lpstr>
      <vt:lpstr>Legal Considerations/Concerns</vt:lpstr>
      <vt:lpstr>Legal Considerations/Concerns…continued</vt:lpstr>
      <vt:lpstr>INTEREST SHOWN?</vt:lpstr>
      <vt:lpstr>PowerPoint Presentation</vt:lpstr>
      <vt:lpstr>PowerPoint Presentation</vt:lpstr>
      <vt:lpstr>PowerPoint Presentation</vt:lpstr>
      <vt:lpstr>QUESTIONS </vt:lpstr>
      <vt:lpstr>Disclaimer</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Best, David L (DOR)</dc:creator>
  <cp:keywords/>
  <dc:description/>
  <cp:lastModifiedBy>Whittaker, Billy (DOR)</cp:lastModifiedBy>
  <cp:revision>168</cp:revision>
  <dcterms:created xsi:type="dcterms:W3CDTF">2019-11-06T19:36:15Z</dcterms:created>
  <dcterms:modified xsi:type="dcterms:W3CDTF">2019-11-27T15:43:05Z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0x0101009148F5A04DDD49CBA7127AADA5FB792B00AADE34325A8B49CDA8BB4DB53328F214003448DCFCE4BFA3488C1231CEA6A8E0C6</vt:lpwstr>
  </property>
</Properties>
</file>