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3.xml" ContentType="application/vnd.openxmlformats-officedocument.presentationml.notesSlide+xml"/>
  <Override PartName="/ppt/slideLayouts/slideLayout3.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31"/>
  </p:notesMasterIdLst>
  <p:handoutMasterIdLst>
    <p:handoutMasterId r:id="rId32"/>
  </p:handoutMasterIdLst>
  <p:sldIdLst>
    <p:sldId id="302" r:id="rId2"/>
    <p:sldId id="293" r:id="rId3"/>
    <p:sldId id="310" r:id="rId4"/>
    <p:sldId id="294" r:id="rId5"/>
    <p:sldId id="295" r:id="rId6"/>
    <p:sldId id="313" r:id="rId7"/>
    <p:sldId id="296" r:id="rId8"/>
    <p:sldId id="297" r:id="rId9"/>
    <p:sldId id="298" r:id="rId10"/>
    <p:sldId id="299" r:id="rId11"/>
    <p:sldId id="306" r:id="rId12"/>
    <p:sldId id="300" r:id="rId13"/>
    <p:sldId id="314" r:id="rId14"/>
    <p:sldId id="318" r:id="rId15"/>
    <p:sldId id="303" r:id="rId16"/>
    <p:sldId id="304" r:id="rId17"/>
    <p:sldId id="317" r:id="rId18"/>
    <p:sldId id="311" r:id="rId19"/>
    <p:sldId id="315" r:id="rId20"/>
    <p:sldId id="286" r:id="rId21"/>
    <p:sldId id="316" r:id="rId22"/>
    <p:sldId id="287" r:id="rId23"/>
    <p:sldId id="290" r:id="rId24"/>
    <p:sldId id="319" r:id="rId25"/>
    <p:sldId id="321" r:id="rId26"/>
    <p:sldId id="322" r:id="rId27"/>
    <p:sldId id="324" r:id="rId28"/>
    <p:sldId id="291" r:id="rId29"/>
    <p:sldId id="312" r:id="rId3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266E"/>
    <a:srgbClr val="04256C"/>
    <a:srgbClr val="BDD6F5"/>
    <a:srgbClr val="4A90E2"/>
    <a:srgbClr val="E5EAFB"/>
    <a:srgbClr val="143296"/>
    <a:srgbClr val="2365B2"/>
    <a:srgbClr val="C8DCF4"/>
    <a:srgbClr val="0B2B70"/>
    <a:srgbClr val="1433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496" autoAdjust="0"/>
  </p:normalViewPr>
  <p:slideViewPr>
    <p:cSldViewPr snapToGrid="0">
      <p:cViewPr varScale="1">
        <p:scale>
          <a:sx n="63" d="100"/>
          <a:sy n="63" d="100"/>
        </p:scale>
        <p:origin x="222" y="72"/>
      </p:cViewPr>
      <p:guideLst/>
    </p:cSldViewPr>
  </p:slideViewPr>
  <p:outlineViewPr>
    <p:cViewPr>
      <p:scale>
        <a:sx n="33" d="100"/>
        <a:sy n="33" d="100"/>
      </p:scale>
      <p:origin x="0" y="-8694"/>
    </p:cViewPr>
  </p:outlineViewPr>
  <p:notesTextViewPr>
    <p:cViewPr>
      <p:scale>
        <a:sx n="3" d="2"/>
        <a:sy n="3" d="2"/>
      </p:scale>
      <p:origin x="0" y="0"/>
    </p:cViewPr>
  </p:notesTextViewPr>
  <p:notesViewPr>
    <p:cSldViewPr snapToGrid="0">
      <p:cViewPr varScale="1">
        <p:scale>
          <a:sx n="55" d="100"/>
          <a:sy n="55" d="100"/>
        </p:scale>
        <p:origin x="2850"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BAAE06C1-4E5B-4AB0-AEEB-A33230FB4DB4}" type="slidenum">
              <a:rPr lang="en-US" smtClean="0"/>
              <a:t>‹#›</a:t>
            </a:fld>
            <a:endParaRPr lang="en-US" dirty="0"/>
          </a:p>
        </p:txBody>
      </p:sp>
    </p:spTree>
    <p:extLst>
      <p:ext uri="{BB962C8B-B14F-4D97-AF65-F5344CB8AC3E}">
        <p14:creationId xmlns:p14="http://schemas.microsoft.com/office/powerpoint/2010/main" val="125565091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DA9BBB4E-1A42-4100-9C97-D50C81D7D981}" type="slidenum">
              <a:rPr lang="en-US" smtClean="0"/>
              <a:t>‹#›</a:t>
            </a:fld>
            <a:endParaRPr lang="en-US" dirty="0"/>
          </a:p>
        </p:txBody>
      </p:sp>
    </p:spTree>
    <p:extLst>
      <p:ext uri="{BB962C8B-B14F-4D97-AF65-F5344CB8AC3E}">
        <p14:creationId xmlns:p14="http://schemas.microsoft.com/office/powerpoint/2010/main" val="102198355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84811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13185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70647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3919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48506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53726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82387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B77C09-EBF0-45D2-8391-1127AE5AC634}" type="datetimeFigureOut">
              <a:rPr lang="en-US" smtClean="0"/>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29EA3D-CDA4-4C15-B172-D4106F233F7D}" type="slidenum">
              <a:rPr lang="en-US" smtClean="0"/>
              <a:t>‹#›</a:t>
            </a:fld>
            <a:endParaRPr lang="en-US" dirty="0"/>
          </a:p>
        </p:txBody>
      </p:sp>
    </p:spTree>
    <p:extLst>
      <p:ext uri="{BB962C8B-B14F-4D97-AF65-F5344CB8AC3E}">
        <p14:creationId xmlns:p14="http://schemas.microsoft.com/office/powerpoint/2010/main" val="1034885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B77C09-EBF0-45D2-8391-1127AE5AC634}" type="datetimeFigureOut">
              <a:rPr lang="en-US" smtClean="0"/>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29EA3D-CDA4-4C15-B172-D4106F233F7D}" type="slidenum">
              <a:rPr lang="en-US" smtClean="0"/>
              <a:t>‹#›</a:t>
            </a:fld>
            <a:endParaRPr lang="en-US" dirty="0"/>
          </a:p>
        </p:txBody>
      </p:sp>
    </p:spTree>
    <p:extLst>
      <p:ext uri="{BB962C8B-B14F-4D97-AF65-F5344CB8AC3E}">
        <p14:creationId xmlns:p14="http://schemas.microsoft.com/office/powerpoint/2010/main" val="201101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B77C09-EBF0-45D2-8391-1127AE5AC634}" type="datetimeFigureOut">
              <a:rPr lang="en-US" smtClean="0"/>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29EA3D-CDA4-4C15-B172-D4106F233F7D}" type="slidenum">
              <a:rPr lang="en-US" smtClean="0"/>
              <a:t>‹#›</a:t>
            </a:fld>
            <a:endParaRPr lang="en-US" dirty="0"/>
          </a:p>
        </p:txBody>
      </p:sp>
    </p:spTree>
    <p:extLst>
      <p:ext uri="{BB962C8B-B14F-4D97-AF65-F5344CB8AC3E}">
        <p14:creationId xmlns:p14="http://schemas.microsoft.com/office/powerpoint/2010/main" val="3345521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B77C09-EBF0-45D2-8391-1127AE5AC634}" type="datetimeFigureOut">
              <a:rPr lang="en-US" smtClean="0"/>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29EA3D-CDA4-4C15-B172-D4106F233F7D}" type="slidenum">
              <a:rPr lang="en-US" smtClean="0"/>
              <a:t>‹#›</a:t>
            </a:fld>
            <a:endParaRPr lang="en-US" dirty="0"/>
          </a:p>
        </p:txBody>
      </p:sp>
    </p:spTree>
    <p:extLst>
      <p:ext uri="{BB962C8B-B14F-4D97-AF65-F5344CB8AC3E}">
        <p14:creationId xmlns:p14="http://schemas.microsoft.com/office/powerpoint/2010/main" val="1602250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FB77C09-EBF0-45D2-8391-1127AE5AC634}" type="datetimeFigureOut">
              <a:rPr lang="en-US" smtClean="0"/>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29EA3D-CDA4-4C15-B172-D4106F233F7D}" type="slidenum">
              <a:rPr lang="en-US" smtClean="0"/>
              <a:t>‹#›</a:t>
            </a:fld>
            <a:endParaRPr lang="en-US" dirty="0"/>
          </a:p>
        </p:txBody>
      </p:sp>
    </p:spTree>
    <p:extLst>
      <p:ext uri="{BB962C8B-B14F-4D97-AF65-F5344CB8AC3E}">
        <p14:creationId xmlns:p14="http://schemas.microsoft.com/office/powerpoint/2010/main" val="3699709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B77C09-EBF0-45D2-8391-1127AE5AC634}" type="datetimeFigureOut">
              <a:rPr lang="en-US" smtClean="0"/>
              <a:t>5/29/2019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29EA3D-CDA4-4C15-B172-D4106F233F7D}" type="slidenum">
              <a:rPr lang="en-US" smtClean="0"/>
              <a:t>‹#›</a:t>
            </a:fld>
            <a:endParaRPr lang="en-US" dirty="0"/>
          </a:p>
        </p:txBody>
      </p:sp>
    </p:spTree>
    <p:extLst>
      <p:ext uri="{BB962C8B-B14F-4D97-AF65-F5344CB8AC3E}">
        <p14:creationId xmlns:p14="http://schemas.microsoft.com/office/powerpoint/2010/main" val="778200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B77C09-EBF0-45D2-8391-1127AE5AC634}" type="datetimeFigureOut">
              <a:rPr lang="en-US" smtClean="0"/>
              <a:t>5/29/2019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729EA3D-CDA4-4C15-B172-D4106F233F7D}" type="slidenum">
              <a:rPr lang="en-US" smtClean="0"/>
              <a:t>‹#›</a:t>
            </a:fld>
            <a:endParaRPr lang="en-US" dirty="0"/>
          </a:p>
        </p:txBody>
      </p:sp>
    </p:spTree>
    <p:extLst>
      <p:ext uri="{BB962C8B-B14F-4D97-AF65-F5344CB8AC3E}">
        <p14:creationId xmlns:p14="http://schemas.microsoft.com/office/powerpoint/2010/main" val="2764545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B77C09-EBF0-45D2-8391-1127AE5AC634}" type="datetimeFigureOut">
              <a:rPr lang="en-US" smtClean="0"/>
              <a:t>5/29/2019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729EA3D-CDA4-4C15-B172-D4106F233F7D}" type="slidenum">
              <a:rPr lang="en-US" smtClean="0"/>
              <a:t>‹#›</a:t>
            </a:fld>
            <a:endParaRPr lang="en-US" dirty="0"/>
          </a:p>
        </p:txBody>
      </p:sp>
    </p:spTree>
    <p:extLst>
      <p:ext uri="{BB962C8B-B14F-4D97-AF65-F5344CB8AC3E}">
        <p14:creationId xmlns:p14="http://schemas.microsoft.com/office/powerpoint/2010/main" val="1851612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B77C09-EBF0-45D2-8391-1127AE5AC634}" type="datetimeFigureOut">
              <a:rPr lang="en-US" smtClean="0"/>
              <a:t>5/29/2019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729EA3D-CDA4-4C15-B172-D4106F233F7D}" type="slidenum">
              <a:rPr lang="en-US" smtClean="0"/>
              <a:t>‹#›</a:t>
            </a:fld>
            <a:endParaRPr lang="en-US" dirty="0"/>
          </a:p>
        </p:txBody>
      </p:sp>
    </p:spTree>
    <p:extLst>
      <p:ext uri="{BB962C8B-B14F-4D97-AF65-F5344CB8AC3E}">
        <p14:creationId xmlns:p14="http://schemas.microsoft.com/office/powerpoint/2010/main" val="2378615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FB77C09-EBF0-45D2-8391-1127AE5AC634}" type="datetimeFigureOut">
              <a:rPr lang="en-US" smtClean="0"/>
              <a:t>5/29/2019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29EA3D-CDA4-4C15-B172-D4106F233F7D}" type="slidenum">
              <a:rPr lang="en-US" smtClean="0"/>
              <a:t>‹#›</a:t>
            </a:fld>
            <a:endParaRPr lang="en-US" dirty="0"/>
          </a:p>
        </p:txBody>
      </p:sp>
    </p:spTree>
    <p:extLst>
      <p:ext uri="{BB962C8B-B14F-4D97-AF65-F5344CB8AC3E}">
        <p14:creationId xmlns:p14="http://schemas.microsoft.com/office/powerpoint/2010/main" val="815103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FB77C09-EBF0-45D2-8391-1127AE5AC634}" type="datetimeFigureOut">
              <a:rPr lang="en-US" smtClean="0"/>
              <a:t>5/29/2019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29EA3D-CDA4-4C15-B172-D4106F233F7D}" type="slidenum">
              <a:rPr lang="en-US" smtClean="0"/>
              <a:t>‹#›</a:t>
            </a:fld>
            <a:endParaRPr lang="en-US" dirty="0"/>
          </a:p>
        </p:txBody>
      </p:sp>
    </p:spTree>
    <p:extLst>
      <p:ext uri="{BB962C8B-B14F-4D97-AF65-F5344CB8AC3E}">
        <p14:creationId xmlns:p14="http://schemas.microsoft.com/office/powerpoint/2010/main" val="1813977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B77C09-EBF0-45D2-8391-1127AE5AC634}" type="datetimeFigureOut">
              <a:rPr lang="en-US" smtClean="0"/>
              <a:t>5/29/2019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9EA3D-CDA4-4C15-B172-D4106F233F7D}" type="slidenum">
              <a:rPr lang="en-US" smtClean="0"/>
              <a:t>‹#›</a:t>
            </a:fld>
            <a:endParaRPr lang="en-US" dirty="0"/>
          </a:p>
        </p:txBody>
      </p:sp>
    </p:spTree>
    <p:extLst>
      <p:ext uri="{BB962C8B-B14F-4D97-AF65-F5344CB8AC3E}">
        <p14:creationId xmlns:p14="http://schemas.microsoft.com/office/powerpoint/2010/main" val="3963481219"/>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683035"/>
            <a:ext cx="12192000" cy="1251291"/>
          </a:xfrm>
          <a:prstGeom prst="rect">
            <a:avLst/>
          </a:prstGeom>
          <a:solidFill>
            <a:srgbClr val="3771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1192727"/>
            <a:ext cx="12192000" cy="1333894"/>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715" y="1493621"/>
            <a:ext cx="2300276" cy="2308614"/>
          </a:xfrm>
          <a:prstGeom prst="rect">
            <a:avLst/>
          </a:prstGeom>
        </p:spPr>
      </p:pic>
      <p:sp>
        <p:nvSpPr>
          <p:cNvPr id="2" name="Title 1"/>
          <p:cNvSpPr>
            <a:spLocks noGrp="1"/>
          </p:cNvSpPr>
          <p:nvPr>
            <p:ph type="ctrTitle"/>
          </p:nvPr>
        </p:nvSpPr>
        <p:spPr>
          <a:xfrm>
            <a:off x="2538089" y="1036313"/>
            <a:ext cx="9824358" cy="1325086"/>
          </a:xfrm>
        </p:spPr>
        <p:txBody>
          <a:bodyPr>
            <a:noAutofit/>
          </a:bodyPr>
          <a:lstStyle/>
          <a:p>
            <a:pPr algn="l"/>
            <a:r>
              <a:rPr lang="en-US" sz="4800" cap="small" spc="300" dirty="0" smtClean="0">
                <a:solidFill>
                  <a:schemeClr val="bg1"/>
                </a:solidFill>
                <a:latin typeface="Franklin Gothic Demi" panose="020B0703020102020204" pitchFamily="34" charset="0"/>
              </a:rPr>
              <a:t>2019 PVA Summer Conference</a:t>
            </a:r>
            <a:endParaRPr lang="en-US" sz="4800" cap="small" spc="300" dirty="0">
              <a:solidFill>
                <a:schemeClr val="bg1"/>
              </a:solidFill>
              <a:latin typeface="Franklin Gothic Demi" panose="020B0703020102020204" pitchFamily="34" charset="0"/>
            </a:endParaRPr>
          </a:p>
        </p:txBody>
      </p:sp>
      <p:sp>
        <p:nvSpPr>
          <p:cNvPr id="13" name="Rectangle 12"/>
          <p:cNvSpPr/>
          <p:nvPr/>
        </p:nvSpPr>
        <p:spPr>
          <a:xfrm>
            <a:off x="0" y="6617368"/>
            <a:ext cx="12192000" cy="104264"/>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1" y="6136108"/>
            <a:ext cx="12192000" cy="369332"/>
          </a:xfrm>
          <a:prstGeom prst="rect">
            <a:avLst/>
          </a:prstGeom>
          <a:noFill/>
        </p:spPr>
        <p:txBody>
          <a:bodyPr wrap="square" rtlCol="0">
            <a:spAutoFit/>
          </a:bodyPr>
          <a:lstStyle/>
          <a:p>
            <a:pPr algn="ctr"/>
            <a:r>
              <a:rPr lang="en-US" dirty="0" smtClean="0">
                <a:latin typeface="Franklin Gothic Demi" panose="020B0703020102020204" pitchFamily="34" charset="0"/>
              </a:rPr>
              <a:t>Kentucky Department of Revenue </a:t>
            </a:r>
            <a:r>
              <a:rPr lang="en-US" dirty="0" smtClean="0">
                <a:latin typeface="Franklin Gothic Demi" panose="020B0703020102020204" pitchFamily="34" charset="0"/>
                <a:sym typeface="Wingdings" panose="05000000000000000000" pitchFamily="2" charset="2"/>
              </a:rPr>
              <a:t> 501 High Street, St 32  Frankfort, KY 40601 </a:t>
            </a:r>
            <a:endParaRPr lang="en-US" dirty="0">
              <a:latin typeface="Franklin Gothic Demi" panose="020B0703020102020204" pitchFamily="34" charset="0"/>
            </a:endParaRPr>
          </a:p>
        </p:txBody>
      </p:sp>
      <p:sp>
        <p:nvSpPr>
          <p:cNvPr id="15" name="Rectangle 14"/>
          <p:cNvSpPr/>
          <p:nvPr/>
        </p:nvSpPr>
        <p:spPr>
          <a:xfrm>
            <a:off x="0" y="6521373"/>
            <a:ext cx="12192000" cy="54864"/>
          </a:xfrm>
          <a:prstGeom prst="rect">
            <a:avLst/>
          </a:prstGeom>
          <a:solidFill>
            <a:srgbClr val="3771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ubtitle 2"/>
          <p:cNvSpPr>
            <a:spLocks noGrp="1"/>
          </p:cNvSpPr>
          <p:nvPr>
            <p:ph type="subTitle" idx="1"/>
          </p:nvPr>
        </p:nvSpPr>
        <p:spPr>
          <a:xfrm>
            <a:off x="2995885" y="2803406"/>
            <a:ext cx="9537009" cy="587837"/>
          </a:xfrm>
        </p:spPr>
        <p:txBody>
          <a:bodyPr>
            <a:noAutofit/>
          </a:bodyPr>
          <a:lstStyle/>
          <a:p>
            <a:pPr algn="l"/>
            <a:r>
              <a:rPr lang="en-US" sz="4000" dirty="0" smtClean="0">
                <a:solidFill>
                  <a:schemeClr val="bg1"/>
                </a:solidFill>
                <a:latin typeface="Franklin Gothic Demi" panose="020B0703020102020204" pitchFamily="34" charset="0"/>
              </a:rPr>
              <a:t>Unique Issues With Motor Vehicles</a:t>
            </a:r>
            <a:endParaRPr lang="en-US" sz="4000" dirty="0">
              <a:solidFill>
                <a:schemeClr val="bg1"/>
              </a:solidFill>
              <a:latin typeface="Franklin Gothic Demi" panose="020B0703020102020204" pitchFamily="34" charset="0"/>
            </a:endParaRPr>
          </a:p>
        </p:txBody>
      </p:sp>
      <p:sp>
        <p:nvSpPr>
          <p:cNvPr id="16" name="Subtitle 2"/>
          <p:cNvSpPr txBox="1">
            <a:spLocks/>
          </p:cNvSpPr>
          <p:nvPr/>
        </p:nvSpPr>
        <p:spPr>
          <a:xfrm>
            <a:off x="2995885" y="3358082"/>
            <a:ext cx="9537009" cy="5878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200" dirty="0" smtClean="0">
                <a:solidFill>
                  <a:schemeClr val="bg1"/>
                </a:solidFill>
                <a:latin typeface="Franklin Gothic Demi" panose="020B0703020102020204" pitchFamily="34" charset="0"/>
              </a:rPr>
              <a:t>June 5, 2019</a:t>
            </a:r>
            <a:endParaRPr lang="en-US" sz="3200" dirty="0">
              <a:solidFill>
                <a:schemeClr val="bg1"/>
              </a:solidFill>
              <a:latin typeface="Franklin Gothic Demi" panose="020B0703020102020204" pitchFamily="34" charset="0"/>
            </a:endParaRPr>
          </a:p>
        </p:txBody>
      </p:sp>
    </p:spTree>
    <p:extLst>
      <p:ext uri="{BB962C8B-B14F-4D97-AF65-F5344CB8AC3E}">
        <p14:creationId xmlns:p14="http://schemas.microsoft.com/office/powerpoint/2010/main" val="28988654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203198"/>
            <a:ext cx="12192000" cy="104183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9788" y="365125"/>
            <a:ext cx="10515600" cy="879903"/>
          </a:xfrm>
        </p:spPr>
        <p:txBody>
          <a:bodyPr>
            <a:normAutofit/>
          </a:bodyPr>
          <a:lstStyle/>
          <a:p>
            <a:pPr algn="ctr"/>
            <a:r>
              <a:rPr lang="en-US" sz="4400" dirty="0" smtClean="0">
                <a:solidFill>
                  <a:schemeClr val="bg1"/>
                </a:solidFill>
                <a:latin typeface="Franklin Gothic Demi" panose="020B0703020102020204" pitchFamily="34" charset="0"/>
              </a:rPr>
              <a:t>Tax Status Codes“N” vs “S”</a:t>
            </a:r>
            <a:endParaRPr lang="en-US" sz="4400" dirty="0">
              <a:solidFill>
                <a:schemeClr val="bg1"/>
              </a:solidFill>
              <a:latin typeface="Franklin Gothic Demi" panose="020B0703020102020204" pitchFamily="34" charset="0"/>
            </a:endParaRPr>
          </a:p>
        </p:txBody>
      </p:sp>
      <p:sp>
        <p:nvSpPr>
          <p:cNvPr id="7" name="Text Placeholder 6"/>
          <p:cNvSpPr>
            <a:spLocks noGrp="1"/>
          </p:cNvSpPr>
          <p:nvPr>
            <p:ph type="body" idx="1"/>
          </p:nvPr>
        </p:nvSpPr>
        <p:spPr/>
        <p:txBody>
          <a:bodyPr/>
          <a:lstStyle/>
          <a:p>
            <a:r>
              <a:rPr lang="en-US" dirty="0" smtClean="0">
                <a:latin typeface="Franklin Gothic Demi" panose="020B0703020102020204" pitchFamily="34" charset="0"/>
              </a:rPr>
              <a:t>“N” Non-Taxable</a:t>
            </a:r>
            <a:endParaRPr lang="en-US" dirty="0">
              <a:latin typeface="Franklin Gothic Demi" panose="020B0703020102020204" pitchFamily="34" charset="0"/>
            </a:endParaRPr>
          </a:p>
        </p:txBody>
      </p:sp>
      <p:sp>
        <p:nvSpPr>
          <p:cNvPr id="8" name="Content Placeholder 7"/>
          <p:cNvSpPr>
            <a:spLocks noGrp="1"/>
          </p:cNvSpPr>
          <p:nvPr>
            <p:ph sz="half" idx="2"/>
          </p:nvPr>
        </p:nvSpPr>
        <p:spPr/>
        <p:txBody>
          <a:bodyPr>
            <a:normAutofit fontScale="92500" lnSpcReduction="10000"/>
          </a:bodyPr>
          <a:lstStyle/>
          <a:p>
            <a:r>
              <a:rPr lang="en-US" dirty="0" smtClean="0">
                <a:latin typeface="Franklin Gothic Demi" panose="020B0703020102020204" pitchFamily="34" charset="0"/>
              </a:rPr>
              <a:t>“N” makes it non-taxable and a segment will be created the following year.</a:t>
            </a:r>
          </a:p>
          <a:p>
            <a:r>
              <a:rPr lang="en-US" dirty="0" smtClean="0">
                <a:latin typeface="Franklin Gothic Demi" panose="020B0703020102020204" pitchFamily="34" charset="0"/>
              </a:rPr>
              <a:t>Non-resident military staff under Soldiers’ and Sailors’ Civil Relief Act</a:t>
            </a:r>
          </a:p>
          <a:p>
            <a:r>
              <a:rPr lang="en-US" dirty="0" smtClean="0">
                <a:latin typeface="Franklin Gothic Demi" panose="020B0703020102020204" pitchFamily="34" charset="0"/>
              </a:rPr>
              <a:t>Motor vehicles held for sale by licensed motor vehicle dealer</a:t>
            </a:r>
          </a:p>
          <a:p>
            <a:r>
              <a:rPr lang="en-US" dirty="0" smtClean="0">
                <a:latin typeface="Franklin Gothic Demi" panose="020B0703020102020204" pitchFamily="34" charset="0"/>
              </a:rPr>
              <a:t>Taxes discharged through bankruptcy proceedings</a:t>
            </a:r>
            <a:endParaRPr lang="en-US" dirty="0">
              <a:latin typeface="Franklin Gothic Demi" panose="020B0703020102020204" pitchFamily="34" charset="0"/>
            </a:endParaRPr>
          </a:p>
        </p:txBody>
      </p:sp>
      <p:sp>
        <p:nvSpPr>
          <p:cNvPr id="9" name="Text Placeholder 8"/>
          <p:cNvSpPr>
            <a:spLocks noGrp="1"/>
          </p:cNvSpPr>
          <p:nvPr>
            <p:ph type="body" sz="quarter" idx="3"/>
          </p:nvPr>
        </p:nvSpPr>
        <p:spPr/>
        <p:txBody>
          <a:bodyPr/>
          <a:lstStyle/>
          <a:p>
            <a:r>
              <a:rPr lang="en-US" dirty="0" smtClean="0">
                <a:latin typeface="Franklin Gothic Demi" panose="020B0703020102020204" pitchFamily="34" charset="0"/>
              </a:rPr>
              <a:t>“S” Sold</a:t>
            </a:r>
            <a:endParaRPr lang="en-US" dirty="0">
              <a:latin typeface="Franklin Gothic Demi" panose="020B0703020102020204" pitchFamily="34" charset="0"/>
            </a:endParaRPr>
          </a:p>
        </p:txBody>
      </p:sp>
      <p:sp>
        <p:nvSpPr>
          <p:cNvPr id="11" name="Content Placeholder 10"/>
          <p:cNvSpPr>
            <a:spLocks noGrp="1"/>
          </p:cNvSpPr>
          <p:nvPr>
            <p:ph sz="quarter" idx="4"/>
          </p:nvPr>
        </p:nvSpPr>
        <p:spPr/>
        <p:txBody>
          <a:bodyPr>
            <a:normAutofit fontScale="92500"/>
          </a:bodyPr>
          <a:lstStyle/>
          <a:p>
            <a:r>
              <a:rPr lang="en-US" dirty="0" smtClean="0">
                <a:latin typeface="Franklin Gothic Demi" panose="020B0703020102020204" pitchFamily="34" charset="0"/>
              </a:rPr>
              <a:t>“S” is for Sold and segment will not be created the following year</a:t>
            </a:r>
          </a:p>
          <a:p>
            <a:r>
              <a:rPr lang="en-US" dirty="0" smtClean="0">
                <a:latin typeface="Franklin Gothic Demi" panose="020B0703020102020204" pitchFamily="34" charset="0"/>
              </a:rPr>
              <a:t>Vehicle sold out of state prior to January 1 assessment date</a:t>
            </a:r>
          </a:p>
          <a:p>
            <a:r>
              <a:rPr lang="en-US" dirty="0" smtClean="0">
                <a:latin typeface="Franklin Gothic Demi" panose="020B0703020102020204" pitchFamily="34" charset="0"/>
              </a:rPr>
              <a:t>Vehicle sold to KY resident prior to Jan 1 but not transferred in AVIS</a:t>
            </a:r>
          </a:p>
          <a:p>
            <a:r>
              <a:rPr lang="en-US" dirty="0" smtClean="0">
                <a:latin typeface="Franklin Gothic Demi" panose="020B0703020102020204" pitchFamily="34" charset="0"/>
              </a:rPr>
              <a:t>Taxpayer moved out-of-state prior to Jan 1</a:t>
            </a:r>
          </a:p>
        </p:txBody>
      </p:sp>
      <p:sp>
        <p:nvSpPr>
          <p:cNvPr id="13" name="Rectangle 12"/>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27586" y="5227756"/>
            <a:ext cx="1512013" cy="1517493"/>
          </a:xfrm>
          <a:prstGeom prst="rect">
            <a:avLst/>
          </a:prstGeom>
        </p:spPr>
      </p:pic>
    </p:spTree>
    <p:extLst>
      <p:ext uri="{BB962C8B-B14F-4D97-AF65-F5344CB8AC3E}">
        <p14:creationId xmlns:p14="http://schemas.microsoft.com/office/powerpoint/2010/main" val="2057495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203198"/>
            <a:ext cx="12192000" cy="104183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0" y="318610"/>
            <a:ext cx="12191999" cy="759585"/>
          </a:xfrm>
        </p:spPr>
        <p:txBody>
          <a:bodyPr>
            <a:normAutofit/>
          </a:bodyPr>
          <a:lstStyle/>
          <a:p>
            <a:r>
              <a:rPr lang="en-US" sz="4400" dirty="0" smtClean="0">
                <a:solidFill>
                  <a:schemeClr val="bg1"/>
                </a:solidFill>
                <a:latin typeface="Franklin Gothic Demi" panose="020B0703020102020204" pitchFamily="34" charset="0"/>
              </a:rPr>
              <a:t>Dealer Inventory</a:t>
            </a:r>
            <a:endParaRPr lang="en-US" sz="4400" dirty="0">
              <a:solidFill>
                <a:schemeClr val="bg1"/>
              </a:solidFill>
              <a:latin typeface="Franklin Gothic Demi" panose="020B0703020102020204" pitchFamily="34" charset="0"/>
            </a:endParaRPr>
          </a:p>
        </p:txBody>
      </p:sp>
      <p:sp>
        <p:nvSpPr>
          <p:cNvPr id="3" name="Subtitle 2"/>
          <p:cNvSpPr>
            <a:spLocks noGrp="1"/>
          </p:cNvSpPr>
          <p:nvPr>
            <p:ph type="subTitle" idx="1"/>
          </p:nvPr>
        </p:nvSpPr>
        <p:spPr>
          <a:xfrm>
            <a:off x="866270" y="1652504"/>
            <a:ext cx="9661315" cy="4465329"/>
          </a:xfrm>
        </p:spPr>
        <p:txBody>
          <a:bodyPr>
            <a:normAutofit lnSpcReduction="10000"/>
          </a:bodyPr>
          <a:lstStyle/>
          <a:p>
            <a:pPr marL="338138" indent="-338138" algn="l">
              <a:buFont typeface="Arial" panose="020B0604020202020204" pitchFamily="34" charset="0"/>
              <a:buChar char="•"/>
            </a:pPr>
            <a:r>
              <a:rPr lang="en-US" sz="2800" dirty="0" smtClean="0">
                <a:latin typeface="Franklin Gothic Demi" panose="020B0703020102020204" pitchFamily="34" charset="0"/>
              </a:rPr>
              <a:t>Licensed motor vehicles are not required to pay property tax on any vehicle which has been properly “dealer assigned” within the Clerks office.</a:t>
            </a:r>
          </a:p>
          <a:p>
            <a:pPr marL="338138" indent="-338138" algn="l">
              <a:buFont typeface="Arial" panose="020B0604020202020204" pitchFamily="34" charset="0"/>
              <a:buChar char="•"/>
            </a:pPr>
            <a:r>
              <a:rPr lang="en-US" sz="2800" dirty="0" smtClean="0">
                <a:latin typeface="Franklin Gothic Demi" panose="020B0703020102020204" pitchFamily="34" charset="0"/>
              </a:rPr>
              <a:t>The vehicles shall be listed for property taxation on the tangible personal property return (form 62A500) (line 34) subject to a $0.05 per $100 of value.</a:t>
            </a:r>
          </a:p>
          <a:p>
            <a:pPr marL="338138" indent="-338138" algn="l">
              <a:buFont typeface="Arial" panose="020B0604020202020204" pitchFamily="34" charset="0"/>
              <a:buChar char="•"/>
            </a:pPr>
            <a:r>
              <a:rPr lang="en-US" sz="2800" dirty="0" smtClean="0">
                <a:latin typeface="Franklin Gothic Demi" panose="020B0703020102020204" pitchFamily="34" charset="0"/>
              </a:rPr>
              <a:t>To assist the PVA offices form 62A500-S1 (motor vehicle dealer) and 62A500-M1 (boat dealer) were generated as informational forms for the PVA’s to verify these inventories are listed on the tangible return prior to removing from AVIS.</a:t>
            </a:r>
          </a:p>
        </p:txBody>
      </p:sp>
      <p:sp>
        <p:nvSpPr>
          <p:cNvPr id="13" name="Rectangle 12"/>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7586" y="5227756"/>
            <a:ext cx="1512013" cy="1517493"/>
          </a:xfrm>
          <a:prstGeom prst="rect">
            <a:avLst/>
          </a:prstGeom>
        </p:spPr>
      </p:pic>
    </p:spTree>
    <p:extLst>
      <p:ext uri="{BB962C8B-B14F-4D97-AF65-F5344CB8AC3E}">
        <p14:creationId xmlns:p14="http://schemas.microsoft.com/office/powerpoint/2010/main" val="19566894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203198"/>
            <a:ext cx="12192000" cy="104183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318610"/>
            <a:ext cx="12191999" cy="759585"/>
          </a:xfrm>
        </p:spPr>
        <p:txBody>
          <a:bodyPr>
            <a:normAutofit/>
          </a:bodyPr>
          <a:lstStyle/>
          <a:p>
            <a:r>
              <a:rPr lang="en-US" sz="4400" dirty="0" smtClean="0">
                <a:solidFill>
                  <a:schemeClr val="bg1"/>
                </a:solidFill>
                <a:latin typeface="Franklin Gothic Demi" panose="020B0703020102020204" pitchFamily="34" charset="0"/>
              </a:rPr>
              <a:t>New Vehicles and Valuation</a:t>
            </a:r>
            <a:endParaRPr lang="en-US" sz="4400" dirty="0">
              <a:solidFill>
                <a:schemeClr val="bg1"/>
              </a:solidFill>
              <a:latin typeface="Franklin Gothic Demi" panose="020B0703020102020204" pitchFamily="34" charset="0"/>
            </a:endParaRPr>
          </a:p>
        </p:txBody>
      </p:sp>
      <p:sp>
        <p:nvSpPr>
          <p:cNvPr id="3" name="Subtitle 2"/>
          <p:cNvSpPr>
            <a:spLocks noGrp="1"/>
          </p:cNvSpPr>
          <p:nvPr>
            <p:ph type="subTitle" idx="1"/>
          </p:nvPr>
        </p:nvSpPr>
        <p:spPr>
          <a:xfrm>
            <a:off x="284380" y="1578902"/>
            <a:ext cx="10594902" cy="4800848"/>
          </a:xfrm>
        </p:spPr>
        <p:txBody>
          <a:bodyPr>
            <a:normAutofit/>
          </a:bodyPr>
          <a:lstStyle/>
          <a:p>
            <a:pPr marL="338138" indent="-338138" algn="l">
              <a:buFont typeface="Arial" panose="020B0604020202020204" pitchFamily="34" charset="0"/>
              <a:buChar char="•"/>
            </a:pPr>
            <a:r>
              <a:rPr lang="en-US" sz="2800" dirty="0" smtClean="0">
                <a:latin typeface="Franklin Gothic Demi" panose="020B0703020102020204" pitchFamily="34" charset="0"/>
              </a:rPr>
              <a:t>Review PODD (print on demand decal) for VTR which should include sale price.</a:t>
            </a:r>
          </a:p>
          <a:p>
            <a:pPr marL="338138" indent="-338138" algn="l">
              <a:buFont typeface="Arial" panose="020B0604020202020204" pitchFamily="34" charset="0"/>
              <a:buChar char="•"/>
            </a:pPr>
            <a:r>
              <a:rPr lang="en-US" sz="2800" dirty="0" smtClean="0">
                <a:latin typeface="Franklin Gothic Demi" panose="020B0703020102020204" pitchFamily="34" charset="0"/>
              </a:rPr>
              <a:t>If no sales price is available you can use the following to estimate fair cash value</a:t>
            </a:r>
          </a:p>
          <a:p>
            <a:pPr marL="795338" lvl="1" indent="-338138" algn="l">
              <a:buFont typeface="Arial" panose="020B0604020202020204" pitchFamily="34" charset="0"/>
              <a:buChar char="•"/>
            </a:pPr>
            <a:r>
              <a:rPr lang="en-US" sz="2800" dirty="0" smtClean="0">
                <a:latin typeface="Franklin Gothic Demi" panose="020B0703020102020204" pitchFamily="34" charset="0"/>
              </a:rPr>
              <a:t>Look up </a:t>
            </a:r>
            <a:r>
              <a:rPr lang="en-US" sz="2800" dirty="0">
                <a:latin typeface="Franklin Gothic Demi" panose="020B0703020102020204" pitchFamily="34" charset="0"/>
              </a:rPr>
              <a:t>previous year in NADA and add 10%</a:t>
            </a:r>
          </a:p>
          <a:p>
            <a:pPr marL="795338" lvl="1" indent="-338138" algn="l">
              <a:buFont typeface="Arial" panose="020B0604020202020204" pitchFamily="34" charset="0"/>
              <a:buChar char="•"/>
            </a:pPr>
            <a:r>
              <a:rPr lang="en-US" sz="2800" dirty="0" smtClean="0">
                <a:latin typeface="Franklin Gothic Demi" panose="020B0703020102020204" pitchFamily="34" charset="0"/>
              </a:rPr>
              <a:t>New current year vehicles—use 90% of the MSRP (Manufacturer’s Suggested Retail Price)</a:t>
            </a:r>
          </a:p>
          <a:p>
            <a:pPr marL="795338" lvl="1" indent="-338138" algn="l">
              <a:buFont typeface="Arial" panose="020B0604020202020204" pitchFamily="34" charset="0"/>
              <a:buChar char="•"/>
            </a:pPr>
            <a:r>
              <a:rPr lang="en-US" sz="2800" dirty="0" smtClean="0">
                <a:latin typeface="Franklin Gothic Demi" panose="020B0703020102020204" pitchFamily="34" charset="0"/>
              </a:rPr>
              <a:t>New previous year vehicles—use 85% of the MSRP unless there is a value provided on NADA site</a:t>
            </a:r>
          </a:p>
        </p:txBody>
      </p:sp>
      <p:sp>
        <p:nvSpPr>
          <p:cNvPr id="13" name="Rectangle 12"/>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7586" y="5227756"/>
            <a:ext cx="1512013" cy="1517493"/>
          </a:xfrm>
          <a:prstGeom prst="rect">
            <a:avLst/>
          </a:prstGeom>
        </p:spPr>
      </p:pic>
    </p:spTree>
    <p:extLst>
      <p:ext uri="{BB962C8B-B14F-4D97-AF65-F5344CB8AC3E}">
        <p14:creationId xmlns:p14="http://schemas.microsoft.com/office/powerpoint/2010/main" val="42031559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203198"/>
            <a:ext cx="12192000" cy="104183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318610"/>
            <a:ext cx="12191999" cy="759585"/>
          </a:xfrm>
        </p:spPr>
        <p:txBody>
          <a:bodyPr>
            <a:normAutofit/>
          </a:bodyPr>
          <a:lstStyle/>
          <a:p>
            <a:r>
              <a:rPr lang="en-US" sz="4400" dirty="0" smtClean="0">
                <a:solidFill>
                  <a:schemeClr val="bg1"/>
                </a:solidFill>
                <a:latin typeface="Franklin Gothic Demi" panose="020B0703020102020204" pitchFamily="34" charset="0"/>
              </a:rPr>
              <a:t>Travel Trailers, Fifth Wheels and Campers</a:t>
            </a:r>
            <a:endParaRPr lang="en-US" sz="4400" dirty="0">
              <a:solidFill>
                <a:schemeClr val="bg1"/>
              </a:solidFill>
              <a:latin typeface="Franklin Gothic Demi" panose="020B0703020102020204" pitchFamily="34" charset="0"/>
            </a:endParaRPr>
          </a:p>
        </p:txBody>
      </p:sp>
      <p:sp>
        <p:nvSpPr>
          <p:cNvPr id="3" name="Subtitle 2"/>
          <p:cNvSpPr>
            <a:spLocks noGrp="1"/>
          </p:cNvSpPr>
          <p:nvPr>
            <p:ph type="subTitle" idx="1"/>
          </p:nvPr>
        </p:nvSpPr>
        <p:spPr>
          <a:xfrm>
            <a:off x="284380" y="1578902"/>
            <a:ext cx="10594902" cy="4800848"/>
          </a:xfrm>
        </p:spPr>
        <p:txBody>
          <a:bodyPr>
            <a:normAutofit/>
          </a:bodyPr>
          <a:lstStyle/>
          <a:p>
            <a:pPr marL="338138" indent="-338138" algn="l">
              <a:buFont typeface="Arial" panose="020B0604020202020204" pitchFamily="34" charset="0"/>
              <a:buChar char="•"/>
            </a:pPr>
            <a:r>
              <a:rPr lang="en-US" sz="2800" b="1" dirty="0" smtClean="0">
                <a:latin typeface="Franklin Gothic Demi" panose="020B0703020102020204" pitchFamily="34" charset="0"/>
                <a:cs typeface="Calibri" panose="020F0502020204030204" pitchFamily="34" charset="0"/>
              </a:rPr>
              <a:t>Clerks coding travel trailers and fifth wheels with “H/HS”. These should be “H/TV”</a:t>
            </a:r>
          </a:p>
          <a:p>
            <a:pPr marL="795338" lvl="1" indent="-338138" algn="l">
              <a:buFont typeface="Arial" panose="020B0604020202020204" pitchFamily="34" charset="0"/>
              <a:buChar char="•"/>
            </a:pPr>
            <a:r>
              <a:rPr lang="en-US" sz="2800" b="1" dirty="0" smtClean="0">
                <a:latin typeface="Franklin Gothic Demi" panose="020B0703020102020204" pitchFamily="34" charset="0"/>
                <a:cs typeface="Calibri" panose="020F0502020204030204" pitchFamily="34" charset="0"/>
              </a:rPr>
              <a:t>“H/HS” is for mobile homes and bypasses valuation and segments are not created unless manual intervention is done by the PVA.</a:t>
            </a:r>
          </a:p>
          <a:p>
            <a:pPr marL="795338" lvl="1" indent="-338138" algn="l">
              <a:buFont typeface="Arial" panose="020B0604020202020204" pitchFamily="34" charset="0"/>
              <a:buChar char="•"/>
            </a:pPr>
            <a:r>
              <a:rPr lang="en-US" sz="2800" b="1" dirty="0" smtClean="0">
                <a:latin typeface="Franklin Gothic Demi" panose="020B0703020102020204" pitchFamily="34" charset="0"/>
                <a:cs typeface="Calibri" panose="020F0502020204030204" pitchFamily="34" charset="0"/>
              </a:rPr>
              <a:t>Has been communicated with Transportation to advise Clerks of issue.</a:t>
            </a:r>
          </a:p>
          <a:p>
            <a:pPr marL="795338" lvl="1" indent="-338138" algn="l">
              <a:buFont typeface="Arial" panose="020B0604020202020204" pitchFamily="34" charset="0"/>
              <a:buChar char="•"/>
            </a:pPr>
            <a:r>
              <a:rPr lang="en-US" sz="2800" b="1" dirty="0" smtClean="0">
                <a:latin typeface="Franklin Gothic Demi" panose="020B0703020102020204" pitchFamily="34" charset="0"/>
                <a:cs typeface="Calibri" panose="020F0502020204030204" pitchFamily="34" charset="0"/>
              </a:rPr>
              <a:t>DOR will be sending out reports for PVA office to correct some of these issues and create segments for prior years.</a:t>
            </a:r>
          </a:p>
          <a:p>
            <a:pPr marL="1252538" lvl="2" indent="-338138" algn="l">
              <a:buFont typeface="Arial" panose="020B0604020202020204" pitchFamily="34" charset="0"/>
              <a:buChar char="•"/>
            </a:pPr>
            <a:r>
              <a:rPr lang="en-US" sz="2600" b="1" dirty="0" smtClean="0">
                <a:latin typeface="Franklin Gothic Demi" panose="020B0703020102020204" pitchFamily="34" charset="0"/>
                <a:cs typeface="Calibri" panose="020F0502020204030204" pitchFamily="34" charset="0"/>
              </a:rPr>
              <a:t>Will attempt to work with COT after corrections are made to send notice to taxpayer. </a:t>
            </a:r>
          </a:p>
        </p:txBody>
      </p:sp>
      <p:sp>
        <p:nvSpPr>
          <p:cNvPr id="13" name="Rectangle 12"/>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7586" y="5227756"/>
            <a:ext cx="1512013" cy="1517493"/>
          </a:xfrm>
          <a:prstGeom prst="rect">
            <a:avLst/>
          </a:prstGeom>
        </p:spPr>
      </p:pic>
    </p:spTree>
    <p:extLst>
      <p:ext uri="{BB962C8B-B14F-4D97-AF65-F5344CB8AC3E}">
        <p14:creationId xmlns:p14="http://schemas.microsoft.com/office/powerpoint/2010/main" val="11897602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203198"/>
            <a:ext cx="12192000" cy="104183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318610"/>
            <a:ext cx="12191999" cy="759585"/>
          </a:xfrm>
        </p:spPr>
        <p:txBody>
          <a:bodyPr>
            <a:normAutofit/>
          </a:bodyPr>
          <a:lstStyle/>
          <a:p>
            <a:r>
              <a:rPr lang="en-US" sz="4400" dirty="0" smtClean="0">
                <a:solidFill>
                  <a:schemeClr val="bg1"/>
                </a:solidFill>
                <a:latin typeface="Franklin Gothic Demi" panose="020B0703020102020204" pitchFamily="34" charset="0"/>
              </a:rPr>
              <a:t>Travel Trailers, Fifth Wheels and Campers</a:t>
            </a:r>
            <a:endParaRPr lang="en-US" sz="4400" dirty="0">
              <a:solidFill>
                <a:schemeClr val="bg1"/>
              </a:solidFill>
              <a:latin typeface="Franklin Gothic Demi" panose="020B0703020102020204" pitchFamily="34" charset="0"/>
            </a:endParaRPr>
          </a:p>
        </p:txBody>
      </p:sp>
      <p:sp>
        <p:nvSpPr>
          <p:cNvPr id="3" name="Subtitle 2"/>
          <p:cNvSpPr>
            <a:spLocks noGrp="1"/>
          </p:cNvSpPr>
          <p:nvPr>
            <p:ph type="subTitle" idx="1"/>
          </p:nvPr>
        </p:nvSpPr>
        <p:spPr>
          <a:xfrm>
            <a:off x="123772" y="1246062"/>
            <a:ext cx="10594902" cy="4800848"/>
          </a:xfrm>
        </p:spPr>
        <p:txBody>
          <a:bodyPr>
            <a:normAutofit/>
          </a:bodyPr>
          <a:lstStyle/>
          <a:p>
            <a:pPr marL="338138" indent="-338138" algn="l">
              <a:buFont typeface="Arial" panose="020B0604020202020204" pitchFamily="34" charset="0"/>
              <a:buChar char="•"/>
            </a:pPr>
            <a:r>
              <a:rPr lang="en-US" sz="2000" dirty="0" smtClean="0">
                <a:latin typeface="Franklin Gothic Demi" panose="020B0703020102020204" pitchFamily="34" charset="0"/>
              </a:rPr>
              <a:t>Email to All County Clerks from Transportation Cabinet</a:t>
            </a:r>
          </a:p>
        </p:txBody>
      </p:sp>
      <p:sp>
        <p:nvSpPr>
          <p:cNvPr id="13" name="Rectangle 12"/>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7586" y="5227756"/>
            <a:ext cx="1512013" cy="1517493"/>
          </a:xfrm>
          <a:prstGeom prst="rect">
            <a:avLst/>
          </a:prstGeom>
        </p:spPr>
      </p:pic>
      <p:sp>
        <p:nvSpPr>
          <p:cNvPr id="5" name="TextBox 4"/>
          <p:cNvSpPr txBox="1"/>
          <p:nvPr/>
        </p:nvSpPr>
        <p:spPr>
          <a:xfrm>
            <a:off x="521562" y="1527805"/>
            <a:ext cx="11335157" cy="1477328"/>
          </a:xfrm>
          <a:prstGeom prst="rect">
            <a:avLst/>
          </a:prstGeom>
          <a:noFill/>
        </p:spPr>
        <p:txBody>
          <a:bodyPr wrap="square" rtlCol="0">
            <a:spAutoFit/>
          </a:bodyPr>
          <a:lstStyle/>
          <a:p>
            <a:r>
              <a:rPr lang="en-US" dirty="0"/>
              <a:t>Thanks to all who joined this morning’s conference call in regards to Travel Trailers, Campers and Fifth Wheels, body style/vehicle codes.  Please be advised that we have made changes to our previously sent email (see below).  </a:t>
            </a:r>
          </a:p>
          <a:p>
            <a:r>
              <a:rPr lang="en-US" dirty="0"/>
              <a:t> </a:t>
            </a:r>
            <a:endParaRPr lang="en-US" dirty="0" smtClean="0"/>
          </a:p>
          <a:p>
            <a:r>
              <a:rPr lang="en-US" dirty="0" smtClean="0"/>
              <a:t>Going </a:t>
            </a:r>
            <a:r>
              <a:rPr lang="en-US" dirty="0"/>
              <a:t>forward, these codes should be used to identify the following vehicles: </a:t>
            </a:r>
            <a:endParaRPr lang="en-US" dirty="0" smtClean="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451306086"/>
              </p:ext>
            </p:extLst>
          </p:nvPr>
        </p:nvGraphicFramePr>
        <p:xfrm>
          <a:off x="521562" y="2818793"/>
          <a:ext cx="9223454" cy="2854044"/>
        </p:xfrm>
        <a:graphic>
          <a:graphicData uri="http://schemas.openxmlformats.org/drawingml/2006/table">
            <a:tbl>
              <a:tblPr firstRow="1" firstCol="1" bandRow="1">
                <a:tableStyleId>{5C22544A-7EE6-4342-B048-85BDC9FD1C3A}</a:tableStyleId>
              </a:tblPr>
              <a:tblGrid>
                <a:gridCol w="2359939">
                  <a:extLst>
                    <a:ext uri="{9D8B030D-6E8A-4147-A177-3AD203B41FA5}">
                      <a16:colId xmlns:a16="http://schemas.microsoft.com/office/drawing/2014/main" val="3736325465"/>
                    </a:ext>
                  </a:extLst>
                </a:gridCol>
                <a:gridCol w="6863515">
                  <a:extLst>
                    <a:ext uri="{9D8B030D-6E8A-4147-A177-3AD203B41FA5}">
                      <a16:colId xmlns:a16="http://schemas.microsoft.com/office/drawing/2014/main" val="2192848050"/>
                    </a:ext>
                  </a:extLst>
                </a:gridCol>
              </a:tblGrid>
              <a:tr h="317116">
                <a:tc>
                  <a:txBody>
                    <a:bodyPr/>
                    <a:lstStyle/>
                    <a:p>
                      <a:pPr marL="0" marR="0">
                        <a:spcBef>
                          <a:spcPts val="0"/>
                        </a:spcBef>
                        <a:spcAft>
                          <a:spcPts val="0"/>
                        </a:spcAft>
                      </a:pPr>
                      <a:r>
                        <a:rPr lang="en-US" sz="1800" dirty="0" smtClean="0">
                          <a:solidFill>
                            <a:schemeClr val="tx1"/>
                          </a:solidFill>
                          <a:effectLst/>
                          <a:latin typeface="Franklin Gothic Demi" panose="020B0703020102020204" pitchFamily="34" charset="0"/>
                        </a:rPr>
                        <a:t>Vehicle- </a:t>
                      </a:r>
                      <a:endParaRPr lang="en-US" sz="1800" dirty="0">
                        <a:solidFill>
                          <a:schemeClr val="tx1"/>
                        </a:solidFill>
                        <a:effectLst/>
                        <a:latin typeface="Franklin Gothic Demi" panose="020B070302010202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Franklin Gothic Demi" panose="020B0703020102020204" pitchFamily="34" charset="0"/>
                        </a:rPr>
                        <a:t>Body style/veh. Type</a:t>
                      </a:r>
                      <a:endParaRPr lang="en-US" sz="1800" dirty="0">
                        <a:solidFill>
                          <a:schemeClr val="tx1"/>
                        </a:solidFill>
                        <a:effectLst/>
                        <a:latin typeface="Franklin Gothic Demi" panose="020B07030201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2864206328"/>
                  </a:ext>
                </a:extLst>
              </a:tr>
              <a:tr h="634232">
                <a:tc>
                  <a:txBody>
                    <a:bodyPr/>
                    <a:lstStyle/>
                    <a:p>
                      <a:pPr marL="0" marR="0">
                        <a:spcBef>
                          <a:spcPts val="0"/>
                        </a:spcBef>
                        <a:spcAft>
                          <a:spcPts val="0"/>
                        </a:spcAft>
                      </a:pPr>
                      <a:r>
                        <a:rPr lang="en-US" sz="1800" dirty="0" smtClean="0">
                          <a:solidFill>
                            <a:schemeClr val="tx1"/>
                          </a:solidFill>
                          <a:effectLst/>
                          <a:latin typeface="Franklin Gothic Demi" panose="020B0703020102020204" pitchFamily="34" charset="0"/>
                        </a:rPr>
                        <a:t>Fifth-wheel and </a:t>
                      </a:r>
                    </a:p>
                    <a:p>
                      <a:pPr marL="0" marR="0">
                        <a:spcBef>
                          <a:spcPts val="0"/>
                        </a:spcBef>
                        <a:spcAft>
                          <a:spcPts val="0"/>
                        </a:spcAft>
                      </a:pPr>
                      <a:r>
                        <a:rPr lang="en-US" sz="1800" dirty="0" smtClean="0">
                          <a:solidFill>
                            <a:schemeClr val="tx1"/>
                          </a:solidFill>
                          <a:effectLst/>
                          <a:latin typeface="Franklin Gothic Demi" panose="020B0703020102020204" pitchFamily="34" charset="0"/>
                        </a:rPr>
                        <a:t>Travel trailers</a:t>
                      </a:r>
                      <a:endParaRPr lang="en-US" sz="1800" dirty="0">
                        <a:solidFill>
                          <a:schemeClr val="tx1"/>
                        </a:solidFill>
                        <a:effectLst/>
                        <a:latin typeface="Franklin Gothic Demi" panose="020B070302010202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Franklin Gothic Demi" panose="020B0703020102020204" pitchFamily="34" charset="0"/>
                        </a:rPr>
                        <a:t>TV/H- </a:t>
                      </a:r>
                    </a:p>
                    <a:p>
                      <a:pPr marL="0" marR="0">
                        <a:spcBef>
                          <a:spcPts val="0"/>
                        </a:spcBef>
                        <a:spcAft>
                          <a:spcPts val="0"/>
                        </a:spcAft>
                      </a:pPr>
                      <a:r>
                        <a:rPr lang="en-US" sz="1800" dirty="0">
                          <a:solidFill>
                            <a:schemeClr val="tx1"/>
                          </a:solidFill>
                          <a:effectLst/>
                          <a:latin typeface="Franklin Gothic Demi" panose="020B0703020102020204" pitchFamily="34" charset="0"/>
                        </a:rPr>
                        <a:t>Tax segment created, a travel trailer plate is issued.</a:t>
                      </a:r>
                      <a:endParaRPr lang="en-US" sz="1800" dirty="0">
                        <a:solidFill>
                          <a:schemeClr val="tx1"/>
                        </a:solidFill>
                        <a:effectLst/>
                        <a:latin typeface="Franklin Gothic Demi" panose="020B07030201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363981054"/>
                  </a:ext>
                </a:extLst>
              </a:tr>
              <a:tr h="634232">
                <a:tc>
                  <a:txBody>
                    <a:bodyPr/>
                    <a:lstStyle/>
                    <a:p>
                      <a:pPr marL="0" marR="0">
                        <a:spcBef>
                          <a:spcPts val="0"/>
                        </a:spcBef>
                        <a:spcAft>
                          <a:spcPts val="0"/>
                        </a:spcAft>
                      </a:pPr>
                      <a:r>
                        <a:rPr lang="en-US" sz="1800" dirty="0" smtClean="0">
                          <a:solidFill>
                            <a:schemeClr val="tx1"/>
                          </a:solidFill>
                          <a:effectLst/>
                          <a:latin typeface="Franklin Gothic Demi" panose="020B0703020102020204" pitchFamily="34" charset="0"/>
                        </a:rPr>
                        <a:t>Motor Home/RVs</a:t>
                      </a:r>
                      <a:endParaRPr lang="en-US" sz="1800" dirty="0">
                        <a:solidFill>
                          <a:schemeClr val="tx1"/>
                        </a:solidFill>
                        <a:effectLst/>
                        <a:latin typeface="Franklin Gothic Demi" panose="020B070302010202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Franklin Gothic Demi" panose="020B0703020102020204" pitchFamily="34" charset="0"/>
                        </a:rPr>
                        <a:t>MH/V- </a:t>
                      </a:r>
                    </a:p>
                    <a:p>
                      <a:pPr marL="0" marR="0">
                        <a:spcBef>
                          <a:spcPts val="0"/>
                        </a:spcBef>
                        <a:spcAft>
                          <a:spcPts val="0"/>
                        </a:spcAft>
                      </a:pPr>
                      <a:r>
                        <a:rPr lang="en-US" sz="1800" dirty="0">
                          <a:solidFill>
                            <a:schemeClr val="tx1"/>
                          </a:solidFill>
                          <a:effectLst/>
                          <a:latin typeface="Franklin Gothic Demi" panose="020B0703020102020204" pitchFamily="34" charset="0"/>
                        </a:rPr>
                        <a:t>Tax segment created, a recreational vehicle plate is issued.</a:t>
                      </a:r>
                      <a:endParaRPr lang="en-US" sz="1800" dirty="0">
                        <a:solidFill>
                          <a:schemeClr val="tx1"/>
                        </a:solidFill>
                        <a:effectLst/>
                        <a:latin typeface="Franklin Gothic Demi" panose="020B07030201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281524986"/>
                  </a:ext>
                </a:extLst>
              </a:tr>
              <a:tr h="634232">
                <a:tc>
                  <a:txBody>
                    <a:bodyPr/>
                    <a:lstStyle/>
                    <a:p>
                      <a:pPr marL="0" marR="0">
                        <a:spcBef>
                          <a:spcPts val="0"/>
                        </a:spcBef>
                        <a:spcAft>
                          <a:spcPts val="0"/>
                        </a:spcAft>
                      </a:pPr>
                      <a:r>
                        <a:rPr lang="en-US" sz="1800" dirty="0" smtClean="0">
                          <a:solidFill>
                            <a:schemeClr val="tx1"/>
                          </a:solidFill>
                          <a:effectLst/>
                          <a:latin typeface="Franklin Gothic Demi" panose="020B0703020102020204" pitchFamily="34" charset="0"/>
                        </a:rPr>
                        <a:t>Camping Trailers </a:t>
                      </a:r>
                      <a:endParaRPr lang="en-US" sz="1800" dirty="0">
                        <a:solidFill>
                          <a:schemeClr val="tx1"/>
                        </a:solidFill>
                        <a:effectLst/>
                        <a:latin typeface="Franklin Gothic Demi" panose="020B070302010202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Franklin Gothic Demi" panose="020B0703020102020204" pitchFamily="34" charset="0"/>
                        </a:rPr>
                        <a:t>CT/R- </a:t>
                      </a:r>
                    </a:p>
                    <a:p>
                      <a:pPr marL="0" marR="0">
                        <a:spcBef>
                          <a:spcPts val="0"/>
                        </a:spcBef>
                        <a:spcAft>
                          <a:spcPts val="0"/>
                        </a:spcAft>
                      </a:pPr>
                      <a:r>
                        <a:rPr lang="en-US" sz="1800" dirty="0">
                          <a:solidFill>
                            <a:schemeClr val="tx1"/>
                          </a:solidFill>
                          <a:effectLst/>
                          <a:latin typeface="Franklin Gothic Demi" panose="020B0703020102020204" pitchFamily="34" charset="0"/>
                        </a:rPr>
                        <a:t>Tax segment created, a camping trailer plate is issued. </a:t>
                      </a:r>
                      <a:endParaRPr lang="en-US" sz="1800" dirty="0">
                        <a:solidFill>
                          <a:schemeClr val="tx1"/>
                        </a:solidFill>
                        <a:effectLst/>
                        <a:latin typeface="Franklin Gothic Demi" panose="020B07030201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2046698907"/>
                  </a:ext>
                </a:extLst>
              </a:tr>
              <a:tr h="634232">
                <a:tc>
                  <a:txBody>
                    <a:bodyPr/>
                    <a:lstStyle/>
                    <a:p>
                      <a:pPr marL="0" marR="0">
                        <a:spcBef>
                          <a:spcPts val="0"/>
                        </a:spcBef>
                        <a:spcAft>
                          <a:spcPts val="0"/>
                        </a:spcAft>
                      </a:pPr>
                      <a:r>
                        <a:rPr lang="en-US" sz="1800" dirty="0" smtClean="0">
                          <a:solidFill>
                            <a:schemeClr val="tx1"/>
                          </a:solidFill>
                          <a:effectLst/>
                          <a:latin typeface="Franklin Gothic Demi" panose="020B0703020102020204" pitchFamily="34" charset="0"/>
                        </a:rPr>
                        <a:t>Mobile Home</a:t>
                      </a:r>
                      <a:endParaRPr lang="en-US" sz="1800" dirty="0">
                        <a:solidFill>
                          <a:schemeClr val="tx1"/>
                        </a:solidFill>
                        <a:effectLst/>
                        <a:latin typeface="Franklin Gothic Demi" panose="020B070302010202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Franklin Gothic Demi" panose="020B0703020102020204" pitchFamily="34" charset="0"/>
                        </a:rPr>
                        <a:t>HS/H- </a:t>
                      </a:r>
                    </a:p>
                    <a:p>
                      <a:pPr marL="0" marR="0">
                        <a:spcBef>
                          <a:spcPts val="0"/>
                        </a:spcBef>
                        <a:spcAft>
                          <a:spcPts val="0"/>
                        </a:spcAft>
                      </a:pPr>
                      <a:r>
                        <a:rPr lang="en-US" sz="1800" dirty="0">
                          <a:solidFill>
                            <a:schemeClr val="tx1"/>
                          </a:solidFill>
                          <a:effectLst/>
                          <a:latin typeface="Franklin Gothic Demi" panose="020B0703020102020204" pitchFamily="34" charset="0"/>
                        </a:rPr>
                        <a:t>Tax segment is NOT created. Plate should not be issued. </a:t>
                      </a:r>
                      <a:endParaRPr lang="en-US" sz="1800" dirty="0">
                        <a:solidFill>
                          <a:schemeClr val="tx1"/>
                        </a:solidFill>
                        <a:effectLst/>
                        <a:latin typeface="Franklin Gothic Demi" panose="020B07030201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2735389158"/>
                  </a:ext>
                </a:extLst>
              </a:tr>
            </a:tbl>
          </a:graphicData>
        </a:graphic>
      </p:graphicFrame>
      <p:sp>
        <p:nvSpPr>
          <p:cNvPr id="7" name="TextBox 6"/>
          <p:cNvSpPr txBox="1"/>
          <p:nvPr/>
        </p:nvSpPr>
        <p:spPr>
          <a:xfrm>
            <a:off x="557261" y="5790294"/>
            <a:ext cx="9536837" cy="923330"/>
          </a:xfrm>
          <a:prstGeom prst="rect">
            <a:avLst/>
          </a:prstGeom>
          <a:noFill/>
        </p:spPr>
        <p:txBody>
          <a:bodyPr wrap="square" rtlCol="0">
            <a:spAutoFit/>
          </a:bodyPr>
          <a:lstStyle/>
          <a:p>
            <a:r>
              <a:rPr lang="en-US" dirty="0"/>
              <a:t>Note:  The AVIS system will NOT stop the transaction if the wrong codes are entered, it is important that this information be incorporated into any training regimen implemented in your respective offices.</a:t>
            </a:r>
          </a:p>
        </p:txBody>
      </p:sp>
    </p:spTree>
    <p:extLst>
      <p:ext uri="{BB962C8B-B14F-4D97-AF65-F5344CB8AC3E}">
        <p14:creationId xmlns:p14="http://schemas.microsoft.com/office/powerpoint/2010/main" val="6642494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203198"/>
            <a:ext cx="12192000" cy="104183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866271" y="1652504"/>
            <a:ext cx="10369288" cy="4800848"/>
          </a:xfrm>
        </p:spPr>
        <p:txBody>
          <a:bodyPr>
            <a:normAutofit/>
          </a:bodyPr>
          <a:lstStyle/>
          <a:p>
            <a:pPr marL="338138" indent="-338138" algn="l">
              <a:buFont typeface="Arial" panose="020B0604020202020204" pitchFamily="34" charset="0"/>
              <a:buChar char="•"/>
            </a:pPr>
            <a:endParaRPr lang="en-US" sz="3200" dirty="0" smtClean="0"/>
          </a:p>
          <a:p>
            <a:pPr marL="338138" indent="-338138" algn="l">
              <a:buFont typeface="Arial" panose="020B0604020202020204" pitchFamily="34" charset="0"/>
              <a:buChar char="•"/>
            </a:pPr>
            <a:endParaRPr lang="en-US" sz="3000" dirty="0">
              <a:latin typeface="Franklin Gothic Demi" panose="020B0703020102020204" pitchFamily="34" charset="0"/>
            </a:endParaRPr>
          </a:p>
        </p:txBody>
      </p:sp>
      <p:sp>
        <p:nvSpPr>
          <p:cNvPr id="13" name="Rectangle 12"/>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7586" y="5227756"/>
            <a:ext cx="1512013" cy="1517493"/>
          </a:xfrm>
          <a:prstGeom prst="rect">
            <a:avLst/>
          </a:prstGeom>
        </p:spPr>
      </p:pic>
      <p:sp>
        <p:nvSpPr>
          <p:cNvPr id="9" name="Title 1"/>
          <p:cNvSpPr txBox="1">
            <a:spLocks/>
          </p:cNvSpPr>
          <p:nvPr/>
        </p:nvSpPr>
        <p:spPr>
          <a:xfrm>
            <a:off x="0" y="318610"/>
            <a:ext cx="12191999" cy="7595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dirty="0" smtClean="0">
                <a:solidFill>
                  <a:schemeClr val="bg1"/>
                </a:solidFill>
                <a:latin typeface="Franklin Gothic Demi" panose="020B0703020102020204" pitchFamily="34" charset="0"/>
              </a:rPr>
              <a:t>Military</a:t>
            </a:r>
            <a:endParaRPr lang="en-US" sz="4400" dirty="0">
              <a:solidFill>
                <a:schemeClr val="bg1"/>
              </a:solidFill>
              <a:latin typeface="Franklin Gothic Demi" panose="020B0703020102020204" pitchFamily="34" charset="0"/>
            </a:endParaRPr>
          </a:p>
        </p:txBody>
      </p:sp>
      <p:sp>
        <p:nvSpPr>
          <p:cNvPr id="2" name="Rectangle 1"/>
          <p:cNvSpPr/>
          <p:nvPr/>
        </p:nvSpPr>
        <p:spPr>
          <a:xfrm>
            <a:off x="866271" y="1997839"/>
            <a:ext cx="11173328" cy="5078313"/>
          </a:xfrm>
          <a:prstGeom prst="rect">
            <a:avLst/>
          </a:prstGeom>
        </p:spPr>
        <p:txBody>
          <a:bodyPr wrap="square">
            <a:spAutoFit/>
          </a:bodyPr>
          <a:lstStyle/>
          <a:p>
            <a:pPr marL="285750" indent="-285750">
              <a:buFont typeface="Arial" panose="020B0604020202020204" pitchFamily="34" charset="0"/>
              <a:buChar char="•"/>
            </a:pPr>
            <a:r>
              <a:rPr lang="en-US" sz="2800" dirty="0">
                <a:latin typeface="Franklin Gothic Demi" panose="020B0703020102020204" pitchFamily="34" charset="0"/>
              </a:rPr>
              <a:t>An active duty military </a:t>
            </a:r>
            <a:r>
              <a:rPr lang="en-US" sz="2800" dirty="0" smtClean="0">
                <a:latin typeface="Franklin Gothic Demi" panose="020B0703020102020204" pitchFamily="34" charset="0"/>
              </a:rPr>
              <a:t>service member </a:t>
            </a:r>
            <a:r>
              <a:rPr lang="en-US" sz="2800" dirty="0">
                <a:latin typeface="Franklin Gothic Demi" panose="020B0703020102020204" pitchFamily="34" charset="0"/>
              </a:rPr>
              <a:t>whose Leave and Earning Statement (LES) indicates Kentucky as the state of residence or taxable state </a:t>
            </a:r>
            <a:r>
              <a:rPr lang="en-US" sz="2800" b="1" dirty="0">
                <a:latin typeface="Franklin Gothic Demi" panose="020B0703020102020204" pitchFamily="34" charset="0"/>
              </a:rPr>
              <a:t>will</a:t>
            </a:r>
            <a:r>
              <a:rPr lang="en-US" sz="2800" dirty="0">
                <a:latin typeface="Franklin Gothic Demi" panose="020B0703020102020204" pitchFamily="34" charset="0"/>
              </a:rPr>
              <a:t> owe Kentucky property tax, whether he or she is a Kentucky resident or not. </a:t>
            </a:r>
            <a:endParaRPr lang="en-US" sz="2800" dirty="0" smtClean="0">
              <a:latin typeface="Franklin Gothic Demi" panose="020B0703020102020204" pitchFamily="34" charset="0"/>
            </a:endParaRPr>
          </a:p>
          <a:p>
            <a:endParaRPr lang="en-US" sz="2800" dirty="0">
              <a:latin typeface="Franklin Gothic Demi" panose="020B0703020102020204" pitchFamily="34" charset="0"/>
            </a:endParaRPr>
          </a:p>
          <a:p>
            <a:pPr marL="285750" indent="-285750">
              <a:buFont typeface="Arial" panose="020B0604020202020204" pitchFamily="34" charset="0"/>
              <a:buChar char="•"/>
            </a:pPr>
            <a:r>
              <a:rPr lang="en-US" sz="2800" dirty="0">
                <a:latin typeface="Franklin Gothic Demi" panose="020B0703020102020204" pitchFamily="34" charset="0"/>
              </a:rPr>
              <a:t>An active duty military </a:t>
            </a:r>
            <a:r>
              <a:rPr lang="en-US" sz="2800" dirty="0" smtClean="0">
                <a:latin typeface="Franklin Gothic Demi" panose="020B0703020102020204" pitchFamily="34" charset="0"/>
              </a:rPr>
              <a:t>service member </a:t>
            </a:r>
            <a:r>
              <a:rPr lang="en-US" sz="2800" b="1" dirty="0">
                <a:latin typeface="Franklin Gothic Demi" panose="020B0703020102020204" pitchFamily="34" charset="0"/>
              </a:rPr>
              <a:t>will not</a:t>
            </a:r>
            <a:r>
              <a:rPr lang="en-US" sz="2800" dirty="0">
                <a:latin typeface="Franklin Gothic Demi" panose="020B0703020102020204" pitchFamily="34" charset="0"/>
              </a:rPr>
              <a:t> owe Kentucky property tax if he or she is in Kentucky on military orders and his/her LES does not indicate Kentucky as the state of residence or taxable state.  </a:t>
            </a:r>
          </a:p>
          <a:p>
            <a:endParaRPr lang="en-US" sz="2400" dirty="0" smtClean="0"/>
          </a:p>
          <a:p>
            <a:r>
              <a:rPr lang="en-US" sz="2400" dirty="0"/>
              <a:t> </a:t>
            </a:r>
          </a:p>
          <a:p>
            <a:endParaRPr lang="en-US" sz="2400" dirty="0" smtClean="0"/>
          </a:p>
        </p:txBody>
      </p:sp>
    </p:spTree>
    <p:extLst>
      <p:ext uri="{BB962C8B-B14F-4D97-AF65-F5344CB8AC3E}">
        <p14:creationId xmlns:p14="http://schemas.microsoft.com/office/powerpoint/2010/main" val="31043902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203198"/>
            <a:ext cx="12192000" cy="104183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318610"/>
            <a:ext cx="12191999" cy="759585"/>
          </a:xfrm>
        </p:spPr>
        <p:txBody>
          <a:bodyPr>
            <a:normAutofit/>
          </a:bodyPr>
          <a:lstStyle/>
          <a:p>
            <a:r>
              <a:rPr lang="en-US" sz="4400" dirty="0" smtClean="0">
                <a:solidFill>
                  <a:schemeClr val="bg1"/>
                </a:solidFill>
                <a:latin typeface="Franklin Gothic Demi" panose="020B0703020102020204" pitchFamily="34" charset="0"/>
              </a:rPr>
              <a:t>Non-Resident January 1</a:t>
            </a:r>
            <a:endParaRPr lang="en-US" sz="4400" dirty="0">
              <a:solidFill>
                <a:schemeClr val="bg1"/>
              </a:solidFill>
              <a:latin typeface="Franklin Gothic Demi" panose="020B0703020102020204" pitchFamily="34" charset="0"/>
            </a:endParaRPr>
          </a:p>
        </p:txBody>
      </p:sp>
      <p:sp>
        <p:nvSpPr>
          <p:cNvPr id="3" name="Subtitle 2"/>
          <p:cNvSpPr>
            <a:spLocks noGrp="1"/>
          </p:cNvSpPr>
          <p:nvPr>
            <p:ph type="subTitle" idx="1"/>
          </p:nvPr>
        </p:nvSpPr>
        <p:spPr>
          <a:xfrm>
            <a:off x="647127" y="1394776"/>
            <a:ext cx="10636465" cy="5169099"/>
          </a:xfrm>
        </p:spPr>
        <p:txBody>
          <a:bodyPr>
            <a:normAutofit/>
          </a:bodyPr>
          <a:lstStyle/>
          <a:p>
            <a:pPr marL="338138" indent="-338138" algn="l">
              <a:buFont typeface="Arial" panose="020B0604020202020204" pitchFamily="34" charset="0"/>
              <a:buChar char="•"/>
            </a:pPr>
            <a:endParaRPr lang="en-US" sz="2800" dirty="0" smtClean="0">
              <a:latin typeface="Franklin Gothic Demi" panose="020B0703020102020204" pitchFamily="34" charset="0"/>
            </a:endParaRPr>
          </a:p>
          <a:p>
            <a:pPr marL="338138" indent="-338138" algn="l">
              <a:buFont typeface="Arial" panose="020B0604020202020204" pitchFamily="34" charset="0"/>
              <a:buChar char="•"/>
            </a:pPr>
            <a:r>
              <a:rPr lang="en-US" sz="2800" dirty="0" smtClean="0">
                <a:latin typeface="Franklin Gothic Demi" panose="020B0703020102020204" pitchFamily="34" charset="0"/>
              </a:rPr>
              <a:t>Taxpayer moved out of state prior to assessment date, January 1 </a:t>
            </a:r>
          </a:p>
          <a:p>
            <a:pPr marL="795338" lvl="1" indent="-338138" algn="l">
              <a:buFont typeface="Arial" panose="020B0604020202020204" pitchFamily="34" charset="0"/>
              <a:buChar char="•"/>
            </a:pPr>
            <a:r>
              <a:rPr lang="en-US" sz="2800" dirty="0" smtClean="0">
                <a:latin typeface="Franklin Gothic Demi" panose="020B0703020102020204" pitchFamily="34" charset="0"/>
              </a:rPr>
              <a:t>Copy of tax returns or wage statements showing tax paid to another state</a:t>
            </a:r>
          </a:p>
          <a:p>
            <a:pPr marL="795338" lvl="1" indent="-338138" algn="l">
              <a:buFont typeface="Arial" panose="020B0604020202020204" pitchFamily="34" charset="0"/>
              <a:buChar char="•"/>
            </a:pPr>
            <a:r>
              <a:rPr lang="en-US" sz="2800" dirty="0" smtClean="0">
                <a:latin typeface="Franklin Gothic Demi" panose="020B0703020102020204" pitchFamily="34" charset="0"/>
              </a:rPr>
              <a:t>Proof of ownership of real estate in new state. </a:t>
            </a:r>
          </a:p>
          <a:p>
            <a:pPr marL="1252538" lvl="2" indent="-338138" algn="l">
              <a:buFont typeface="Arial" panose="020B0604020202020204" pitchFamily="34" charset="0"/>
              <a:buChar char="•"/>
            </a:pPr>
            <a:r>
              <a:rPr lang="en-US" sz="2800" dirty="0" smtClean="0">
                <a:latin typeface="Franklin Gothic Demi" panose="020B0703020102020204" pitchFamily="34" charset="0"/>
              </a:rPr>
              <a:t>Remember taxpayer could own property in more than one state.</a:t>
            </a:r>
          </a:p>
        </p:txBody>
      </p:sp>
      <p:sp>
        <p:nvSpPr>
          <p:cNvPr id="13" name="Rectangle 12"/>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7586" y="5227756"/>
            <a:ext cx="1512013" cy="1517493"/>
          </a:xfrm>
          <a:prstGeom prst="rect">
            <a:avLst/>
          </a:prstGeom>
        </p:spPr>
      </p:pic>
      <p:sp>
        <p:nvSpPr>
          <p:cNvPr id="5" name="Right Arrow 4"/>
          <p:cNvSpPr/>
          <p:nvPr/>
        </p:nvSpPr>
        <p:spPr>
          <a:xfrm>
            <a:off x="1310640" y="3674526"/>
            <a:ext cx="670560" cy="3048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04256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203198"/>
            <a:ext cx="12192000" cy="104183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318610"/>
            <a:ext cx="12191999" cy="759585"/>
          </a:xfrm>
        </p:spPr>
        <p:txBody>
          <a:bodyPr>
            <a:normAutofit/>
          </a:bodyPr>
          <a:lstStyle/>
          <a:p>
            <a:r>
              <a:rPr lang="en-US" sz="4400" dirty="0" smtClean="0">
                <a:solidFill>
                  <a:schemeClr val="bg1"/>
                </a:solidFill>
                <a:latin typeface="Franklin Gothic Demi" panose="020B0703020102020204" pitchFamily="34" charset="0"/>
              </a:rPr>
              <a:t>Non-Resident January 1</a:t>
            </a:r>
            <a:endParaRPr lang="en-US" sz="4400" dirty="0">
              <a:solidFill>
                <a:schemeClr val="bg1"/>
              </a:solidFill>
              <a:latin typeface="Franklin Gothic Demi" panose="020B0703020102020204" pitchFamily="34" charset="0"/>
            </a:endParaRPr>
          </a:p>
        </p:txBody>
      </p:sp>
      <p:sp>
        <p:nvSpPr>
          <p:cNvPr id="3" name="Subtitle 2"/>
          <p:cNvSpPr>
            <a:spLocks noGrp="1"/>
          </p:cNvSpPr>
          <p:nvPr>
            <p:ph type="subTitle" idx="1"/>
          </p:nvPr>
        </p:nvSpPr>
        <p:spPr>
          <a:xfrm>
            <a:off x="472441" y="1394776"/>
            <a:ext cx="10811152" cy="5169099"/>
          </a:xfrm>
        </p:spPr>
        <p:txBody>
          <a:bodyPr>
            <a:normAutofit/>
          </a:bodyPr>
          <a:lstStyle/>
          <a:p>
            <a:pPr marL="795338" lvl="1" indent="-338138" algn="l">
              <a:buFont typeface="Arial" panose="020B0604020202020204" pitchFamily="34" charset="0"/>
              <a:buChar char="•"/>
            </a:pPr>
            <a:r>
              <a:rPr lang="en-US" sz="2800" dirty="0" smtClean="0">
                <a:latin typeface="Franklin Gothic Demi" panose="020B0703020102020204" pitchFamily="34" charset="0"/>
              </a:rPr>
              <a:t>Copy of out-of-state title issued prior to assessment date on vehicle in question.</a:t>
            </a:r>
          </a:p>
          <a:p>
            <a:pPr marL="795338" lvl="1" indent="-338138" algn="l">
              <a:buFont typeface="Arial" panose="020B0604020202020204" pitchFamily="34" charset="0"/>
              <a:buChar char="•"/>
            </a:pPr>
            <a:r>
              <a:rPr lang="en-US" sz="2800" dirty="0" smtClean="0">
                <a:latin typeface="Franklin Gothic Demi" panose="020B0703020102020204" pitchFamily="34" charset="0"/>
              </a:rPr>
              <a:t>Proof of out-of-state registration or property tax payment to other state on vehicle in question.</a:t>
            </a:r>
          </a:p>
          <a:p>
            <a:pPr marL="1252538" lvl="2" indent="-338138" algn="l">
              <a:buFont typeface="Arial" panose="020B0604020202020204" pitchFamily="34" charset="0"/>
              <a:buChar char="•"/>
            </a:pPr>
            <a:r>
              <a:rPr lang="en-US" sz="2800" dirty="0" smtClean="0">
                <a:latin typeface="Franklin Gothic Demi" panose="020B0703020102020204" pitchFamily="34" charset="0"/>
              </a:rPr>
              <a:t>Other states have different rules and timelines for registering and taxing vehicles</a:t>
            </a:r>
          </a:p>
          <a:p>
            <a:pPr marL="1709738" lvl="3" indent="-338138" algn="l">
              <a:buFont typeface="Arial" panose="020B0604020202020204" pitchFamily="34" charset="0"/>
              <a:buChar char="•"/>
            </a:pPr>
            <a:r>
              <a:rPr lang="en-US" sz="2800" dirty="0" smtClean="0">
                <a:latin typeface="Franklin Gothic Demi" panose="020B0703020102020204" pitchFamily="34" charset="0"/>
              </a:rPr>
              <a:t>If taxpayer has proof they have moved prior to Jan 1 and shows no evidence of owing any property in Kentucky but has failed to title or register the vehicle in the other state it could be other state timing issue – the vehicle does not have situs in Kentucky and should be coded “S”</a:t>
            </a:r>
            <a:endParaRPr lang="en-US" sz="2800" dirty="0">
              <a:latin typeface="Franklin Gothic Demi" panose="020B0703020102020204" pitchFamily="34" charset="0"/>
            </a:endParaRPr>
          </a:p>
        </p:txBody>
      </p:sp>
      <p:sp>
        <p:nvSpPr>
          <p:cNvPr id="13" name="Rectangle 12"/>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2866" y="5340507"/>
            <a:ext cx="1512013" cy="1517493"/>
          </a:xfrm>
          <a:prstGeom prst="rect">
            <a:avLst/>
          </a:prstGeom>
        </p:spPr>
      </p:pic>
    </p:spTree>
    <p:extLst>
      <p:ext uri="{BB962C8B-B14F-4D97-AF65-F5344CB8AC3E}">
        <p14:creationId xmlns:p14="http://schemas.microsoft.com/office/powerpoint/2010/main" val="21964537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05000"/>
            <a:ext cx="10515600" cy="4682652"/>
          </a:xfrm>
        </p:spPr>
        <p:txBody>
          <a:bodyPr>
            <a:normAutofit fontScale="92500" lnSpcReduction="20000"/>
          </a:bodyPr>
          <a:lstStyle/>
          <a:p>
            <a:r>
              <a:rPr lang="en-US" dirty="0">
                <a:latin typeface="Franklin Gothic Demi" panose="020B0703020102020204" pitchFamily="34" charset="0"/>
              </a:rPr>
              <a:t>A debtor in bankruptcy must list all creditors on his/her petition for bankruptcy with the bankruptcy court to give the creditor time to file a proof of claim. Failure to list a creditor prohibits the debt to such creditor from being discharged through bankruptcy proceedings.</a:t>
            </a:r>
          </a:p>
          <a:p>
            <a:r>
              <a:rPr lang="en-US" dirty="0">
                <a:latin typeface="Franklin Gothic Demi" panose="020B0703020102020204" pitchFamily="34" charset="0"/>
              </a:rPr>
              <a:t>Motor vehicle property taxes are not </a:t>
            </a:r>
            <a:r>
              <a:rPr lang="en-US" dirty="0" smtClean="0">
                <a:latin typeface="Franklin Gothic Demi" panose="020B0703020102020204" pitchFamily="34" charset="0"/>
              </a:rPr>
              <a:t>dischargeable </a:t>
            </a:r>
            <a:r>
              <a:rPr lang="en-US" dirty="0">
                <a:latin typeface="Franklin Gothic Demi" panose="020B0703020102020204" pitchFamily="34" charset="0"/>
              </a:rPr>
              <a:t>through bankruptcy proceedings if the tax is less than one (1) year delinquent at the time the petition was filed. However, the Department must comply with the steps provided in the bankruptcy laws. That is, if a taxpayer lists the County Clerk or the Department of Revenue on his/her petition for bankruptcy, the taxpayer has an “automatic stay” against the enforcement of any taxing laws regarding his/her property. The Department will comply with this requirement. However, the PVA or Department may not exonerate the tax liability at the time of the “automatic stay” or even after the bankruptcy is discharged unless the tax is discharged.</a:t>
            </a:r>
          </a:p>
        </p:txBody>
      </p:sp>
      <p:sp>
        <p:nvSpPr>
          <p:cNvPr id="5" name="Rectangle 4"/>
          <p:cNvSpPr/>
          <p:nvPr/>
        </p:nvSpPr>
        <p:spPr>
          <a:xfrm>
            <a:off x="0" y="268513"/>
            <a:ext cx="12192000" cy="1041830"/>
          </a:xfrm>
          <a:prstGeom prst="rect">
            <a:avLst/>
          </a:prstGeom>
          <a:solidFill>
            <a:srgbClr val="0425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chemeClr val="bg1"/>
                </a:solidFill>
                <a:latin typeface="Franklin Gothic Demi" panose="020B0703020102020204" pitchFamily="34" charset="0"/>
              </a:rPr>
              <a:t>Bankruptcy</a:t>
            </a:r>
            <a:endParaRPr lang="en-US" sz="4400" dirty="0">
              <a:solidFill>
                <a:schemeClr val="bg1"/>
              </a:solidFill>
              <a:latin typeface="Franklin Gothic Demi" panose="020B0703020102020204"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7586" y="5227756"/>
            <a:ext cx="1512013" cy="1517493"/>
          </a:xfrm>
          <a:prstGeom prst="rect">
            <a:avLst/>
          </a:prstGeom>
        </p:spPr>
      </p:pic>
      <p:sp>
        <p:nvSpPr>
          <p:cNvPr id="9" name="Rectangle 8"/>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15428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05000"/>
            <a:ext cx="10515600" cy="4682652"/>
          </a:xfrm>
        </p:spPr>
        <p:txBody>
          <a:bodyPr>
            <a:normAutofit/>
          </a:bodyPr>
          <a:lstStyle/>
          <a:p>
            <a:r>
              <a:rPr lang="en-US" dirty="0">
                <a:latin typeface="Franklin Gothic Demi" panose="020B0703020102020204" pitchFamily="34" charset="0"/>
              </a:rPr>
              <a:t>Failure to list the County Clerk or Department of Revenue as a creditor eliminates the “automatic stay” status for tax purposes. The County Clerk shall not release a lien for such cases.</a:t>
            </a:r>
          </a:p>
          <a:p>
            <a:r>
              <a:rPr lang="en-US" dirty="0" smtClean="0">
                <a:latin typeface="Franklin Gothic Demi" panose="020B0703020102020204" pitchFamily="34" charset="0"/>
              </a:rPr>
              <a:t>The </a:t>
            </a:r>
            <a:r>
              <a:rPr lang="en-US" dirty="0">
                <a:latin typeface="Franklin Gothic Demi" panose="020B0703020102020204" pitchFamily="34" charset="0"/>
              </a:rPr>
              <a:t>Department recommends that the PVA and Clerk contact the Collections Branch of the Department of Revenue at (502) 564-4921 for assistance.   </a:t>
            </a:r>
          </a:p>
          <a:p>
            <a:pPr marL="0" indent="0" algn="ctr">
              <a:buNone/>
            </a:pPr>
            <a:r>
              <a:rPr lang="en-US" b="1" dirty="0" smtClean="0">
                <a:latin typeface="Franklin Gothic Demi" panose="020B0703020102020204" pitchFamily="34" charset="0"/>
              </a:rPr>
              <a:t> Phone Numbers With Extensions</a:t>
            </a:r>
          </a:p>
          <a:p>
            <a:pPr marL="0" indent="0">
              <a:buNone/>
            </a:pPr>
            <a:r>
              <a:rPr lang="en-US" dirty="0" smtClean="0">
                <a:latin typeface="Franklin Gothic Demi" panose="020B0703020102020204" pitchFamily="34" charset="0"/>
              </a:rPr>
              <a:t>Thomas Wolfe, Supervisor – 502-564-4921 x 4028</a:t>
            </a:r>
          </a:p>
          <a:p>
            <a:pPr marL="0" indent="0">
              <a:buNone/>
            </a:pPr>
            <a:r>
              <a:rPr lang="en-US" dirty="0" smtClean="0">
                <a:latin typeface="Franklin Gothic Demi" panose="020B0703020102020204" pitchFamily="34" charset="0"/>
              </a:rPr>
              <a:t>Leanne Warren, 502-564-4921 x 4548</a:t>
            </a:r>
          </a:p>
          <a:p>
            <a:pPr marL="0" indent="0">
              <a:buNone/>
            </a:pPr>
            <a:r>
              <a:rPr lang="en-US" dirty="0" smtClean="0">
                <a:latin typeface="Franklin Gothic Demi" panose="020B0703020102020204" pitchFamily="34" charset="0"/>
              </a:rPr>
              <a:t>Jennifer Howard, 502-564-4921 x 4416</a:t>
            </a:r>
            <a:endParaRPr lang="en-US" dirty="0">
              <a:latin typeface="Franklin Gothic Demi" panose="020B0703020102020204" pitchFamily="34" charset="0"/>
            </a:endParaRPr>
          </a:p>
          <a:p>
            <a:pPr marL="0" indent="0">
              <a:buNone/>
            </a:pPr>
            <a:endParaRPr lang="en-US" dirty="0"/>
          </a:p>
        </p:txBody>
      </p:sp>
      <p:sp>
        <p:nvSpPr>
          <p:cNvPr id="5" name="Rectangle 4"/>
          <p:cNvSpPr/>
          <p:nvPr/>
        </p:nvSpPr>
        <p:spPr>
          <a:xfrm>
            <a:off x="0" y="268513"/>
            <a:ext cx="12192000" cy="1041830"/>
          </a:xfrm>
          <a:prstGeom prst="rect">
            <a:avLst/>
          </a:prstGeom>
          <a:solidFill>
            <a:srgbClr val="0425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chemeClr val="bg1"/>
                </a:solidFill>
                <a:latin typeface="Franklin Gothic Demi" panose="020B0703020102020204" pitchFamily="34" charset="0"/>
              </a:rPr>
              <a:t>Bankruptcy</a:t>
            </a:r>
            <a:endParaRPr lang="en-US" sz="4400" dirty="0">
              <a:solidFill>
                <a:schemeClr val="bg1"/>
              </a:solidFill>
              <a:latin typeface="Franklin Gothic Demi" panose="020B0703020102020204"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27586" y="5227756"/>
            <a:ext cx="1512013" cy="1517493"/>
          </a:xfrm>
          <a:prstGeom prst="rect">
            <a:avLst/>
          </a:prstGeom>
        </p:spPr>
      </p:pic>
      <p:sp>
        <p:nvSpPr>
          <p:cNvPr id="9" name="Rectangle 8"/>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67465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gradFill flip="none" rotWithShape="1">
            <a:gsLst>
              <a:gs pos="20000">
                <a:schemeClr val="accent1">
                  <a:lumMod val="0"/>
                  <a:lumOff val="100000"/>
                </a:schemeClr>
              </a:gs>
              <a:gs pos="58400">
                <a:schemeClr val="bg1">
                  <a:lumMod val="95000"/>
                </a:schemeClr>
              </a:gs>
              <a:gs pos="100000">
                <a:srgbClr val="ECF2FE"/>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27586" y="5227756"/>
            <a:ext cx="1512013" cy="1517493"/>
          </a:xfrm>
          <a:prstGeom prst="rect">
            <a:avLst/>
          </a:prstGeom>
        </p:spPr>
      </p:pic>
      <p:sp>
        <p:nvSpPr>
          <p:cNvPr id="14" name="Rectangle 13"/>
          <p:cNvSpPr/>
          <p:nvPr/>
        </p:nvSpPr>
        <p:spPr>
          <a:xfrm>
            <a:off x="0" y="203198"/>
            <a:ext cx="12192000" cy="1041830"/>
          </a:xfrm>
          <a:prstGeom prst="rect">
            <a:avLst/>
          </a:prstGeom>
          <a:solidFill>
            <a:srgbClr val="0425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itle 1"/>
          <p:cNvSpPr txBox="1">
            <a:spLocks/>
          </p:cNvSpPr>
          <p:nvPr/>
        </p:nvSpPr>
        <p:spPr>
          <a:xfrm>
            <a:off x="1" y="328481"/>
            <a:ext cx="12191999" cy="75958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solidFill>
                  <a:schemeClr val="bg1"/>
                </a:solidFill>
                <a:latin typeface="Franklin Gothic Demi" panose="020B0703020102020204" pitchFamily="34" charset="0"/>
              </a:rPr>
              <a:t>Agenda</a:t>
            </a:r>
            <a:endParaRPr lang="en-US" dirty="0">
              <a:solidFill>
                <a:schemeClr val="bg1"/>
              </a:solidFill>
              <a:latin typeface="Franklin Gothic Demi" panose="020B0703020102020204" pitchFamily="34" charset="0"/>
            </a:endParaRPr>
          </a:p>
        </p:txBody>
      </p:sp>
      <p:sp>
        <p:nvSpPr>
          <p:cNvPr id="8" name="Subtitle 2"/>
          <p:cNvSpPr txBox="1">
            <a:spLocks/>
          </p:cNvSpPr>
          <p:nvPr/>
        </p:nvSpPr>
        <p:spPr>
          <a:xfrm>
            <a:off x="723105" y="1448226"/>
            <a:ext cx="5281455" cy="4385015"/>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r>
              <a:rPr lang="en-US" sz="3600" dirty="0" smtClean="0">
                <a:latin typeface="Franklin Gothic Demi" panose="020B0703020102020204" pitchFamily="34" charset="0"/>
              </a:rPr>
              <a:t>Mass Appraisal and NADA Valuation Guide</a:t>
            </a:r>
          </a:p>
          <a:p>
            <a:pPr marL="338138" indent="-338138"/>
            <a:r>
              <a:rPr lang="en-US" sz="3600" dirty="0" smtClean="0">
                <a:latin typeface="Franklin Gothic Demi" panose="020B0703020102020204" pitchFamily="34" charset="0"/>
              </a:rPr>
              <a:t>Disagreements, Protest and Appeals on Motor Vehicles</a:t>
            </a:r>
          </a:p>
          <a:p>
            <a:pPr marL="338138" indent="-338138"/>
            <a:r>
              <a:rPr lang="en-US" sz="3600" dirty="0" smtClean="0">
                <a:latin typeface="Franklin Gothic Demi" panose="020B0703020102020204" pitchFamily="34" charset="0"/>
              </a:rPr>
              <a:t>Pros and Cons of “N” vs “S”</a:t>
            </a:r>
          </a:p>
          <a:p>
            <a:pPr marL="338138" indent="-338138"/>
            <a:r>
              <a:rPr lang="en-US" sz="3600" dirty="0" smtClean="0">
                <a:latin typeface="Franklin Gothic Demi" panose="020B0703020102020204" pitchFamily="34" charset="0"/>
              </a:rPr>
              <a:t>Dealer Inventory</a:t>
            </a:r>
          </a:p>
          <a:p>
            <a:pPr marL="338138" indent="-338138"/>
            <a:r>
              <a:rPr lang="en-US" sz="3600" dirty="0" smtClean="0">
                <a:latin typeface="Franklin Gothic Demi" panose="020B0703020102020204" pitchFamily="34" charset="0"/>
              </a:rPr>
              <a:t>New Vehicles and Valuation</a:t>
            </a:r>
          </a:p>
          <a:p>
            <a:pPr marL="338138" indent="-338138"/>
            <a:r>
              <a:rPr lang="en-US" sz="3600" dirty="0" smtClean="0">
                <a:latin typeface="Franklin Gothic Demi" panose="020B0703020102020204" pitchFamily="34" charset="0"/>
              </a:rPr>
              <a:t>Travel Trailers and Campers</a:t>
            </a:r>
          </a:p>
          <a:p>
            <a:pPr marL="338138" indent="-338138"/>
            <a:r>
              <a:rPr lang="en-US" sz="3600" dirty="0" smtClean="0">
                <a:latin typeface="Franklin Gothic Demi" panose="020B0703020102020204" pitchFamily="34" charset="0"/>
              </a:rPr>
              <a:t>Military</a:t>
            </a:r>
          </a:p>
          <a:p>
            <a:pPr marL="338138" indent="-338138"/>
            <a:r>
              <a:rPr lang="en-US" sz="3600" dirty="0" smtClean="0">
                <a:latin typeface="Franklin Gothic Demi" panose="020B0703020102020204" pitchFamily="34" charset="0"/>
              </a:rPr>
              <a:t>Non-Resident as of January 1 and documentation</a:t>
            </a:r>
          </a:p>
        </p:txBody>
      </p:sp>
      <p:sp>
        <p:nvSpPr>
          <p:cNvPr id="9" name="Rectangle 8"/>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ubtitle 2"/>
          <p:cNvSpPr txBox="1">
            <a:spLocks/>
          </p:cNvSpPr>
          <p:nvPr/>
        </p:nvSpPr>
        <p:spPr>
          <a:xfrm>
            <a:off x="6187440" y="1370311"/>
            <a:ext cx="5410200" cy="438501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r>
              <a:rPr lang="en-US" dirty="0" smtClean="0">
                <a:latin typeface="Franklin Gothic Demi" panose="020B0703020102020204" pitchFamily="34" charset="0"/>
              </a:rPr>
              <a:t>Bankruptcy</a:t>
            </a:r>
          </a:p>
          <a:p>
            <a:pPr marL="338138" indent="-338138"/>
            <a:r>
              <a:rPr lang="en-US" dirty="0" smtClean="0">
                <a:latin typeface="Franklin Gothic Demi" panose="020B0703020102020204" pitchFamily="34" charset="0"/>
              </a:rPr>
              <a:t>Divorce </a:t>
            </a:r>
          </a:p>
          <a:p>
            <a:pPr marL="338138" indent="-338138"/>
            <a:r>
              <a:rPr lang="en-US" dirty="0" smtClean="0">
                <a:latin typeface="Franklin Gothic Demi" panose="020B0703020102020204" pitchFamily="34" charset="0"/>
              </a:rPr>
              <a:t>Stolen</a:t>
            </a:r>
          </a:p>
          <a:p>
            <a:pPr marL="338138" indent="-338138"/>
            <a:r>
              <a:rPr lang="en-US" dirty="0" smtClean="0">
                <a:latin typeface="Franklin Gothic Demi" panose="020B0703020102020204" pitchFamily="34" charset="0"/>
              </a:rPr>
              <a:t>Vehicles and Transfers to County Officials</a:t>
            </a:r>
          </a:p>
          <a:p>
            <a:pPr marL="338138" indent="-338138"/>
            <a:r>
              <a:rPr lang="en-US" dirty="0" smtClean="0">
                <a:latin typeface="Franklin Gothic Demi" panose="020B0703020102020204" pitchFamily="34" charset="0"/>
              </a:rPr>
              <a:t>Repossessions</a:t>
            </a:r>
          </a:p>
          <a:p>
            <a:pPr marL="338138" indent="-338138"/>
            <a:r>
              <a:rPr lang="en-US" dirty="0" smtClean="0">
                <a:latin typeface="Franklin Gothic Demi" panose="020B0703020102020204" pitchFamily="34" charset="0"/>
              </a:rPr>
              <a:t>Salvage Titled Vehicles</a:t>
            </a:r>
          </a:p>
          <a:p>
            <a:pPr marL="338138" indent="-338138"/>
            <a:r>
              <a:rPr lang="en-US" dirty="0" smtClean="0">
                <a:latin typeface="Franklin Gothic Demi" panose="020B0703020102020204" pitchFamily="34" charset="0"/>
              </a:rPr>
              <a:t>Branded Titled Vehicles</a:t>
            </a:r>
          </a:p>
          <a:p>
            <a:pPr marL="338138" indent="-338138"/>
            <a:r>
              <a:rPr lang="en-US" dirty="0" smtClean="0">
                <a:latin typeface="Franklin Gothic Demi" panose="020B0703020102020204" pitchFamily="34" charset="0"/>
              </a:rPr>
              <a:t>Personalized Plates</a:t>
            </a:r>
            <a:endParaRPr lang="en-US" dirty="0">
              <a:latin typeface="Franklin Gothic Demi" panose="020B0703020102020204" pitchFamily="34" charset="0"/>
            </a:endParaRPr>
          </a:p>
        </p:txBody>
      </p:sp>
    </p:spTree>
    <p:extLst>
      <p:ext uri="{BB962C8B-B14F-4D97-AF65-F5344CB8AC3E}">
        <p14:creationId xmlns:p14="http://schemas.microsoft.com/office/powerpoint/2010/main" val="2818774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203198"/>
            <a:ext cx="12192000" cy="104183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318610"/>
            <a:ext cx="12191999" cy="759585"/>
          </a:xfrm>
        </p:spPr>
        <p:txBody>
          <a:bodyPr>
            <a:normAutofit/>
          </a:bodyPr>
          <a:lstStyle/>
          <a:p>
            <a:r>
              <a:rPr lang="en-US" sz="4400" dirty="0" smtClean="0">
                <a:solidFill>
                  <a:schemeClr val="bg1"/>
                </a:solidFill>
                <a:latin typeface="Franklin Gothic Demi" panose="020B0703020102020204" pitchFamily="34" charset="0"/>
              </a:rPr>
              <a:t>Divorce</a:t>
            </a:r>
            <a:endParaRPr lang="en-US" sz="4400" dirty="0">
              <a:solidFill>
                <a:schemeClr val="bg1"/>
              </a:solidFill>
              <a:latin typeface="Franklin Gothic Demi" panose="020B0703020102020204" pitchFamily="34" charset="0"/>
            </a:endParaRPr>
          </a:p>
        </p:txBody>
      </p:sp>
      <p:sp>
        <p:nvSpPr>
          <p:cNvPr id="3" name="Subtitle 2"/>
          <p:cNvSpPr>
            <a:spLocks noGrp="1"/>
          </p:cNvSpPr>
          <p:nvPr>
            <p:ph type="subTitle" idx="1"/>
          </p:nvPr>
        </p:nvSpPr>
        <p:spPr>
          <a:xfrm>
            <a:off x="872262" y="1505361"/>
            <a:ext cx="10411330" cy="4465329"/>
          </a:xfrm>
        </p:spPr>
        <p:txBody>
          <a:bodyPr>
            <a:normAutofit fontScale="92500"/>
          </a:bodyPr>
          <a:lstStyle/>
          <a:p>
            <a:pPr marL="457200" indent="-457200" algn="l">
              <a:buFont typeface="Arial" panose="020B0604020202020204" pitchFamily="34" charset="0"/>
              <a:buChar char="•"/>
            </a:pPr>
            <a:r>
              <a:rPr lang="en-US" sz="2800" dirty="0" smtClean="0">
                <a:latin typeface="Franklin Gothic Demi" panose="020B0703020102020204" pitchFamily="34" charset="0"/>
              </a:rPr>
              <a:t>The Department will honor a divorce decree if signed by a judge prior to the assessment date.</a:t>
            </a:r>
          </a:p>
          <a:p>
            <a:pPr marL="457200" indent="-457200" algn="l">
              <a:buFont typeface="Arial" panose="020B0604020202020204" pitchFamily="34" charset="0"/>
              <a:buChar char="•"/>
            </a:pPr>
            <a:r>
              <a:rPr lang="en-US" sz="2800" dirty="0" smtClean="0">
                <a:latin typeface="Franklin Gothic Demi" panose="020B0703020102020204" pitchFamily="34" charset="0"/>
              </a:rPr>
              <a:t>The divorce decree should be stamped filed by the Circuit Clerk.</a:t>
            </a:r>
          </a:p>
          <a:p>
            <a:pPr marL="457200" indent="-457200" algn="l">
              <a:buFont typeface="Arial" panose="020B0604020202020204" pitchFamily="34" charset="0"/>
              <a:buChar char="•"/>
            </a:pPr>
            <a:r>
              <a:rPr lang="en-US" sz="2800" dirty="0" smtClean="0">
                <a:latin typeface="Franklin Gothic Demi" panose="020B0703020102020204" pitchFamily="34" charset="0"/>
              </a:rPr>
              <a:t>A vehicle with a title including joint ownership of both parties can be resolved by removing the party which was not awarded ownership in the divorce decree and property settlement.</a:t>
            </a:r>
          </a:p>
          <a:p>
            <a:pPr marL="457200" indent="-457200" algn="l">
              <a:buFont typeface="Arial" panose="020B0604020202020204" pitchFamily="34" charset="0"/>
              <a:buChar char="•"/>
            </a:pPr>
            <a:r>
              <a:rPr lang="en-US" sz="2800" dirty="0" smtClean="0">
                <a:latin typeface="Franklin Gothic Demi" panose="020B0703020102020204" pitchFamily="34" charset="0"/>
              </a:rPr>
              <a:t>Divorce decrees entered into after January 1 will not be accepted to absolve either party of their tax liability.</a:t>
            </a:r>
          </a:p>
          <a:p>
            <a:pPr marL="457200" indent="-457200" algn="l">
              <a:buFont typeface="Arial" panose="020B0604020202020204" pitchFamily="34" charset="0"/>
              <a:buChar char="•"/>
            </a:pPr>
            <a:r>
              <a:rPr lang="en-US" sz="2800" dirty="0" smtClean="0">
                <a:latin typeface="Franklin Gothic Demi" panose="020B0703020102020204" pitchFamily="34" charset="0"/>
              </a:rPr>
              <a:t>The removal of any party from the tax record in no way relieves either party of the financial obligation to the financial institution..</a:t>
            </a:r>
          </a:p>
          <a:p>
            <a:pPr marL="457200" indent="-457200" algn="l">
              <a:buFont typeface="Arial" panose="020B0604020202020204" pitchFamily="34" charset="0"/>
              <a:buChar char="•"/>
            </a:pPr>
            <a:endParaRPr lang="en-US" sz="2800" dirty="0" smtClean="0">
              <a:latin typeface="Franklin Gothic Demi" panose="020B0703020102020204" pitchFamily="34" charset="0"/>
            </a:endParaRPr>
          </a:p>
          <a:p>
            <a:pPr algn="l"/>
            <a:endParaRPr lang="en-US" sz="2800" dirty="0" smtClean="0">
              <a:latin typeface="Franklin Gothic Demi" panose="020B0703020102020204" pitchFamily="34" charset="0"/>
            </a:endParaRPr>
          </a:p>
          <a:p>
            <a:pPr algn="l"/>
            <a:endParaRPr lang="en-US" sz="2800" dirty="0" smtClean="0">
              <a:latin typeface="Franklin Gothic Demi" panose="020B0703020102020204" pitchFamily="34" charset="0"/>
            </a:endParaRPr>
          </a:p>
          <a:p>
            <a:pPr lvl="1" algn="l"/>
            <a:endParaRPr lang="en-US" dirty="0" smtClean="0">
              <a:solidFill>
                <a:srgbClr val="0E266E"/>
              </a:solidFill>
              <a:latin typeface="Franklin Gothic Demi" panose="020B0703020102020204" pitchFamily="34" charset="0"/>
            </a:endParaRPr>
          </a:p>
        </p:txBody>
      </p:sp>
      <p:sp>
        <p:nvSpPr>
          <p:cNvPr id="13" name="Rectangle 12"/>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7586" y="5227756"/>
            <a:ext cx="1512013" cy="1517493"/>
          </a:xfrm>
          <a:prstGeom prst="rect">
            <a:avLst/>
          </a:prstGeom>
        </p:spPr>
      </p:pic>
    </p:spTree>
    <p:extLst>
      <p:ext uri="{BB962C8B-B14F-4D97-AF65-F5344CB8AC3E}">
        <p14:creationId xmlns:p14="http://schemas.microsoft.com/office/powerpoint/2010/main" val="33489255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203198"/>
            <a:ext cx="12192000" cy="104183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318610"/>
            <a:ext cx="12191999" cy="759585"/>
          </a:xfrm>
        </p:spPr>
        <p:txBody>
          <a:bodyPr>
            <a:normAutofit/>
          </a:bodyPr>
          <a:lstStyle/>
          <a:p>
            <a:r>
              <a:rPr lang="en-US" sz="4400" dirty="0" smtClean="0">
                <a:solidFill>
                  <a:schemeClr val="bg1"/>
                </a:solidFill>
                <a:latin typeface="Franklin Gothic Demi" panose="020B0703020102020204" pitchFamily="34" charset="0"/>
              </a:rPr>
              <a:t>Stolen</a:t>
            </a:r>
            <a:endParaRPr lang="en-US" sz="4400" dirty="0">
              <a:solidFill>
                <a:schemeClr val="bg1"/>
              </a:solidFill>
              <a:latin typeface="Franklin Gothic Demi" panose="020B0703020102020204" pitchFamily="34" charset="0"/>
            </a:endParaRPr>
          </a:p>
        </p:txBody>
      </p:sp>
      <p:sp>
        <p:nvSpPr>
          <p:cNvPr id="3" name="Subtitle 2"/>
          <p:cNvSpPr>
            <a:spLocks noGrp="1"/>
          </p:cNvSpPr>
          <p:nvPr>
            <p:ph type="subTitle" idx="1"/>
          </p:nvPr>
        </p:nvSpPr>
        <p:spPr>
          <a:xfrm>
            <a:off x="866270" y="1652504"/>
            <a:ext cx="9661315" cy="4465329"/>
          </a:xfrm>
        </p:spPr>
        <p:txBody>
          <a:bodyPr>
            <a:normAutofit/>
          </a:bodyPr>
          <a:lstStyle/>
          <a:p>
            <a:pPr marL="342900" indent="-342900" algn="l">
              <a:buFont typeface="Arial" panose="020B0604020202020204" pitchFamily="34" charset="0"/>
              <a:buChar char="•"/>
            </a:pPr>
            <a:r>
              <a:rPr lang="en-US" sz="2800" dirty="0" smtClean="0">
                <a:latin typeface="Franklin Gothic Demi" panose="020B0703020102020204" pitchFamily="34" charset="0"/>
              </a:rPr>
              <a:t>Vehicle was stolen prior to January 1 of the tax year and not recovered.</a:t>
            </a:r>
          </a:p>
          <a:p>
            <a:pPr marL="800100" lvl="1" indent="-342900" algn="l">
              <a:buFont typeface="Arial" panose="020B0604020202020204" pitchFamily="34" charset="0"/>
              <a:buChar char="•"/>
            </a:pPr>
            <a:r>
              <a:rPr lang="en-US" sz="2800" dirty="0" smtClean="0">
                <a:latin typeface="Franklin Gothic Demi" panose="020B0703020102020204" pitchFamily="34" charset="0"/>
              </a:rPr>
              <a:t>Tax Status code = “V”</a:t>
            </a:r>
          </a:p>
          <a:p>
            <a:pPr marL="800100" lvl="1" indent="-342900" algn="l">
              <a:buFont typeface="Arial" panose="020B0604020202020204" pitchFamily="34" charset="0"/>
              <a:buChar char="•"/>
            </a:pPr>
            <a:r>
              <a:rPr lang="en-US" sz="2800" dirty="0" smtClean="0">
                <a:latin typeface="Franklin Gothic Demi" panose="020B0703020102020204" pitchFamily="34" charset="0"/>
              </a:rPr>
              <a:t>Can use “other” category on 62A044 and indicate “Stolen”</a:t>
            </a:r>
          </a:p>
          <a:p>
            <a:pPr marL="800100" lvl="1" indent="-342900" algn="l">
              <a:buFont typeface="Arial" panose="020B0604020202020204" pitchFamily="34" charset="0"/>
              <a:buChar char="•"/>
            </a:pPr>
            <a:r>
              <a:rPr lang="en-US" sz="2800" dirty="0" smtClean="0">
                <a:latin typeface="Franklin Gothic Demi" panose="020B0703020102020204" pitchFamily="34" charset="0"/>
              </a:rPr>
              <a:t>Taxpayer should be able to provide a police report showing reported as stolen</a:t>
            </a:r>
          </a:p>
        </p:txBody>
      </p:sp>
      <p:sp>
        <p:nvSpPr>
          <p:cNvPr id="13" name="Rectangle 12"/>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27586" y="5227756"/>
            <a:ext cx="1512013" cy="1517493"/>
          </a:xfrm>
          <a:prstGeom prst="rect">
            <a:avLst/>
          </a:prstGeom>
        </p:spPr>
      </p:pic>
    </p:spTree>
    <p:extLst>
      <p:ext uri="{BB962C8B-B14F-4D97-AF65-F5344CB8AC3E}">
        <p14:creationId xmlns:p14="http://schemas.microsoft.com/office/powerpoint/2010/main" val="229499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203198"/>
            <a:ext cx="12192000" cy="104183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318610"/>
            <a:ext cx="12191999" cy="759585"/>
          </a:xfrm>
        </p:spPr>
        <p:txBody>
          <a:bodyPr>
            <a:normAutofit/>
          </a:bodyPr>
          <a:lstStyle/>
          <a:p>
            <a:r>
              <a:rPr lang="en-US" sz="4400" dirty="0" smtClean="0">
                <a:solidFill>
                  <a:schemeClr val="bg1"/>
                </a:solidFill>
                <a:latin typeface="Franklin Gothic Demi" panose="020B0703020102020204" pitchFamily="34" charset="0"/>
              </a:rPr>
              <a:t>Vehicle Seizures by County Agencies</a:t>
            </a:r>
            <a:endParaRPr lang="en-US" sz="4400" dirty="0">
              <a:solidFill>
                <a:schemeClr val="bg1"/>
              </a:solidFill>
              <a:latin typeface="Franklin Gothic Demi" panose="020B0703020102020204" pitchFamily="34" charset="0"/>
            </a:endParaRPr>
          </a:p>
        </p:txBody>
      </p:sp>
      <p:sp>
        <p:nvSpPr>
          <p:cNvPr id="3" name="Subtitle 2"/>
          <p:cNvSpPr>
            <a:spLocks noGrp="1"/>
          </p:cNvSpPr>
          <p:nvPr>
            <p:ph type="subTitle" idx="1"/>
          </p:nvPr>
        </p:nvSpPr>
        <p:spPr>
          <a:xfrm>
            <a:off x="866270" y="1652504"/>
            <a:ext cx="9661315" cy="4465329"/>
          </a:xfrm>
        </p:spPr>
        <p:txBody>
          <a:bodyPr>
            <a:normAutofit fontScale="92500" lnSpcReduction="10000"/>
          </a:bodyPr>
          <a:lstStyle/>
          <a:p>
            <a:pPr marL="338138" indent="-342900" algn="l">
              <a:buFont typeface="Arial" panose="020B0604020202020204" pitchFamily="34" charset="0"/>
              <a:buChar char="•"/>
            </a:pPr>
            <a:r>
              <a:rPr lang="en-US" sz="2800" dirty="0" smtClean="0">
                <a:latin typeface="Franklin Gothic Demi" panose="020B0703020102020204" pitchFamily="34" charset="0"/>
              </a:rPr>
              <a:t>Governmental agencies are exempt from property taxation. </a:t>
            </a:r>
            <a:endParaRPr lang="en-US" sz="2800" dirty="0">
              <a:latin typeface="Franklin Gothic Demi" panose="020B0703020102020204" pitchFamily="34" charset="0"/>
            </a:endParaRPr>
          </a:p>
          <a:p>
            <a:pPr marL="338138" indent="-342900" algn="l">
              <a:buFont typeface="Arial" panose="020B0604020202020204" pitchFamily="34" charset="0"/>
              <a:buChar char="•"/>
            </a:pPr>
            <a:r>
              <a:rPr lang="en-US" sz="2800" dirty="0">
                <a:latin typeface="Franklin Gothic Demi" panose="020B0703020102020204" pitchFamily="34" charset="0"/>
              </a:rPr>
              <a:t>When a vehicle is seized by a </a:t>
            </a:r>
            <a:r>
              <a:rPr lang="en-US" sz="2800" dirty="0" smtClean="0">
                <a:latin typeface="Franklin Gothic Demi" panose="020B0703020102020204" pitchFamily="34" charset="0"/>
              </a:rPr>
              <a:t>governmental agency</a:t>
            </a:r>
            <a:r>
              <a:rPr lang="en-US" sz="2800" dirty="0">
                <a:latin typeface="Franklin Gothic Demi" panose="020B0703020102020204" pitchFamily="34" charset="0"/>
              </a:rPr>
              <a:t>, the PVA shall code the vehicle with an “E” if seized prior to assessment date. </a:t>
            </a:r>
          </a:p>
          <a:p>
            <a:pPr marL="338138" indent="-342900" algn="l">
              <a:buFont typeface="Arial" panose="020B0604020202020204" pitchFamily="34" charset="0"/>
              <a:buChar char="•"/>
            </a:pPr>
            <a:r>
              <a:rPr lang="en-US" sz="2800" dirty="0">
                <a:latin typeface="Franklin Gothic Demi" panose="020B0703020102020204" pitchFamily="34" charset="0"/>
              </a:rPr>
              <a:t>If </a:t>
            </a:r>
            <a:r>
              <a:rPr lang="en-US" sz="2800" dirty="0" smtClean="0">
                <a:latin typeface="Franklin Gothic Demi" panose="020B0703020102020204" pitchFamily="34" charset="0"/>
              </a:rPr>
              <a:t>motor vehicle was seized after the assessment date, the owner of record shall be liable for the property tax.</a:t>
            </a:r>
          </a:p>
          <a:p>
            <a:pPr marL="338138" indent="-342900" algn="l">
              <a:buFont typeface="Arial" panose="020B0604020202020204" pitchFamily="34" charset="0"/>
              <a:buChar char="•"/>
            </a:pPr>
            <a:r>
              <a:rPr lang="en-US" sz="2800" dirty="0" smtClean="0">
                <a:latin typeface="Franklin Gothic Demi" panose="020B0703020102020204" pitchFamily="34" charset="0"/>
              </a:rPr>
              <a:t>To facilitate the transfer for motor vehicles seized by a governmental agency with taxes owed, </a:t>
            </a:r>
            <a:r>
              <a:rPr lang="en-US" sz="2800" dirty="0">
                <a:latin typeface="Franklin Gothic Demi" panose="020B0703020102020204" pitchFamily="34" charset="0"/>
              </a:rPr>
              <a:t>the Department of Revenue can mark the vehicle as </a:t>
            </a:r>
            <a:r>
              <a:rPr lang="en-US" sz="2800" dirty="0" smtClean="0">
                <a:latin typeface="Franklin Gothic Demi" panose="020B0703020102020204" pitchFamily="34" charset="0"/>
              </a:rPr>
              <a:t>non-taxable “N” </a:t>
            </a:r>
            <a:r>
              <a:rPr lang="en-US" sz="2800" dirty="0">
                <a:latin typeface="Franklin Gothic Demi" panose="020B0703020102020204" pitchFamily="34" charset="0"/>
              </a:rPr>
              <a:t>when vehicle is transferred to the government agency. </a:t>
            </a:r>
          </a:p>
          <a:p>
            <a:pPr marL="338138" indent="-342900" algn="l">
              <a:buFont typeface="Arial" panose="020B0604020202020204" pitchFamily="34" charset="0"/>
              <a:buChar char="•"/>
            </a:pPr>
            <a:r>
              <a:rPr lang="en-US" sz="2800" dirty="0">
                <a:latin typeface="Franklin Gothic Demi" panose="020B0703020102020204" pitchFamily="34" charset="0"/>
              </a:rPr>
              <a:t>When the transfer is complete, </a:t>
            </a:r>
            <a:r>
              <a:rPr lang="en-US" sz="2800" dirty="0" smtClean="0">
                <a:latin typeface="Franklin Gothic Demi" panose="020B0703020102020204" pitchFamily="34" charset="0"/>
              </a:rPr>
              <a:t>DOR </a:t>
            </a:r>
            <a:r>
              <a:rPr lang="en-US" sz="2800" dirty="0">
                <a:latin typeface="Franklin Gothic Demi" panose="020B0703020102020204" pitchFamily="34" charset="0"/>
              </a:rPr>
              <a:t>may then mark the vehicle as taxable to the previous owner. </a:t>
            </a:r>
          </a:p>
          <a:p>
            <a:pPr algn="l"/>
            <a:endParaRPr lang="en-US" sz="2200" dirty="0"/>
          </a:p>
        </p:txBody>
      </p:sp>
      <p:sp>
        <p:nvSpPr>
          <p:cNvPr id="13" name="Rectangle 12"/>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27586" y="5227756"/>
            <a:ext cx="1512013" cy="1517493"/>
          </a:xfrm>
          <a:prstGeom prst="rect">
            <a:avLst/>
          </a:prstGeom>
        </p:spPr>
      </p:pic>
    </p:spTree>
    <p:extLst>
      <p:ext uri="{BB962C8B-B14F-4D97-AF65-F5344CB8AC3E}">
        <p14:creationId xmlns:p14="http://schemas.microsoft.com/office/powerpoint/2010/main" val="9385731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203198"/>
            <a:ext cx="12192000" cy="104183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318610"/>
            <a:ext cx="12191999" cy="759585"/>
          </a:xfrm>
        </p:spPr>
        <p:txBody>
          <a:bodyPr>
            <a:normAutofit/>
          </a:bodyPr>
          <a:lstStyle/>
          <a:p>
            <a:r>
              <a:rPr lang="en-US" sz="4400" dirty="0" smtClean="0">
                <a:solidFill>
                  <a:schemeClr val="bg1"/>
                </a:solidFill>
                <a:latin typeface="Franklin Gothic Demi" panose="020B0703020102020204" pitchFamily="34" charset="0"/>
              </a:rPr>
              <a:t>Repossessions</a:t>
            </a:r>
            <a:endParaRPr lang="en-US" sz="4400" dirty="0">
              <a:solidFill>
                <a:schemeClr val="bg1"/>
              </a:solidFill>
              <a:latin typeface="Franklin Gothic Demi" panose="020B0703020102020204" pitchFamily="34" charset="0"/>
            </a:endParaRPr>
          </a:p>
        </p:txBody>
      </p:sp>
      <p:sp>
        <p:nvSpPr>
          <p:cNvPr id="3" name="Subtitle 2"/>
          <p:cNvSpPr>
            <a:spLocks noGrp="1"/>
          </p:cNvSpPr>
          <p:nvPr>
            <p:ph type="subTitle" idx="1"/>
          </p:nvPr>
        </p:nvSpPr>
        <p:spPr>
          <a:xfrm>
            <a:off x="866270" y="1652504"/>
            <a:ext cx="9661315" cy="4465329"/>
          </a:xfrm>
        </p:spPr>
        <p:txBody>
          <a:bodyPr>
            <a:normAutofit/>
          </a:bodyPr>
          <a:lstStyle/>
          <a:p>
            <a:pPr marL="338138" indent="-338138" algn="l">
              <a:buFont typeface="Arial" panose="020B0604020202020204" pitchFamily="34" charset="0"/>
              <a:buChar char="•"/>
            </a:pPr>
            <a:endParaRPr lang="en-US" sz="2800" dirty="0" smtClean="0">
              <a:latin typeface="Franklin Gothic Demi" panose="020B0703020102020204" pitchFamily="34" charset="0"/>
            </a:endParaRPr>
          </a:p>
          <a:p>
            <a:pPr marL="338138" indent="-338138" algn="l">
              <a:buFont typeface="Arial" panose="020B0604020202020204" pitchFamily="34" charset="0"/>
              <a:buChar char="•"/>
            </a:pPr>
            <a:endParaRPr lang="en-US" sz="2800" dirty="0">
              <a:latin typeface="Franklin Gothic Demi" panose="020B0703020102020204" pitchFamily="34" charset="0"/>
            </a:endParaRPr>
          </a:p>
          <a:p>
            <a:pPr marL="338138" indent="-338138" algn="l">
              <a:buFont typeface="Arial" panose="020B0604020202020204" pitchFamily="34" charset="0"/>
              <a:buChar char="•"/>
            </a:pPr>
            <a:r>
              <a:rPr lang="en-US" sz="2800" dirty="0" smtClean="0">
                <a:latin typeface="Franklin Gothic Demi" panose="020B0703020102020204" pitchFamily="34" charset="0"/>
              </a:rPr>
              <a:t>KRS 134.810 (4) provides the owner of record is liable for the property taxes on a vehicle.</a:t>
            </a:r>
          </a:p>
          <a:p>
            <a:pPr algn="l"/>
            <a:endParaRPr lang="en-US" sz="2800" dirty="0" smtClean="0">
              <a:latin typeface="Franklin Gothic Demi" panose="020B0703020102020204" pitchFamily="34" charset="0"/>
            </a:endParaRPr>
          </a:p>
          <a:p>
            <a:pPr marL="338138" indent="-338138" algn="l">
              <a:buFont typeface="Arial" panose="020B0604020202020204" pitchFamily="34" charset="0"/>
              <a:buChar char="•"/>
            </a:pPr>
            <a:r>
              <a:rPr lang="en-US" sz="2800" dirty="0" smtClean="0">
                <a:latin typeface="Franklin Gothic Demi" panose="020B0703020102020204" pitchFamily="34" charset="0"/>
              </a:rPr>
              <a:t>KRS 186A.215 requires the new owner to transfer a vehicle within fifteen (15) days. </a:t>
            </a:r>
          </a:p>
          <a:p>
            <a:pPr algn="l"/>
            <a:endParaRPr lang="en-US" dirty="0" smtClean="0">
              <a:latin typeface="Franklin Gothic Demi" panose="020B0703020102020204" pitchFamily="34" charset="0"/>
            </a:endParaRPr>
          </a:p>
        </p:txBody>
      </p:sp>
      <p:sp>
        <p:nvSpPr>
          <p:cNvPr id="13" name="Rectangle 12"/>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7586" y="5227756"/>
            <a:ext cx="1512013" cy="1517493"/>
          </a:xfrm>
          <a:prstGeom prst="rect">
            <a:avLst/>
          </a:prstGeom>
        </p:spPr>
      </p:pic>
    </p:spTree>
    <p:extLst>
      <p:ext uri="{BB962C8B-B14F-4D97-AF65-F5344CB8AC3E}">
        <p14:creationId xmlns:p14="http://schemas.microsoft.com/office/powerpoint/2010/main" val="21300594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203198"/>
            <a:ext cx="12192000" cy="104183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365126"/>
            <a:ext cx="10515600" cy="879902"/>
          </a:xfrm>
        </p:spPr>
        <p:txBody>
          <a:bodyPr>
            <a:normAutofit/>
          </a:bodyPr>
          <a:lstStyle/>
          <a:p>
            <a:pPr algn="ctr"/>
            <a:r>
              <a:rPr lang="en-US" sz="4400" dirty="0" smtClean="0">
                <a:solidFill>
                  <a:schemeClr val="bg1"/>
                </a:solidFill>
                <a:latin typeface="Franklin Gothic Demi" panose="020B0703020102020204" pitchFamily="34" charset="0"/>
              </a:rPr>
              <a:t>Repossessions</a:t>
            </a:r>
            <a:endParaRPr lang="en-US" sz="4400" dirty="0">
              <a:solidFill>
                <a:schemeClr val="bg1"/>
              </a:solidFill>
              <a:latin typeface="Franklin Gothic Demi" panose="020B0703020102020204" pitchFamily="34" charset="0"/>
            </a:endParaRPr>
          </a:p>
        </p:txBody>
      </p:sp>
      <p:sp>
        <p:nvSpPr>
          <p:cNvPr id="4" name="Content Placeholder 3"/>
          <p:cNvSpPr>
            <a:spLocks noGrp="1"/>
          </p:cNvSpPr>
          <p:nvPr>
            <p:ph sz="half" idx="1"/>
          </p:nvPr>
        </p:nvSpPr>
        <p:spPr>
          <a:xfrm>
            <a:off x="838200" y="1406954"/>
            <a:ext cx="5760720" cy="5146245"/>
          </a:xfrm>
        </p:spPr>
        <p:txBody>
          <a:bodyPr>
            <a:normAutofit lnSpcReduction="10000"/>
          </a:bodyPr>
          <a:lstStyle/>
          <a:p>
            <a:r>
              <a:rPr lang="en-US" b="1" dirty="0" smtClean="0"/>
              <a:t>Repossessed prior to January 1</a:t>
            </a:r>
          </a:p>
          <a:p>
            <a:pPr lvl="1"/>
            <a:r>
              <a:rPr lang="en-US" dirty="0" smtClean="0"/>
              <a:t>Vehicle not been transferred legally through AVIS prior to January 1. Will need to obtain letter from financial institution stating date of repossession.</a:t>
            </a:r>
          </a:p>
          <a:p>
            <a:pPr lvl="1"/>
            <a:r>
              <a:rPr lang="en-US" dirty="0" smtClean="0"/>
              <a:t>Vehicle repossessed prior to January 1 but not transferred in AVIS until after January 1. Tax liability should be that of financial institution as long as documentation supplied.</a:t>
            </a:r>
          </a:p>
          <a:p>
            <a:pPr lvl="1"/>
            <a:r>
              <a:rPr lang="en-US" dirty="0" smtClean="0"/>
              <a:t>Motax can be contacted to correct the segment.</a:t>
            </a:r>
          </a:p>
          <a:p>
            <a:pPr lvl="1"/>
            <a:r>
              <a:rPr lang="en-US" dirty="0" smtClean="0"/>
              <a:t>If no transfer of title has occurred through AVIS, taxpayer should notify County Clerk in accordance with KRS 186A.215(4).</a:t>
            </a:r>
            <a:endParaRPr lang="en-US" dirty="0"/>
          </a:p>
        </p:txBody>
      </p:sp>
      <p:sp>
        <p:nvSpPr>
          <p:cNvPr id="5" name="Content Placeholder 4"/>
          <p:cNvSpPr>
            <a:spLocks noGrp="1"/>
          </p:cNvSpPr>
          <p:nvPr>
            <p:ph sz="half" idx="2"/>
          </p:nvPr>
        </p:nvSpPr>
        <p:spPr>
          <a:xfrm>
            <a:off x="6528712" y="1405452"/>
            <a:ext cx="4754880" cy="4995347"/>
          </a:xfrm>
        </p:spPr>
        <p:txBody>
          <a:bodyPr>
            <a:normAutofit lnSpcReduction="10000"/>
          </a:bodyPr>
          <a:lstStyle/>
          <a:p>
            <a:r>
              <a:rPr lang="en-US" b="1" dirty="0" smtClean="0"/>
              <a:t>Repossessed after January 1</a:t>
            </a:r>
          </a:p>
          <a:p>
            <a:pPr lvl="1"/>
            <a:r>
              <a:rPr lang="en-US" dirty="0" smtClean="0"/>
              <a:t>The owner of record as of January 1 is liable for the property taxes on the vehicle.</a:t>
            </a:r>
            <a:endParaRPr lang="en-US" dirty="0"/>
          </a:p>
        </p:txBody>
      </p:sp>
      <p:sp>
        <p:nvSpPr>
          <p:cNvPr id="13" name="Rectangle 12"/>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7586" y="5227756"/>
            <a:ext cx="1512013" cy="1517493"/>
          </a:xfrm>
          <a:prstGeom prst="rect">
            <a:avLst/>
          </a:prstGeom>
        </p:spPr>
      </p:pic>
    </p:spTree>
    <p:extLst>
      <p:ext uri="{BB962C8B-B14F-4D97-AF65-F5344CB8AC3E}">
        <p14:creationId xmlns:p14="http://schemas.microsoft.com/office/powerpoint/2010/main" val="10107162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 y="240980"/>
            <a:ext cx="12192000" cy="104183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318610"/>
            <a:ext cx="12191999" cy="964200"/>
          </a:xfrm>
        </p:spPr>
        <p:txBody>
          <a:bodyPr>
            <a:noAutofit/>
          </a:bodyPr>
          <a:lstStyle/>
          <a:p>
            <a:r>
              <a:rPr lang="en-US" sz="3600" dirty="0" smtClean="0">
                <a:solidFill>
                  <a:schemeClr val="bg1"/>
                </a:solidFill>
                <a:latin typeface="Franklin Gothic Demi" panose="020B0703020102020204" pitchFamily="34" charset="0"/>
              </a:rPr>
              <a:t>Transfer of Vehicle</a:t>
            </a:r>
            <a:br>
              <a:rPr lang="en-US" sz="3600" dirty="0" smtClean="0">
                <a:solidFill>
                  <a:schemeClr val="bg1"/>
                </a:solidFill>
                <a:latin typeface="Franklin Gothic Demi" panose="020B0703020102020204" pitchFamily="34" charset="0"/>
              </a:rPr>
            </a:br>
            <a:r>
              <a:rPr lang="en-US" sz="3600" dirty="0" smtClean="0">
                <a:solidFill>
                  <a:schemeClr val="bg1"/>
                </a:solidFill>
                <a:latin typeface="Franklin Gothic Demi" panose="020B0703020102020204" pitchFamily="34" charset="0"/>
              </a:rPr>
              <a:t>KRS 186.A.215 (4)</a:t>
            </a:r>
            <a:endParaRPr lang="en-US" sz="3600" dirty="0">
              <a:solidFill>
                <a:schemeClr val="bg1"/>
              </a:solidFill>
              <a:latin typeface="Franklin Gothic Demi" panose="020B0703020102020204" pitchFamily="34" charset="0"/>
            </a:endParaRPr>
          </a:p>
        </p:txBody>
      </p:sp>
      <p:sp>
        <p:nvSpPr>
          <p:cNvPr id="3" name="Subtitle 2"/>
          <p:cNvSpPr>
            <a:spLocks noGrp="1"/>
          </p:cNvSpPr>
          <p:nvPr>
            <p:ph type="subTitle" idx="1"/>
          </p:nvPr>
        </p:nvSpPr>
        <p:spPr>
          <a:xfrm>
            <a:off x="866270" y="1652504"/>
            <a:ext cx="9661315" cy="4465329"/>
          </a:xfrm>
        </p:spPr>
        <p:txBody>
          <a:bodyPr>
            <a:normAutofit/>
          </a:bodyPr>
          <a:lstStyle/>
          <a:p>
            <a:pPr marL="338138" indent="-338138" algn="l">
              <a:buFont typeface="Arial" panose="020B0604020202020204" pitchFamily="34" charset="0"/>
              <a:buChar char="•"/>
            </a:pPr>
            <a:r>
              <a:rPr lang="en-US" dirty="0"/>
              <a:t>(4) If it comes to the attention of a transferor that a transferee did not promptly submit the necessary document within fifteen (15) calendar days to the county clerk as required by law in order to complete the transfer transaction, a transferor shall submit to the county clerk, in his county of residence, an affidavit that he has transferred his interest in a specific vehicle, and the clerk shall enter appropriate data into the AVIS system which shall restrict any registration transaction from occurring on that vehicle until the transfer has been processed. The Transportation Cabinet may adopt administrative regulations governing this subsection. This subsection shall not apply to any transactions involving licensed Kentucky motor vehicle </a:t>
            </a:r>
            <a:r>
              <a:rPr lang="en-US" dirty="0" smtClean="0"/>
              <a:t>dealers.</a:t>
            </a:r>
            <a:endParaRPr lang="en-US" dirty="0" smtClean="0">
              <a:latin typeface="Franklin Gothic Demi" panose="020B0703020102020204" pitchFamily="34" charset="0"/>
            </a:endParaRPr>
          </a:p>
        </p:txBody>
      </p:sp>
      <p:sp>
        <p:nvSpPr>
          <p:cNvPr id="13" name="Rectangle 12"/>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7586" y="5227756"/>
            <a:ext cx="1512013" cy="1517493"/>
          </a:xfrm>
          <a:prstGeom prst="rect">
            <a:avLst/>
          </a:prstGeom>
        </p:spPr>
      </p:pic>
    </p:spTree>
    <p:extLst>
      <p:ext uri="{BB962C8B-B14F-4D97-AF65-F5344CB8AC3E}">
        <p14:creationId xmlns:p14="http://schemas.microsoft.com/office/powerpoint/2010/main" val="12224741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 y="240980"/>
            <a:ext cx="12192000" cy="104183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318610"/>
            <a:ext cx="12191999" cy="738103"/>
          </a:xfrm>
        </p:spPr>
        <p:txBody>
          <a:bodyPr>
            <a:noAutofit/>
          </a:bodyPr>
          <a:lstStyle/>
          <a:p>
            <a:pPr>
              <a:lnSpc>
                <a:spcPct val="100000"/>
              </a:lnSpc>
            </a:pPr>
            <a:r>
              <a:rPr lang="en-US" sz="4400" dirty="0" smtClean="0">
                <a:solidFill>
                  <a:schemeClr val="bg1"/>
                </a:solidFill>
                <a:latin typeface="Franklin Gothic Demi" panose="020B0703020102020204" pitchFamily="34" charset="0"/>
              </a:rPr>
              <a:t>Salvage Titled Vehicles</a:t>
            </a:r>
            <a:endParaRPr lang="en-US" sz="4400" dirty="0">
              <a:solidFill>
                <a:schemeClr val="bg1"/>
              </a:solidFill>
              <a:latin typeface="Franklin Gothic Demi" panose="020B0703020102020204" pitchFamily="34" charset="0"/>
            </a:endParaRPr>
          </a:p>
        </p:txBody>
      </p:sp>
      <p:sp>
        <p:nvSpPr>
          <p:cNvPr id="3" name="Subtitle 2"/>
          <p:cNvSpPr>
            <a:spLocks noGrp="1"/>
          </p:cNvSpPr>
          <p:nvPr>
            <p:ph type="subTitle" idx="1"/>
          </p:nvPr>
        </p:nvSpPr>
        <p:spPr>
          <a:xfrm>
            <a:off x="198119" y="1360440"/>
            <a:ext cx="11795760" cy="4872720"/>
          </a:xfrm>
        </p:spPr>
        <p:txBody>
          <a:bodyPr>
            <a:normAutofit fontScale="92500" lnSpcReduction="10000"/>
          </a:bodyPr>
          <a:lstStyle/>
          <a:p>
            <a:pPr marL="338138" indent="-338138" algn="l">
              <a:buFont typeface="Arial" panose="020B0604020202020204" pitchFamily="34" charset="0"/>
              <a:buChar char="•"/>
            </a:pPr>
            <a:r>
              <a:rPr lang="en-US" sz="2500" dirty="0">
                <a:latin typeface="Franklin Gothic Demi" panose="020B0703020102020204" pitchFamily="34" charset="0"/>
              </a:rPr>
              <a:t>All property with Kentucky situs is taxable unless exempted by the Kentucky Constitution. A salvage title must be issued on a vehicle which has lost, due to damage, at least 75 percent of the average retail value of the NADA </a:t>
            </a:r>
            <a:r>
              <a:rPr lang="en-US" sz="2500" dirty="0" smtClean="0">
                <a:latin typeface="Franklin Gothic Demi" panose="020B0703020102020204" pitchFamily="34" charset="0"/>
              </a:rPr>
              <a:t>guide.</a:t>
            </a:r>
          </a:p>
          <a:p>
            <a:pPr marL="338138" indent="-338138" algn="l">
              <a:buFont typeface="Arial" panose="020B0604020202020204" pitchFamily="34" charset="0"/>
              <a:buChar char="•"/>
            </a:pPr>
            <a:r>
              <a:rPr lang="en-US" sz="2500" dirty="0">
                <a:latin typeface="Franklin Gothic Demi" panose="020B0703020102020204" pitchFamily="34" charset="0"/>
              </a:rPr>
              <a:t>If the owner of a vehicle has obtained a salvage title in accordance with KRS 186A.335, the owner shall pay property taxes on an assessment of no more than 25 percent of the average retail value from the January NADA guide.</a:t>
            </a:r>
          </a:p>
          <a:p>
            <a:pPr marL="338138" indent="-338138" algn="l">
              <a:buFont typeface="Arial" panose="020B0604020202020204" pitchFamily="34" charset="0"/>
              <a:buChar char="•"/>
            </a:pPr>
            <a:r>
              <a:rPr lang="en-US" sz="2500" dirty="0">
                <a:latin typeface="Franklin Gothic Demi" panose="020B0703020102020204" pitchFamily="34" charset="0"/>
              </a:rPr>
              <a:t>The property taxes on salvage vehicles are due in July of the tax year. The registration fee is not due, but the property tax must be paid with any applicable penalty and interest.</a:t>
            </a:r>
          </a:p>
          <a:p>
            <a:pPr marL="338138" indent="-338138" algn="l">
              <a:buFont typeface="Arial" panose="020B0604020202020204" pitchFamily="34" charset="0"/>
              <a:buChar char="•"/>
            </a:pPr>
            <a:r>
              <a:rPr lang="en-US" sz="2500" dirty="0">
                <a:latin typeface="Franklin Gothic Demi" panose="020B0703020102020204" pitchFamily="34" charset="0"/>
              </a:rPr>
              <a:t>Salvage vehicles retained by insurance companies should be listed on the Tangible Personal Property Tax Return.</a:t>
            </a:r>
          </a:p>
          <a:p>
            <a:pPr marL="338138" indent="-338138" algn="l">
              <a:buFont typeface="Arial" panose="020B0604020202020204" pitchFamily="34" charset="0"/>
              <a:buChar char="•"/>
            </a:pPr>
            <a:r>
              <a:rPr lang="en-US" sz="2500" dirty="0">
                <a:latin typeface="Franklin Gothic Demi" panose="020B0703020102020204" pitchFamily="34" charset="0"/>
              </a:rPr>
              <a:t>If these salvage titled vehicles are sold to a junk yard, a transfer of ownership should occur within the County Clerk's office. If the transfer occurs </a:t>
            </a:r>
            <a:r>
              <a:rPr lang="en-US" sz="2500" b="1" u="sng" dirty="0" smtClean="0">
                <a:latin typeface="Franklin Gothic Demi" panose="020B0703020102020204" pitchFamily="34" charset="0"/>
              </a:rPr>
              <a:t>prior </a:t>
            </a:r>
            <a:r>
              <a:rPr lang="en-US" sz="2500" b="1" u="sng" dirty="0">
                <a:latin typeface="Franklin Gothic Demi" panose="020B0703020102020204" pitchFamily="34" charset="0"/>
              </a:rPr>
              <a:t>to January 1 </a:t>
            </a:r>
            <a:r>
              <a:rPr lang="en-US" sz="2500" dirty="0" smtClean="0">
                <a:latin typeface="Franklin Gothic Demi" panose="020B0703020102020204" pitchFamily="34" charset="0"/>
              </a:rPr>
              <a:t>of </a:t>
            </a:r>
            <a:r>
              <a:rPr lang="en-US" sz="2500" dirty="0">
                <a:latin typeface="Franklin Gothic Demi" panose="020B0703020102020204" pitchFamily="34" charset="0"/>
              </a:rPr>
              <a:t>the tax year, the PVA shall code the tax segment with the "J".</a:t>
            </a:r>
          </a:p>
          <a:p>
            <a:pPr algn="l"/>
            <a:endParaRPr lang="en-US" dirty="0" smtClean="0">
              <a:latin typeface="Franklin Gothic Demi" panose="020B0703020102020204" pitchFamily="34" charset="0"/>
            </a:endParaRPr>
          </a:p>
        </p:txBody>
      </p:sp>
      <p:sp>
        <p:nvSpPr>
          <p:cNvPr id="13" name="Rectangle 12"/>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79986" y="5474413"/>
            <a:ext cx="1512013" cy="1517493"/>
          </a:xfrm>
          <a:prstGeom prst="rect">
            <a:avLst/>
          </a:prstGeom>
        </p:spPr>
      </p:pic>
    </p:spTree>
    <p:extLst>
      <p:ext uri="{BB962C8B-B14F-4D97-AF65-F5344CB8AC3E}">
        <p14:creationId xmlns:p14="http://schemas.microsoft.com/office/powerpoint/2010/main" val="12765291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 y="240980"/>
            <a:ext cx="12192000" cy="104183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318610"/>
            <a:ext cx="12191999" cy="738103"/>
          </a:xfrm>
        </p:spPr>
        <p:txBody>
          <a:bodyPr>
            <a:noAutofit/>
          </a:bodyPr>
          <a:lstStyle/>
          <a:p>
            <a:pPr>
              <a:lnSpc>
                <a:spcPct val="100000"/>
              </a:lnSpc>
            </a:pPr>
            <a:r>
              <a:rPr lang="en-US" sz="4400" dirty="0" smtClean="0">
                <a:solidFill>
                  <a:schemeClr val="bg1"/>
                </a:solidFill>
                <a:latin typeface="Franklin Gothic Demi" panose="020B0703020102020204" pitchFamily="34" charset="0"/>
              </a:rPr>
              <a:t>Branded Titled Vehicles</a:t>
            </a:r>
            <a:endParaRPr lang="en-US" sz="4400" dirty="0">
              <a:solidFill>
                <a:schemeClr val="bg1"/>
              </a:solidFill>
              <a:latin typeface="Franklin Gothic Demi" panose="020B0703020102020204" pitchFamily="34" charset="0"/>
            </a:endParaRPr>
          </a:p>
        </p:txBody>
      </p:sp>
      <p:sp>
        <p:nvSpPr>
          <p:cNvPr id="3" name="Subtitle 2"/>
          <p:cNvSpPr>
            <a:spLocks noGrp="1"/>
          </p:cNvSpPr>
          <p:nvPr>
            <p:ph type="subTitle" idx="1"/>
          </p:nvPr>
        </p:nvSpPr>
        <p:spPr>
          <a:xfrm>
            <a:off x="487680" y="1360440"/>
            <a:ext cx="11292840" cy="4465329"/>
          </a:xfrm>
        </p:spPr>
        <p:txBody>
          <a:bodyPr>
            <a:normAutofit/>
          </a:bodyPr>
          <a:lstStyle/>
          <a:p>
            <a:pPr marL="342900" indent="-342900" algn="l">
              <a:buFont typeface="Arial" panose="020B0604020202020204" pitchFamily="34" charset="0"/>
              <a:buChar char="•"/>
            </a:pPr>
            <a:endParaRPr lang="en-US" dirty="0" smtClean="0"/>
          </a:p>
          <a:p>
            <a:pPr algn="l"/>
            <a:endParaRPr lang="en-US" dirty="0" smtClean="0"/>
          </a:p>
          <a:p>
            <a:pPr marL="342900" indent="-342900" algn="l">
              <a:buFont typeface="Arial" panose="020B0604020202020204" pitchFamily="34" charset="0"/>
              <a:buChar char="•"/>
            </a:pPr>
            <a:r>
              <a:rPr lang="en-US" sz="2800" dirty="0" smtClean="0">
                <a:latin typeface="Franklin Gothic Demi" panose="020B0703020102020204" pitchFamily="34" charset="0"/>
              </a:rPr>
              <a:t>Vehicles </a:t>
            </a:r>
            <a:r>
              <a:rPr lang="en-US" sz="2800" dirty="0">
                <a:latin typeface="Franklin Gothic Demi" panose="020B0703020102020204" pitchFamily="34" charset="0"/>
              </a:rPr>
              <a:t>that have a branded title on January 1 shall be assessed at 60 percent of the average trade in value</a:t>
            </a:r>
            <a:r>
              <a:rPr lang="en-US" sz="2800" dirty="0" smtClean="0">
                <a:latin typeface="Franklin Gothic Demi" panose="020B0703020102020204" pitchFamily="34" charset="0"/>
              </a:rPr>
              <a:t>.</a:t>
            </a:r>
          </a:p>
          <a:p>
            <a:pPr marL="342900" indent="-342900" algn="l">
              <a:buFont typeface="Arial" panose="020B0604020202020204" pitchFamily="34" charset="0"/>
              <a:buChar char="•"/>
            </a:pPr>
            <a:endParaRPr lang="en-US" sz="2800" dirty="0" smtClean="0">
              <a:latin typeface="Franklin Gothic Demi" panose="020B0703020102020204" pitchFamily="34" charset="0"/>
            </a:endParaRPr>
          </a:p>
          <a:p>
            <a:pPr marL="342900" indent="-342900" algn="l">
              <a:buFont typeface="Arial" panose="020B0604020202020204" pitchFamily="34" charset="0"/>
              <a:buChar char="•"/>
            </a:pPr>
            <a:r>
              <a:rPr lang="en-US" sz="2800" dirty="0">
                <a:latin typeface="Franklin Gothic Demi" panose="020B0703020102020204" pitchFamily="34" charset="0"/>
              </a:rPr>
              <a:t>The owner should present the title to the PVA to receive this reduced assessment. The PVA must retain a copy of the title as documentation. </a:t>
            </a:r>
          </a:p>
          <a:p>
            <a:pPr marL="342900" indent="-342900" algn="l">
              <a:buFont typeface="Arial" panose="020B0604020202020204" pitchFamily="34" charset="0"/>
              <a:buChar char="•"/>
            </a:pPr>
            <a:endParaRPr lang="en-US" dirty="0" smtClean="0">
              <a:latin typeface="Franklin Gothic Demi" panose="020B0703020102020204" pitchFamily="34" charset="0"/>
            </a:endParaRPr>
          </a:p>
        </p:txBody>
      </p:sp>
      <p:sp>
        <p:nvSpPr>
          <p:cNvPr id="13" name="Rectangle 12"/>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7586" y="5227756"/>
            <a:ext cx="1512013" cy="1517493"/>
          </a:xfrm>
          <a:prstGeom prst="rect">
            <a:avLst/>
          </a:prstGeom>
        </p:spPr>
      </p:pic>
    </p:spTree>
    <p:extLst>
      <p:ext uri="{BB962C8B-B14F-4D97-AF65-F5344CB8AC3E}">
        <p14:creationId xmlns:p14="http://schemas.microsoft.com/office/powerpoint/2010/main" val="5245412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203198"/>
            <a:ext cx="12192000" cy="104183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318610"/>
            <a:ext cx="12191999" cy="759585"/>
          </a:xfrm>
        </p:spPr>
        <p:txBody>
          <a:bodyPr>
            <a:normAutofit/>
          </a:bodyPr>
          <a:lstStyle/>
          <a:p>
            <a:r>
              <a:rPr lang="en-US" sz="4400" dirty="0" smtClean="0">
                <a:solidFill>
                  <a:schemeClr val="bg1"/>
                </a:solidFill>
                <a:latin typeface="Franklin Gothic Demi" panose="020B0703020102020204" pitchFamily="34" charset="0"/>
              </a:rPr>
              <a:t>Personalized Plates</a:t>
            </a:r>
            <a:endParaRPr lang="en-US" sz="4400" dirty="0">
              <a:solidFill>
                <a:schemeClr val="bg1"/>
              </a:solidFill>
              <a:latin typeface="Franklin Gothic Demi" panose="020B0703020102020204" pitchFamily="34" charset="0"/>
            </a:endParaRPr>
          </a:p>
        </p:txBody>
      </p:sp>
      <p:sp>
        <p:nvSpPr>
          <p:cNvPr id="3" name="Subtitle 2"/>
          <p:cNvSpPr>
            <a:spLocks noGrp="1"/>
          </p:cNvSpPr>
          <p:nvPr>
            <p:ph type="subTitle" idx="1"/>
          </p:nvPr>
        </p:nvSpPr>
        <p:spPr>
          <a:xfrm>
            <a:off x="866270" y="1652504"/>
            <a:ext cx="9661315" cy="4465329"/>
          </a:xfrm>
        </p:spPr>
        <p:txBody>
          <a:bodyPr>
            <a:normAutofit/>
          </a:bodyPr>
          <a:lstStyle/>
          <a:p>
            <a:pPr marL="338138" indent="-338138" algn="l">
              <a:buFont typeface="Arial" panose="020B0604020202020204" pitchFamily="34" charset="0"/>
              <a:buChar char="•"/>
            </a:pPr>
            <a:r>
              <a:rPr lang="en-US" sz="2800" dirty="0" smtClean="0">
                <a:latin typeface="Franklin Gothic Demi" panose="020B0703020102020204" pitchFamily="34" charset="0"/>
              </a:rPr>
              <a:t>House Bill 530 amended KRS 186.174 to move the due dates of personalized plates from December to the taxpayer’s birth month. </a:t>
            </a:r>
          </a:p>
          <a:p>
            <a:pPr marL="338138" indent="-338138" algn="l">
              <a:buFont typeface="Arial" panose="020B0604020202020204" pitchFamily="34" charset="0"/>
              <a:buChar char="•"/>
            </a:pPr>
            <a:r>
              <a:rPr lang="en-US" sz="2800" dirty="0" smtClean="0">
                <a:latin typeface="Franklin Gothic Demi" panose="020B0703020102020204" pitchFamily="34" charset="0"/>
              </a:rPr>
              <a:t>Provided for individuals whose birth months are in January, February, and March to expire April 30, 2019 and the last date of the birth month in each succeeding year.</a:t>
            </a:r>
          </a:p>
          <a:p>
            <a:pPr marL="338138" indent="-338138" algn="l">
              <a:buFont typeface="Arial" panose="020B0604020202020204" pitchFamily="34" charset="0"/>
              <a:buChar char="•"/>
            </a:pPr>
            <a:r>
              <a:rPr lang="en-US" sz="2800" dirty="0" smtClean="0">
                <a:latin typeface="Franklin Gothic Demi" panose="020B0703020102020204" pitchFamily="34" charset="0"/>
              </a:rPr>
              <a:t>Allowed for a prorated registration fee based on number of months the registration is valid during the year 2019.</a:t>
            </a:r>
          </a:p>
          <a:p>
            <a:pPr marL="795338" lvl="1" indent="-338138" algn="l">
              <a:buFont typeface="Arial" panose="020B0604020202020204" pitchFamily="34" charset="0"/>
              <a:buChar char="•"/>
            </a:pPr>
            <a:r>
              <a:rPr lang="en-US" sz="2400" dirty="0" smtClean="0">
                <a:latin typeface="Franklin Gothic Demi" panose="020B0703020102020204" pitchFamily="34" charset="0"/>
              </a:rPr>
              <a:t>There is no proration of the property taxes.</a:t>
            </a:r>
          </a:p>
        </p:txBody>
      </p:sp>
      <p:sp>
        <p:nvSpPr>
          <p:cNvPr id="13" name="Rectangle 12"/>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7586" y="5227756"/>
            <a:ext cx="1512013" cy="1517493"/>
          </a:xfrm>
          <a:prstGeom prst="rect">
            <a:avLst/>
          </a:prstGeom>
        </p:spPr>
      </p:pic>
    </p:spTree>
    <p:extLst>
      <p:ext uri="{BB962C8B-B14F-4D97-AF65-F5344CB8AC3E}">
        <p14:creationId xmlns:p14="http://schemas.microsoft.com/office/powerpoint/2010/main" val="37027065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03198"/>
            <a:ext cx="12192000" cy="104183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kumimoji="0" lang="en-US" sz="4400" b="0" i="0" u="none" strike="noStrike" kern="1200" cap="none" spc="0" normalizeH="0" baseline="0" noProof="0" dirty="0" smtClean="0">
                <a:ln>
                  <a:noFill/>
                </a:ln>
                <a:solidFill>
                  <a:prstClr val="white"/>
                </a:solidFill>
                <a:effectLst/>
                <a:uLnTx/>
                <a:uFillTx/>
                <a:latin typeface="Franklin Gothic Demi" panose="020B0703020102020204" pitchFamily="34" charset="0"/>
              </a:rPr>
              <a:t>Disclaimer</a:t>
            </a:r>
            <a:endParaRPr kumimoji="0" lang="en-US" sz="4400" b="0" i="0" u="none" strike="noStrike" kern="1200" cap="none" spc="0" normalizeH="0" baseline="0" noProof="0" dirty="0">
              <a:ln>
                <a:noFill/>
              </a:ln>
              <a:solidFill>
                <a:prstClr val="white"/>
              </a:solidFill>
              <a:effectLst/>
              <a:uLnTx/>
              <a:uFillTx/>
              <a:latin typeface="Franklin Gothic Demi" panose="020B0703020102020204" pitchFamily="34"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7586" y="5227756"/>
            <a:ext cx="1512013" cy="1517493"/>
          </a:xfrm>
          <a:prstGeom prst="rect">
            <a:avLst/>
          </a:prstGeom>
        </p:spPr>
      </p:pic>
      <p:sp>
        <p:nvSpPr>
          <p:cNvPr id="11" name="Rectangle 10"/>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ctangle 1"/>
          <p:cNvSpPr/>
          <p:nvPr/>
        </p:nvSpPr>
        <p:spPr>
          <a:xfrm>
            <a:off x="434340" y="1899499"/>
            <a:ext cx="11323320" cy="2862322"/>
          </a:xfrm>
          <a:prstGeom prst="rect">
            <a:avLst/>
          </a:prstGeom>
        </p:spPr>
        <p:txBody>
          <a:bodyPr wrap="square">
            <a:spAutoFit/>
          </a:bodyPr>
          <a:lstStyle/>
          <a:p>
            <a:r>
              <a:rPr lang="en-US" sz="2000" dirty="0">
                <a:latin typeface="Franklin Gothic Demi" panose="020B0703020102020204" pitchFamily="34" charset="0"/>
              </a:rPr>
              <a:t>The information in this presentation is for educational and informational purposes only and does not constitute legal advice. Information is presented as an overall review that is subject to law changes and may not apply to all states.  For accurate information on issues related to the this presentation, please reference KRS </a:t>
            </a:r>
            <a:r>
              <a:rPr lang="en-US" sz="2000" dirty="0" smtClean="0">
                <a:latin typeface="Franklin Gothic Demi" panose="020B0703020102020204" pitchFamily="34" charset="0"/>
              </a:rPr>
              <a:t>132.487, KRS 132.485, KRS 131.110</a:t>
            </a:r>
          </a:p>
          <a:p>
            <a:r>
              <a:rPr lang="en-US" sz="2000" dirty="0">
                <a:latin typeface="Franklin Gothic Demi" panose="020B0703020102020204" pitchFamily="34" charset="0"/>
              </a:rPr>
              <a:t> </a:t>
            </a:r>
          </a:p>
          <a:p>
            <a:pPr algn="just"/>
            <a:r>
              <a:rPr lang="en-US" sz="2000" dirty="0">
                <a:latin typeface="Franklin Gothic Demi" panose="020B0703020102020204" pitchFamily="34" charset="0"/>
              </a:rPr>
              <a:t>Information in this presentation is believed to be accurate as of the date of publication. In the event that any information in this presentation is later determined to be in error, this presentation cannot be used by taxpayers in supporting a specific position or issue before the Department of Revenue, as it does not have the statutory or regulatory authority.</a:t>
            </a:r>
          </a:p>
        </p:txBody>
      </p:sp>
      <p:sp>
        <p:nvSpPr>
          <p:cNvPr id="3" name="Rectangle 2"/>
          <p:cNvSpPr/>
          <p:nvPr/>
        </p:nvSpPr>
        <p:spPr>
          <a:xfrm>
            <a:off x="548640" y="5416692"/>
            <a:ext cx="9826545" cy="369332"/>
          </a:xfrm>
          <a:prstGeom prst="rect">
            <a:avLst/>
          </a:prstGeom>
        </p:spPr>
        <p:txBody>
          <a:bodyPr wrap="square">
            <a:spAutoFit/>
          </a:bodyPr>
          <a:lstStyle/>
          <a:p>
            <a:pPr algn="ctr"/>
            <a:r>
              <a:rPr lang="en-US" dirty="0">
                <a:latin typeface="Franklin Gothic Demi" panose="020B0703020102020204" pitchFamily="34" charset="0"/>
              </a:rPr>
              <a:t>Presentation Date: June </a:t>
            </a:r>
            <a:r>
              <a:rPr lang="en-US" dirty="0" smtClean="0">
                <a:latin typeface="Franklin Gothic Demi" panose="020B0703020102020204" pitchFamily="34" charset="0"/>
              </a:rPr>
              <a:t>05, </a:t>
            </a:r>
            <a:r>
              <a:rPr lang="en-US" dirty="0">
                <a:latin typeface="Franklin Gothic Demi" panose="020B0703020102020204" pitchFamily="34" charset="0"/>
              </a:rPr>
              <a:t>2019</a:t>
            </a:r>
          </a:p>
        </p:txBody>
      </p:sp>
    </p:spTree>
    <p:extLst>
      <p:ext uri="{BB962C8B-B14F-4D97-AF65-F5344CB8AC3E}">
        <p14:creationId xmlns:p14="http://schemas.microsoft.com/office/powerpoint/2010/main" val="2353937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1689711"/>
            <a:ext cx="10719712" cy="4718866"/>
          </a:xfrm>
        </p:spPr>
        <p:txBody>
          <a:bodyPr>
            <a:normAutofit/>
          </a:bodyPr>
          <a:lstStyle/>
          <a:p>
            <a:pPr marL="457200" lvl="1" indent="0">
              <a:buNone/>
            </a:pPr>
            <a:endParaRPr lang="en-US" dirty="0" smtClean="0"/>
          </a:p>
          <a:p>
            <a:pPr marL="457200" lvl="1" indent="0">
              <a:buNone/>
            </a:pPr>
            <a:endParaRPr lang="en-US" dirty="0"/>
          </a:p>
          <a:p>
            <a:pPr marL="457200" lvl="1" indent="0">
              <a:buNone/>
            </a:pPr>
            <a:endParaRPr lang="en-US" dirty="0" smtClean="0"/>
          </a:p>
          <a:p>
            <a:pPr marL="457200" lvl="1" indent="0">
              <a:buNone/>
            </a:pPr>
            <a:r>
              <a:rPr lang="en-US" sz="2800" dirty="0" smtClean="0">
                <a:latin typeface="Franklin Gothic Demi" panose="020B0703020102020204" pitchFamily="34" charset="0"/>
              </a:rPr>
              <a:t>The </a:t>
            </a:r>
            <a:r>
              <a:rPr lang="en-US" sz="2800" dirty="0">
                <a:latin typeface="Franklin Gothic Demi" panose="020B0703020102020204" pitchFamily="34" charset="0"/>
              </a:rPr>
              <a:t>Uniform Standards of Professional Appraisal Practice (USPAP) provides mass appraisal as its own specialty through its STANDARD 6</a:t>
            </a:r>
            <a:r>
              <a:rPr lang="en-US" sz="2800" dirty="0" smtClean="0">
                <a:latin typeface="Franklin Gothic Demi" panose="020B0703020102020204" pitchFamily="34" charset="0"/>
              </a:rPr>
              <a:t>. </a:t>
            </a:r>
            <a:r>
              <a:rPr lang="en-US" sz="2800" dirty="0">
                <a:latin typeface="Franklin Gothic Demi" panose="020B0703020102020204" pitchFamily="34" charset="0"/>
              </a:rPr>
              <a:t>It defines mass appraisal as “the process of valuing a universe of properties as of a given date using standard methodology, employing common data, and allowing for statistical testing.” </a:t>
            </a:r>
            <a:endParaRPr lang="en-US" sz="2800" dirty="0" smtClean="0">
              <a:latin typeface="Franklin Gothic Demi" panose="020B0703020102020204" pitchFamily="34" charset="0"/>
            </a:endParaRPr>
          </a:p>
          <a:p>
            <a:pPr marL="457200" lvl="1" indent="0">
              <a:buNone/>
            </a:pPr>
            <a:endParaRPr lang="en-US" dirty="0"/>
          </a:p>
        </p:txBody>
      </p:sp>
      <p:sp>
        <p:nvSpPr>
          <p:cNvPr id="4" name="Title 3"/>
          <p:cNvSpPr>
            <a:spLocks noGrp="1"/>
          </p:cNvSpPr>
          <p:nvPr>
            <p:ph type="title"/>
          </p:nvPr>
        </p:nvSpPr>
        <p:spPr>
          <a:xfrm>
            <a:off x="0" y="365126"/>
            <a:ext cx="12192000" cy="1019538"/>
          </a:xfrm>
          <a:prstGeom prst="rect">
            <a:avLst/>
          </a:prstGeom>
          <a:solidFill>
            <a:srgbClr val="0425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dirty="0">
                <a:latin typeface="Franklin Gothic Demi" panose="020B0703020102020204" pitchFamily="34" charset="0"/>
              </a:rPr>
              <a:t>Mass </a:t>
            </a:r>
            <a:r>
              <a:rPr lang="en-US" dirty="0" smtClean="0">
                <a:latin typeface="Franklin Gothic Demi" panose="020B0703020102020204" pitchFamily="34" charset="0"/>
              </a:rPr>
              <a:t>Appraisal</a:t>
            </a:r>
            <a:endParaRPr lang="en-US" sz="4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7586" y="5227756"/>
            <a:ext cx="1512013" cy="1517493"/>
          </a:xfrm>
          <a:prstGeom prst="rect">
            <a:avLst/>
          </a:prstGeom>
        </p:spPr>
      </p:pic>
      <p:sp>
        <p:nvSpPr>
          <p:cNvPr id="6" name="Rectangle 5"/>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17467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203198"/>
            <a:ext cx="12192000" cy="104183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866271" y="1652504"/>
            <a:ext cx="10369288" cy="4800848"/>
          </a:xfrm>
        </p:spPr>
        <p:txBody>
          <a:bodyPr>
            <a:normAutofit/>
          </a:bodyPr>
          <a:lstStyle/>
          <a:p>
            <a:pPr marL="338138" indent="-338138" algn="l">
              <a:buFont typeface="Arial" panose="020B0604020202020204" pitchFamily="34" charset="0"/>
              <a:buChar char="•"/>
            </a:pPr>
            <a:r>
              <a:rPr lang="en-US" sz="2800" dirty="0">
                <a:latin typeface="Franklin Gothic Demi" panose="020B0703020102020204" pitchFamily="34" charset="0"/>
              </a:rPr>
              <a:t>Upholds the use of mass appraisal techniques.</a:t>
            </a:r>
          </a:p>
          <a:p>
            <a:pPr marL="338138" indent="-338138" algn="l">
              <a:buFont typeface="Arial" panose="020B0604020202020204" pitchFamily="34" charset="0"/>
              <a:buChar char="•"/>
            </a:pPr>
            <a:r>
              <a:rPr lang="en-US" sz="2800" dirty="0">
                <a:latin typeface="Franklin Gothic Demi" panose="020B0703020102020204" pitchFamily="34" charset="0"/>
              </a:rPr>
              <a:t>Under mass appraisal approach, while individual characteristics of each property are considered, not all of a particular property’s characteristics are considered-just those factors which allow the assessor to make a logical estimated of the property’s value</a:t>
            </a:r>
            <a:r>
              <a:rPr lang="en-US" sz="2800" dirty="0" smtClean="0">
                <a:latin typeface="Franklin Gothic Demi" panose="020B0703020102020204" pitchFamily="34" charset="0"/>
              </a:rPr>
              <a:t>.</a:t>
            </a:r>
          </a:p>
          <a:p>
            <a:pPr marL="338138" indent="-338138" algn="l">
              <a:buFont typeface="Arial" panose="020B0604020202020204" pitchFamily="34" charset="0"/>
              <a:buChar char="•"/>
            </a:pPr>
            <a:r>
              <a:rPr lang="en-US" sz="2800" dirty="0" smtClean="0">
                <a:latin typeface="Franklin Gothic Demi" panose="020B0703020102020204" pitchFamily="34" charset="0"/>
              </a:rPr>
              <a:t>Kentucky courts recognize the level of accuracy achieved by a private fee appraiser is not practical by state tax assessors nor is accuracy required by Section 172 of KY Constitution, which specifically provides that fair cash value will be “</a:t>
            </a:r>
            <a:r>
              <a:rPr lang="en-US" sz="2800" u="sng" dirty="0" smtClean="0">
                <a:latin typeface="Franklin Gothic Demi" panose="020B0703020102020204" pitchFamily="34" charset="0"/>
              </a:rPr>
              <a:t>estimated</a:t>
            </a:r>
            <a:r>
              <a:rPr lang="en-US" sz="2800" dirty="0" smtClean="0">
                <a:latin typeface="Franklin Gothic Demi" panose="020B0703020102020204" pitchFamily="34" charset="0"/>
              </a:rPr>
              <a:t>”.</a:t>
            </a:r>
            <a:endParaRPr lang="en-US" sz="2800" dirty="0">
              <a:latin typeface="Franklin Gothic Demi" panose="020B0703020102020204" pitchFamily="34" charset="0"/>
            </a:endParaRPr>
          </a:p>
          <a:p>
            <a:pPr marL="338138" indent="-338138" algn="l">
              <a:buFont typeface="Arial" panose="020B0604020202020204" pitchFamily="34" charset="0"/>
              <a:buChar char="•"/>
            </a:pPr>
            <a:endParaRPr lang="en-US" sz="3200" dirty="0" smtClean="0"/>
          </a:p>
          <a:p>
            <a:pPr marL="338138" indent="-338138" algn="l">
              <a:buFont typeface="Arial" panose="020B0604020202020204" pitchFamily="34" charset="0"/>
              <a:buChar char="•"/>
            </a:pPr>
            <a:endParaRPr lang="en-US" sz="3000" dirty="0">
              <a:latin typeface="Franklin Gothic Demi" panose="020B0703020102020204" pitchFamily="34" charset="0"/>
            </a:endParaRPr>
          </a:p>
        </p:txBody>
      </p:sp>
      <p:sp>
        <p:nvSpPr>
          <p:cNvPr id="13" name="Rectangle 12"/>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7586" y="5227756"/>
            <a:ext cx="1512013" cy="1517493"/>
          </a:xfrm>
          <a:prstGeom prst="rect">
            <a:avLst/>
          </a:prstGeom>
        </p:spPr>
      </p:pic>
      <p:sp>
        <p:nvSpPr>
          <p:cNvPr id="9" name="Title 1"/>
          <p:cNvSpPr txBox="1">
            <a:spLocks/>
          </p:cNvSpPr>
          <p:nvPr/>
        </p:nvSpPr>
        <p:spPr>
          <a:xfrm>
            <a:off x="0" y="318610"/>
            <a:ext cx="12191999" cy="759585"/>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dirty="0">
                <a:solidFill>
                  <a:schemeClr val="bg1"/>
                </a:solidFill>
              </a:rPr>
              <a:t>Revenue Cabinet v. Gillig, 1998 Supreme Court of Kentucky</a:t>
            </a:r>
            <a:endParaRPr lang="en-US" sz="4400" b="1" dirty="0">
              <a:solidFill>
                <a:schemeClr val="bg1"/>
              </a:solidFill>
              <a:latin typeface="Franklin Gothic Demi" panose="020B0703020102020204" pitchFamily="34" charset="0"/>
            </a:endParaRPr>
          </a:p>
        </p:txBody>
      </p:sp>
    </p:spTree>
    <p:extLst>
      <p:ext uri="{BB962C8B-B14F-4D97-AF65-F5344CB8AC3E}">
        <p14:creationId xmlns:p14="http://schemas.microsoft.com/office/powerpoint/2010/main" val="3711271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203198"/>
            <a:ext cx="12192000" cy="104183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318610"/>
            <a:ext cx="12191999" cy="759585"/>
          </a:xfrm>
        </p:spPr>
        <p:txBody>
          <a:bodyPr>
            <a:normAutofit/>
          </a:bodyPr>
          <a:lstStyle/>
          <a:p>
            <a:r>
              <a:rPr lang="en-US" sz="4400" dirty="0" smtClean="0">
                <a:solidFill>
                  <a:schemeClr val="bg1"/>
                </a:solidFill>
                <a:latin typeface="Franklin Gothic Demi" panose="020B0703020102020204" pitchFamily="34" charset="0"/>
              </a:rPr>
              <a:t>NADA Valuation Guides</a:t>
            </a:r>
            <a:endParaRPr lang="en-US" sz="4400" dirty="0">
              <a:solidFill>
                <a:schemeClr val="bg1"/>
              </a:solidFill>
              <a:latin typeface="Franklin Gothic Demi" panose="020B0703020102020204" pitchFamily="34" charset="0"/>
            </a:endParaRPr>
          </a:p>
        </p:txBody>
      </p:sp>
      <p:sp>
        <p:nvSpPr>
          <p:cNvPr id="3" name="Subtitle 2"/>
          <p:cNvSpPr>
            <a:spLocks noGrp="1"/>
          </p:cNvSpPr>
          <p:nvPr>
            <p:ph type="subTitle" idx="1"/>
          </p:nvPr>
        </p:nvSpPr>
        <p:spPr>
          <a:xfrm>
            <a:off x="866271" y="1818679"/>
            <a:ext cx="10636465" cy="4800848"/>
          </a:xfrm>
        </p:spPr>
        <p:txBody>
          <a:bodyPr>
            <a:normAutofit/>
          </a:bodyPr>
          <a:lstStyle/>
          <a:p>
            <a:pPr marL="338138" indent="-338138" algn="l">
              <a:buFont typeface="Arial" panose="020B0604020202020204" pitchFamily="34" charset="0"/>
              <a:buChar char="•"/>
            </a:pPr>
            <a:r>
              <a:rPr lang="en-US" sz="2800" dirty="0" smtClean="0">
                <a:latin typeface="Franklin Gothic Demi" panose="020B0703020102020204" pitchFamily="34" charset="0"/>
              </a:rPr>
              <a:t>In using the NADA guides individual vehicles may have an actual value that is higher or lower than the estimated values published in the NADA guides.</a:t>
            </a:r>
          </a:p>
          <a:p>
            <a:pPr algn="l"/>
            <a:endParaRPr lang="en-US" sz="2800" dirty="0" smtClean="0">
              <a:latin typeface="Franklin Gothic Demi" panose="020B0703020102020204" pitchFamily="34" charset="0"/>
            </a:endParaRPr>
          </a:p>
          <a:p>
            <a:pPr marL="338138" indent="-338138" algn="l">
              <a:buFont typeface="Arial" panose="020B0604020202020204" pitchFamily="34" charset="0"/>
              <a:buChar char="•"/>
            </a:pPr>
            <a:r>
              <a:rPr lang="en-US" sz="2800" dirty="0" smtClean="0">
                <a:latin typeface="Franklin Gothic Demi" panose="020B0703020102020204" pitchFamily="34" charset="0"/>
              </a:rPr>
              <a:t>Vehicle condition should be considered when determining a vehicles value. Since the actual condition of individual vehicles varies greatly, users of the guide may need to make independent adjustments for a variety of condition-based factors not accounted for in NADA guides.</a:t>
            </a:r>
          </a:p>
        </p:txBody>
      </p:sp>
      <p:sp>
        <p:nvSpPr>
          <p:cNvPr id="13" name="Rectangle 12"/>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7586" y="5227756"/>
            <a:ext cx="1512013" cy="1517493"/>
          </a:xfrm>
          <a:prstGeom prst="rect">
            <a:avLst/>
          </a:prstGeom>
        </p:spPr>
      </p:pic>
    </p:spTree>
    <p:extLst>
      <p:ext uri="{BB962C8B-B14F-4D97-AF65-F5344CB8AC3E}">
        <p14:creationId xmlns:p14="http://schemas.microsoft.com/office/powerpoint/2010/main" val="601921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203198"/>
            <a:ext cx="12192000" cy="104183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318610"/>
            <a:ext cx="12191999" cy="759585"/>
          </a:xfrm>
        </p:spPr>
        <p:txBody>
          <a:bodyPr>
            <a:normAutofit/>
          </a:bodyPr>
          <a:lstStyle/>
          <a:p>
            <a:r>
              <a:rPr lang="en-US" sz="3200" b="1" dirty="0">
                <a:solidFill>
                  <a:schemeClr val="bg1"/>
                </a:solidFill>
                <a:latin typeface="Franklin Gothic Demi" panose="020B0703020102020204" pitchFamily="34" charset="0"/>
              </a:rPr>
              <a:t>132.487 </a:t>
            </a:r>
            <a:r>
              <a:rPr lang="en-US" sz="3200" b="1" dirty="0" smtClean="0">
                <a:solidFill>
                  <a:schemeClr val="bg1"/>
                </a:solidFill>
                <a:latin typeface="Franklin Gothic Demi" panose="020B0703020102020204" pitchFamily="34" charset="0"/>
              </a:rPr>
              <a:t>Property </a:t>
            </a:r>
            <a:r>
              <a:rPr lang="en-US" sz="3200" b="1" dirty="0">
                <a:solidFill>
                  <a:schemeClr val="bg1"/>
                </a:solidFill>
                <a:latin typeface="Franklin Gothic Demi" panose="020B0703020102020204" pitchFamily="34" charset="0"/>
              </a:rPr>
              <a:t>valuation administrator to assess motor vehicles.</a:t>
            </a:r>
          </a:p>
        </p:txBody>
      </p:sp>
      <p:sp>
        <p:nvSpPr>
          <p:cNvPr id="3" name="Subtitle 2"/>
          <p:cNvSpPr>
            <a:spLocks noGrp="1"/>
          </p:cNvSpPr>
          <p:nvPr>
            <p:ph type="subTitle" idx="1"/>
          </p:nvPr>
        </p:nvSpPr>
        <p:spPr>
          <a:xfrm>
            <a:off x="367506" y="1578902"/>
            <a:ext cx="11275853" cy="4800848"/>
          </a:xfrm>
        </p:spPr>
        <p:txBody>
          <a:bodyPr>
            <a:normAutofit/>
          </a:bodyPr>
          <a:lstStyle/>
          <a:p>
            <a:pPr algn="l"/>
            <a:r>
              <a:rPr lang="en-US" sz="2800" dirty="0" smtClean="0"/>
              <a:t>	</a:t>
            </a:r>
          </a:p>
          <a:p>
            <a:pPr algn="l"/>
            <a:r>
              <a:rPr lang="en-US" sz="2800" dirty="0"/>
              <a:t>	</a:t>
            </a:r>
            <a:r>
              <a:rPr lang="en-US" sz="2800" dirty="0" smtClean="0">
                <a:latin typeface="Franklin Gothic Demi" panose="020B0703020102020204" pitchFamily="34" charset="0"/>
              </a:rPr>
              <a:t>(</a:t>
            </a:r>
            <a:r>
              <a:rPr lang="en-US" sz="2800" dirty="0">
                <a:latin typeface="Franklin Gothic Demi" panose="020B0703020102020204" pitchFamily="34" charset="0"/>
              </a:rPr>
              <a:t>5) The property valuation administrator shall, subject to the </a:t>
            </a:r>
            <a:r>
              <a:rPr lang="en-US" sz="2800" dirty="0" smtClean="0">
                <a:latin typeface="Franklin Gothic Demi" panose="020B0703020102020204" pitchFamily="34" charset="0"/>
              </a:rPr>
              <a:t>	direction</a:t>
            </a:r>
            <a:r>
              <a:rPr lang="en-US" sz="2800" dirty="0">
                <a:latin typeface="Franklin Gothic Demi" panose="020B0703020102020204" pitchFamily="34" charset="0"/>
              </a:rPr>
              <a:t>, instruction, and supervision of the department, have </a:t>
            </a:r>
            <a:r>
              <a:rPr lang="en-US" sz="2800" dirty="0" smtClean="0">
                <a:latin typeface="Franklin Gothic Demi" panose="020B0703020102020204" pitchFamily="34" charset="0"/>
              </a:rPr>
              <a:t>	responsibility </a:t>
            </a:r>
            <a:r>
              <a:rPr lang="en-US" sz="2800" dirty="0">
                <a:latin typeface="Franklin Gothic Demi" panose="020B0703020102020204" pitchFamily="34" charset="0"/>
              </a:rPr>
              <a:t>for assessing all motor vehicles other than those </a:t>
            </a:r>
            <a:r>
              <a:rPr lang="en-US" sz="2800" dirty="0" smtClean="0">
                <a:latin typeface="Franklin Gothic Demi" panose="020B0703020102020204" pitchFamily="34" charset="0"/>
              </a:rPr>
              <a:t>	assessed </a:t>
            </a:r>
            <a:r>
              <a:rPr lang="en-US" sz="2800" dirty="0">
                <a:latin typeface="Franklin Gothic Demi" panose="020B0703020102020204" pitchFamily="34" charset="0"/>
              </a:rPr>
              <a:t>under KRS Chapter 136 as part of public service </a:t>
            </a:r>
            <a:r>
              <a:rPr lang="en-US" sz="2800" dirty="0" smtClean="0">
                <a:latin typeface="Franklin Gothic Demi" panose="020B0703020102020204" pitchFamily="34" charset="0"/>
              </a:rPr>
              <a:t>	companies</a:t>
            </a:r>
            <a:r>
              <a:rPr lang="en-US" sz="2800" dirty="0">
                <a:latin typeface="Franklin Gothic Demi" panose="020B0703020102020204" pitchFamily="34" charset="0"/>
              </a:rPr>
              <a:t>. The department may provide standard valuation </a:t>
            </a:r>
            <a:r>
              <a:rPr lang="en-US" sz="2800" dirty="0" smtClean="0">
                <a:latin typeface="Franklin Gothic Demi" panose="020B0703020102020204" pitchFamily="34" charset="0"/>
              </a:rPr>
              <a:t>	guidelines </a:t>
            </a:r>
            <a:r>
              <a:rPr lang="en-US" sz="2800" dirty="0">
                <a:latin typeface="Franklin Gothic Demi" panose="020B0703020102020204" pitchFamily="34" charset="0"/>
              </a:rPr>
              <a:t>for use in valuation of motor vehicles.</a:t>
            </a:r>
            <a:endParaRPr lang="en-US" sz="2800" dirty="0" smtClean="0">
              <a:latin typeface="Franklin Gothic Demi" panose="020B0703020102020204" pitchFamily="34" charset="0"/>
            </a:endParaRPr>
          </a:p>
        </p:txBody>
      </p:sp>
      <p:sp>
        <p:nvSpPr>
          <p:cNvPr id="13" name="Rectangle 12"/>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7586" y="5227756"/>
            <a:ext cx="1512013" cy="1517493"/>
          </a:xfrm>
          <a:prstGeom prst="rect">
            <a:avLst/>
          </a:prstGeom>
        </p:spPr>
      </p:pic>
    </p:spTree>
    <p:extLst>
      <p:ext uri="{BB962C8B-B14F-4D97-AF65-F5344CB8AC3E}">
        <p14:creationId xmlns:p14="http://schemas.microsoft.com/office/powerpoint/2010/main" val="25354269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203198"/>
            <a:ext cx="12192000" cy="104183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318610"/>
            <a:ext cx="12191999" cy="759585"/>
          </a:xfrm>
        </p:spPr>
        <p:txBody>
          <a:bodyPr>
            <a:normAutofit/>
          </a:bodyPr>
          <a:lstStyle/>
          <a:p>
            <a:r>
              <a:rPr lang="en-US" sz="4400" dirty="0" smtClean="0">
                <a:solidFill>
                  <a:schemeClr val="bg1"/>
                </a:solidFill>
                <a:latin typeface="Franklin Gothic Demi" panose="020B0703020102020204" pitchFamily="34" charset="0"/>
              </a:rPr>
              <a:t>KRS 132.485 Consent to assess</a:t>
            </a:r>
            <a:endParaRPr lang="en-US" sz="4400" dirty="0">
              <a:solidFill>
                <a:schemeClr val="bg1"/>
              </a:solidFill>
              <a:latin typeface="Franklin Gothic Demi" panose="020B0703020102020204" pitchFamily="34" charset="0"/>
            </a:endParaRPr>
          </a:p>
        </p:txBody>
      </p:sp>
      <p:sp>
        <p:nvSpPr>
          <p:cNvPr id="3" name="Subtitle 2"/>
          <p:cNvSpPr>
            <a:spLocks noGrp="1"/>
          </p:cNvSpPr>
          <p:nvPr>
            <p:ph type="subTitle" idx="1"/>
          </p:nvPr>
        </p:nvSpPr>
        <p:spPr>
          <a:xfrm>
            <a:off x="367507" y="1578902"/>
            <a:ext cx="10314348" cy="4800848"/>
          </a:xfrm>
        </p:spPr>
        <p:txBody>
          <a:bodyPr>
            <a:normAutofit/>
          </a:bodyPr>
          <a:lstStyle/>
          <a:p>
            <a:pPr marL="514350" indent="-514350" algn="l">
              <a:buAutoNum type="arabicParenBoth"/>
            </a:pPr>
            <a:r>
              <a:rPr lang="en-US" sz="2800" dirty="0" smtClean="0">
                <a:latin typeface="Franklin Gothic Demi" panose="020B0703020102020204" pitchFamily="34" charset="0"/>
              </a:rPr>
              <a:t>(</a:t>
            </a:r>
            <a:r>
              <a:rPr lang="en-US" sz="2800" dirty="0">
                <a:latin typeface="Franklin Gothic Demi" panose="020B0703020102020204" pitchFamily="34" charset="0"/>
              </a:rPr>
              <a:t>a) Except as otherwise provided in paragraph (b) of this subsection, the registration of a motor vehicle with a county clerk in order to operate it or permit it to be operated upon the highways of the state shall be deemed </a:t>
            </a:r>
            <a:r>
              <a:rPr lang="en-US" sz="2800" u="sng" dirty="0">
                <a:latin typeface="Franklin Gothic Demi" panose="020B0703020102020204" pitchFamily="34" charset="0"/>
              </a:rPr>
              <a:t>consent by the registrant for the motor vehicle to be assessed by the property valuation administrator </a:t>
            </a:r>
            <a:r>
              <a:rPr lang="en-US" sz="2800" dirty="0">
                <a:latin typeface="Franklin Gothic Demi" panose="020B0703020102020204" pitchFamily="34" charset="0"/>
              </a:rPr>
              <a:t>from a standard manual prescribed by the department for valuing motor vehicles for assessment unless: </a:t>
            </a:r>
            <a:endParaRPr lang="en-US" sz="2800" dirty="0" smtClean="0">
              <a:latin typeface="Franklin Gothic Demi" panose="020B0703020102020204" pitchFamily="34" charset="0"/>
            </a:endParaRPr>
          </a:p>
          <a:p>
            <a:pPr algn="l"/>
            <a:r>
              <a:rPr lang="en-US" sz="2800" dirty="0">
                <a:latin typeface="Franklin Gothic Demi" panose="020B0703020102020204" pitchFamily="34" charset="0"/>
              </a:rPr>
              <a:t>	</a:t>
            </a:r>
            <a:r>
              <a:rPr lang="en-US" sz="2800" dirty="0" smtClean="0">
                <a:latin typeface="Franklin Gothic Demi" panose="020B0703020102020204" pitchFamily="34" charset="0"/>
              </a:rPr>
              <a:t>1</a:t>
            </a:r>
            <a:r>
              <a:rPr lang="en-US" sz="2800" dirty="0">
                <a:latin typeface="Franklin Gothic Demi" panose="020B0703020102020204" pitchFamily="34" charset="0"/>
              </a:rPr>
              <a:t>. The registrant appears before the property valuation </a:t>
            </a:r>
            <a:r>
              <a:rPr lang="en-US" sz="2800" dirty="0" smtClean="0">
                <a:latin typeface="Franklin Gothic Demi" panose="020B0703020102020204" pitchFamily="34" charset="0"/>
              </a:rPr>
              <a:t>	administrator </a:t>
            </a:r>
            <a:r>
              <a:rPr lang="en-US" sz="2800" dirty="0">
                <a:latin typeface="Franklin Gothic Demi" panose="020B0703020102020204" pitchFamily="34" charset="0"/>
              </a:rPr>
              <a:t>to assess the vehicle; </a:t>
            </a:r>
            <a:endParaRPr lang="en-US" sz="2800" dirty="0" smtClean="0">
              <a:latin typeface="Franklin Gothic Demi" panose="020B0703020102020204" pitchFamily="34" charset="0"/>
            </a:endParaRPr>
          </a:p>
        </p:txBody>
      </p:sp>
      <p:sp>
        <p:nvSpPr>
          <p:cNvPr id="13" name="Rectangle 12"/>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7586" y="5227756"/>
            <a:ext cx="1512013" cy="1517493"/>
          </a:xfrm>
          <a:prstGeom prst="rect">
            <a:avLst/>
          </a:prstGeom>
        </p:spPr>
      </p:pic>
    </p:spTree>
    <p:extLst>
      <p:ext uri="{BB962C8B-B14F-4D97-AF65-F5344CB8AC3E}">
        <p14:creationId xmlns:p14="http://schemas.microsoft.com/office/powerpoint/2010/main" val="3865410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203198"/>
            <a:ext cx="12192000" cy="104183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318610"/>
            <a:ext cx="12191999" cy="759585"/>
          </a:xfrm>
        </p:spPr>
        <p:txBody>
          <a:bodyPr>
            <a:normAutofit fontScale="90000"/>
          </a:bodyPr>
          <a:lstStyle/>
          <a:p>
            <a:r>
              <a:rPr lang="en-US" sz="4400" dirty="0" smtClean="0">
                <a:solidFill>
                  <a:schemeClr val="bg1"/>
                </a:solidFill>
                <a:latin typeface="Franklin Gothic Demi" panose="020B0703020102020204" pitchFamily="34" charset="0"/>
              </a:rPr>
              <a:t>Disagreements, Protest and Appeals Motor Vehicles</a:t>
            </a:r>
            <a:endParaRPr lang="en-US" sz="4400" dirty="0">
              <a:solidFill>
                <a:schemeClr val="bg1"/>
              </a:solidFill>
              <a:latin typeface="Franklin Gothic Demi" panose="020B0703020102020204" pitchFamily="34" charset="0"/>
            </a:endParaRPr>
          </a:p>
        </p:txBody>
      </p:sp>
      <p:sp>
        <p:nvSpPr>
          <p:cNvPr id="3" name="Subtitle 2"/>
          <p:cNvSpPr>
            <a:spLocks noGrp="1"/>
          </p:cNvSpPr>
          <p:nvPr>
            <p:ph type="subTitle" idx="1"/>
          </p:nvPr>
        </p:nvSpPr>
        <p:spPr>
          <a:xfrm>
            <a:off x="716280" y="1360440"/>
            <a:ext cx="10567312" cy="4750800"/>
          </a:xfrm>
        </p:spPr>
        <p:txBody>
          <a:bodyPr>
            <a:noAutofit/>
          </a:bodyPr>
          <a:lstStyle/>
          <a:p>
            <a:pPr marL="338138" indent="-338138" algn="l">
              <a:buFont typeface="Arial" panose="020B0604020202020204" pitchFamily="34" charset="0"/>
              <a:buChar char="•"/>
            </a:pPr>
            <a:r>
              <a:rPr lang="en-US" sz="2200" b="1" dirty="0" smtClean="0">
                <a:latin typeface="Franklin Gothic Demi" panose="020B0703020102020204" pitchFamily="34" charset="0"/>
                <a:cs typeface="Calibri" panose="020F0502020204030204" pitchFamily="34" charset="0"/>
              </a:rPr>
              <a:t>The PVA may adjust values based upon the condition of the vehicle on the assessment date if the vehicle is not considered to be in average condition in comparison to other vehicles of the same age and make. The PVA can request to inspect the vehicle.</a:t>
            </a:r>
          </a:p>
          <a:p>
            <a:pPr marL="338138" indent="-338138" algn="l">
              <a:buFont typeface="Arial" panose="020B0604020202020204" pitchFamily="34" charset="0"/>
              <a:buChar char="•"/>
            </a:pPr>
            <a:r>
              <a:rPr lang="en-US" sz="2200" b="1" dirty="0" smtClean="0">
                <a:latin typeface="Franklin Gothic Demi" panose="020B0703020102020204" pitchFamily="34" charset="0"/>
                <a:cs typeface="Calibri" panose="020F0502020204030204" pitchFamily="34" charset="0"/>
              </a:rPr>
              <a:t>Deduct if</a:t>
            </a:r>
          </a:p>
          <a:p>
            <a:pPr marL="795338" lvl="1" indent="-338138" algn="l">
              <a:buFont typeface="Arial" panose="020B0604020202020204" pitchFamily="34" charset="0"/>
              <a:buChar char="•"/>
            </a:pPr>
            <a:r>
              <a:rPr lang="en-US" sz="2200" b="1" dirty="0" smtClean="0">
                <a:latin typeface="Franklin Gothic Demi" panose="020B0703020102020204" pitchFamily="34" charset="0"/>
                <a:cs typeface="Calibri" panose="020F0502020204030204" pitchFamily="34" charset="0"/>
              </a:rPr>
              <a:t>High Mileage on assessment date</a:t>
            </a:r>
          </a:p>
          <a:p>
            <a:pPr marL="795338" lvl="1" indent="-338138" algn="l">
              <a:buFont typeface="Arial" panose="020B0604020202020204" pitchFamily="34" charset="0"/>
              <a:buChar char="•"/>
            </a:pPr>
            <a:r>
              <a:rPr lang="en-US" sz="2200" b="1" dirty="0" smtClean="0">
                <a:latin typeface="Franklin Gothic Demi" panose="020B0703020102020204" pitchFamily="34" charset="0"/>
                <a:cs typeface="Calibri" panose="020F0502020204030204" pitchFamily="34" charset="0"/>
              </a:rPr>
              <a:t>Vehicle wrecked and/or damaged and not repaired prior to assessment date</a:t>
            </a:r>
          </a:p>
          <a:p>
            <a:pPr marL="795338" lvl="1" indent="-338138" algn="l">
              <a:buFont typeface="Arial" panose="020B0604020202020204" pitchFamily="34" charset="0"/>
              <a:buChar char="•"/>
            </a:pPr>
            <a:r>
              <a:rPr lang="en-US" sz="2200" b="1" dirty="0" smtClean="0">
                <a:latin typeface="Franklin Gothic Demi" panose="020B0703020102020204" pitchFamily="34" charset="0"/>
                <a:cs typeface="Calibri" panose="020F0502020204030204" pitchFamily="34" charset="0"/>
              </a:rPr>
              <a:t>Salvage or branded titles</a:t>
            </a:r>
          </a:p>
          <a:p>
            <a:pPr marL="795338" lvl="1" indent="-338138" algn="l">
              <a:buFont typeface="Arial" panose="020B0604020202020204" pitchFamily="34" charset="0"/>
              <a:buChar char="•"/>
            </a:pPr>
            <a:r>
              <a:rPr lang="en-US" sz="2200" b="1" dirty="0" smtClean="0">
                <a:latin typeface="Franklin Gothic Demi" panose="020B0703020102020204" pitchFamily="34" charset="0"/>
                <a:cs typeface="Calibri" panose="020F0502020204030204" pitchFamily="34" charset="0"/>
              </a:rPr>
              <a:t>Vehicle value includes options which taxpayers vehicle does not contain</a:t>
            </a:r>
          </a:p>
          <a:p>
            <a:pPr marL="338138" indent="-338138" algn="l">
              <a:buFont typeface="Arial" panose="020B0604020202020204" pitchFamily="34" charset="0"/>
              <a:buChar char="•"/>
            </a:pPr>
            <a:r>
              <a:rPr lang="en-US" sz="2200" b="1" dirty="0" smtClean="0">
                <a:latin typeface="Franklin Gothic Demi" panose="020B0703020102020204" pitchFamily="34" charset="0"/>
                <a:cs typeface="Calibri" panose="020F0502020204030204" pitchFamily="34" charset="0"/>
              </a:rPr>
              <a:t>Add </a:t>
            </a:r>
            <a:r>
              <a:rPr lang="en-US" sz="2200" b="1" dirty="0">
                <a:latin typeface="Franklin Gothic Demi" panose="020B0703020102020204" pitchFamily="34" charset="0"/>
                <a:cs typeface="Calibri" panose="020F0502020204030204" pitchFamily="34" charset="0"/>
              </a:rPr>
              <a:t>if</a:t>
            </a:r>
            <a:r>
              <a:rPr lang="en-US" sz="2200" b="1" dirty="0" smtClean="0">
                <a:latin typeface="Franklin Gothic Demi" panose="020B0703020102020204" pitchFamily="34" charset="0"/>
                <a:cs typeface="Calibri" panose="020F0502020204030204" pitchFamily="34" charset="0"/>
              </a:rPr>
              <a:t>:</a:t>
            </a:r>
          </a:p>
          <a:p>
            <a:pPr marL="795338" lvl="1" indent="-338138" algn="l">
              <a:buFont typeface="Arial" panose="020B0604020202020204" pitchFamily="34" charset="0"/>
              <a:buChar char="•"/>
            </a:pPr>
            <a:r>
              <a:rPr lang="en-US" sz="2200" b="1" dirty="0" smtClean="0">
                <a:latin typeface="Franklin Gothic Demi" panose="020B0703020102020204" pitchFamily="34" charset="0"/>
                <a:cs typeface="Calibri" panose="020F0502020204030204" pitchFamily="34" charset="0"/>
              </a:rPr>
              <a:t>Low mileage on assessment date</a:t>
            </a:r>
          </a:p>
          <a:p>
            <a:pPr marL="795338" lvl="1" indent="-338138" algn="l">
              <a:buFont typeface="Arial" panose="020B0604020202020204" pitchFamily="34" charset="0"/>
              <a:buChar char="•"/>
            </a:pPr>
            <a:r>
              <a:rPr lang="en-US" sz="2200" b="1" dirty="0" smtClean="0">
                <a:latin typeface="Franklin Gothic Demi" panose="020B0703020102020204" pitchFamily="34" charset="0"/>
                <a:cs typeface="Calibri" panose="020F0502020204030204" pitchFamily="34" charset="0"/>
              </a:rPr>
              <a:t>Vehicle has options which are not included in NADA value</a:t>
            </a:r>
          </a:p>
          <a:p>
            <a:pPr marL="795338" lvl="1" indent="-338138" algn="l">
              <a:buFont typeface="Arial" panose="020B0604020202020204" pitchFamily="34" charset="0"/>
              <a:buChar char="•"/>
            </a:pPr>
            <a:r>
              <a:rPr lang="en-US" sz="2200" b="1" dirty="0" smtClean="0">
                <a:latin typeface="Franklin Gothic Demi" panose="020B0703020102020204" pitchFamily="34" charset="0"/>
                <a:cs typeface="Calibri" panose="020F0502020204030204" pitchFamily="34" charset="0"/>
              </a:rPr>
              <a:t>Vehicle is in superior condition (i.e. restored older vehicles)</a:t>
            </a:r>
            <a:endParaRPr lang="en-US" sz="2200" b="1" dirty="0">
              <a:latin typeface="Franklin Gothic Demi" panose="020B0703020102020204" pitchFamily="34" charset="0"/>
              <a:cs typeface="Calibri" panose="020F0502020204030204" pitchFamily="34" charset="0"/>
            </a:endParaRPr>
          </a:p>
        </p:txBody>
      </p:sp>
      <p:sp>
        <p:nvSpPr>
          <p:cNvPr id="13" name="Rectangle 12"/>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27586" y="5227756"/>
            <a:ext cx="1512013" cy="1517493"/>
          </a:xfrm>
          <a:prstGeom prst="rect">
            <a:avLst/>
          </a:prstGeom>
        </p:spPr>
      </p:pic>
    </p:spTree>
    <p:extLst>
      <p:ext uri="{BB962C8B-B14F-4D97-AF65-F5344CB8AC3E}">
        <p14:creationId xmlns:p14="http://schemas.microsoft.com/office/powerpoint/2010/main" val="3134361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203198"/>
            <a:ext cx="12192000" cy="104183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318610"/>
            <a:ext cx="12191999" cy="759585"/>
          </a:xfrm>
        </p:spPr>
        <p:txBody>
          <a:bodyPr>
            <a:normAutofit/>
          </a:bodyPr>
          <a:lstStyle/>
          <a:p>
            <a:r>
              <a:rPr lang="en-US" sz="2700" b="1" dirty="0">
                <a:solidFill>
                  <a:schemeClr val="bg1"/>
                </a:solidFill>
                <a:latin typeface="Franklin Gothic Demi" panose="020B0703020102020204" pitchFamily="34" charset="0"/>
              </a:rPr>
              <a:t>131.110 Protest of assessment by Department of Revenue -- Review -- Appeal</a:t>
            </a:r>
            <a:r>
              <a:rPr lang="en-US" sz="4400" dirty="0"/>
              <a:t>. </a:t>
            </a:r>
            <a:endParaRPr lang="en-US" sz="4400" dirty="0">
              <a:solidFill>
                <a:schemeClr val="bg1"/>
              </a:solidFill>
              <a:latin typeface="Franklin Gothic Demi" panose="020B0703020102020204" pitchFamily="34" charset="0"/>
            </a:endParaRPr>
          </a:p>
        </p:txBody>
      </p:sp>
      <p:sp>
        <p:nvSpPr>
          <p:cNvPr id="3" name="Subtitle 2"/>
          <p:cNvSpPr>
            <a:spLocks noGrp="1"/>
          </p:cNvSpPr>
          <p:nvPr>
            <p:ph type="subTitle" idx="1"/>
          </p:nvPr>
        </p:nvSpPr>
        <p:spPr>
          <a:xfrm>
            <a:off x="788157" y="1435351"/>
            <a:ext cx="10615684" cy="5087950"/>
          </a:xfrm>
          <a:effectLst>
            <a:innerShdw blurRad="63500" dist="50800" dir="13500000">
              <a:prstClr val="black">
                <a:alpha val="50000"/>
              </a:prstClr>
            </a:innerShdw>
          </a:effectLst>
        </p:spPr>
        <p:txBody>
          <a:bodyPr>
            <a:noAutofit/>
          </a:bodyPr>
          <a:lstStyle/>
          <a:p>
            <a:pPr marL="338138" indent="-338138" algn="l">
              <a:buFont typeface="Arial" panose="020B0604020202020204" pitchFamily="34" charset="0"/>
              <a:buChar char="•"/>
            </a:pPr>
            <a:r>
              <a:rPr lang="en-US" sz="2200" dirty="0">
                <a:latin typeface="Franklin Gothic Demi" panose="020B0703020102020204" pitchFamily="34" charset="0"/>
              </a:rPr>
              <a:t>(1) (a) The Department of Revenue shall mail to the taxpayer a notice of any tax assessed by it. The assessment shall be due and payable if not protested in writing to the department </a:t>
            </a:r>
            <a:r>
              <a:rPr lang="en-US" sz="2200" dirty="0" smtClean="0">
                <a:latin typeface="Franklin Gothic Demi" panose="020B0703020102020204" pitchFamily="34" charset="0"/>
              </a:rPr>
              <a:t>within:</a:t>
            </a:r>
          </a:p>
          <a:p>
            <a:pPr algn="l"/>
            <a:r>
              <a:rPr lang="en-US" sz="2200" dirty="0">
                <a:latin typeface="Franklin Gothic Demi" panose="020B0703020102020204" pitchFamily="34" charset="0"/>
              </a:rPr>
              <a:t>	1. Forty-five (45) days from the date of notice, for assessments issued prior </a:t>
            </a:r>
            <a:r>
              <a:rPr lang="en-US" sz="2200" dirty="0" smtClean="0">
                <a:latin typeface="Franklin Gothic Demi" panose="020B0703020102020204" pitchFamily="34" charset="0"/>
              </a:rPr>
              <a:t>	to </a:t>
            </a:r>
            <a:r>
              <a:rPr lang="en-US" sz="2200" dirty="0">
                <a:latin typeface="Franklin Gothic Demi" panose="020B0703020102020204" pitchFamily="34" charset="0"/>
              </a:rPr>
              <a:t>July 1, 2018; and </a:t>
            </a:r>
            <a:endParaRPr lang="en-US" sz="2200" dirty="0" smtClean="0">
              <a:latin typeface="Franklin Gothic Demi" panose="020B0703020102020204" pitchFamily="34" charset="0"/>
            </a:endParaRPr>
          </a:p>
          <a:p>
            <a:pPr algn="l"/>
            <a:r>
              <a:rPr lang="en-US" sz="2200" dirty="0">
                <a:latin typeface="Franklin Gothic Demi" panose="020B0703020102020204" pitchFamily="34" charset="0"/>
              </a:rPr>
              <a:t>	</a:t>
            </a:r>
            <a:r>
              <a:rPr lang="en-US" sz="2200" dirty="0" smtClean="0">
                <a:latin typeface="Franklin Gothic Demi" panose="020B0703020102020204" pitchFamily="34" charset="0"/>
              </a:rPr>
              <a:t>2</a:t>
            </a:r>
            <a:r>
              <a:rPr lang="en-US" sz="2200" dirty="0">
                <a:latin typeface="Franklin Gothic Demi" panose="020B0703020102020204" pitchFamily="34" charset="0"/>
              </a:rPr>
              <a:t>. Sixty (60) days from the date of notice, for assessments issued on or after </a:t>
            </a:r>
            <a:endParaRPr lang="en-US" sz="2200" dirty="0" smtClean="0">
              <a:latin typeface="Franklin Gothic Demi" panose="020B0703020102020204" pitchFamily="34" charset="0"/>
            </a:endParaRPr>
          </a:p>
          <a:p>
            <a:pPr algn="l"/>
            <a:r>
              <a:rPr lang="en-US" sz="2200" dirty="0" smtClean="0">
                <a:latin typeface="Franklin Gothic Demi" panose="020B0703020102020204" pitchFamily="34" charset="0"/>
              </a:rPr>
              <a:t>	July </a:t>
            </a:r>
            <a:r>
              <a:rPr lang="en-US" sz="2200" dirty="0">
                <a:latin typeface="Franklin Gothic Demi" panose="020B0703020102020204" pitchFamily="34" charset="0"/>
              </a:rPr>
              <a:t>1, 2018</a:t>
            </a:r>
            <a:r>
              <a:rPr lang="en-US" sz="2200" dirty="0" smtClean="0">
                <a:latin typeface="Franklin Gothic Demi" panose="020B0703020102020204" pitchFamily="34" charset="0"/>
              </a:rPr>
              <a:t>.</a:t>
            </a:r>
          </a:p>
          <a:p>
            <a:pPr algn="l"/>
            <a:r>
              <a:rPr lang="en-US" sz="2200" dirty="0" smtClean="0">
                <a:solidFill>
                  <a:srgbClr val="FF0000"/>
                </a:solidFill>
                <a:latin typeface="Franklin Gothic Demi" panose="020B0703020102020204" pitchFamily="34" charset="0"/>
              </a:rPr>
              <a:t>         </a:t>
            </a:r>
            <a:r>
              <a:rPr lang="en-US" sz="2200" dirty="0" smtClean="0">
                <a:latin typeface="Franklin Gothic Demi" panose="020B0703020102020204" pitchFamily="34" charset="0"/>
              </a:rPr>
              <a:t>(</a:t>
            </a:r>
            <a:r>
              <a:rPr lang="en-US" sz="2200" dirty="0">
                <a:latin typeface="Franklin Gothic Demi" panose="020B0703020102020204" pitchFamily="34" charset="0"/>
              </a:rPr>
              <a:t>c) 1. The protest shall be accompanied by a supporting statement setting </a:t>
            </a:r>
            <a:r>
              <a:rPr lang="en-US" sz="2200" dirty="0" smtClean="0">
                <a:latin typeface="Franklin Gothic Demi" panose="020B0703020102020204" pitchFamily="34" charset="0"/>
              </a:rPr>
              <a:t>		       forth </a:t>
            </a:r>
            <a:r>
              <a:rPr lang="en-US" sz="2200" dirty="0">
                <a:latin typeface="Franklin Gothic Demi" panose="020B0703020102020204" pitchFamily="34" charset="0"/>
              </a:rPr>
              <a:t>the grounds upon which the protest is made. </a:t>
            </a:r>
            <a:endParaRPr lang="en-US" sz="2200" dirty="0" smtClean="0">
              <a:latin typeface="Franklin Gothic Demi" panose="020B0703020102020204" pitchFamily="34" charset="0"/>
            </a:endParaRPr>
          </a:p>
          <a:p>
            <a:pPr algn="l"/>
            <a:r>
              <a:rPr lang="en-US" sz="2200" dirty="0">
                <a:latin typeface="Franklin Gothic Demi" panose="020B0703020102020204" pitchFamily="34" charset="0"/>
              </a:rPr>
              <a:t>	</a:t>
            </a:r>
            <a:r>
              <a:rPr lang="en-US" sz="2200" dirty="0" smtClean="0">
                <a:latin typeface="Franklin Gothic Demi" panose="020B0703020102020204" pitchFamily="34" charset="0"/>
              </a:rPr>
              <a:t>   2</a:t>
            </a:r>
            <a:r>
              <a:rPr lang="en-US" sz="2200" dirty="0">
                <a:latin typeface="Franklin Gothic Demi" panose="020B0703020102020204" pitchFamily="34" charset="0"/>
              </a:rPr>
              <a:t>. Upon written request, the department may extend the time for filing the </a:t>
            </a:r>
            <a:r>
              <a:rPr lang="en-US" sz="2200" dirty="0" smtClean="0">
                <a:latin typeface="Franklin Gothic Demi" panose="020B0703020102020204" pitchFamily="34" charset="0"/>
              </a:rPr>
              <a:t>	       supporting </a:t>
            </a:r>
            <a:r>
              <a:rPr lang="en-US" sz="2200" dirty="0">
                <a:latin typeface="Franklin Gothic Demi" panose="020B0703020102020204" pitchFamily="34" charset="0"/>
              </a:rPr>
              <a:t>statement if it appears the delay is necessary and </a:t>
            </a:r>
            <a:r>
              <a:rPr lang="en-US" sz="2200" dirty="0" smtClean="0">
                <a:latin typeface="Franklin Gothic Demi" panose="020B0703020102020204" pitchFamily="34" charset="0"/>
              </a:rPr>
              <a:t>	  		       unavoidable</a:t>
            </a:r>
            <a:r>
              <a:rPr lang="en-US" sz="2200" dirty="0">
                <a:latin typeface="Franklin Gothic Demi" panose="020B0703020102020204" pitchFamily="34" charset="0"/>
              </a:rPr>
              <a:t>. </a:t>
            </a:r>
            <a:endParaRPr lang="en-US" sz="2200" dirty="0" smtClean="0">
              <a:latin typeface="Franklin Gothic Demi" panose="020B0703020102020204" pitchFamily="34" charset="0"/>
            </a:endParaRPr>
          </a:p>
          <a:p>
            <a:pPr algn="l"/>
            <a:r>
              <a:rPr lang="en-US" sz="2200" dirty="0">
                <a:latin typeface="Franklin Gothic Demi" panose="020B0703020102020204" pitchFamily="34" charset="0"/>
              </a:rPr>
              <a:t>	</a:t>
            </a:r>
            <a:r>
              <a:rPr lang="en-US" sz="2200" dirty="0" smtClean="0">
                <a:latin typeface="Franklin Gothic Demi" panose="020B0703020102020204" pitchFamily="34" charset="0"/>
              </a:rPr>
              <a:t>   3</a:t>
            </a:r>
            <a:r>
              <a:rPr lang="en-US" sz="2200" dirty="0">
                <a:latin typeface="Franklin Gothic Demi" panose="020B0703020102020204" pitchFamily="34" charset="0"/>
              </a:rPr>
              <a:t>. The refusal of the extension may be reviewed in the same manner </a:t>
            </a:r>
            <a:endParaRPr lang="en-US" sz="2200" dirty="0" smtClean="0">
              <a:latin typeface="Franklin Gothic Demi" panose="020B0703020102020204" pitchFamily="34" charset="0"/>
            </a:endParaRPr>
          </a:p>
          <a:p>
            <a:pPr algn="l"/>
            <a:r>
              <a:rPr lang="en-US" sz="2200" dirty="0" smtClean="0">
                <a:latin typeface="Franklin Gothic Demi" panose="020B0703020102020204" pitchFamily="34" charset="0"/>
              </a:rPr>
              <a:t>	        as a  protested </a:t>
            </a:r>
            <a:r>
              <a:rPr lang="en-US" sz="2200" dirty="0">
                <a:latin typeface="Franklin Gothic Demi" panose="020B0703020102020204" pitchFamily="34" charset="0"/>
              </a:rPr>
              <a:t>assessment.</a:t>
            </a:r>
            <a:endParaRPr lang="en-US" sz="2200" dirty="0">
              <a:solidFill>
                <a:srgbClr val="FF0000"/>
              </a:solidFill>
              <a:latin typeface="Franklin Gothic Demi" panose="020B0703020102020204" pitchFamily="34" charset="0"/>
            </a:endParaRPr>
          </a:p>
        </p:txBody>
      </p:sp>
      <p:sp>
        <p:nvSpPr>
          <p:cNvPr id="13" name="Rectangle 12"/>
          <p:cNvSpPr/>
          <p:nvPr/>
        </p:nvSpPr>
        <p:spPr>
          <a:xfrm>
            <a:off x="0" y="6713624"/>
            <a:ext cx="12192000" cy="45720"/>
          </a:xfrm>
          <a:prstGeom prst="rect">
            <a:avLst/>
          </a:prstGeom>
          <a:solidFill>
            <a:srgbClr val="0E2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36213" y="5241851"/>
            <a:ext cx="1512013" cy="1517493"/>
          </a:xfrm>
          <a:prstGeom prst="rect">
            <a:avLst/>
          </a:prstGeom>
        </p:spPr>
      </p:pic>
    </p:spTree>
    <p:extLst>
      <p:ext uri="{BB962C8B-B14F-4D97-AF65-F5344CB8AC3E}">
        <p14:creationId xmlns:p14="http://schemas.microsoft.com/office/powerpoint/2010/main" val="2319560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3448DCFCE4BFA3488C1231CEA6A8E0C6" ma:contentTypeVersion="1" ma:contentTypeDescription="Upload an image." ma:contentTypeScope="" ma:versionID="3dd297dca525510f3eede485c6436bf4">
  <xsd:schema xmlns:xsd="http://www.w3.org/2001/XMLSchema" xmlns:xs="http://www.w3.org/2001/XMLSchema" xmlns:p="http://schemas.microsoft.com/office/2006/metadata/properties" xmlns:ns1="http://schemas.microsoft.com/sharepoint/v3" xmlns:ns2="042484EB-C38E-4712-B7FF-BE26DBBE11E5" xmlns:ns3="http://schemas.microsoft.com/sharepoint/v3/fields" targetNamespace="http://schemas.microsoft.com/office/2006/metadata/properties" ma:root="true" ma:fieldsID="7dbaf0fdf7bf684ea7e650bbf3546fb7" ns1:_="" ns2:_="" ns3:_="">
    <xsd:import namespace="http://schemas.microsoft.com/sharepoint/v3"/>
    <xsd:import namespace="042484EB-C38E-4712-B7FF-BE26DBBE11E5"/>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42484EB-C38E-4712-B7FF-BE26DBBE11E5"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mageCreateDate xmlns="042484EB-C38E-4712-B7FF-BE26DBBE11E5" xsi:nil="true"/>
    <PublishingExpirationDate xmlns="http://schemas.microsoft.com/sharepoint/v3" xsi:nil="true"/>
    <PublishingStartDate xmlns="http://schemas.microsoft.com/sharepoint/v3" xsi:nil="true"/>
    <wic_System_Copyright xmlns="http://schemas.microsoft.com/sharepoint/v3/fields" xsi:nil="true"/>
  </documentManagement>
</p:properties>
</file>

<file path=customXml/itemProps1.xml><?xml version="1.0" encoding="utf-8"?>
<ds:datastoreItem xmlns:ds="http://schemas.openxmlformats.org/officeDocument/2006/customXml" ds:itemID="{DB24448C-1142-42C7-BACC-59EAE38628C1}"/>
</file>

<file path=customXml/itemProps2.xml><?xml version="1.0" encoding="utf-8"?>
<ds:datastoreItem xmlns:ds="http://schemas.openxmlformats.org/officeDocument/2006/customXml" ds:itemID="{26D99074-C8A9-47B4-A5DE-B5F4D83D9755}"/>
</file>

<file path=customXml/itemProps3.xml><?xml version="1.0" encoding="utf-8"?>
<ds:datastoreItem xmlns:ds="http://schemas.openxmlformats.org/officeDocument/2006/customXml" ds:itemID="{1BC0731E-3D2B-443E-9D79-BF87A331CFB1}"/>
</file>

<file path=docProps/app.xml><?xml version="1.0" encoding="utf-8"?>
<Properties xmlns="http://schemas.openxmlformats.org/officeDocument/2006/extended-properties" xmlns:vt="http://schemas.openxmlformats.org/officeDocument/2006/docPropsVTypes">
  <Template>TM03457515[[fn=View]]</Template>
  <TotalTime>6215</TotalTime>
  <Words>2467</Words>
  <Application>Microsoft Office PowerPoint</Application>
  <PresentationFormat>Widescreen</PresentationFormat>
  <Paragraphs>192</Paragraphs>
  <Slides>29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Franklin Gothic Demi</vt:lpstr>
      <vt:lpstr>Wingdings</vt:lpstr>
      <vt:lpstr>Office Theme</vt:lpstr>
      <vt:lpstr>2019 PVA Summer Conference</vt:lpstr>
      <vt:lpstr>PowerPoint Presentation</vt:lpstr>
      <vt:lpstr>Mass Appraisal</vt:lpstr>
      <vt:lpstr>PowerPoint Presentation</vt:lpstr>
      <vt:lpstr>NADA Valuation Guides</vt:lpstr>
      <vt:lpstr>132.487 Property valuation administrator to assess motor vehicles.</vt:lpstr>
      <vt:lpstr>KRS 132.485 Consent to assess</vt:lpstr>
      <vt:lpstr>Disagreements, Protest and Appeals Motor Vehicles</vt:lpstr>
      <vt:lpstr>131.110 Protest of assessment by Department of Revenue -- Review -- Appeal. </vt:lpstr>
      <vt:lpstr>Tax Status Codes“N” vs “S”</vt:lpstr>
      <vt:lpstr>Dealer Inventory</vt:lpstr>
      <vt:lpstr>New Vehicles and Valuation</vt:lpstr>
      <vt:lpstr>Travel Trailers, Fifth Wheels and Campers</vt:lpstr>
      <vt:lpstr>Travel Trailers, Fifth Wheels and Campers</vt:lpstr>
      <vt:lpstr>PowerPoint Presentation</vt:lpstr>
      <vt:lpstr>Non-Resident January 1</vt:lpstr>
      <vt:lpstr>Non-Resident January 1</vt:lpstr>
      <vt:lpstr>PowerPoint Presentation</vt:lpstr>
      <vt:lpstr>PowerPoint Presentation</vt:lpstr>
      <vt:lpstr>Divorce</vt:lpstr>
      <vt:lpstr>Stolen</vt:lpstr>
      <vt:lpstr>Vehicle Seizures by County Agencies</vt:lpstr>
      <vt:lpstr>Repossessions</vt:lpstr>
      <vt:lpstr>Repossessions</vt:lpstr>
      <vt:lpstr>Transfer of Vehicle KRS 186.A.215 (4)</vt:lpstr>
      <vt:lpstr>Salvage Titled Vehicles</vt:lpstr>
      <vt:lpstr>Branded Titled Vehicles</vt:lpstr>
      <vt:lpstr>Personalized Plates</vt:lpstr>
      <vt:lpstr>PowerPoint Presentation</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Neasham, Audrey (DOR)</dc:creator>
  <cp:keywords/>
  <dc:description/>
  <cp:lastModifiedBy>Thompson, Cathy L (DOR)</cp:lastModifiedBy>
  <cp:revision>182</cp:revision>
  <cp:lastPrinted>2019-05-28T18:23:11Z</cp:lastPrinted>
  <dcterms:created xsi:type="dcterms:W3CDTF">2018-07-23T13:55:37Z</dcterms:created>
  <dcterms:modified xsi:type="dcterms:W3CDTF">2019-05-29T15:59:26Z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0x0101009148F5A04DDD49CBA7127AADA5FB792B00AADE34325A8B49CDA8BB4DB53328F214003448DCFCE4BFA3488C1231CEA6A8E0C6</vt:lpwstr>
  </property>
</Properties>
</file>