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97" r:id="rId2"/>
    <p:sldId id="274" r:id="rId3"/>
    <p:sldId id="296" r:id="rId4"/>
    <p:sldId id="277" r:id="rId5"/>
    <p:sldId id="278" r:id="rId6"/>
    <p:sldId id="279" r:id="rId7"/>
    <p:sldId id="282" r:id="rId8"/>
    <p:sldId id="283" r:id="rId9"/>
    <p:sldId id="284" r:id="rId10"/>
    <p:sldId id="275" r:id="rId11"/>
    <p:sldId id="285" r:id="rId12"/>
    <p:sldId id="286" r:id="rId13"/>
    <p:sldId id="287" r:id="rId14"/>
    <p:sldId id="289" r:id="rId15"/>
    <p:sldId id="290" r:id="rId16"/>
    <p:sldId id="291" r:id="rId17"/>
    <p:sldId id="292" r:id="rId18"/>
    <p:sldId id="294" r:id="rId19"/>
    <p:sldId id="29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9" d="100"/>
          <a:sy n="69" d="100"/>
        </p:scale>
        <p:origin x="780" y="66"/>
      </p:cViewPr>
      <p:guideLst/>
    </p:cSldViewPr>
  </p:slideViewPr>
  <p:outlineViewPr>
    <p:cViewPr>
      <p:scale>
        <a:sx n="33" d="100"/>
        <a:sy n="33" d="100"/>
      </p:scale>
      <p:origin x="0" y="-122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E0E5C-D452-4AD7-9CE9-667EF3876272}"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37E04-68F7-4DB5-90C5-6358E92D1CC9}" type="slidenum">
              <a:rPr lang="en-US" smtClean="0"/>
              <a:t>‹#›</a:t>
            </a:fld>
            <a:endParaRPr lang="en-US"/>
          </a:p>
        </p:txBody>
      </p:sp>
    </p:spTree>
    <p:extLst>
      <p:ext uri="{BB962C8B-B14F-4D97-AF65-F5344CB8AC3E}">
        <p14:creationId xmlns:p14="http://schemas.microsoft.com/office/powerpoint/2010/main" val="411894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0A59E4-5033-4F58-A55D-B0849324C9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201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312861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20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83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23494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40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00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35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9088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20452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D710E9-0702-4333-B3B4-1827ADD1DA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A59E4-5033-4F58-A55D-B0849324C9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8242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36846035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710E9-0702-4333-B3B4-1827ADD1DAE1}"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A59E4-5033-4F58-A55D-B0849324C9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0501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710E9-0702-4333-B3B4-1827ADD1DAE1}"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A59E4-5033-4F58-A55D-B0849324C9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78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710E9-0702-4333-B3B4-1827ADD1DAE1}"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334378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0581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D710E9-0702-4333-B3B4-1827ADD1DA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A59E4-5033-4F58-A55D-B0849324C959}" type="slidenum">
              <a:rPr lang="en-US" smtClean="0"/>
              <a:t>‹#›</a:t>
            </a:fld>
            <a:endParaRPr lang="en-US"/>
          </a:p>
        </p:txBody>
      </p:sp>
    </p:spTree>
    <p:extLst>
      <p:ext uri="{BB962C8B-B14F-4D97-AF65-F5344CB8AC3E}">
        <p14:creationId xmlns:p14="http://schemas.microsoft.com/office/powerpoint/2010/main" val="42845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D710E9-0702-4333-B3B4-1827ADD1DAE1}" type="datetimeFigureOut">
              <a:rPr lang="en-US" smtClean="0"/>
              <a:t>5/23/2019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0A59E4-5033-4F58-A55D-B0849324C959}" type="slidenum">
              <a:rPr lang="en-US" smtClean="0"/>
              <a:t>‹#›</a:t>
            </a:fld>
            <a:endParaRPr lang="en-US"/>
          </a:p>
        </p:txBody>
      </p:sp>
    </p:spTree>
    <p:extLst>
      <p:ext uri="{BB962C8B-B14F-4D97-AF65-F5344CB8AC3E}">
        <p14:creationId xmlns:p14="http://schemas.microsoft.com/office/powerpoint/2010/main" val="5584069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Cathy.Thompson@ky.gov" TargetMode="External"/><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hyperlink" Target="mailto:Laura.Steele@ky.gov" TargetMode="External"/><Relationship Id="rId5" Type="http://schemas.openxmlformats.org/officeDocument/2006/relationships/hyperlink" Target="mailto:Erica.Russell@ky.gov" TargetMode="External"/><Relationship Id="rId4" Type="http://schemas.openxmlformats.org/officeDocument/2006/relationships/hyperlink" Target="mailto:Glyndon.Woosley@ky.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Robert.Carbin@ky.gov" TargetMode="External"/><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hyperlink" Target="mailto:Carin.Brumback@ky.gov" TargetMode="External"/><Relationship Id="rId5" Type="http://schemas.openxmlformats.org/officeDocument/2006/relationships/hyperlink" Target="mailto:Darrell.Young@ky.gov" TargetMode="External"/><Relationship Id="rId4" Type="http://schemas.openxmlformats.org/officeDocument/2006/relationships/hyperlink" Target="mailto:Jehna.Cornish@ky.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rica.Russell@ky.gov" TargetMode="External"/><Relationship Id="rId7" Type="http://schemas.openxmlformats.org/officeDocument/2006/relationships/image" Target="../media/image8.JPG"/><Relationship Id="rId2" Type="http://schemas.openxmlformats.org/officeDocument/2006/relationships/hyperlink" Target="https://ftp.ky.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athy.Thompson@ky.gov" TargetMode="External"/><Relationship Id="rId4" Type="http://schemas.openxmlformats.org/officeDocument/2006/relationships/hyperlink" Target="mailto:Glyndon.Woolsey@ky.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Laura.Steele@ky.gov"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Jehna.Cornish@ky.gov" TargetMode="External"/><Relationship Id="rId2" Type="http://schemas.openxmlformats.org/officeDocument/2006/relationships/hyperlink" Target="mailto:Laura.Steele@ky.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Property Tax Roll Automation</a:t>
            </a:r>
            <a:endParaRPr lang="en-US" dirty="0"/>
          </a:p>
        </p:txBody>
      </p:sp>
      <p:sp>
        <p:nvSpPr>
          <p:cNvPr id="3" name="Subtitle 2"/>
          <p:cNvSpPr>
            <a:spLocks noGrp="1"/>
          </p:cNvSpPr>
          <p:nvPr>
            <p:ph type="subTitle" idx="1"/>
          </p:nvPr>
        </p:nvSpPr>
        <p:spPr/>
        <p:txBody>
          <a:bodyPr/>
          <a:lstStyle/>
          <a:p>
            <a:r>
              <a:rPr lang="en-US" b="1" dirty="0"/>
              <a:t>PVA Summer Conference June 4, 2019</a:t>
            </a:r>
          </a:p>
          <a:p>
            <a:endParaRPr lang="en-US" dirty="0"/>
          </a:p>
        </p:txBody>
      </p:sp>
    </p:spTree>
    <p:extLst>
      <p:ext uri="{BB962C8B-B14F-4D97-AF65-F5344CB8AC3E}">
        <p14:creationId xmlns:p14="http://schemas.microsoft.com/office/powerpoint/2010/main" val="110892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8380" y="1884651"/>
            <a:ext cx="10404764" cy="4169786"/>
          </a:xfrm>
          <a:prstGeom prst="rect">
            <a:avLst/>
          </a:prstGeom>
        </p:spPr>
      </p:pic>
      <p:sp>
        <p:nvSpPr>
          <p:cNvPr id="4" name="Up Arrow Callout 3"/>
          <p:cNvSpPr/>
          <p:nvPr/>
        </p:nvSpPr>
        <p:spPr>
          <a:xfrm>
            <a:off x="2937164" y="5223164"/>
            <a:ext cx="3532909" cy="831273"/>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Each PVA Office has 2 folders</a:t>
            </a:r>
            <a:endParaRPr lang="en-US" dirty="0"/>
          </a:p>
        </p:txBody>
      </p:sp>
      <p:sp>
        <p:nvSpPr>
          <p:cNvPr id="5" name="Left Arrow Callout 4"/>
          <p:cNvSpPr/>
          <p:nvPr/>
        </p:nvSpPr>
        <p:spPr>
          <a:xfrm>
            <a:off x="6580909" y="2078182"/>
            <a:ext cx="4322618" cy="1011382"/>
          </a:xfrm>
          <a:prstGeom prst="left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If you log in this is the path and the folders you would click on to get here.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
        <p:nvSpPr>
          <p:cNvPr id="7" name="TextBox 6"/>
          <p:cNvSpPr txBox="1"/>
          <p:nvPr/>
        </p:nvSpPr>
        <p:spPr>
          <a:xfrm>
            <a:off x="3282781" y="2378279"/>
            <a:ext cx="3298128" cy="411187"/>
          </a:xfrm>
          <a:prstGeom prst="rect">
            <a:avLst/>
          </a:prstGeom>
          <a:noFill/>
          <a:ln w="762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417733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0111" y="528638"/>
            <a:ext cx="10629094" cy="5014034"/>
          </a:xfrm>
          <a:prstGeom prst="rect">
            <a:avLst/>
          </a:prstGeom>
        </p:spPr>
      </p:pic>
      <p:sp>
        <p:nvSpPr>
          <p:cNvPr id="4" name="TextBox 3"/>
          <p:cNvSpPr txBox="1"/>
          <p:nvPr/>
        </p:nvSpPr>
        <p:spPr>
          <a:xfrm>
            <a:off x="3052689" y="4262511"/>
            <a:ext cx="1899139" cy="436098"/>
          </a:xfrm>
          <a:prstGeom prst="rect">
            <a:avLst/>
          </a:prstGeom>
          <a:noFill/>
          <a:ln w="76200">
            <a:solidFill>
              <a:schemeClr val="tx1"/>
            </a:solidFill>
          </a:ln>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1997451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087" y="932260"/>
            <a:ext cx="10736947" cy="5392339"/>
          </a:xfrm>
          <a:prstGeom prst="rect">
            <a:avLst/>
          </a:prstGeom>
        </p:spPr>
      </p:pic>
      <p:sp>
        <p:nvSpPr>
          <p:cNvPr id="3" name="TextBox 2"/>
          <p:cNvSpPr txBox="1"/>
          <p:nvPr/>
        </p:nvSpPr>
        <p:spPr>
          <a:xfrm>
            <a:off x="3137095" y="5401994"/>
            <a:ext cx="2335237" cy="422031"/>
          </a:xfrm>
          <a:prstGeom prst="rect">
            <a:avLst/>
          </a:prstGeom>
          <a:noFill/>
          <a:ln w="76200">
            <a:solidFill>
              <a:schemeClr val="tx1"/>
            </a:solidFill>
          </a:ln>
        </p:spPr>
        <p:txBody>
          <a:bodyPr wrap="square" rtlCol="0">
            <a:spAutoFit/>
          </a:bodyPr>
          <a:lstStyle/>
          <a:p>
            <a:endParaRPr lang="en-US" dirty="0"/>
          </a:p>
        </p:txBody>
      </p:sp>
      <p:cxnSp>
        <p:nvCxnSpPr>
          <p:cNvPr id="5" name="Straight Arrow Connector 4"/>
          <p:cNvCxnSpPr/>
          <p:nvPr/>
        </p:nvCxnSpPr>
        <p:spPr>
          <a:xfrm flipH="1" flipV="1">
            <a:off x="3390314" y="5683348"/>
            <a:ext cx="661181" cy="464234"/>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370277" y="5683348"/>
            <a:ext cx="2630658" cy="351692"/>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49970" y="6035040"/>
            <a:ext cx="1533378" cy="369332"/>
          </a:xfrm>
          <a:prstGeom prst="rect">
            <a:avLst/>
          </a:prstGeom>
          <a:noFill/>
        </p:spPr>
        <p:txBody>
          <a:bodyPr wrap="square" rtlCol="0">
            <a:spAutoFit/>
          </a:bodyPr>
          <a:lstStyle/>
          <a:p>
            <a:r>
              <a:rPr lang="en-US" dirty="0" smtClean="0"/>
              <a:t>Check the box</a:t>
            </a:r>
            <a:endParaRPr lang="en-US" dirty="0"/>
          </a:p>
        </p:txBody>
      </p:sp>
      <p:sp>
        <p:nvSpPr>
          <p:cNvPr id="10" name="TextBox 9"/>
          <p:cNvSpPr txBox="1"/>
          <p:nvPr/>
        </p:nvSpPr>
        <p:spPr>
          <a:xfrm>
            <a:off x="7216726" y="5824025"/>
            <a:ext cx="1153551" cy="369332"/>
          </a:xfrm>
          <a:prstGeom prst="rect">
            <a:avLst/>
          </a:prstGeom>
          <a:noFill/>
        </p:spPr>
        <p:txBody>
          <a:bodyPr wrap="square" rtlCol="0">
            <a:spAutoFit/>
          </a:bodyPr>
          <a:lstStyle/>
          <a:p>
            <a:r>
              <a:rPr lang="en-US" dirty="0"/>
              <a:t>D</a:t>
            </a:r>
            <a:r>
              <a:rPr lang="en-US" dirty="0" smtClean="0"/>
              <a:t>ownload</a:t>
            </a:r>
            <a:endParaRPr lang="en-US" dirty="0"/>
          </a:p>
        </p:txBody>
      </p:sp>
    </p:spTree>
    <p:extLst>
      <p:ext uri="{BB962C8B-B14F-4D97-AF65-F5344CB8AC3E}">
        <p14:creationId xmlns:p14="http://schemas.microsoft.com/office/powerpoint/2010/main" val="265508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708" y="513898"/>
            <a:ext cx="10691446" cy="5841267"/>
          </a:xfrm>
          <a:prstGeom prst="rect">
            <a:avLst/>
          </a:prstGeom>
        </p:spPr>
      </p:pic>
      <p:cxnSp>
        <p:nvCxnSpPr>
          <p:cNvPr id="4" name="Straight Arrow Connector 3"/>
          <p:cNvCxnSpPr/>
          <p:nvPr/>
        </p:nvCxnSpPr>
        <p:spPr>
          <a:xfrm flipH="1">
            <a:off x="1955409" y="5482968"/>
            <a:ext cx="2897945" cy="7630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08098" y="5289452"/>
            <a:ext cx="2349305" cy="369332"/>
          </a:xfrm>
          <a:prstGeom prst="rect">
            <a:avLst/>
          </a:prstGeom>
          <a:noFill/>
        </p:spPr>
        <p:txBody>
          <a:bodyPr wrap="square" rtlCol="0">
            <a:spAutoFit/>
          </a:bodyPr>
          <a:lstStyle/>
          <a:p>
            <a:r>
              <a:rPr lang="en-US" dirty="0" smtClean="0"/>
              <a:t>File in right corner</a:t>
            </a:r>
            <a:endParaRPr lang="en-US" dirty="0"/>
          </a:p>
        </p:txBody>
      </p:sp>
    </p:spTree>
    <p:extLst>
      <p:ext uri="{BB962C8B-B14F-4D97-AF65-F5344CB8AC3E}">
        <p14:creationId xmlns:p14="http://schemas.microsoft.com/office/powerpoint/2010/main" val="371815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 y="817951"/>
            <a:ext cx="10255347" cy="5348281"/>
          </a:xfrm>
          <a:prstGeom prst="rect">
            <a:avLst/>
          </a:prstGeom>
        </p:spPr>
      </p:pic>
      <p:sp>
        <p:nvSpPr>
          <p:cNvPr id="4" name="TextBox 3"/>
          <p:cNvSpPr txBox="1"/>
          <p:nvPr/>
        </p:nvSpPr>
        <p:spPr>
          <a:xfrm>
            <a:off x="6752492" y="2433711"/>
            <a:ext cx="4206240" cy="369332"/>
          </a:xfrm>
          <a:prstGeom prst="rect">
            <a:avLst/>
          </a:prstGeom>
          <a:noFill/>
          <a:effectLst>
            <a:innerShdw blurRad="63500" dist="50800" dir="13500000">
              <a:schemeClr val="bg1">
                <a:lumMod val="65000"/>
                <a:alpha val="50000"/>
              </a:schemeClr>
            </a:innerShdw>
          </a:effectLst>
        </p:spPr>
        <p:txBody>
          <a:bodyPr wrap="square" rtlCol="0">
            <a:spAutoFit/>
          </a:bodyPr>
          <a:lstStyle/>
          <a:p>
            <a:r>
              <a:rPr lang="en-US" b="1" dirty="0" smtClean="0"/>
              <a:t>Total page from preliminary report</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3730731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1588" y="670187"/>
            <a:ext cx="10215561" cy="5508705"/>
          </a:xfrm>
          <a:prstGeom prst="rect">
            <a:avLst/>
          </a:prstGeom>
        </p:spPr>
      </p:pic>
      <p:sp>
        <p:nvSpPr>
          <p:cNvPr id="3" name="TextBox 2"/>
          <p:cNvSpPr txBox="1"/>
          <p:nvPr/>
        </p:nvSpPr>
        <p:spPr>
          <a:xfrm>
            <a:off x="7215188" y="4886325"/>
            <a:ext cx="3786187" cy="1200329"/>
          </a:xfrm>
          <a:prstGeom prst="rect">
            <a:avLst/>
          </a:prstGeom>
          <a:noFill/>
        </p:spPr>
        <p:txBody>
          <a:bodyPr wrap="square" rtlCol="0">
            <a:spAutoFit/>
          </a:bodyPr>
          <a:lstStyle/>
          <a:p>
            <a:r>
              <a:rPr lang="en-US" dirty="0" smtClean="0"/>
              <a:t>To send a file to someone. For example your dataset file to bill generator.</a:t>
            </a:r>
          </a:p>
          <a:p>
            <a:r>
              <a:rPr lang="en-US" dirty="0" smtClean="0"/>
              <a:t>Check the box for the file and click “Send”</a:t>
            </a:r>
            <a:endParaRPr lang="en-US" dirty="0"/>
          </a:p>
        </p:txBody>
      </p:sp>
      <p:cxnSp>
        <p:nvCxnSpPr>
          <p:cNvPr id="5" name="Straight Arrow Connector 4"/>
          <p:cNvCxnSpPr/>
          <p:nvPr/>
        </p:nvCxnSpPr>
        <p:spPr>
          <a:xfrm flipH="1" flipV="1">
            <a:off x="3843338" y="3971925"/>
            <a:ext cx="3186112" cy="111442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943475" y="5114925"/>
            <a:ext cx="2085975" cy="94565"/>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621522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389" y="471487"/>
            <a:ext cx="10726382" cy="5811151"/>
          </a:xfrm>
          <a:prstGeom prst="rect">
            <a:avLst/>
          </a:prstGeom>
        </p:spPr>
      </p:pic>
      <p:cxnSp>
        <p:nvCxnSpPr>
          <p:cNvPr id="4" name="Straight Arrow Connector 3"/>
          <p:cNvCxnSpPr/>
          <p:nvPr/>
        </p:nvCxnSpPr>
        <p:spPr>
          <a:xfrm flipH="1" flipV="1">
            <a:off x="5700713" y="5272088"/>
            <a:ext cx="1585912" cy="342900"/>
          </a:xfrm>
          <a:prstGeom prst="straightConnector1">
            <a:avLst/>
          </a:prstGeom>
          <a:ln w="762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72363" y="5343525"/>
            <a:ext cx="2971800" cy="369332"/>
          </a:xfrm>
          <a:prstGeom prst="rect">
            <a:avLst/>
          </a:prstGeom>
          <a:noFill/>
        </p:spPr>
        <p:txBody>
          <a:bodyPr wrap="square" rtlCol="0">
            <a:spAutoFit/>
          </a:bodyPr>
          <a:lstStyle/>
          <a:p>
            <a:r>
              <a:rPr lang="en-US" dirty="0" smtClean="0"/>
              <a:t>The file is attached.</a:t>
            </a:r>
            <a:endParaRPr lang="en-US" dirty="0"/>
          </a:p>
        </p:txBody>
      </p:sp>
      <p:sp>
        <p:nvSpPr>
          <p:cNvPr id="6" name="TextBox 5"/>
          <p:cNvSpPr txBox="1"/>
          <p:nvPr/>
        </p:nvSpPr>
        <p:spPr>
          <a:xfrm>
            <a:off x="4100513" y="1330239"/>
            <a:ext cx="3929062" cy="369332"/>
          </a:xfrm>
          <a:prstGeom prst="rect">
            <a:avLst/>
          </a:prstGeom>
          <a:noFill/>
          <a:ln w="76200">
            <a:solidFill>
              <a:schemeClr val="tx1"/>
            </a:solidFill>
          </a:ln>
        </p:spPr>
        <p:txBody>
          <a:bodyPr wrap="square" rtlCol="0">
            <a:spAutoFit/>
          </a:bodyPr>
          <a:lstStyle/>
          <a:p>
            <a:r>
              <a:rPr lang="en-US" dirty="0" smtClean="0"/>
              <a:t>Type in email address</a:t>
            </a:r>
            <a:endParaRPr lang="en-US" dirty="0"/>
          </a:p>
        </p:txBody>
      </p:sp>
      <p:sp>
        <p:nvSpPr>
          <p:cNvPr id="7" name="TextBox 6"/>
          <p:cNvSpPr txBox="1"/>
          <p:nvPr/>
        </p:nvSpPr>
        <p:spPr>
          <a:xfrm>
            <a:off x="4100513" y="1755431"/>
            <a:ext cx="3929062" cy="369332"/>
          </a:xfrm>
          <a:prstGeom prst="rect">
            <a:avLst/>
          </a:prstGeom>
          <a:noFill/>
          <a:ln w="76200">
            <a:solidFill>
              <a:schemeClr val="tx1"/>
            </a:solidFill>
          </a:ln>
        </p:spPr>
        <p:txBody>
          <a:bodyPr wrap="square" rtlCol="0">
            <a:spAutoFit/>
          </a:bodyPr>
          <a:lstStyle/>
          <a:p>
            <a:r>
              <a:rPr lang="en-US" dirty="0" smtClean="0"/>
              <a:t>Type in Subject</a:t>
            </a:r>
            <a:endParaRPr lang="en-US" dirty="0"/>
          </a:p>
        </p:txBody>
      </p:sp>
      <p:sp>
        <p:nvSpPr>
          <p:cNvPr id="9" name="TextBox 8"/>
          <p:cNvSpPr txBox="1"/>
          <p:nvPr/>
        </p:nvSpPr>
        <p:spPr>
          <a:xfrm>
            <a:off x="4143376" y="2558322"/>
            <a:ext cx="4957762" cy="369332"/>
          </a:xfrm>
          <a:prstGeom prst="rect">
            <a:avLst/>
          </a:prstGeom>
          <a:noFill/>
          <a:ln w="76200">
            <a:solidFill>
              <a:schemeClr val="tx1"/>
            </a:solidFill>
          </a:ln>
        </p:spPr>
        <p:txBody>
          <a:bodyPr wrap="square" rtlCol="0">
            <a:spAutoFit/>
          </a:bodyPr>
          <a:lstStyle/>
          <a:p>
            <a:r>
              <a:rPr lang="en-US" dirty="0" smtClean="0"/>
              <a:t>Type in Note to advise what it is.</a:t>
            </a:r>
            <a:endParaRPr lang="en-US" dirty="0"/>
          </a:p>
        </p:txBody>
      </p:sp>
      <p:sp>
        <p:nvSpPr>
          <p:cNvPr id="10" name="TextBox 9"/>
          <p:cNvSpPr txBox="1"/>
          <p:nvPr/>
        </p:nvSpPr>
        <p:spPr>
          <a:xfrm>
            <a:off x="6177580" y="5941236"/>
            <a:ext cx="3929062" cy="369332"/>
          </a:xfrm>
          <a:prstGeom prst="rect">
            <a:avLst/>
          </a:prstGeom>
          <a:noFill/>
          <a:ln w="76200">
            <a:solidFill>
              <a:schemeClr val="tx1"/>
            </a:solidFill>
          </a:ln>
        </p:spPr>
        <p:txBody>
          <a:bodyPr wrap="square" rtlCol="0">
            <a:spAutoFit/>
          </a:bodyPr>
          <a:lstStyle/>
          <a:p>
            <a:r>
              <a:rPr lang="en-US" dirty="0" smtClean="0"/>
              <a:t>If you delivery response check the box</a:t>
            </a:r>
            <a:endParaRPr lang="en-US" dirty="0"/>
          </a:p>
        </p:txBody>
      </p:sp>
      <p:cxnSp>
        <p:nvCxnSpPr>
          <p:cNvPr id="12" name="Straight Arrow Connector 11"/>
          <p:cNvCxnSpPr/>
          <p:nvPr/>
        </p:nvCxnSpPr>
        <p:spPr>
          <a:xfrm flipH="1">
            <a:off x="5414963" y="6047534"/>
            <a:ext cx="571500" cy="1567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96561" y="878268"/>
            <a:ext cx="1289489" cy="369332"/>
          </a:xfrm>
          <a:prstGeom prst="rect">
            <a:avLst/>
          </a:prstGeom>
          <a:noFill/>
          <a:ln w="76200">
            <a:solidFill>
              <a:schemeClr val="tx1"/>
            </a:solidFill>
          </a:ln>
        </p:spPr>
        <p:txBody>
          <a:bodyPr wrap="square" rtlCol="0">
            <a:spAutoFit/>
          </a:bodyPr>
          <a:lstStyle/>
          <a:p>
            <a:r>
              <a:rPr lang="en-US" dirty="0" smtClean="0"/>
              <a:t>Select Send</a:t>
            </a:r>
            <a:endParaRPr lang="en-US" dirty="0"/>
          </a:p>
        </p:txBody>
      </p:sp>
      <p:cxnSp>
        <p:nvCxnSpPr>
          <p:cNvPr id="17" name="Straight Arrow Connector 16"/>
          <p:cNvCxnSpPr/>
          <p:nvPr/>
        </p:nvCxnSpPr>
        <p:spPr>
          <a:xfrm flipV="1">
            <a:off x="2828925" y="1000125"/>
            <a:ext cx="342900" cy="571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828610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404" y="956602"/>
            <a:ext cx="6372664" cy="4670473"/>
          </a:xfrm>
          <a:prstGeom prst="rect">
            <a:avLst/>
          </a:prstGeom>
          <a:solidFill>
            <a:schemeClr val="bg1">
              <a:lumMod val="65000"/>
            </a:schemeClr>
          </a:solid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2473763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54630" y="1137671"/>
            <a:ext cx="9822673" cy="461665"/>
          </a:xfrm>
          <a:prstGeom prst="rect">
            <a:avLst/>
          </a:prstGeom>
          <a:noFill/>
        </p:spPr>
        <p:txBody>
          <a:bodyPr wrap="square" rtlCol="0">
            <a:spAutoFit/>
          </a:bodyPr>
          <a:lstStyle/>
          <a:p>
            <a:pPr algn="ctr"/>
            <a:endParaRPr lang="en-US" sz="2400" dirty="0"/>
          </a:p>
        </p:txBody>
      </p:sp>
      <p:pic>
        <p:nvPicPr>
          <p:cNvPr id="20" name="Picture 19"/>
          <p:cNvPicPr>
            <a:picLocks noChangeAspect="1"/>
          </p:cNvPicPr>
          <p:nvPr/>
        </p:nvPicPr>
        <p:blipFill>
          <a:blip r:embed="rId2"/>
          <a:stretch>
            <a:fillRect/>
          </a:stretch>
        </p:blipFill>
        <p:spPr>
          <a:xfrm>
            <a:off x="973598" y="1215371"/>
            <a:ext cx="3207434" cy="1920986"/>
          </a:xfrm>
          <a:prstGeom prst="rect">
            <a:avLst/>
          </a:prstGeom>
        </p:spPr>
      </p:pic>
      <p:sp>
        <p:nvSpPr>
          <p:cNvPr id="18" name="Content Placeholder 17"/>
          <p:cNvSpPr>
            <a:spLocks noGrp="1"/>
          </p:cNvSpPr>
          <p:nvPr>
            <p:ph idx="1"/>
          </p:nvPr>
        </p:nvSpPr>
        <p:spPr>
          <a:xfrm>
            <a:off x="4701667" y="880050"/>
            <a:ext cx="6492240" cy="5257800"/>
          </a:xfrm>
        </p:spPr>
        <p:txBody>
          <a:bodyPr>
            <a:normAutofit fontScale="92500" lnSpcReduction="20000"/>
          </a:bodyPr>
          <a:lstStyle/>
          <a:p>
            <a:pPr marL="0" indent="0">
              <a:buNone/>
            </a:pPr>
            <a:r>
              <a:rPr lang="en-US" dirty="0" smtClean="0"/>
              <a:t>Cathy </a:t>
            </a:r>
            <a:r>
              <a:rPr lang="en-US" dirty="0"/>
              <a:t>Thompson, Director State Valuation</a:t>
            </a:r>
          </a:p>
          <a:p>
            <a:pPr marL="0" indent="0">
              <a:buNone/>
            </a:pPr>
            <a:r>
              <a:rPr lang="en-US" u="sng" dirty="0" smtClean="0">
                <a:hlinkClick r:id="rId3"/>
              </a:rPr>
              <a:t>Cathy.Thompson@ky.gov</a:t>
            </a:r>
            <a:endParaRPr lang="en-US" dirty="0"/>
          </a:p>
          <a:p>
            <a:pPr marL="0" lvl="0" indent="0">
              <a:buNone/>
            </a:pPr>
            <a:r>
              <a:rPr lang="en-US" dirty="0"/>
              <a:t>502-561-5117</a:t>
            </a:r>
          </a:p>
          <a:p>
            <a:pPr marL="0" lvl="0" indent="0">
              <a:buNone/>
            </a:pPr>
            <a:r>
              <a:rPr lang="en-US" dirty="0"/>
              <a:t>Glyndon Woosley, Assistant Director State Valuation</a:t>
            </a:r>
          </a:p>
          <a:p>
            <a:pPr marL="0" lvl="0" indent="0">
              <a:buNone/>
            </a:pPr>
            <a:r>
              <a:rPr lang="en-US" u="sng" dirty="0">
                <a:hlinkClick r:id="rId4"/>
              </a:rPr>
              <a:t>Glyndon.Woosley@ky.gov</a:t>
            </a:r>
            <a:endParaRPr lang="en-US" dirty="0"/>
          </a:p>
          <a:p>
            <a:pPr marL="0" lvl="0" indent="0">
              <a:buNone/>
            </a:pPr>
            <a:r>
              <a:rPr lang="en-US" dirty="0"/>
              <a:t>502-782-9667</a:t>
            </a:r>
          </a:p>
          <a:p>
            <a:pPr marL="0" lvl="0" indent="0">
              <a:buNone/>
            </a:pPr>
            <a:r>
              <a:rPr lang="en-US" dirty="0"/>
              <a:t>Erica Russell, Resource Management Analyst</a:t>
            </a:r>
          </a:p>
          <a:p>
            <a:pPr marL="0" lvl="0" indent="0">
              <a:buNone/>
            </a:pPr>
            <a:r>
              <a:rPr lang="en-US" u="sng" dirty="0">
                <a:hlinkClick r:id="rId5"/>
              </a:rPr>
              <a:t>Erica.Russell@ky.gov</a:t>
            </a:r>
            <a:endParaRPr lang="en-US" dirty="0"/>
          </a:p>
          <a:p>
            <a:pPr marL="0" lvl="0" indent="0">
              <a:buNone/>
            </a:pPr>
            <a:r>
              <a:rPr lang="en-US" dirty="0"/>
              <a:t>502-564-7125</a:t>
            </a:r>
          </a:p>
          <a:p>
            <a:pPr marL="0" lvl="0" indent="0">
              <a:buNone/>
            </a:pPr>
            <a:r>
              <a:rPr lang="en-US" dirty="0"/>
              <a:t>Laura Steele, Administrative Specialist</a:t>
            </a:r>
          </a:p>
          <a:p>
            <a:pPr marL="0" lvl="0" indent="0">
              <a:buNone/>
            </a:pPr>
            <a:r>
              <a:rPr lang="en-US" u="sng" dirty="0">
                <a:hlinkClick r:id="rId6"/>
              </a:rPr>
              <a:t>Laura.Steele@ky.gov</a:t>
            </a:r>
            <a:endParaRPr lang="en-US" dirty="0"/>
          </a:p>
          <a:p>
            <a:pPr marL="0" lvl="0" indent="0">
              <a:buNone/>
            </a:pPr>
            <a:r>
              <a:rPr lang="en-US" dirty="0"/>
              <a:t>502-564-7113</a:t>
            </a:r>
          </a:p>
          <a:p>
            <a:endParaRPr lang="en-US" dirty="0"/>
          </a:p>
        </p:txBody>
      </p:sp>
      <p:pic>
        <p:nvPicPr>
          <p:cNvPr id="21" name="Picture 20"/>
          <p:cNvPicPr>
            <a:picLocks noChangeAspect="1"/>
          </p:cNvPicPr>
          <p:nvPr/>
        </p:nvPicPr>
        <p:blipFill>
          <a:blip r:embed="rId7"/>
          <a:stretch>
            <a:fillRect/>
          </a:stretch>
        </p:blipFill>
        <p:spPr>
          <a:xfrm>
            <a:off x="632188" y="3508950"/>
            <a:ext cx="3952875" cy="24669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166268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54630" y="1137671"/>
            <a:ext cx="9822673" cy="461665"/>
          </a:xfrm>
          <a:prstGeom prst="rect">
            <a:avLst/>
          </a:prstGeom>
          <a:noFill/>
        </p:spPr>
        <p:txBody>
          <a:bodyPr wrap="square" rtlCol="0">
            <a:spAutoFit/>
          </a:bodyPr>
          <a:lstStyle/>
          <a:p>
            <a:pPr algn="ctr"/>
            <a:endParaRPr lang="en-US" sz="2400" dirty="0"/>
          </a:p>
        </p:txBody>
      </p:sp>
      <p:pic>
        <p:nvPicPr>
          <p:cNvPr id="20" name="Picture 19"/>
          <p:cNvPicPr>
            <a:picLocks noChangeAspect="1"/>
          </p:cNvPicPr>
          <p:nvPr/>
        </p:nvPicPr>
        <p:blipFill>
          <a:blip r:embed="rId2"/>
          <a:stretch>
            <a:fillRect/>
          </a:stretch>
        </p:blipFill>
        <p:spPr>
          <a:xfrm>
            <a:off x="973598" y="1215371"/>
            <a:ext cx="3207434" cy="1920986"/>
          </a:xfrm>
          <a:prstGeom prst="rect">
            <a:avLst/>
          </a:prstGeom>
        </p:spPr>
      </p:pic>
      <p:sp>
        <p:nvSpPr>
          <p:cNvPr id="18" name="Content Placeholder 17"/>
          <p:cNvSpPr>
            <a:spLocks noGrp="1"/>
          </p:cNvSpPr>
          <p:nvPr>
            <p:ph idx="1"/>
          </p:nvPr>
        </p:nvSpPr>
        <p:spPr>
          <a:xfrm>
            <a:off x="4701667" y="880050"/>
            <a:ext cx="6492240" cy="5257800"/>
          </a:xfrm>
        </p:spPr>
        <p:txBody>
          <a:bodyPr>
            <a:normAutofit fontScale="85000" lnSpcReduction="20000"/>
          </a:bodyPr>
          <a:lstStyle/>
          <a:p>
            <a:pPr marL="0" indent="0">
              <a:buNone/>
            </a:pPr>
            <a:r>
              <a:rPr lang="en-US" dirty="0" smtClean="0"/>
              <a:t>Robert Carbin, Business Appraiser Branch Manager (Public Service)</a:t>
            </a:r>
          </a:p>
          <a:p>
            <a:pPr marL="0" indent="0">
              <a:buNone/>
            </a:pPr>
            <a:r>
              <a:rPr lang="en-US" dirty="0" smtClean="0">
                <a:hlinkClick r:id="rId3"/>
              </a:rPr>
              <a:t>Robert.Carbin@ky.gov</a:t>
            </a:r>
            <a:endParaRPr lang="en-US" dirty="0" smtClean="0"/>
          </a:p>
          <a:p>
            <a:pPr marL="0" indent="0">
              <a:buNone/>
            </a:pPr>
            <a:r>
              <a:rPr lang="en-US" dirty="0" smtClean="0"/>
              <a:t>502-564-7148</a:t>
            </a:r>
            <a:endParaRPr lang="en-US" dirty="0"/>
          </a:p>
          <a:p>
            <a:pPr marL="0" indent="0">
              <a:buNone/>
            </a:pPr>
            <a:r>
              <a:rPr lang="en-US" dirty="0" smtClean="0"/>
              <a:t>Jehna Cornish, Section Supervisor Personal Property Omitted</a:t>
            </a:r>
            <a:endParaRPr lang="en-US" dirty="0"/>
          </a:p>
          <a:p>
            <a:pPr marL="0" indent="0">
              <a:buNone/>
            </a:pPr>
            <a:r>
              <a:rPr lang="en-US" u="sng" dirty="0" smtClean="0">
                <a:hlinkClick r:id="rId4"/>
              </a:rPr>
              <a:t>Jehna.Cornish@ky.gov</a:t>
            </a:r>
            <a:endParaRPr lang="en-US" dirty="0"/>
          </a:p>
          <a:p>
            <a:pPr marL="0" lvl="0" indent="0">
              <a:buNone/>
            </a:pPr>
            <a:r>
              <a:rPr lang="en-US" dirty="0" smtClean="0"/>
              <a:t>502-782-2507</a:t>
            </a:r>
            <a:endParaRPr lang="en-US" dirty="0"/>
          </a:p>
          <a:p>
            <a:pPr marL="0" lvl="0" indent="0">
              <a:buNone/>
            </a:pPr>
            <a:r>
              <a:rPr lang="en-US" dirty="0" smtClean="0"/>
              <a:t>Darrell Young, Section Supervisor Personal Property Compliance</a:t>
            </a:r>
            <a:endParaRPr lang="en-US" dirty="0"/>
          </a:p>
          <a:p>
            <a:pPr marL="0" lvl="0" indent="0">
              <a:buNone/>
            </a:pPr>
            <a:r>
              <a:rPr lang="en-US" u="sng" dirty="0" smtClean="0">
                <a:hlinkClick r:id="rId5"/>
              </a:rPr>
              <a:t>Darrell.Young@ky.gov</a:t>
            </a:r>
            <a:endParaRPr lang="en-US" dirty="0"/>
          </a:p>
          <a:p>
            <a:pPr marL="0" lvl="0" indent="0">
              <a:buNone/>
            </a:pPr>
            <a:r>
              <a:rPr lang="en-US" dirty="0" smtClean="0"/>
              <a:t>502-564-2729</a:t>
            </a:r>
            <a:endParaRPr lang="en-US" dirty="0"/>
          </a:p>
          <a:p>
            <a:pPr marL="0" lvl="0" indent="0">
              <a:buNone/>
            </a:pPr>
            <a:r>
              <a:rPr lang="en-US" dirty="0" smtClean="0"/>
              <a:t>Carin Brumback, Section Supervisor </a:t>
            </a:r>
            <a:r>
              <a:rPr lang="en-US" dirty="0" err="1" smtClean="0"/>
              <a:t>Motax</a:t>
            </a:r>
            <a:endParaRPr lang="en-US" dirty="0"/>
          </a:p>
          <a:p>
            <a:pPr marL="0" lvl="0" indent="0">
              <a:buNone/>
            </a:pPr>
            <a:r>
              <a:rPr lang="en-US" u="sng" dirty="0" smtClean="0">
                <a:hlinkClick r:id="rId6"/>
              </a:rPr>
              <a:t>Carin.Brumback@ky.gov</a:t>
            </a:r>
            <a:endParaRPr lang="en-US" dirty="0"/>
          </a:p>
          <a:p>
            <a:pPr marL="0" lvl="0" indent="0">
              <a:buNone/>
            </a:pPr>
            <a:r>
              <a:rPr lang="en-US" dirty="0" smtClean="0"/>
              <a:t>502-782-5862</a:t>
            </a:r>
            <a:endParaRPr lang="en-US" dirty="0"/>
          </a:p>
          <a:p>
            <a:endParaRPr lang="en-US" dirty="0"/>
          </a:p>
        </p:txBody>
      </p:sp>
      <p:pic>
        <p:nvPicPr>
          <p:cNvPr id="21" name="Picture 20"/>
          <p:cNvPicPr>
            <a:picLocks noChangeAspect="1"/>
          </p:cNvPicPr>
          <p:nvPr/>
        </p:nvPicPr>
        <p:blipFill>
          <a:blip r:embed="rId7"/>
          <a:stretch>
            <a:fillRect/>
          </a:stretch>
        </p:blipFill>
        <p:spPr>
          <a:xfrm>
            <a:off x="632188" y="3508950"/>
            <a:ext cx="3952875" cy="24669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155611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PROPERTY TAX ROLLS</a:t>
            </a:r>
            <a:endParaRPr lang="en-US" b="1" dirty="0"/>
          </a:p>
        </p:txBody>
      </p:sp>
      <p:sp>
        <p:nvSpPr>
          <p:cNvPr id="3" name="Content Placeholder 2"/>
          <p:cNvSpPr>
            <a:spLocks noGrp="1"/>
          </p:cNvSpPr>
          <p:nvPr>
            <p:ph idx="1"/>
          </p:nvPr>
        </p:nvSpPr>
        <p:spPr/>
        <p:txBody>
          <a:bodyPr>
            <a:normAutofit fontScale="85000" lnSpcReduction="10000"/>
          </a:bodyPr>
          <a:lstStyle/>
          <a:p>
            <a:r>
              <a:rPr lang="en-US" sz="2800" dirty="0" smtClean="0"/>
              <a:t>Preliminary, Final, and data file will all be sent via Move-it for download by the </a:t>
            </a:r>
            <a:r>
              <a:rPr lang="en-US" sz="2800" smtClean="0"/>
              <a:t>PVA office.</a:t>
            </a:r>
          </a:p>
          <a:p>
            <a:r>
              <a:rPr lang="en-US" sz="2800" smtClean="0"/>
              <a:t>Preliminary </a:t>
            </a:r>
            <a:r>
              <a:rPr lang="en-US" sz="2800" dirty="0" smtClean="0"/>
              <a:t>and Final tax rolls are in a PDF format</a:t>
            </a:r>
          </a:p>
          <a:p>
            <a:pPr lvl="1"/>
            <a:r>
              <a:rPr lang="en-US" sz="2800" dirty="0" smtClean="0"/>
              <a:t>Will be sent prior to certification</a:t>
            </a:r>
          </a:p>
          <a:p>
            <a:r>
              <a:rPr lang="en-US" sz="2800" dirty="0" smtClean="0"/>
              <a:t>Data file will be in text format</a:t>
            </a:r>
          </a:p>
          <a:p>
            <a:pPr lvl="1"/>
            <a:r>
              <a:rPr lang="en-US" sz="2400" dirty="0"/>
              <a:t>Will be sent after certification by Local Valuation</a:t>
            </a:r>
          </a:p>
          <a:p>
            <a:r>
              <a:rPr lang="en-US" sz="2800" dirty="0" smtClean="0"/>
              <a:t>Will receive an email alert when something is loaded into the County library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3043655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Move-it</a:t>
            </a:r>
            <a:endParaRPr lang="en-US" b="1" dirty="0"/>
          </a:p>
        </p:txBody>
      </p:sp>
      <p:sp>
        <p:nvSpPr>
          <p:cNvPr id="3" name="Content Placeholder 2"/>
          <p:cNvSpPr>
            <a:spLocks noGrp="1"/>
          </p:cNvSpPr>
          <p:nvPr>
            <p:ph idx="1"/>
          </p:nvPr>
        </p:nvSpPr>
        <p:spPr>
          <a:xfrm>
            <a:off x="955964" y="2396836"/>
            <a:ext cx="10307781" cy="3479032"/>
          </a:xfrm>
        </p:spPr>
        <p:txBody>
          <a:bodyPr>
            <a:normAutofit fontScale="25000" lnSpcReduction="20000"/>
          </a:bodyPr>
          <a:lstStyle/>
          <a:p>
            <a:r>
              <a:rPr lang="en-US" sz="9200" dirty="0" smtClean="0">
                <a:hlinkClick r:id="rId2"/>
              </a:rPr>
              <a:t>https://ftp.ky.gov</a:t>
            </a:r>
            <a:endParaRPr lang="en-US" sz="9200" dirty="0" smtClean="0"/>
          </a:p>
          <a:p>
            <a:r>
              <a:rPr lang="en-US" sz="9200" dirty="0" smtClean="0"/>
              <a:t>Passwords expire every ninety (90) days</a:t>
            </a:r>
          </a:p>
          <a:p>
            <a:r>
              <a:rPr lang="en-US" sz="9200" dirty="0" smtClean="0"/>
              <a:t>One office User ID and password</a:t>
            </a:r>
          </a:p>
          <a:p>
            <a:r>
              <a:rPr lang="en-US" sz="9200" dirty="0" smtClean="0"/>
              <a:t>Lock outs, password resets or issues can be handled by:</a:t>
            </a:r>
          </a:p>
          <a:p>
            <a:pPr lvl="1"/>
            <a:r>
              <a:rPr lang="en-US" sz="9200" dirty="0" smtClean="0"/>
              <a:t>Erica Russell, Resource Management Analyst </a:t>
            </a:r>
            <a:r>
              <a:rPr lang="en-US" sz="9200" dirty="0" smtClean="0">
                <a:hlinkClick r:id="rId3"/>
              </a:rPr>
              <a:t>Erica.Russell@ky.gov</a:t>
            </a:r>
            <a:r>
              <a:rPr lang="en-US" sz="9200" dirty="0" smtClean="0"/>
              <a:t> 502-564-7125</a:t>
            </a:r>
          </a:p>
          <a:p>
            <a:pPr lvl="1"/>
            <a:r>
              <a:rPr lang="en-US" sz="9200" dirty="0" smtClean="0"/>
              <a:t>Glyndon Woosley, Assistant Director </a:t>
            </a:r>
            <a:r>
              <a:rPr lang="en-US" sz="9200" dirty="0" smtClean="0">
                <a:hlinkClick r:id="rId4"/>
              </a:rPr>
              <a:t>Glyndon.Woosley@ky.gov</a:t>
            </a:r>
            <a:r>
              <a:rPr lang="en-US" sz="9200" dirty="0" smtClean="0"/>
              <a:t> 502-782-9667</a:t>
            </a:r>
          </a:p>
          <a:p>
            <a:pPr lvl="1"/>
            <a:r>
              <a:rPr lang="en-US" sz="9200" dirty="0" smtClean="0"/>
              <a:t>Cathy Thompson, Director </a:t>
            </a:r>
            <a:r>
              <a:rPr lang="en-US" sz="9200" dirty="0" smtClean="0">
                <a:hlinkClick r:id="rId5"/>
              </a:rPr>
              <a:t>Cathy.Thompson@ky.gov</a:t>
            </a:r>
            <a:r>
              <a:rPr lang="en-US" sz="9200" dirty="0" smtClean="0"/>
              <a:t> 502-564-5117</a:t>
            </a:r>
          </a:p>
          <a:p>
            <a:pPr lvl="1"/>
            <a:r>
              <a:rPr lang="en-US" sz="9200" dirty="0" smtClean="0"/>
              <a:t>Recommended to use Google Chrome as browser with Move-it</a:t>
            </a:r>
          </a:p>
          <a:p>
            <a:pPr marL="0" indent="0">
              <a:buNone/>
            </a:pP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6680" y="5338592"/>
            <a:ext cx="743736" cy="759731"/>
          </a:xfrm>
          <a:prstGeom prst="rect">
            <a:avLst/>
          </a:prstGeom>
        </p:spPr>
      </p:pic>
    </p:spTree>
    <p:extLst>
      <p:ext uri="{BB962C8B-B14F-4D97-AF65-F5344CB8AC3E}">
        <p14:creationId xmlns:p14="http://schemas.microsoft.com/office/powerpoint/2010/main" val="189588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a:t>
            </a:r>
            <a:endParaRPr lang="en-US" b="1" dirty="0"/>
          </a:p>
        </p:txBody>
      </p:sp>
      <p:sp>
        <p:nvSpPr>
          <p:cNvPr id="3" name="Content Placeholder 2"/>
          <p:cNvSpPr>
            <a:spLocks noGrp="1"/>
          </p:cNvSpPr>
          <p:nvPr>
            <p:ph idx="1"/>
          </p:nvPr>
        </p:nvSpPr>
        <p:spPr/>
        <p:txBody>
          <a:bodyPr>
            <a:normAutofit fontScale="77500" lnSpcReduction="20000"/>
          </a:bodyPr>
          <a:lstStyle/>
          <a:p>
            <a:r>
              <a:rPr lang="en-US" sz="2800" dirty="0" smtClean="0"/>
              <a:t>Will receive much sooner will not have to wait on mail processing</a:t>
            </a:r>
          </a:p>
          <a:p>
            <a:r>
              <a:rPr lang="en-US" sz="2800" dirty="0" smtClean="0"/>
              <a:t>PVA will have opportunity to review the tax roll and totals prior to certification and compare totals to previous year for significant changes upward or downward in valuation.</a:t>
            </a:r>
          </a:p>
          <a:p>
            <a:r>
              <a:rPr lang="en-US" sz="2800" dirty="0" smtClean="0"/>
              <a:t>Most issues should be  able to be resolved prior to Local Valuation certification</a:t>
            </a:r>
          </a:p>
          <a:p>
            <a:r>
              <a:rPr lang="en-US" sz="2800" dirty="0" smtClean="0"/>
              <a:t>More efficient reduces cost and manual handling by staff</a:t>
            </a:r>
          </a:p>
          <a:p>
            <a:r>
              <a:rPr lang="en-US" sz="2800" dirty="0" smtClean="0"/>
              <a:t>Downloaded files can be put on public terminals for public viewing. No requirement to print the tax roll</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94116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 Preliminary Tax Roll</a:t>
            </a:r>
            <a:endParaRPr lang="en-US" dirty="0"/>
          </a:p>
        </p:txBody>
      </p:sp>
      <p:sp>
        <p:nvSpPr>
          <p:cNvPr id="3" name="Content Placeholder 2"/>
          <p:cNvSpPr>
            <a:spLocks noGrp="1"/>
          </p:cNvSpPr>
          <p:nvPr>
            <p:ph idx="1"/>
          </p:nvPr>
        </p:nvSpPr>
        <p:spPr/>
        <p:txBody>
          <a:bodyPr>
            <a:normAutofit/>
          </a:bodyPr>
          <a:lstStyle/>
          <a:p>
            <a:r>
              <a:rPr lang="en-US" dirty="0" smtClean="0"/>
              <a:t>Preliminary – Send        to </a:t>
            </a:r>
            <a:r>
              <a:rPr lang="en-US" dirty="0" smtClean="0">
                <a:hlinkClick r:id="rId2"/>
              </a:rPr>
              <a:t>Laura.Steele@ky.gov</a:t>
            </a:r>
            <a:r>
              <a:rPr lang="en-US" dirty="0" smtClean="0"/>
              <a:t> to request preliminary tax roll or call 502-564-7113. Will need to let her know what sort order:</a:t>
            </a:r>
          </a:p>
          <a:p>
            <a:pPr marL="457200" lvl="1" indent="0">
              <a:buNone/>
            </a:pPr>
            <a:r>
              <a:rPr lang="en-US" dirty="0" smtClean="0"/>
              <a:t>		Alphabetical		Locator Number		Account Number</a:t>
            </a:r>
          </a:p>
          <a:p>
            <a:pPr lvl="1"/>
            <a:r>
              <a:rPr lang="en-US" dirty="0"/>
              <a:t>	</a:t>
            </a:r>
            <a:r>
              <a:rPr lang="en-US" dirty="0" smtClean="0"/>
              <a:t>Can only order prior to Closing and can order more than one</a:t>
            </a:r>
          </a:p>
          <a:p>
            <a:pPr lvl="1"/>
            <a:r>
              <a:rPr lang="en-US" dirty="0"/>
              <a:t> </a:t>
            </a:r>
            <a:r>
              <a:rPr lang="en-US" dirty="0" smtClean="0"/>
              <a:t>  Recommended to find errors and correct prior to closing and certification</a:t>
            </a:r>
            <a:endParaRPr lang="en-US" dirty="0"/>
          </a:p>
          <a:p>
            <a:pPr marL="457200" lvl="1" indent="0">
              <a:buNone/>
            </a:pPr>
            <a:r>
              <a:rPr lang="en-US" dirty="0" smtClean="0"/>
              <a:t>		</a:t>
            </a:r>
          </a:p>
          <a:p>
            <a:pPr marL="457200" lvl="1" indent="0">
              <a:buNone/>
            </a:pPr>
            <a:endParaRPr lang="en-US" dirty="0"/>
          </a:p>
          <a:p>
            <a:pPr marL="457200" lvl="1" indent="0">
              <a:buNone/>
            </a:pPr>
            <a:endParaRPr lang="en-US" dirty="0" smtClean="0"/>
          </a:p>
        </p:txBody>
      </p:sp>
      <p:sp>
        <p:nvSpPr>
          <p:cNvPr id="6" name="TextBox 5"/>
          <p:cNvSpPr txBox="1"/>
          <p:nvPr/>
        </p:nvSpPr>
        <p:spPr>
          <a:xfrm>
            <a:off x="4051495" y="2658794"/>
            <a:ext cx="407963" cy="369332"/>
          </a:xfrm>
          <a:prstGeom prst="rect">
            <a:avLst/>
          </a:prstGeom>
          <a:blipFill>
            <a:blip r:embed="rId3"/>
            <a:stretch>
              <a:fillRect/>
            </a:stretch>
          </a:blipFill>
        </p:spPr>
        <p:txBody>
          <a:bodyPr wrap="square" rtlCol="0">
            <a:spAutoFit/>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31952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 to Close Tangible</a:t>
            </a:r>
            <a:endParaRPr lang="en-US" dirty="0"/>
          </a:p>
        </p:txBody>
      </p:sp>
      <p:sp>
        <p:nvSpPr>
          <p:cNvPr id="3" name="Content Placeholder 2"/>
          <p:cNvSpPr>
            <a:spLocks noGrp="1"/>
          </p:cNvSpPr>
          <p:nvPr>
            <p:ph idx="1"/>
          </p:nvPr>
        </p:nvSpPr>
        <p:spPr>
          <a:xfrm>
            <a:off x="590843" y="2430322"/>
            <a:ext cx="11057206" cy="3646920"/>
          </a:xfrm>
          <a:solidFill>
            <a:schemeClr val="bg1"/>
          </a:solidFill>
        </p:spPr>
        <p:txBody>
          <a:bodyPr>
            <a:normAutofit fontScale="85000" lnSpcReduction="20000"/>
          </a:bodyPr>
          <a:lstStyle/>
          <a:p>
            <a:endParaRPr lang="en-US" sz="2100" b="1" dirty="0" smtClean="0"/>
          </a:p>
          <a:p>
            <a:r>
              <a:rPr lang="en-US" sz="2100" b="1" dirty="0" smtClean="0"/>
              <a:t>Closing Tangible – Send        to </a:t>
            </a:r>
            <a:r>
              <a:rPr lang="en-US" sz="2100" b="1" dirty="0" smtClean="0">
                <a:hlinkClick r:id="rId2"/>
              </a:rPr>
              <a:t>Laura.Steele@ky.gov</a:t>
            </a:r>
            <a:r>
              <a:rPr lang="en-US" sz="2100" b="1" dirty="0" smtClean="0"/>
              <a:t> to close the tangible tax system or call  502-564-7113</a:t>
            </a:r>
          </a:p>
          <a:p>
            <a:pPr lvl="1"/>
            <a:r>
              <a:rPr lang="en-US" sz="2100" dirty="0" smtClean="0"/>
              <a:t>  Will no longer be able to make changes in the mainframe</a:t>
            </a:r>
          </a:p>
          <a:p>
            <a:pPr lvl="1"/>
            <a:r>
              <a:rPr lang="en-US" sz="2100" dirty="0" smtClean="0"/>
              <a:t>   Tax roll will be ordered from COT and will be placed on Move-it for download and review by PVA office</a:t>
            </a:r>
          </a:p>
          <a:p>
            <a:pPr lvl="1"/>
            <a:r>
              <a:rPr lang="en-US" sz="2100" dirty="0"/>
              <a:t> </a:t>
            </a:r>
            <a:r>
              <a:rPr lang="en-US" sz="2100" dirty="0" smtClean="0"/>
              <a:t>  </a:t>
            </a:r>
            <a:r>
              <a:rPr lang="en-US" sz="2100" b="1" u="sng" dirty="0" smtClean="0">
                <a:solidFill>
                  <a:srgbClr val="FF0000"/>
                </a:solidFill>
              </a:rPr>
              <a:t>Tax roll or totals should not be shared with taxing jurisdictions until you receive certification</a:t>
            </a:r>
          </a:p>
          <a:p>
            <a:pPr lvl="1"/>
            <a:r>
              <a:rPr lang="en-US" sz="2100" dirty="0" smtClean="0"/>
              <a:t>   PVA should review tax roll and compare totals to previous year to check for omissions, significant  increases or 	decreases in value. Any significant omissions from taxpayers can be sent to the Personal Property Omitted 	Section, Jehna Cornish for an omitted return review</a:t>
            </a:r>
          </a:p>
          <a:p>
            <a:pPr marL="457200" lvl="1" indent="0">
              <a:buNone/>
            </a:pPr>
            <a:endParaRPr lang="en-US" sz="2100" dirty="0" smtClean="0"/>
          </a:p>
          <a:p>
            <a:pPr marL="1828800" lvl="4" indent="0" algn="ctr">
              <a:buNone/>
            </a:pPr>
            <a:r>
              <a:rPr lang="en-US" sz="2100" dirty="0" smtClean="0">
                <a:hlinkClick r:id="rId3"/>
              </a:rPr>
              <a:t>Jehna.Cornish@ky.gov</a:t>
            </a:r>
            <a:r>
              <a:rPr lang="en-US" sz="2100" dirty="0" smtClean="0"/>
              <a:t>			502-782-2507</a:t>
            </a:r>
          </a:p>
          <a:p>
            <a:pPr marL="457200" lvl="1" indent="0">
              <a:buNone/>
            </a:pPr>
            <a:r>
              <a:rPr lang="en-US" dirty="0" smtClean="0"/>
              <a:t>		</a:t>
            </a:r>
          </a:p>
          <a:p>
            <a:pPr marL="457200" lvl="1" indent="0">
              <a:buNone/>
            </a:pPr>
            <a:endParaRPr lang="en-US" dirty="0"/>
          </a:p>
          <a:p>
            <a:pPr marL="457200" lvl="1" indent="0">
              <a:buNone/>
            </a:pPr>
            <a:endParaRPr lang="en-US" dirty="0" smtClean="0"/>
          </a:p>
        </p:txBody>
      </p:sp>
      <p:sp>
        <p:nvSpPr>
          <p:cNvPr id="5" name="TextBox 4"/>
          <p:cNvSpPr txBox="1"/>
          <p:nvPr/>
        </p:nvSpPr>
        <p:spPr>
          <a:xfrm>
            <a:off x="3376246" y="2753879"/>
            <a:ext cx="407963" cy="369332"/>
          </a:xfrm>
          <a:prstGeom prst="rect">
            <a:avLst/>
          </a:prstGeom>
          <a:blipFill>
            <a:blip r:embed="rId4"/>
            <a:stretch>
              <a:fillRect/>
            </a:stretch>
          </a:blipFill>
        </p:spPr>
        <p:txBody>
          <a:bodyPr wrap="square" rtlCol="0">
            <a:spAutoFit/>
          </a:bodyPr>
          <a:lstStyle/>
          <a:p>
            <a:endParaRPr lang="en-US" dirty="0"/>
          </a:p>
        </p:txBody>
      </p:sp>
      <p:sp>
        <p:nvSpPr>
          <p:cNvPr id="6" name="TextBox 5"/>
          <p:cNvSpPr txBox="1"/>
          <p:nvPr/>
        </p:nvSpPr>
        <p:spPr>
          <a:xfrm>
            <a:off x="3924886" y="5288088"/>
            <a:ext cx="407963" cy="369332"/>
          </a:xfrm>
          <a:prstGeom prst="rect">
            <a:avLst/>
          </a:prstGeom>
          <a:blipFill>
            <a:blip r:embed="rId4"/>
            <a:stretch>
              <a:fillRect/>
            </a:stretch>
          </a:blipFill>
        </p:spPr>
        <p:txBody>
          <a:bodyPr wrap="square" rtlCol="0">
            <a:spAutoFit/>
          </a:bodyPr>
          <a:lstStyle/>
          <a:p>
            <a:endParaRPr lang="en-US" dirty="0"/>
          </a:p>
        </p:txBody>
      </p:sp>
      <p:sp>
        <p:nvSpPr>
          <p:cNvPr id="7" name="TextBox 6"/>
          <p:cNvSpPr txBox="1"/>
          <p:nvPr/>
        </p:nvSpPr>
        <p:spPr>
          <a:xfrm>
            <a:off x="7319889" y="5288088"/>
            <a:ext cx="407963" cy="369332"/>
          </a:xfrm>
          <a:prstGeom prst="rect">
            <a:avLst/>
          </a:prstGeom>
          <a:blipFill>
            <a:blip r:embed="rId5"/>
            <a:stretch>
              <a:fillRect/>
            </a:stretch>
          </a:blipFill>
        </p:spPr>
        <p:txBody>
          <a:bodyPr wrap="square" rtlCol="0">
            <a:spAutoFit/>
          </a:bodyPr>
          <a:lstStyle/>
          <a:p>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7867" y="5227756"/>
            <a:ext cx="1512013" cy="1517493"/>
          </a:xfrm>
          <a:prstGeom prst="rect">
            <a:avLst/>
          </a:prstGeom>
        </p:spPr>
      </p:pic>
    </p:spTree>
    <p:extLst>
      <p:ext uri="{BB962C8B-B14F-4D97-AF65-F5344CB8AC3E}">
        <p14:creationId xmlns:p14="http://schemas.microsoft.com/office/powerpoint/2010/main" val="204379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825" y="631371"/>
            <a:ext cx="10387013" cy="5807985"/>
          </a:xfrm>
          <a:prstGeom prst="rect">
            <a:avLst/>
          </a:prstGeom>
        </p:spPr>
      </p:pic>
      <p:sp>
        <p:nvSpPr>
          <p:cNvPr id="3" name="TextBox 2"/>
          <p:cNvSpPr txBox="1"/>
          <p:nvPr/>
        </p:nvSpPr>
        <p:spPr>
          <a:xfrm>
            <a:off x="1128713" y="5129213"/>
            <a:ext cx="3771900" cy="646331"/>
          </a:xfrm>
          <a:prstGeom prst="rect">
            <a:avLst/>
          </a:prstGeom>
          <a:noFill/>
        </p:spPr>
        <p:txBody>
          <a:bodyPr wrap="square" rtlCol="0">
            <a:spAutoFit/>
          </a:bodyPr>
          <a:lstStyle/>
          <a:p>
            <a:pPr algn="ctr"/>
            <a:r>
              <a:rPr lang="en-US" sz="3600" b="1" dirty="0" smtClean="0">
                <a:solidFill>
                  <a:schemeClr val="bg1"/>
                </a:solidFill>
              </a:rPr>
              <a:t>https://ftp.ky.gov</a:t>
            </a:r>
            <a:endParaRPr lang="en-US" sz="36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3425405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485775"/>
            <a:ext cx="10801350" cy="5786438"/>
          </a:xfrm>
          <a:prstGeom prst="rect">
            <a:avLst/>
          </a:prstGeom>
        </p:spPr>
      </p:pic>
      <p:cxnSp>
        <p:nvCxnSpPr>
          <p:cNvPr id="4" name="Straight Arrow Connector 3"/>
          <p:cNvCxnSpPr/>
          <p:nvPr/>
        </p:nvCxnSpPr>
        <p:spPr>
          <a:xfrm flipH="1" flipV="1">
            <a:off x="1589650" y="3378994"/>
            <a:ext cx="2658793" cy="1701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48443" y="4895557"/>
            <a:ext cx="5669280" cy="369332"/>
          </a:xfrm>
          <a:prstGeom prst="rect">
            <a:avLst/>
          </a:prstGeom>
          <a:noFill/>
        </p:spPr>
        <p:txBody>
          <a:bodyPr wrap="square" rtlCol="0">
            <a:spAutoFit/>
          </a:bodyPr>
          <a:lstStyle/>
          <a:p>
            <a:r>
              <a:rPr lang="en-US" dirty="0" smtClean="0"/>
              <a:t>Select folders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2947358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852" y="644036"/>
            <a:ext cx="10868025" cy="1339509"/>
          </a:xfrm>
          <a:prstGeom prst="rect">
            <a:avLst/>
          </a:prstGeom>
        </p:spPr>
      </p:pic>
      <p:pic>
        <p:nvPicPr>
          <p:cNvPr id="3" name="Picture 2"/>
          <p:cNvPicPr>
            <a:picLocks noChangeAspect="1"/>
          </p:cNvPicPr>
          <p:nvPr/>
        </p:nvPicPr>
        <p:blipFill>
          <a:blip r:embed="rId3"/>
          <a:stretch>
            <a:fillRect/>
          </a:stretch>
        </p:blipFill>
        <p:spPr>
          <a:xfrm>
            <a:off x="633852" y="2189138"/>
            <a:ext cx="10667560" cy="1130837"/>
          </a:xfrm>
          <a:prstGeom prst="rect">
            <a:avLst/>
          </a:prstGeom>
        </p:spPr>
      </p:pic>
      <p:pic>
        <p:nvPicPr>
          <p:cNvPr id="4" name="Picture 3"/>
          <p:cNvPicPr>
            <a:picLocks noChangeAspect="1"/>
          </p:cNvPicPr>
          <p:nvPr/>
        </p:nvPicPr>
        <p:blipFill>
          <a:blip r:embed="rId4"/>
          <a:stretch>
            <a:fillRect/>
          </a:stretch>
        </p:blipFill>
        <p:spPr>
          <a:xfrm>
            <a:off x="633853" y="3319975"/>
            <a:ext cx="10639424" cy="1280160"/>
          </a:xfrm>
          <a:prstGeom prst="rect">
            <a:avLst/>
          </a:prstGeom>
        </p:spPr>
      </p:pic>
      <p:pic>
        <p:nvPicPr>
          <p:cNvPr id="5" name="Picture 4"/>
          <p:cNvPicPr>
            <a:picLocks noChangeAspect="1"/>
          </p:cNvPicPr>
          <p:nvPr/>
        </p:nvPicPr>
        <p:blipFill>
          <a:blip r:embed="rId5"/>
          <a:stretch>
            <a:fillRect/>
          </a:stretch>
        </p:blipFill>
        <p:spPr>
          <a:xfrm>
            <a:off x="614802" y="4729748"/>
            <a:ext cx="10658475" cy="1590675"/>
          </a:xfrm>
          <a:prstGeom prst="rect">
            <a:avLst/>
          </a:prstGeom>
        </p:spPr>
      </p:pic>
      <p:sp>
        <p:nvSpPr>
          <p:cNvPr id="6" name="TextBox 5"/>
          <p:cNvSpPr txBox="1"/>
          <p:nvPr/>
        </p:nvSpPr>
        <p:spPr>
          <a:xfrm>
            <a:off x="1636541" y="2948720"/>
            <a:ext cx="1420837" cy="411187"/>
          </a:xfrm>
          <a:prstGeom prst="rect">
            <a:avLst/>
          </a:prstGeom>
          <a:noFill/>
          <a:ln w="76200">
            <a:solidFill>
              <a:schemeClr val="tx1"/>
            </a:solidFill>
          </a:ln>
        </p:spPr>
        <p:txBody>
          <a:bodyPr wrap="square" rtlCol="0">
            <a:spAutoFit/>
          </a:bodyPr>
          <a:lstStyle/>
          <a:p>
            <a:endParaRPr lang="en-US" dirty="0"/>
          </a:p>
        </p:txBody>
      </p:sp>
      <p:sp>
        <p:nvSpPr>
          <p:cNvPr id="7" name="TextBox 6"/>
          <p:cNvSpPr txBox="1"/>
          <p:nvPr/>
        </p:nvSpPr>
        <p:spPr>
          <a:xfrm>
            <a:off x="2346959" y="1418126"/>
            <a:ext cx="1420837" cy="411187"/>
          </a:xfrm>
          <a:prstGeom prst="rect">
            <a:avLst/>
          </a:prstGeom>
          <a:noFill/>
          <a:ln w="76200">
            <a:solidFill>
              <a:schemeClr val="tx1"/>
            </a:solidFill>
          </a:ln>
        </p:spPr>
        <p:txBody>
          <a:bodyPr wrap="square" rtlCol="0">
            <a:spAutoFit/>
          </a:bodyPr>
          <a:lstStyle/>
          <a:p>
            <a:endParaRPr lang="en-US" dirty="0"/>
          </a:p>
        </p:txBody>
      </p:sp>
      <p:sp>
        <p:nvSpPr>
          <p:cNvPr id="8" name="TextBox 7"/>
          <p:cNvSpPr txBox="1"/>
          <p:nvPr/>
        </p:nvSpPr>
        <p:spPr>
          <a:xfrm>
            <a:off x="1786597" y="4197447"/>
            <a:ext cx="1420837" cy="411187"/>
          </a:xfrm>
          <a:prstGeom prst="rect">
            <a:avLst/>
          </a:prstGeom>
          <a:noFill/>
          <a:ln w="76200">
            <a:solidFill>
              <a:schemeClr val="tx1"/>
            </a:solidFill>
          </a:ln>
        </p:spPr>
        <p:txBody>
          <a:bodyPr wrap="square" rtlCol="0">
            <a:spAutoFit/>
          </a:bodyPr>
          <a:lstStyle/>
          <a:p>
            <a:endParaRPr lang="en-US" dirty="0"/>
          </a:p>
        </p:txBody>
      </p:sp>
      <p:sp>
        <p:nvSpPr>
          <p:cNvPr id="9" name="TextBox 8"/>
          <p:cNvSpPr txBox="1"/>
          <p:nvPr/>
        </p:nvSpPr>
        <p:spPr>
          <a:xfrm>
            <a:off x="2337579" y="5860584"/>
            <a:ext cx="1420837" cy="411187"/>
          </a:xfrm>
          <a:prstGeom prst="rect">
            <a:avLst/>
          </a:prstGeom>
          <a:noFill/>
          <a:ln w="76200">
            <a:solidFill>
              <a:schemeClr val="tx1"/>
            </a:solidFill>
          </a:ln>
        </p:spPr>
        <p:txBody>
          <a:bodyPr wrap="square" rtlCol="0">
            <a:spAutoFit/>
          </a:bodyPr>
          <a:lstStyle/>
          <a:p>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0866" y="5340507"/>
            <a:ext cx="1512013" cy="1517493"/>
          </a:xfrm>
          <a:prstGeom prst="rect">
            <a:avLst/>
          </a:prstGeom>
        </p:spPr>
      </p:pic>
    </p:spTree>
    <p:extLst>
      <p:ext uri="{BB962C8B-B14F-4D97-AF65-F5344CB8AC3E}">
        <p14:creationId xmlns:p14="http://schemas.microsoft.com/office/powerpoint/2010/main" val="1364601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B6395F4-5F78-4456-B9C6-A6E49A3D1EA9}"/>
</file>

<file path=customXml/itemProps2.xml><?xml version="1.0" encoding="utf-8"?>
<ds:datastoreItem xmlns:ds="http://schemas.openxmlformats.org/officeDocument/2006/customXml" ds:itemID="{63DBA17E-AACD-4B1D-A0B2-7020E471FE57}"/>
</file>

<file path=customXml/itemProps3.xml><?xml version="1.0" encoding="utf-8"?>
<ds:datastoreItem xmlns:ds="http://schemas.openxmlformats.org/officeDocument/2006/customXml" ds:itemID="{2B324F4B-B44F-4F9E-B754-F484B20B8187}"/>
</file>

<file path=docProps/app.xml><?xml version="1.0" encoding="utf-8"?>
<Properties xmlns="http://schemas.openxmlformats.org/officeDocument/2006/extended-properties" xmlns:vt="http://schemas.openxmlformats.org/officeDocument/2006/docPropsVTypes">
  <Template>Organic</Template>
  <TotalTime>1274</TotalTime>
  <Words>512</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Personal Property Tax Roll Automation</vt:lpstr>
      <vt:lpstr>PERSONAL PROPERTY TAX ROLLS</vt:lpstr>
      <vt:lpstr>Move-it</vt:lpstr>
      <vt:lpstr>BENEFITS</vt:lpstr>
      <vt:lpstr>Request Preliminary Tax Roll</vt:lpstr>
      <vt:lpstr>Request to Close Tangible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From State Valuation</dc:title>
  <dc:creator>Thompson, Cathy L (DOR)</dc:creator>
  <cp:keywords/>
  <dc:description/>
  <cp:lastModifiedBy>Thompson, Cathy L (DOR)</cp:lastModifiedBy>
  <cp:revision>55</cp:revision>
  <dcterms:created xsi:type="dcterms:W3CDTF">2019-05-04T17:50:29Z</dcterms:created>
  <dcterms:modified xsi:type="dcterms:W3CDTF">2019-05-23T22:11:39Z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